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698" r:id="rId3"/>
    <p:sldId id="259" r:id="rId4"/>
    <p:sldId id="317" r:id="rId5"/>
    <p:sldId id="334" r:id="rId6"/>
    <p:sldId id="276" r:id="rId7"/>
    <p:sldId id="697" r:id="rId8"/>
    <p:sldId id="648" r:id="rId9"/>
    <p:sldId id="689" r:id="rId10"/>
    <p:sldId id="694" r:id="rId11"/>
    <p:sldId id="699" r:id="rId12"/>
    <p:sldId id="333" r:id="rId13"/>
    <p:sldId id="695"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531BE-FF1C-4838-8B09-D6EE92CE916C}" type="datetimeFigureOut">
              <a:rPr lang="de-CH" smtClean="0"/>
              <a:t>22.03.2024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4E478-9A42-4CD6-9E1A-367E03C7D171}" type="slidenum">
              <a:rPr lang="de-CH" smtClean="0"/>
              <a:t>‹#›</a:t>
            </a:fld>
            <a:endParaRPr lang="de-CH"/>
          </a:p>
        </p:txBody>
      </p:sp>
    </p:spTree>
    <p:extLst>
      <p:ext uri="{BB962C8B-B14F-4D97-AF65-F5344CB8AC3E}">
        <p14:creationId xmlns:p14="http://schemas.microsoft.com/office/powerpoint/2010/main" val="10971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ciwheel.com/work/citation?ids=7126296,2718381&amp;pre=&amp;pre=&amp;suf=&amp;suf=&amp;sa=0,0"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sciwheel.com/work/citation?ids=2718381&amp;pre=&amp;suf=&amp;sa=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ciwheel.com/work/citation?ids=7126296,2718381&amp;pre=&amp;pre=&amp;suf=&amp;suf=&amp;sa=0,0"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sciwheel.com/work/citation?ids=2718381&amp;pre=&amp;suf=&amp;sa=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a86175a0b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14a86175a0b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indent="-278130" rtl="0" fontAlgn="base">
              <a:spcBef>
                <a:spcPts val="0"/>
              </a:spcBef>
              <a:spcAft>
                <a:spcPts val="0"/>
              </a:spcAft>
            </a:pPr>
            <a:r>
              <a:rPr lang="en-CA" sz="1800" dirty="0">
                <a:effectLst/>
                <a:latin typeface="Arial" panose="020B0604020202020204" pitchFamily="34" charset="0"/>
                <a:ea typeface="Arial" panose="020B0604020202020204" pitchFamily="34" charset="0"/>
              </a:rPr>
              <a:t>We also selected these indicators because of their alignment with latest scientific criteria for Essential Biodiversity Variables</a:t>
            </a:r>
            <a:r>
              <a:rPr lang="en-CA" sz="1800" u="none" strike="noStrike" baseline="30000" dirty="0">
                <a:solidFill>
                  <a:srgbClr val="000000"/>
                </a:solidFill>
                <a:effectLst/>
                <a:latin typeface="Arial" panose="020B0604020202020204" pitchFamily="34" charset="0"/>
                <a:ea typeface="Arial" panose="020B0604020202020204" pitchFamily="34" charset="0"/>
                <a:hlinkClick r:id="rId3"/>
              </a:rPr>
              <a:t>20,21</a:t>
            </a:r>
            <a:r>
              <a:rPr lang="en-CA" sz="1800" dirty="0">
                <a:effectLst/>
                <a:latin typeface="Arial" panose="020B0604020202020204" pitchFamily="34" charset="0"/>
                <a:ea typeface="Arial" panose="020B0604020202020204" pitchFamily="34" charset="0"/>
              </a:rPr>
              <a:t> (i.e. feasibility, scalability, sensitivity to temporal change, and relevance for biodiversity conservation targets)</a:t>
            </a:r>
            <a:r>
              <a:rPr lang="en-CA" sz="1800" u="none" strike="noStrike" baseline="30000" dirty="0">
                <a:solidFill>
                  <a:srgbClr val="000000"/>
                </a:solidFill>
                <a:effectLst/>
                <a:latin typeface="Arial" panose="020B0604020202020204" pitchFamily="34" charset="0"/>
                <a:ea typeface="Arial" panose="020B0604020202020204" pitchFamily="34" charset="0"/>
                <a:hlinkClick r:id="rId4"/>
              </a:rPr>
              <a:t>21</a:t>
            </a:r>
            <a:r>
              <a:rPr lang="en-CA" sz="1800" dirty="0">
                <a:effectLst/>
                <a:latin typeface="Arial" panose="020B0604020202020204" pitchFamily="34" charset="0"/>
                <a:ea typeface="Arial" panose="020B0604020202020204" pitchFamily="34" charset="0"/>
              </a:rPr>
              <a:t>. </a:t>
            </a:r>
            <a:endParaRPr dirty="0"/>
          </a:p>
        </p:txBody>
      </p:sp>
      <p:sp>
        <p:nvSpPr>
          <p:cNvPr id="177" name="Google Shape;177;g14a86175a0b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de"/>
              <a:t>4</a:t>
            </a:fld>
            <a:endParaRPr/>
          </a:p>
        </p:txBody>
      </p:sp>
    </p:spTree>
    <p:extLst>
      <p:ext uri="{BB962C8B-B14F-4D97-AF65-F5344CB8AC3E}">
        <p14:creationId xmlns:p14="http://schemas.microsoft.com/office/powerpoint/2010/main" val="280392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a86175a0b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14a86175a0b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indent="-278130" rtl="0" fontAlgn="base">
              <a:spcBef>
                <a:spcPts val="0"/>
              </a:spcBef>
              <a:spcAft>
                <a:spcPts val="0"/>
              </a:spcAft>
            </a:pPr>
            <a:r>
              <a:rPr lang="en-CA" sz="1800" dirty="0">
                <a:effectLst/>
                <a:latin typeface="Arial" panose="020B0604020202020204" pitchFamily="34" charset="0"/>
                <a:ea typeface="Arial" panose="020B0604020202020204" pitchFamily="34" charset="0"/>
              </a:rPr>
              <a:t>We also selected these indicators because of their alignment with latest scientific criteria for Essential Biodiversity Variables</a:t>
            </a:r>
            <a:r>
              <a:rPr lang="en-CA" sz="1800" u="none" strike="noStrike" baseline="30000" dirty="0">
                <a:solidFill>
                  <a:srgbClr val="000000"/>
                </a:solidFill>
                <a:effectLst/>
                <a:latin typeface="Arial" panose="020B0604020202020204" pitchFamily="34" charset="0"/>
                <a:ea typeface="Arial" panose="020B0604020202020204" pitchFamily="34" charset="0"/>
                <a:hlinkClick r:id="rId3"/>
              </a:rPr>
              <a:t>20,21</a:t>
            </a:r>
            <a:r>
              <a:rPr lang="en-CA" sz="1800" dirty="0">
                <a:effectLst/>
                <a:latin typeface="Arial" panose="020B0604020202020204" pitchFamily="34" charset="0"/>
                <a:ea typeface="Arial" panose="020B0604020202020204" pitchFamily="34" charset="0"/>
              </a:rPr>
              <a:t> (i.e. feasibility, scalability, sensitivity to temporal change, and relevance for biodiversity conservation targets)</a:t>
            </a:r>
            <a:r>
              <a:rPr lang="en-CA" sz="1800" u="none" strike="noStrike" baseline="30000" dirty="0">
                <a:solidFill>
                  <a:srgbClr val="000000"/>
                </a:solidFill>
                <a:effectLst/>
                <a:latin typeface="Arial" panose="020B0604020202020204" pitchFamily="34" charset="0"/>
                <a:ea typeface="Arial" panose="020B0604020202020204" pitchFamily="34" charset="0"/>
                <a:hlinkClick r:id="rId4"/>
              </a:rPr>
              <a:t>21</a:t>
            </a:r>
            <a:r>
              <a:rPr lang="en-CA" sz="1800" dirty="0">
                <a:effectLst/>
                <a:latin typeface="Arial" panose="020B0604020202020204" pitchFamily="34" charset="0"/>
                <a:ea typeface="Arial" panose="020B0604020202020204" pitchFamily="34" charset="0"/>
              </a:rPr>
              <a:t>. </a:t>
            </a:r>
            <a:endParaRPr dirty="0"/>
          </a:p>
        </p:txBody>
      </p:sp>
      <p:sp>
        <p:nvSpPr>
          <p:cNvPr id="177" name="Google Shape;177;g14a86175a0b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de"/>
              <a:t>5</a:t>
            </a:fld>
            <a:endParaRPr/>
          </a:p>
        </p:txBody>
      </p:sp>
    </p:spTree>
    <p:extLst>
      <p:ext uri="{BB962C8B-B14F-4D97-AF65-F5344CB8AC3E}">
        <p14:creationId xmlns:p14="http://schemas.microsoft.com/office/powerpoint/2010/main" val="61993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1" i="0" dirty="0">
                <a:effectLst/>
                <a:latin typeface="Helvetica Neue"/>
              </a:rPr>
              <a:t>Ecological connectivity, however, the ‘unimpeded movement of species and the flow of natural processes that sustain life on Earth’, is essential for biodiversity and human well-being.</a:t>
            </a:r>
            <a:r>
              <a:rPr lang="en-US" b="0" i="0" dirty="0">
                <a:effectLst/>
                <a:latin typeface="Helvetica Neue"/>
              </a:rPr>
              <a:t> </a:t>
            </a:r>
          </a:p>
          <a:p>
            <a:pPr algn="l"/>
            <a:r>
              <a:rPr lang="en-US" b="0" i="0" dirty="0">
                <a:effectLst/>
                <a:latin typeface="Helvetica Neue"/>
              </a:rPr>
              <a:t>For example, dispersal and migration enable many species to access vital resources and complete their lifecycles, maintain geneflow, as well as track their climate niches. Likewise, connectivity is important for landscape ecosystem functioning and resilience, as well as access to Nature’s contributions to people from many people.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Helvetica Neue"/>
              </a:rPr>
              <a:t>Hence, it is not surprising that restoring connectivity is one of the central targets in the Post 2020 strategy of the Convention on Biological Diversity (CBD).</a:t>
            </a:r>
          </a:p>
          <a:p>
            <a:pPr algn="l"/>
            <a:endParaRPr lang="de-CH" dirty="0"/>
          </a:p>
          <a:p>
            <a:endParaRPr lang="de-CH" dirty="0"/>
          </a:p>
        </p:txBody>
      </p:sp>
      <p:sp>
        <p:nvSpPr>
          <p:cNvPr id="4" name="Foliennummernplatzhalter 3"/>
          <p:cNvSpPr>
            <a:spLocks noGrp="1"/>
          </p:cNvSpPr>
          <p:nvPr>
            <p:ph type="sldNum" sz="quarter" idx="5"/>
          </p:nvPr>
        </p:nvSpPr>
        <p:spPr/>
        <p:txBody>
          <a:bodyPr/>
          <a:lstStyle/>
          <a:p>
            <a:fld id="{A94B0C7A-2DF5-481D-ABEB-6F63EE1EED5E}" type="slidenum">
              <a:rPr lang="de-CH" smtClean="0"/>
              <a:t>8</a:t>
            </a:fld>
            <a:endParaRPr lang="de-CH"/>
          </a:p>
        </p:txBody>
      </p:sp>
    </p:spTree>
    <p:extLst>
      <p:ext uri="{BB962C8B-B14F-4D97-AF65-F5344CB8AC3E}">
        <p14:creationId xmlns:p14="http://schemas.microsoft.com/office/powerpoint/2010/main" val="235412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a:t>Therefore, to safeguard connectivity for biodiversity, we need an iterative workflow where</a:t>
            </a:r>
          </a:p>
          <a:p>
            <a:r>
              <a:rPr lang="en-CA" dirty="0"/>
              <a:t>We set conservation targets, such as to bend the curve of connectivity loss for biodiversity, </a:t>
            </a:r>
          </a:p>
          <a:p>
            <a:r>
              <a:rPr lang="en-CA" dirty="0"/>
              <a:t>We then monitor e.g. the temporal trend in connectivity for many species in any region of interest</a:t>
            </a:r>
          </a:p>
          <a:p>
            <a:r>
              <a:rPr lang="en-CA" dirty="0"/>
              <a:t>By comparing actual values (blue) with target values (green or orange) we can adjust spatial planning for connectivity and enter a new loop of monitoring.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Therefore, we need a method allowing the rapid evaluation of species connectivity over large areas of interest to support spatial planning for connectivity. </a:t>
            </a:r>
            <a:r>
              <a:rPr lang="en-US" dirty="0"/>
              <a:t>This means that the method should be simple, scalable, generalizable and validated; and at the same time be able to account for multiple dimensions of species traits and habitat needs. </a:t>
            </a:r>
          </a:p>
          <a:p>
            <a:endParaRPr lang="de-CH" dirty="0"/>
          </a:p>
        </p:txBody>
      </p:sp>
      <p:sp>
        <p:nvSpPr>
          <p:cNvPr id="4" name="Foliennummernplatzhalter 3"/>
          <p:cNvSpPr>
            <a:spLocks noGrp="1"/>
          </p:cNvSpPr>
          <p:nvPr>
            <p:ph type="sldNum" sz="quarter" idx="5"/>
          </p:nvPr>
        </p:nvSpPr>
        <p:spPr/>
        <p:txBody>
          <a:bodyPr/>
          <a:lstStyle/>
          <a:p>
            <a:fld id="{1738EF05-A43F-4DEE-B9A8-D126559A30D8}" type="slidenum">
              <a:rPr lang="de-CH" smtClean="0"/>
              <a:t>9</a:t>
            </a:fld>
            <a:endParaRPr lang="de-CH"/>
          </a:p>
        </p:txBody>
      </p:sp>
    </p:spTree>
    <p:extLst>
      <p:ext uri="{BB962C8B-B14F-4D97-AF65-F5344CB8AC3E}">
        <p14:creationId xmlns:p14="http://schemas.microsoft.com/office/powerpoint/2010/main" val="411720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4DC2B1-D4F5-74B6-8FBA-7D6578BFFFF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95DEC8E5-62F5-A1BB-01C6-3706236E9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36285AF7-A857-58C7-8CFD-1B1041D6F98C}"/>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5" name="Fußzeilenplatzhalter 4">
            <a:extLst>
              <a:ext uri="{FF2B5EF4-FFF2-40B4-BE49-F238E27FC236}">
                <a16:creationId xmlns:a16="http://schemas.microsoft.com/office/drawing/2014/main" id="{C05A7476-0684-76FE-4A56-F3B2F88C918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3089CE3-B6CB-E601-557A-9A44AD87522F}"/>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246187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D30850-1E5D-EC02-F6CA-B5E3BBCB5492}"/>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7EBC7CC6-5351-28A4-F493-B317A201CC5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1A7EFAE-4AE5-844F-5388-EE86BBE7B324}"/>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5" name="Fußzeilenplatzhalter 4">
            <a:extLst>
              <a:ext uri="{FF2B5EF4-FFF2-40B4-BE49-F238E27FC236}">
                <a16:creationId xmlns:a16="http://schemas.microsoft.com/office/drawing/2014/main" id="{C9E56D7E-D281-44D9-2948-4F4C2BA543EC}"/>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1BDE996-776D-37E1-6DF7-DC818E9BFD34}"/>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398876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B2DD72C-0FE8-772B-A933-1087281947E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A9B79D09-452B-3B65-B4CF-2D0E3751B20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E4A19D8-8904-34AD-47B8-DFD63781C3C6}"/>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5" name="Fußzeilenplatzhalter 4">
            <a:extLst>
              <a:ext uri="{FF2B5EF4-FFF2-40B4-BE49-F238E27FC236}">
                <a16:creationId xmlns:a16="http://schemas.microsoft.com/office/drawing/2014/main" id="{8EECD93A-C236-502B-B992-8C03594DD4CB}"/>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75D350C-3D3F-2681-7006-2F91DF51FC12}"/>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37994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5B1BDA-C3CB-FE22-2B25-E8A8F70FDDD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031523E-4068-F2CC-BE1C-DE2A197918F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77E8844-97DD-ABEC-FAA4-C9866035D636}"/>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5" name="Fußzeilenplatzhalter 4">
            <a:extLst>
              <a:ext uri="{FF2B5EF4-FFF2-40B4-BE49-F238E27FC236}">
                <a16:creationId xmlns:a16="http://schemas.microsoft.com/office/drawing/2014/main" id="{9228B767-D38B-F341-783D-135A4EF5AF18}"/>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72CB17D-294D-2BE4-EA76-9A4129F1595F}"/>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198668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5FE296-30B2-0016-5F0A-8A10F0B200B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C73FE4B9-7D39-24C6-A1DE-A3F47D1B6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5FC1716-176B-97E7-8273-BAC82BE3E755}"/>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5" name="Fußzeilenplatzhalter 4">
            <a:extLst>
              <a:ext uri="{FF2B5EF4-FFF2-40B4-BE49-F238E27FC236}">
                <a16:creationId xmlns:a16="http://schemas.microsoft.com/office/drawing/2014/main" id="{25CC09D4-8230-1949-31B5-D51434C5E9E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ED84441-89E7-4921-B062-3F2B0CC3BFDD}"/>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284712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E9C10-0927-C610-4AAF-5B7C66F536A8}"/>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94DAB2A1-20CB-99D8-E567-9CC7A187A96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641511B0-8FB3-0DEE-22B5-D86C6647C9B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3FCBB053-2CCF-CED1-97AF-BBEF39A258E0}"/>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6" name="Fußzeilenplatzhalter 5">
            <a:extLst>
              <a:ext uri="{FF2B5EF4-FFF2-40B4-BE49-F238E27FC236}">
                <a16:creationId xmlns:a16="http://schemas.microsoft.com/office/drawing/2014/main" id="{AE339CAC-0562-548A-D568-14036112BCF5}"/>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BC0C445-0DF3-CDA7-4180-5E74EB149DBB}"/>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2300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3D7F01-7320-77A2-65CE-BA7D2570515A}"/>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94D2C585-6728-74D9-9E78-5242F2B7C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F6E80B1-AD05-96F6-6D14-9758EB73B53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EC995F7F-C761-E67C-4CBE-47B584109F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795A1E5-3D49-E420-5713-6FF97F1DE5D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B2A9C3FA-0833-98AB-2218-A80DCF709B8F}"/>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8" name="Fußzeilenplatzhalter 7">
            <a:extLst>
              <a:ext uri="{FF2B5EF4-FFF2-40B4-BE49-F238E27FC236}">
                <a16:creationId xmlns:a16="http://schemas.microsoft.com/office/drawing/2014/main" id="{5077ACB0-E88F-1514-549F-AC8B4D9A63F0}"/>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731CAB82-98FA-464A-9B50-38C80BF0760C}"/>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22151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EB9628-294F-2EE7-A713-1A3521BA790B}"/>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4ECB1127-600A-1751-5322-7F89D8883C86}"/>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4" name="Fußzeilenplatzhalter 3">
            <a:extLst>
              <a:ext uri="{FF2B5EF4-FFF2-40B4-BE49-F238E27FC236}">
                <a16:creationId xmlns:a16="http://schemas.microsoft.com/office/drawing/2014/main" id="{ECD8E229-CC12-7D84-643B-2F77F7B2EB4F}"/>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4003949B-CA0C-4435-6FBF-3A30F631A746}"/>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1763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A008EDD-B1A5-F4A9-7F5F-99260BE449A1}"/>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3" name="Fußzeilenplatzhalter 2">
            <a:extLst>
              <a:ext uri="{FF2B5EF4-FFF2-40B4-BE49-F238E27FC236}">
                <a16:creationId xmlns:a16="http://schemas.microsoft.com/office/drawing/2014/main" id="{AA5D12C3-D74E-1224-C893-C8D50F24DEC3}"/>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7CE2277D-A046-522A-B9C8-C1B85D18C895}"/>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265568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139C7-EAE5-E574-456B-0A4F80EDF2C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E70BB49-F4F5-5969-09B7-9CA3B152CB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2C5878DD-DCD8-95FB-2501-9ADE50FBC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07C30B-B617-2BF6-462A-2FFF7A73D8EE}"/>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6" name="Fußzeilenplatzhalter 5">
            <a:extLst>
              <a:ext uri="{FF2B5EF4-FFF2-40B4-BE49-F238E27FC236}">
                <a16:creationId xmlns:a16="http://schemas.microsoft.com/office/drawing/2014/main" id="{428F0AC4-173E-3EF2-D9C5-5253B96E912D}"/>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B9E4045-75ED-007C-BDE4-C8C3A30DEE78}"/>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210251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9ED1ED-4FF2-B7E8-7D48-FD4483D7794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B21D2A97-8ED9-F9DD-A187-F47696461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4DBEC3DB-2381-7453-898C-1069AFCB7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D4323B2-4513-E0D2-BB57-1871B9E8B0AA}"/>
              </a:ext>
            </a:extLst>
          </p:cNvPr>
          <p:cNvSpPr>
            <a:spLocks noGrp="1"/>
          </p:cNvSpPr>
          <p:nvPr>
            <p:ph type="dt" sz="half" idx="10"/>
          </p:nvPr>
        </p:nvSpPr>
        <p:spPr/>
        <p:txBody>
          <a:bodyPr/>
          <a:lstStyle/>
          <a:p>
            <a:fld id="{13B49BA8-CA39-4BC7-B45E-56F772C9A181}" type="datetimeFigureOut">
              <a:rPr lang="de-CH" smtClean="0"/>
              <a:t>22.03.2024</a:t>
            </a:fld>
            <a:endParaRPr lang="de-CH"/>
          </a:p>
        </p:txBody>
      </p:sp>
      <p:sp>
        <p:nvSpPr>
          <p:cNvPr id="6" name="Fußzeilenplatzhalter 5">
            <a:extLst>
              <a:ext uri="{FF2B5EF4-FFF2-40B4-BE49-F238E27FC236}">
                <a16:creationId xmlns:a16="http://schemas.microsoft.com/office/drawing/2014/main" id="{98CC4797-7C61-BF82-E3BD-A47F3DCF3619}"/>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C8362083-C1F3-16CB-3C85-AB3438070A4A}"/>
              </a:ext>
            </a:extLst>
          </p:cNvPr>
          <p:cNvSpPr>
            <a:spLocks noGrp="1"/>
          </p:cNvSpPr>
          <p:nvPr>
            <p:ph type="sldNum" sz="quarter" idx="12"/>
          </p:nvPr>
        </p:nvSpPr>
        <p:spPr/>
        <p:txBody>
          <a:bodyPr/>
          <a:lstStyle/>
          <a:p>
            <a:fld id="{E4BDF79F-3668-4BFA-B90D-9BD38911775B}" type="slidenum">
              <a:rPr lang="de-CH" smtClean="0"/>
              <a:t>‹#›</a:t>
            </a:fld>
            <a:endParaRPr lang="de-CH"/>
          </a:p>
        </p:txBody>
      </p:sp>
    </p:spTree>
    <p:extLst>
      <p:ext uri="{BB962C8B-B14F-4D97-AF65-F5344CB8AC3E}">
        <p14:creationId xmlns:p14="http://schemas.microsoft.com/office/powerpoint/2010/main" val="156254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EBD4B8A-134A-6E7D-8ACC-3532936C92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3AAC2391-B444-2C58-B37D-0F43DF36A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C634D17A-DDDC-480E-8C76-8FC14F6879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49BA8-CA39-4BC7-B45E-56F772C9A181}" type="datetimeFigureOut">
              <a:rPr lang="de-CH" smtClean="0"/>
              <a:t>22.03.2024</a:t>
            </a:fld>
            <a:endParaRPr lang="de-CH"/>
          </a:p>
        </p:txBody>
      </p:sp>
      <p:sp>
        <p:nvSpPr>
          <p:cNvPr id="5" name="Fußzeilenplatzhalter 4">
            <a:extLst>
              <a:ext uri="{FF2B5EF4-FFF2-40B4-BE49-F238E27FC236}">
                <a16:creationId xmlns:a16="http://schemas.microsoft.com/office/drawing/2014/main" id="{DF94E7C0-BC6A-6B91-CC84-DC643911E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734B7787-44ED-CCEA-F015-2AC0CAE41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DF79F-3668-4BFA-B90D-9BD38911775B}" type="slidenum">
              <a:rPr lang="de-CH" smtClean="0"/>
              <a:t>‹#›</a:t>
            </a:fld>
            <a:endParaRPr lang="de-CH"/>
          </a:p>
        </p:txBody>
      </p:sp>
    </p:spTree>
    <p:extLst>
      <p:ext uri="{BB962C8B-B14F-4D97-AF65-F5344CB8AC3E}">
        <p14:creationId xmlns:p14="http://schemas.microsoft.com/office/powerpoint/2010/main" val="212504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18" Type="http://schemas.openxmlformats.org/officeDocument/2006/relationships/image" Target="../media/image68.png"/><Relationship Id="rId3" Type="http://schemas.openxmlformats.org/officeDocument/2006/relationships/image" Target="../media/image4.png"/><Relationship Id="rId21" Type="http://schemas.openxmlformats.org/officeDocument/2006/relationships/image" Target="../media/image71.png"/><Relationship Id="rId7" Type="http://schemas.openxmlformats.org/officeDocument/2006/relationships/image" Target="../media/image57.png"/><Relationship Id="rId12" Type="http://schemas.openxmlformats.org/officeDocument/2006/relationships/image" Target="../media/image9.png"/><Relationship Id="rId17" Type="http://schemas.openxmlformats.org/officeDocument/2006/relationships/image" Target="../media/image67.png"/><Relationship Id="rId2" Type="http://schemas.openxmlformats.org/officeDocument/2006/relationships/image" Target="../media/image30.png"/><Relationship Id="rId16" Type="http://schemas.openxmlformats.org/officeDocument/2006/relationships/image" Target="../media/image11.png"/><Relationship Id="rId20"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8.png"/><Relationship Id="rId24" Type="http://schemas.openxmlformats.org/officeDocument/2006/relationships/image" Target="../media/image74.png"/><Relationship Id="rId5" Type="http://schemas.openxmlformats.org/officeDocument/2006/relationships/image" Target="../media/image6.png"/><Relationship Id="rId15" Type="http://schemas.openxmlformats.org/officeDocument/2006/relationships/image" Target="../media/image10.png"/><Relationship Id="rId23" Type="http://schemas.openxmlformats.org/officeDocument/2006/relationships/image" Target="../media/image73.png"/><Relationship Id="rId10" Type="http://schemas.openxmlformats.org/officeDocument/2006/relationships/image" Target="../media/image60.png"/><Relationship Id="rId19" Type="http://schemas.openxmlformats.org/officeDocument/2006/relationships/image" Target="../media/image69.png"/><Relationship Id="rId4" Type="http://schemas.openxmlformats.org/officeDocument/2006/relationships/image" Target="../media/image5.png"/><Relationship Id="rId9" Type="http://schemas.openxmlformats.org/officeDocument/2006/relationships/image" Target="../media/image59.png"/><Relationship Id="rId14" Type="http://schemas.openxmlformats.org/officeDocument/2006/relationships/image" Target="../media/image64.png"/><Relationship Id="rId22" Type="http://schemas.openxmlformats.org/officeDocument/2006/relationships/image" Target="../media/image7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jfif"/></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4C0680-C888-0E85-107F-D814E1E92D72}"/>
              </a:ext>
            </a:extLst>
          </p:cNvPr>
          <p:cNvSpPr>
            <a:spLocks noGrp="1"/>
          </p:cNvSpPr>
          <p:nvPr>
            <p:ph type="ctrTitle"/>
          </p:nvPr>
        </p:nvSpPr>
        <p:spPr/>
        <p:txBody>
          <a:bodyPr>
            <a:normAutofit fontScale="90000"/>
          </a:bodyPr>
          <a:lstStyle/>
          <a:p>
            <a:r>
              <a:rPr lang="en-CA" dirty="0"/>
              <a:t>Rapid evaluation of multispecies connectivity (Reconnect)</a:t>
            </a:r>
            <a:endParaRPr lang="de-CH" dirty="0"/>
          </a:p>
        </p:txBody>
      </p:sp>
      <p:sp>
        <p:nvSpPr>
          <p:cNvPr id="3" name="Untertitel 2">
            <a:extLst>
              <a:ext uri="{FF2B5EF4-FFF2-40B4-BE49-F238E27FC236}">
                <a16:creationId xmlns:a16="http://schemas.microsoft.com/office/drawing/2014/main" id="{58B31944-6899-BAD5-0F4C-046235BD023E}"/>
              </a:ext>
            </a:extLst>
          </p:cNvPr>
          <p:cNvSpPr>
            <a:spLocks noGrp="1"/>
          </p:cNvSpPr>
          <p:nvPr>
            <p:ph type="subTitle" idx="1"/>
          </p:nvPr>
        </p:nvSpPr>
        <p:spPr/>
        <p:txBody>
          <a:bodyPr>
            <a:normAutofit lnSpcReduction="10000"/>
          </a:bodyPr>
          <a:lstStyle/>
          <a:p>
            <a:r>
              <a:rPr lang="en-CA" dirty="0"/>
              <a:t>R-tool to efficiently compute </a:t>
            </a:r>
            <a:r>
              <a:rPr lang="en-US" dirty="0"/>
              <a:t>multiple connectivity indicators for multiple species needs and across large regions of interest</a:t>
            </a:r>
          </a:p>
          <a:p>
            <a:r>
              <a:rPr lang="en-CA" dirty="0"/>
              <a:t>by</a:t>
            </a:r>
          </a:p>
          <a:p>
            <a:r>
              <a:rPr lang="en-CA" dirty="0"/>
              <a:t>Jacqueline Oehri</a:t>
            </a:r>
            <a:endParaRPr lang="de-CH" dirty="0"/>
          </a:p>
        </p:txBody>
      </p:sp>
    </p:spTree>
    <p:extLst>
      <p:ext uri="{BB962C8B-B14F-4D97-AF65-F5344CB8AC3E}">
        <p14:creationId xmlns:p14="http://schemas.microsoft.com/office/powerpoint/2010/main" val="865021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a:extLst>
              <a:ext uri="{FF2B5EF4-FFF2-40B4-BE49-F238E27FC236}">
                <a16:creationId xmlns:a16="http://schemas.microsoft.com/office/drawing/2014/main" id="{3BFC7D80-8FEB-C5B3-6A9A-3250456A6184}"/>
              </a:ext>
            </a:extLst>
          </p:cNvPr>
          <p:cNvSpPr txBox="1"/>
          <p:nvPr/>
        </p:nvSpPr>
        <p:spPr>
          <a:xfrm>
            <a:off x="789915" y="1338984"/>
            <a:ext cx="2313482" cy="369332"/>
          </a:xfrm>
          <a:prstGeom prst="rect">
            <a:avLst/>
          </a:prstGeom>
          <a:noFill/>
        </p:spPr>
        <p:txBody>
          <a:bodyPr wrap="square">
            <a:spAutoFit/>
          </a:bodyPr>
          <a:lstStyle/>
          <a:p>
            <a:r>
              <a:rPr lang="en-CA" b="1" dirty="0"/>
              <a:t>Reconnect data input</a:t>
            </a:r>
            <a:endParaRPr lang="de-CH" b="1" dirty="0">
              <a:effectLst/>
              <a:ea typeface="Arial" panose="020B0604020202020204" pitchFamily="34" charset="0"/>
            </a:endParaRPr>
          </a:p>
        </p:txBody>
      </p:sp>
      <p:sp>
        <p:nvSpPr>
          <p:cNvPr id="5" name="Textfeld 4">
            <a:extLst>
              <a:ext uri="{FF2B5EF4-FFF2-40B4-BE49-F238E27FC236}">
                <a16:creationId xmlns:a16="http://schemas.microsoft.com/office/drawing/2014/main" id="{A1B0DB17-FD6C-8A0F-D254-37C3899F741B}"/>
              </a:ext>
            </a:extLst>
          </p:cNvPr>
          <p:cNvSpPr txBox="1"/>
          <p:nvPr/>
        </p:nvSpPr>
        <p:spPr>
          <a:xfrm>
            <a:off x="621478" y="284930"/>
            <a:ext cx="10735077" cy="830997"/>
          </a:xfrm>
          <a:prstGeom prst="rect">
            <a:avLst/>
          </a:prstGeom>
          <a:solidFill>
            <a:schemeClr val="accent1">
              <a:lumMod val="60000"/>
              <a:lumOff val="40000"/>
            </a:schemeClr>
          </a:solidFill>
          <a:ln>
            <a:noFill/>
          </a:ln>
        </p:spPr>
        <p:txBody>
          <a:bodyPr wrap="square">
            <a:spAutoFit/>
          </a:bodyPr>
          <a:lstStyle/>
          <a:p>
            <a:r>
              <a:rPr lang="en-US" sz="2400" b="1" dirty="0"/>
              <a:t>Rapid assessment of multiple connectivity indicators for multiple species and large regions of interest</a:t>
            </a:r>
          </a:p>
        </p:txBody>
      </p:sp>
      <p:pic>
        <p:nvPicPr>
          <p:cNvPr id="11" name="Grafik 10">
            <a:extLst>
              <a:ext uri="{FF2B5EF4-FFF2-40B4-BE49-F238E27FC236}">
                <a16:creationId xmlns:a16="http://schemas.microsoft.com/office/drawing/2014/main" id="{87EAE49C-02F1-2771-2298-6577542D61A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8051" y="3375901"/>
            <a:ext cx="2413764" cy="1961915"/>
          </a:xfrm>
          <a:prstGeom prst="rect">
            <a:avLst/>
          </a:prstGeom>
        </p:spPr>
      </p:pic>
      <p:sp>
        <p:nvSpPr>
          <p:cNvPr id="13" name="Textfeld 12">
            <a:extLst>
              <a:ext uri="{FF2B5EF4-FFF2-40B4-BE49-F238E27FC236}">
                <a16:creationId xmlns:a16="http://schemas.microsoft.com/office/drawing/2014/main" id="{9507F4E1-2408-ABCB-C363-413F5A8B0FF1}"/>
              </a:ext>
            </a:extLst>
          </p:cNvPr>
          <p:cNvSpPr txBox="1"/>
          <p:nvPr/>
        </p:nvSpPr>
        <p:spPr>
          <a:xfrm>
            <a:off x="789914" y="1708316"/>
            <a:ext cx="3928904" cy="1477328"/>
          </a:xfrm>
          <a:prstGeom prst="rect">
            <a:avLst/>
          </a:prstGeom>
          <a:noFill/>
        </p:spPr>
        <p:txBody>
          <a:bodyPr wrap="square">
            <a:spAutoFit/>
          </a:bodyPr>
          <a:lstStyle/>
          <a:p>
            <a:pPr marL="342900" indent="-342900">
              <a:buFont typeface="+mj-lt"/>
              <a:buAutoNum type="arabicPeriod"/>
            </a:pPr>
            <a:r>
              <a:rPr lang="en-CA" dirty="0">
                <a:effectLst/>
                <a:ea typeface="Arial" panose="020B0604020202020204" pitchFamily="34" charset="0"/>
              </a:rPr>
              <a:t>Land</a:t>
            </a:r>
            <a:r>
              <a:rPr lang="en-CA" dirty="0">
                <a:ea typeface="Arial" panose="020B0604020202020204" pitchFamily="34" charset="0"/>
              </a:rPr>
              <a:t> cover map </a:t>
            </a:r>
          </a:p>
          <a:p>
            <a:pPr marL="342900" indent="-342900">
              <a:buFont typeface="+mj-lt"/>
              <a:buAutoNum type="arabicPeriod"/>
            </a:pPr>
            <a:r>
              <a:rPr lang="en-CA" dirty="0">
                <a:ea typeface="Arial" panose="020B0604020202020204" pitchFamily="34" charset="0"/>
              </a:rPr>
              <a:t>Species habitat needs and dispersal capacity</a:t>
            </a:r>
          </a:p>
          <a:p>
            <a:pPr marL="342900" indent="-342900">
              <a:buFont typeface="+mj-lt"/>
              <a:buAutoNum type="arabicPeriod"/>
            </a:pPr>
            <a:r>
              <a:rPr lang="en-CA" dirty="0">
                <a:effectLst/>
                <a:ea typeface="Arial" panose="020B0604020202020204" pitchFamily="34" charset="0"/>
              </a:rPr>
              <a:t>Region of interest</a:t>
            </a:r>
            <a:r>
              <a:rPr lang="en-CA" dirty="0">
                <a:ea typeface="Arial" panose="020B0604020202020204" pitchFamily="34" charset="0"/>
              </a:rPr>
              <a:t> (optional)</a:t>
            </a:r>
          </a:p>
          <a:p>
            <a:pPr marL="342900" indent="-342900">
              <a:buFont typeface="+mj-lt"/>
              <a:buAutoNum type="arabicPeriod"/>
            </a:pPr>
            <a:r>
              <a:rPr lang="en-CA" dirty="0">
                <a:effectLst/>
                <a:ea typeface="Arial" panose="020B0604020202020204" pitchFamily="34" charset="0"/>
              </a:rPr>
              <a:t>Resi</a:t>
            </a:r>
            <a:r>
              <a:rPr lang="en-CA" dirty="0">
                <a:ea typeface="Arial" panose="020B0604020202020204" pitchFamily="34" charset="0"/>
              </a:rPr>
              <a:t>stance map (optional)</a:t>
            </a:r>
            <a:endParaRPr lang="de-CH" dirty="0">
              <a:effectLst/>
              <a:ea typeface="Arial" panose="020B0604020202020204" pitchFamily="34" charset="0"/>
            </a:endParaRPr>
          </a:p>
        </p:txBody>
      </p:sp>
      <p:pic>
        <p:nvPicPr>
          <p:cNvPr id="15" name="Grafik 14">
            <a:extLst>
              <a:ext uri="{FF2B5EF4-FFF2-40B4-BE49-F238E27FC236}">
                <a16:creationId xmlns:a16="http://schemas.microsoft.com/office/drawing/2014/main" id="{8F545537-ADC8-4ECE-9893-2741B50C9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327" y="4506929"/>
            <a:ext cx="2077866" cy="1873485"/>
          </a:xfrm>
          <a:prstGeom prst="rect">
            <a:avLst/>
          </a:prstGeom>
        </p:spPr>
      </p:pic>
      <p:sp>
        <p:nvSpPr>
          <p:cNvPr id="17" name="Textfeld 16">
            <a:extLst>
              <a:ext uri="{FF2B5EF4-FFF2-40B4-BE49-F238E27FC236}">
                <a16:creationId xmlns:a16="http://schemas.microsoft.com/office/drawing/2014/main" id="{D1B41FF3-52F2-B235-524F-B5D46A1A5FBD}"/>
              </a:ext>
            </a:extLst>
          </p:cNvPr>
          <p:cNvSpPr txBox="1"/>
          <p:nvPr/>
        </p:nvSpPr>
        <p:spPr>
          <a:xfrm>
            <a:off x="5408807" y="1338984"/>
            <a:ext cx="2313482" cy="369332"/>
          </a:xfrm>
          <a:prstGeom prst="rect">
            <a:avLst/>
          </a:prstGeom>
          <a:noFill/>
        </p:spPr>
        <p:txBody>
          <a:bodyPr wrap="square">
            <a:spAutoFit/>
          </a:bodyPr>
          <a:lstStyle/>
          <a:p>
            <a:r>
              <a:rPr lang="en-CA" b="1" dirty="0"/>
              <a:t>Reconnect settings</a:t>
            </a:r>
            <a:endParaRPr lang="de-CH" b="1" dirty="0">
              <a:effectLst/>
              <a:ea typeface="Arial" panose="020B0604020202020204" pitchFamily="34" charset="0"/>
            </a:endParaRPr>
          </a:p>
        </p:txBody>
      </p:sp>
      <p:pic>
        <p:nvPicPr>
          <p:cNvPr id="96" name="Grafik 95">
            <a:extLst>
              <a:ext uri="{FF2B5EF4-FFF2-40B4-BE49-F238E27FC236}">
                <a16:creationId xmlns:a16="http://schemas.microsoft.com/office/drawing/2014/main" id="{48FCAF80-6531-3BE2-06DA-F98B9904F42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951" y="3924970"/>
            <a:ext cx="2571826" cy="1934145"/>
          </a:xfrm>
          <a:prstGeom prst="rect">
            <a:avLst/>
          </a:prstGeom>
        </p:spPr>
      </p:pic>
      <p:sp>
        <p:nvSpPr>
          <p:cNvPr id="98" name="Textfeld 97">
            <a:extLst>
              <a:ext uri="{FF2B5EF4-FFF2-40B4-BE49-F238E27FC236}">
                <a16:creationId xmlns:a16="http://schemas.microsoft.com/office/drawing/2014/main" id="{9235F2FF-6558-2F98-5124-E4FBAAEDFCE5}"/>
              </a:ext>
            </a:extLst>
          </p:cNvPr>
          <p:cNvSpPr txBox="1"/>
          <p:nvPr/>
        </p:nvSpPr>
        <p:spPr>
          <a:xfrm>
            <a:off x="5477425" y="1708316"/>
            <a:ext cx="2752175" cy="1754326"/>
          </a:xfrm>
          <a:prstGeom prst="rect">
            <a:avLst/>
          </a:prstGeom>
          <a:noFill/>
        </p:spPr>
        <p:txBody>
          <a:bodyPr wrap="square">
            <a:spAutoFit/>
          </a:bodyPr>
          <a:lstStyle/>
          <a:p>
            <a:pPr marL="342900" indent="-342900">
              <a:buFont typeface="+mj-lt"/>
              <a:buAutoNum type="arabicPeriod"/>
            </a:pPr>
            <a:r>
              <a:rPr lang="en-CA" dirty="0">
                <a:effectLst/>
                <a:ea typeface="Arial" panose="020B0604020202020204" pitchFamily="34" charset="0"/>
              </a:rPr>
              <a:t>Moving window size</a:t>
            </a:r>
            <a:endParaRPr lang="en-CA" dirty="0">
              <a:ea typeface="Arial" panose="020B0604020202020204" pitchFamily="34" charset="0"/>
            </a:endParaRPr>
          </a:p>
          <a:p>
            <a:pPr marL="342900" indent="-342900">
              <a:buFont typeface="+mj-lt"/>
              <a:buAutoNum type="arabicPeriod"/>
            </a:pPr>
            <a:r>
              <a:rPr lang="en-CA" dirty="0">
                <a:ea typeface="Arial" panose="020B0604020202020204" pitchFamily="34" charset="0"/>
              </a:rPr>
              <a:t>Spatial overlap</a:t>
            </a:r>
          </a:p>
          <a:p>
            <a:pPr marL="342900" indent="-342900">
              <a:buFont typeface="+mj-lt"/>
              <a:buAutoNum type="arabicPeriod"/>
            </a:pPr>
            <a:r>
              <a:rPr lang="en-CA" dirty="0">
                <a:ea typeface="Arial" panose="020B0604020202020204" pitchFamily="34" charset="0"/>
              </a:rPr>
              <a:t>Connectivity functions</a:t>
            </a:r>
          </a:p>
          <a:p>
            <a:pPr marL="342900" indent="-342900">
              <a:buFont typeface="+mj-lt"/>
              <a:buAutoNum type="arabicPeriod"/>
            </a:pPr>
            <a:r>
              <a:rPr lang="en-CA" dirty="0">
                <a:ea typeface="Arial" panose="020B0604020202020204" pitchFamily="34" charset="0"/>
              </a:rPr>
              <a:t>Landscape, patch and/or pixel level?</a:t>
            </a:r>
          </a:p>
          <a:p>
            <a:endParaRPr lang="de-CH" dirty="0">
              <a:effectLst/>
              <a:ea typeface="Arial" panose="020B0604020202020204" pitchFamily="34" charset="0"/>
            </a:endParaRPr>
          </a:p>
        </p:txBody>
      </p:sp>
      <p:pic>
        <p:nvPicPr>
          <p:cNvPr id="100" name="Grafik 99">
            <a:extLst>
              <a:ext uri="{FF2B5EF4-FFF2-40B4-BE49-F238E27FC236}">
                <a16:creationId xmlns:a16="http://schemas.microsoft.com/office/drawing/2014/main" id="{117EE3EF-9C8C-54FA-E4FB-4E12DE240A6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951" y="4356858"/>
            <a:ext cx="2818770" cy="2023556"/>
          </a:xfrm>
          <a:prstGeom prst="rect">
            <a:avLst/>
          </a:prstGeom>
        </p:spPr>
      </p:pic>
      <p:grpSp>
        <p:nvGrpSpPr>
          <p:cNvPr id="101" name="Gruppieren 100">
            <a:extLst>
              <a:ext uri="{FF2B5EF4-FFF2-40B4-BE49-F238E27FC236}">
                <a16:creationId xmlns:a16="http://schemas.microsoft.com/office/drawing/2014/main" id="{EB3C2EDD-2834-0FBF-D013-162E5ED0AC36}"/>
              </a:ext>
            </a:extLst>
          </p:cNvPr>
          <p:cNvGrpSpPr/>
          <p:nvPr/>
        </p:nvGrpSpPr>
        <p:grpSpPr>
          <a:xfrm>
            <a:off x="5477425" y="4506929"/>
            <a:ext cx="2057796" cy="1873485"/>
            <a:chOff x="585333" y="2124892"/>
            <a:chExt cx="3618715" cy="3735977"/>
          </a:xfrm>
        </p:grpSpPr>
        <p:pic>
          <p:nvPicPr>
            <p:cNvPr id="102" name="Grafik 101" descr="Ein Bild, das Karte enthält.&#10;&#10;Automatisch generierte Beschreibung">
              <a:extLst>
                <a:ext uri="{FF2B5EF4-FFF2-40B4-BE49-F238E27FC236}">
                  <a16:creationId xmlns:a16="http://schemas.microsoft.com/office/drawing/2014/main" id="{0A7E7E61-DB7B-1946-B5EE-43FC546C1F8F}"/>
                </a:ext>
              </a:extLst>
            </p:cNvPr>
            <p:cNvPicPr>
              <a:picLocks noChangeAspect="1"/>
            </p:cNvPicPr>
            <p:nvPr/>
          </p:nvPicPr>
          <p:blipFill rotWithShape="1">
            <a:blip r:embed="rId6"/>
            <a:srcRect l="9633" t="8200" r="1633" b="7816"/>
            <a:stretch/>
          </p:blipFill>
          <p:spPr>
            <a:xfrm>
              <a:off x="585333" y="2124892"/>
              <a:ext cx="3618715" cy="3735977"/>
            </a:xfrm>
            <a:prstGeom prst="rect">
              <a:avLst/>
            </a:prstGeom>
          </p:spPr>
        </p:pic>
        <p:sp>
          <p:nvSpPr>
            <p:cNvPr id="103" name="Rechteck 102">
              <a:extLst>
                <a:ext uri="{FF2B5EF4-FFF2-40B4-BE49-F238E27FC236}">
                  <a16:creationId xmlns:a16="http://schemas.microsoft.com/office/drawing/2014/main" id="{B4ED3A5C-D788-AAAB-065A-39C9AA902962}"/>
                </a:ext>
              </a:extLst>
            </p:cNvPr>
            <p:cNvSpPr/>
            <p:nvPr/>
          </p:nvSpPr>
          <p:spPr>
            <a:xfrm>
              <a:off x="1741124" y="3633617"/>
              <a:ext cx="1120905" cy="106848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04" name="Rechteck 103">
              <a:extLst>
                <a:ext uri="{FF2B5EF4-FFF2-40B4-BE49-F238E27FC236}">
                  <a16:creationId xmlns:a16="http://schemas.microsoft.com/office/drawing/2014/main" id="{7B2FC489-98DE-00A4-EA41-C01264C06B76}"/>
                </a:ext>
              </a:extLst>
            </p:cNvPr>
            <p:cNvSpPr/>
            <p:nvPr/>
          </p:nvSpPr>
          <p:spPr>
            <a:xfrm>
              <a:off x="1902090" y="3427886"/>
              <a:ext cx="1120905" cy="106848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05" name="Rechteck 104">
              <a:extLst>
                <a:ext uri="{FF2B5EF4-FFF2-40B4-BE49-F238E27FC236}">
                  <a16:creationId xmlns:a16="http://schemas.microsoft.com/office/drawing/2014/main" id="{CB09409F-679F-B933-A76F-7FD9748EA958}"/>
                </a:ext>
              </a:extLst>
            </p:cNvPr>
            <p:cNvSpPr/>
            <p:nvPr/>
          </p:nvSpPr>
          <p:spPr>
            <a:xfrm>
              <a:off x="2129350" y="3222156"/>
              <a:ext cx="1120905" cy="106848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grpSp>
      <p:sp>
        <p:nvSpPr>
          <p:cNvPr id="106" name="Geschweifte Klammer rechts 105">
            <a:extLst>
              <a:ext uri="{FF2B5EF4-FFF2-40B4-BE49-F238E27FC236}">
                <a16:creationId xmlns:a16="http://schemas.microsoft.com/office/drawing/2014/main" id="{99080CC4-8F02-116F-FE52-1709578F1E3D}"/>
              </a:ext>
            </a:extLst>
          </p:cNvPr>
          <p:cNvSpPr/>
          <p:nvPr/>
        </p:nvSpPr>
        <p:spPr>
          <a:xfrm>
            <a:off x="8030308" y="1338984"/>
            <a:ext cx="569992" cy="485418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CH"/>
          </a:p>
        </p:txBody>
      </p:sp>
      <p:sp>
        <p:nvSpPr>
          <p:cNvPr id="107" name="Textfeld 106">
            <a:extLst>
              <a:ext uri="{FF2B5EF4-FFF2-40B4-BE49-F238E27FC236}">
                <a16:creationId xmlns:a16="http://schemas.microsoft.com/office/drawing/2014/main" id="{9B90EAB7-4156-A172-0654-F8316F5D7FB1}"/>
              </a:ext>
            </a:extLst>
          </p:cNvPr>
          <p:cNvSpPr txBox="1"/>
          <p:nvPr/>
        </p:nvSpPr>
        <p:spPr>
          <a:xfrm>
            <a:off x="8724688" y="2493434"/>
            <a:ext cx="2623706" cy="3139321"/>
          </a:xfrm>
          <a:prstGeom prst="rect">
            <a:avLst/>
          </a:prstGeom>
          <a:noFill/>
        </p:spPr>
        <p:txBody>
          <a:bodyPr wrap="square">
            <a:spAutoFit/>
          </a:bodyPr>
          <a:lstStyle/>
          <a:p>
            <a:r>
              <a:rPr lang="en-CA" b="1" dirty="0">
                <a:effectLst/>
                <a:ea typeface="Arial" panose="020B0604020202020204" pitchFamily="34" charset="0"/>
              </a:rPr>
              <a:t>Runtime dependent on</a:t>
            </a:r>
            <a:r>
              <a:rPr lang="en-CA" b="1" dirty="0">
                <a:ea typeface="Arial" panose="020B0604020202020204" pitchFamily="34" charset="0"/>
              </a:rPr>
              <a:t>..</a:t>
            </a:r>
          </a:p>
          <a:p>
            <a:endParaRPr lang="en-CA" dirty="0">
              <a:effectLst/>
              <a:ea typeface="Arial" panose="020B0604020202020204" pitchFamily="34" charset="0"/>
            </a:endParaRPr>
          </a:p>
          <a:p>
            <a:pPr marL="342900" indent="-342900">
              <a:buFont typeface="Arial" panose="020B0604020202020204" pitchFamily="34" charset="0"/>
              <a:buChar char="•"/>
            </a:pPr>
            <a:r>
              <a:rPr lang="en-CA" dirty="0">
                <a:effectLst/>
                <a:ea typeface="Arial" panose="020B0604020202020204" pitchFamily="34" charset="0"/>
              </a:rPr>
              <a:t>Resolution &amp; extent of Data input</a:t>
            </a:r>
          </a:p>
          <a:p>
            <a:pPr marL="342900" indent="-342900">
              <a:buFont typeface="Arial" panose="020B0604020202020204" pitchFamily="34" charset="0"/>
              <a:buChar char="•"/>
            </a:pPr>
            <a:r>
              <a:rPr lang="en-CA" dirty="0">
                <a:effectLst/>
                <a:ea typeface="Arial" panose="020B0604020202020204" pitchFamily="34" charset="0"/>
              </a:rPr>
              <a:t>Number of species</a:t>
            </a:r>
          </a:p>
          <a:p>
            <a:pPr marL="342900" indent="-342900">
              <a:buFont typeface="Arial" panose="020B0604020202020204" pitchFamily="34" charset="0"/>
              <a:buChar char="•"/>
            </a:pPr>
            <a:r>
              <a:rPr lang="en-CA" dirty="0">
                <a:ea typeface="Arial" panose="020B0604020202020204" pitchFamily="34" charset="0"/>
              </a:rPr>
              <a:t>Moving window size and overlap</a:t>
            </a:r>
          </a:p>
          <a:p>
            <a:pPr marL="342900" indent="-342900">
              <a:buFont typeface="Arial" panose="020B0604020202020204" pitchFamily="34" charset="0"/>
              <a:buChar char="•"/>
            </a:pPr>
            <a:r>
              <a:rPr lang="en-CA" dirty="0">
                <a:ea typeface="Arial" panose="020B0604020202020204" pitchFamily="34" charset="0"/>
              </a:rPr>
              <a:t>Number and complexity of connectivity functions</a:t>
            </a:r>
            <a:r>
              <a:rPr lang="de-CH" dirty="0">
                <a:ea typeface="Arial" panose="020B0604020202020204" pitchFamily="34" charset="0"/>
              </a:rPr>
              <a:t>…</a:t>
            </a:r>
            <a:endParaRPr lang="en-CA" dirty="0">
              <a:ea typeface="Arial" panose="020B0604020202020204" pitchFamily="34" charset="0"/>
            </a:endParaRPr>
          </a:p>
        </p:txBody>
      </p:sp>
    </p:spTree>
    <p:extLst>
      <p:ext uri="{BB962C8B-B14F-4D97-AF65-F5344CB8AC3E}">
        <p14:creationId xmlns:p14="http://schemas.microsoft.com/office/powerpoint/2010/main" val="61372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EECB-1FE3-615F-A630-B8C06F354734}"/>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E5A708B3-C469-75A2-2F5F-3AA2BE7708B0}"/>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4672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pieren 26">
            <a:extLst>
              <a:ext uri="{FF2B5EF4-FFF2-40B4-BE49-F238E27FC236}">
                <a16:creationId xmlns:a16="http://schemas.microsoft.com/office/drawing/2014/main" id="{3B1F4376-0081-62D2-B2EB-5C4C38471CA2}"/>
              </a:ext>
            </a:extLst>
          </p:cNvPr>
          <p:cNvGrpSpPr/>
          <p:nvPr/>
        </p:nvGrpSpPr>
        <p:grpSpPr>
          <a:xfrm>
            <a:off x="4574252" y="2686914"/>
            <a:ext cx="2512993" cy="1831388"/>
            <a:chOff x="4246517" y="2972197"/>
            <a:chExt cx="3294298" cy="2622196"/>
          </a:xfrm>
        </p:grpSpPr>
        <p:grpSp>
          <p:nvGrpSpPr>
            <p:cNvPr id="44" name="Gruppieren 43">
              <a:extLst>
                <a:ext uri="{FF2B5EF4-FFF2-40B4-BE49-F238E27FC236}">
                  <a16:creationId xmlns:a16="http://schemas.microsoft.com/office/drawing/2014/main" id="{81B810F5-8557-6011-63D8-34921E89622F}"/>
                </a:ext>
              </a:extLst>
            </p:cNvPr>
            <p:cNvGrpSpPr/>
            <p:nvPr/>
          </p:nvGrpSpPr>
          <p:grpSpPr>
            <a:xfrm>
              <a:off x="4246517" y="4277230"/>
              <a:ext cx="3158680" cy="1317163"/>
              <a:chOff x="4187439" y="4951178"/>
              <a:chExt cx="3158680" cy="1317163"/>
            </a:xfrm>
          </p:grpSpPr>
          <p:sp>
            <p:nvSpPr>
              <p:cNvPr id="2" name="Parallelogramm 1">
                <a:extLst>
                  <a:ext uri="{FF2B5EF4-FFF2-40B4-BE49-F238E27FC236}">
                    <a16:creationId xmlns:a16="http://schemas.microsoft.com/office/drawing/2014/main" id="{90F4E517-FEB5-0AA5-58E5-D03277D70B5E}"/>
                  </a:ext>
                </a:extLst>
              </p:cNvPr>
              <p:cNvSpPr/>
              <p:nvPr/>
            </p:nvSpPr>
            <p:spPr>
              <a:xfrm>
                <a:off x="4187439" y="4951178"/>
                <a:ext cx="3158680" cy="1317163"/>
              </a:xfrm>
              <a:prstGeom prst="parallelogram">
                <a:avLst>
                  <a:gd name="adj" fmla="val 88769"/>
                </a:avLst>
              </a:prstGeom>
              <a:solidFill>
                <a:schemeClr val="accent1">
                  <a:alpha val="40000"/>
                </a:schemeClr>
              </a:solidFill>
              <a:ln w="19050">
                <a:solidFill>
                  <a:schemeClr val="accent1">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20" name="Gruppieren 519">
                <a:extLst>
                  <a:ext uri="{FF2B5EF4-FFF2-40B4-BE49-F238E27FC236}">
                    <a16:creationId xmlns:a16="http://schemas.microsoft.com/office/drawing/2014/main" id="{13264E33-89C7-4B52-2B75-A42C78BE30AF}"/>
                  </a:ext>
                </a:extLst>
              </p:cNvPr>
              <p:cNvGrpSpPr/>
              <p:nvPr/>
            </p:nvGrpSpPr>
            <p:grpSpPr>
              <a:xfrm>
                <a:off x="4509300" y="4980641"/>
                <a:ext cx="2587040" cy="1179831"/>
                <a:chOff x="4717206" y="3752284"/>
                <a:chExt cx="2587040" cy="1179831"/>
              </a:xfrm>
              <a:solidFill>
                <a:schemeClr val="accent1">
                  <a:lumMod val="75000"/>
                </a:schemeClr>
              </a:solidFill>
            </p:grpSpPr>
            <p:sp>
              <p:nvSpPr>
                <p:cNvPr id="94" name="Ellipse 93">
                  <a:extLst>
                    <a:ext uri="{FF2B5EF4-FFF2-40B4-BE49-F238E27FC236}">
                      <a16:creationId xmlns:a16="http://schemas.microsoft.com/office/drawing/2014/main" id="{5705CE37-C0A7-91AD-9D0D-64B83333FDEF}"/>
                    </a:ext>
                  </a:extLst>
                </p:cNvPr>
                <p:cNvSpPr/>
                <p:nvPr/>
              </p:nvSpPr>
              <p:spPr>
                <a:xfrm rot="284220">
                  <a:off x="5325386" y="4211382"/>
                  <a:ext cx="204376" cy="10960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95" name="Ellipse 94">
                  <a:extLst>
                    <a:ext uri="{FF2B5EF4-FFF2-40B4-BE49-F238E27FC236}">
                      <a16:creationId xmlns:a16="http://schemas.microsoft.com/office/drawing/2014/main" id="{FBA6C9BB-9F72-EEA1-E17E-373AC005005C}"/>
                    </a:ext>
                  </a:extLst>
                </p:cNvPr>
                <p:cNvSpPr/>
                <p:nvPr/>
              </p:nvSpPr>
              <p:spPr>
                <a:xfrm rot="855767">
                  <a:off x="5374440" y="4025240"/>
                  <a:ext cx="50513"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96" name="Ellipse 95">
                  <a:extLst>
                    <a:ext uri="{FF2B5EF4-FFF2-40B4-BE49-F238E27FC236}">
                      <a16:creationId xmlns:a16="http://schemas.microsoft.com/office/drawing/2014/main" id="{7DCADC18-0BAE-C0F9-DD81-1D3CDF0F8EF7}"/>
                    </a:ext>
                  </a:extLst>
                </p:cNvPr>
                <p:cNvSpPr/>
                <p:nvPr/>
              </p:nvSpPr>
              <p:spPr>
                <a:xfrm flipV="1">
                  <a:off x="5660509" y="4114057"/>
                  <a:ext cx="226674" cy="9647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97" name="Ellipse 96">
                  <a:extLst>
                    <a:ext uri="{FF2B5EF4-FFF2-40B4-BE49-F238E27FC236}">
                      <a16:creationId xmlns:a16="http://schemas.microsoft.com/office/drawing/2014/main" id="{65512544-3D74-AEEF-1666-36BD2D62AB39}"/>
                    </a:ext>
                  </a:extLst>
                </p:cNvPr>
                <p:cNvSpPr/>
                <p:nvPr/>
              </p:nvSpPr>
              <p:spPr>
                <a:xfrm>
                  <a:off x="5479613" y="3885474"/>
                  <a:ext cx="161069" cy="6627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98" name="Ellipse 97">
                  <a:extLst>
                    <a:ext uri="{FF2B5EF4-FFF2-40B4-BE49-F238E27FC236}">
                      <a16:creationId xmlns:a16="http://schemas.microsoft.com/office/drawing/2014/main" id="{D0E32EB6-1C9C-84CB-C242-0CC4F0C9E6C7}"/>
                    </a:ext>
                  </a:extLst>
                </p:cNvPr>
                <p:cNvSpPr/>
                <p:nvPr/>
              </p:nvSpPr>
              <p:spPr>
                <a:xfrm rot="316073">
                  <a:off x="5514268" y="4025527"/>
                  <a:ext cx="115262" cy="8409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99" name="Ellipse 98">
                  <a:extLst>
                    <a:ext uri="{FF2B5EF4-FFF2-40B4-BE49-F238E27FC236}">
                      <a16:creationId xmlns:a16="http://schemas.microsoft.com/office/drawing/2014/main" id="{0DFD72FC-B1DB-47BF-D1AF-61CE9753F6A8}"/>
                    </a:ext>
                  </a:extLst>
                </p:cNvPr>
                <p:cNvSpPr/>
                <p:nvPr/>
              </p:nvSpPr>
              <p:spPr>
                <a:xfrm rot="478148">
                  <a:off x="5761763" y="3885978"/>
                  <a:ext cx="115262" cy="63337"/>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00" name="Gerader Verbinder 99">
                  <a:extLst>
                    <a:ext uri="{FF2B5EF4-FFF2-40B4-BE49-F238E27FC236}">
                      <a16:creationId xmlns:a16="http://schemas.microsoft.com/office/drawing/2014/main" id="{9D2D01C3-305E-421B-3364-EEB12F21EA94}"/>
                    </a:ext>
                  </a:extLst>
                </p:cNvPr>
                <p:cNvCxnSpPr>
                  <a:cxnSpLocks/>
                  <a:stCxn id="99" idx="4"/>
                  <a:endCxn id="96" idx="4"/>
                </p:cNvCxnSpPr>
                <p:nvPr/>
              </p:nvCxnSpPr>
              <p:spPr>
                <a:xfrm flipH="1">
                  <a:off x="5773846" y="3949009"/>
                  <a:ext cx="41157" cy="16504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id="{8A80550F-2473-EFBA-B99F-DA8FFF2133D5}"/>
                    </a:ext>
                  </a:extLst>
                </p:cNvPr>
                <p:cNvCxnSpPr>
                  <a:cxnSpLocks/>
                  <a:stCxn id="97" idx="4"/>
                  <a:endCxn id="98" idx="0"/>
                </p:cNvCxnSpPr>
                <p:nvPr/>
              </p:nvCxnSpPr>
              <p:spPr>
                <a:xfrm rot="855767">
                  <a:off x="5560147" y="3951748"/>
                  <a:ext cx="15612" cy="7395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Gerader Verbinder 101">
                  <a:extLst>
                    <a:ext uri="{FF2B5EF4-FFF2-40B4-BE49-F238E27FC236}">
                      <a16:creationId xmlns:a16="http://schemas.microsoft.com/office/drawing/2014/main" id="{F71D9502-4F7F-A7A5-88EF-0856FACD3E78}"/>
                    </a:ext>
                  </a:extLst>
                </p:cNvPr>
                <p:cNvCxnSpPr>
                  <a:cxnSpLocks/>
                  <a:stCxn id="95" idx="6"/>
                  <a:endCxn id="98" idx="2"/>
                </p:cNvCxnSpPr>
                <p:nvPr/>
              </p:nvCxnSpPr>
              <p:spPr>
                <a:xfrm>
                  <a:off x="5424174" y="4054322"/>
                  <a:ext cx="90337" cy="796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2C87758D-1946-25A6-9477-121E74C803E6}"/>
                    </a:ext>
                  </a:extLst>
                </p:cNvPr>
                <p:cNvCxnSpPr>
                  <a:cxnSpLocks/>
                  <a:stCxn id="94" idx="0"/>
                  <a:endCxn id="98" idx="3"/>
                </p:cNvCxnSpPr>
                <p:nvPr/>
              </p:nvCxnSpPr>
              <p:spPr>
                <a:xfrm flipV="1">
                  <a:off x="5432100" y="4093438"/>
                  <a:ext cx="96490" cy="11813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E7E757CD-92E8-9C8C-BB59-B571B5976219}"/>
                    </a:ext>
                  </a:extLst>
                </p:cNvPr>
                <p:cNvCxnSpPr>
                  <a:cxnSpLocks/>
                  <a:stCxn id="96" idx="3"/>
                  <a:endCxn id="98" idx="6"/>
                </p:cNvCxnSpPr>
                <p:nvPr/>
              </p:nvCxnSpPr>
              <p:spPr>
                <a:xfrm flipH="1" flipV="1">
                  <a:off x="5629287" y="4072865"/>
                  <a:ext cx="64418" cy="5532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Ellipse 84">
                  <a:extLst>
                    <a:ext uri="{FF2B5EF4-FFF2-40B4-BE49-F238E27FC236}">
                      <a16:creationId xmlns:a16="http://schemas.microsoft.com/office/drawing/2014/main" id="{7B19817E-8E7F-6F6F-E8B2-4DCB383EE398}"/>
                    </a:ext>
                  </a:extLst>
                </p:cNvPr>
                <p:cNvSpPr/>
                <p:nvPr/>
              </p:nvSpPr>
              <p:spPr>
                <a:xfrm rot="16245946">
                  <a:off x="6199268" y="4046949"/>
                  <a:ext cx="45719" cy="63550"/>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86" name="Ellipse 85">
                  <a:extLst>
                    <a:ext uri="{FF2B5EF4-FFF2-40B4-BE49-F238E27FC236}">
                      <a16:creationId xmlns:a16="http://schemas.microsoft.com/office/drawing/2014/main" id="{82ECBDED-7B4B-4553-D392-02DE1026DFF1}"/>
                    </a:ext>
                  </a:extLst>
                </p:cNvPr>
                <p:cNvSpPr/>
                <p:nvPr/>
              </p:nvSpPr>
              <p:spPr>
                <a:xfrm rot="16245946">
                  <a:off x="6103965" y="4148173"/>
                  <a:ext cx="63499" cy="108327"/>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87" name="Ellipse 86">
                  <a:extLst>
                    <a:ext uri="{FF2B5EF4-FFF2-40B4-BE49-F238E27FC236}">
                      <a16:creationId xmlns:a16="http://schemas.microsoft.com/office/drawing/2014/main" id="{9428245E-63F1-B4D3-3A94-F6B05364F768}"/>
                    </a:ext>
                  </a:extLst>
                </p:cNvPr>
                <p:cNvSpPr/>
                <p:nvPr/>
              </p:nvSpPr>
              <p:spPr>
                <a:xfrm rot="16245946" flipV="1">
                  <a:off x="6314995" y="3707736"/>
                  <a:ext cx="74763" cy="24310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88" name="Ellipse 87">
                  <a:extLst>
                    <a:ext uri="{FF2B5EF4-FFF2-40B4-BE49-F238E27FC236}">
                      <a16:creationId xmlns:a16="http://schemas.microsoft.com/office/drawing/2014/main" id="{0F3B9A7F-6FD0-0FFB-750C-E19D967E74D8}"/>
                    </a:ext>
                  </a:extLst>
                </p:cNvPr>
                <p:cNvSpPr/>
                <p:nvPr/>
              </p:nvSpPr>
              <p:spPr>
                <a:xfrm rot="16245946">
                  <a:off x="5942426" y="4044823"/>
                  <a:ext cx="69003" cy="9139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89" name="Ellipse 88">
                  <a:extLst>
                    <a:ext uri="{FF2B5EF4-FFF2-40B4-BE49-F238E27FC236}">
                      <a16:creationId xmlns:a16="http://schemas.microsoft.com/office/drawing/2014/main" id="{BD104DE8-A04B-A1EE-D4D8-833DB0AD5313}"/>
                    </a:ext>
                  </a:extLst>
                </p:cNvPr>
                <p:cNvSpPr/>
                <p:nvPr/>
              </p:nvSpPr>
              <p:spPr>
                <a:xfrm rot="16245946">
                  <a:off x="6068498" y="4079608"/>
                  <a:ext cx="45719" cy="5676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90" name="Gerader Verbinder 89">
                  <a:extLst>
                    <a:ext uri="{FF2B5EF4-FFF2-40B4-BE49-F238E27FC236}">
                      <a16:creationId xmlns:a16="http://schemas.microsoft.com/office/drawing/2014/main" id="{65B5105A-679E-1F68-CB19-FE79780C3740}"/>
                    </a:ext>
                  </a:extLst>
                </p:cNvPr>
                <p:cNvCxnSpPr>
                  <a:cxnSpLocks/>
                  <a:stCxn id="88" idx="4"/>
                  <a:endCxn id="89" idx="0"/>
                </p:cNvCxnSpPr>
                <p:nvPr/>
              </p:nvCxnSpPr>
              <p:spPr>
                <a:xfrm>
                  <a:off x="6022620" y="4091131"/>
                  <a:ext cx="40357" cy="1648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D5AC53CA-B199-9F85-1939-51032892AB36}"/>
                    </a:ext>
                  </a:extLst>
                </p:cNvPr>
                <p:cNvCxnSpPr>
                  <a:cxnSpLocks/>
                  <a:stCxn id="86" idx="7"/>
                  <a:endCxn id="89" idx="2"/>
                </p:cNvCxnSpPr>
                <p:nvPr/>
              </p:nvCxnSpPr>
              <p:spPr>
                <a:xfrm flipH="1" flipV="1">
                  <a:off x="6091052" y="4130848"/>
                  <a:ext cx="6666" cy="4852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BB4E7FAF-AD23-6E48-B0C1-76B381C98AF6}"/>
                    </a:ext>
                  </a:extLst>
                </p:cNvPr>
                <p:cNvCxnSpPr>
                  <a:cxnSpLocks/>
                  <a:stCxn id="85" idx="0"/>
                  <a:endCxn id="89" idx="4"/>
                </p:cNvCxnSpPr>
                <p:nvPr/>
              </p:nvCxnSpPr>
              <p:spPr>
                <a:xfrm flipH="1">
                  <a:off x="6119738" y="4078299"/>
                  <a:ext cx="70617" cy="3007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Gerader Verbinder 92">
                  <a:extLst>
                    <a:ext uri="{FF2B5EF4-FFF2-40B4-BE49-F238E27FC236}">
                      <a16:creationId xmlns:a16="http://schemas.microsoft.com/office/drawing/2014/main" id="{70978D34-9DD0-DB3D-4A6F-67E4488488F7}"/>
                    </a:ext>
                  </a:extLst>
                </p:cNvPr>
                <p:cNvCxnSpPr>
                  <a:cxnSpLocks/>
                  <a:stCxn id="200" idx="6"/>
                  <a:endCxn id="37" idx="2"/>
                </p:cNvCxnSpPr>
                <p:nvPr/>
              </p:nvCxnSpPr>
              <p:spPr>
                <a:xfrm>
                  <a:off x="6689912" y="3807969"/>
                  <a:ext cx="63701" cy="3348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9B57228A-0A15-7A60-973E-6A5E15B18345}"/>
                    </a:ext>
                  </a:extLst>
                </p:cNvPr>
                <p:cNvSpPr/>
                <p:nvPr/>
              </p:nvSpPr>
              <p:spPr>
                <a:xfrm>
                  <a:off x="5458303" y="4782854"/>
                  <a:ext cx="222132" cy="10131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5" name="Ellipse 74">
                  <a:extLst>
                    <a:ext uri="{FF2B5EF4-FFF2-40B4-BE49-F238E27FC236}">
                      <a16:creationId xmlns:a16="http://schemas.microsoft.com/office/drawing/2014/main" id="{ACDD1AF9-8D70-D44E-3825-837941BA2083}"/>
                    </a:ext>
                  </a:extLst>
                </p:cNvPr>
                <p:cNvSpPr/>
                <p:nvPr/>
              </p:nvSpPr>
              <p:spPr>
                <a:xfrm rot="16200000">
                  <a:off x="5946491" y="4527548"/>
                  <a:ext cx="45719" cy="128365"/>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6" name="Ellipse 75">
                  <a:extLst>
                    <a:ext uri="{FF2B5EF4-FFF2-40B4-BE49-F238E27FC236}">
                      <a16:creationId xmlns:a16="http://schemas.microsoft.com/office/drawing/2014/main" id="{EBEE76A5-1C1A-67B0-FC15-D04D5A91A037}"/>
                    </a:ext>
                  </a:extLst>
                </p:cNvPr>
                <p:cNvSpPr/>
                <p:nvPr/>
              </p:nvSpPr>
              <p:spPr>
                <a:xfrm flipV="1">
                  <a:off x="6132282" y="4815401"/>
                  <a:ext cx="270380" cy="11671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7" name="Ellipse 76">
                  <a:extLst>
                    <a:ext uri="{FF2B5EF4-FFF2-40B4-BE49-F238E27FC236}">
                      <a16:creationId xmlns:a16="http://schemas.microsoft.com/office/drawing/2014/main" id="{CE9072AA-59DC-18BA-E936-07E68672D833}"/>
                    </a:ext>
                  </a:extLst>
                </p:cNvPr>
                <p:cNvSpPr/>
                <p:nvPr/>
              </p:nvSpPr>
              <p:spPr>
                <a:xfrm>
                  <a:off x="6055905" y="4459400"/>
                  <a:ext cx="334138" cy="124607"/>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8" name="Ellipse 77">
                  <a:extLst>
                    <a:ext uri="{FF2B5EF4-FFF2-40B4-BE49-F238E27FC236}">
                      <a16:creationId xmlns:a16="http://schemas.microsoft.com/office/drawing/2014/main" id="{7DCADD20-4957-49DF-841A-7DAF75C09A01}"/>
                    </a:ext>
                  </a:extLst>
                </p:cNvPr>
                <p:cNvSpPr/>
                <p:nvPr/>
              </p:nvSpPr>
              <p:spPr>
                <a:xfrm rot="16582068" flipV="1">
                  <a:off x="5905727" y="4676075"/>
                  <a:ext cx="63715" cy="153618"/>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9" name="Ellipse 78">
                  <a:extLst>
                    <a:ext uri="{FF2B5EF4-FFF2-40B4-BE49-F238E27FC236}">
                      <a16:creationId xmlns:a16="http://schemas.microsoft.com/office/drawing/2014/main" id="{EE5E53FC-F48D-1DC4-A5FF-3B92E022882D}"/>
                    </a:ext>
                  </a:extLst>
                </p:cNvPr>
                <p:cNvSpPr/>
                <p:nvPr/>
              </p:nvSpPr>
              <p:spPr>
                <a:xfrm>
                  <a:off x="6385516" y="4599352"/>
                  <a:ext cx="210106" cy="9694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81" name="Gerader Verbinder 80">
                  <a:extLst>
                    <a:ext uri="{FF2B5EF4-FFF2-40B4-BE49-F238E27FC236}">
                      <a16:creationId xmlns:a16="http://schemas.microsoft.com/office/drawing/2014/main" id="{D89758DB-92CA-B30A-9DAF-CBC61FF6D94F}"/>
                    </a:ext>
                  </a:extLst>
                </p:cNvPr>
                <p:cNvCxnSpPr>
                  <a:cxnSpLocks/>
                  <a:stCxn id="77" idx="4"/>
                  <a:endCxn id="78" idx="7"/>
                </p:cNvCxnSpPr>
                <p:nvPr/>
              </p:nvCxnSpPr>
              <p:spPr>
                <a:xfrm flipH="1">
                  <a:off x="5994060" y="4584007"/>
                  <a:ext cx="228914" cy="15251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4B94F2AA-7C22-BC54-648E-5AC668742B3B}"/>
                    </a:ext>
                  </a:extLst>
                </p:cNvPr>
                <p:cNvCxnSpPr>
                  <a:cxnSpLocks/>
                  <a:stCxn id="75" idx="2"/>
                  <a:endCxn id="78" idx="6"/>
                </p:cNvCxnSpPr>
                <p:nvPr/>
              </p:nvCxnSpPr>
              <p:spPr>
                <a:xfrm flipH="1">
                  <a:off x="5941118" y="4614590"/>
                  <a:ext cx="28233" cy="10663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D1CA07CD-8197-795A-038E-8A6893CE7D58}"/>
                    </a:ext>
                  </a:extLst>
                </p:cNvPr>
                <p:cNvCxnSpPr>
                  <a:cxnSpLocks/>
                  <a:stCxn id="74" idx="6"/>
                  <a:endCxn id="78" idx="4"/>
                </p:cNvCxnSpPr>
                <p:nvPr/>
              </p:nvCxnSpPr>
              <p:spPr>
                <a:xfrm flipV="1">
                  <a:off x="5680435" y="4744365"/>
                  <a:ext cx="180814" cy="8914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63AB7731-AE25-8B34-B38D-EFE7B5E23B2E}"/>
                    </a:ext>
                  </a:extLst>
                </p:cNvPr>
                <p:cNvCxnSpPr>
                  <a:cxnSpLocks/>
                  <a:stCxn id="76" idx="3"/>
                  <a:endCxn id="78" idx="0"/>
                </p:cNvCxnSpPr>
                <p:nvPr/>
              </p:nvCxnSpPr>
              <p:spPr>
                <a:xfrm flipH="1" flipV="1">
                  <a:off x="6013920" y="4761402"/>
                  <a:ext cx="157958" cy="7109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197C648F-47C6-F2DB-F0F7-E667846E47A2}"/>
                    </a:ext>
                  </a:extLst>
                </p:cNvPr>
                <p:cNvSpPr/>
                <p:nvPr/>
              </p:nvSpPr>
              <p:spPr>
                <a:xfrm rot="855767">
                  <a:off x="6322472" y="4256227"/>
                  <a:ext cx="75113" cy="7295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4" name="Ellipse 63">
                  <a:extLst>
                    <a:ext uri="{FF2B5EF4-FFF2-40B4-BE49-F238E27FC236}">
                      <a16:creationId xmlns:a16="http://schemas.microsoft.com/office/drawing/2014/main" id="{94B6CB73-718A-60C3-4329-543ECE223B5F}"/>
                    </a:ext>
                  </a:extLst>
                </p:cNvPr>
                <p:cNvSpPr/>
                <p:nvPr/>
              </p:nvSpPr>
              <p:spPr>
                <a:xfrm rot="582705">
                  <a:off x="6282393" y="4109010"/>
                  <a:ext cx="75113" cy="7295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5" name="Ellipse 64">
                  <a:extLst>
                    <a:ext uri="{FF2B5EF4-FFF2-40B4-BE49-F238E27FC236}">
                      <a16:creationId xmlns:a16="http://schemas.microsoft.com/office/drawing/2014/main" id="{1909C7AB-4F3A-4CDD-BCCF-EEBAC76A8D1B}"/>
                    </a:ext>
                  </a:extLst>
                </p:cNvPr>
                <p:cNvSpPr/>
                <p:nvPr/>
              </p:nvSpPr>
              <p:spPr>
                <a:xfrm flipV="1">
                  <a:off x="6483336" y="4238383"/>
                  <a:ext cx="420468" cy="15317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6" name="Ellipse 65">
                  <a:extLst>
                    <a:ext uri="{FF2B5EF4-FFF2-40B4-BE49-F238E27FC236}">
                      <a16:creationId xmlns:a16="http://schemas.microsoft.com/office/drawing/2014/main" id="{E7E214AD-7565-6935-32EA-382BEC239061}"/>
                    </a:ext>
                  </a:extLst>
                </p:cNvPr>
                <p:cNvSpPr/>
                <p:nvPr/>
              </p:nvSpPr>
              <p:spPr>
                <a:xfrm>
                  <a:off x="6407070" y="4012165"/>
                  <a:ext cx="104964" cy="50120"/>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7" name="Ellipse 66">
                  <a:extLst>
                    <a:ext uri="{FF2B5EF4-FFF2-40B4-BE49-F238E27FC236}">
                      <a16:creationId xmlns:a16="http://schemas.microsoft.com/office/drawing/2014/main" id="{AD013D29-AE80-425A-A9A2-2D95397DEE49}"/>
                    </a:ext>
                  </a:extLst>
                </p:cNvPr>
                <p:cNvSpPr/>
                <p:nvPr/>
              </p:nvSpPr>
              <p:spPr>
                <a:xfrm rot="21421125">
                  <a:off x="6393933" y="4120090"/>
                  <a:ext cx="141548"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8" name="Ellipse 67">
                  <a:extLst>
                    <a:ext uri="{FF2B5EF4-FFF2-40B4-BE49-F238E27FC236}">
                      <a16:creationId xmlns:a16="http://schemas.microsoft.com/office/drawing/2014/main" id="{EA33BADB-75D0-D90F-667B-93534E35DB9E}"/>
                    </a:ext>
                  </a:extLst>
                </p:cNvPr>
                <p:cNvSpPr/>
                <p:nvPr/>
              </p:nvSpPr>
              <p:spPr>
                <a:xfrm>
                  <a:off x="6758528" y="4077730"/>
                  <a:ext cx="75113" cy="4789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9" name="Gerader Verbinder 68">
                  <a:extLst>
                    <a:ext uri="{FF2B5EF4-FFF2-40B4-BE49-F238E27FC236}">
                      <a16:creationId xmlns:a16="http://schemas.microsoft.com/office/drawing/2014/main" id="{D1E5CFC9-17D2-AFE9-58A3-213A03447212}"/>
                    </a:ext>
                  </a:extLst>
                </p:cNvPr>
                <p:cNvCxnSpPr>
                  <a:cxnSpLocks/>
                  <a:stCxn id="68" idx="3"/>
                  <a:endCxn id="65" idx="4"/>
                </p:cNvCxnSpPr>
                <p:nvPr/>
              </p:nvCxnSpPr>
              <p:spPr>
                <a:xfrm flipH="1">
                  <a:off x="6693570" y="4118614"/>
                  <a:ext cx="75958" cy="119769"/>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68A4EFA8-6D2E-572E-5E2E-EB3B23CF5535}"/>
                    </a:ext>
                  </a:extLst>
                </p:cNvPr>
                <p:cNvCxnSpPr>
                  <a:cxnSpLocks/>
                  <a:stCxn id="64" idx="6"/>
                  <a:endCxn id="67" idx="2"/>
                </p:cNvCxnSpPr>
                <p:nvPr/>
              </p:nvCxnSpPr>
              <p:spPr>
                <a:xfrm flipV="1">
                  <a:off x="6356968" y="4146631"/>
                  <a:ext cx="37061" cy="519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2C4BE259-725A-B2CA-9124-C1FD9491C775}"/>
                    </a:ext>
                  </a:extLst>
                </p:cNvPr>
                <p:cNvCxnSpPr>
                  <a:cxnSpLocks/>
                  <a:stCxn id="63" idx="0"/>
                  <a:endCxn id="67" idx="3"/>
                </p:cNvCxnSpPr>
                <p:nvPr/>
              </p:nvCxnSpPr>
              <p:spPr>
                <a:xfrm flipV="1">
                  <a:off x="6369016" y="4161695"/>
                  <a:ext cx="46554" cy="9565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4A351F32-19BD-5912-78EB-41092A1E0344}"/>
                    </a:ext>
                  </a:extLst>
                </p:cNvPr>
                <p:cNvCxnSpPr>
                  <a:cxnSpLocks/>
                  <a:stCxn id="65" idx="4"/>
                  <a:endCxn id="67" idx="6"/>
                </p:cNvCxnSpPr>
                <p:nvPr/>
              </p:nvCxnSpPr>
              <p:spPr>
                <a:xfrm flipH="1" flipV="1">
                  <a:off x="6535385" y="4139269"/>
                  <a:ext cx="158185" cy="9911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Ellipse 32">
                  <a:extLst>
                    <a:ext uri="{FF2B5EF4-FFF2-40B4-BE49-F238E27FC236}">
                      <a16:creationId xmlns:a16="http://schemas.microsoft.com/office/drawing/2014/main" id="{B0B8745E-40CA-6DE4-E072-7F5EBBCA2E27}"/>
                    </a:ext>
                  </a:extLst>
                </p:cNvPr>
                <p:cNvSpPr/>
                <p:nvPr/>
              </p:nvSpPr>
              <p:spPr>
                <a:xfrm rot="150510">
                  <a:off x="5924330" y="3790134"/>
                  <a:ext cx="119055" cy="5036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18" name="Gerader Verbinder 117">
                  <a:extLst>
                    <a:ext uri="{FF2B5EF4-FFF2-40B4-BE49-F238E27FC236}">
                      <a16:creationId xmlns:a16="http://schemas.microsoft.com/office/drawing/2014/main" id="{ACCED9E2-7CD8-6DF0-EF34-13842EACFE39}"/>
                    </a:ext>
                  </a:extLst>
                </p:cNvPr>
                <p:cNvCxnSpPr>
                  <a:cxnSpLocks/>
                  <a:stCxn id="33" idx="3"/>
                  <a:endCxn id="99" idx="0"/>
                </p:cNvCxnSpPr>
                <p:nvPr/>
              </p:nvCxnSpPr>
              <p:spPr>
                <a:xfrm flipH="1">
                  <a:off x="5823785" y="3831265"/>
                  <a:ext cx="117241" cy="55019"/>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Ellipse 6">
                  <a:extLst>
                    <a:ext uri="{FF2B5EF4-FFF2-40B4-BE49-F238E27FC236}">
                      <a16:creationId xmlns:a16="http://schemas.microsoft.com/office/drawing/2014/main" id="{EE32DFD9-CE1C-6C9E-88C1-B2C795358096}"/>
                    </a:ext>
                  </a:extLst>
                </p:cNvPr>
                <p:cNvSpPr/>
                <p:nvPr/>
              </p:nvSpPr>
              <p:spPr>
                <a:xfrm rot="150992">
                  <a:off x="4824395" y="4760900"/>
                  <a:ext cx="225568" cy="10337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1" name="Ellipse 30">
                  <a:extLst>
                    <a:ext uri="{FF2B5EF4-FFF2-40B4-BE49-F238E27FC236}">
                      <a16:creationId xmlns:a16="http://schemas.microsoft.com/office/drawing/2014/main" id="{B1813A8D-7C71-637C-68DA-B56C12BA4EA1}"/>
                    </a:ext>
                  </a:extLst>
                </p:cNvPr>
                <p:cNvSpPr/>
                <p:nvPr/>
              </p:nvSpPr>
              <p:spPr>
                <a:xfrm rot="168070">
                  <a:off x="4986826" y="4632418"/>
                  <a:ext cx="168050" cy="84750"/>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2" name="Ellipse 31">
                  <a:extLst>
                    <a:ext uri="{FF2B5EF4-FFF2-40B4-BE49-F238E27FC236}">
                      <a16:creationId xmlns:a16="http://schemas.microsoft.com/office/drawing/2014/main" id="{41870F67-4493-D360-335E-69B325AC9B06}"/>
                    </a:ext>
                  </a:extLst>
                </p:cNvPr>
                <p:cNvSpPr/>
                <p:nvPr/>
              </p:nvSpPr>
              <p:spPr>
                <a:xfrm>
                  <a:off x="6418266" y="4464507"/>
                  <a:ext cx="53561"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5" name="Ellipse 34">
                  <a:extLst>
                    <a:ext uri="{FF2B5EF4-FFF2-40B4-BE49-F238E27FC236}">
                      <a16:creationId xmlns:a16="http://schemas.microsoft.com/office/drawing/2014/main" id="{CBC0B81C-46C5-1BAA-6D9F-3DCBF2AF099F}"/>
                    </a:ext>
                  </a:extLst>
                </p:cNvPr>
                <p:cNvSpPr/>
                <p:nvPr/>
              </p:nvSpPr>
              <p:spPr>
                <a:xfrm>
                  <a:off x="6119733" y="4708991"/>
                  <a:ext cx="65212" cy="58402"/>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7" name="Ellipse 36">
                  <a:extLst>
                    <a:ext uri="{FF2B5EF4-FFF2-40B4-BE49-F238E27FC236}">
                      <a16:creationId xmlns:a16="http://schemas.microsoft.com/office/drawing/2014/main" id="{971C70D9-4F57-6556-AE46-2BAA3E6504C5}"/>
                    </a:ext>
                  </a:extLst>
                </p:cNvPr>
                <p:cNvSpPr/>
                <p:nvPr/>
              </p:nvSpPr>
              <p:spPr>
                <a:xfrm>
                  <a:off x="6753613" y="3752284"/>
                  <a:ext cx="550633" cy="17833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8" name="Ellipse 37">
                  <a:extLst>
                    <a:ext uri="{FF2B5EF4-FFF2-40B4-BE49-F238E27FC236}">
                      <a16:creationId xmlns:a16="http://schemas.microsoft.com/office/drawing/2014/main" id="{82E503D8-0CC8-ED74-E1E3-1FE44AE71F8F}"/>
                    </a:ext>
                  </a:extLst>
                </p:cNvPr>
                <p:cNvSpPr/>
                <p:nvPr/>
              </p:nvSpPr>
              <p:spPr>
                <a:xfrm>
                  <a:off x="5566418" y="4377277"/>
                  <a:ext cx="115262" cy="9647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9" name="Ellipse 38">
                  <a:extLst>
                    <a:ext uri="{FF2B5EF4-FFF2-40B4-BE49-F238E27FC236}">
                      <a16:creationId xmlns:a16="http://schemas.microsoft.com/office/drawing/2014/main" id="{666F52D8-334B-3470-DECE-5A3DAAFF8681}"/>
                    </a:ext>
                  </a:extLst>
                </p:cNvPr>
                <p:cNvSpPr/>
                <p:nvPr/>
              </p:nvSpPr>
              <p:spPr>
                <a:xfrm>
                  <a:off x="6859439" y="3968076"/>
                  <a:ext cx="224695"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40" name="Ellipse 39">
                  <a:extLst>
                    <a:ext uri="{FF2B5EF4-FFF2-40B4-BE49-F238E27FC236}">
                      <a16:creationId xmlns:a16="http://schemas.microsoft.com/office/drawing/2014/main" id="{84756600-C360-F0DD-63E0-18E83610570E}"/>
                    </a:ext>
                  </a:extLst>
                </p:cNvPr>
                <p:cNvSpPr/>
                <p:nvPr/>
              </p:nvSpPr>
              <p:spPr>
                <a:xfrm>
                  <a:off x="7167893" y="3957496"/>
                  <a:ext cx="75113" cy="4789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41" name="Ellipse 40">
                  <a:extLst>
                    <a:ext uri="{FF2B5EF4-FFF2-40B4-BE49-F238E27FC236}">
                      <a16:creationId xmlns:a16="http://schemas.microsoft.com/office/drawing/2014/main" id="{FA1558B4-8D26-43D2-BD87-FCF380E97161}"/>
                    </a:ext>
                  </a:extLst>
                </p:cNvPr>
                <p:cNvSpPr/>
                <p:nvPr/>
              </p:nvSpPr>
              <p:spPr>
                <a:xfrm>
                  <a:off x="7047499" y="4030758"/>
                  <a:ext cx="102559"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76" name="Ellipse 175">
                  <a:extLst>
                    <a:ext uri="{FF2B5EF4-FFF2-40B4-BE49-F238E27FC236}">
                      <a16:creationId xmlns:a16="http://schemas.microsoft.com/office/drawing/2014/main" id="{5945E804-E305-1947-9D93-610C1C9518C9}"/>
                    </a:ext>
                  </a:extLst>
                </p:cNvPr>
                <p:cNvSpPr/>
                <p:nvPr/>
              </p:nvSpPr>
              <p:spPr>
                <a:xfrm rot="16245946">
                  <a:off x="4757162" y="4603656"/>
                  <a:ext cx="85173" cy="16508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177" name="Ellipse 176">
                  <a:extLst>
                    <a:ext uri="{FF2B5EF4-FFF2-40B4-BE49-F238E27FC236}">
                      <a16:creationId xmlns:a16="http://schemas.microsoft.com/office/drawing/2014/main" id="{D8DACB2B-4D60-AC50-C67F-2C502A6360AB}"/>
                    </a:ext>
                  </a:extLst>
                </p:cNvPr>
                <p:cNvSpPr/>
                <p:nvPr/>
              </p:nvSpPr>
              <p:spPr>
                <a:xfrm rot="168070">
                  <a:off x="5214043" y="4612403"/>
                  <a:ext cx="88258" cy="50261"/>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00" name="Ellipse 199">
                  <a:extLst>
                    <a:ext uri="{FF2B5EF4-FFF2-40B4-BE49-F238E27FC236}">
                      <a16:creationId xmlns:a16="http://schemas.microsoft.com/office/drawing/2014/main" id="{954DA3AA-DC69-0FE7-1638-89FDBE607BFA}"/>
                    </a:ext>
                  </a:extLst>
                </p:cNvPr>
                <p:cNvSpPr/>
                <p:nvPr/>
              </p:nvSpPr>
              <p:spPr>
                <a:xfrm>
                  <a:off x="6602686" y="3785109"/>
                  <a:ext cx="87226"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204" name="Gerader Verbinder 203">
                  <a:extLst>
                    <a:ext uri="{FF2B5EF4-FFF2-40B4-BE49-F238E27FC236}">
                      <a16:creationId xmlns:a16="http://schemas.microsoft.com/office/drawing/2014/main" id="{2670B208-4E9B-9CA3-12B7-8A4270656758}"/>
                    </a:ext>
                  </a:extLst>
                </p:cNvPr>
                <p:cNvCxnSpPr>
                  <a:cxnSpLocks/>
                  <a:stCxn id="35" idx="2"/>
                  <a:endCxn id="78" idx="7"/>
                </p:cNvCxnSpPr>
                <p:nvPr/>
              </p:nvCxnSpPr>
              <p:spPr>
                <a:xfrm flipH="1" flipV="1">
                  <a:off x="5994060" y="4736520"/>
                  <a:ext cx="125673" cy="167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494E3014-E73F-1417-FC13-2D91B6A32727}"/>
                    </a:ext>
                  </a:extLst>
                </p:cNvPr>
                <p:cNvCxnSpPr>
                  <a:cxnSpLocks/>
                  <a:stCxn id="31" idx="3"/>
                  <a:endCxn id="176" idx="4"/>
                </p:cNvCxnSpPr>
                <p:nvPr/>
              </p:nvCxnSpPr>
              <p:spPr>
                <a:xfrm flipH="1" flipV="1">
                  <a:off x="4882284" y="4687302"/>
                  <a:ext cx="127759" cy="1451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0" name="Gerader Verbinder 209">
                  <a:extLst>
                    <a:ext uri="{FF2B5EF4-FFF2-40B4-BE49-F238E27FC236}">
                      <a16:creationId xmlns:a16="http://schemas.microsoft.com/office/drawing/2014/main" id="{0458A4CE-6C9B-D22B-0DCE-76637A4C7729}"/>
                    </a:ext>
                  </a:extLst>
                </p:cNvPr>
                <p:cNvCxnSpPr>
                  <a:cxnSpLocks/>
                  <a:stCxn id="7" idx="1"/>
                  <a:endCxn id="176" idx="3"/>
                </p:cNvCxnSpPr>
                <p:nvPr/>
              </p:nvCxnSpPr>
              <p:spPr>
                <a:xfrm flipH="1" flipV="1">
                  <a:off x="4857708" y="4717090"/>
                  <a:ext cx="1403" cy="5548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Gerader Verbinder 212">
                  <a:extLst>
                    <a:ext uri="{FF2B5EF4-FFF2-40B4-BE49-F238E27FC236}">
                      <a16:creationId xmlns:a16="http://schemas.microsoft.com/office/drawing/2014/main" id="{0BC46A36-4E16-FD6F-9055-AA187C284307}"/>
                    </a:ext>
                  </a:extLst>
                </p:cNvPr>
                <p:cNvCxnSpPr>
                  <a:cxnSpLocks/>
                  <a:stCxn id="31" idx="3"/>
                  <a:endCxn id="7" idx="7"/>
                </p:cNvCxnSpPr>
                <p:nvPr/>
              </p:nvCxnSpPr>
              <p:spPr>
                <a:xfrm>
                  <a:off x="5010043" y="4701818"/>
                  <a:ext cx="8414" cy="7775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Gerader Verbinder 215">
                  <a:extLst>
                    <a:ext uri="{FF2B5EF4-FFF2-40B4-BE49-F238E27FC236}">
                      <a16:creationId xmlns:a16="http://schemas.microsoft.com/office/drawing/2014/main" id="{0BB479BA-E8D9-ACDC-C737-3AF2A1DFFAE9}"/>
                    </a:ext>
                  </a:extLst>
                </p:cNvPr>
                <p:cNvCxnSpPr>
                  <a:cxnSpLocks/>
                  <a:stCxn id="31" idx="6"/>
                  <a:endCxn id="177" idx="2"/>
                </p:cNvCxnSpPr>
                <p:nvPr/>
              </p:nvCxnSpPr>
              <p:spPr>
                <a:xfrm flipV="1">
                  <a:off x="5154776" y="4635377"/>
                  <a:ext cx="59320" cy="4352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Gerader Verbinder 218">
                  <a:extLst>
                    <a:ext uri="{FF2B5EF4-FFF2-40B4-BE49-F238E27FC236}">
                      <a16:creationId xmlns:a16="http://schemas.microsoft.com/office/drawing/2014/main" id="{63CFFDAC-3BD3-608C-CF31-8F35D42EB6E0}"/>
                    </a:ext>
                  </a:extLst>
                </p:cNvPr>
                <p:cNvCxnSpPr>
                  <a:cxnSpLocks/>
                  <a:stCxn id="38" idx="1"/>
                  <a:endCxn id="94" idx="5"/>
                </p:cNvCxnSpPr>
                <p:nvPr/>
              </p:nvCxnSpPr>
              <p:spPr>
                <a:xfrm flipH="1" flipV="1">
                  <a:off x="5496385" y="4310774"/>
                  <a:ext cx="86913" cy="8063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3" name="Gerader Verbinder 222">
                  <a:extLst>
                    <a:ext uri="{FF2B5EF4-FFF2-40B4-BE49-F238E27FC236}">
                      <a16:creationId xmlns:a16="http://schemas.microsoft.com/office/drawing/2014/main" id="{BE251164-DFEF-1E7B-2AB9-439D146613A0}"/>
                    </a:ext>
                  </a:extLst>
                </p:cNvPr>
                <p:cNvCxnSpPr>
                  <a:cxnSpLocks/>
                  <a:stCxn id="94" idx="7"/>
                  <a:endCxn id="96" idx="2"/>
                </p:cNvCxnSpPr>
                <p:nvPr/>
              </p:nvCxnSpPr>
              <p:spPr>
                <a:xfrm flipV="1">
                  <a:off x="5502785" y="4162293"/>
                  <a:ext cx="157724" cy="7124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2" name="Gerader Verbinder 231">
                  <a:extLst>
                    <a:ext uri="{FF2B5EF4-FFF2-40B4-BE49-F238E27FC236}">
                      <a16:creationId xmlns:a16="http://schemas.microsoft.com/office/drawing/2014/main" id="{95E90B0E-F02B-A90F-927E-89BE9C5FC38F}"/>
                    </a:ext>
                  </a:extLst>
                </p:cNvPr>
                <p:cNvCxnSpPr>
                  <a:cxnSpLocks/>
                  <a:endCxn id="99" idx="3"/>
                </p:cNvCxnSpPr>
                <p:nvPr/>
              </p:nvCxnSpPr>
              <p:spPr>
                <a:xfrm flipV="1">
                  <a:off x="5614843" y="3934174"/>
                  <a:ext cx="161089" cy="10684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a:extLst>
                    <a:ext uri="{FF2B5EF4-FFF2-40B4-BE49-F238E27FC236}">
                      <a16:creationId xmlns:a16="http://schemas.microsoft.com/office/drawing/2014/main" id="{8E78CE02-930C-0633-B83B-21019E1D0237}"/>
                    </a:ext>
                  </a:extLst>
                </p:cNvPr>
                <p:cNvCxnSpPr>
                  <a:cxnSpLocks/>
                  <a:stCxn id="97" idx="6"/>
                  <a:endCxn id="99" idx="2"/>
                </p:cNvCxnSpPr>
                <p:nvPr/>
              </p:nvCxnSpPr>
              <p:spPr>
                <a:xfrm flipV="1">
                  <a:off x="5640682" y="3909657"/>
                  <a:ext cx="121637" cy="895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7" name="Gerader Verbinder 236">
                  <a:extLst>
                    <a:ext uri="{FF2B5EF4-FFF2-40B4-BE49-F238E27FC236}">
                      <a16:creationId xmlns:a16="http://schemas.microsoft.com/office/drawing/2014/main" id="{6BD85278-9223-7ADB-0CAC-A34EFBDE4661}"/>
                    </a:ext>
                  </a:extLst>
                </p:cNvPr>
                <p:cNvCxnSpPr>
                  <a:cxnSpLocks/>
                  <a:stCxn id="95" idx="0"/>
                  <a:endCxn id="97" idx="2"/>
                </p:cNvCxnSpPr>
                <p:nvPr/>
              </p:nvCxnSpPr>
              <p:spPr>
                <a:xfrm flipV="1">
                  <a:off x="5405329" y="3918611"/>
                  <a:ext cx="74284" cy="10733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0" name="Gerader Verbinder 239">
                  <a:extLst>
                    <a:ext uri="{FF2B5EF4-FFF2-40B4-BE49-F238E27FC236}">
                      <a16:creationId xmlns:a16="http://schemas.microsoft.com/office/drawing/2014/main" id="{AC63B89E-00D5-B880-9CA5-41271EA31EF5}"/>
                    </a:ext>
                  </a:extLst>
                </p:cNvPr>
                <p:cNvCxnSpPr>
                  <a:cxnSpLocks/>
                  <a:stCxn id="95" idx="4"/>
                  <a:endCxn id="94" idx="1"/>
                </p:cNvCxnSpPr>
                <p:nvPr/>
              </p:nvCxnSpPr>
              <p:spPr>
                <a:xfrm flipH="1">
                  <a:off x="5358763" y="4070255"/>
                  <a:ext cx="35302" cy="15134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3" name="Gerader Verbinder 242">
                  <a:extLst>
                    <a:ext uri="{FF2B5EF4-FFF2-40B4-BE49-F238E27FC236}">
                      <a16:creationId xmlns:a16="http://schemas.microsoft.com/office/drawing/2014/main" id="{A5EE6102-43C8-0EA7-EE96-788AC65AB7FC}"/>
                    </a:ext>
                  </a:extLst>
                </p:cNvPr>
                <p:cNvCxnSpPr>
                  <a:cxnSpLocks/>
                  <a:stCxn id="96" idx="6"/>
                  <a:endCxn id="88" idx="1"/>
                </p:cNvCxnSpPr>
                <p:nvPr/>
              </p:nvCxnSpPr>
              <p:spPr>
                <a:xfrm flipV="1">
                  <a:off x="5887183" y="4114482"/>
                  <a:ext cx="57109" cy="4781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Gerader Verbinder 245">
                  <a:extLst>
                    <a:ext uri="{FF2B5EF4-FFF2-40B4-BE49-F238E27FC236}">
                      <a16:creationId xmlns:a16="http://schemas.microsoft.com/office/drawing/2014/main" id="{06EB6647-F07F-92F9-50D0-1D27CAF48040}"/>
                    </a:ext>
                  </a:extLst>
                </p:cNvPr>
                <p:cNvCxnSpPr>
                  <a:cxnSpLocks/>
                  <a:stCxn id="99" idx="6"/>
                  <a:endCxn id="88" idx="6"/>
                </p:cNvCxnSpPr>
                <p:nvPr/>
              </p:nvCxnSpPr>
              <p:spPr>
                <a:xfrm>
                  <a:off x="5876468" y="3925637"/>
                  <a:ext cx="100921" cy="13038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2" name="Gerader Verbinder 251">
                  <a:extLst>
                    <a:ext uri="{FF2B5EF4-FFF2-40B4-BE49-F238E27FC236}">
                      <a16:creationId xmlns:a16="http://schemas.microsoft.com/office/drawing/2014/main" id="{ED8BF038-6ED9-743E-801E-7306BCC9740C}"/>
                    </a:ext>
                  </a:extLst>
                </p:cNvPr>
                <p:cNvCxnSpPr>
                  <a:cxnSpLocks/>
                  <a:stCxn id="39" idx="0"/>
                  <a:endCxn id="37" idx="4"/>
                </p:cNvCxnSpPr>
                <p:nvPr/>
              </p:nvCxnSpPr>
              <p:spPr>
                <a:xfrm flipV="1">
                  <a:off x="6971787" y="3930620"/>
                  <a:ext cx="57143" cy="3745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5" name="Gerader Verbinder 254">
                  <a:extLst>
                    <a:ext uri="{FF2B5EF4-FFF2-40B4-BE49-F238E27FC236}">
                      <a16:creationId xmlns:a16="http://schemas.microsoft.com/office/drawing/2014/main" id="{31FB1BAA-9360-A1C9-D82E-24BC8699E3D3}"/>
                    </a:ext>
                  </a:extLst>
                </p:cNvPr>
                <p:cNvCxnSpPr>
                  <a:cxnSpLocks/>
                  <a:stCxn id="40" idx="0"/>
                  <a:endCxn id="37" idx="5"/>
                </p:cNvCxnSpPr>
                <p:nvPr/>
              </p:nvCxnSpPr>
              <p:spPr>
                <a:xfrm flipV="1">
                  <a:off x="7205450" y="3904503"/>
                  <a:ext cx="18158" cy="5299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8" name="Gerader Verbinder 257">
                  <a:extLst>
                    <a:ext uri="{FF2B5EF4-FFF2-40B4-BE49-F238E27FC236}">
                      <a16:creationId xmlns:a16="http://schemas.microsoft.com/office/drawing/2014/main" id="{1F881030-8FEA-CF89-77D8-6823526A67CE}"/>
                    </a:ext>
                  </a:extLst>
                </p:cNvPr>
                <p:cNvCxnSpPr>
                  <a:cxnSpLocks/>
                  <a:stCxn id="41" idx="7"/>
                  <a:endCxn id="40" idx="3"/>
                </p:cNvCxnSpPr>
                <p:nvPr/>
              </p:nvCxnSpPr>
              <p:spPr>
                <a:xfrm flipV="1">
                  <a:off x="7135039" y="3998380"/>
                  <a:ext cx="43854" cy="3907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A3FD0B58-13FF-5C71-314E-CC157E4B30F4}"/>
                    </a:ext>
                  </a:extLst>
                </p:cNvPr>
                <p:cNvCxnSpPr>
                  <a:cxnSpLocks/>
                  <a:stCxn id="39" idx="3"/>
                  <a:endCxn id="68" idx="7"/>
                </p:cNvCxnSpPr>
                <p:nvPr/>
              </p:nvCxnSpPr>
              <p:spPr>
                <a:xfrm flipH="1">
                  <a:off x="6822641" y="4007100"/>
                  <a:ext cx="69704" cy="7764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6" name="Gerader Verbinder 265">
                  <a:extLst>
                    <a:ext uri="{FF2B5EF4-FFF2-40B4-BE49-F238E27FC236}">
                      <a16:creationId xmlns:a16="http://schemas.microsoft.com/office/drawing/2014/main" id="{43072F6C-5D8D-21F2-4251-B71CB19B2B9F}"/>
                    </a:ext>
                  </a:extLst>
                </p:cNvPr>
                <p:cNvCxnSpPr>
                  <a:cxnSpLocks/>
                  <a:stCxn id="41" idx="0"/>
                  <a:endCxn id="39" idx="5"/>
                </p:cNvCxnSpPr>
                <p:nvPr/>
              </p:nvCxnSpPr>
              <p:spPr>
                <a:xfrm flipH="1" flipV="1">
                  <a:off x="7051228" y="4007100"/>
                  <a:ext cx="47551" cy="2365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2" name="Gerader Verbinder 271">
                  <a:extLst>
                    <a:ext uri="{FF2B5EF4-FFF2-40B4-BE49-F238E27FC236}">
                      <a16:creationId xmlns:a16="http://schemas.microsoft.com/office/drawing/2014/main" id="{01538362-49F9-8C6C-9FFC-AF866EB9953E}"/>
                    </a:ext>
                  </a:extLst>
                </p:cNvPr>
                <p:cNvCxnSpPr>
                  <a:cxnSpLocks/>
                  <a:stCxn id="77" idx="7"/>
                  <a:endCxn id="32" idx="1"/>
                </p:cNvCxnSpPr>
                <p:nvPr/>
              </p:nvCxnSpPr>
              <p:spPr>
                <a:xfrm flipV="1">
                  <a:off x="6341110" y="4471202"/>
                  <a:ext cx="85000" cy="644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5" name="Gerader Verbinder 274">
                  <a:extLst>
                    <a:ext uri="{FF2B5EF4-FFF2-40B4-BE49-F238E27FC236}">
                      <a16:creationId xmlns:a16="http://schemas.microsoft.com/office/drawing/2014/main" id="{74F4EFD7-A94D-129B-8C04-CFE8C46DDD2C}"/>
                    </a:ext>
                  </a:extLst>
                </p:cNvPr>
                <p:cNvCxnSpPr>
                  <a:cxnSpLocks/>
                  <a:stCxn id="79" idx="0"/>
                  <a:endCxn id="32" idx="5"/>
                </p:cNvCxnSpPr>
                <p:nvPr/>
              </p:nvCxnSpPr>
              <p:spPr>
                <a:xfrm flipH="1" flipV="1">
                  <a:off x="6463983" y="4503531"/>
                  <a:ext cx="26586" cy="9582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a:extLst>
                    <a:ext uri="{FF2B5EF4-FFF2-40B4-BE49-F238E27FC236}">
                      <a16:creationId xmlns:a16="http://schemas.microsoft.com/office/drawing/2014/main" id="{164498E4-3847-0C1C-8B4D-3FF4E7A6ADA1}"/>
                    </a:ext>
                  </a:extLst>
                </p:cNvPr>
                <p:cNvCxnSpPr>
                  <a:cxnSpLocks/>
                  <a:stCxn id="75" idx="6"/>
                  <a:endCxn id="77" idx="2"/>
                </p:cNvCxnSpPr>
                <p:nvPr/>
              </p:nvCxnSpPr>
              <p:spPr>
                <a:xfrm flipV="1">
                  <a:off x="5969351" y="4521704"/>
                  <a:ext cx="86554" cy="4716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6" name="Gerader Verbinder 285">
                  <a:extLst>
                    <a:ext uri="{FF2B5EF4-FFF2-40B4-BE49-F238E27FC236}">
                      <a16:creationId xmlns:a16="http://schemas.microsoft.com/office/drawing/2014/main" id="{34353FAF-EF3B-6CC5-B710-E601409FA908}"/>
                    </a:ext>
                  </a:extLst>
                </p:cNvPr>
                <p:cNvCxnSpPr>
                  <a:cxnSpLocks/>
                  <a:stCxn id="76" idx="5"/>
                  <a:endCxn id="79" idx="4"/>
                </p:cNvCxnSpPr>
                <p:nvPr/>
              </p:nvCxnSpPr>
              <p:spPr>
                <a:xfrm flipV="1">
                  <a:off x="6363066" y="4696301"/>
                  <a:ext cx="127503" cy="13619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Gerader Verbinder 288">
                  <a:extLst>
                    <a:ext uri="{FF2B5EF4-FFF2-40B4-BE49-F238E27FC236}">
                      <a16:creationId xmlns:a16="http://schemas.microsoft.com/office/drawing/2014/main" id="{07128B8C-E936-D3AF-D056-F512D9CE1D68}"/>
                    </a:ext>
                  </a:extLst>
                </p:cNvPr>
                <p:cNvCxnSpPr>
                  <a:cxnSpLocks/>
                  <a:stCxn id="32" idx="7"/>
                  <a:endCxn id="65" idx="1"/>
                </p:cNvCxnSpPr>
                <p:nvPr/>
              </p:nvCxnSpPr>
              <p:spPr>
                <a:xfrm flipV="1">
                  <a:off x="6463983" y="4369129"/>
                  <a:ext cx="80929" cy="10207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3" name="Gerader Verbinder 292">
                  <a:extLst>
                    <a:ext uri="{FF2B5EF4-FFF2-40B4-BE49-F238E27FC236}">
                      <a16:creationId xmlns:a16="http://schemas.microsoft.com/office/drawing/2014/main" id="{2C9569AE-929F-36CC-F7F2-E13BA01DE2FD}"/>
                    </a:ext>
                  </a:extLst>
                </p:cNvPr>
                <p:cNvCxnSpPr>
                  <a:cxnSpLocks/>
                  <a:stCxn id="32" idx="0"/>
                  <a:endCxn id="63" idx="4"/>
                </p:cNvCxnSpPr>
                <p:nvPr/>
              </p:nvCxnSpPr>
              <p:spPr>
                <a:xfrm flipH="1" flipV="1">
                  <a:off x="6351042" y="4328062"/>
                  <a:ext cx="94005" cy="13644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6" name="Gerader Verbinder 295">
                  <a:extLst>
                    <a:ext uri="{FF2B5EF4-FFF2-40B4-BE49-F238E27FC236}">
                      <a16:creationId xmlns:a16="http://schemas.microsoft.com/office/drawing/2014/main" id="{711411FF-93E0-37F3-7ABE-ECBC4D8C5923}"/>
                    </a:ext>
                  </a:extLst>
                </p:cNvPr>
                <p:cNvCxnSpPr>
                  <a:cxnSpLocks/>
                  <a:stCxn id="77" idx="0"/>
                  <a:endCxn id="63" idx="4"/>
                </p:cNvCxnSpPr>
                <p:nvPr/>
              </p:nvCxnSpPr>
              <p:spPr>
                <a:xfrm flipV="1">
                  <a:off x="6222974" y="4328062"/>
                  <a:ext cx="128068" cy="13133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Gerader Verbinder 298">
                  <a:extLst>
                    <a:ext uri="{FF2B5EF4-FFF2-40B4-BE49-F238E27FC236}">
                      <a16:creationId xmlns:a16="http://schemas.microsoft.com/office/drawing/2014/main" id="{C36A2DBC-E1CA-37B8-192F-EA25C4CD6263}"/>
                    </a:ext>
                  </a:extLst>
                </p:cNvPr>
                <p:cNvCxnSpPr>
                  <a:cxnSpLocks/>
                  <a:stCxn id="63" idx="2"/>
                  <a:endCxn id="86" idx="3"/>
                </p:cNvCxnSpPr>
                <p:nvPr/>
              </p:nvCxnSpPr>
              <p:spPr>
                <a:xfrm flipH="1" flipV="1">
                  <a:off x="6173711" y="4225297"/>
                  <a:ext cx="149919" cy="5815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2" name="Gerader Verbinder 301">
                  <a:extLst>
                    <a:ext uri="{FF2B5EF4-FFF2-40B4-BE49-F238E27FC236}">
                      <a16:creationId xmlns:a16="http://schemas.microsoft.com/office/drawing/2014/main" id="{E8293C8C-B681-DF38-F43E-4C5B2EB2B470}"/>
                    </a:ext>
                  </a:extLst>
                </p:cNvPr>
                <p:cNvCxnSpPr>
                  <a:cxnSpLocks/>
                  <a:stCxn id="64" idx="1"/>
                  <a:endCxn id="85" idx="3"/>
                </p:cNvCxnSpPr>
                <p:nvPr/>
              </p:nvCxnSpPr>
              <p:spPr>
                <a:xfrm flipH="1" flipV="1">
                  <a:off x="6244377" y="4095187"/>
                  <a:ext cx="53748" cy="2039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5" name="Gerader Verbinder 304">
                  <a:extLst>
                    <a:ext uri="{FF2B5EF4-FFF2-40B4-BE49-F238E27FC236}">
                      <a16:creationId xmlns:a16="http://schemas.microsoft.com/office/drawing/2014/main" id="{DABEE5DF-BC28-54B2-4E20-120D94FE7E3E}"/>
                    </a:ext>
                  </a:extLst>
                </p:cNvPr>
                <p:cNvCxnSpPr>
                  <a:cxnSpLocks/>
                  <a:stCxn id="86" idx="5"/>
                  <a:endCxn id="85" idx="2"/>
                </p:cNvCxnSpPr>
                <p:nvPr/>
              </p:nvCxnSpPr>
              <p:spPr>
                <a:xfrm flipV="1">
                  <a:off x="6174311" y="4101581"/>
                  <a:ext cx="47511" cy="78819"/>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9" name="Gerader Verbinder 308">
                  <a:extLst>
                    <a:ext uri="{FF2B5EF4-FFF2-40B4-BE49-F238E27FC236}">
                      <a16:creationId xmlns:a16="http://schemas.microsoft.com/office/drawing/2014/main" id="{A18FD85B-D109-1DB7-FA66-CDCAF77CEF8C}"/>
                    </a:ext>
                  </a:extLst>
                </p:cNvPr>
                <p:cNvCxnSpPr>
                  <a:cxnSpLocks/>
                  <a:stCxn id="86" idx="4"/>
                  <a:endCxn id="64" idx="3"/>
                </p:cNvCxnSpPr>
                <p:nvPr/>
              </p:nvCxnSpPr>
              <p:spPr>
                <a:xfrm flipV="1">
                  <a:off x="6189873" y="4166434"/>
                  <a:ext cx="99549" cy="3662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3" name="Gerader Verbinder 312">
                  <a:extLst>
                    <a:ext uri="{FF2B5EF4-FFF2-40B4-BE49-F238E27FC236}">
                      <a16:creationId xmlns:a16="http://schemas.microsoft.com/office/drawing/2014/main" id="{2FAD6E0F-D69C-5531-3C7F-7470A457DC9D}"/>
                    </a:ext>
                  </a:extLst>
                </p:cNvPr>
                <p:cNvCxnSpPr>
                  <a:cxnSpLocks/>
                  <a:stCxn id="63" idx="1"/>
                  <a:endCxn id="64" idx="5"/>
                </p:cNvCxnSpPr>
                <p:nvPr/>
              </p:nvCxnSpPr>
              <p:spPr>
                <a:xfrm flipV="1">
                  <a:off x="6340646" y="4175394"/>
                  <a:ext cx="1128" cy="8577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6" name="Gerader Verbinder 315">
                  <a:extLst>
                    <a:ext uri="{FF2B5EF4-FFF2-40B4-BE49-F238E27FC236}">
                      <a16:creationId xmlns:a16="http://schemas.microsoft.com/office/drawing/2014/main" id="{282EB64D-5E93-AC73-B6B0-0F731EB04B6C}"/>
                    </a:ext>
                  </a:extLst>
                </p:cNvPr>
                <p:cNvCxnSpPr>
                  <a:cxnSpLocks/>
                  <a:stCxn id="87" idx="0"/>
                  <a:endCxn id="200" idx="2"/>
                </p:cNvCxnSpPr>
                <p:nvPr/>
              </p:nvCxnSpPr>
              <p:spPr>
                <a:xfrm flipV="1">
                  <a:off x="6473918" y="3807969"/>
                  <a:ext cx="128768" cy="2294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9" name="Gerader Verbinder 318">
                  <a:extLst>
                    <a:ext uri="{FF2B5EF4-FFF2-40B4-BE49-F238E27FC236}">
                      <a16:creationId xmlns:a16="http://schemas.microsoft.com/office/drawing/2014/main" id="{837252ED-3614-44AA-3BF0-9FE1932D878A}"/>
                    </a:ext>
                  </a:extLst>
                </p:cNvPr>
                <p:cNvCxnSpPr>
                  <a:cxnSpLocks/>
                  <a:stCxn id="67" idx="0"/>
                  <a:endCxn id="66" idx="4"/>
                </p:cNvCxnSpPr>
                <p:nvPr/>
              </p:nvCxnSpPr>
              <p:spPr>
                <a:xfrm flipH="1" flipV="1">
                  <a:off x="6459552" y="4062285"/>
                  <a:ext cx="3966" cy="5783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2" name="Gerader Verbinder 321">
                  <a:extLst>
                    <a:ext uri="{FF2B5EF4-FFF2-40B4-BE49-F238E27FC236}">
                      <a16:creationId xmlns:a16="http://schemas.microsoft.com/office/drawing/2014/main" id="{F61D1BC8-ECE5-92C9-9080-3DF47359DF4B}"/>
                    </a:ext>
                  </a:extLst>
                </p:cNvPr>
                <p:cNvCxnSpPr>
                  <a:cxnSpLocks/>
                  <a:stCxn id="33" idx="6"/>
                  <a:endCxn id="87" idx="4"/>
                </p:cNvCxnSpPr>
                <p:nvPr/>
              </p:nvCxnSpPr>
              <p:spPr>
                <a:xfrm>
                  <a:off x="6043328" y="3817922"/>
                  <a:ext cx="187507" cy="974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5" name="Gerader Verbinder 324">
                  <a:extLst>
                    <a:ext uri="{FF2B5EF4-FFF2-40B4-BE49-F238E27FC236}">
                      <a16:creationId xmlns:a16="http://schemas.microsoft.com/office/drawing/2014/main" id="{F255D3D0-3CE4-5930-B5F0-316CFC4C3CC9}"/>
                    </a:ext>
                  </a:extLst>
                </p:cNvPr>
                <p:cNvCxnSpPr>
                  <a:cxnSpLocks/>
                  <a:stCxn id="66" idx="0"/>
                  <a:endCxn id="87" idx="1"/>
                </p:cNvCxnSpPr>
                <p:nvPr/>
              </p:nvCxnSpPr>
              <p:spPr>
                <a:xfrm flipH="1" flipV="1">
                  <a:off x="6437966" y="3856867"/>
                  <a:ext cx="21586" cy="15529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8" name="Gerader Verbinder 327">
                  <a:extLst>
                    <a:ext uri="{FF2B5EF4-FFF2-40B4-BE49-F238E27FC236}">
                      <a16:creationId xmlns:a16="http://schemas.microsoft.com/office/drawing/2014/main" id="{F7B7B1BC-71BA-A620-C74A-ECC6C6F5D93A}"/>
                    </a:ext>
                  </a:extLst>
                </p:cNvPr>
                <p:cNvCxnSpPr>
                  <a:cxnSpLocks/>
                  <a:stCxn id="68" idx="0"/>
                  <a:endCxn id="37" idx="3"/>
                </p:cNvCxnSpPr>
                <p:nvPr/>
              </p:nvCxnSpPr>
              <p:spPr>
                <a:xfrm flipV="1">
                  <a:off x="6796085" y="3904503"/>
                  <a:ext cx="38166" cy="17322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1" name="Gerader Verbinder 330">
                  <a:extLst>
                    <a:ext uri="{FF2B5EF4-FFF2-40B4-BE49-F238E27FC236}">
                      <a16:creationId xmlns:a16="http://schemas.microsoft.com/office/drawing/2014/main" id="{6923D746-6633-0634-84E0-5E4195885DC4}"/>
                    </a:ext>
                  </a:extLst>
                </p:cNvPr>
                <p:cNvCxnSpPr>
                  <a:cxnSpLocks/>
                  <a:stCxn id="38" idx="7"/>
                  <a:endCxn id="96" idx="0"/>
                </p:cNvCxnSpPr>
                <p:nvPr/>
              </p:nvCxnSpPr>
              <p:spPr>
                <a:xfrm flipV="1">
                  <a:off x="5664800" y="4210530"/>
                  <a:ext cx="109046" cy="18087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4" name="Gerader Verbinder 333">
                  <a:extLst>
                    <a:ext uri="{FF2B5EF4-FFF2-40B4-BE49-F238E27FC236}">
                      <a16:creationId xmlns:a16="http://schemas.microsoft.com/office/drawing/2014/main" id="{F2B43D2E-9445-F6A3-7214-8D030E6BF27F}"/>
                    </a:ext>
                  </a:extLst>
                </p:cNvPr>
                <p:cNvCxnSpPr>
                  <a:cxnSpLocks/>
                  <a:stCxn id="74" idx="1"/>
                  <a:endCxn id="177" idx="5"/>
                </p:cNvCxnSpPr>
                <p:nvPr/>
              </p:nvCxnSpPr>
              <p:spPr>
                <a:xfrm flipH="1" flipV="1">
                  <a:off x="5288470" y="4656807"/>
                  <a:ext cx="202363" cy="14088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7" name="Gerader Verbinder 336">
                  <a:extLst>
                    <a:ext uri="{FF2B5EF4-FFF2-40B4-BE49-F238E27FC236}">
                      <a16:creationId xmlns:a16="http://schemas.microsoft.com/office/drawing/2014/main" id="{92B717CE-ACD7-7DB0-AB15-7A8921D49926}"/>
                    </a:ext>
                  </a:extLst>
                </p:cNvPr>
                <p:cNvCxnSpPr>
                  <a:cxnSpLocks/>
                  <a:stCxn id="79" idx="1"/>
                  <a:endCxn id="77" idx="5"/>
                </p:cNvCxnSpPr>
                <p:nvPr/>
              </p:nvCxnSpPr>
              <p:spPr>
                <a:xfrm flipH="1" flipV="1">
                  <a:off x="6341110" y="4565759"/>
                  <a:ext cx="75175" cy="4779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0" name="Gerader Verbinder 339">
                  <a:extLst>
                    <a:ext uri="{FF2B5EF4-FFF2-40B4-BE49-F238E27FC236}">
                      <a16:creationId xmlns:a16="http://schemas.microsoft.com/office/drawing/2014/main" id="{3485E144-DED1-9782-C404-AB381CBE8A69}"/>
                    </a:ext>
                  </a:extLst>
                </p:cNvPr>
                <p:cNvCxnSpPr>
                  <a:cxnSpLocks/>
                  <a:stCxn id="35" idx="5"/>
                  <a:endCxn id="76" idx="4"/>
                </p:cNvCxnSpPr>
                <p:nvPr/>
              </p:nvCxnSpPr>
              <p:spPr>
                <a:xfrm>
                  <a:off x="6175395" y="4758840"/>
                  <a:ext cx="92077" cy="5656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4" name="Gerader Verbinder 343">
                  <a:extLst>
                    <a:ext uri="{FF2B5EF4-FFF2-40B4-BE49-F238E27FC236}">
                      <a16:creationId xmlns:a16="http://schemas.microsoft.com/office/drawing/2014/main" id="{8D856201-D9E7-D0F8-49AB-C3130A80D0C7}"/>
                    </a:ext>
                  </a:extLst>
                </p:cNvPr>
                <p:cNvCxnSpPr>
                  <a:cxnSpLocks/>
                  <a:stCxn id="77" idx="4"/>
                  <a:endCxn id="35" idx="7"/>
                </p:cNvCxnSpPr>
                <p:nvPr/>
              </p:nvCxnSpPr>
              <p:spPr>
                <a:xfrm flipH="1">
                  <a:off x="6175395" y="4584007"/>
                  <a:ext cx="47579" cy="13353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8" name="Gerader Verbinder 347">
                  <a:extLst>
                    <a:ext uri="{FF2B5EF4-FFF2-40B4-BE49-F238E27FC236}">
                      <a16:creationId xmlns:a16="http://schemas.microsoft.com/office/drawing/2014/main" id="{990178C6-3B06-5AF9-EFDD-9A4FE9DBCDED}"/>
                    </a:ext>
                  </a:extLst>
                </p:cNvPr>
                <p:cNvCxnSpPr>
                  <a:cxnSpLocks/>
                  <a:stCxn id="77" idx="4"/>
                  <a:endCxn id="76" idx="5"/>
                </p:cNvCxnSpPr>
                <p:nvPr/>
              </p:nvCxnSpPr>
              <p:spPr>
                <a:xfrm>
                  <a:off x="6222974" y="4584007"/>
                  <a:ext cx="140092" cy="24848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4" name="Gerader Verbinder 353">
                  <a:extLst>
                    <a:ext uri="{FF2B5EF4-FFF2-40B4-BE49-F238E27FC236}">
                      <a16:creationId xmlns:a16="http://schemas.microsoft.com/office/drawing/2014/main" id="{3B2AB90C-98CA-2FCD-7673-8458AA7D7192}"/>
                    </a:ext>
                  </a:extLst>
                </p:cNvPr>
                <p:cNvCxnSpPr>
                  <a:cxnSpLocks/>
                  <a:stCxn id="68" idx="2"/>
                  <a:endCxn id="66" idx="6"/>
                </p:cNvCxnSpPr>
                <p:nvPr/>
              </p:nvCxnSpPr>
              <p:spPr>
                <a:xfrm flipH="1" flipV="1">
                  <a:off x="6512034" y="4037225"/>
                  <a:ext cx="246494" cy="6445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7" name="Gerader Verbinder 356">
                  <a:extLst>
                    <a:ext uri="{FF2B5EF4-FFF2-40B4-BE49-F238E27FC236}">
                      <a16:creationId xmlns:a16="http://schemas.microsoft.com/office/drawing/2014/main" id="{E00107C4-E829-AF6C-8D50-5A8FF417F2F6}"/>
                    </a:ext>
                  </a:extLst>
                </p:cNvPr>
                <p:cNvCxnSpPr>
                  <a:cxnSpLocks/>
                  <a:stCxn id="200" idx="4"/>
                  <a:endCxn id="66" idx="7"/>
                </p:cNvCxnSpPr>
                <p:nvPr/>
              </p:nvCxnSpPr>
              <p:spPr>
                <a:xfrm flipH="1">
                  <a:off x="6496662" y="3830828"/>
                  <a:ext cx="149637" cy="18867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0" name="Gerader Verbinder 359">
                  <a:extLst>
                    <a:ext uri="{FF2B5EF4-FFF2-40B4-BE49-F238E27FC236}">
                      <a16:creationId xmlns:a16="http://schemas.microsoft.com/office/drawing/2014/main" id="{D4046E0B-F57E-3236-1A3B-4082F9EFFF46}"/>
                    </a:ext>
                  </a:extLst>
                </p:cNvPr>
                <p:cNvCxnSpPr>
                  <a:cxnSpLocks/>
                  <a:stCxn id="68" idx="1"/>
                  <a:endCxn id="200" idx="5"/>
                </p:cNvCxnSpPr>
                <p:nvPr/>
              </p:nvCxnSpPr>
              <p:spPr>
                <a:xfrm flipH="1" flipV="1">
                  <a:off x="6677138" y="3824133"/>
                  <a:ext cx="92390" cy="26061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4" name="Gerader Verbinder 363">
                  <a:extLst>
                    <a:ext uri="{FF2B5EF4-FFF2-40B4-BE49-F238E27FC236}">
                      <a16:creationId xmlns:a16="http://schemas.microsoft.com/office/drawing/2014/main" id="{4344C0D0-2480-B761-DCAE-5AEE7C7125CC}"/>
                    </a:ext>
                  </a:extLst>
                </p:cNvPr>
                <p:cNvCxnSpPr>
                  <a:cxnSpLocks/>
                  <a:stCxn id="85" idx="5"/>
                  <a:endCxn id="66" idx="2"/>
                </p:cNvCxnSpPr>
                <p:nvPr/>
              </p:nvCxnSpPr>
              <p:spPr>
                <a:xfrm flipV="1">
                  <a:off x="6244810" y="4037225"/>
                  <a:ext cx="162260" cy="2563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7" name="Gerader Verbinder 366">
                  <a:extLst>
                    <a:ext uri="{FF2B5EF4-FFF2-40B4-BE49-F238E27FC236}">
                      <a16:creationId xmlns:a16="http://schemas.microsoft.com/office/drawing/2014/main" id="{FAB4DD57-2369-5D67-8AE3-7FD36B713B06}"/>
                    </a:ext>
                  </a:extLst>
                </p:cNvPr>
                <p:cNvCxnSpPr>
                  <a:cxnSpLocks/>
                  <a:stCxn id="64" idx="7"/>
                  <a:endCxn id="66" idx="3"/>
                </p:cNvCxnSpPr>
                <p:nvPr/>
              </p:nvCxnSpPr>
              <p:spPr>
                <a:xfrm flipV="1">
                  <a:off x="6350477" y="4054945"/>
                  <a:ext cx="71965" cy="6960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3" name="Gerader Verbinder 372">
                  <a:extLst>
                    <a:ext uri="{FF2B5EF4-FFF2-40B4-BE49-F238E27FC236}">
                      <a16:creationId xmlns:a16="http://schemas.microsoft.com/office/drawing/2014/main" id="{B5F9A945-2680-1BF7-DB14-6B83EE85ED3A}"/>
                    </a:ext>
                  </a:extLst>
                </p:cNvPr>
                <p:cNvCxnSpPr>
                  <a:cxnSpLocks/>
                  <a:stCxn id="41" idx="2"/>
                  <a:endCxn id="68" idx="6"/>
                </p:cNvCxnSpPr>
                <p:nvPr/>
              </p:nvCxnSpPr>
              <p:spPr>
                <a:xfrm flipH="1">
                  <a:off x="6833641" y="4053618"/>
                  <a:ext cx="213858" cy="4806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0" name="Gerader Verbinder 379">
                  <a:extLst>
                    <a:ext uri="{FF2B5EF4-FFF2-40B4-BE49-F238E27FC236}">
                      <a16:creationId xmlns:a16="http://schemas.microsoft.com/office/drawing/2014/main" id="{62CD7B6C-6EAC-A75F-2576-93CDE94245D2}"/>
                    </a:ext>
                  </a:extLst>
                </p:cNvPr>
                <p:cNvCxnSpPr>
                  <a:cxnSpLocks/>
                  <a:stCxn id="40" idx="2"/>
                  <a:endCxn id="39" idx="6"/>
                </p:cNvCxnSpPr>
                <p:nvPr/>
              </p:nvCxnSpPr>
              <p:spPr>
                <a:xfrm flipH="1">
                  <a:off x="7084134" y="3981446"/>
                  <a:ext cx="83759" cy="949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5" name="Gruppieren 44">
              <a:extLst>
                <a:ext uri="{FF2B5EF4-FFF2-40B4-BE49-F238E27FC236}">
                  <a16:creationId xmlns:a16="http://schemas.microsoft.com/office/drawing/2014/main" id="{35B985F6-5CC0-DEB0-F76F-A6ED4C8606C9}"/>
                </a:ext>
              </a:extLst>
            </p:cNvPr>
            <p:cNvGrpSpPr/>
            <p:nvPr/>
          </p:nvGrpSpPr>
          <p:grpSpPr>
            <a:xfrm>
              <a:off x="4310673" y="3628804"/>
              <a:ext cx="3158680" cy="1317163"/>
              <a:chOff x="4310673" y="3598660"/>
              <a:chExt cx="3158680" cy="1317163"/>
            </a:xfrm>
          </p:grpSpPr>
          <p:sp>
            <p:nvSpPr>
              <p:cNvPr id="624" name="Parallelogramm 623">
                <a:extLst>
                  <a:ext uri="{FF2B5EF4-FFF2-40B4-BE49-F238E27FC236}">
                    <a16:creationId xmlns:a16="http://schemas.microsoft.com/office/drawing/2014/main" id="{3144E03A-0CBA-0C75-D1D5-26EDE507D7EF}"/>
                  </a:ext>
                </a:extLst>
              </p:cNvPr>
              <p:cNvSpPr/>
              <p:nvPr/>
            </p:nvSpPr>
            <p:spPr>
              <a:xfrm>
                <a:off x="4310673" y="3598660"/>
                <a:ext cx="3158680" cy="1317163"/>
              </a:xfrm>
              <a:prstGeom prst="parallelogram">
                <a:avLst>
                  <a:gd name="adj" fmla="val 88769"/>
                </a:avLst>
              </a:prstGeom>
              <a:solidFill>
                <a:schemeClr val="accent6">
                  <a:lumMod val="75000"/>
                  <a:alpha val="40000"/>
                </a:schemeClr>
              </a:solidFill>
              <a:ln w="19050">
                <a:solidFill>
                  <a:schemeClr val="accent6">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dirty="0"/>
              </a:p>
            </p:txBody>
          </p:sp>
          <p:grpSp>
            <p:nvGrpSpPr>
              <p:cNvPr id="521" name="Gruppieren 520">
                <a:extLst>
                  <a:ext uri="{FF2B5EF4-FFF2-40B4-BE49-F238E27FC236}">
                    <a16:creationId xmlns:a16="http://schemas.microsoft.com/office/drawing/2014/main" id="{14518065-9437-E253-B5E2-615BB7340206}"/>
                  </a:ext>
                </a:extLst>
              </p:cNvPr>
              <p:cNvGrpSpPr/>
              <p:nvPr/>
            </p:nvGrpSpPr>
            <p:grpSpPr>
              <a:xfrm>
                <a:off x="4636866" y="3635467"/>
                <a:ext cx="2587040" cy="1179831"/>
                <a:chOff x="4717206" y="3752284"/>
                <a:chExt cx="2587040" cy="1179831"/>
              </a:xfrm>
              <a:solidFill>
                <a:schemeClr val="accent6">
                  <a:lumMod val="75000"/>
                </a:schemeClr>
              </a:solidFill>
            </p:grpSpPr>
            <p:sp>
              <p:nvSpPr>
                <p:cNvPr id="522" name="Ellipse 521">
                  <a:extLst>
                    <a:ext uri="{FF2B5EF4-FFF2-40B4-BE49-F238E27FC236}">
                      <a16:creationId xmlns:a16="http://schemas.microsoft.com/office/drawing/2014/main" id="{5E9D78C4-E3AF-597D-85D9-5C7B378D4A23}"/>
                    </a:ext>
                  </a:extLst>
                </p:cNvPr>
                <p:cNvSpPr/>
                <p:nvPr/>
              </p:nvSpPr>
              <p:spPr>
                <a:xfrm rot="284220">
                  <a:off x="5325386" y="4211382"/>
                  <a:ext cx="204376" cy="10960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24" name="Ellipse 523">
                  <a:extLst>
                    <a:ext uri="{FF2B5EF4-FFF2-40B4-BE49-F238E27FC236}">
                      <a16:creationId xmlns:a16="http://schemas.microsoft.com/office/drawing/2014/main" id="{04AAA593-E0CF-6E0F-7BE2-7BDAA0CA3892}"/>
                    </a:ext>
                  </a:extLst>
                </p:cNvPr>
                <p:cNvSpPr/>
                <p:nvPr/>
              </p:nvSpPr>
              <p:spPr>
                <a:xfrm flipV="1">
                  <a:off x="5660509" y="4114057"/>
                  <a:ext cx="226674" cy="9647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25" name="Ellipse 524">
                  <a:extLst>
                    <a:ext uri="{FF2B5EF4-FFF2-40B4-BE49-F238E27FC236}">
                      <a16:creationId xmlns:a16="http://schemas.microsoft.com/office/drawing/2014/main" id="{2C612310-A84F-8C8C-DC8B-098B20ADFA0B}"/>
                    </a:ext>
                  </a:extLst>
                </p:cNvPr>
                <p:cNvSpPr/>
                <p:nvPr/>
              </p:nvSpPr>
              <p:spPr>
                <a:xfrm>
                  <a:off x="5479613" y="3885474"/>
                  <a:ext cx="161069" cy="6627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26" name="Ellipse 525">
                  <a:extLst>
                    <a:ext uri="{FF2B5EF4-FFF2-40B4-BE49-F238E27FC236}">
                      <a16:creationId xmlns:a16="http://schemas.microsoft.com/office/drawing/2014/main" id="{5EEAE0B2-DAF7-6565-00AD-64D33F880E46}"/>
                    </a:ext>
                  </a:extLst>
                </p:cNvPr>
                <p:cNvSpPr/>
                <p:nvPr/>
              </p:nvSpPr>
              <p:spPr>
                <a:xfrm rot="316073">
                  <a:off x="5514268" y="4025527"/>
                  <a:ext cx="115262" cy="8409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527" name="Ellipse 526">
                  <a:extLst>
                    <a:ext uri="{FF2B5EF4-FFF2-40B4-BE49-F238E27FC236}">
                      <a16:creationId xmlns:a16="http://schemas.microsoft.com/office/drawing/2014/main" id="{90E34248-1E1E-4D41-22AB-009B88665A67}"/>
                    </a:ext>
                  </a:extLst>
                </p:cNvPr>
                <p:cNvSpPr/>
                <p:nvPr/>
              </p:nvSpPr>
              <p:spPr>
                <a:xfrm rot="478148">
                  <a:off x="5761763" y="3885978"/>
                  <a:ext cx="115262" cy="63337"/>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528" name="Gerader Verbinder 527">
                  <a:extLst>
                    <a:ext uri="{FF2B5EF4-FFF2-40B4-BE49-F238E27FC236}">
                      <a16:creationId xmlns:a16="http://schemas.microsoft.com/office/drawing/2014/main" id="{5E06D81A-EAAF-ADA4-EE51-A3AFDFCDF0D9}"/>
                    </a:ext>
                  </a:extLst>
                </p:cNvPr>
                <p:cNvCxnSpPr>
                  <a:cxnSpLocks/>
                  <a:stCxn id="527" idx="4"/>
                  <a:endCxn id="524" idx="4"/>
                </p:cNvCxnSpPr>
                <p:nvPr/>
              </p:nvCxnSpPr>
              <p:spPr>
                <a:xfrm flipH="1">
                  <a:off x="5773846" y="3949009"/>
                  <a:ext cx="41157" cy="16504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9" name="Gerader Verbinder 528">
                  <a:extLst>
                    <a:ext uri="{FF2B5EF4-FFF2-40B4-BE49-F238E27FC236}">
                      <a16:creationId xmlns:a16="http://schemas.microsoft.com/office/drawing/2014/main" id="{F3A2E525-D561-6574-A4AE-ED3792608D8A}"/>
                    </a:ext>
                  </a:extLst>
                </p:cNvPr>
                <p:cNvCxnSpPr>
                  <a:cxnSpLocks/>
                  <a:stCxn id="525" idx="4"/>
                  <a:endCxn id="526" idx="0"/>
                </p:cNvCxnSpPr>
                <p:nvPr/>
              </p:nvCxnSpPr>
              <p:spPr>
                <a:xfrm rot="855767">
                  <a:off x="5560147" y="3951748"/>
                  <a:ext cx="15612" cy="7395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1" name="Gerader Verbinder 530">
                  <a:extLst>
                    <a:ext uri="{FF2B5EF4-FFF2-40B4-BE49-F238E27FC236}">
                      <a16:creationId xmlns:a16="http://schemas.microsoft.com/office/drawing/2014/main" id="{FC718BAD-D22D-379C-66FC-19C22C294C21}"/>
                    </a:ext>
                  </a:extLst>
                </p:cNvPr>
                <p:cNvCxnSpPr>
                  <a:cxnSpLocks/>
                  <a:stCxn id="522" idx="0"/>
                  <a:endCxn id="526" idx="3"/>
                </p:cNvCxnSpPr>
                <p:nvPr/>
              </p:nvCxnSpPr>
              <p:spPr>
                <a:xfrm flipV="1">
                  <a:off x="5432100" y="4093438"/>
                  <a:ext cx="96490" cy="11813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2" name="Gerader Verbinder 531">
                  <a:extLst>
                    <a:ext uri="{FF2B5EF4-FFF2-40B4-BE49-F238E27FC236}">
                      <a16:creationId xmlns:a16="http://schemas.microsoft.com/office/drawing/2014/main" id="{9A83BE03-CE32-2E91-20FE-D7B143277BBC}"/>
                    </a:ext>
                  </a:extLst>
                </p:cNvPr>
                <p:cNvCxnSpPr>
                  <a:cxnSpLocks/>
                  <a:stCxn id="524" idx="3"/>
                  <a:endCxn id="526" idx="6"/>
                </p:cNvCxnSpPr>
                <p:nvPr/>
              </p:nvCxnSpPr>
              <p:spPr>
                <a:xfrm flipH="1" flipV="1">
                  <a:off x="5629287" y="4072865"/>
                  <a:ext cx="64418" cy="55320"/>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34" name="Ellipse 533">
                  <a:extLst>
                    <a:ext uri="{FF2B5EF4-FFF2-40B4-BE49-F238E27FC236}">
                      <a16:creationId xmlns:a16="http://schemas.microsoft.com/office/drawing/2014/main" id="{1F39D005-88C7-EC61-484F-CE6650DF6D05}"/>
                    </a:ext>
                  </a:extLst>
                </p:cNvPr>
                <p:cNvSpPr/>
                <p:nvPr/>
              </p:nvSpPr>
              <p:spPr>
                <a:xfrm rot="16245946">
                  <a:off x="6103965" y="4148173"/>
                  <a:ext cx="63499" cy="108327"/>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535" name="Ellipse 534">
                  <a:extLst>
                    <a:ext uri="{FF2B5EF4-FFF2-40B4-BE49-F238E27FC236}">
                      <a16:creationId xmlns:a16="http://schemas.microsoft.com/office/drawing/2014/main" id="{86E402A0-2780-1892-8DC3-C3238545186C}"/>
                    </a:ext>
                  </a:extLst>
                </p:cNvPr>
                <p:cNvSpPr/>
                <p:nvPr/>
              </p:nvSpPr>
              <p:spPr>
                <a:xfrm rot="16245946" flipV="1">
                  <a:off x="6314995" y="3707736"/>
                  <a:ext cx="74763" cy="24310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2" name="Ellipse 541">
                  <a:extLst>
                    <a:ext uri="{FF2B5EF4-FFF2-40B4-BE49-F238E27FC236}">
                      <a16:creationId xmlns:a16="http://schemas.microsoft.com/office/drawing/2014/main" id="{A2E0E0FD-A8BF-E8DB-56C7-C02052277E53}"/>
                    </a:ext>
                  </a:extLst>
                </p:cNvPr>
                <p:cNvSpPr/>
                <p:nvPr/>
              </p:nvSpPr>
              <p:spPr>
                <a:xfrm>
                  <a:off x="5458303" y="4782854"/>
                  <a:ext cx="222132" cy="10131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3" name="Ellipse 542">
                  <a:extLst>
                    <a:ext uri="{FF2B5EF4-FFF2-40B4-BE49-F238E27FC236}">
                      <a16:creationId xmlns:a16="http://schemas.microsoft.com/office/drawing/2014/main" id="{1BE77D32-F468-01EB-36EA-6FBE7DE177A9}"/>
                    </a:ext>
                  </a:extLst>
                </p:cNvPr>
                <p:cNvSpPr/>
                <p:nvPr/>
              </p:nvSpPr>
              <p:spPr>
                <a:xfrm rot="16200000">
                  <a:off x="5946491" y="4527548"/>
                  <a:ext cx="45719" cy="128365"/>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4" name="Ellipse 543">
                  <a:extLst>
                    <a:ext uri="{FF2B5EF4-FFF2-40B4-BE49-F238E27FC236}">
                      <a16:creationId xmlns:a16="http://schemas.microsoft.com/office/drawing/2014/main" id="{99DDEB27-57EF-79C4-846D-E63F59853A6A}"/>
                    </a:ext>
                  </a:extLst>
                </p:cNvPr>
                <p:cNvSpPr/>
                <p:nvPr/>
              </p:nvSpPr>
              <p:spPr>
                <a:xfrm flipV="1">
                  <a:off x="6132282" y="4815401"/>
                  <a:ext cx="270380" cy="11671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5" name="Ellipse 544">
                  <a:extLst>
                    <a:ext uri="{FF2B5EF4-FFF2-40B4-BE49-F238E27FC236}">
                      <a16:creationId xmlns:a16="http://schemas.microsoft.com/office/drawing/2014/main" id="{FBB05D55-32C2-593A-68D6-67BFA1135312}"/>
                    </a:ext>
                  </a:extLst>
                </p:cNvPr>
                <p:cNvSpPr/>
                <p:nvPr/>
              </p:nvSpPr>
              <p:spPr>
                <a:xfrm>
                  <a:off x="6055905" y="4459400"/>
                  <a:ext cx="334138" cy="124607"/>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6" name="Ellipse 545">
                  <a:extLst>
                    <a:ext uri="{FF2B5EF4-FFF2-40B4-BE49-F238E27FC236}">
                      <a16:creationId xmlns:a16="http://schemas.microsoft.com/office/drawing/2014/main" id="{513BECB8-2B33-7960-3BF1-E276068E5F46}"/>
                    </a:ext>
                  </a:extLst>
                </p:cNvPr>
                <p:cNvSpPr/>
                <p:nvPr/>
              </p:nvSpPr>
              <p:spPr>
                <a:xfrm rot="16582068" flipV="1">
                  <a:off x="5905727" y="4676075"/>
                  <a:ext cx="63715" cy="153618"/>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7" name="Ellipse 546">
                  <a:extLst>
                    <a:ext uri="{FF2B5EF4-FFF2-40B4-BE49-F238E27FC236}">
                      <a16:creationId xmlns:a16="http://schemas.microsoft.com/office/drawing/2014/main" id="{90409193-5865-4D87-180F-46883754F074}"/>
                    </a:ext>
                  </a:extLst>
                </p:cNvPr>
                <p:cNvSpPr/>
                <p:nvPr/>
              </p:nvSpPr>
              <p:spPr>
                <a:xfrm>
                  <a:off x="6385516" y="4599352"/>
                  <a:ext cx="210106" cy="9694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548" name="Gerader Verbinder 547">
                  <a:extLst>
                    <a:ext uri="{FF2B5EF4-FFF2-40B4-BE49-F238E27FC236}">
                      <a16:creationId xmlns:a16="http://schemas.microsoft.com/office/drawing/2014/main" id="{B137B574-4ABF-1E5E-2753-B2ABF66060BF}"/>
                    </a:ext>
                  </a:extLst>
                </p:cNvPr>
                <p:cNvCxnSpPr>
                  <a:cxnSpLocks/>
                  <a:stCxn id="545" idx="4"/>
                  <a:endCxn id="546" idx="7"/>
                </p:cNvCxnSpPr>
                <p:nvPr/>
              </p:nvCxnSpPr>
              <p:spPr>
                <a:xfrm flipH="1">
                  <a:off x="5994060" y="4584007"/>
                  <a:ext cx="228914" cy="152513"/>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9" name="Gerader Verbinder 548">
                  <a:extLst>
                    <a:ext uri="{FF2B5EF4-FFF2-40B4-BE49-F238E27FC236}">
                      <a16:creationId xmlns:a16="http://schemas.microsoft.com/office/drawing/2014/main" id="{686A8998-B0AD-A33D-FFC5-BCC23DBA907A}"/>
                    </a:ext>
                  </a:extLst>
                </p:cNvPr>
                <p:cNvCxnSpPr>
                  <a:cxnSpLocks/>
                  <a:stCxn id="543" idx="2"/>
                  <a:endCxn id="546" idx="6"/>
                </p:cNvCxnSpPr>
                <p:nvPr/>
              </p:nvCxnSpPr>
              <p:spPr>
                <a:xfrm flipH="1">
                  <a:off x="5941118" y="4614590"/>
                  <a:ext cx="28233" cy="106633"/>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0" name="Gerader Verbinder 549">
                  <a:extLst>
                    <a:ext uri="{FF2B5EF4-FFF2-40B4-BE49-F238E27FC236}">
                      <a16:creationId xmlns:a16="http://schemas.microsoft.com/office/drawing/2014/main" id="{61EA63B4-2D61-7899-D633-3AE2799155BF}"/>
                    </a:ext>
                  </a:extLst>
                </p:cNvPr>
                <p:cNvCxnSpPr>
                  <a:cxnSpLocks/>
                  <a:stCxn id="542" idx="6"/>
                  <a:endCxn id="546" idx="4"/>
                </p:cNvCxnSpPr>
                <p:nvPr/>
              </p:nvCxnSpPr>
              <p:spPr>
                <a:xfrm flipV="1">
                  <a:off x="5680435" y="4744365"/>
                  <a:ext cx="180814" cy="8914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1" name="Gerader Verbinder 550">
                  <a:extLst>
                    <a:ext uri="{FF2B5EF4-FFF2-40B4-BE49-F238E27FC236}">
                      <a16:creationId xmlns:a16="http://schemas.microsoft.com/office/drawing/2014/main" id="{49A80BD9-8FD8-BB36-9AD9-FC35ACFD287E}"/>
                    </a:ext>
                  </a:extLst>
                </p:cNvPr>
                <p:cNvCxnSpPr>
                  <a:cxnSpLocks/>
                  <a:stCxn id="544" idx="3"/>
                  <a:endCxn id="546" idx="0"/>
                </p:cNvCxnSpPr>
                <p:nvPr/>
              </p:nvCxnSpPr>
              <p:spPr>
                <a:xfrm flipH="1" flipV="1">
                  <a:off x="6013920" y="4761402"/>
                  <a:ext cx="157958" cy="7109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54" name="Ellipse 553">
                  <a:extLst>
                    <a:ext uri="{FF2B5EF4-FFF2-40B4-BE49-F238E27FC236}">
                      <a16:creationId xmlns:a16="http://schemas.microsoft.com/office/drawing/2014/main" id="{80F28233-BE21-91B0-B4B2-20AA1194A518}"/>
                    </a:ext>
                  </a:extLst>
                </p:cNvPr>
                <p:cNvSpPr/>
                <p:nvPr/>
              </p:nvSpPr>
              <p:spPr>
                <a:xfrm flipV="1">
                  <a:off x="6483336" y="4238383"/>
                  <a:ext cx="420468" cy="15317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55" name="Ellipse 554">
                  <a:extLst>
                    <a:ext uri="{FF2B5EF4-FFF2-40B4-BE49-F238E27FC236}">
                      <a16:creationId xmlns:a16="http://schemas.microsoft.com/office/drawing/2014/main" id="{33DD1FE7-CAD9-ADB9-BB3B-62C7332A1CFD}"/>
                    </a:ext>
                  </a:extLst>
                </p:cNvPr>
                <p:cNvSpPr/>
                <p:nvPr/>
              </p:nvSpPr>
              <p:spPr>
                <a:xfrm>
                  <a:off x="6407070" y="4012165"/>
                  <a:ext cx="104964" cy="50120"/>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56" name="Ellipse 555">
                  <a:extLst>
                    <a:ext uri="{FF2B5EF4-FFF2-40B4-BE49-F238E27FC236}">
                      <a16:creationId xmlns:a16="http://schemas.microsoft.com/office/drawing/2014/main" id="{EBC7CF49-C4F7-D446-B8E9-4FD557231144}"/>
                    </a:ext>
                  </a:extLst>
                </p:cNvPr>
                <p:cNvSpPr/>
                <p:nvPr/>
              </p:nvSpPr>
              <p:spPr>
                <a:xfrm rot="21421125">
                  <a:off x="6393933" y="4120090"/>
                  <a:ext cx="141548" cy="4571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559" name="Gerader Verbinder 558">
                  <a:extLst>
                    <a:ext uri="{FF2B5EF4-FFF2-40B4-BE49-F238E27FC236}">
                      <a16:creationId xmlns:a16="http://schemas.microsoft.com/office/drawing/2014/main" id="{FB38AE26-9E0A-ED12-B62D-9B0A1EB7EFC4}"/>
                    </a:ext>
                  </a:extLst>
                </p:cNvPr>
                <p:cNvCxnSpPr>
                  <a:cxnSpLocks/>
                  <a:stCxn id="534" idx="4"/>
                  <a:endCxn id="556" idx="2"/>
                </p:cNvCxnSpPr>
                <p:nvPr/>
              </p:nvCxnSpPr>
              <p:spPr>
                <a:xfrm flipV="1">
                  <a:off x="6189873" y="4146631"/>
                  <a:ext cx="204156" cy="56429"/>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1" name="Gerader Verbinder 560">
                  <a:extLst>
                    <a:ext uri="{FF2B5EF4-FFF2-40B4-BE49-F238E27FC236}">
                      <a16:creationId xmlns:a16="http://schemas.microsoft.com/office/drawing/2014/main" id="{083723E9-5F93-B329-9956-F979869C9948}"/>
                    </a:ext>
                  </a:extLst>
                </p:cNvPr>
                <p:cNvCxnSpPr>
                  <a:cxnSpLocks/>
                  <a:stCxn id="554" idx="4"/>
                  <a:endCxn id="556" idx="6"/>
                </p:cNvCxnSpPr>
                <p:nvPr/>
              </p:nvCxnSpPr>
              <p:spPr>
                <a:xfrm flipH="1" flipV="1">
                  <a:off x="6535385" y="4139269"/>
                  <a:ext cx="158185" cy="9911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62" name="Ellipse 561">
                  <a:extLst>
                    <a:ext uri="{FF2B5EF4-FFF2-40B4-BE49-F238E27FC236}">
                      <a16:creationId xmlns:a16="http://schemas.microsoft.com/office/drawing/2014/main" id="{AD37BEBA-07B2-2878-8B19-EDA8E55DA5DA}"/>
                    </a:ext>
                  </a:extLst>
                </p:cNvPr>
                <p:cNvSpPr/>
                <p:nvPr/>
              </p:nvSpPr>
              <p:spPr>
                <a:xfrm rot="150510">
                  <a:off x="5924330" y="3790134"/>
                  <a:ext cx="119055" cy="50366"/>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563" name="Gerader Verbinder 562">
                  <a:extLst>
                    <a:ext uri="{FF2B5EF4-FFF2-40B4-BE49-F238E27FC236}">
                      <a16:creationId xmlns:a16="http://schemas.microsoft.com/office/drawing/2014/main" id="{2FBD060C-1A43-AC2E-79B0-4640BF8017B9}"/>
                    </a:ext>
                  </a:extLst>
                </p:cNvPr>
                <p:cNvCxnSpPr>
                  <a:cxnSpLocks/>
                  <a:stCxn id="562" idx="3"/>
                  <a:endCxn id="527" idx="0"/>
                </p:cNvCxnSpPr>
                <p:nvPr/>
              </p:nvCxnSpPr>
              <p:spPr>
                <a:xfrm flipH="1">
                  <a:off x="5823785" y="3831265"/>
                  <a:ext cx="117241" cy="55019"/>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64" name="Ellipse 563">
                  <a:extLst>
                    <a:ext uri="{FF2B5EF4-FFF2-40B4-BE49-F238E27FC236}">
                      <a16:creationId xmlns:a16="http://schemas.microsoft.com/office/drawing/2014/main" id="{EBC179E4-6B3A-275A-DF46-B3C788E44F62}"/>
                    </a:ext>
                  </a:extLst>
                </p:cNvPr>
                <p:cNvSpPr/>
                <p:nvPr/>
              </p:nvSpPr>
              <p:spPr>
                <a:xfrm rot="150992">
                  <a:off x="4824395" y="4760900"/>
                  <a:ext cx="225568" cy="10337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65" name="Ellipse 564">
                  <a:extLst>
                    <a:ext uri="{FF2B5EF4-FFF2-40B4-BE49-F238E27FC236}">
                      <a16:creationId xmlns:a16="http://schemas.microsoft.com/office/drawing/2014/main" id="{6F01DFD2-ECD0-D691-D6E3-0F16A05CD489}"/>
                    </a:ext>
                  </a:extLst>
                </p:cNvPr>
                <p:cNvSpPr/>
                <p:nvPr/>
              </p:nvSpPr>
              <p:spPr>
                <a:xfrm rot="168070">
                  <a:off x="4986826" y="4632418"/>
                  <a:ext cx="168050" cy="84750"/>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68" name="Ellipse 567">
                  <a:extLst>
                    <a:ext uri="{FF2B5EF4-FFF2-40B4-BE49-F238E27FC236}">
                      <a16:creationId xmlns:a16="http://schemas.microsoft.com/office/drawing/2014/main" id="{4C0FA1EC-B1AB-AB73-8A77-EBDCD984E2A8}"/>
                    </a:ext>
                  </a:extLst>
                </p:cNvPr>
                <p:cNvSpPr/>
                <p:nvPr/>
              </p:nvSpPr>
              <p:spPr>
                <a:xfrm>
                  <a:off x="6753613" y="3752284"/>
                  <a:ext cx="550633" cy="178336"/>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69" name="Ellipse 568">
                  <a:extLst>
                    <a:ext uri="{FF2B5EF4-FFF2-40B4-BE49-F238E27FC236}">
                      <a16:creationId xmlns:a16="http://schemas.microsoft.com/office/drawing/2014/main" id="{9F8670A3-CEA0-ADB7-4979-32374C578CD2}"/>
                    </a:ext>
                  </a:extLst>
                </p:cNvPr>
                <p:cNvSpPr/>
                <p:nvPr/>
              </p:nvSpPr>
              <p:spPr>
                <a:xfrm>
                  <a:off x="5566418" y="4377277"/>
                  <a:ext cx="115262" cy="9647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70" name="Ellipse 569">
                  <a:extLst>
                    <a:ext uri="{FF2B5EF4-FFF2-40B4-BE49-F238E27FC236}">
                      <a16:creationId xmlns:a16="http://schemas.microsoft.com/office/drawing/2014/main" id="{FFE1B807-E618-CE2D-00E1-3B7404BA9234}"/>
                    </a:ext>
                  </a:extLst>
                </p:cNvPr>
                <p:cNvSpPr/>
                <p:nvPr/>
              </p:nvSpPr>
              <p:spPr>
                <a:xfrm>
                  <a:off x="6859439" y="3968076"/>
                  <a:ext cx="224695" cy="4571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72" name="Ellipse 571">
                  <a:extLst>
                    <a:ext uri="{FF2B5EF4-FFF2-40B4-BE49-F238E27FC236}">
                      <a16:creationId xmlns:a16="http://schemas.microsoft.com/office/drawing/2014/main" id="{03D26A01-E1CF-0D86-D0B6-04B033E489AD}"/>
                    </a:ext>
                  </a:extLst>
                </p:cNvPr>
                <p:cNvSpPr/>
                <p:nvPr/>
              </p:nvSpPr>
              <p:spPr>
                <a:xfrm>
                  <a:off x="7047499" y="4030758"/>
                  <a:ext cx="102559" cy="4571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73" name="Ellipse 572">
                  <a:extLst>
                    <a:ext uri="{FF2B5EF4-FFF2-40B4-BE49-F238E27FC236}">
                      <a16:creationId xmlns:a16="http://schemas.microsoft.com/office/drawing/2014/main" id="{F9346891-4447-8622-D547-CB9650CE155E}"/>
                    </a:ext>
                  </a:extLst>
                </p:cNvPr>
                <p:cNvSpPr/>
                <p:nvPr/>
              </p:nvSpPr>
              <p:spPr>
                <a:xfrm rot="16245946">
                  <a:off x="4757162" y="4603656"/>
                  <a:ext cx="85173" cy="165086"/>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cxnSp>
              <p:nvCxnSpPr>
                <p:cNvPr id="577" name="Gerader Verbinder 576">
                  <a:extLst>
                    <a:ext uri="{FF2B5EF4-FFF2-40B4-BE49-F238E27FC236}">
                      <a16:creationId xmlns:a16="http://schemas.microsoft.com/office/drawing/2014/main" id="{9D55C51B-9BEA-F26D-827E-00E589D35FAF}"/>
                    </a:ext>
                  </a:extLst>
                </p:cNvPr>
                <p:cNvCxnSpPr>
                  <a:cxnSpLocks/>
                  <a:stCxn id="565" idx="2"/>
                  <a:endCxn id="573" idx="4"/>
                </p:cNvCxnSpPr>
                <p:nvPr/>
              </p:nvCxnSpPr>
              <p:spPr>
                <a:xfrm flipH="1">
                  <a:off x="4882284" y="4670687"/>
                  <a:ext cx="104642" cy="1661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8" name="Gerader Verbinder 577">
                  <a:extLst>
                    <a:ext uri="{FF2B5EF4-FFF2-40B4-BE49-F238E27FC236}">
                      <a16:creationId xmlns:a16="http://schemas.microsoft.com/office/drawing/2014/main" id="{17B6064A-5497-CCDE-E928-F71B499E3083}"/>
                    </a:ext>
                  </a:extLst>
                </p:cNvPr>
                <p:cNvCxnSpPr>
                  <a:cxnSpLocks/>
                  <a:stCxn id="564" idx="1"/>
                  <a:endCxn id="573" idx="3"/>
                </p:cNvCxnSpPr>
                <p:nvPr/>
              </p:nvCxnSpPr>
              <p:spPr>
                <a:xfrm flipH="1" flipV="1">
                  <a:off x="4857708" y="4717090"/>
                  <a:ext cx="1403" cy="55483"/>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9" name="Gerader Verbinder 578">
                  <a:extLst>
                    <a:ext uri="{FF2B5EF4-FFF2-40B4-BE49-F238E27FC236}">
                      <a16:creationId xmlns:a16="http://schemas.microsoft.com/office/drawing/2014/main" id="{7AE7C1C8-6ECB-9932-1939-D549C7F4B6DD}"/>
                    </a:ext>
                  </a:extLst>
                </p:cNvPr>
                <p:cNvCxnSpPr>
                  <a:cxnSpLocks/>
                  <a:stCxn id="565" idx="4"/>
                  <a:endCxn id="564" idx="7"/>
                </p:cNvCxnSpPr>
                <p:nvPr/>
              </p:nvCxnSpPr>
              <p:spPr>
                <a:xfrm flipH="1">
                  <a:off x="5018457" y="4717117"/>
                  <a:ext cx="50323" cy="62459"/>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1" name="Gerader Verbinder 580">
                  <a:extLst>
                    <a:ext uri="{FF2B5EF4-FFF2-40B4-BE49-F238E27FC236}">
                      <a16:creationId xmlns:a16="http://schemas.microsoft.com/office/drawing/2014/main" id="{91FD318D-F1C6-81A0-29AD-E2DFEACB6067}"/>
                    </a:ext>
                  </a:extLst>
                </p:cNvPr>
                <p:cNvCxnSpPr>
                  <a:cxnSpLocks/>
                  <a:stCxn id="569" idx="1"/>
                  <a:endCxn id="522" idx="5"/>
                </p:cNvCxnSpPr>
                <p:nvPr/>
              </p:nvCxnSpPr>
              <p:spPr>
                <a:xfrm flipH="1" flipV="1">
                  <a:off x="5496385" y="4310774"/>
                  <a:ext cx="86913" cy="8063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2" name="Gerader Verbinder 581">
                  <a:extLst>
                    <a:ext uri="{FF2B5EF4-FFF2-40B4-BE49-F238E27FC236}">
                      <a16:creationId xmlns:a16="http://schemas.microsoft.com/office/drawing/2014/main" id="{CE495B0B-CA51-2935-8AEC-E12E4891A604}"/>
                    </a:ext>
                  </a:extLst>
                </p:cNvPr>
                <p:cNvCxnSpPr>
                  <a:cxnSpLocks/>
                  <a:stCxn id="522" idx="7"/>
                  <a:endCxn id="524" idx="2"/>
                </p:cNvCxnSpPr>
                <p:nvPr/>
              </p:nvCxnSpPr>
              <p:spPr>
                <a:xfrm flipV="1">
                  <a:off x="5502785" y="4162293"/>
                  <a:ext cx="157724" cy="7124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3" name="Gerader Verbinder 582">
                  <a:extLst>
                    <a:ext uri="{FF2B5EF4-FFF2-40B4-BE49-F238E27FC236}">
                      <a16:creationId xmlns:a16="http://schemas.microsoft.com/office/drawing/2014/main" id="{40DAC345-288A-09E9-A8B0-3DEC832ED13C}"/>
                    </a:ext>
                  </a:extLst>
                </p:cNvPr>
                <p:cNvCxnSpPr>
                  <a:cxnSpLocks/>
                  <a:endCxn id="527" idx="3"/>
                </p:cNvCxnSpPr>
                <p:nvPr/>
              </p:nvCxnSpPr>
              <p:spPr>
                <a:xfrm flipV="1">
                  <a:off x="5614843" y="3934174"/>
                  <a:ext cx="161089" cy="10684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4" name="Gerader Verbinder 583">
                  <a:extLst>
                    <a:ext uri="{FF2B5EF4-FFF2-40B4-BE49-F238E27FC236}">
                      <a16:creationId xmlns:a16="http://schemas.microsoft.com/office/drawing/2014/main" id="{7F8C9486-7DA0-0BE4-A550-C2213F0D1252}"/>
                    </a:ext>
                  </a:extLst>
                </p:cNvPr>
                <p:cNvCxnSpPr>
                  <a:cxnSpLocks/>
                  <a:stCxn id="525" idx="6"/>
                  <a:endCxn id="527" idx="2"/>
                </p:cNvCxnSpPr>
                <p:nvPr/>
              </p:nvCxnSpPr>
              <p:spPr>
                <a:xfrm flipV="1">
                  <a:off x="5640682" y="3909657"/>
                  <a:ext cx="121637" cy="895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9" name="Gerader Verbinder 588">
                  <a:extLst>
                    <a:ext uri="{FF2B5EF4-FFF2-40B4-BE49-F238E27FC236}">
                      <a16:creationId xmlns:a16="http://schemas.microsoft.com/office/drawing/2014/main" id="{4BD4BD68-D5E6-01C3-7608-11A93A8743EC}"/>
                    </a:ext>
                  </a:extLst>
                </p:cNvPr>
                <p:cNvCxnSpPr>
                  <a:cxnSpLocks/>
                  <a:stCxn id="570" idx="0"/>
                  <a:endCxn id="568" idx="4"/>
                </p:cNvCxnSpPr>
                <p:nvPr/>
              </p:nvCxnSpPr>
              <p:spPr>
                <a:xfrm flipV="1">
                  <a:off x="6971787" y="3930620"/>
                  <a:ext cx="57143" cy="3745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3" name="Gerader Verbinder 592">
                  <a:extLst>
                    <a:ext uri="{FF2B5EF4-FFF2-40B4-BE49-F238E27FC236}">
                      <a16:creationId xmlns:a16="http://schemas.microsoft.com/office/drawing/2014/main" id="{A8B5F386-A47A-651C-8D92-70904B83FD8F}"/>
                    </a:ext>
                  </a:extLst>
                </p:cNvPr>
                <p:cNvCxnSpPr>
                  <a:cxnSpLocks/>
                  <a:stCxn id="572" idx="0"/>
                  <a:endCxn id="570" idx="5"/>
                </p:cNvCxnSpPr>
                <p:nvPr/>
              </p:nvCxnSpPr>
              <p:spPr>
                <a:xfrm flipH="1" flipV="1">
                  <a:off x="7051228" y="4007100"/>
                  <a:ext cx="47551" cy="2365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6" name="Gerader Verbinder 595">
                  <a:extLst>
                    <a:ext uri="{FF2B5EF4-FFF2-40B4-BE49-F238E27FC236}">
                      <a16:creationId xmlns:a16="http://schemas.microsoft.com/office/drawing/2014/main" id="{293F5905-9036-B534-4433-A8867664426F}"/>
                    </a:ext>
                  </a:extLst>
                </p:cNvPr>
                <p:cNvCxnSpPr>
                  <a:cxnSpLocks/>
                  <a:stCxn id="543" idx="6"/>
                  <a:endCxn id="545" idx="2"/>
                </p:cNvCxnSpPr>
                <p:nvPr/>
              </p:nvCxnSpPr>
              <p:spPr>
                <a:xfrm flipV="1">
                  <a:off x="5969351" y="4521704"/>
                  <a:ext cx="86554" cy="47167"/>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7" name="Gerader Verbinder 596">
                  <a:extLst>
                    <a:ext uri="{FF2B5EF4-FFF2-40B4-BE49-F238E27FC236}">
                      <a16:creationId xmlns:a16="http://schemas.microsoft.com/office/drawing/2014/main" id="{933DF711-03BA-0436-1327-4067D90C9BDA}"/>
                    </a:ext>
                  </a:extLst>
                </p:cNvPr>
                <p:cNvCxnSpPr>
                  <a:cxnSpLocks/>
                  <a:stCxn id="544" idx="5"/>
                  <a:endCxn id="547" idx="4"/>
                </p:cNvCxnSpPr>
                <p:nvPr/>
              </p:nvCxnSpPr>
              <p:spPr>
                <a:xfrm flipV="1">
                  <a:off x="6363066" y="4696301"/>
                  <a:ext cx="127503" cy="13619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9" name="Gerader Verbinder 598">
                  <a:extLst>
                    <a:ext uri="{FF2B5EF4-FFF2-40B4-BE49-F238E27FC236}">
                      <a16:creationId xmlns:a16="http://schemas.microsoft.com/office/drawing/2014/main" id="{D2618BD9-D634-D373-5906-957D426131DF}"/>
                    </a:ext>
                  </a:extLst>
                </p:cNvPr>
                <p:cNvCxnSpPr>
                  <a:cxnSpLocks/>
                  <a:stCxn id="545" idx="6"/>
                  <a:endCxn id="554" idx="1"/>
                </p:cNvCxnSpPr>
                <p:nvPr/>
              </p:nvCxnSpPr>
              <p:spPr>
                <a:xfrm flipV="1">
                  <a:off x="6390043" y="4369129"/>
                  <a:ext cx="154869" cy="15257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4" name="Gerader Verbinder 603">
                  <a:extLst>
                    <a:ext uri="{FF2B5EF4-FFF2-40B4-BE49-F238E27FC236}">
                      <a16:creationId xmlns:a16="http://schemas.microsoft.com/office/drawing/2014/main" id="{4D5CF586-2CC1-A1C7-0A47-456BBFB655D1}"/>
                    </a:ext>
                  </a:extLst>
                </p:cNvPr>
                <p:cNvCxnSpPr>
                  <a:cxnSpLocks/>
                  <a:stCxn id="534" idx="4"/>
                  <a:endCxn id="555" idx="3"/>
                </p:cNvCxnSpPr>
                <p:nvPr/>
              </p:nvCxnSpPr>
              <p:spPr>
                <a:xfrm flipV="1">
                  <a:off x="6189873" y="4054945"/>
                  <a:ext cx="232569" cy="14811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6" name="Gerader Verbinder 605">
                  <a:extLst>
                    <a:ext uri="{FF2B5EF4-FFF2-40B4-BE49-F238E27FC236}">
                      <a16:creationId xmlns:a16="http://schemas.microsoft.com/office/drawing/2014/main" id="{04BDC4D1-8D4D-8A92-C779-9A90E0847D1C}"/>
                    </a:ext>
                  </a:extLst>
                </p:cNvPr>
                <p:cNvCxnSpPr>
                  <a:cxnSpLocks/>
                  <a:stCxn id="535" idx="0"/>
                  <a:endCxn id="568" idx="2"/>
                </p:cNvCxnSpPr>
                <p:nvPr/>
              </p:nvCxnSpPr>
              <p:spPr>
                <a:xfrm>
                  <a:off x="6473918" y="3830912"/>
                  <a:ext cx="279695" cy="10540"/>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7" name="Gerader Verbinder 606">
                  <a:extLst>
                    <a:ext uri="{FF2B5EF4-FFF2-40B4-BE49-F238E27FC236}">
                      <a16:creationId xmlns:a16="http://schemas.microsoft.com/office/drawing/2014/main" id="{A49DC458-2FF2-8E4D-9313-8DFAFF4B2B6A}"/>
                    </a:ext>
                  </a:extLst>
                </p:cNvPr>
                <p:cNvCxnSpPr>
                  <a:cxnSpLocks/>
                  <a:stCxn id="556" idx="0"/>
                  <a:endCxn id="555" idx="4"/>
                </p:cNvCxnSpPr>
                <p:nvPr/>
              </p:nvCxnSpPr>
              <p:spPr>
                <a:xfrm flipH="1" flipV="1">
                  <a:off x="6459552" y="4062285"/>
                  <a:ext cx="3966" cy="5783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8" name="Gerader Verbinder 607">
                  <a:extLst>
                    <a:ext uri="{FF2B5EF4-FFF2-40B4-BE49-F238E27FC236}">
                      <a16:creationId xmlns:a16="http://schemas.microsoft.com/office/drawing/2014/main" id="{94BF619C-63AE-3FBF-07BB-273E2A2496C8}"/>
                    </a:ext>
                  </a:extLst>
                </p:cNvPr>
                <p:cNvCxnSpPr>
                  <a:cxnSpLocks/>
                  <a:stCxn id="562" idx="6"/>
                  <a:endCxn id="535" idx="4"/>
                </p:cNvCxnSpPr>
                <p:nvPr/>
              </p:nvCxnSpPr>
              <p:spPr>
                <a:xfrm>
                  <a:off x="6043328" y="3817922"/>
                  <a:ext cx="187507" cy="974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9" name="Gerader Verbinder 608">
                  <a:extLst>
                    <a:ext uri="{FF2B5EF4-FFF2-40B4-BE49-F238E27FC236}">
                      <a16:creationId xmlns:a16="http://schemas.microsoft.com/office/drawing/2014/main" id="{ED072E80-F329-7B3F-B961-C4F66165655A}"/>
                    </a:ext>
                  </a:extLst>
                </p:cNvPr>
                <p:cNvCxnSpPr>
                  <a:cxnSpLocks/>
                  <a:stCxn id="555" idx="0"/>
                  <a:endCxn id="535" idx="1"/>
                </p:cNvCxnSpPr>
                <p:nvPr/>
              </p:nvCxnSpPr>
              <p:spPr>
                <a:xfrm flipH="1" flipV="1">
                  <a:off x="6437966" y="3856867"/>
                  <a:ext cx="21586" cy="15529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1" name="Gerader Verbinder 610">
                  <a:extLst>
                    <a:ext uri="{FF2B5EF4-FFF2-40B4-BE49-F238E27FC236}">
                      <a16:creationId xmlns:a16="http://schemas.microsoft.com/office/drawing/2014/main" id="{7CB42A31-6376-557C-1B37-23267850CEE4}"/>
                    </a:ext>
                  </a:extLst>
                </p:cNvPr>
                <p:cNvCxnSpPr>
                  <a:cxnSpLocks/>
                  <a:stCxn id="569" idx="7"/>
                  <a:endCxn id="524" idx="0"/>
                </p:cNvCxnSpPr>
                <p:nvPr/>
              </p:nvCxnSpPr>
              <p:spPr>
                <a:xfrm flipV="1">
                  <a:off x="5664800" y="4210530"/>
                  <a:ext cx="109046" cy="18087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3" name="Gerader Verbinder 612">
                  <a:extLst>
                    <a:ext uri="{FF2B5EF4-FFF2-40B4-BE49-F238E27FC236}">
                      <a16:creationId xmlns:a16="http://schemas.microsoft.com/office/drawing/2014/main" id="{FDCDE7B4-D5DB-C8F7-D403-0CA93FBE678B}"/>
                    </a:ext>
                  </a:extLst>
                </p:cNvPr>
                <p:cNvCxnSpPr>
                  <a:cxnSpLocks/>
                  <a:stCxn id="547" idx="1"/>
                  <a:endCxn id="545" idx="5"/>
                </p:cNvCxnSpPr>
                <p:nvPr/>
              </p:nvCxnSpPr>
              <p:spPr>
                <a:xfrm flipH="1" flipV="1">
                  <a:off x="6341110" y="4565759"/>
                  <a:ext cx="75175" cy="4779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6" name="Gerader Verbinder 615">
                  <a:extLst>
                    <a:ext uri="{FF2B5EF4-FFF2-40B4-BE49-F238E27FC236}">
                      <a16:creationId xmlns:a16="http://schemas.microsoft.com/office/drawing/2014/main" id="{DCF40FC4-75C9-9754-726A-0B048B78C622}"/>
                    </a:ext>
                  </a:extLst>
                </p:cNvPr>
                <p:cNvCxnSpPr>
                  <a:cxnSpLocks/>
                  <a:stCxn id="545" idx="4"/>
                  <a:endCxn id="544" idx="5"/>
                </p:cNvCxnSpPr>
                <p:nvPr/>
              </p:nvCxnSpPr>
              <p:spPr>
                <a:xfrm>
                  <a:off x="6222974" y="4584007"/>
                  <a:ext cx="140092" cy="24848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5" name="Gruppieren 24">
              <a:extLst>
                <a:ext uri="{FF2B5EF4-FFF2-40B4-BE49-F238E27FC236}">
                  <a16:creationId xmlns:a16="http://schemas.microsoft.com/office/drawing/2014/main" id="{B78AEDA1-4C12-457B-A647-392A495B55EA}"/>
                </a:ext>
              </a:extLst>
            </p:cNvPr>
            <p:cNvGrpSpPr/>
            <p:nvPr/>
          </p:nvGrpSpPr>
          <p:grpSpPr>
            <a:xfrm>
              <a:off x="4382135" y="2972197"/>
              <a:ext cx="3158680" cy="1317163"/>
              <a:chOff x="4362039" y="2208527"/>
              <a:chExt cx="3158680" cy="1317163"/>
            </a:xfrm>
          </p:grpSpPr>
          <p:sp>
            <p:nvSpPr>
              <p:cNvPr id="728" name="Parallelogramm 727">
                <a:extLst>
                  <a:ext uri="{FF2B5EF4-FFF2-40B4-BE49-F238E27FC236}">
                    <a16:creationId xmlns:a16="http://schemas.microsoft.com/office/drawing/2014/main" id="{06CD0434-48A9-A8DE-34CA-0E781A0673C0}"/>
                  </a:ext>
                </a:extLst>
              </p:cNvPr>
              <p:cNvSpPr/>
              <p:nvPr/>
            </p:nvSpPr>
            <p:spPr>
              <a:xfrm>
                <a:off x="4362039" y="2208527"/>
                <a:ext cx="3158680" cy="1317163"/>
              </a:xfrm>
              <a:prstGeom prst="parallelogram">
                <a:avLst>
                  <a:gd name="adj" fmla="val 88769"/>
                </a:avLst>
              </a:prstGeom>
              <a:solidFill>
                <a:schemeClr val="accent2">
                  <a:lumMod val="75000"/>
                  <a:alpha val="40000"/>
                </a:schemeClr>
              </a:solidFill>
              <a:ln w="19050">
                <a:solidFill>
                  <a:schemeClr val="accent2">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dirty="0"/>
              </a:p>
            </p:txBody>
          </p:sp>
          <p:grpSp>
            <p:nvGrpSpPr>
              <p:cNvPr id="24" name="Gruppieren 23">
                <a:extLst>
                  <a:ext uri="{FF2B5EF4-FFF2-40B4-BE49-F238E27FC236}">
                    <a16:creationId xmlns:a16="http://schemas.microsoft.com/office/drawing/2014/main" id="{AABD3082-AE8C-7718-1057-BDE75510F916}"/>
                  </a:ext>
                </a:extLst>
              </p:cNvPr>
              <p:cNvGrpSpPr/>
              <p:nvPr/>
            </p:nvGrpSpPr>
            <p:grpSpPr>
              <a:xfrm>
                <a:off x="4662438" y="2252245"/>
                <a:ext cx="2587040" cy="1179831"/>
                <a:chOff x="4662438" y="2252245"/>
                <a:chExt cx="2587040" cy="1179831"/>
              </a:xfrm>
            </p:grpSpPr>
            <p:sp>
              <p:nvSpPr>
                <p:cNvPr id="626" name="Ellipse 625">
                  <a:extLst>
                    <a:ext uri="{FF2B5EF4-FFF2-40B4-BE49-F238E27FC236}">
                      <a16:creationId xmlns:a16="http://schemas.microsoft.com/office/drawing/2014/main" id="{CC65B840-44D2-F4F1-B9B6-B70EAD46556A}"/>
                    </a:ext>
                  </a:extLst>
                </p:cNvPr>
                <p:cNvSpPr/>
                <p:nvPr/>
              </p:nvSpPr>
              <p:spPr>
                <a:xfrm rot="284220">
                  <a:off x="5270618" y="2711343"/>
                  <a:ext cx="204376" cy="10960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28" name="Ellipse 627">
                  <a:extLst>
                    <a:ext uri="{FF2B5EF4-FFF2-40B4-BE49-F238E27FC236}">
                      <a16:creationId xmlns:a16="http://schemas.microsoft.com/office/drawing/2014/main" id="{6E8A71C4-E8FB-C182-63D8-BE91E27C8B76}"/>
                    </a:ext>
                  </a:extLst>
                </p:cNvPr>
                <p:cNvSpPr/>
                <p:nvPr/>
              </p:nvSpPr>
              <p:spPr>
                <a:xfrm flipV="1">
                  <a:off x="5605741" y="2614018"/>
                  <a:ext cx="226674" cy="96473"/>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29" name="Ellipse 628">
                  <a:extLst>
                    <a:ext uri="{FF2B5EF4-FFF2-40B4-BE49-F238E27FC236}">
                      <a16:creationId xmlns:a16="http://schemas.microsoft.com/office/drawing/2014/main" id="{CEA4083F-0381-141D-6A60-266D03DD0194}"/>
                    </a:ext>
                  </a:extLst>
                </p:cNvPr>
                <p:cNvSpPr/>
                <p:nvPr/>
              </p:nvSpPr>
              <p:spPr>
                <a:xfrm>
                  <a:off x="5424845" y="2385435"/>
                  <a:ext cx="161069" cy="66273"/>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33" name="Gerader Verbinder 632">
                  <a:extLst>
                    <a:ext uri="{FF2B5EF4-FFF2-40B4-BE49-F238E27FC236}">
                      <a16:creationId xmlns:a16="http://schemas.microsoft.com/office/drawing/2014/main" id="{8E541746-FEB6-76B7-74BC-59CAEA278E45}"/>
                    </a:ext>
                  </a:extLst>
                </p:cNvPr>
                <p:cNvCxnSpPr>
                  <a:cxnSpLocks/>
                  <a:stCxn id="629" idx="4"/>
                  <a:endCxn id="628" idx="3"/>
                </p:cNvCxnSpPr>
                <p:nvPr/>
              </p:nvCxnSpPr>
              <p:spPr>
                <a:xfrm>
                  <a:off x="5505380" y="2451708"/>
                  <a:ext cx="133557" cy="176438"/>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5" name="Gerader Verbinder 634">
                  <a:extLst>
                    <a:ext uri="{FF2B5EF4-FFF2-40B4-BE49-F238E27FC236}">
                      <a16:creationId xmlns:a16="http://schemas.microsoft.com/office/drawing/2014/main" id="{DF126E1B-6A13-9276-6CFB-76989CC278D3}"/>
                    </a:ext>
                  </a:extLst>
                </p:cNvPr>
                <p:cNvCxnSpPr>
                  <a:cxnSpLocks/>
                  <a:stCxn id="626" idx="0"/>
                  <a:endCxn id="629" idx="3"/>
                </p:cNvCxnSpPr>
                <p:nvPr/>
              </p:nvCxnSpPr>
              <p:spPr>
                <a:xfrm flipV="1">
                  <a:off x="5377332" y="2442003"/>
                  <a:ext cx="71101" cy="269527"/>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39" name="Ellipse 638">
                  <a:extLst>
                    <a:ext uri="{FF2B5EF4-FFF2-40B4-BE49-F238E27FC236}">
                      <a16:creationId xmlns:a16="http://schemas.microsoft.com/office/drawing/2014/main" id="{8B49F914-D3D8-9704-10AD-035EDAF3E92F}"/>
                    </a:ext>
                  </a:extLst>
                </p:cNvPr>
                <p:cNvSpPr/>
                <p:nvPr/>
              </p:nvSpPr>
              <p:spPr>
                <a:xfrm rot="16245946" flipV="1">
                  <a:off x="6260227" y="2207697"/>
                  <a:ext cx="74763" cy="24310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45" name="Gerader Verbinder 644">
                  <a:extLst>
                    <a:ext uri="{FF2B5EF4-FFF2-40B4-BE49-F238E27FC236}">
                      <a16:creationId xmlns:a16="http://schemas.microsoft.com/office/drawing/2014/main" id="{23433974-73A5-5141-5F88-8919A04A500B}"/>
                    </a:ext>
                  </a:extLst>
                </p:cNvPr>
                <p:cNvCxnSpPr>
                  <a:cxnSpLocks/>
                  <a:stCxn id="639" idx="0"/>
                </p:cNvCxnSpPr>
                <p:nvPr/>
              </p:nvCxnSpPr>
              <p:spPr>
                <a:xfrm>
                  <a:off x="6419150" y="2330873"/>
                  <a:ext cx="279695" cy="12170"/>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46" name="Ellipse 645">
                  <a:extLst>
                    <a:ext uri="{FF2B5EF4-FFF2-40B4-BE49-F238E27FC236}">
                      <a16:creationId xmlns:a16="http://schemas.microsoft.com/office/drawing/2014/main" id="{AF5478CE-254E-C65F-4702-BE5BD927584F}"/>
                    </a:ext>
                  </a:extLst>
                </p:cNvPr>
                <p:cNvSpPr/>
                <p:nvPr/>
              </p:nvSpPr>
              <p:spPr>
                <a:xfrm>
                  <a:off x="5403535" y="3282815"/>
                  <a:ext cx="222132" cy="10131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48" name="Ellipse 647">
                  <a:extLst>
                    <a:ext uri="{FF2B5EF4-FFF2-40B4-BE49-F238E27FC236}">
                      <a16:creationId xmlns:a16="http://schemas.microsoft.com/office/drawing/2014/main" id="{1289D3A1-F303-26D3-1BDE-3DE833FD2E1B}"/>
                    </a:ext>
                  </a:extLst>
                </p:cNvPr>
                <p:cNvSpPr/>
                <p:nvPr/>
              </p:nvSpPr>
              <p:spPr>
                <a:xfrm flipV="1">
                  <a:off x="6077514" y="3315362"/>
                  <a:ext cx="270380" cy="11671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49" name="Ellipse 648">
                  <a:extLst>
                    <a:ext uri="{FF2B5EF4-FFF2-40B4-BE49-F238E27FC236}">
                      <a16:creationId xmlns:a16="http://schemas.microsoft.com/office/drawing/2014/main" id="{F1F49F45-4DB3-67CB-A9FF-23289F163C92}"/>
                    </a:ext>
                  </a:extLst>
                </p:cNvPr>
                <p:cNvSpPr/>
                <p:nvPr/>
              </p:nvSpPr>
              <p:spPr>
                <a:xfrm>
                  <a:off x="6001137" y="2959361"/>
                  <a:ext cx="334138" cy="124607"/>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51" name="Ellipse 650">
                  <a:extLst>
                    <a:ext uri="{FF2B5EF4-FFF2-40B4-BE49-F238E27FC236}">
                      <a16:creationId xmlns:a16="http://schemas.microsoft.com/office/drawing/2014/main" id="{A9D53009-C1B1-F919-D612-F77C2C8D5489}"/>
                    </a:ext>
                  </a:extLst>
                </p:cNvPr>
                <p:cNvSpPr/>
                <p:nvPr/>
              </p:nvSpPr>
              <p:spPr>
                <a:xfrm>
                  <a:off x="6330748" y="3099313"/>
                  <a:ext cx="210106" cy="9694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55" name="Gerader Verbinder 654">
                  <a:extLst>
                    <a:ext uri="{FF2B5EF4-FFF2-40B4-BE49-F238E27FC236}">
                      <a16:creationId xmlns:a16="http://schemas.microsoft.com/office/drawing/2014/main" id="{69D91F8A-F393-F343-58BE-925E566FE9B0}"/>
                    </a:ext>
                  </a:extLst>
                </p:cNvPr>
                <p:cNvCxnSpPr>
                  <a:cxnSpLocks/>
                  <a:stCxn id="648" idx="2"/>
                  <a:endCxn id="646" idx="6"/>
                </p:cNvCxnSpPr>
                <p:nvPr/>
              </p:nvCxnSpPr>
              <p:spPr>
                <a:xfrm flipH="1" flipV="1">
                  <a:off x="5625667" y="3333472"/>
                  <a:ext cx="451847" cy="40247"/>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58" name="Ellipse 657">
                  <a:extLst>
                    <a:ext uri="{FF2B5EF4-FFF2-40B4-BE49-F238E27FC236}">
                      <a16:creationId xmlns:a16="http://schemas.microsoft.com/office/drawing/2014/main" id="{6D799418-7D21-0D6A-0ACE-51605E1DC4D4}"/>
                    </a:ext>
                  </a:extLst>
                </p:cNvPr>
                <p:cNvSpPr/>
                <p:nvPr/>
              </p:nvSpPr>
              <p:spPr>
                <a:xfrm flipV="1">
                  <a:off x="6428568" y="2738344"/>
                  <a:ext cx="420468" cy="15317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65" name="Gerader Verbinder 664">
                  <a:extLst>
                    <a:ext uri="{FF2B5EF4-FFF2-40B4-BE49-F238E27FC236}">
                      <a16:creationId xmlns:a16="http://schemas.microsoft.com/office/drawing/2014/main" id="{FA47BFCC-1E1A-FAB6-0884-9A83C5411EE2}"/>
                    </a:ext>
                  </a:extLst>
                </p:cNvPr>
                <p:cNvCxnSpPr>
                  <a:cxnSpLocks/>
                  <a:stCxn id="658" idx="4"/>
                  <a:endCxn id="639" idx="1"/>
                </p:cNvCxnSpPr>
                <p:nvPr/>
              </p:nvCxnSpPr>
              <p:spPr>
                <a:xfrm flipH="1" flipV="1">
                  <a:off x="6383198" y="2356828"/>
                  <a:ext cx="255604" cy="381516"/>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68" name="Ellipse 667">
                  <a:extLst>
                    <a:ext uri="{FF2B5EF4-FFF2-40B4-BE49-F238E27FC236}">
                      <a16:creationId xmlns:a16="http://schemas.microsoft.com/office/drawing/2014/main" id="{D71FE155-FD38-B9EB-DBAA-6AE09C8C3EB9}"/>
                    </a:ext>
                  </a:extLst>
                </p:cNvPr>
                <p:cNvSpPr/>
                <p:nvPr/>
              </p:nvSpPr>
              <p:spPr>
                <a:xfrm rot="150992">
                  <a:off x="4769627" y="3260861"/>
                  <a:ext cx="225568" cy="10337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69" name="Ellipse 668">
                  <a:extLst>
                    <a:ext uri="{FF2B5EF4-FFF2-40B4-BE49-F238E27FC236}">
                      <a16:creationId xmlns:a16="http://schemas.microsoft.com/office/drawing/2014/main" id="{CE0B7ED3-BFF1-C715-C5E6-AA5B8AC39EF4}"/>
                    </a:ext>
                  </a:extLst>
                </p:cNvPr>
                <p:cNvSpPr/>
                <p:nvPr/>
              </p:nvSpPr>
              <p:spPr>
                <a:xfrm rot="168070">
                  <a:off x="4932058" y="3132379"/>
                  <a:ext cx="168050" cy="84750"/>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72" name="Ellipse 671">
                  <a:extLst>
                    <a:ext uri="{FF2B5EF4-FFF2-40B4-BE49-F238E27FC236}">
                      <a16:creationId xmlns:a16="http://schemas.microsoft.com/office/drawing/2014/main" id="{91FF7018-D2F7-D17E-2194-CF717B278F4F}"/>
                    </a:ext>
                  </a:extLst>
                </p:cNvPr>
                <p:cNvSpPr/>
                <p:nvPr/>
              </p:nvSpPr>
              <p:spPr>
                <a:xfrm>
                  <a:off x="6698845" y="2252245"/>
                  <a:ext cx="550633" cy="178336"/>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74" name="Ellipse 673">
                  <a:extLst>
                    <a:ext uri="{FF2B5EF4-FFF2-40B4-BE49-F238E27FC236}">
                      <a16:creationId xmlns:a16="http://schemas.microsoft.com/office/drawing/2014/main" id="{85F81986-EB99-49D0-CFBF-1A367F0AF6B2}"/>
                    </a:ext>
                  </a:extLst>
                </p:cNvPr>
                <p:cNvSpPr/>
                <p:nvPr/>
              </p:nvSpPr>
              <p:spPr>
                <a:xfrm>
                  <a:off x="6804671" y="2468037"/>
                  <a:ext cx="224695" cy="4571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77" name="Ellipse 676">
                  <a:extLst>
                    <a:ext uri="{FF2B5EF4-FFF2-40B4-BE49-F238E27FC236}">
                      <a16:creationId xmlns:a16="http://schemas.microsoft.com/office/drawing/2014/main" id="{7870DCDA-88C1-E71D-5DE9-0E39FE04CCE2}"/>
                    </a:ext>
                  </a:extLst>
                </p:cNvPr>
                <p:cNvSpPr/>
                <p:nvPr/>
              </p:nvSpPr>
              <p:spPr>
                <a:xfrm rot="16245946">
                  <a:off x="4702394" y="3103617"/>
                  <a:ext cx="85173" cy="165086"/>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cxnSp>
              <p:nvCxnSpPr>
                <p:cNvPr id="681" name="Gerader Verbinder 680">
                  <a:extLst>
                    <a:ext uri="{FF2B5EF4-FFF2-40B4-BE49-F238E27FC236}">
                      <a16:creationId xmlns:a16="http://schemas.microsoft.com/office/drawing/2014/main" id="{F895FC2B-367C-D818-0C00-7FCEAEB5B08A}"/>
                    </a:ext>
                  </a:extLst>
                </p:cNvPr>
                <p:cNvCxnSpPr>
                  <a:cxnSpLocks/>
                  <a:stCxn id="669" idx="2"/>
                  <a:endCxn id="677" idx="4"/>
                </p:cNvCxnSpPr>
                <p:nvPr/>
              </p:nvCxnSpPr>
              <p:spPr>
                <a:xfrm flipH="1">
                  <a:off x="4827516" y="3170648"/>
                  <a:ext cx="104642" cy="16615"/>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2" name="Gerader Verbinder 681">
                  <a:extLst>
                    <a:ext uri="{FF2B5EF4-FFF2-40B4-BE49-F238E27FC236}">
                      <a16:creationId xmlns:a16="http://schemas.microsoft.com/office/drawing/2014/main" id="{CA168B61-4301-15A1-9818-F3E858D3A6E0}"/>
                    </a:ext>
                  </a:extLst>
                </p:cNvPr>
                <p:cNvCxnSpPr>
                  <a:cxnSpLocks/>
                  <a:stCxn id="668" idx="1"/>
                  <a:endCxn id="677" idx="3"/>
                </p:cNvCxnSpPr>
                <p:nvPr/>
              </p:nvCxnSpPr>
              <p:spPr>
                <a:xfrm flipH="1" flipV="1">
                  <a:off x="4802940" y="3217051"/>
                  <a:ext cx="1403" cy="55483"/>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3" name="Gerader Verbinder 682">
                  <a:extLst>
                    <a:ext uri="{FF2B5EF4-FFF2-40B4-BE49-F238E27FC236}">
                      <a16:creationId xmlns:a16="http://schemas.microsoft.com/office/drawing/2014/main" id="{8627D5F1-B1BD-E50E-6289-B43E7E73AB81}"/>
                    </a:ext>
                  </a:extLst>
                </p:cNvPr>
                <p:cNvCxnSpPr>
                  <a:cxnSpLocks/>
                  <a:endCxn id="668" idx="7"/>
                </p:cNvCxnSpPr>
                <p:nvPr/>
              </p:nvCxnSpPr>
              <p:spPr>
                <a:xfrm flipH="1">
                  <a:off x="4963689" y="3229846"/>
                  <a:ext cx="41272" cy="49691"/>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6" name="Gerader Verbinder 685">
                  <a:extLst>
                    <a:ext uri="{FF2B5EF4-FFF2-40B4-BE49-F238E27FC236}">
                      <a16:creationId xmlns:a16="http://schemas.microsoft.com/office/drawing/2014/main" id="{24EF6AEB-3F8C-C1C7-7493-4537EB722A16}"/>
                    </a:ext>
                  </a:extLst>
                </p:cNvPr>
                <p:cNvCxnSpPr>
                  <a:cxnSpLocks/>
                  <a:stCxn id="626" idx="7"/>
                  <a:endCxn id="628" idx="2"/>
                </p:cNvCxnSpPr>
                <p:nvPr/>
              </p:nvCxnSpPr>
              <p:spPr>
                <a:xfrm flipV="1">
                  <a:off x="5448017" y="2662254"/>
                  <a:ext cx="157724" cy="71241"/>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3" name="Gerader Verbinder 692">
                  <a:extLst>
                    <a:ext uri="{FF2B5EF4-FFF2-40B4-BE49-F238E27FC236}">
                      <a16:creationId xmlns:a16="http://schemas.microsoft.com/office/drawing/2014/main" id="{9BEE1921-42C2-79A6-4074-12EAAF4B4382}"/>
                    </a:ext>
                  </a:extLst>
                </p:cNvPr>
                <p:cNvCxnSpPr>
                  <a:cxnSpLocks/>
                  <a:stCxn id="674" idx="0"/>
                  <a:endCxn id="672" idx="4"/>
                </p:cNvCxnSpPr>
                <p:nvPr/>
              </p:nvCxnSpPr>
              <p:spPr>
                <a:xfrm flipV="1">
                  <a:off x="6917019" y="2430581"/>
                  <a:ext cx="57143" cy="37456"/>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7" name="Gerader Verbinder 696">
                  <a:extLst>
                    <a:ext uri="{FF2B5EF4-FFF2-40B4-BE49-F238E27FC236}">
                      <a16:creationId xmlns:a16="http://schemas.microsoft.com/office/drawing/2014/main" id="{80764191-4F62-7F3D-C4EC-901732F5EB23}"/>
                    </a:ext>
                  </a:extLst>
                </p:cNvPr>
                <p:cNvCxnSpPr>
                  <a:cxnSpLocks/>
                  <a:stCxn id="658" idx="4"/>
                  <a:endCxn id="674" idx="3"/>
                </p:cNvCxnSpPr>
                <p:nvPr/>
              </p:nvCxnSpPr>
              <p:spPr>
                <a:xfrm flipV="1">
                  <a:off x="6638802" y="2507061"/>
                  <a:ext cx="198775" cy="231283"/>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1" name="Gerader Verbinder 700">
                  <a:extLst>
                    <a:ext uri="{FF2B5EF4-FFF2-40B4-BE49-F238E27FC236}">
                      <a16:creationId xmlns:a16="http://schemas.microsoft.com/office/drawing/2014/main" id="{0DE72BCB-02CB-5779-FD69-7A44B6BEE802}"/>
                    </a:ext>
                  </a:extLst>
                </p:cNvPr>
                <p:cNvCxnSpPr>
                  <a:cxnSpLocks/>
                  <a:stCxn id="648" idx="5"/>
                  <a:endCxn id="651" idx="4"/>
                </p:cNvCxnSpPr>
                <p:nvPr/>
              </p:nvCxnSpPr>
              <p:spPr>
                <a:xfrm flipV="1">
                  <a:off x="6308298" y="3196262"/>
                  <a:ext cx="127503" cy="13619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2" name="Gerader Verbinder 711">
                  <a:extLst>
                    <a:ext uri="{FF2B5EF4-FFF2-40B4-BE49-F238E27FC236}">
                      <a16:creationId xmlns:a16="http://schemas.microsoft.com/office/drawing/2014/main" id="{A4C193AC-A847-C715-4C46-39D6A6A8D7E7}"/>
                    </a:ext>
                  </a:extLst>
                </p:cNvPr>
                <p:cNvCxnSpPr>
                  <a:cxnSpLocks/>
                  <a:stCxn id="629" idx="6"/>
                  <a:endCxn id="639" idx="4"/>
                </p:cNvCxnSpPr>
                <p:nvPr/>
              </p:nvCxnSpPr>
              <p:spPr>
                <a:xfrm flipV="1">
                  <a:off x="5585914" y="2327624"/>
                  <a:ext cx="590153" cy="90948"/>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7" name="Gerader Verbinder 716">
                  <a:extLst>
                    <a:ext uri="{FF2B5EF4-FFF2-40B4-BE49-F238E27FC236}">
                      <a16:creationId xmlns:a16="http://schemas.microsoft.com/office/drawing/2014/main" id="{4977F4F5-4A41-BEB0-FDE4-E0861CE7916B}"/>
                    </a:ext>
                  </a:extLst>
                </p:cNvPr>
                <p:cNvCxnSpPr>
                  <a:cxnSpLocks/>
                  <a:stCxn id="651" idx="1"/>
                  <a:endCxn id="649" idx="5"/>
                </p:cNvCxnSpPr>
                <p:nvPr/>
              </p:nvCxnSpPr>
              <p:spPr>
                <a:xfrm flipH="1" flipV="1">
                  <a:off x="6286342" y="3065720"/>
                  <a:ext cx="75175" cy="47791"/>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0" name="Gerader Verbinder 719">
                  <a:extLst>
                    <a:ext uri="{FF2B5EF4-FFF2-40B4-BE49-F238E27FC236}">
                      <a16:creationId xmlns:a16="http://schemas.microsoft.com/office/drawing/2014/main" id="{45C85A7D-7A8E-8DC5-3930-506C9E523D55}"/>
                    </a:ext>
                  </a:extLst>
                </p:cNvPr>
                <p:cNvCxnSpPr>
                  <a:cxnSpLocks/>
                  <a:stCxn id="649" idx="4"/>
                  <a:endCxn id="648" idx="4"/>
                </p:cNvCxnSpPr>
                <p:nvPr/>
              </p:nvCxnSpPr>
              <p:spPr>
                <a:xfrm>
                  <a:off x="6168206" y="3083968"/>
                  <a:ext cx="44498" cy="231394"/>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E2561BC0-2C95-3809-47F7-5A2E4A15B0A2}"/>
                    </a:ext>
                  </a:extLst>
                </p:cNvPr>
                <p:cNvCxnSpPr>
                  <a:cxnSpLocks/>
                  <a:stCxn id="628" idx="5"/>
                  <a:endCxn id="639" idx="3"/>
                </p:cNvCxnSpPr>
                <p:nvPr/>
              </p:nvCxnSpPr>
              <p:spPr>
                <a:xfrm flipV="1">
                  <a:off x="5799219" y="2354530"/>
                  <a:ext cx="412094" cy="273616"/>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FA6E8EC-5D3B-E95A-7C53-18645BEEDF07}"/>
                    </a:ext>
                  </a:extLst>
                </p:cNvPr>
                <p:cNvCxnSpPr>
                  <a:cxnSpLocks/>
                  <a:stCxn id="651" idx="7"/>
                  <a:endCxn id="658" idx="0"/>
                </p:cNvCxnSpPr>
                <p:nvPr/>
              </p:nvCxnSpPr>
              <p:spPr>
                <a:xfrm flipV="1">
                  <a:off x="6510085" y="2891523"/>
                  <a:ext cx="128717" cy="221988"/>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876CD589-F2FF-DC67-9F21-E9124BF5C744}"/>
                    </a:ext>
                  </a:extLst>
                </p:cNvPr>
                <p:cNvCxnSpPr>
                  <a:cxnSpLocks/>
                  <a:stCxn id="649" idx="7"/>
                  <a:endCxn id="658" idx="1"/>
                </p:cNvCxnSpPr>
                <p:nvPr/>
              </p:nvCxnSpPr>
              <p:spPr>
                <a:xfrm flipV="1">
                  <a:off x="6286342" y="2869090"/>
                  <a:ext cx="203802" cy="108519"/>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569ABD27-8FCD-C5F1-FF7F-77B5C9729EFD}"/>
                    </a:ext>
                  </a:extLst>
                </p:cNvPr>
                <p:cNvCxnSpPr>
                  <a:cxnSpLocks/>
                  <a:stCxn id="649" idx="3"/>
                  <a:endCxn id="646" idx="7"/>
                </p:cNvCxnSpPr>
                <p:nvPr/>
              </p:nvCxnSpPr>
              <p:spPr>
                <a:xfrm flipH="1">
                  <a:off x="5593137" y="3065720"/>
                  <a:ext cx="456933" cy="23193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755C407-3520-E078-AA4D-BEF7D2CD10D9}"/>
                    </a:ext>
                  </a:extLst>
                </p:cNvPr>
                <p:cNvCxnSpPr>
                  <a:cxnSpLocks/>
                  <a:stCxn id="669" idx="6"/>
                  <a:endCxn id="646" idx="2"/>
                </p:cNvCxnSpPr>
                <p:nvPr/>
              </p:nvCxnSpPr>
              <p:spPr>
                <a:xfrm>
                  <a:off x="5100008" y="3178860"/>
                  <a:ext cx="303527" cy="15461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AD6F8B6B-FFF2-FBBA-293B-C7F7A9005C7E}"/>
                    </a:ext>
                  </a:extLst>
                </p:cNvPr>
                <p:cNvCxnSpPr>
                  <a:cxnSpLocks/>
                  <a:stCxn id="646" idx="2"/>
                  <a:endCxn id="668" idx="6"/>
                </p:cNvCxnSpPr>
                <p:nvPr/>
              </p:nvCxnSpPr>
              <p:spPr>
                <a:xfrm flipH="1" flipV="1">
                  <a:off x="4995086" y="3317500"/>
                  <a:ext cx="408449" cy="1597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pic>
        <p:nvPicPr>
          <p:cNvPr id="6" name="Grafik 5" descr="Ein Bild, das Karte enthält.&#10;&#10;Automatisch generierte Beschreibung">
            <a:extLst>
              <a:ext uri="{FF2B5EF4-FFF2-40B4-BE49-F238E27FC236}">
                <a16:creationId xmlns:a16="http://schemas.microsoft.com/office/drawing/2014/main" id="{DB2D52D4-CBBC-4E01-1303-6458F1C355B5}"/>
              </a:ext>
            </a:extLst>
          </p:cNvPr>
          <p:cNvPicPr>
            <a:picLocks noChangeAspect="1"/>
          </p:cNvPicPr>
          <p:nvPr/>
        </p:nvPicPr>
        <p:blipFill rotWithShape="1">
          <a:blip r:embed="rId2"/>
          <a:srcRect l="9633" t="8200" r="1633" b="7816"/>
          <a:stretch/>
        </p:blipFill>
        <p:spPr>
          <a:xfrm>
            <a:off x="550499" y="2124892"/>
            <a:ext cx="3653549" cy="3735977"/>
          </a:xfrm>
          <a:prstGeom prst="rect">
            <a:avLst/>
          </a:prstGeom>
        </p:spPr>
      </p:pic>
      <p:sp>
        <p:nvSpPr>
          <p:cNvPr id="150" name="Textfeld 149">
            <a:extLst>
              <a:ext uri="{FF2B5EF4-FFF2-40B4-BE49-F238E27FC236}">
                <a16:creationId xmlns:a16="http://schemas.microsoft.com/office/drawing/2014/main" id="{01E5B21B-C588-66F3-991C-7CD26D7A55A8}"/>
              </a:ext>
            </a:extLst>
          </p:cNvPr>
          <p:cNvSpPr txBox="1"/>
          <p:nvPr/>
        </p:nvSpPr>
        <p:spPr>
          <a:xfrm>
            <a:off x="550499" y="1489325"/>
            <a:ext cx="3564419" cy="584775"/>
          </a:xfrm>
          <a:prstGeom prst="rect">
            <a:avLst/>
          </a:prstGeom>
          <a:solidFill>
            <a:schemeClr val="bg1"/>
          </a:solidFill>
          <a:ln w="12700">
            <a:solidFill>
              <a:schemeClr val="tx1"/>
            </a:solidFill>
          </a:ln>
        </p:spPr>
        <p:txBody>
          <a:bodyPr wrap="square">
            <a:spAutoFit/>
          </a:bodyPr>
          <a:lstStyle/>
          <a:p>
            <a:pPr marL="304792" indent="-304792" algn="ctr">
              <a:buAutoNum type="arabicParenR"/>
            </a:pPr>
            <a:r>
              <a:rPr lang="en-US" sz="1600" b="1" dirty="0">
                <a:latin typeface="Calibri"/>
                <a:ea typeface="Calibri"/>
                <a:cs typeface="Calibri"/>
                <a:sym typeface="Calibri"/>
              </a:rPr>
              <a:t>Habitat map</a:t>
            </a:r>
          </a:p>
          <a:p>
            <a:pPr algn="ctr"/>
            <a:r>
              <a:rPr lang="en-US" sz="1600" dirty="0">
                <a:latin typeface="Calibri"/>
                <a:ea typeface="Calibri"/>
                <a:cs typeface="Calibri"/>
                <a:sym typeface="Calibri"/>
              </a:rPr>
              <a:t>species specific minimum patch size</a:t>
            </a:r>
            <a:endParaRPr lang="de-CH" sz="1600" dirty="0"/>
          </a:p>
        </p:txBody>
      </p:sp>
      <p:sp>
        <p:nvSpPr>
          <p:cNvPr id="9" name="Rechteck 8">
            <a:extLst>
              <a:ext uri="{FF2B5EF4-FFF2-40B4-BE49-F238E27FC236}">
                <a16:creationId xmlns:a16="http://schemas.microsoft.com/office/drawing/2014/main" id="{487BBB4E-1146-FBF9-9FD6-AEF615D5A725}"/>
              </a:ext>
            </a:extLst>
          </p:cNvPr>
          <p:cNvSpPr/>
          <p:nvPr/>
        </p:nvSpPr>
        <p:spPr>
          <a:xfrm>
            <a:off x="550500" y="775063"/>
            <a:ext cx="10207084" cy="55399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4" name="Google Shape;419;p25">
            <a:extLst>
              <a:ext uri="{FF2B5EF4-FFF2-40B4-BE49-F238E27FC236}">
                <a16:creationId xmlns:a16="http://schemas.microsoft.com/office/drawing/2014/main" id="{2A5D32DF-92E9-7C93-706D-4C349D180FEA}"/>
              </a:ext>
            </a:extLst>
          </p:cNvPr>
          <p:cNvSpPr txBox="1"/>
          <p:nvPr/>
        </p:nvSpPr>
        <p:spPr>
          <a:xfrm>
            <a:off x="550501" y="720390"/>
            <a:ext cx="10207083" cy="594980"/>
          </a:xfrm>
          <a:prstGeom prst="rect">
            <a:avLst/>
          </a:prstGeom>
          <a:noFill/>
          <a:ln>
            <a:noFill/>
          </a:ln>
        </p:spPr>
        <p:txBody>
          <a:bodyPr spcFirstLastPara="1" wrap="square" lIns="0" tIns="60933" rIns="0" bIns="60933" anchor="t" anchorCtr="0">
            <a:spAutoFit/>
          </a:bodyPr>
          <a:lstStyle/>
          <a:p>
            <a:pPr algn="ctr">
              <a:spcBef>
                <a:spcPts val="800"/>
              </a:spcBef>
              <a:buSzPts val="1200"/>
            </a:pPr>
            <a:r>
              <a:rPr lang="en-US" sz="2400" b="1" dirty="0">
                <a:solidFill>
                  <a:schemeClr val="dk1"/>
                </a:solidFill>
                <a:latin typeface="Calibri"/>
                <a:ea typeface="Calibri"/>
                <a:cs typeface="Calibri"/>
                <a:sym typeface="Calibri"/>
              </a:rPr>
              <a:t> Rapid evaluation of multispecies connectivity (Reconnect)</a:t>
            </a:r>
            <a:endParaRPr lang="en-US" sz="1867" b="1" dirty="0">
              <a:solidFill>
                <a:schemeClr val="dk1"/>
              </a:solidFill>
              <a:latin typeface="Calibri"/>
              <a:ea typeface="Calibri"/>
              <a:cs typeface="Calibri"/>
              <a:sym typeface="Calibri"/>
            </a:endParaRPr>
          </a:p>
        </p:txBody>
      </p:sp>
      <p:sp>
        <p:nvSpPr>
          <p:cNvPr id="141" name="Textfeld 140">
            <a:extLst>
              <a:ext uri="{FF2B5EF4-FFF2-40B4-BE49-F238E27FC236}">
                <a16:creationId xmlns:a16="http://schemas.microsoft.com/office/drawing/2014/main" id="{16B48E32-4828-BA5E-CCB4-4B1D9983F24D}"/>
              </a:ext>
            </a:extLst>
          </p:cNvPr>
          <p:cNvSpPr txBox="1"/>
          <p:nvPr/>
        </p:nvSpPr>
        <p:spPr>
          <a:xfrm>
            <a:off x="4457989" y="1483618"/>
            <a:ext cx="2989678" cy="584775"/>
          </a:xfrm>
          <a:prstGeom prst="rect">
            <a:avLst/>
          </a:prstGeom>
          <a:noFill/>
          <a:ln w="12700">
            <a:solidFill>
              <a:schemeClr val="tx1"/>
            </a:solidFill>
          </a:ln>
        </p:spPr>
        <p:txBody>
          <a:bodyPr wrap="square">
            <a:spAutoFit/>
          </a:bodyPr>
          <a:lstStyle/>
          <a:p>
            <a:pPr algn="ctr"/>
            <a:r>
              <a:rPr lang="en-US" sz="1600" b="1" dirty="0">
                <a:solidFill>
                  <a:srgbClr val="000000"/>
                </a:solidFill>
                <a:latin typeface="Calibri"/>
                <a:ea typeface="Calibri"/>
                <a:cs typeface="Calibri"/>
                <a:sym typeface="Calibri"/>
              </a:rPr>
              <a:t>2) Multilayer networks</a:t>
            </a:r>
          </a:p>
          <a:p>
            <a:pPr algn="ctr"/>
            <a:r>
              <a:rPr lang="en-US" sz="1600" dirty="0">
                <a:latin typeface="Calibri"/>
                <a:ea typeface="Calibri"/>
                <a:cs typeface="Calibri"/>
                <a:sym typeface="Calibri"/>
              </a:rPr>
              <a:t>species specific dispersal capacity</a:t>
            </a:r>
            <a:endParaRPr lang="de-CH" sz="1600" dirty="0"/>
          </a:p>
        </p:txBody>
      </p:sp>
      <p:sp>
        <p:nvSpPr>
          <p:cNvPr id="51" name="Rechteck 50">
            <a:extLst>
              <a:ext uri="{FF2B5EF4-FFF2-40B4-BE49-F238E27FC236}">
                <a16:creationId xmlns:a16="http://schemas.microsoft.com/office/drawing/2014/main" id="{8DBAC035-7732-ED0D-6301-433FE08BB18F}"/>
              </a:ext>
            </a:extLst>
          </p:cNvPr>
          <p:cNvSpPr/>
          <p:nvPr/>
        </p:nvSpPr>
        <p:spPr>
          <a:xfrm>
            <a:off x="4627776" y="4951228"/>
            <a:ext cx="143603" cy="169618"/>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3" name="Textfeld 52">
            <a:extLst>
              <a:ext uri="{FF2B5EF4-FFF2-40B4-BE49-F238E27FC236}">
                <a16:creationId xmlns:a16="http://schemas.microsoft.com/office/drawing/2014/main" id="{01D9AC45-8BF9-CA36-AE98-09A3AFE831D2}"/>
              </a:ext>
            </a:extLst>
          </p:cNvPr>
          <p:cNvSpPr txBox="1"/>
          <p:nvPr/>
        </p:nvSpPr>
        <p:spPr>
          <a:xfrm>
            <a:off x="4725777" y="4853744"/>
            <a:ext cx="1627744" cy="349550"/>
          </a:xfrm>
          <a:prstGeom prst="rect">
            <a:avLst/>
          </a:prstGeom>
          <a:noFill/>
        </p:spPr>
        <p:txBody>
          <a:bodyPr wrap="square">
            <a:spAutoFit/>
          </a:bodyPr>
          <a:lstStyle/>
          <a:p>
            <a:r>
              <a:rPr lang="en-US" sz="1600" dirty="0">
                <a:latin typeface="Calibri"/>
                <a:ea typeface="Calibri"/>
                <a:cs typeface="Calibri"/>
                <a:sym typeface="Calibri"/>
              </a:rPr>
              <a:t>Species 1</a:t>
            </a:r>
            <a:endParaRPr lang="de-CH" sz="1600" dirty="0"/>
          </a:p>
        </p:txBody>
      </p:sp>
      <p:sp>
        <p:nvSpPr>
          <p:cNvPr id="55" name="Rechteck 54">
            <a:extLst>
              <a:ext uri="{FF2B5EF4-FFF2-40B4-BE49-F238E27FC236}">
                <a16:creationId xmlns:a16="http://schemas.microsoft.com/office/drawing/2014/main" id="{148427F4-8B6F-355C-1A83-E5C396300DBA}"/>
              </a:ext>
            </a:extLst>
          </p:cNvPr>
          <p:cNvSpPr/>
          <p:nvPr/>
        </p:nvSpPr>
        <p:spPr>
          <a:xfrm>
            <a:off x="4629369" y="5255672"/>
            <a:ext cx="143603" cy="16961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6" name="Textfeld 55">
            <a:extLst>
              <a:ext uri="{FF2B5EF4-FFF2-40B4-BE49-F238E27FC236}">
                <a16:creationId xmlns:a16="http://schemas.microsoft.com/office/drawing/2014/main" id="{FDCECA98-A919-75CF-4619-8873FB15D687}"/>
              </a:ext>
            </a:extLst>
          </p:cNvPr>
          <p:cNvSpPr txBox="1"/>
          <p:nvPr/>
        </p:nvSpPr>
        <p:spPr>
          <a:xfrm>
            <a:off x="4727371" y="5158185"/>
            <a:ext cx="1627744" cy="349550"/>
          </a:xfrm>
          <a:prstGeom prst="rect">
            <a:avLst/>
          </a:prstGeom>
          <a:noFill/>
        </p:spPr>
        <p:txBody>
          <a:bodyPr wrap="square">
            <a:spAutoFit/>
          </a:bodyPr>
          <a:lstStyle/>
          <a:p>
            <a:r>
              <a:rPr lang="en-US" sz="1600" dirty="0">
                <a:latin typeface="Calibri"/>
                <a:ea typeface="Calibri"/>
                <a:cs typeface="Calibri"/>
                <a:sym typeface="Calibri"/>
              </a:rPr>
              <a:t>Species 2</a:t>
            </a:r>
            <a:endParaRPr lang="de-CH" sz="1600" dirty="0"/>
          </a:p>
        </p:txBody>
      </p:sp>
      <p:sp>
        <p:nvSpPr>
          <p:cNvPr id="58" name="Rechteck 57">
            <a:extLst>
              <a:ext uri="{FF2B5EF4-FFF2-40B4-BE49-F238E27FC236}">
                <a16:creationId xmlns:a16="http://schemas.microsoft.com/office/drawing/2014/main" id="{F58030FC-270C-64BB-7705-89FCAF0750F6}"/>
              </a:ext>
            </a:extLst>
          </p:cNvPr>
          <p:cNvSpPr/>
          <p:nvPr/>
        </p:nvSpPr>
        <p:spPr>
          <a:xfrm>
            <a:off x="4629375" y="5558543"/>
            <a:ext cx="143603" cy="16961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0" name="Textfeld 59">
            <a:extLst>
              <a:ext uri="{FF2B5EF4-FFF2-40B4-BE49-F238E27FC236}">
                <a16:creationId xmlns:a16="http://schemas.microsoft.com/office/drawing/2014/main" id="{21846F0F-5278-FA5A-11CF-179C4946D564}"/>
              </a:ext>
            </a:extLst>
          </p:cNvPr>
          <p:cNvSpPr txBox="1"/>
          <p:nvPr/>
        </p:nvSpPr>
        <p:spPr>
          <a:xfrm>
            <a:off x="4727376" y="5461056"/>
            <a:ext cx="1627744" cy="349550"/>
          </a:xfrm>
          <a:prstGeom prst="rect">
            <a:avLst/>
          </a:prstGeom>
          <a:noFill/>
        </p:spPr>
        <p:txBody>
          <a:bodyPr wrap="square">
            <a:spAutoFit/>
          </a:bodyPr>
          <a:lstStyle/>
          <a:p>
            <a:r>
              <a:rPr lang="en-US" sz="1600" dirty="0">
                <a:latin typeface="Calibri"/>
                <a:ea typeface="Calibri"/>
                <a:cs typeface="Calibri"/>
                <a:sym typeface="Calibri"/>
              </a:rPr>
              <a:t>Species 3</a:t>
            </a:r>
            <a:endParaRPr lang="de-CH" sz="1600" dirty="0"/>
          </a:p>
        </p:txBody>
      </p:sp>
      <p:grpSp>
        <p:nvGrpSpPr>
          <p:cNvPr id="36" name="Gruppieren 35">
            <a:extLst>
              <a:ext uri="{FF2B5EF4-FFF2-40B4-BE49-F238E27FC236}">
                <a16:creationId xmlns:a16="http://schemas.microsoft.com/office/drawing/2014/main" id="{8DFC7324-4AD4-892E-1518-15666B9E4998}"/>
              </a:ext>
            </a:extLst>
          </p:cNvPr>
          <p:cNvGrpSpPr/>
          <p:nvPr/>
        </p:nvGrpSpPr>
        <p:grpSpPr>
          <a:xfrm>
            <a:off x="7783566" y="1498772"/>
            <a:ext cx="2965962" cy="2552026"/>
            <a:chOff x="7783566" y="1498772"/>
            <a:chExt cx="2965962" cy="2552026"/>
          </a:xfrm>
        </p:grpSpPr>
        <p:sp>
          <p:nvSpPr>
            <p:cNvPr id="161" name="Textfeld 160">
              <a:extLst>
                <a:ext uri="{FF2B5EF4-FFF2-40B4-BE49-F238E27FC236}">
                  <a16:creationId xmlns:a16="http://schemas.microsoft.com/office/drawing/2014/main" id="{FD1B1362-01C8-ECD8-4D7B-323B981B1301}"/>
                </a:ext>
              </a:extLst>
            </p:cNvPr>
            <p:cNvSpPr txBox="1"/>
            <p:nvPr/>
          </p:nvSpPr>
          <p:spPr>
            <a:xfrm>
              <a:off x="7783566" y="1498772"/>
              <a:ext cx="2915462" cy="584775"/>
            </a:xfrm>
            <a:prstGeom prst="rect">
              <a:avLst/>
            </a:prstGeom>
            <a:noFill/>
            <a:ln w="12700">
              <a:solidFill>
                <a:schemeClr val="tx1"/>
              </a:solidFill>
            </a:ln>
          </p:spPr>
          <p:txBody>
            <a:bodyPr wrap="square">
              <a:spAutoFit/>
            </a:bodyPr>
            <a:lstStyle/>
            <a:p>
              <a:pPr algn="ctr"/>
              <a:r>
                <a:rPr lang="en-US" sz="1600" b="1" dirty="0">
                  <a:solidFill>
                    <a:srgbClr val="000000"/>
                  </a:solidFill>
                  <a:latin typeface="Calibri"/>
                  <a:ea typeface="Calibri"/>
                  <a:cs typeface="Calibri"/>
                  <a:sym typeface="Calibri"/>
                </a:rPr>
                <a:t>3) Connectivity maps</a:t>
              </a:r>
            </a:p>
            <a:p>
              <a:pPr algn="ctr"/>
              <a:endParaRPr lang="en-US" sz="1600" b="1" dirty="0">
                <a:solidFill>
                  <a:srgbClr val="000000"/>
                </a:solidFill>
                <a:latin typeface="Calibri"/>
                <a:ea typeface="Calibri"/>
                <a:cs typeface="Calibri"/>
                <a:sym typeface="Calibri"/>
              </a:endParaRPr>
            </a:p>
          </p:txBody>
        </p:sp>
        <p:pic>
          <p:nvPicPr>
            <p:cNvPr id="22" name="Grafik 21" descr="Ein Bild, das Karte enthält.&#10;&#10;Automatisch generierte Beschreibung">
              <a:extLst>
                <a:ext uri="{FF2B5EF4-FFF2-40B4-BE49-F238E27FC236}">
                  <a16:creationId xmlns:a16="http://schemas.microsoft.com/office/drawing/2014/main" id="{197F02C4-14B2-C1FF-6C85-816F1A7B2C49}"/>
                </a:ext>
              </a:extLst>
            </p:cNvPr>
            <p:cNvPicPr>
              <a:picLocks noChangeAspect="1"/>
            </p:cNvPicPr>
            <p:nvPr/>
          </p:nvPicPr>
          <p:blipFill rotWithShape="1">
            <a:blip r:embed="rId3"/>
            <a:srcRect l="5541" t="8671" r="15767" b="7168"/>
            <a:stretch/>
          </p:blipFill>
          <p:spPr>
            <a:xfrm>
              <a:off x="8986572" y="2136612"/>
              <a:ext cx="1762956" cy="1815385"/>
            </a:xfrm>
            <a:prstGeom prst="rect">
              <a:avLst/>
            </a:prstGeom>
          </p:spPr>
        </p:pic>
        <p:pic>
          <p:nvPicPr>
            <p:cNvPr id="13" name="Grafik 12" descr="Ein Bild, das Karte enthält.&#10;&#10;Automatisch generierte Beschreibung">
              <a:extLst>
                <a:ext uri="{FF2B5EF4-FFF2-40B4-BE49-F238E27FC236}">
                  <a16:creationId xmlns:a16="http://schemas.microsoft.com/office/drawing/2014/main" id="{8CBFD4C6-5DF5-4A0D-EC73-A434F41DE9AE}"/>
                </a:ext>
              </a:extLst>
            </p:cNvPr>
            <p:cNvPicPr>
              <a:picLocks noChangeAspect="1"/>
            </p:cNvPicPr>
            <p:nvPr/>
          </p:nvPicPr>
          <p:blipFill rotWithShape="1">
            <a:blip r:embed="rId3"/>
            <a:srcRect l="5541" t="8671" r="15767" b="7168"/>
            <a:stretch/>
          </p:blipFill>
          <p:spPr>
            <a:xfrm>
              <a:off x="8670861" y="2184365"/>
              <a:ext cx="1762956" cy="1815385"/>
            </a:xfrm>
            <a:prstGeom prst="rect">
              <a:avLst/>
            </a:prstGeom>
          </p:spPr>
        </p:pic>
        <p:pic>
          <p:nvPicPr>
            <p:cNvPr id="19" name="Grafik 18" descr="Ein Bild, das Karte enthält.&#10;&#10;Automatisch generierte Beschreibung">
              <a:extLst>
                <a:ext uri="{FF2B5EF4-FFF2-40B4-BE49-F238E27FC236}">
                  <a16:creationId xmlns:a16="http://schemas.microsoft.com/office/drawing/2014/main" id="{0AAE0242-313E-E340-4FB2-7A61AF3C08D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60000"/>
                      </a14:imgEffect>
                      <a14:imgEffect>
                        <a14:brightnessContrast bright="-3000" contrast="-8000"/>
                      </a14:imgEffect>
                    </a14:imgLayer>
                  </a14:imgProps>
                </a:ext>
              </a:extLst>
            </a:blip>
            <a:srcRect l="5541" t="8671" r="15767" b="7168"/>
            <a:stretch/>
          </p:blipFill>
          <p:spPr>
            <a:xfrm>
              <a:off x="8349849" y="2235413"/>
              <a:ext cx="1762956" cy="1815385"/>
            </a:xfrm>
            <a:prstGeom prst="rect">
              <a:avLst/>
            </a:prstGeom>
          </p:spPr>
        </p:pic>
      </p:grpSp>
      <p:grpSp>
        <p:nvGrpSpPr>
          <p:cNvPr id="12" name="Gruppieren 11">
            <a:extLst>
              <a:ext uri="{FF2B5EF4-FFF2-40B4-BE49-F238E27FC236}">
                <a16:creationId xmlns:a16="http://schemas.microsoft.com/office/drawing/2014/main" id="{18244611-EDE5-11F5-2CB3-362126089770}"/>
              </a:ext>
            </a:extLst>
          </p:cNvPr>
          <p:cNvGrpSpPr/>
          <p:nvPr/>
        </p:nvGrpSpPr>
        <p:grpSpPr>
          <a:xfrm>
            <a:off x="7789476" y="4343028"/>
            <a:ext cx="2968108" cy="2307951"/>
            <a:chOff x="7789476" y="4343028"/>
            <a:chExt cx="2968108" cy="2307951"/>
          </a:xfrm>
        </p:grpSpPr>
        <p:grpSp>
          <p:nvGrpSpPr>
            <p:cNvPr id="111" name="Gruppieren 110">
              <a:extLst>
                <a:ext uri="{FF2B5EF4-FFF2-40B4-BE49-F238E27FC236}">
                  <a16:creationId xmlns:a16="http://schemas.microsoft.com/office/drawing/2014/main" id="{EFE1170E-9FE6-8D8B-F5C0-8B95698AB7AB}"/>
                </a:ext>
              </a:extLst>
            </p:cNvPr>
            <p:cNvGrpSpPr/>
            <p:nvPr/>
          </p:nvGrpSpPr>
          <p:grpSpPr>
            <a:xfrm>
              <a:off x="7789476" y="4343028"/>
              <a:ext cx="2908288" cy="2307951"/>
              <a:chOff x="5910859" y="3257270"/>
              <a:chExt cx="2181217" cy="1730963"/>
            </a:xfrm>
          </p:grpSpPr>
          <p:grpSp>
            <p:nvGrpSpPr>
              <p:cNvPr id="3" name="Gruppieren 2">
                <a:extLst>
                  <a:ext uri="{FF2B5EF4-FFF2-40B4-BE49-F238E27FC236}">
                    <a16:creationId xmlns:a16="http://schemas.microsoft.com/office/drawing/2014/main" id="{06AE1FFA-4F45-7D3D-0143-AD33FF43C475}"/>
                  </a:ext>
                </a:extLst>
              </p:cNvPr>
              <p:cNvGrpSpPr/>
              <p:nvPr/>
            </p:nvGrpSpPr>
            <p:grpSpPr>
              <a:xfrm>
                <a:off x="6059385" y="3779988"/>
                <a:ext cx="1832326" cy="1208245"/>
                <a:chOff x="3406813" y="3060959"/>
                <a:chExt cx="2432129" cy="1810986"/>
              </a:xfrm>
            </p:grpSpPr>
            <p:cxnSp>
              <p:nvCxnSpPr>
                <p:cNvPr id="5" name="Gerader Verbinder 4">
                  <a:extLst>
                    <a:ext uri="{FF2B5EF4-FFF2-40B4-BE49-F238E27FC236}">
                      <a16:creationId xmlns:a16="http://schemas.microsoft.com/office/drawing/2014/main" id="{53220B36-9BB1-0902-56F2-D6687779C657}"/>
                    </a:ext>
                  </a:extLst>
                </p:cNvPr>
                <p:cNvCxnSpPr/>
                <p:nvPr/>
              </p:nvCxnSpPr>
              <p:spPr>
                <a:xfrm>
                  <a:off x="4052454" y="3060959"/>
                  <a:ext cx="0" cy="1391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72C98114-15B7-81E3-7113-FBFE375A6C66}"/>
                    </a:ext>
                  </a:extLst>
                </p:cNvPr>
                <p:cNvCxnSpPr>
                  <a:cxnSpLocks/>
                </p:cNvCxnSpPr>
                <p:nvPr/>
              </p:nvCxnSpPr>
              <p:spPr>
                <a:xfrm>
                  <a:off x="4052454" y="4451962"/>
                  <a:ext cx="17456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CD0A7D8-C64D-6239-2EB3-6DBDB4D70B59}"/>
                    </a:ext>
                  </a:extLst>
                </p:cNvPr>
                <p:cNvCxnSpPr>
                  <a:cxnSpLocks/>
                </p:cNvCxnSpPr>
                <p:nvPr/>
              </p:nvCxnSpPr>
              <p:spPr>
                <a:xfrm>
                  <a:off x="4059381" y="3904707"/>
                  <a:ext cx="1745673"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A16B7201-D155-EFCE-2BE3-BF417F22A372}"/>
                    </a:ext>
                  </a:extLst>
                </p:cNvPr>
                <p:cNvSpPr txBox="1"/>
                <p:nvPr/>
              </p:nvSpPr>
              <p:spPr>
                <a:xfrm>
                  <a:off x="4052452" y="4491362"/>
                  <a:ext cx="1786483" cy="380583"/>
                </a:xfrm>
                <a:prstGeom prst="rect">
                  <a:avLst/>
                </a:prstGeom>
                <a:noFill/>
              </p:spPr>
              <p:txBody>
                <a:bodyPr wrap="square">
                  <a:spAutoFit/>
                </a:bodyPr>
                <a:lstStyle/>
                <a:p>
                  <a:pPr algn="ctr"/>
                  <a:r>
                    <a:rPr lang="de" sz="1600" dirty="0">
                      <a:solidFill>
                        <a:schemeClr val="dk1"/>
                      </a:solidFill>
                      <a:latin typeface="Calibri"/>
                      <a:ea typeface="Calibri"/>
                      <a:cs typeface="Calibri"/>
                      <a:sym typeface="Calibri"/>
                    </a:rPr>
                    <a:t>Species rank</a:t>
                  </a:r>
                  <a:endParaRPr lang="de-CH" sz="1600" dirty="0"/>
                </a:p>
              </p:txBody>
            </p:sp>
            <p:sp>
              <p:nvSpPr>
                <p:cNvPr id="17" name="Textfeld 16">
                  <a:extLst>
                    <a:ext uri="{FF2B5EF4-FFF2-40B4-BE49-F238E27FC236}">
                      <a16:creationId xmlns:a16="http://schemas.microsoft.com/office/drawing/2014/main" id="{17924444-2731-0913-D4A5-54A0AD415508}"/>
                    </a:ext>
                  </a:extLst>
                </p:cNvPr>
                <p:cNvSpPr txBox="1"/>
                <p:nvPr/>
              </p:nvSpPr>
              <p:spPr>
                <a:xfrm rot="16200000">
                  <a:off x="2980914" y="3515121"/>
                  <a:ext cx="1433948" cy="582149"/>
                </a:xfrm>
                <a:prstGeom prst="rect">
                  <a:avLst/>
                </a:prstGeom>
                <a:noFill/>
              </p:spPr>
              <p:txBody>
                <a:bodyPr wrap="square">
                  <a:spAutoFit/>
                </a:bodyPr>
                <a:lstStyle/>
                <a:p>
                  <a:pPr algn="ctr"/>
                  <a:r>
                    <a:rPr lang="de" sz="1600" dirty="0">
                      <a:solidFill>
                        <a:schemeClr val="dk1"/>
                      </a:solidFill>
                      <a:latin typeface="Calibri"/>
                      <a:ea typeface="Calibri"/>
                      <a:cs typeface="Calibri"/>
                      <a:sym typeface="Calibri"/>
                    </a:rPr>
                    <a:t>Connectivity indicator X</a:t>
                  </a:r>
                  <a:endParaRPr lang="de-CH" sz="1600" dirty="0"/>
                </a:p>
              </p:txBody>
            </p:sp>
            <p:sp>
              <p:nvSpPr>
                <p:cNvPr id="18" name="Freihandform: Form 17">
                  <a:extLst>
                    <a:ext uri="{FF2B5EF4-FFF2-40B4-BE49-F238E27FC236}">
                      <a16:creationId xmlns:a16="http://schemas.microsoft.com/office/drawing/2014/main" id="{D1F21D77-3B74-9074-B107-813E3187C931}"/>
                    </a:ext>
                  </a:extLst>
                </p:cNvPr>
                <p:cNvSpPr/>
                <p:nvPr/>
              </p:nvSpPr>
              <p:spPr>
                <a:xfrm>
                  <a:off x="4087091" y="3248891"/>
                  <a:ext cx="1751851" cy="1107579"/>
                </a:xfrm>
                <a:custGeom>
                  <a:avLst/>
                  <a:gdLst>
                    <a:gd name="connsiteX0" fmla="*/ 0 w 1751851"/>
                    <a:gd name="connsiteY0" fmla="*/ 0 h 1107579"/>
                    <a:gd name="connsiteX1" fmla="*/ 457200 w 1751851"/>
                    <a:gd name="connsiteY1" fmla="*/ 152400 h 1107579"/>
                    <a:gd name="connsiteX2" fmla="*/ 782782 w 1751851"/>
                    <a:gd name="connsiteY2" fmla="*/ 879764 h 1107579"/>
                    <a:gd name="connsiteX3" fmla="*/ 1662545 w 1751851"/>
                    <a:gd name="connsiteY3" fmla="*/ 1087582 h 1107579"/>
                    <a:gd name="connsiteX4" fmla="*/ 1676400 w 1751851"/>
                    <a:gd name="connsiteY4" fmla="*/ 1087582 h 110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1851" h="1107579">
                      <a:moveTo>
                        <a:pt x="0" y="0"/>
                      </a:moveTo>
                      <a:cubicBezTo>
                        <a:pt x="163368" y="2886"/>
                        <a:pt x="326736" y="5773"/>
                        <a:pt x="457200" y="152400"/>
                      </a:cubicBezTo>
                      <a:cubicBezTo>
                        <a:pt x="587664" y="299027"/>
                        <a:pt x="581891" y="723900"/>
                        <a:pt x="782782" y="879764"/>
                      </a:cubicBezTo>
                      <a:cubicBezTo>
                        <a:pt x="983673" y="1035628"/>
                        <a:pt x="1662545" y="1087582"/>
                        <a:pt x="1662545" y="1087582"/>
                      </a:cubicBezTo>
                      <a:cubicBezTo>
                        <a:pt x="1811481" y="1122218"/>
                        <a:pt x="1743940" y="1104900"/>
                        <a:pt x="1676400" y="1087582"/>
                      </a:cubicBezTo>
                    </a:path>
                  </a:pathLst>
                </a:custGeom>
                <a:ln w="25400">
                  <a:solidFill>
                    <a:schemeClr val="accent4">
                      <a:lumMod val="50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de-CH" sz="2400" dirty="0"/>
                </a:p>
              </p:txBody>
            </p:sp>
          </p:grpSp>
          <p:sp>
            <p:nvSpPr>
              <p:cNvPr id="20" name="Textfeld 19">
                <a:extLst>
                  <a:ext uri="{FF2B5EF4-FFF2-40B4-BE49-F238E27FC236}">
                    <a16:creationId xmlns:a16="http://schemas.microsoft.com/office/drawing/2014/main" id="{1D80EAA9-1301-476F-62E6-CEAE377D553C}"/>
                  </a:ext>
                </a:extLst>
              </p:cNvPr>
              <p:cNvSpPr txBox="1"/>
              <p:nvPr/>
            </p:nvSpPr>
            <p:spPr>
              <a:xfrm>
                <a:off x="5910859" y="3257270"/>
                <a:ext cx="2181217" cy="438581"/>
              </a:xfrm>
              <a:prstGeom prst="rect">
                <a:avLst/>
              </a:prstGeom>
              <a:noFill/>
              <a:ln w="12700">
                <a:solidFill>
                  <a:schemeClr val="tx1"/>
                </a:solidFill>
              </a:ln>
            </p:spPr>
            <p:txBody>
              <a:bodyPr wrap="square">
                <a:spAutoFit/>
              </a:bodyPr>
              <a:lstStyle/>
              <a:p>
                <a:pPr algn="ctr"/>
                <a:r>
                  <a:rPr lang="en-US" sz="1600" b="1" dirty="0">
                    <a:solidFill>
                      <a:srgbClr val="000000"/>
                    </a:solidFill>
                    <a:latin typeface="Calibri"/>
                    <a:ea typeface="Calibri"/>
                    <a:cs typeface="Calibri"/>
                    <a:sym typeface="Calibri"/>
                  </a:rPr>
                  <a:t>4) Multispecies persistence in region of interest</a:t>
                </a:r>
              </a:p>
            </p:txBody>
          </p:sp>
        </p:grpSp>
        <p:sp>
          <p:nvSpPr>
            <p:cNvPr id="10" name="Textfeld 9">
              <a:extLst>
                <a:ext uri="{FF2B5EF4-FFF2-40B4-BE49-F238E27FC236}">
                  <a16:creationId xmlns:a16="http://schemas.microsoft.com/office/drawing/2014/main" id="{2C8BA4CA-306F-B709-78FD-1B5D26F05C33}"/>
                </a:ext>
              </a:extLst>
            </p:cNvPr>
            <p:cNvSpPr txBox="1"/>
            <p:nvPr/>
          </p:nvSpPr>
          <p:spPr>
            <a:xfrm>
              <a:off x="9147311" y="5235879"/>
              <a:ext cx="1610273" cy="584775"/>
            </a:xfrm>
            <a:prstGeom prst="rect">
              <a:avLst/>
            </a:prstGeom>
            <a:noFill/>
          </p:spPr>
          <p:txBody>
            <a:bodyPr wrap="square">
              <a:spAutoFit/>
            </a:bodyPr>
            <a:lstStyle/>
            <a:p>
              <a:pPr algn="ctr"/>
              <a:r>
                <a:rPr lang="en-CA" sz="1600" dirty="0">
                  <a:solidFill>
                    <a:schemeClr val="dk1"/>
                  </a:solidFill>
                  <a:latin typeface="Calibri"/>
                  <a:ea typeface="Calibri"/>
                  <a:cs typeface="Calibri"/>
                  <a:sym typeface="Calibri"/>
                </a:rPr>
                <a:t>Conservation target</a:t>
              </a:r>
              <a:endParaRPr lang="de-CH" sz="1600" dirty="0"/>
            </a:p>
          </p:txBody>
        </p:sp>
      </p:grpSp>
      <p:sp>
        <p:nvSpPr>
          <p:cNvPr id="15" name="Geschweifte Klammer links 14">
            <a:extLst>
              <a:ext uri="{FF2B5EF4-FFF2-40B4-BE49-F238E27FC236}">
                <a16:creationId xmlns:a16="http://schemas.microsoft.com/office/drawing/2014/main" id="{8870EC9F-80B9-9408-C8B6-BACEC2DA873D}"/>
              </a:ext>
            </a:extLst>
          </p:cNvPr>
          <p:cNvSpPr/>
          <p:nvPr/>
        </p:nvSpPr>
        <p:spPr>
          <a:xfrm>
            <a:off x="4162758" y="2204699"/>
            <a:ext cx="285658" cy="2723104"/>
          </a:xfrm>
          <a:prstGeom prst="leftBrace">
            <a:avLst>
              <a:gd name="adj1" fmla="val 8333"/>
              <a:gd name="adj2" fmla="val 28259"/>
            </a:avLst>
          </a:prstGeom>
          <a:ln w="19050">
            <a:solidFill>
              <a:schemeClr val="tx1"/>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1" name="Geschweifte Klammer links 20">
            <a:extLst>
              <a:ext uri="{FF2B5EF4-FFF2-40B4-BE49-F238E27FC236}">
                <a16:creationId xmlns:a16="http://schemas.microsoft.com/office/drawing/2014/main" id="{41CCCC76-8ABE-B3C5-B8E2-EB94793DB4BE}"/>
              </a:ext>
            </a:extLst>
          </p:cNvPr>
          <p:cNvSpPr/>
          <p:nvPr/>
        </p:nvSpPr>
        <p:spPr>
          <a:xfrm>
            <a:off x="7497907" y="2184365"/>
            <a:ext cx="285658" cy="2766863"/>
          </a:xfrm>
          <a:prstGeom prst="leftBrace">
            <a:avLst>
              <a:gd name="adj1" fmla="val 8333"/>
              <a:gd name="adj2" fmla="val 28520"/>
            </a:avLst>
          </a:prstGeom>
          <a:ln w="19050">
            <a:solidFill>
              <a:schemeClr val="tx1"/>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3" name="Geschweifte Klammer links 22">
            <a:extLst>
              <a:ext uri="{FF2B5EF4-FFF2-40B4-BE49-F238E27FC236}">
                <a16:creationId xmlns:a16="http://schemas.microsoft.com/office/drawing/2014/main" id="{EA83131C-8AEF-FAD2-1708-EA3C3E7ACC86}"/>
              </a:ext>
            </a:extLst>
          </p:cNvPr>
          <p:cNvSpPr/>
          <p:nvPr/>
        </p:nvSpPr>
        <p:spPr>
          <a:xfrm rot="16200000">
            <a:off x="9138277" y="2723605"/>
            <a:ext cx="213213" cy="2908290"/>
          </a:xfrm>
          <a:prstGeom prst="leftBrace">
            <a:avLst/>
          </a:prstGeom>
          <a:ln w="19050">
            <a:solidFill>
              <a:schemeClr val="tx1"/>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9" name="Rechteck 28">
            <a:extLst>
              <a:ext uri="{FF2B5EF4-FFF2-40B4-BE49-F238E27FC236}">
                <a16:creationId xmlns:a16="http://schemas.microsoft.com/office/drawing/2014/main" id="{11475C93-AE4C-1DD8-DBE9-AAEDFC0C315B}"/>
              </a:ext>
            </a:extLst>
          </p:cNvPr>
          <p:cNvSpPr/>
          <p:nvPr/>
        </p:nvSpPr>
        <p:spPr>
          <a:xfrm>
            <a:off x="1751112" y="3604207"/>
            <a:ext cx="1120905" cy="1068489"/>
          </a:xfrm>
          <a:prstGeom prst="rect">
            <a:avLst/>
          </a:prstGeom>
          <a:solidFill>
            <a:schemeClr val="accent4">
              <a:lumMod val="75000"/>
              <a:alpha val="2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0" name="Rechteck 29">
            <a:extLst>
              <a:ext uri="{FF2B5EF4-FFF2-40B4-BE49-F238E27FC236}">
                <a16:creationId xmlns:a16="http://schemas.microsoft.com/office/drawing/2014/main" id="{586CB130-9D8A-D5EF-A5F9-A2563944B886}"/>
              </a:ext>
            </a:extLst>
          </p:cNvPr>
          <p:cNvSpPr/>
          <p:nvPr/>
        </p:nvSpPr>
        <p:spPr>
          <a:xfrm>
            <a:off x="1936198" y="3410750"/>
            <a:ext cx="1120905" cy="1068489"/>
          </a:xfrm>
          <a:prstGeom prst="rect">
            <a:avLst/>
          </a:prstGeom>
          <a:solidFill>
            <a:schemeClr val="accent4">
              <a:lumMod val="75000"/>
              <a:alpha val="2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4" name="Rechteck 33">
            <a:extLst>
              <a:ext uri="{FF2B5EF4-FFF2-40B4-BE49-F238E27FC236}">
                <a16:creationId xmlns:a16="http://schemas.microsoft.com/office/drawing/2014/main" id="{0AFB3C6F-C163-DE7E-DD09-F18661588708}"/>
              </a:ext>
            </a:extLst>
          </p:cNvPr>
          <p:cNvSpPr/>
          <p:nvPr/>
        </p:nvSpPr>
        <p:spPr>
          <a:xfrm>
            <a:off x="2129350" y="3222156"/>
            <a:ext cx="1120905" cy="1068489"/>
          </a:xfrm>
          <a:prstGeom prst="rect">
            <a:avLst/>
          </a:prstGeom>
          <a:solidFill>
            <a:schemeClr val="accent4">
              <a:lumMod val="75000"/>
              <a:alpha val="2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42" name="Textfeld 41">
            <a:extLst>
              <a:ext uri="{FF2B5EF4-FFF2-40B4-BE49-F238E27FC236}">
                <a16:creationId xmlns:a16="http://schemas.microsoft.com/office/drawing/2014/main" id="{B7382ACA-879C-39C3-AA11-9AEEA5617488}"/>
              </a:ext>
            </a:extLst>
          </p:cNvPr>
          <p:cNvSpPr txBox="1"/>
          <p:nvPr/>
        </p:nvSpPr>
        <p:spPr>
          <a:xfrm>
            <a:off x="550499" y="5882589"/>
            <a:ext cx="3564419" cy="584775"/>
          </a:xfrm>
          <a:prstGeom prst="rect">
            <a:avLst/>
          </a:prstGeom>
          <a:noFill/>
        </p:spPr>
        <p:txBody>
          <a:bodyPr wrap="square">
            <a:spAutoFit/>
          </a:bodyPr>
          <a:lstStyle/>
          <a:p>
            <a:r>
              <a:rPr lang="en-US" sz="1600" dirty="0">
                <a:latin typeface="Calibri"/>
                <a:ea typeface="Calibri"/>
                <a:cs typeface="Calibri"/>
                <a:sym typeface="Calibri"/>
              </a:rPr>
              <a:t>Scalable moving windows: size dependent on species dispersal capacity</a:t>
            </a:r>
            <a:endParaRPr lang="de-CH" sz="1600" dirty="0"/>
          </a:p>
        </p:txBody>
      </p:sp>
      <p:cxnSp>
        <p:nvCxnSpPr>
          <p:cNvPr id="46" name="Gerade Verbindung mit Pfeil 45">
            <a:extLst>
              <a:ext uri="{FF2B5EF4-FFF2-40B4-BE49-F238E27FC236}">
                <a16:creationId xmlns:a16="http://schemas.microsoft.com/office/drawing/2014/main" id="{D187CBC6-939F-FA91-6A12-6DC946DD2AC1}"/>
              </a:ext>
            </a:extLst>
          </p:cNvPr>
          <p:cNvCxnSpPr>
            <a:cxnSpLocks/>
          </p:cNvCxnSpPr>
          <p:nvPr/>
        </p:nvCxnSpPr>
        <p:spPr>
          <a:xfrm>
            <a:off x="3250255" y="4295673"/>
            <a:ext cx="907761" cy="6321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id="{26FEBCBE-0472-C166-9D3F-62180CC933CF}"/>
              </a:ext>
            </a:extLst>
          </p:cNvPr>
          <p:cNvCxnSpPr>
            <a:cxnSpLocks/>
          </p:cNvCxnSpPr>
          <p:nvPr/>
        </p:nvCxnSpPr>
        <p:spPr>
          <a:xfrm flipV="1">
            <a:off x="3250255" y="2184365"/>
            <a:ext cx="907761" cy="1039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29" grpId="0" animBg="1"/>
      <p:bldP spid="30" grpId="0" animBg="1"/>
      <p:bldP spid="34" grpId="0" animBg="1"/>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F29EFC55-DCFB-79BF-4F1E-94A9383914B8}"/>
              </a:ext>
            </a:extLst>
          </p:cNvPr>
          <p:cNvSpPr/>
          <p:nvPr/>
        </p:nvSpPr>
        <p:spPr>
          <a:xfrm>
            <a:off x="964762" y="5026891"/>
            <a:ext cx="1948873" cy="1366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Textfeld 7">
            <a:extLst>
              <a:ext uri="{FF2B5EF4-FFF2-40B4-BE49-F238E27FC236}">
                <a16:creationId xmlns:a16="http://schemas.microsoft.com/office/drawing/2014/main" id="{3BFC7D80-8FEB-C5B3-6A9A-3250456A6184}"/>
              </a:ext>
            </a:extLst>
          </p:cNvPr>
          <p:cNvSpPr txBox="1"/>
          <p:nvPr/>
        </p:nvSpPr>
        <p:spPr>
          <a:xfrm>
            <a:off x="980703" y="1657994"/>
            <a:ext cx="2313482" cy="646331"/>
          </a:xfrm>
          <a:prstGeom prst="rect">
            <a:avLst/>
          </a:prstGeom>
          <a:noFill/>
        </p:spPr>
        <p:txBody>
          <a:bodyPr wrap="square">
            <a:spAutoFit/>
          </a:bodyPr>
          <a:lstStyle/>
          <a:p>
            <a:r>
              <a:rPr lang="en-CA" b="1" dirty="0"/>
              <a:t>1 a)</a:t>
            </a:r>
            <a:r>
              <a:rPr lang="en-CA" dirty="0"/>
              <a:t> </a:t>
            </a:r>
            <a:r>
              <a:rPr lang="en-CA" b="1" dirty="0" err="1">
                <a:effectLst/>
                <a:ea typeface="Arial" panose="020B0604020202020204" pitchFamily="34" charset="0"/>
              </a:rPr>
              <a:t>Reconnect_wrap</a:t>
            </a:r>
            <a:r>
              <a:rPr lang="de-CH" b="1" dirty="0">
                <a:effectLst/>
                <a:ea typeface="Arial" panose="020B0604020202020204" pitchFamily="34" charset="0"/>
              </a:rPr>
              <a:t> </a:t>
            </a:r>
          </a:p>
          <a:p>
            <a:r>
              <a:rPr lang="en-CA" dirty="0"/>
              <a:t>make moving windows</a:t>
            </a:r>
            <a:endParaRPr lang="de-CH" dirty="0"/>
          </a:p>
        </p:txBody>
      </p:sp>
      <p:sp>
        <p:nvSpPr>
          <p:cNvPr id="10" name="Textfeld 9">
            <a:extLst>
              <a:ext uri="{FF2B5EF4-FFF2-40B4-BE49-F238E27FC236}">
                <a16:creationId xmlns:a16="http://schemas.microsoft.com/office/drawing/2014/main" id="{509A5FEF-2394-ECDF-0AB6-F31351620FDC}"/>
              </a:ext>
            </a:extLst>
          </p:cNvPr>
          <p:cNvSpPr txBox="1"/>
          <p:nvPr/>
        </p:nvSpPr>
        <p:spPr>
          <a:xfrm>
            <a:off x="4798324" y="2048104"/>
            <a:ext cx="2129850" cy="1200329"/>
          </a:xfrm>
          <a:prstGeom prst="rect">
            <a:avLst/>
          </a:prstGeom>
          <a:noFill/>
        </p:spPr>
        <p:txBody>
          <a:bodyPr wrap="square">
            <a:spAutoFit/>
          </a:bodyPr>
          <a:lstStyle/>
          <a:p>
            <a:r>
              <a:rPr lang="en-CA" b="1" dirty="0"/>
              <a:t>2) </a:t>
            </a:r>
            <a:r>
              <a:rPr lang="en-CA" b="1" dirty="0" err="1"/>
              <a:t>Reconnect_core</a:t>
            </a:r>
            <a:endParaRPr lang="en-CA" b="1" dirty="0"/>
          </a:p>
          <a:p>
            <a:r>
              <a:rPr lang="en-CA" dirty="0"/>
              <a:t>Apply connectivity functions in moving windows</a:t>
            </a:r>
            <a:endParaRPr lang="de-CH" dirty="0"/>
          </a:p>
        </p:txBody>
      </p:sp>
      <p:sp>
        <p:nvSpPr>
          <p:cNvPr id="12" name="Textfeld 11">
            <a:extLst>
              <a:ext uri="{FF2B5EF4-FFF2-40B4-BE49-F238E27FC236}">
                <a16:creationId xmlns:a16="http://schemas.microsoft.com/office/drawing/2014/main" id="{07094C77-40FE-74FF-2D7D-046C39829BD7}"/>
              </a:ext>
            </a:extLst>
          </p:cNvPr>
          <p:cNvSpPr txBox="1"/>
          <p:nvPr/>
        </p:nvSpPr>
        <p:spPr>
          <a:xfrm>
            <a:off x="8430783" y="2048104"/>
            <a:ext cx="2441026" cy="923330"/>
          </a:xfrm>
          <a:prstGeom prst="rect">
            <a:avLst/>
          </a:prstGeom>
          <a:noFill/>
        </p:spPr>
        <p:txBody>
          <a:bodyPr wrap="square">
            <a:spAutoFit/>
          </a:bodyPr>
          <a:lstStyle/>
          <a:p>
            <a:r>
              <a:rPr lang="en-CA" b="1" dirty="0"/>
              <a:t>3) </a:t>
            </a:r>
            <a:r>
              <a:rPr lang="en-CA" b="1" dirty="0" err="1"/>
              <a:t>Reconnect_summary</a:t>
            </a:r>
            <a:endParaRPr lang="en-CA" b="1" dirty="0"/>
          </a:p>
          <a:p>
            <a:r>
              <a:rPr lang="en-CA" dirty="0"/>
              <a:t>Summarize outputs from moving windows</a:t>
            </a:r>
            <a:endParaRPr lang="de-CH" dirty="0"/>
          </a:p>
        </p:txBody>
      </p:sp>
      <p:sp>
        <p:nvSpPr>
          <p:cNvPr id="2" name="Rechteck 1">
            <a:extLst>
              <a:ext uri="{FF2B5EF4-FFF2-40B4-BE49-F238E27FC236}">
                <a16:creationId xmlns:a16="http://schemas.microsoft.com/office/drawing/2014/main" id="{2EE88FE1-C7F1-29CC-099E-002E61481ECD}"/>
              </a:ext>
            </a:extLst>
          </p:cNvPr>
          <p:cNvSpPr/>
          <p:nvPr/>
        </p:nvSpPr>
        <p:spPr>
          <a:xfrm>
            <a:off x="621478" y="642064"/>
            <a:ext cx="10732321" cy="9425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 name="Google Shape;419;p25">
            <a:extLst>
              <a:ext uri="{FF2B5EF4-FFF2-40B4-BE49-F238E27FC236}">
                <a16:creationId xmlns:a16="http://schemas.microsoft.com/office/drawing/2014/main" id="{37691374-91B8-831D-32EA-E739B3A53774}"/>
              </a:ext>
            </a:extLst>
          </p:cNvPr>
          <p:cNvSpPr txBox="1"/>
          <p:nvPr/>
        </p:nvSpPr>
        <p:spPr>
          <a:xfrm>
            <a:off x="709589" y="747820"/>
            <a:ext cx="7919470" cy="594980"/>
          </a:xfrm>
          <a:prstGeom prst="rect">
            <a:avLst/>
          </a:prstGeom>
          <a:noFill/>
          <a:ln>
            <a:noFill/>
          </a:ln>
        </p:spPr>
        <p:txBody>
          <a:bodyPr spcFirstLastPara="1" wrap="square" lIns="0" tIns="60933" rIns="0" bIns="60933" anchor="t" anchorCtr="0">
            <a:spAutoFit/>
          </a:bodyPr>
          <a:lstStyle/>
          <a:p>
            <a:pPr>
              <a:spcBef>
                <a:spcPts val="800"/>
              </a:spcBef>
              <a:buSzPts val="1200"/>
            </a:pPr>
            <a:r>
              <a:rPr lang="en-US" sz="2400" b="1" dirty="0">
                <a:solidFill>
                  <a:schemeClr val="dk1"/>
                </a:solidFill>
                <a:latin typeface="Calibri"/>
                <a:ea typeface="Calibri"/>
                <a:cs typeface="Calibri"/>
                <a:sym typeface="Calibri"/>
              </a:rPr>
              <a:t>Reconnect R-tool core functions</a:t>
            </a:r>
          </a:p>
        </p:txBody>
      </p:sp>
      <p:sp>
        <p:nvSpPr>
          <p:cNvPr id="16" name="Textfeld 15">
            <a:extLst>
              <a:ext uri="{FF2B5EF4-FFF2-40B4-BE49-F238E27FC236}">
                <a16:creationId xmlns:a16="http://schemas.microsoft.com/office/drawing/2014/main" id="{0DDDCE2B-ACC2-7DE4-BDFF-70BA77F3B5BD}"/>
              </a:ext>
            </a:extLst>
          </p:cNvPr>
          <p:cNvSpPr txBox="1"/>
          <p:nvPr/>
        </p:nvSpPr>
        <p:spPr>
          <a:xfrm>
            <a:off x="980703" y="4707963"/>
            <a:ext cx="1940903" cy="1754326"/>
          </a:xfrm>
          <a:prstGeom prst="rect">
            <a:avLst/>
          </a:prstGeom>
          <a:noFill/>
        </p:spPr>
        <p:txBody>
          <a:bodyPr wrap="square">
            <a:spAutoFit/>
          </a:bodyPr>
          <a:lstStyle/>
          <a:p>
            <a:r>
              <a:rPr lang="en-CA" b="1" dirty="0">
                <a:ea typeface="Arial" panose="020B0604020202020204" pitchFamily="34" charset="0"/>
              </a:rPr>
              <a:t>1 b)</a:t>
            </a:r>
            <a:r>
              <a:rPr lang="en-CA" dirty="0">
                <a:ea typeface="Arial" panose="020B0604020202020204" pitchFamily="34" charset="0"/>
              </a:rPr>
              <a:t> </a:t>
            </a:r>
            <a:r>
              <a:rPr lang="en-CA" sz="1800" b="1" dirty="0">
                <a:effectLst/>
                <a:ea typeface="Arial" panose="020B0604020202020204" pitchFamily="34" charset="0"/>
              </a:rPr>
              <a:t>inifile.xls </a:t>
            </a:r>
          </a:p>
          <a:p>
            <a:pPr marL="285750" indent="-285750">
              <a:buFont typeface="Arial" panose="020B0604020202020204" pitchFamily="34" charset="0"/>
              <a:buChar char="•"/>
            </a:pPr>
            <a:r>
              <a:rPr lang="en-CA" dirty="0">
                <a:ea typeface="Arial" panose="020B0604020202020204" pitchFamily="34" charset="0"/>
              </a:rPr>
              <a:t>d</a:t>
            </a:r>
            <a:r>
              <a:rPr lang="en-CA" sz="1800" dirty="0">
                <a:effectLst/>
                <a:ea typeface="Arial" panose="020B0604020202020204" pitchFamily="34" charset="0"/>
              </a:rPr>
              <a:t>efine functions*</a:t>
            </a:r>
          </a:p>
          <a:p>
            <a:pPr marL="285750" indent="-285750">
              <a:buFont typeface="Arial" panose="020B0604020202020204" pitchFamily="34" charset="0"/>
              <a:buChar char="•"/>
            </a:pPr>
            <a:r>
              <a:rPr lang="en-CA" dirty="0">
                <a:ea typeface="Arial" panose="020B0604020202020204" pitchFamily="34" charset="0"/>
              </a:rPr>
              <a:t>define species needs (habitat, dispersal)</a:t>
            </a:r>
            <a:endParaRPr lang="en-CA" sz="1800" dirty="0">
              <a:effectLst/>
              <a:ea typeface="Arial" panose="020B0604020202020204" pitchFamily="34" charset="0"/>
            </a:endParaRPr>
          </a:p>
        </p:txBody>
      </p:sp>
      <p:grpSp>
        <p:nvGrpSpPr>
          <p:cNvPr id="22" name="Gruppieren 21">
            <a:extLst>
              <a:ext uri="{FF2B5EF4-FFF2-40B4-BE49-F238E27FC236}">
                <a16:creationId xmlns:a16="http://schemas.microsoft.com/office/drawing/2014/main" id="{691F55F3-7458-3D54-03AD-656F4BFEFAB8}"/>
              </a:ext>
            </a:extLst>
          </p:cNvPr>
          <p:cNvGrpSpPr/>
          <p:nvPr/>
        </p:nvGrpSpPr>
        <p:grpSpPr>
          <a:xfrm>
            <a:off x="970708" y="2290138"/>
            <a:ext cx="2057796" cy="1873485"/>
            <a:chOff x="585333" y="2124892"/>
            <a:chExt cx="3618715" cy="3735977"/>
          </a:xfrm>
        </p:grpSpPr>
        <p:pic>
          <p:nvPicPr>
            <p:cNvPr id="18" name="Grafik 17" descr="Ein Bild, das Karte enthält.&#10;&#10;Automatisch generierte Beschreibung">
              <a:extLst>
                <a:ext uri="{FF2B5EF4-FFF2-40B4-BE49-F238E27FC236}">
                  <a16:creationId xmlns:a16="http://schemas.microsoft.com/office/drawing/2014/main" id="{D483A5B3-60BC-7356-B07F-9F8D86DE39E0}"/>
                </a:ext>
              </a:extLst>
            </p:cNvPr>
            <p:cNvPicPr>
              <a:picLocks noChangeAspect="1"/>
            </p:cNvPicPr>
            <p:nvPr/>
          </p:nvPicPr>
          <p:blipFill rotWithShape="1">
            <a:blip r:embed="rId2"/>
            <a:srcRect l="9633" t="8200" r="1633" b="7816"/>
            <a:stretch/>
          </p:blipFill>
          <p:spPr>
            <a:xfrm>
              <a:off x="585333" y="2124892"/>
              <a:ext cx="3618715" cy="3735977"/>
            </a:xfrm>
            <a:prstGeom prst="rect">
              <a:avLst/>
            </a:prstGeom>
          </p:spPr>
        </p:pic>
        <p:sp>
          <p:nvSpPr>
            <p:cNvPr id="19" name="Rechteck 18">
              <a:extLst>
                <a:ext uri="{FF2B5EF4-FFF2-40B4-BE49-F238E27FC236}">
                  <a16:creationId xmlns:a16="http://schemas.microsoft.com/office/drawing/2014/main" id="{FDF1B281-D6D8-F4FF-A678-FB7FEA2F428B}"/>
                </a:ext>
              </a:extLst>
            </p:cNvPr>
            <p:cNvSpPr/>
            <p:nvPr/>
          </p:nvSpPr>
          <p:spPr>
            <a:xfrm>
              <a:off x="1741124" y="3633617"/>
              <a:ext cx="1120905" cy="106848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0" name="Rechteck 19">
              <a:extLst>
                <a:ext uri="{FF2B5EF4-FFF2-40B4-BE49-F238E27FC236}">
                  <a16:creationId xmlns:a16="http://schemas.microsoft.com/office/drawing/2014/main" id="{72BBA50E-E50B-5ECE-E3EA-E581D2E6CCA1}"/>
                </a:ext>
              </a:extLst>
            </p:cNvPr>
            <p:cNvSpPr/>
            <p:nvPr/>
          </p:nvSpPr>
          <p:spPr>
            <a:xfrm>
              <a:off x="1902090" y="3427886"/>
              <a:ext cx="1120905" cy="106848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1" name="Rechteck 20">
              <a:extLst>
                <a:ext uri="{FF2B5EF4-FFF2-40B4-BE49-F238E27FC236}">
                  <a16:creationId xmlns:a16="http://schemas.microsoft.com/office/drawing/2014/main" id="{6C372EA0-C153-7D80-9ADC-8EE690AC4A6D}"/>
                </a:ext>
              </a:extLst>
            </p:cNvPr>
            <p:cNvSpPr/>
            <p:nvPr/>
          </p:nvSpPr>
          <p:spPr>
            <a:xfrm>
              <a:off x="2129350" y="3222156"/>
              <a:ext cx="1120905" cy="106848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grpSp>
      <p:grpSp>
        <p:nvGrpSpPr>
          <p:cNvPr id="23" name="Gruppieren 22">
            <a:extLst>
              <a:ext uri="{FF2B5EF4-FFF2-40B4-BE49-F238E27FC236}">
                <a16:creationId xmlns:a16="http://schemas.microsoft.com/office/drawing/2014/main" id="{4C920075-4E0B-C06D-08A8-1A3DADC00C0E}"/>
              </a:ext>
            </a:extLst>
          </p:cNvPr>
          <p:cNvGrpSpPr/>
          <p:nvPr/>
        </p:nvGrpSpPr>
        <p:grpSpPr>
          <a:xfrm>
            <a:off x="4788482" y="3209017"/>
            <a:ext cx="2116195" cy="1990341"/>
            <a:chOff x="3594289" y="1637056"/>
            <a:chExt cx="1587146" cy="1492756"/>
          </a:xfrm>
        </p:grpSpPr>
        <p:sp>
          <p:nvSpPr>
            <p:cNvPr id="24" name="Rechteck 23">
              <a:extLst>
                <a:ext uri="{FF2B5EF4-FFF2-40B4-BE49-F238E27FC236}">
                  <a16:creationId xmlns:a16="http://schemas.microsoft.com/office/drawing/2014/main" id="{006972ED-45F6-FD0E-6FF8-23C6B6FB30F7}"/>
                </a:ext>
              </a:extLst>
            </p:cNvPr>
            <p:cNvSpPr/>
            <p:nvPr/>
          </p:nvSpPr>
          <p:spPr>
            <a:xfrm>
              <a:off x="3594289" y="1637056"/>
              <a:ext cx="1587146" cy="1492756"/>
            </a:xfrm>
            <a:prstGeom prst="rect">
              <a:avLst/>
            </a:prstGeom>
            <a:noFill/>
            <a:ln>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grpSp>
          <p:nvGrpSpPr>
            <p:cNvPr id="25" name="Gruppieren 24">
              <a:extLst>
                <a:ext uri="{FF2B5EF4-FFF2-40B4-BE49-F238E27FC236}">
                  <a16:creationId xmlns:a16="http://schemas.microsoft.com/office/drawing/2014/main" id="{280D9904-F8AC-3B47-37B2-D7B6CEC0BE12}"/>
                </a:ext>
              </a:extLst>
            </p:cNvPr>
            <p:cNvGrpSpPr/>
            <p:nvPr/>
          </p:nvGrpSpPr>
          <p:grpSpPr>
            <a:xfrm>
              <a:off x="3692882" y="1960921"/>
              <a:ext cx="617906" cy="536428"/>
              <a:chOff x="2133656" y="2734397"/>
              <a:chExt cx="1574155" cy="941439"/>
            </a:xfrm>
          </p:grpSpPr>
          <p:sp>
            <p:nvSpPr>
              <p:cNvPr id="78" name="Ellipse 77">
                <a:extLst>
                  <a:ext uri="{FF2B5EF4-FFF2-40B4-BE49-F238E27FC236}">
                    <a16:creationId xmlns:a16="http://schemas.microsoft.com/office/drawing/2014/main" id="{1DAC211C-D3FE-B61F-526F-60CB3C38BCA4}"/>
                  </a:ext>
                </a:extLst>
              </p:cNvPr>
              <p:cNvSpPr/>
              <p:nvPr/>
            </p:nvSpPr>
            <p:spPr>
              <a:xfrm>
                <a:off x="2461535" y="3494328"/>
                <a:ext cx="327879" cy="181508"/>
              </a:xfrm>
              <a:prstGeom prst="ellips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9" name="Ellipse 78">
                <a:extLst>
                  <a:ext uri="{FF2B5EF4-FFF2-40B4-BE49-F238E27FC236}">
                    <a16:creationId xmlns:a16="http://schemas.microsoft.com/office/drawing/2014/main" id="{7E0E3C86-74B4-5D67-63E9-83317EB68769}"/>
                  </a:ext>
                </a:extLst>
              </p:cNvPr>
              <p:cNvSpPr/>
              <p:nvPr/>
            </p:nvSpPr>
            <p:spPr>
              <a:xfrm>
                <a:off x="2133656" y="3163937"/>
                <a:ext cx="327879" cy="181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80" name="Ellipse 79">
                <a:extLst>
                  <a:ext uri="{FF2B5EF4-FFF2-40B4-BE49-F238E27FC236}">
                    <a16:creationId xmlns:a16="http://schemas.microsoft.com/office/drawing/2014/main" id="{FCBC41B1-B2C7-017D-3AD6-FA35A88E975A}"/>
                  </a:ext>
                </a:extLst>
              </p:cNvPr>
              <p:cNvSpPr/>
              <p:nvPr/>
            </p:nvSpPr>
            <p:spPr>
              <a:xfrm flipV="1">
                <a:off x="3063009" y="3170438"/>
                <a:ext cx="644802" cy="181507"/>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81" name="Ellipse 80">
                <a:extLst>
                  <a:ext uri="{FF2B5EF4-FFF2-40B4-BE49-F238E27FC236}">
                    <a16:creationId xmlns:a16="http://schemas.microsoft.com/office/drawing/2014/main" id="{D50A0B0E-A34A-BF17-3104-7E7F0F25B98D}"/>
                  </a:ext>
                </a:extLst>
              </p:cNvPr>
              <p:cNvSpPr/>
              <p:nvPr/>
            </p:nvSpPr>
            <p:spPr>
              <a:xfrm>
                <a:off x="2396383" y="2853561"/>
                <a:ext cx="458182" cy="124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82" name="Ellipse 81">
                <a:extLst>
                  <a:ext uri="{FF2B5EF4-FFF2-40B4-BE49-F238E27FC236}">
                    <a16:creationId xmlns:a16="http://schemas.microsoft.com/office/drawing/2014/main" id="{D6AA1CE6-745D-DCA4-45E3-A8454A519CBD}"/>
                  </a:ext>
                </a:extLst>
              </p:cNvPr>
              <p:cNvSpPr/>
              <p:nvPr/>
            </p:nvSpPr>
            <p:spPr>
              <a:xfrm>
                <a:off x="2598332" y="3102975"/>
                <a:ext cx="327879" cy="158216"/>
              </a:xfrm>
              <a:prstGeom prst="ellips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83" name="Ellipse 82">
                <a:extLst>
                  <a:ext uri="{FF2B5EF4-FFF2-40B4-BE49-F238E27FC236}">
                    <a16:creationId xmlns:a16="http://schemas.microsoft.com/office/drawing/2014/main" id="{E23E6DF0-E66F-1C30-4959-500CFB66CEAA}"/>
                  </a:ext>
                </a:extLst>
              </p:cNvPr>
              <p:cNvSpPr/>
              <p:nvPr/>
            </p:nvSpPr>
            <p:spPr>
              <a:xfrm>
                <a:off x="3175590" y="2734397"/>
                <a:ext cx="327879" cy="119164"/>
              </a:xfrm>
              <a:prstGeom prst="ellips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84" name="Gerader Verbinder 83">
                <a:extLst>
                  <a:ext uri="{FF2B5EF4-FFF2-40B4-BE49-F238E27FC236}">
                    <a16:creationId xmlns:a16="http://schemas.microsoft.com/office/drawing/2014/main" id="{E468F27B-3060-C52E-5849-A263FD1141A1}"/>
                  </a:ext>
                </a:extLst>
              </p:cNvPr>
              <p:cNvCxnSpPr>
                <a:cxnSpLocks/>
                <a:stCxn id="83" idx="4"/>
                <a:endCxn id="80" idx="4"/>
              </p:cNvCxnSpPr>
              <p:nvPr/>
            </p:nvCxnSpPr>
            <p:spPr>
              <a:xfrm>
                <a:off x="3339530" y="2853561"/>
                <a:ext cx="45880" cy="316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Gerader Verbinder 84">
                <a:extLst>
                  <a:ext uri="{FF2B5EF4-FFF2-40B4-BE49-F238E27FC236}">
                    <a16:creationId xmlns:a16="http://schemas.microsoft.com/office/drawing/2014/main" id="{0534A69C-4FD6-FBD0-3FC8-F30A5926392D}"/>
                  </a:ext>
                </a:extLst>
              </p:cNvPr>
              <p:cNvCxnSpPr>
                <a:cxnSpLocks/>
                <a:stCxn id="81" idx="4"/>
                <a:endCxn id="82" idx="0"/>
              </p:cNvCxnSpPr>
              <p:nvPr/>
            </p:nvCxnSpPr>
            <p:spPr>
              <a:xfrm>
                <a:off x="2625474" y="2978249"/>
                <a:ext cx="136798" cy="124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Gerader Verbinder 85">
                <a:extLst>
                  <a:ext uri="{FF2B5EF4-FFF2-40B4-BE49-F238E27FC236}">
                    <a16:creationId xmlns:a16="http://schemas.microsoft.com/office/drawing/2014/main" id="{E89EE461-78AF-DDCD-CB3D-194558B2BA6A}"/>
                  </a:ext>
                </a:extLst>
              </p:cNvPr>
              <p:cNvCxnSpPr>
                <a:cxnSpLocks/>
                <a:stCxn id="79" idx="6"/>
                <a:endCxn id="82" idx="2"/>
              </p:cNvCxnSpPr>
              <p:nvPr/>
            </p:nvCxnSpPr>
            <p:spPr>
              <a:xfrm flipV="1">
                <a:off x="2461535" y="3182083"/>
                <a:ext cx="136797" cy="7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98374DDB-7359-3BBF-1C85-96C3C577B7A4}"/>
                  </a:ext>
                </a:extLst>
              </p:cNvPr>
              <p:cNvCxnSpPr>
                <a:cxnSpLocks/>
                <a:stCxn id="78" idx="0"/>
                <a:endCxn id="82" idx="4"/>
              </p:cNvCxnSpPr>
              <p:nvPr/>
            </p:nvCxnSpPr>
            <p:spPr>
              <a:xfrm flipV="1">
                <a:off x="2625475" y="3261191"/>
                <a:ext cx="136797" cy="233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6E69F23C-8C3E-9C20-745C-B24C70F3B02E}"/>
                  </a:ext>
                </a:extLst>
              </p:cNvPr>
              <p:cNvCxnSpPr>
                <a:cxnSpLocks/>
                <a:stCxn id="80" idx="2"/>
                <a:endCxn id="82" idx="4"/>
              </p:cNvCxnSpPr>
              <p:nvPr/>
            </p:nvCxnSpPr>
            <p:spPr>
              <a:xfrm flipH="1">
                <a:off x="2762272" y="3261191"/>
                <a:ext cx="300737"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uppieren 25">
              <a:extLst>
                <a:ext uri="{FF2B5EF4-FFF2-40B4-BE49-F238E27FC236}">
                  <a16:creationId xmlns:a16="http://schemas.microsoft.com/office/drawing/2014/main" id="{D3CECDA6-A3FD-172B-3272-AA57F4A45FEA}"/>
                </a:ext>
              </a:extLst>
            </p:cNvPr>
            <p:cNvGrpSpPr/>
            <p:nvPr/>
          </p:nvGrpSpPr>
          <p:grpSpPr>
            <a:xfrm rot="15390179">
              <a:off x="4279462" y="1893969"/>
              <a:ext cx="482769" cy="298687"/>
              <a:chOff x="2133656" y="2853561"/>
              <a:chExt cx="1574155" cy="822275"/>
            </a:xfrm>
          </p:grpSpPr>
          <p:sp>
            <p:nvSpPr>
              <p:cNvPr id="69" name="Ellipse 68">
                <a:extLst>
                  <a:ext uri="{FF2B5EF4-FFF2-40B4-BE49-F238E27FC236}">
                    <a16:creationId xmlns:a16="http://schemas.microsoft.com/office/drawing/2014/main" id="{5725C455-C046-DF49-413A-5363F2C91A59}"/>
                  </a:ext>
                </a:extLst>
              </p:cNvPr>
              <p:cNvSpPr/>
              <p:nvPr/>
            </p:nvSpPr>
            <p:spPr>
              <a:xfrm>
                <a:off x="2461535" y="3494328"/>
                <a:ext cx="327879" cy="181508"/>
              </a:xfrm>
              <a:prstGeom prst="ellips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0" name="Ellipse 69">
                <a:extLst>
                  <a:ext uri="{FF2B5EF4-FFF2-40B4-BE49-F238E27FC236}">
                    <a16:creationId xmlns:a16="http://schemas.microsoft.com/office/drawing/2014/main" id="{3E511874-ACDB-1B36-E091-F60F4C31DD2F}"/>
                  </a:ext>
                </a:extLst>
              </p:cNvPr>
              <p:cNvSpPr/>
              <p:nvPr/>
            </p:nvSpPr>
            <p:spPr>
              <a:xfrm>
                <a:off x="2133656" y="3163937"/>
                <a:ext cx="327879" cy="181508"/>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1" name="Ellipse 70">
                <a:extLst>
                  <a:ext uri="{FF2B5EF4-FFF2-40B4-BE49-F238E27FC236}">
                    <a16:creationId xmlns:a16="http://schemas.microsoft.com/office/drawing/2014/main" id="{9B30E05B-1C0C-BD59-018A-B457496B8B23}"/>
                  </a:ext>
                </a:extLst>
              </p:cNvPr>
              <p:cNvSpPr/>
              <p:nvPr/>
            </p:nvSpPr>
            <p:spPr>
              <a:xfrm flipV="1">
                <a:off x="3063009" y="3170438"/>
                <a:ext cx="644802" cy="181507"/>
              </a:xfrm>
              <a:prstGeom prst="ellips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2" name="Ellipse 71">
                <a:extLst>
                  <a:ext uri="{FF2B5EF4-FFF2-40B4-BE49-F238E27FC236}">
                    <a16:creationId xmlns:a16="http://schemas.microsoft.com/office/drawing/2014/main" id="{8C934FF2-3553-9947-A78D-E16E14F9A70E}"/>
                  </a:ext>
                </a:extLst>
              </p:cNvPr>
              <p:cNvSpPr/>
              <p:nvPr/>
            </p:nvSpPr>
            <p:spPr>
              <a:xfrm>
                <a:off x="2396383" y="2853561"/>
                <a:ext cx="458182" cy="124688"/>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73" name="Ellipse 72">
                <a:extLst>
                  <a:ext uri="{FF2B5EF4-FFF2-40B4-BE49-F238E27FC236}">
                    <a16:creationId xmlns:a16="http://schemas.microsoft.com/office/drawing/2014/main" id="{1D24B6B6-EA57-E63A-1A4D-C22C095567AA}"/>
                  </a:ext>
                </a:extLst>
              </p:cNvPr>
              <p:cNvSpPr/>
              <p:nvPr/>
            </p:nvSpPr>
            <p:spPr>
              <a:xfrm>
                <a:off x="2598332" y="3102975"/>
                <a:ext cx="327879" cy="158216"/>
              </a:xfrm>
              <a:prstGeom prst="ellips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74" name="Gerader Verbinder 73">
                <a:extLst>
                  <a:ext uri="{FF2B5EF4-FFF2-40B4-BE49-F238E27FC236}">
                    <a16:creationId xmlns:a16="http://schemas.microsoft.com/office/drawing/2014/main" id="{4E2BA03E-560F-F329-F49F-BF4FB358303E}"/>
                  </a:ext>
                </a:extLst>
              </p:cNvPr>
              <p:cNvCxnSpPr>
                <a:cxnSpLocks/>
                <a:stCxn id="72" idx="4"/>
                <a:endCxn id="73" idx="0"/>
              </p:cNvCxnSpPr>
              <p:nvPr/>
            </p:nvCxnSpPr>
            <p:spPr>
              <a:xfrm>
                <a:off x="2625474" y="2978249"/>
                <a:ext cx="136798" cy="124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50F298B6-C467-97CF-3BB1-1A0CAD25D215}"/>
                  </a:ext>
                </a:extLst>
              </p:cNvPr>
              <p:cNvCxnSpPr>
                <a:cxnSpLocks/>
                <a:stCxn id="70" idx="6"/>
                <a:endCxn id="73" idx="2"/>
              </p:cNvCxnSpPr>
              <p:nvPr/>
            </p:nvCxnSpPr>
            <p:spPr>
              <a:xfrm flipV="1">
                <a:off x="2461535" y="3182083"/>
                <a:ext cx="136797" cy="7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24A1E47A-B687-C4EC-24DB-9EF395E6CC5E}"/>
                  </a:ext>
                </a:extLst>
              </p:cNvPr>
              <p:cNvCxnSpPr>
                <a:cxnSpLocks/>
                <a:stCxn id="69" idx="0"/>
                <a:endCxn id="73" idx="4"/>
              </p:cNvCxnSpPr>
              <p:nvPr/>
            </p:nvCxnSpPr>
            <p:spPr>
              <a:xfrm flipV="1">
                <a:off x="2625475" y="3261191"/>
                <a:ext cx="136797" cy="233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CA10C4E3-9A77-ECE3-64B7-EABE681077B1}"/>
                  </a:ext>
                </a:extLst>
              </p:cNvPr>
              <p:cNvCxnSpPr>
                <a:cxnSpLocks/>
                <a:stCxn id="71" idx="2"/>
                <a:endCxn id="73" idx="4"/>
              </p:cNvCxnSpPr>
              <p:nvPr/>
            </p:nvCxnSpPr>
            <p:spPr>
              <a:xfrm flipH="1">
                <a:off x="2762272" y="3261191"/>
                <a:ext cx="300737"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Gruppieren 26">
              <a:extLst>
                <a:ext uri="{FF2B5EF4-FFF2-40B4-BE49-F238E27FC236}">
                  <a16:creationId xmlns:a16="http://schemas.microsoft.com/office/drawing/2014/main" id="{63D961F3-5708-0004-7C0A-196257820DA8}"/>
                </a:ext>
              </a:extLst>
            </p:cNvPr>
            <p:cNvGrpSpPr/>
            <p:nvPr/>
          </p:nvGrpSpPr>
          <p:grpSpPr>
            <a:xfrm rot="1665071">
              <a:off x="4369189" y="2415084"/>
              <a:ext cx="737051" cy="648980"/>
              <a:chOff x="2133656" y="2734397"/>
              <a:chExt cx="1574155" cy="941439"/>
            </a:xfrm>
          </p:grpSpPr>
          <p:sp>
            <p:nvSpPr>
              <p:cNvPr id="58" name="Ellipse 57">
                <a:extLst>
                  <a:ext uri="{FF2B5EF4-FFF2-40B4-BE49-F238E27FC236}">
                    <a16:creationId xmlns:a16="http://schemas.microsoft.com/office/drawing/2014/main" id="{0CF56CA4-0854-9429-DEBA-374678179F9A}"/>
                  </a:ext>
                </a:extLst>
              </p:cNvPr>
              <p:cNvSpPr/>
              <p:nvPr/>
            </p:nvSpPr>
            <p:spPr>
              <a:xfrm>
                <a:off x="2461535" y="3494328"/>
                <a:ext cx="327879" cy="181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9" name="Ellipse 58">
                <a:extLst>
                  <a:ext uri="{FF2B5EF4-FFF2-40B4-BE49-F238E27FC236}">
                    <a16:creationId xmlns:a16="http://schemas.microsoft.com/office/drawing/2014/main" id="{0C4F0C5A-F9F2-9DB6-E9EA-57331FF09C8B}"/>
                  </a:ext>
                </a:extLst>
              </p:cNvPr>
              <p:cNvSpPr/>
              <p:nvPr/>
            </p:nvSpPr>
            <p:spPr>
              <a:xfrm>
                <a:off x="2133656" y="3163937"/>
                <a:ext cx="327879" cy="181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0" name="Ellipse 59">
                <a:extLst>
                  <a:ext uri="{FF2B5EF4-FFF2-40B4-BE49-F238E27FC236}">
                    <a16:creationId xmlns:a16="http://schemas.microsoft.com/office/drawing/2014/main" id="{4E6BE92A-F18B-8FAC-719B-EF8C5689DE92}"/>
                  </a:ext>
                </a:extLst>
              </p:cNvPr>
              <p:cNvSpPr/>
              <p:nvPr/>
            </p:nvSpPr>
            <p:spPr>
              <a:xfrm flipV="1">
                <a:off x="3063009" y="3170438"/>
                <a:ext cx="644802" cy="1815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1" name="Ellipse 60">
                <a:extLst>
                  <a:ext uri="{FF2B5EF4-FFF2-40B4-BE49-F238E27FC236}">
                    <a16:creationId xmlns:a16="http://schemas.microsoft.com/office/drawing/2014/main" id="{A1ACBCA4-6CDD-855D-A653-4505ED6EE143}"/>
                  </a:ext>
                </a:extLst>
              </p:cNvPr>
              <p:cNvSpPr/>
              <p:nvPr/>
            </p:nvSpPr>
            <p:spPr>
              <a:xfrm>
                <a:off x="2396383" y="2853561"/>
                <a:ext cx="458182" cy="124688"/>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2" name="Ellipse 61">
                <a:extLst>
                  <a:ext uri="{FF2B5EF4-FFF2-40B4-BE49-F238E27FC236}">
                    <a16:creationId xmlns:a16="http://schemas.microsoft.com/office/drawing/2014/main" id="{8257C972-B6F9-15B0-CF1A-31E5C33C6ADB}"/>
                  </a:ext>
                </a:extLst>
              </p:cNvPr>
              <p:cNvSpPr/>
              <p:nvPr/>
            </p:nvSpPr>
            <p:spPr>
              <a:xfrm>
                <a:off x="2598332" y="3102975"/>
                <a:ext cx="327879" cy="158216"/>
              </a:xfrm>
              <a:prstGeom prst="ellips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3" name="Ellipse 62">
                <a:extLst>
                  <a:ext uri="{FF2B5EF4-FFF2-40B4-BE49-F238E27FC236}">
                    <a16:creationId xmlns:a16="http://schemas.microsoft.com/office/drawing/2014/main" id="{65FDD7C1-84A4-0058-CE59-29B76AC7B424}"/>
                  </a:ext>
                </a:extLst>
              </p:cNvPr>
              <p:cNvSpPr/>
              <p:nvPr/>
            </p:nvSpPr>
            <p:spPr>
              <a:xfrm>
                <a:off x="3175590" y="2734397"/>
                <a:ext cx="327879" cy="119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4" name="Gerader Verbinder 63">
                <a:extLst>
                  <a:ext uri="{FF2B5EF4-FFF2-40B4-BE49-F238E27FC236}">
                    <a16:creationId xmlns:a16="http://schemas.microsoft.com/office/drawing/2014/main" id="{08A09991-E6D1-6B65-40BF-C82AB4A6D0D9}"/>
                  </a:ext>
                </a:extLst>
              </p:cNvPr>
              <p:cNvCxnSpPr>
                <a:cxnSpLocks/>
                <a:stCxn id="63" idx="4"/>
                <a:endCxn id="60" idx="4"/>
              </p:cNvCxnSpPr>
              <p:nvPr/>
            </p:nvCxnSpPr>
            <p:spPr>
              <a:xfrm>
                <a:off x="3339530" y="2853561"/>
                <a:ext cx="45880" cy="316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1FC37E47-1854-B604-BB26-03EB7B9DE176}"/>
                  </a:ext>
                </a:extLst>
              </p:cNvPr>
              <p:cNvCxnSpPr>
                <a:cxnSpLocks/>
                <a:stCxn id="61" idx="4"/>
                <a:endCxn id="62" idx="0"/>
              </p:cNvCxnSpPr>
              <p:nvPr/>
            </p:nvCxnSpPr>
            <p:spPr>
              <a:xfrm>
                <a:off x="2625474" y="2978249"/>
                <a:ext cx="136798" cy="124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ACC3D191-04CA-95A2-920A-4CC6A4F29800}"/>
                  </a:ext>
                </a:extLst>
              </p:cNvPr>
              <p:cNvCxnSpPr>
                <a:cxnSpLocks/>
                <a:stCxn id="59" idx="6"/>
                <a:endCxn id="62" idx="2"/>
              </p:cNvCxnSpPr>
              <p:nvPr/>
            </p:nvCxnSpPr>
            <p:spPr>
              <a:xfrm flipV="1">
                <a:off x="2461535" y="3182083"/>
                <a:ext cx="136797" cy="7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C7C80BE7-B982-86BB-FD66-E6BB4D4E60A9}"/>
                  </a:ext>
                </a:extLst>
              </p:cNvPr>
              <p:cNvCxnSpPr>
                <a:cxnSpLocks/>
                <a:stCxn id="58" idx="0"/>
                <a:endCxn id="62" idx="4"/>
              </p:cNvCxnSpPr>
              <p:nvPr/>
            </p:nvCxnSpPr>
            <p:spPr>
              <a:xfrm flipV="1">
                <a:off x="2625475" y="3261191"/>
                <a:ext cx="136797" cy="233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Gerader Verbinder 67">
                <a:extLst>
                  <a:ext uri="{FF2B5EF4-FFF2-40B4-BE49-F238E27FC236}">
                    <a16:creationId xmlns:a16="http://schemas.microsoft.com/office/drawing/2014/main" id="{949EBE19-E9B2-E8AD-B5AC-C698BD1A0477}"/>
                  </a:ext>
                </a:extLst>
              </p:cNvPr>
              <p:cNvCxnSpPr>
                <a:cxnSpLocks/>
                <a:stCxn id="60" idx="2"/>
                <a:endCxn id="62" idx="4"/>
              </p:cNvCxnSpPr>
              <p:nvPr/>
            </p:nvCxnSpPr>
            <p:spPr>
              <a:xfrm flipH="1">
                <a:off x="2762272" y="3261191"/>
                <a:ext cx="300737"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8" name="Gerader Verbinder 27">
              <a:extLst>
                <a:ext uri="{FF2B5EF4-FFF2-40B4-BE49-F238E27FC236}">
                  <a16:creationId xmlns:a16="http://schemas.microsoft.com/office/drawing/2014/main" id="{5575FC99-FF0A-3F14-9F41-74549955BADC}"/>
                </a:ext>
              </a:extLst>
            </p:cNvPr>
            <p:cNvCxnSpPr>
              <a:cxnSpLocks/>
              <a:stCxn id="80" idx="6"/>
              <a:endCxn id="61" idx="1"/>
            </p:cNvCxnSpPr>
            <p:nvPr/>
          </p:nvCxnSpPr>
          <p:spPr>
            <a:xfrm>
              <a:off x="4310788" y="2261086"/>
              <a:ext cx="344440" cy="1754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37111037-29DB-A511-E825-131260A6CCF2}"/>
                </a:ext>
              </a:extLst>
            </p:cNvPr>
            <p:cNvCxnSpPr>
              <a:cxnSpLocks/>
              <a:stCxn id="80" idx="6"/>
              <a:endCxn id="70" idx="2"/>
            </p:cNvCxnSpPr>
            <p:nvPr/>
          </p:nvCxnSpPr>
          <p:spPr>
            <a:xfrm>
              <a:off x="4310788" y="2261087"/>
              <a:ext cx="245335" cy="18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C2D68D58-7AE1-505F-99D5-F80725301472}"/>
                </a:ext>
              </a:extLst>
            </p:cNvPr>
            <p:cNvCxnSpPr>
              <a:cxnSpLocks/>
              <a:stCxn id="48" idx="4"/>
              <a:endCxn id="61" idx="0"/>
            </p:cNvCxnSpPr>
            <p:nvPr/>
          </p:nvCxnSpPr>
          <p:spPr>
            <a:xfrm flipH="1">
              <a:off x="4693107" y="2138498"/>
              <a:ext cx="77497" cy="293165"/>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1" name="Gruppieren 30">
              <a:extLst>
                <a:ext uri="{FF2B5EF4-FFF2-40B4-BE49-F238E27FC236}">
                  <a16:creationId xmlns:a16="http://schemas.microsoft.com/office/drawing/2014/main" id="{F78653F6-39B8-9BDD-D8B2-63EE71FE0473}"/>
                </a:ext>
              </a:extLst>
            </p:cNvPr>
            <p:cNvGrpSpPr/>
            <p:nvPr/>
          </p:nvGrpSpPr>
          <p:grpSpPr>
            <a:xfrm>
              <a:off x="4728667" y="1875186"/>
              <a:ext cx="402673" cy="405682"/>
              <a:chOff x="2133656" y="2734397"/>
              <a:chExt cx="1574155" cy="941439"/>
            </a:xfrm>
          </p:grpSpPr>
          <p:sp>
            <p:nvSpPr>
              <p:cNvPr id="47" name="Ellipse 46">
                <a:extLst>
                  <a:ext uri="{FF2B5EF4-FFF2-40B4-BE49-F238E27FC236}">
                    <a16:creationId xmlns:a16="http://schemas.microsoft.com/office/drawing/2014/main" id="{53ED20C6-F669-C373-2DBA-954DF1169C83}"/>
                  </a:ext>
                </a:extLst>
              </p:cNvPr>
              <p:cNvSpPr/>
              <p:nvPr/>
            </p:nvSpPr>
            <p:spPr>
              <a:xfrm>
                <a:off x="2461535" y="3494328"/>
                <a:ext cx="327879" cy="181508"/>
              </a:xfrm>
              <a:prstGeom prst="ellips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48" name="Ellipse 47">
                <a:extLst>
                  <a:ext uri="{FF2B5EF4-FFF2-40B4-BE49-F238E27FC236}">
                    <a16:creationId xmlns:a16="http://schemas.microsoft.com/office/drawing/2014/main" id="{1ACCD3D0-992B-FE33-44F0-BB7BD8D46029}"/>
                  </a:ext>
                </a:extLst>
              </p:cNvPr>
              <p:cNvSpPr/>
              <p:nvPr/>
            </p:nvSpPr>
            <p:spPr>
              <a:xfrm>
                <a:off x="2133656" y="3163937"/>
                <a:ext cx="327879" cy="181508"/>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49" name="Ellipse 48">
                <a:extLst>
                  <a:ext uri="{FF2B5EF4-FFF2-40B4-BE49-F238E27FC236}">
                    <a16:creationId xmlns:a16="http://schemas.microsoft.com/office/drawing/2014/main" id="{9D133EEC-1FDA-1F46-9F26-BF1B74C9939F}"/>
                  </a:ext>
                </a:extLst>
              </p:cNvPr>
              <p:cNvSpPr/>
              <p:nvPr/>
            </p:nvSpPr>
            <p:spPr>
              <a:xfrm flipV="1">
                <a:off x="3063009" y="3170438"/>
                <a:ext cx="644802" cy="1815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0" name="Ellipse 49">
                <a:extLst>
                  <a:ext uri="{FF2B5EF4-FFF2-40B4-BE49-F238E27FC236}">
                    <a16:creationId xmlns:a16="http://schemas.microsoft.com/office/drawing/2014/main" id="{6A630C26-3E3B-6720-6B56-1BC9B0EA1AA2}"/>
                  </a:ext>
                </a:extLst>
              </p:cNvPr>
              <p:cNvSpPr/>
              <p:nvPr/>
            </p:nvSpPr>
            <p:spPr>
              <a:xfrm>
                <a:off x="2396383" y="2853561"/>
                <a:ext cx="458182" cy="124688"/>
              </a:xfrm>
              <a:prstGeom prst="ellips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1" name="Ellipse 50">
                <a:extLst>
                  <a:ext uri="{FF2B5EF4-FFF2-40B4-BE49-F238E27FC236}">
                    <a16:creationId xmlns:a16="http://schemas.microsoft.com/office/drawing/2014/main" id="{C16F45B5-8D7D-AE5F-309F-F24CFE1DC955}"/>
                  </a:ext>
                </a:extLst>
              </p:cNvPr>
              <p:cNvSpPr/>
              <p:nvPr/>
            </p:nvSpPr>
            <p:spPr>
              <a:xfrm>
                <a:off x="2598332" y="3102975"/>
                <a:ext cx="327879" cy="158216"/>
              </a:xfrm>
              <a:prstGeom prst="ellips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2" name="Ellipse 51">
                <a:extLst>
                  <a:ext uri="{FF2B5EF4-FFF2-40B4-BE49-F238E27FC236}">
                    <a16:creationId xmlns:a16="http://schemas.microsoft.com/office/drawing/2014/main" id="{ACB82C1E-4A47-1EC4-080E-93E67950C92E}"/>
                  </a:ext>
                </a:extLst>
              </p:cNvPr>
              <p:cNvSpPr/>
              <p:nvPr/>
            </p:nvSpPr>
            <p:spPr>
              <a:xfrm>
                <a:off x="3175590" y="2734397"/>
                <a:ext cx="327879" cy="119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53" name="Gerader Verbinder 52">
                <a:extLst>
                  <a:ext uri="{FF2B5EF4-FFF2-40B4-BE49-F238E27FC236}">
                    <a16:creationId xmlns:a16="http://schemas.microsoft.com/office/drawing/2014/main" id="{4EBEAE0E-4DE9-EED6-DBE1-CEB3ADC198F7}"/>
                  </a:ext>
                </a:extLst>
              </p:cNvPr>
              <p:cNvCxnSpPr>
                <a:cxnSpLocks/>
                <a:stCxn id="52" idx="4"/>
                <a:endCxn id="49" idx="4"/>
              </p:cNvCxnSpPr>
              <p:nvPr/>
            </p:nvCxnSpPr>
            <p:spPr>
              <a:xfrm>
                <a:off x="3339530" y="2853561"/>
                <a:ext cx="45880" cy="316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D677428-289B-4E07-D132-92247A5F5690}"/>
                  </a:ext>
                </a:extLst>
              </p:cNvPr>
              <p:cNvCxnSpPr>
                <a:cxnSpLocks/>
                <a:stCxn id="50" idx="4"/>
                <a:endCxn id="51" idx="0"/>
              </p:cNvCxnSpPr>
              <p:nvPr/>
            </p:nvCxnSpPr>
            <p:spPr>
              <a:xfrm>
                <a:off x="2625474" y="2978249"/>
                <a:ext cx="136798" cy="124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94DD6BB3-AA3E-C6A8-3BEF-5EDB660774ED}"/>
                  </a:ext>
                </a:extLst>
              </p:cNvPr>
              <p:cNvCxnSpPr>
                <a:cxnSpLocks/>
                <a:stCxn id="48" idx="6"/>
                <a:endCxn id="51" idx="2"/>
              </p:cNvCxnSpPr>
              <p:nvPr/>
            </p:nvCxnSpPr>
            <p:spPr>
              <a:xfrm flipV="1">
                <a:off x="2461535" y="3182083"/>
                <a:ext cx="136797" cy="7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C53E4D54-3DF5-7472-D02C-3DA8D483984F}"/>
                  </a:ext>
                </a:extLst>
              </p:cNvPr>
              <p:cNvCxnSpPr>
                <a:cxnSpLocks/>
                <a:stCxn id="47" idx="0"/>
                <a:endCxn id="51" idx="4"/>
              </p:cNvCxnSpPr>
              <p:nvPr/>
            </p:nvCxnSpPr>
            <p:spPr>
              <a:xfrm flipV="1">
                <a:off x="2625475" y="3261191"/>
                <a:ext cx="136797" cy="233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72EF509E-6939-A1B7-99D0-C88976097EC7}"/>
                  </a:ext>
                </a:extLst>
              </p:cNvPr>
              <p:cNvCxnSpPr>
                <a:cxnSpLocks/>
                <a:stCxn id="49" idx="2"/>
                <a:endCxn id="51" idx="4"/>
              </p:cNvCxnSpPr>
              <p:nvPr/>
            </p:nvCxnSpPr>
            <p:spPr>
              <a:xfrm flipH="1">
                <a:off x="2762272" y="3261191"/>
                <a:ext cx="300737"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Gerader Verbinder 31">
              <a:extLst>
                <a:ext uri="{FF2B5EF4-FFF2-40B4-BE49-F238E27FC236}">
                  <a16:creationId xmlns:a16="http://schemas.microsoft.com/office/drawing/2014/main" id="{68306A83-022E-D6AC-0D66-9007C4F364C9}"/>
                </a:ext>
              </a:extLst>
            </p:cNvPr>
            <p:cNvCxnSpPr>
              <a:cxnSpLocks/>
              <a:stCxn id="70" idx="2"/>
              <a:endCxn id="48" idx="3"/>
            </p:cNvCxnSpPr>
            <p:nvPr/>
          </p:nvCxnSpPr>
          <p:spPr>
            <a:xfrm flipV="1">
              <a:off x="4556123" y="2127043"/>
              <a:ext cx="184828" cy="152219"/>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762F2AEA-FD1D-D45A-300C-F550D7E46F93}"/>
                </a:ext>
              </a:extLst>
            </p:cNvPr>
            <p:cNvCxnSpPr>
              <a:cxnSpLocks/>
              <a:stCxn id="70" idx="2"/>
              <a:endCxn id="61" idx="0"/>
            </p:cNvCxnSpPr>
            <p:nvPr/>
          </p:nvCxnSpPr>
          <p:spPr>
            <a:xfrm>
              <a:off x="4556123" y="2279262"/>
              <a:ext cx="136984" cy="152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4F913B91-3A9B-B70A-4030-6A3185E0C707}"/>
                </a:ext>
              </a:extLst>
            </p:cNvPr>
            <p:cNvSpPr/>
            <p:nvPr/>
          </p:nvSpPr>
          <p:spPr>
            <a:xfrm>
              <a:off x="4197514" y="1786492"/>
              <a:ext cx="179851" cy="901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35" name="Gerader Verbinder 34">
              <a:extLst>
                <a:ext uri="{FF2B5EF4-FFF2-40B4-BE49-F238E27FC236}">
                  <a16:creationId xmlns:a16="http://schemas.microsoft.com/office/drawing/2014/main" id="{92A51F0A-BB9B-B1A4-6D12-C911FBB08690}"/>
                </a:ext>
              </a:extLst>
            </p:cNvPr>
            <p:cNvCxnSpPr>
              <a:stCxn id="78" idx="7"/>
              <a:endCxn id="82" idx="4"/>
            </p:cNvCxnSpPr>
            <p:nvPr/>
          </p:nvCxnSpPr>
          <p:spPr>
            <a:xfrm flipV="1">
              <a:off x="3931440" y="2261086"/>
              <a:ext cx="8194" cy="147987"/>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AEE74E9E-B64D-64F6-F5EF-CE33DB9D2B85}"/>
                </a:ext>
              </a:extLst>
            </p:cNvPr>
            <p:cNvCxnSpPr>
              <a:cxnSpLocks/>
              <a:stCxn id="80" idx="3"/>
              <a:endCxn id="83" idx="3"/>
            </p:cNvCxnSpPr>
            <p:nvPr/>
          </p:nvCxnSpPr>
          <p:spPr>
            <a:xfrm flipV="1">
              <a:off x="4094749" y="2018876"/>
              <a:ext cx="25973" cy="205645"/>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87A6C61A-484C-4136-C661-983C47F98EF4}"/>
                </a:ext>
              </a:extLst>
            </p:cNvPr>
            <p:cNvCxnSpPr>
              <a:cxnSpLocks/>
              <a:stCxn id="82" idx="4"/>
              <a:endCxn id="80" idx="1"/>
            </p:cNvCxnSpPr>
            <p:nvPr/>
          </p:nvCxnSpPr>
          <p:spPr>
            <a:xfrm>
              <a:off x="3939634" y="2261086"/>
              <a:ext cx="155115" cy="36565"/>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AC419462-0183-8E01-11CA-B7286AE31031}"/>
                </a:ext>
              </a:extLst>
            </p:cNvPr>
            <p:cNvCxnSpPr>
              <a:cxnSpLocks/>
              <a:stCxn id="83" idx="7"/>
            </p:cNvCxnSpPr>
            <p:nvPr/>
          </p:nvCxnSpPr>
          <p:spPr>
            <a:xfrm flipV="1">
              <a:off x="4211729" y="1857728"/>
              <a:ext cx="61402" cy="113137"/>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BCF78808-C40D-4E97-44B1-C4CB986E755F}"/>
                </a:ext>
              </a:extLst>
            </p:cNvPr>
            <p:cNvCxnSpPr>
              <a:cxnSpLocks/>
              <a:stCxn id="61" idx="3"/>
            </p:cNvCxnSpPr>
            <p:nvPr/>
          </p:nvCxnSpPr>
          <p:spPr>
            <a:xfrm flipH="1" flipV="1">
              <a:off x="4294223" y="2267622"/>
              <a:ext cx="332705" cy="222720"/>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4C9149DA-C15E-0F58-5017-ADAD201C1CFA}"/>
                </a:ext>
              </a:extLst>
            </p:cNvPr>
            <p:cNvCxnSpPr>
              <a:cxnSpLocks/>
              <a:stCxn id="59" idx="0"/>
              <a:endCxn id="61" idx="4"/>
            </p:cNvCxnSpPr>
            <p:nvPr/>
          </p:nvCxnSpPr>
          <p:spPr>
            <a:xfrm flipV="1">
              <a:off x="4492726" y="2536800"/>
              <a:ext cx="195464" cy="41796"/>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D4A3534C-F537-FE91-AE19-C0A5C2E8C97D}"/>
                </a:ext>
              </a:extLst>
            </p:cNvPr>
            <p:cNvCxnSpPr>
              <a:cxnSpLocks/>
              <a:stCxn id="61" idx="0"/>
              <a:endCxn id="48" idx="5"/>
            </p:cNvCxnSpPr>
            <p:nvPr/>
          </p:nvCxnSpPr>
          <p:spPr>
            <a:xfrm flipV="1">
              <a:off x="4728214" y="2127043"/>
              <a:ext cx="72042" cy="333689"/>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99C424E-6671-1ECC-19DF-704090F1C5F8}"/>
                </a:ext>
              </a:extLst>
            </p:cNvPr>
            <p:cNvCxnSpPr>
              <a:cxnSpLocks/>
              <a:stCxn id="63" idx="2"/>
              <a:endCxn id="61" idx="5"/>
            </p:cNvCxnSpPr>
            <p:nvPr/>
          </p:nvCxnSpPr>
          <p:spPr>
            <a:xfrm flipH="1">
              <a:off x="4761176" y="2544320"/>
              <a:ext cx="214110" cy="16657"/>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0BFC3525-4193-A10C-0CE2-B6C4C363C46F}"/>
                </a:ext>
              </a:extLst>
            </p:cNvPr>
            <p:cNvCxnSpPr>
              <a:cxnSpLocks/>
              <a:stCxn id="60" idx="4"/>
              <a:endCxn id="61" idx="5"/>
            </p:cNvCxnSpPr>
            <p:nvPr/>
          </p:nvCxnSpPr>
          <p:spPr>
            <a:xfrm flipH="1" flipV="1">
              <a:off x="4761176" y="2560977"/>
              <a:ext cx="180215" cy="258749"/>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7310E6EF-454A-21AF-125C-75BB4CCE0A53}"/>
                </a:ext>
              </a:extLst>
            </p:cNvPr>
            <p:cNvCxnSpPr>
              <a:cxnSpLocks/>
              <a:stCxn id="62" idx="0"/>
              <a:endCxn id="61" idx="5"/>
            </p:cNvCxnSpPr>
            <p:nvPr/>
          </p:nvCxnSpPr>
          <p:spPr>
            <a:xfrm flipV="1">
              <a:off x="4704839" y="2560977"/>
              <a:ext cx="56337" cy="81737"/>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54A689B-D26C-F688-A50F-F9040F7D53FF}"/>
                </a:ext>
              </a:extLst>
            </p:cNvPr>
            <p:cNvCxnSpPr>
              <a:cxnSpLocks/>
              <a:stCxn id="62" idx="5"/>
              <a:endCxn id="60" idx="3"/>
            </p:cNvCxnSpPr>
            <p:nvPr/>
          </p:nvCxnSpPr>
          <p:spPr>
            <a:xfrm>
              <a:off x="4709527" y="2750374"/>
              <a:ext cx="128869" cy="35866"/>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EADC19C-E80E-294A-CCC0-C32C300550CA}"/>
                </a:ext>
              </a:extLst>
            </p:cNvPr>
            <p:cNvCxnSpPr>
              <a:cxnSpLocks/>
              <a:stCxn id="47" idx="7"/>
              <a:endCxn id="49" idx="1"/>
            </p:cNvCxnSpPr>
            <p:nvPr/>
          </p:nvCxnSpPr>
          <p:spPr>
            <a:xfrm flipV="1">
              <a:off x="4884128" y="2129843"/>
              <a:ext cx="106425" cy="84264"/>
            </a:xfrm>
            <a:prstGeom prst="line">
              <a:avLst/>
            </a:prstGeom>
            <a:ln w="19050">
              <a:solidFill>
                <a:srgbClr val="F739C1"/>
              </a:solidFill>
            </a:ln>
          </p:spPr>
          <p:style>
            <a:lnRef idx="1">
              <a:schemeClr val="accent1"/>
            </a:lnRef>
            <a:fillRef idx="0">
              <a:schemeClr val="accent1"/>
            </a:fillRef>
            <a:effectRef idx="0">
              <a:schemeClr val="accent1"/>
            </a:effectRef>
            <a:fontRef idx="minor">
              <a:schemeClr val="tx1"/>
            </a:fontRef>
          </p:style>
        </p:cxnSp>
      </p:grpSp>
      <p:grpSp>
        <p:nvGrpSpPr>
          <p:cNvPr id="89" name="Gruppieren 88">
            <a:extLst>
              <a:ext uri="{FF2B5EF4-FFF2-40B4-BE49-F238E27FC236}">
                <a16:creationId xmlns:a16="http://schemas.microsoft.com/office/drawing/2014/main" id="{5F6FBF55-0939-F919-C02B-6A627FDE5D22}"/>
              </a:ext>
            </a:extLst>
          </p:cNvPr>
          <p:cNvGrpSpPr/>
          <p:nvPr/>
        </p:nvGrpSpPr>
        <p:grpSpPr>
          <a:xfrm>
            <a:off x="7085572" y="3210913"/>
            <a:ext cx="3827779" cy="1990340"/>
            <a:chOff x="7049553" y="2136612"/>
            <a:chExt cx="3699975" cy="1914186"/>
          </a:xfrm>
        </p:grpSpPr>
        <p:cxnSp>
          <p:nvCxnSpPr>
            <p:cNvPr id="90" name="Gerade Verbindung mit Pfeil 89">
              <a:extLst>
                <a:ext uri="{FF2B5EF4-FFF2-40B4-BE49-F238E27FC236}">
                  <a16:creationId xmlns:a16="http://schemas.microsoft.com/office/drawing/2014/main" id="{22D4FD7E-1473-F7AB-26FA-2BE6F6717E08}"/>
                </a:ext>
              </a:extLst>
            </p:cNvPr>
            <p:cNvCxnSpPr>
              <a:cxnSpLocks/>
            </p:cNvCxnSpPr>
            <p:nvPr/>
          </p:nvCxnSpPr>
          <p:spPr>
            <a:xfrm flipV="1">
              <a:off x="7049553" y="3019174"/>
              <a:ext cx="1014239" cy="12068"/>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2" name="Grafik 91" descr="Ein Bild, das Karte enthält.&#10;&#10;Automatisch generierte Beschreibung">
              <a:extLst>
                <a:ext uri="{FF2B5EF4-FFF2-40B4-BE49-F238E27FC236}">
                  <a16:creationId xmlns:a16="http://schemas.microsoft.com/office/drawing/2014/main" id="{9CD16245-5F08-EA2F-197D-BD7278E4EF71}"/>
                </a:ext>
              </a:extLst>
            </p:cNvPr>
            <p:cNvPicPr>
              <a:picLocks noChangeAspect="1"/>
            </p:cNvPicPr>
            <p:nvPr/>
          </p:nvPicPr>
          <p:blipFill rotWithShape="1">
            <a:blip r:embed="rId3"/>
            <a:srcRect l="5541" t="8671" r="15767" b="7168"/>
            <a:stretch/>
          </p:blipFill>
          <p:spPr>
            <a:xfrm>
              <a:off x="8986572" y="2136612"/>
              <a:ext cx="1762956" cy="1815385"/>
            </a:xfrm>
            <a:prstGeom prst="rect">
              <a:avLst/>
            </a:prstGeom>
          </p:spPr>
        </p:pic>
        <p:pic>
          <p:nvPicPr>
            <p:cNvPr id="93" name="Grafik 92" descr="Ein Bild, das Karte enthält.&#10;&#10;Automatisch generierte Beschreibung">
              <a:extLst>
                <a:ext uri="{FF2B5EF4-FFF2-40B4-BE49-F238E27FC236}">
                  <a16:creationId xmlns:a16="http://schemas.microsoft.com/office/drawing/2014/main" id="{92A8D23C-0A15-0E41-C514-0172E78EC777}"/>
                </a:ext>
              </a:extLst>
            </p:cNvPr>
            <p:cNvPicPr>
              <a:picLocks noChangeAspect="1"/>
            </p:cNvPicPr>
            <p:nvPr/>
          </p:nvPicPr>
          <p:blipFill rotWithShape="1">
            <a:blip r:embed="rId3"/>
            <a:srcRect l="5541" t="8671" r="15767" b="7168"/>
            <a:stretch/>
          </p:blipFill>
          <p:spPr>
            <a:xfrm>
              <a:off x="8670861" y="2184365"/>
              <a:ext cx="1762956" cy="1815385"/>
            </a:xfrm>
            <a:prstGeom prst="rect">
              <a:avLst/>
            </a:prstGeom>
          </p:spPr>
        </p:pic>
        <p:pic>
          <p:nvPicPr>
            <p:cNvPr id="94" name="Grafik 93" descr="Ein Bild, das Karte enthält.&#10;&#10;Automatisch generierte Beschreibung">
              <a:extLst>
                <a:ext uri="{FF2B5EF4-FFF2-40B4-BE49-F238E27FC236}">
                  <a16:creationId xmlns:a16="http://schemas.microsoft.com/office/drawing/2014/main" id="{734114CA-E388-1ACB-8BE0-A95573EE5C85}"/>
                </a:ext>
              </a:extLst>
            </p:cNvPr>
            <p:cNvPicPr>
              <a:picLocks noChangeAspect="1"/>
            </p:cNvPicPr>
            <p:nvPr/>
          </p:nvPicPr>
          <p:blipFill rotWithShape="1">
            <a:blip r:embed="rId3"/>
            <a:srcRect l="5541" t="8671" r="15767" b="7168"/>
            <a:stretch/>
          </p:blipFill>
          <p:spPr>
            <a:xfrm>
              <a:off x="8349849" y="2235413"/>
              <a:ext cx="1762956" cy="1815385"/>
            </a:xfrm>
            <a:prstGeom prst="rect">
              <a:avLst/>
            </a:prstGeom>
          </p:spPr>
        </p:pic>
      </p:grpSp>
      <p:cxnSp>
        <p:nvCxnSpPr>
          <p:cNvPr id="95" name="Gerade Verbindung mit Pfeil 94">
            <a:extLst>
              <a:ext uri="{FF2B5EF4-FFF2-40B4-BE49-F238E27FC236}">
                <a16:creationId xmlns:a16="http://schemas.microsoft.com/office/drawing/2014/main" id="{23612895-B048-6881-6D89-51A5339E5899}"/>
              </a:ext>
            </a:extLst>
          </p:cNvPr>
          <p:cNvCxnSpPr>
            <a:cxnSpLocks/>
          </p:cNvCxnSpPr>
          <p:nvPr/>
        </p:nvCxnSpPr>
        <p:spPr>
          <a:xfrm>
            <a:off x="3114381" y="3120035"/>
            <a:ext cx="1357327" cy="651639"/>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F21045C2-80AF-B721-B823-5409186C488B}"/>
              </a:ext>
            </a:extLst>
          </p:cNvPr>
          <p:cNvCxnSpPr>
            <a:cxnSpLocks/>
          </p:cNvCxnSpPr>
          <p:nvPr/>
        </p:nvCxnSpPr>
        <p:spPr>
          <a:xfrm flipV="1">
            <a:off x="3064434" y="4660566"/>
            <a:ext cx="1419335" cy="61901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Textfeld 107">
            <a:extLst>
              <a:ext uri="{FF2B5EF4-FFF2-40B4-BE49-F238E27FC236}">
                <a16:creationId xmlns:a16="http://schemas.microsoft.com/office/drawing/2014/main" id="{01A798C6-25B8-B097-8515-7DDB3387CF35}"/>
              </a:ext>
            </a:extLst>
          </p:cNvPr>
          <p:cNvSpPr txBox="1"/>
          <p:nvPr/>
        </p:nvSpPr>
        <p:spPr>
          <a:xfrm>
            <a:off x="3066857" y="5975456"/>
            <a:ext cx="5000702" cy="369332"/>
          </a:xfrm>
          <a:prstGeom prst="rect">
            <a:avLst/>
          </a:prstGeom>
          <a:noFill/>
        </p:spPr>
        <p:txBody>
          <a:bodyPr wrap="square">
            <a:spAutoFit/>
          </a:bodyPr>
          <a:lstStyle/>
          <a:p>
            <a:r>
              <a:rPr lang="en-CA" dirty="0">
                <a:ea typeface="Arial" panose="020B0604020202020204" pitchFamily="34" charset="0"/>
              </a:rPr>
              <a:t>*Any function applicable to raster or shapefiles!</a:t>
            </a:r>
            <a:endParaRPr lang="en-CA" sz="1800" dirty="0">
              <a:effectLst/>
              <a:ea typeface="Arial" panose="020B0604020202020204" pitchFamily="34" charset="0"/>
            </a:endParaRPr>
          </a:p>
        </p:txBody>
      </p:sp>
    </p:spTree>
    <p:extLst>
      <p:ext uri="{BB962C8B-B14F-4D97-AF65-F5344CB8AC3E}">
        <p14:creationId xmlns:p14="http://schemas.microsoft.com/office/powerpoint/2010/main" val="343186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pieren 26">
            <a:extLst>
              <a:ext uri="{FF2B5EF4-FFF2-40B4-BE49-F238E27FC236}">
                <a16:creationId xmlns:a16="http://schemas.microsoft.com/office/drawing/2014/main" id="{3B1F4376-0081-62D2-B2EB-5C4C38471CA2}"/>
              </a:ext>
            </a:extLst>
          </p:cNvPr>
          <p:cNvGrpSpPr/>
          <p:nvPr/>
        </p:nvGrpSpPr>
        <p:grpSpPr>
          <a:xfrm>
            <a:off x="4574252" y="2686914"/>
            <a:ext cx="2512993" cy="1831388"/>
            <a:chOff x="4246517" y="2972197"/>
            <a:chExt cx="3294298" cy="2622196"/>
          </a:xfrm>
        </p:grpSpPr>
        <p:grpSp>
          <p:nvGrpSpPr>
            <p:cNvPr id="44" name="Gruppieren 43">
              <a:extLst>
                <a:ext uri="{FF2B5EF4-FFF2-40B4-BE49-F238E27FC236}">
                  <a16:creationId xmlns:a16="http://schemas.microsoft.com/office/drawing/2014/main" id="{81B810F5-8557-6011-63D8-34921E89622F}"/>
                </a:ext>
              </a:extLst>
            </p:cNvPr>
            <p:cNvGrpSpPr/>
            <p:nvPr/>
          </p:nvGrpSpPr>
          <p:grpSpPr>
            <a:xfrm>
              <a:off x="4246517" y="4277230"/>
              <a:ext cx="3158680" cy="1317163"/>
              <a:chOff x="4187439" y="4951178"/>
              <a:chExt cx="3158680" cy="1317163"/>
            </a:xfrm>
          </p:grpSpPr>
          <p:sp>
            <p:nvSpPr>
              <p:cNvPr id="2" name="Parallelogramm 1">
                <a:extLst>
                  <a:ext uri="{FF2B5EF4-FFF2-40B4-BE49-F238E27FC236}">
                    <a16:creationId xmlns:a16="http://schemas.microsoft.com/office/drawing/2014/main" id="{90F4E517-FEB5-0AA5-58E5-D03277D70B5E}"/>
                  </a:ext>
                </a:extLst>
              </p:cNvPr>
              <p:cNvSpPr/>
              <p:nvPr/>
            </p:nvSpPr>
            <p:spPr>
              <a:xfrm>
                <a:off x="4187439" y="4951178"/>
                <a:ext cx="3158680" cy="1317163"/>
              </a:xfrm>
              <a:prstGeom prst="parallelogram">
                <a:avLst>
                  <a:gd name="adj" fmla="val 88769"/>
                </a:avLst>
              </a:prstGeom>
              <a:solidFill>
                <a:schemeClr val="accent1">
                  <a:alpha val="40000"/>
                </a:schemeClr>
              </a:solidFill>
              <a:ln w="19050">
                <a:solidFill>
                  <a:schemeClr val="accent1">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20" name="Gruppieren 519">
                <a:extLst>
                  <a:ext uri="{FF2B5EF4-FFF2-40B4-BE49-F238E27FC236}">
                    <a16:creationId xmlns:a16="http://schemas.microsoft.com/office/drawing/2014/main" id="{13264E33-89C7-4B52-2B75-A42C78BE30AF}"/>
                  </a:ext>
                </a:extLst>
              </p:cNvPr>
              <p:cNvGrpSpPr/>
              <p:nvPr/>
            </p:nvGrpSpPr>
            <p:grpSpPr>
              <a:xfrm>
                <a:off x="4509300" y="4980641"/>
                <a:ext cx="2587040" cy="1179831"/>
                <a:chOff x="4717206" y="3752284"/>
                <a:chExt cx="2587040" cy="1179831"/>
              </a:xfrm>
              <a:solidFill>
                <a:schemeClr val="accent1">
                  <a:lumMod val="75000"/>
                </a:schemeClr>
              </a:solidFill>
            </p:grpSpPr>
            <p:sp>
              <p:nvSpPr>
                <p:cNvPr id="94" name="Ellipse 93">
                  <a:extLst>
                    <a:ext uri="{FF2B5EF4-FFF2-40B4-BE49-F238E27FC236}">
                      <a16:creationId xmlns:a16="http://schemas.microsoft.com/office/drawing/2014/main" id="{5705CE37-C0A7-91AD-9D0D-64B83333FDEF}"/>
                    </a:ext>
                  </a:extLst>
                </p:cNvPr>
                <p:cNvSpPr/>
                <p:nvPr/>
              </p:nvSpPr>
              <p:spPr>
                <a:xfrm rot="284220">
                  <a:off x="5325386" y="4211382"/>
                  <a:ext cx="204376" cy="10960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95" name="Ellipse 94">
                  <a:extLst>
                    <a:ext uri="{FF2B5EF4-FFF2-40B4-BE49-F238E27FC236}">
                      <a16:creationId xmlns:a16="http://schemas.microsoft.com/office/drawing/2014/main" id="{FBA6C9BB-9F72-EEA1-E17E-373AC005005C}"/>
                    </a:ext>
                  </a:extLst>
                </p:cNvPr>
                <p:cNvSpPr/>
                <p:nvPr/>
              </p:nvSpPr>
              <p:spPr>
                <a:xfrm rot="855767">
                  <a:off x="5374440" y="4025240"/>
                  <a:ext cx="50513"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96" name="Ellipse 95">
                  <a:extLst>
                    <a:ext uri="{FF2B5EF4-FFF2-40B4-BE49-F238E27FC236}">
                      <a16:creationId xmlns:a16="http://schemas.microsoft.com/office/drawing/2014/main" id="{7DCADC18-0BAE-C0F9-DD81-1D3CDF0F8EF7}"/>
                    </a:ext>
                  </a:extLst>
                </p:cNvPr>
                <p:cNvSpPr/>
                <p:nvPr/>
              </p:nvSpPr>
              <p:spPr>
                <a:xfrm flipV="1">
                  <a:off x="5660509" y="4114057"/>
                  <a:ext cx="226674" cy="9647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97" name="Ellipse 96">
                  <a:extLst>
                    <a:ext uri="{FF2B5EF4-FFF2-40B4-BE49-F238E27FC236}">
                      <a16:creationId xmlns:a16="http://schemas.microsoft.com/office/drawing/2014/main" id="{65512544-3D74-AEEF-1666-36BD2D62AB39}"/>
                    </a:ext>
                  </a:extLst>
                </p:cNvPr>
                <p:cNvSpPr/>
                <p:nvPr/>
              </p:nvSpPr>
              <p:spPr>
                <a:xfrm>
                  <a:off x="5479613" y="3885474"/>
                  <a:ext cx="161069" cy="6627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98" name="Ellipse 97">
                  <a:extLst>
                    <a:ext uri="{FF2B5EF4-FFF2-40B4-BE49-F238E27FC236}">
                      <a16:creationId xmlns:a16="http://schemas.microsoft.com/office/drawing/2014/main" id="{D0E32EB6-1C9C-84CB-C242-0CC4F0C9E6C7}"/>
                    </a:ext>
                  </a:extLst>
                </p:cNvPr>
                <p:cNvSpPr/>
                <p:nvPr/>
              </p:nvSpPr>
              <p:spPr>
                <a:xfrm rot="316073">
                  <a:off x="5514268" y="4025527"/>
                  <a:ext cx="115262" cy="8409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99" name="Ellipse 98">
                  <a:extLst>
                    <a:ext uri="{FF2B5EF4-FFF2-40B4-BE49-F238E27FC236}">
                      <a16:creationId xmlns:a16="http://schemas.microsoft.com/office/drawing/2014/main" id="{0DFD72FC-B1DB-47BF-D1AF-61CE9753F6A8}"/>
                    </a:ext>
                  </a:extLst>
                </p:cNvPr>
                <p:cNvSpPr/>
                <p:nvPr/>
              </p:nvSpPr>
              <p:spPr>
                <a:xfrm rot="478148">
                  <a:off x="5761763" y="3885978"/>
                  <a:ext cx="115262" cy="63337"/>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00" name="Gerader Verbinder 99">
                  <a:extLst>
                    <a:ext uri="{FF2B5EF4-FFF2-40B4-BE49-F238E27FC236}">
                      <a16:creationId xmlns:a16="http://schemas.microsoft.com/office/drawing/2014/main" id="{9D2D01C3-305E-421B-3364-EEB12F21EA94}"/>
                    </a:ext>
                  </a:extLst>
                </p:cNvPr>
                <p:cNvCxnSpPr>
                  <a:cxnSpLocks/>
                  <a:stCxn id="99" idx="4"/>
                  <a:endCxn id="96" idx="4"/>
                </p:cNvCxnSpPr>
                <p:nvPr/>
              </p:nvCxnSpPr>
              <p:spPr>
                <a:xfrm flipH="1">
                  <a:off x="5773846" y="3949009"/>
                  <a:ext cx="41157" cy="16504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id="{8A80550F-2473-EFBA-B99F-DA8FFF2133D5}"/>
                    </a:ext>
                  </a:extLst>
                </p:cNvPr>
                <p:cNvCxnSpPr>
                  <a:cxnSpLocks/>
                  <a:stCxn id="97" idx="4"/>
                  <a:endCxn id="98" idx="0"/>
                </p:cNvCxnSpPr>
                <p:nvPr/>
              </p:nvCxnSpPr>
              <p:spPr>
                <a:xfrm rot="855767">
                  <a:off x="5560147" y="3951748"/>
                  <a:ext cx="15612" cy="7395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Gerader Verbinder 101">
                  <a:extLst>
                    <a:ext uri="{FF2B5EF4-FFF2-40B4-BE49-F238E27FC236}">
                      <a16:creationId xmlns:a16="http://schemas.microsoft.com/office/drawing/2014/main" id="{F71D9502-4F7F-A7A5-88EF-0856FACD3E78}"/>
                    </a:ext>
                  </a:extLst>
                </p:cNvPr>
                <p:cNvCxnSpPr>
                  <a:cxnSpLocks/>
                  <a:stCxn id="95" idx="6"/>
                  <a:endCxn id="98" idx="2"/>
                </p:cNvCxnSpPr>
                <p:nvPr/>
              </p:nvCxnSpPr>
              <p:spPr>
                <a:xfrm>
                  <a:off x="5424174" y="4054322"/>
                  <a:ext cx="90337" cy="796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2C87758D-1946-25A6-9477-121E74C803E6}"/>
                    </a:ext>
                  </a:extLst>
                </p:cNvPr>
                <p:cNvCxnSpPr>
                  <a:cxnSpLocks/>
                  <a:stCxn id="94" idx="0"/>
                  <a:endCxn id="98" idx="3"/>
                </p:cNvCxnSpPr>
                <p:nvPr/>
              </p:nvCxnSpPr>
              <p:spPr>
                <a:xfrm flipV="1">
                  <a:off x="5432100" y="4093438"/>
                  <a:ext cx="96490" cy="11813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E7E757CD-92E8-9C8C-BB59-B571B5976219}"/>
                    </a:ext>
                  </a:extLst>
                </p:cNvPr>
                <p:cNvCxnSpPr>
                  <a:cxnSpLocks/>
                  <a:stCxn id="96" idx="3"/>
                  <a:endCxn id="98" idx="6"/>
                </p:cNvCxnSpPr>
                <p:nvPr/>
              </p:nvCxnSpPr>
              <p:spPr>
                <a:xfrm flipH="1" flipV="1">
                  <a:off x="5629287" y="4072865"/>
                  <a:ext cx="64418" cy="5532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Ellipse 84">
                  <a:extLst>
                    <a:ext uri="{FF2B5EF4-FFF2-40B4-BE49-F238E27FC236}">
                      <a16:creationId xmlns:a16="http://schemas.microsoft.com/office/drawing/2014/main" id="{7B19817E-8E7F-6F6F-E8B2-4DCB383EE398}"/>
                    </a:ext>
                  </a:extLst>
                </p:cNvPr>
                <p:cNvSpPr/>
                <p:nvPr/>
              </p:nvSpPr>
              <p:spPr>
                <a:xfrm rot="16245946">
                  <a:off x="6199268" y="4046949"/>
                  <a:ext cx="45719" cy="63550"/>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86" name="Ellipse 85">
                  <a:extLst>
                    <a:ext uri="{FF2B5EF4-FFF2-40B4-BE49-F238E27FC236}">
                      <a16:creationId xmlns:a16="http://schemas.microsoft.com/office/drawing/2014/main" id="{82ECBDED-7B4B-4553-D392-02DE1026DFF1}"/>
                    </a:ext>
                  </a:extLst>
                </p:cNvPr>
                <p:cNvSpPr/>
                <p:nvPr/>
              </p:nvSpPr>
              <p:spPr>
                <a:xfrm rot="16245946">
                  <a:off x="6103965" y="4148173"/>
                  <a:ext cx="63499" cy="108327"/>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87" name="Ellipse 86">
                  <a:extLst>
                    <a:ext uri="{FF2B5EF4-FFF2-40B4-BE49-F238E27FC236}">
                      <a16:creationId xmlns:a16="http://schemas.microsoft.com/office/drawing/2014/main" id="{9428245E-63F1-B4D3-3A94-F6B05364F768}"/>
                    </a:ext>
                  </a:extLst>
                </p:cNvPr>
                <p:cNvSpPr/>
                <p:nvPr/>
              </p:nvSpPr>
              <p:spPr>
                <a:xfrm rot="16245946" flipV="1">
                  <a:off x="6314995" y="3707736"/>
                  <a:ext cx="74763" cy="24310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88" name="Ellipse 87">
                  <a:extLst>
                    <a:ext uri="{FF2B5EF4-FFF2-40B4-BE49-F238E27FC236}">
                      <a16:creationId xmlns:a16="http://schemas.microsoft.com/office/drawing/2014/main" id="{0F3B9A7F-6FD0-0FFB-750C-E19D967E74D8}"/>
                    </a:ext>
                  </a:extLst>
                </p:cNvPr>
                <p:cNvSpPr/>
                <p:nvPr/>
              </p:nvSpPr>
              <p:spPr>
                <a:xfrm rot="16245946">
                  <a:off x="5942426" y="4044823"/>
                  <a:ext cx="69003" cy="9139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89" name="Ellipse 88">
                  <a:extLst>
                    <a:ext uri="{FF2B5EF4-FFF2-40B4-BE49-F238E27FC236}">
                      <a16:creationId xmlns:a16="http://schemas.microsoft.com/office/drawing/2014/main" id="{BD104DE8-A04B-A1EE-D4D8-833DB0AD5313}"/>
                    </a:ext>
                  </a:extLst>
                </p:cNvPr>
                <p:cNvSpPr/>
                <p:nvPr/>
              </p:nvSpPr>
              <p:spPr>
                <a:xfrm rot="16245946">
                  <a:off x="6068498" y="4079608"/>
                  <a:ext cx="45719" cy="5676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90" name="Gerader Verbinder 89">
                  <a:extLst>
                    <a:ext uri="{FF2B5EF4-FFF2-40B4-BE49-F238E27FC236}">
                      <a16:creationId xmlns:a16="http://schemas.microsoft.com/office/drawing/2014/main" id="{65B5105A-679E-1F68-CB19-FE79780C3740}"/>
                    </a:ext>
                  </a:extLst>
                </p:cNvPr>
                <p:cNvCxnSpPr>
                  <a:cxnSpLocks/>
                  <a:stCxn id="88" idx="4"/>
                  <a:endCxn id="89" idx="0"/>
                </p:cNvCxnSpPr>
                <p:nvPr/>
              </p:nvCxnSpPr>
              <p:spPr>
                <a:xfrm>
                  <a:off x="6022620" y="4091131"/>
                  <a:ext cx="40357" cy="1648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D5AC53CA-B199-9F85-1939-51032892AB36}"/>
                    </a:ext>
                  </a:extLst>
                </p:cNvPr>
                <p:cNvCxnSpPr>
                  <a:cxnSpLocks/>
                  <a:stCxn id="86" idx="7"/>
                  <a:endCxn id="89" idx="2"/>
                </p:cNvCxnSpPr>
                <p:nvPr/>
              </p:nvCxnSpPr>
              <p:spPr>
                <a:xfrm flipH="1" flipV="1">
                  <a:off x="6091052" y="4130848"/>
                  <a:ext cx="6666" cy="4852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BB4E7FAF-AD23-6E48-B0C1-76B381C98AF6}"/>
                    </a:ext>
                  </a:extLst>
                </p:cNvPr>
                <p:cNvCxnSpPr>
                  <a:cxnSpLocks/>
                  <a:stCxn id="85" idx="0"/>
                  <a:endCxn id="89" idx="4"/>
                </p:cNvCxnSpPr>
                <p:nvPr/>
              </p:nvCxnSpPr>
              <p:spPr>
                <a:xfrm flipH="1">
                  <a:off x="6119738" y="4078299"/>
                  <a:ext cx="70617" cy="3007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Gerader Verbinder 92">
                  <a:extLst>
                    <a:ext uri="{FF2B5EF4-FFF2-40B4-BE49-F238E27FC236}">
                      <a16:creationId xmlns:a16="http://schemas.microsoft.com/office/drawing/2014/main" id="{70978D34-9DD0-DB3D-4A6F-67E4488488F7}"/>
                    </a:ext>
                  </a:extLst>
                </p:cNvPr>
                <p:cNvCxnSpPr>
                  <a:cxnSpLocks/>
                  <a:stCxn id="200" idx="6"/>
                  <a:endCxn id="37" idx="2"/>
                </p:cNvCxnSpPr>
                <p:nvPr/>
              </p:nvCxnSpPr>
              <p:spPr>
                <a:xfrm>
                  <a:off x="6689912" y="3807969"/>
                  <a:ext cx="63701" cy="3348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9B57228A-0A15-7A60-973E-6A5E15B18345}"/>
                    </a:ext>
                  </a:extLst>
                </p:cNvPr>
                <p:cNvSpPr/>
                <p:nvPr/>
              </p:nvSpPr>
              <p:spPr>
                <a:xfrm>
                  <a:off x="5458303" y="4782854"/>
                  <a:ext cx="222132" cy="10131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5" name="Ellipse 74">
                  <a:extLst>
                    <a:ext uri="{FF2B5EF4-FFF2-40B4-BE49-F238E27FC236}">
                      <a16:creationId xmlns:a16="http://schemas.microsoft.com/office/drawing/2014/main" id="{ACDD1AF9-8D70-D44E-3825-837941BA2083}"/>
                    </a:ext>
                  </a:extLst>
                </p:cNvPr>
                <p:cNvSpPr/>
                <p:nvPr/>
              </p:nvSpPr>
              <p:spPr>
                <a:xfrm rot="16200000">
                  <a:off x="5946491" y="4527548"/>
                  <a:ext cx="45719" cy="128365"/>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6" name="Ellipse 75">
                  <a:extLst>
                    <a:ext uri="{FF2B5EF4-FFF2-40B4-BE49-F238E27FC236}">
                      <a16:creationId xmlns:a16="http://schemas.microsoft.com/office/drawing/2014/main" id="{EBEE76A5-1C1A-67B0-FC15-D04D5A91A037}"/>
                    </a:ext>
                  </a:extLst>
                </p:cNvPr>
                <p:cNvSpPr/>
                <p:nvPr/>
              </p:nvSpPr>
              <p:spPr>
                <a:xfrm flipV="1">
                  <a:off x="6132282" y="4815401"/>
                  <a:ext cx="270380" cy="11671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7" name="Ellipse 76">
                  <a:extLst>
                    <a:ext uri="{FF2B5EF4-FFF2-40B4-BE49-F238E27FC236}">
                      <a16:creationId xmlns:a16="http://schemas.microsoft.com/office/drawing/2014/main" id="{CE9072AA-59DC-18BA-E936-07E68672D833}"/>
                    </a:ext>
                  </a:extLst>
                </p:cNvPr>
                <p:cNvSpPr/>
                <p:nvPr/>
              </p:nvSpPr>
              <p:spPr>
                <a:xfrm>
                  <a:off x="6055905" y="4459400"/>
                  <a:ext cx="334138" cy="124607"/>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8" name="Ellipse 77">
                  <a:extLst>
                    <a:ext uri="{FF2B5EF4-FFF2-40B4-BE49-F238E27FC236}">
                      <a16:creationId xmlns:a16="http://schemas.microsoft.com/office/drawing/2014/main" id="{7DCADD20-4957-49DF-841A-7DAF75C09A01}"/>
                    </a:ext>
                  </a:extLst>
                </p:cNvPr>
                <p:cNvSpPr/>
                <p:nvPr/>
              </p:nvSpPr>
              <p:spPr>
                <a:xfrm rot="16582068" flipV="1">
                  <a:off x="5905727" y="4676075"/>
                  <a:ext cx="63715" cy="153618"/>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9" name="Ellipse 78">
                  <a:extLst>
                    <a:ext uri="{FF2B5EF4-FFF2-40B4-BE49-F238E27FC236}">
                      <a16:creationId xmlns:a16="http://schemas.microsoft.com/office/drawing/2014/main" id="{EE5E53FC-F48D-1DC4-A5FF-3B92E022882D}"/>
                    </a:ext>
                  </a:extLst>
                </p:cNvPr>
                <p:cNvSpPr/>
                <p:nvPr/>
              </p:nvSpPr>
              <p:spPr>
                <a:xfrm>
                  <a:off x="6385516" y="4599352"/>
                  <a:ext cx="210106" cy="9694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81" name="Gerader Verbinder 80">
                  <a:extLst>
                    <a:ext uri="{FF2B5EF4-FFF2-40B4-BE49-F238E27FC236}">
                      <a16:creationId xmlns:a16="http://schemas.microsoft.com/office/drawing/2014/main" id="{D89758DB-92CA-B30A-9DAF-CBC61FF6D94F}"/>
                    </a:ext>
                  </a:extLst>
                </p:cNvPr>
                <p:cNvCxnSpPr>
                  <a:cxnSpLocks/>
                  <a:stCxn id="77" idx="4"/>
                  <a:endCxn id="78" idx="7"/>
                </p:cNvCxnSpPr>
                <p:nvPr/>
              </p:nvCxnSpPr>
              <p:spPr>
                <a:xfrm flipH="1">
                  <a:off x="5994060" y="4584007"/>
                  <a:ext cx="228914" cy="15251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4B94F2AA-7C22-BC54-648E-5AC668742B3B}"/>
                    </a:ext>
                  </a:extLst>
                </p:cNvPr>
                <p:cNvCxnSpPr>
                  <a:cxnSpLocks/>
                  <a:stCxn id="75" idx="2"/>
                  <a:endCxn id="78" idx="6"/>
                </p:cNvCxnSpPr>
                <p:nvPr/>
              </p:nvCxnSpPr>
              <p:spPr>
                <a:xfrm flipH="1">
                  <a:off x="5941118" y="4614590"/>
                  <a:ext cx="28233" cy="10663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D1CA07CD-8197-795A-038E-8A6893CE7D58}"/>
                    </a:ext>
                  </a:extLst>
                </p:cNvPr>
                <p:cNvCxnSpPr>
                  <a:cxnSpLocks/>
                  <a:stCxn id="74" idx="6"/>
                  <a:endCxn id="78" idx="4"/>
                </p:cNvCxnSpPr>
                <p:nvPr/>
              </p:nvCxnSpPr>
              <p:spPr>
                <a:xfrm flipV="1">
                  <a:off x="5680435" y="4744365"/>
                  <a:ext cx="180814" cy="8914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63AB7731-AE25-8B34-B38D-EFE7B5E23B2E}"/>
                    </a:ext>
                  </a:extLst>
                </p:cNvPr>
                <p:cNvCxnSpPr>
                  <a:cxnSpLocks/>
                  <a:stCxn id="76" idx="3"/>
                  <a:endCxn id="78" idx="0"/>
                </p:cNvCxnSpPr>
                <p:nvPr/>
              </p:nvCxnSpPr>
              <p:spPr>
                <a:xfrm flipH="1" flipV="1">
                  <a:off x="6013920" y="4761402"/>
                  <a:ext cx="157958" cy="7109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197C648F-47C6-F2DB-F0F7-E667846E47A2}"/>
                    </a:ext>
                  </a:extLst>
                </p:cNvPr>
                <p:cNvSpPr/>
                <p:nvPr/>
              </p:nvSpPr>
              <p:spPr>
                <a:xfrm rot="855767">
                  <a:off x="6322472" y="4256227"/>
                  <a:ext cx="75113" cy="7295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4" name="Ellipse 63">
                  <a:extLst>
                    <a:ext uri="{FF2B5EF4-FFF2-40B4-BE49-F238E27FC236}">
                      <a16:creationId xmlns:a16="http://schemas.microsoft.com/office/drawing/2014/main" id="{94B6CB73-718A-60C3-4329-543ECE223B5F}"/>
                    </a:ext>
                  </a:extLst>
                </p:cNvPr>
                <p:cNvSpPr/>
                <p:nvPr/>
              </p:nvSpPr>
              <p:spPr>
                <a:xfrm rot="582705">
                  <a:off x="6282393" y="4109010"/>
                  <a:ext cx="75113" cy="7295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5" name="Ellipse 64">
                  <a:extLst>
                    <a:ext uri="{FF2B5EF4-FFF2-40B4-BE49-F238E27FC236}">
                      <a16:creationId xmlns:a16="http://schemas.microsoft.com/office/drawing/2014/main" id="{1909C7AB-4F3A-4CDD-BCCF-EEBAC76A8D1B}"/>
                    </a:ext>
                  </a:extLst>
                </p:cNvPr>
                <p:cNvSpPr/>
                <p:nvPr/>
              </p:nvSpPr>
              <p:spPr>
                <a:xfrm flipV="1">
                  <a:off x="6483336" y="4238383"/>
                  <a:ext cx="420468" cy="15317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6" name="Ellipse 65">
                  <a:extLst>
                    <a:ext uri="{FF2B5EF4-FFF2-40B4-BE49-F238E27FC236}">
                      <a16:creationId xmlns:a16="http://schemas.microsoft.com/office/drawing/2014/main" id="{E7E214AD-7565-6935-32EA-382BEC239061}"/>
                    </a:ext>
                  </a:extLst>
                </p:cNvPr>
                <p:cNvSpPr/>
                <p:nvPr/>
              </p:nvSpPr>
              <p:spPr>
                <a:xfrm>
                  <a:off x="6407070" y="4012165"/>
                  <a:ext cx="104964" cy="50120"/>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7" name="Ellipse 66">
                  <a:extLst>
                    <a:ext uri="{FF2B5EF4-FFF2-40B4-BE49-F238E27FC236}">
                      <a16:creationId xmlns:a16="http://schemas.microsoft.com/office/drawing/2014/main" id="{AD013D29-AE80-425A-A9A2-2D95397DEE49}"/>
                    </a:ext>
                  </a:extLst>
                </p:cNvPr>
                <p:cNvSpPr/>
                <p:nvPr/>
              </p:nvSpPr>
              <p:spPr>
                <a:xfrm rot="21421125">
                  <a:off x="6393933" y="4120090"/>
                  <a:ext cx="141548"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8" name="Ellipse 67">
                  <a:extLst>
                    <a:ext uri="{FF2B5EF4-FFF2-40B4-BE49-F238E27FC236}">
                      <a16:creationId xmlns:a16="http://schemas.microsoft.com/office/drawing/2014/main" id="{EA33BADB-75D0-D90F-667B-93534E35DB9E}"/>
                    </a:ext>
                  </a:extLst>
                </p:cNvPr>
                <p:cNvSpPr/>
                <p:nvPr/>
              </p:nvSpPr>
              <p:spPr>
                <a:xfrm>
                  <a:off x="6758528" y="4077730"/>
                  <a:ext cx="75113" cy="4789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9" name="Gerader Verbinder 68">
                  <a:extLst>
                    <a:ext uri="{FF2B5EF4-FFF2-40B4-BE49-F238E27FC236}">
                      <a16:creationId xmlns:a16="http://schemas.microsoft.com/office/drawing/2014/main" id="{D1E5CFC9-17D2-AFE9-58A3-213A03447212}"/>
                    </a:ext>
                  </a:extLst>
                </p:cNvPr>
                <p:cNvCxnSpPr>
                  <a:cxnSpLocks/>
                  <a:stCxn id="68" idx="3"/>
                  <a:endCxn id="65" idx="4"/>
                </p:cNvCxnSpPr>
                <p:nvPr/>
              </p:nvCxnSpPr>
              <p:spPr>
                <a:xfrm flipH="1">
                  <a:off x="6693570" y="4118614"/>
                  <a:ext cx="75958" cy="119769"/>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68A4EFA8-6D2E-572E-5E2E-EB3B23CF5535}"/>
                    </a:ext>
                  </a:extLst>
                </p:cNvPr>
                <p:cNvCxnSpPr>
                  <a:cxnSpLocks/>
                  <a:stCxn id="64" idx="6"/>
                  <a:endCxn id="67" idx="2"/>
                </p:cNvCxnSpPr>
                <p:nvPr/>
              </p:nvCxnSpPr>
              <p:spPr>
                <a:xfrm flipV="1">
                  <a:off x="6356968" y="4146631"/>
                  <a:ext cx="37061" cy="519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2C4BE259-725A-B2CA-9124-C1FD9491C775}"/>
                    </a:ext>
                  </a:extLst>
                </p:cNvPr>
                <p:cNvCxnSpPr>
                  <a:cxnSpLocks/>
                  <a:stCxn id="63" idx="0"/>
                  <a:endCxn id="67" idx="3"/>
                </p:cNvCxnSpPr>
                <p:nvPr/>
              </p:nvCxnSpPr>
              <p:spPr>
                <a:xfrm flipV="1">
                  <a:off x="6369016" y="4161695"/>
                  <a:ext cx="46554" cy="9565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4A351F32-19BD-5912-78EB-41092A1E0344}"/>
                    </a:ext>
                  </a:extLst>
                </p:cNvPr>
                <p:cNvCxnSpPr>
                  <a:cxnSpLocks/>
                  <a:stCxn id="65" idx="4"/>
                  <a:endCxn id="67" idx="6"/>
                </p:cNvCxnSpPr>
                <p:nvPr/>
              </p:nvCxnSpPr>
              <p:spPr>
                <a:xfrm flipH="1" flipV="1">
                  <a:off x="6535385" y="4139269"/>
                  <a:ext cx="158185" cy="9911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Ellipse 32">
                  <a:extLst>
                    <a:ext uri="{FF2B5EF4-FFF2-40B4-BE49-F238E27FC236}">
                      <a16:creationId xmlns:a16="http://schemas.microsoft.com/office/drawing/2014/main" id="{B0B8745E-40CA-6DE4-E072-7F5EBBCA2E27}"/>
                    </a:ext>
                  </a:extLst>
                </p:cNvPr>
                <p:cNvSpPr/>
                <p:nvPr/>
              </p:nvSpPr>
              <p:spPr>
                <a:xfrm rot="150510">
                  <a:off x="5924330" y="3790134"/>
                  <a:ext cx="119055" cy="5036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18" name="Gerader Verbinder 117">
                  <a:extLst>
                    <a:ext uri="{FF2B5EF4-FFF2-40B4-BE49-F238E27FC236}">
                      <a16:creationId xmlns:a16="http://schemas.microsoft.com/office/drawing/2014/main" id="{ACCED9E2-7CD8-6DF0-EF34-13842EACFE39}"/>
                    </a:ext>
                  </a:extLst>
                </p:cNvPr>
                <p:cNvCxnSpPr>
                  <a:cxnSpLocks/>
                  <a:stCxn id="33" idx="3"/>
                  <a:endCxn id="99" idx="0"/>
                </p:cNvCxnSpPr>
                <p:nvPr/>
              </p:nvCxnSpPr>
              <p:spPr>
                <a:xfrm flipH="1">
                  <a:off x="5823785" y="3831265"/>
                  <a:ext cx="117241" cy="55019"/>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Ellipse 6">
                  <a:extLst>
                    <a:ext uri="{FF2B5EF4-FFF2-40B4-BE49-F238E27FC236}">
                      <a16:creationId xmlns:a16="http://schemas.microsoft.com/office/drawing/2014/main" id="{EE32DFD9-CE1C-6C9E-88C1-B2C795358096}"/>
                    </a:ext>
                  </a:extLst>
                </p:cNvPr>
                <p:cNvSpPr/>
                <p:nvPr/>
              </p:nvSpPr>
              <p:spPr>
                <a:xfrm rot="150992">
                  <a:off x="4824395" y="4760900"/>
                  <a:ext cx="225568" cy="10337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1" name="Ellipse 30">
                  <a:extLst>
                    <a:ext uri="{FF2B5EF4-FFF2-40B4-BE49-F238E27FC236}">
                      <a16:creationId xmlns:a16="http://schemas.microsoft.com/office/drawing/2014/main" id="{B1813A8D-7C71-637C-68DA-B56C12BA4EA1}"/>
                    </a:ext>
                  </a:extLst>
                </p:cNvPr>
                <p:cNvSpPr/>
                <p:nvPr/>
              </p:nvSpPr>
              <p:spPr>
                <a:xfrm rot="168070">
                  <a:off x="4986826" y="4632418"/>
                  <a:ext cx="168050" cy="84750"/>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2" name="Ellipse 31">
                  <a:extLst>
                    <a:ext uri="{FF2B5EF4-FFF2-40B4-BE49-F238E27FC236}">
                      <a16:creationId xmlns:a16="http://schemas.microsoft.com/office/drawing/2014/main" id="{41870F67-4493-D360-335E-69B325AC9B06}"/>
                    </a:ext>
                  </a:extLst>
                </p:cNvPr>
                <p:cNvSpPr/>
                <p:nvPr/>
              </p:nvSpPr>
              <p:spPr>
                <a:xfrm>
                  <a:off x="6418266" y="4464507"/>
                  <a:ext cx="53561"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5" name="Ellipse 34">
                  <a:extLst>
                    <a:ext uri="{FF2B5EF4-FFF2-40B4-BE49-F238E27FC236}">
                      <a16:creationId xmlns:a16="http://schemas.microsoft.com/office/drawing/2014/main" id="{CBC0B81C-46C5-1BAA-6D9F-3DCBF2AF099F}"/>
                    </a:ext>
                  </a:extLst>
                </p:cNvPr>
                <p:cNvSpPr/>
                <p:nvPr/>
              </p:nvSpPr>
              <p:spPr>
                <a:xfrm>
                  <a:off x="6119733" y="4708991"/>
                  <a:ext cx="65212" cy="58402"/>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7" name="Ellipse 36">
                  <a:extLst>
                    <a:ext uri="{FF2B5EF4-FFF2-40B4-BE49-F238E27FC236}">
                      <a16:creationId xmlns:a16="http://schemas.microsoft.com/office/drawing/2014/main" id="{971C70D9-4F57-6556-AE46-2BAA3E6504C5}"/>
                    </a:ext>
                  </a:extLst>
                </p:cNvPr>
                <p:cNvSpPr/>
                <p:nvPr/>
              </p:nvSpPr>
              <p:spPr>
                <a:xfrm>
                  <a:off x="6753613" y="3752284"/>
                  <a:ext cx="550633" cy="17833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8" name="Ellipse 37">
                  <a:extLst>
                    <a:ext uri="{FF2B5EF4-FFF2-40B4-BE49-F238E27FC236}">
                      <a16:creationId xmlns:a16="http://schemas.microsoft.com/office/drawing/2014/main" id="{82E503D8-0CC8-ED74-E1E3-1FE44AE71F8F}"/>
                    </a:ext>
                  </a:extLst>
                </p:cNvPr>
                <p:cNvSpPr/>
                <p:nvPr/>
              </p:nvSpPr>
              <p:spPr>
                <a:xfrm>
                  <a:off x="5566418" y="4377277"/>
                  <a:ext cx="115262" cy="9647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9" name="Ellipse 38">
                  <a:extLst>
                    <a:ext uri="{FF2B5EF4-FFF2-40B4-BE49-F238E27FC236}">
                      <a16:creationId xmlns:a16="http://schemas.microsoft.com/office/drawing/2014/main" id="{666F52D8-334B-3470-DECE-5A3DAAFF8681}"/>
                    </a:ext>
                  </a:extLst>
                </p:cNvPr>
                <p:cNvSpPr/>
                <p:nvPr/>
              </p:nvSpPr>
              <p:spPr>
                <a:xfrm>
                  <a:off x="6859439" y="3968076"/>
                  <a:ext cx="224695"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40" name="Ellipse 39">
                  <a:extLst>
                    <a:ext uri="{FF2B5EF4-FFF2-40B4-BE49-F238E27FC236}">
                      <a16:creationId xmlns:a16="http://schemas.microsoft.com/office/drawing/2014/main" id="{84756600-C360-F0DD-63E0-18E83610570E}"/>
                    </a:ext>
                  </a:extLst>
                </p:cNvPr>
                <p:cNvSpPr/>
                <p:nvPr/>
              </p:nvSpPr>
              <p:spPr>
                <a:xfrm>
                  <a:off x="7167893" y="3957496"/>
                  <a:ext cx="75113" cy="4789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41" name="Ellipse 40">
                  <a:extLst>
                    <a:ext uri="{FF2B5EF4-FFF2-40B4-BE49-F238E27FC236}">
                      <a16:creationId xmlns:a16="http://schemas.microsoft.com/office/drawing/2014/main" id="{FA1558B4-8D26-43D2-BD87-FCF380E97161}"/>
                    </a:ext>
                  </a:extLst>
                </p:cNvPr>
                <p:cNvSpPr/>
                <p:nvPr/>
              </p:nvSpPr>
              <p:spPr>
                <a:xfrm>
                  <a:off x="7047499" y="4030758"/>
                  <a:ext cx="102559"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76" name="Ellipse 175">
                  <a:extLst>
                    <a:ext uri="{FF2B5EF4-FFF2-40B4-BE49-F238E27FC236}">
                      <a16:creationId xmlns:a16="http://schemas.microsoft.com/office/drawing/2014/main" id="{5945E804-E305-1947-9D93-610C1C9518C9}"/>
                    </a:ext>
                  </a:extLst>
                </p:cNvPr>
                <p:cNvSpPr/>
                <p:nvPr/>
              </p:nvSpPr>
              <p:spPr>
                <a:xfrm rot="16245946">
                  <a:off x="4757162" y="4603656"/>
                  <a:ext cx="85173" cy="16508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177" name="Ellipse 176">
                  <a:extLst>
                    <a:ext uri="{FF2B5EF4-FFF2-40B4-BE49-F238E27FC236}">
                      <a16:creationId xmlns:a16="http://schemas.microsoft.com/office/drawing/2014/main" id="{D8DACB2B-4D60-AC50-C67F-2C502A6360AB}"/>
                    </a:ext>
                  </a:extLst>
                </p:cNvPr>
                <p:cNvSpPr/>
                <p:nvPr/>
              </p:nvSpPr>
              <p:spPr>
                <a:xfrm rot="168070">
                  <a:off x="5214043" y="4612403"/>
                  <a:ext cx="88258" cy="50261"/>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00" name="Ellipse 199">
                  <a:extLst>
                    <a:ext uri="{FF2B5EF4-FFF2-40B4-BE49-F238E27FC236}">
                      <a16:creationId xmlns:a16="http://schemas.microsoft.com/office/drawing/2014/main" id="{954DA3AA-DC69-0FE7-1638-89FDBE607BFA}"/>
                    </a:ext>
                  </a:extLst>
                </p:cNvPr>
                <p:cNvSpPr/>
                <p:nvPr/>
              </p:nvSpPr>
              <p:spPr>
                <a:xfrm>
                  <a:off x="6602686" y="3785109"/>
                  <a:ext cx="87226"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204" name="Gerader Verbinder 203">
                  <a:extLst>
                    <a:ext uri="{FF2B5EF4-FFF2-40B4-BE49-F238E27FC236}">
                      <a16:creationId xmlns:a16="http://schemas.microsoft.com/office/drawing/2014/main" id="{2670B208-4E9B-9CA3-12B7-8A4270656758}"/>
                    </a:ext>
                  </a:extLst>
                </p:cNvPr>
                <p:cNvCxnSpPr>
                  <a:cxnSpLocks/>
                  <a:stCxn id="35" idx="2"/>
                  <a:endCxn id="78" idx="7"/>
                </p:cNvCxnSpPr>
                <p:nvPr/>
              </p:nvCxnSpPr>
              <p:spPr>
                <a:xfrm flipH="1" flipV="1">
                  <a:off x="5994060" y="4736520"/>
                  <a:ext cx="125673" cy="167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494E3014-E73F-1417-FC13-2D91B6A32727}"/>
                    </a:ext>
                  </a:extLst>
                </p:cNvPr>
                <p:cNvCxnSpPr>
                  <a:cxnSpLocks/>
                  <a:stCxn id="31" idx="3"/>
                  <a:endCxn id="176" idx="4"/>
                </p:cNvCxnSpPr>
                <p:nvPr/>
              </p:nvCxnSpPr>
              <p:spPr>
                <a:xfrm flipH="1" flipV="1">
                  <a:off x="4882284" y="4687302"/>
                  <a:ext cx="127759" cy="1451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0" name="Gerader Verbinder 209">
                  <a:extLst>
                    <a:ext uri="{FF2B5EF4-FFF2-40B4-BE49-F238E27FC236}">
                      <a16:creationId xmlns:a16="http://schemas.microsoft.com/office/drawing/2014/main" id="{0458A4CE-6C9B-D22B-0DCE-76637A4C7729}"/>
                    </a:ext>
                  </a:extLst>
                </p:cNvPr>
                <p:cNvCxnSpPr>
                  <a:cxnSpLocks/>
                  <a:stCxn id="7" idx="1"/>
                  <a:endCxn id="176" idx="3"/>
                </p:cNvCxnSpPr>
                <p:nvPr/>
              </p:nvCxnSpPr>
              <p:spPr>
                <a:xfrm flipH="1" flipV="1">
                  <a:off x="4857708" y="4717090"/>
                  <a:ext cx="1403" cy="5548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Gerader Verbinder 212">
                  <a:extLst>
                    <a:ext uri="{FF2B5EF4-FFF2-40B4-BE49-F238E27FC236}">
                      <a16:creationId xmlns:a16="http://schemas.microsoft.com/office/drawing/2014/main" id="{0BC46A36-4E16-FD6F-9055-AA187C284307}"/>
                    </a:ext>
                  </a:extLst>
                </p:cNvPr>
                <p:cNvCxnSpPr>
                  <a:cxnSpLocks/>
                  <a:stCxn id="31" idx="3"/>
                  <a:endCxn id="7" idx="7"/>
                </p:cNvCxnSpPr>
                <p:nvPr/>
              </p:nvCxnSpPr>
              <p:spPr>
                <a:xfrm>
                  <a:off x="5010043" y="4701818"/>
                  <a:ext cx="8414" cy="7775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Gerader Verbinder 215">
                  <a:extLst>
                    <a:ext uri="{FF2B5EF4-FFF2-40B4-BE49-F238E27FC236}">
                      <a16:creationId xmlns:a16="http://schemas.microsoft.com/office/drawing/2014/main" id="{0BB479BA-E8D9-ACDC-C737-3AF2A1DFFAE9}"/>
                    </a:ext>
                  </a:extLst>
                </p:cNvPr>
                <p:cNvCxnSpPr>
                  <a:cxnSpLocks/>
                  <a:stCxn id="31" idx="6"/>
                  <a:endCxn id="177" idx="2"/>
                </p:cNvCxnSpPr>
                <p:nvPr/>
              </p:nvCxnSpPr>
              <p:spPr>
                <a:xfrm flipV="1">
                  <a:off x="5154776" y="4635377"/>
                  <a:ext cx="59320" cy="4352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Gerader Verbinder 218">
                  <a:extLst>
                    <a:ext uri="{FF2B5EF4-FFF2-40B4-BE49-F238E27FC236}">
                      <a16:creationId xmlns:a16="http://schemas.microsoft.com/office/drawing/2014/main" id="{63CFFDAC-3BD3-608C-CF31-8F35D42EB6E0}"/>
                    </a:ext>
                  </a:extLst>
                </p:cNvPr>
                <p:cNvCxnSpPr>
                  <a:cxnSpLocks/>
                  <a:stCxn id="38" idx="1"/>
                  <a:endCxn id="94" idx="5"/>
                </p:cNvCxnSpPr>
                <p:nvPr/>
              </p:nvCxnSpPr>
              <p:spPr>
                <a:xfrm flipH="1" flipV="1">
                  <a:off x="5496385" y="4310774"/>
                  <a:ext cx="86913" cy="8063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3" name="Gerader Verbinder 222">
                  <a:extLst>
                    <a:ext uri="{FF2B5EF4-FFF2-40B4-BE49-F238E27FC236}">
                      <a16:creationId xmlns:a16="http://schemas.microsoft.com/office/drawing/2014/main" id="{BE251164-DFEF-1E7B-2AB9-439D146613A0}"/>
                    </a:ext>
                  </a:extLst>
                </p:cNvPr>
                <p:cNvCxnSpPr>
                  <a:cxnSpLocks/>
                  <a:stCxn id="94" idx="7"/>
                  <a:endCxn id="96" idx="2"/>
                </p:cNvCxnSpPr>
                <p:nvPr/>
              </p:nvCxnSpPr>
              <p:spPr>
                <a:xfrm flipV="1">
                  <a:off x="5502785" y="4162293"/>
                  <a:ext cx="157724" cy="7124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2" name="Gerader Verbinder 231">
                  <a:extLst>
                    <a:ext uri="{FF2B5EF4-FFF2-40B4-BE49-F238E27FC236}">
                      <a16:creationId xmlns:a16="http://schemas.microsoft.com/office/drawing/2014/main" id="{95E90B0E-F02B-A90F-927E-89BE9C5FC38F}"/>
                    </a:ext>
                  </a:extLst>
                </p:cNvPr>
                <p:cNvCxnSpPr>
                  <a:cxnSpLocks/>
                  <a:endCxn id="99" idx="3"/>
                </p:cNvCxnSpPr>
                <p:nvPr/>
              </p:nvCxnSpPr>
              <p:spPr>
                <a:xfrm flipV="1">
                  <a:off x="5614843" y="3934174"/>
                  <a:ext cx="161089" cy="10684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a:extLst>
                    <a:ext uri="{FF2B5EF4-FFF2-40B4-BE49-F238E27FC236}">
                      <a16:creationId xmlns:a16="http://schemas.microsoft.com/office/drawing/2014/main" id="{8E78CE02-930C-0633-B83B-21019E1D0237}"/>
                    </a:ext>
                  </a:extLst>
                </p:cNvPr>
                <p:cNvCxnSpPr>
                  <a:cxnSpLocks/>
                  <a:stCxn id="97" idx="6"/>
                  <a:endCxn id="99" idx="2"/>
                </p:cNvCxnSpPr>
                <p:nvPr/>
              </p:nvCxnSpPr>
              <p:spPr>
                <a:xfrm flipV="1">
                  <a:off x="5640682" y="3909657"/>
                  <a:ext cx="121637" cy="895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7" name="Gerader Verbinder 236">
                  <a:extLst>
                    <a:ext uri="{FF2B5EF4-FFF2-40B4-BE49-F238E27FC236}">
                      <a16:creationId xmlns:a16="http://schemas.microsoft.com/office/drawing/2014/main" id="{6BD85278-9223-7ADB-0CAC-A34EFBDE4661}"/>
                    </a:ext>
                  </a:extLst>
                </p:cNvPr>
                <p:cNvCxnSpPr>
                  <a:cxnSpLocks/>
                  <a:stCxn id="95" idx="0"/>
                  <a:endCxn id="97" idx="2"/>
                </p:cNvCxnSpPr>
                <p:nvPr/>
              </p:nvCxnSpPr>
              <p:spPr>
                <a:xfrm flipV="1">
                  <a:off x="5405329" y="3918611"/>
                  <a:ext cx="74284" cy="10733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0" name="Gerader Verbinder 239">
                  <a:extLst>
                    <a:ext uri="{FF2B5EF4-FFF2-40B4-BE49-F238E27FC236}">
                      <a16:creationId xmlns:a16="http://schemas.microsoft.com/office/drawing/2014/main" id="{AC63B89E-00D5-B880-9CA5-41271EA31EF5}"/>
                    </a:ext>
                  </a:extLst>
                </p:cNvPr>
                <p:cNvCxnSpPr>
                  <a:cxnSpLocks/>
                  <a:stCxn id="95" idx="4"/>
                  <a:endCxn id="94" idx="1"/>
                </p:cNvCxnSpPr>
                <p:nvPr/>
              </p:nvCxnSpPr>
              <p:spPr>
                <a:xfrm flipH="1">
                  <a:off x="5358763" y="4070255"/>
                  <a:ext cx="35302" cy="15134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3" name="Gerader Verbinder 242">
                  <a:extLst>
                    <a:ext uri="{FF2B5EF4-FFF2-40B4-BE49-F238E27FC236}">
                      <a16:creationId xmlns:a16="http://schemas.microsoft.com/office/drawing/2014/main" id="{A5EE6102-43C8-0EA7-EE96-788AC65AB7FC}"/>
                    </a:ext>
                  </a:extLst>
                </p:cNvPr>
                <p:cNvCxnSpPr>
                  <a:cxnSpLocks/>
                  <a:stCxn id="96" idx="6"/>
                  <a:endCxn id="88" idx="1"/>
                </p:cNvCxnSpPr>
                <p:nvPr/>
              </p:nvCxnSpPr>
              <p:spPr>
                <a:xfrm flipV="1">
                  <a:off x="5887183" y="4114482"/>
                  <a:ext cx="57109" cy="4781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Gerader Verbinder 245">
                  <a:extLst>
                    <a:ext uri="{FF2B5EF4-FFF2-40B4-BE49-F238E27FC236}">
                      <a16:creationId xmlns:a16="http://schemas.microsoft.com/office/drawing/2014/main" id="{06EB6647-F07F-92F9-50D0-1D27CAF48040}"/>
                    </a:ext>
                  </a:extLst>
                </p:cNvPr>
                <p:cNvCxnSpPr>
                  <a:cxnSpLocks/>
                  <a:stCxn id="99" idx="6"/>
                  <a:endCxn id="88" idx="6"/>
                </p:cNvCxnSpPr>
                <p:nvPr/>
              </p:nvCxnSpPr>
              <p:spPr>
                <a:xfrm>
                  <a:off x="5876468" y="3925637"/>
                  <a:ext cx="100921" cy="13038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2" name="Gerader Verbinder 251">
                  <a:extLst>
                    <a:ext uri="{FF2B5EF4-FFF2-40B4-BE49-F238E27FC236}">
                      <a16:creationId xmlns:a16="http://schemas.microsoft.com/office/drawing/2014/main" id="{ED8BF038-6ED9-743E-801E-7306BCC9740C}"/>
                    </a:ext>
                  </a:extLst>
                </p:cNvPr>
                <p:cNvCxnSpPr>
                  <a:cxnSpLocks/>
                  <a:stCxn id="39" idx="0"/>
                  <a:endCxn id="37" idx="4"/>
                </p:cNvCxnSpPr>
                <p:nvPr/>
              </p:nvCxnSpPr>
              <p:spPr>
                <a:xfrm flipV="1">
                  <a:off x="6971787" y="3930620"/>
                  <a:ext cx="57143" cy="3745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5" name="Gerader Verbinder 254">
                  <a:extLst>
                    <a:ext uri="{FF2B5EF4-FFF2-40B4-BE49-F238E27FC236}">
                      <a16:creationId xmlns:a16="http://schemas.microsoft.com/office/drawing/2014/main" id="{31FB1BAA-9360-A1C9-D82E-24BC8699E3D3}"/>
                    </a:ext>
                  </a:extLst>
                </p:cNvPr>
                <p:cNvCxnSpPr>
                  <a:cxnSpLocks/>
                  <a:stCxn id="40" idx="0"/>
                  <a:endCxn id="37" idx="5"/>
                </p:cNvCxnSpPr>
                <p:nvPr/>
              </p:nvCxnSpPr>
              <p:spPr>
                <a:xfrm flipV="1">
                  <a:off x="7205450" y="3904503"/>
                  <a:ext cx="18158" cy="5299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8" name="Gerader Verbinder 257">
                  <a:extLst>
                    <a:ext uri="{FF2B5EF4-FFF2-40B4-BE49-F238E27FC236}">
                      <a16:creationId xmlns:a16="http://schemas.microsoft.com/office/drawing/2014/main" id="{1F881030-8FEA-CF89-77D8-6823526A67CE}"/>
                    </a:ext>
                  </a:extLst>
                </p:cNvPr>
                <p:cNvCxnSpPr>
                  <a:cxnSpLocks/>
                  <a:stCxn id="41" idx="7"/>
                  <a:endCxn id="40" idx="3"/>
                </p:cNvCxnSpPr>
                <p:nvPr/>
              </p:nvCxnSpPr>
              <p:spPr>
                <a:xfrm flipV="1">
                  <a:off x="7135039" y="3998380"/>
                  <a:ext cx="43854" cy="3907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A3FD0B58-13FF-5C71-314E-CC157E4B30F4}"/>
                    </a:ext>
                  </a:extLst>
                </p:cNvPr>
                <p:cNvCxnSpPr>
                  <a:cxnSpLocks/>
                  <a:stCxn id="39" idx="3"/>
                  <a:endCxn id="68" idx="7"/>
                </p:cNvCxnSpPr>
                <p:nvPr/>
              </p:nvCxnSpPr>
              <p:spPr>
                <a:xfrm flipH="1">
                  <a:off x="6822641" y="4007100"/>
                  <a:ext cx="69704" cy="7764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6" name="Gerader Verbinder 265">
                  <a:extLst>
                    <a:ext uri="{FF2B5EF4-FFF2-40B4-BE49-F238E27FC236}">
                      <a16:creationId xmlns:a16="http://schemas.microsoft.com/office/drawing/2014/main" id="{43072F6C-5D8D-21F2-4251-B71CB19B2B9F}"/>
                    </a:ext>
                  </a:extLst>
                </p:cNvPr>
                <p:cNvCxnSpPr>
                  <a:cxnSpLocks/>
                  <a:stCxn id="41" idx="0"/>
                  <a:endCxn id="39" idx="5"/>
                </p:cNvCxnSpPr>
                <p:nvPr/>
              </p:nvCxnSpPr>
              <p:spPr>
                <a:xfrm flipH="1" flipV="1">
                  <a:off x="7051228" y="4007100"/>
                  <a:ext cx="47551" cy="2365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2" name="Gerader Verbinder 271">
                  <a:extLst>
                    <a:ext uri="{FF2B5EF4-FFF2-40B4-BE49-F238E27FC236}">
                      <a16:creationId xmlns:a16="http://schemas.microsoft.com/office/drawing/2014/main" id="{01538362-49F9-8C6C-9FFC-AF866EB9953E}"/>
                    </a:ext>
                  </a:extLst>
                </p:cNvPr>
                <p:cNvCxnSpPr>
                  <a:cxnSpLocks/>
                  <a:stCxn id="77" idx="7"/>
                  <a:endCxn id="32" idx="1"/>
                </p:cNvCxnSpPr>
                <p:nvPr/>
              </p:nvCxnSpPr>
              <p:spPr>
                <a:xfrm flipV="1">
                  <a:off x="6341110" y="4471202"/>
                  <a:ext cx="85000" cy="644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5" name="Gerader Verbinder 274">
                  <a:extLst>
                    <a:ext uri="{FF2B5EF4-FFF2-40B4-BE49-F238E27FC236}">
                      <a16:creationId xmlns:a16="http://schemas.microsoft.com/office/drawing/2014/main" id="{74F4EFD7-A94D-129B-8C04-CFE8C46DDD2C}"/>
                    </a:ext>
                  </a:extLst>
                </p:cNvPr>
                <p:cNvCxnSpPr>
                  <a:cxnSpLocks/>
                  <a:stCxn id="79" idx="0"/>
                  <a:endCxn id="32" idx="5"/>
                </p:cNvCxnSpPr>
                <p:nvPr/>
              </p:nvCxnSpPr>
              <p:spPr>
                <a:xfrm flipH="1" flipV="1">
                  <a:off x="6463983" y="4503531"/>
                  <a:ext cx="26586" cy="9582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a:extLst>
                    <a:ext uri="{FF2B5EF4-FFF2-40B4-BE49-F238E27FC236}">
                      <a16:creationId xmlns:a16="http://schemas.microsoft.com/office/drawing/2014/main" id="{164498E4-3847-0C1C-8B4D-3FF4E7A6ADA1}"/>
                    </a:ext>
                  </a:extLst>
                </p:cNvPr>
                <p:cNvCxnSpPr>
                  <a:cxnSpLocks/>
                  <a:stCxn id="75" idx="6"/>
                  <a:endCxn id="77" idx="2"/>
                </p:cNvCxnSpPr>
                <p:nvPr/>
              </p:nvCxnSpPr>
              <p:spPr>
                <a:xfrm flipV="1">
                  <a:off x="5969351" y="4521704"/>
                  <a:ext cx="86554" cy="4716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6" name="Gerader Verbinder 285">
                  <a:extLst>
                    <a:ext uri="{FF2B5EF4-FFF2-40B4-BE49-F238E27FC236}">
                      <a16:creationId xmlns:a16="http://schemas.microsoft.com/office/drawing/2014/main" id="{34353FAF-EF3B-6CC5-B710-E601409FA908}"/>
                    </a:ext>
                  </a:extLst>
                </p:cNvPr>
                <p:cNvCxnSpPr>
                  <a:cxnSpLocks/>
                  <a:stCxn id="76" idx="5"/>
                  <a:endCxn id="79" idx="4"/>
                </p:cNvCxnSpPr>
                <p:nvPr/>
              </p:nvCxnSpPr>
              <p:spPr>
                <a:xfrm flipV="1">
                  <a:off x="6363066" y="4696301"/>
                  <a:ext cx="127503" cy="13619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Gerader Verbinder 288">
                  <a:extLst>
                    <a:ext uri="{FF2B5EF4-FFF2-40B4-BE49-F238E27FC236}">
                      <a16:creationId xmlns:a16="http://schemas.microsoft.com/office/drawing/2014/main" id="{07128B8C-E936-D3AF-D056-F512D9CE1D68}"/>
                    </a:ext>
                  </a:extLst>
                </p:cNvPr>
                <p:cNvCxnSpPr>
                  <a:cxnSpLocks/>
                  <a:stCxn id="32" idx="7"/>
                  <a:endCxn id="65" idx="1"/>
                </p:cNvCxnSpPr>
                <p:nvPr/>
              </p:nvCxnSpPr>
              <p:spPr>
                <a:xfrm flipV="1">
                  <a:off x="6463983" y="4369129"/>
                  <a:ext cx="80929" cy="10207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3" name="Gerader Verbinder 292">
                  <a:extLst>
                    <a:ext uri="{FF2B5EF4-FFF2-40B4-BE49-F238E27FC236}">
                      <a16:creationId xmlns:a16="http://schemas.microsoft.com/office/drawing/2014/main" id="{2C9569AE-929F-36CC-F7F2-E13BA01DE2FD}"/>
                    </a:ext>
                  </a:extLst>
                </p:cNvPr>
                <p:cNvCxnSpPr>
                  <a:cxnSpLocks/>
                  <a:stCxn id="32" idx="0"/>
                  <a:endCxn id="63" idx="4"/>
                </p:cNvCxnSpPr>
                <p:nvPr/>
              </p:nvCxnSpPr>
              <p:spPr>
                <a:xfrm flipH="1" flipV="1">
                  <a:off x="6351042" y="4328062"/>
                  <a:ext cx="94005" cy="13644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6" name="Gerader Verbinder 295">
                  <a:extLst>
                    <a:ext uri="{FF2B5EF4-FFF2-40B4-BE49-F238E27FC236}">
                      <a16:creationId xmlns:a16="http://schemas.microsoft.com/office/drawing/2014/main" id="{711411FF-93E0-37F3-7ABE-ECBC4D8C5923}"/>
                    </a:ext>
                  </a:extLst>
                </p:cNvPr>
                <p:cNvCxnSpPr>
                  <a:cxnSpLocks/>
                  <a:stCxn id="77" idx="0"/>
                  <a:endCxn id="63" idx="4"/>
                </p:cNvCxnSpPr>
                <p:nvPr/>
              </p:nvCxnSpPr>
              <p:spPr>
                <a:xfrm flipV="1">
                  <a:off x="6222974" y="4328062"/>
                  <a:ext cx="128068" cy="13133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Gerader Verbinder 298">
                  <a:extLst>
                    <a:ext uri="{FF2B5EF4-FFF2-40B4-BE49-F238E27FC236}">
                      <a16:creationId xmlns:a16="http://schemas.microsoft.com/office/drawing/2014/main" id="{C36A2DBC-E1CA-37B8-192F-EA25C4CD6263}"/>
                    </a:ext>
                  </a:extLst>
                </p:cNvPr>
                <p:cNvCxnSpPr>
                  <a:cxnSpLocks/>
                  <a:stCxn id="63" idx="2"/>
                  <a:endCxn id="86" idx="3"/>
                </p:cNvCxnSpPr>
                <p:nvPr/>
              </p:nvCxnSpPr>
              <p:spPr>
                <a:xfrm flipH="1" flipV="1">
                  <a:off x="6173711" y="4225297"/>
                  <a:ext cx="149919" cy="5815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2" name="Gerader Verbinder 301">
                  <a:extLst>
                    <a:ext uri="{FF2B5EF4-FFF2-40B4-BE49-F238E27FC236}">
                      <a16:creationId xmlns:a16="http://schemas.microsoft.com/office/drawing/2014/main" id="{E8293C8C-B681-DF38-F43E-4C5B2EB2B470}"/>
                    </a:ext>
                  </a:extLst>
                </p:cNvPr>
                <p:cNvCxnSpPr>
                  <a:cxnSpLocks/>
                  <a:stCxn id="64" idx="1"/>
                  <a:endCxn id="85" idx="3"/>
                </p:cNvCxnSpPr>
                <p:nvPr/>
              </p:nvCxnSpPr>
              <p:spPr>
                <a:xfrm flipH="1" flipV="1">
                  <a:off x="6244377" y="4095187"/>
                  <a:ext cx="53748" cy="2039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5" name="Gerader Verbinder 304">
                  <a:extLst>
                    <a:ext uri="{FF2B5EF4-FFF2-40B4-BE49-F238E27FC236}">
                      <a16:creationId xmlns:a16="http://schemas.microsoft.com/office/drawing/2014/main" id="{DABEE5DF-BC28-54B2-4E20-120D94FE7E3E}"/>
                    </a:ext>
                  </a:extLst>
                </p:cNvPr>
                <p:cNvCxnSpPr>
                  <a:cxnSpLocks/>
                  <a:stCxn id="86" idx="5"/>
                  <a:endCxn id="85" idx="2"/>
                </p:cNvCxnSpPr>
                <p:nvPr/>
              </p:nvCxnSpPr>
              <p:spPr>
                <a:xfrm flipV="1">
                  <a:off x="6174311" y="4101581"/>
                  <a:ext cx="47511" cy="78819"/>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9" name="Gerader Verbinder 308">
                  <a:extLst>
                    <a:ext uri="{FF2B5EF4-FFF2-40B4-BE49-F238E27FC236}">
                      <a16:creationId xmlns:a16="http://schemas.microsoft.com/office/drawing/2014/main" id="{A18FD85B-D109-1DB7-FA66-CDCAF77CEF8C}"/>
                    </a:ext>
                  </a:extLst>
                </p:cNvPr>
                <p:cNvCxnSpPr>
                  <a:cxnSpLocks/>
                  <a:stCxn id="86" idx="4"/>
                  <a:endCxn id="64" idx="3"/>
                </p:cNvCxnSpPr>
                <p:nvPr/>
              </p:nvCxnSpPr>
              <p:spPr>
                <a:xfrm flipV="1">
                  <a:off x="6189873" y="4166434"/>
                  <a:ext cx="99549" cy="3662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3" name="Gerader Verbinder 312">
                  <a:extLst>
                    <a:ext uri="{FF2B5EF4-FFF2-40B4-BE49-F238E27FC236}">
                      <a16:creationId xmlns:a16="http://schemas.microsoft.com/office/drawing/2014/main" id="{2FAD6E0F-D69C-5531-3C7F-7470A457DC9D}"/>
                    </a:ext>
                  </a:extLst>
                </p:cNvPr>
                <p:cNvCxnSpPr>
                  <a:cxnSpLocks/>
                  <a:stCxn id="63" idx="1"/>
                  <a:endCxn id="64" idx="5"/>
                </p:cNvCxnSpPr>
                <p:nvPr/>
              </p:nvCxnSpPr>
              <p:spPr>
                <a:xfrm flipV="1">
                  <a:off x="6340646" y="4175394"/>
                  <a:ext cx="1128" cy="8577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6" name="Gerader Verbinder 315">
                  <a:extLst>
                    <a:ext uri="{FF2B5EF4-FFF2-40B4-BE49-F238E27FC236}">
                      <a16:creationId xmlns:a16="http://schemas.microsoft.com/office/drawing/2014/main" id="{282EB64D-5E93-AC73-B6B0-0F731EB04B6C}"/>
                    </a:ext>
                  </a:extLst>
                </p:cNvPr>
                <p:cNvCxnSpPr>
                  <a:cxnSpLocks/>
                  <a:stCxn id="87" idx="0"/>
                  <a:endCxn id="200" idx="2"/>
                </p:cNvCxnSpPr>
                <p:nvPr/>
              </p:nvCxnSpPr>
              <p:spPr>
                <a:xfrm flipV="1">
                  <a:off x="6473918" y="3807969"/>
                  <a:ext cx="128768" cy="2294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9" name="Gerader Verbinder 318">
                  <a:extLst>
                    <a:ext uri="{FF2B5EF4-FFF2-40B4-BE49-F238E27FC236}">
                      <a16:creationId xmlns:a16="http://schemas.microsoft.com/office/drawing/2014/main" id="{837252ED-3614-44AA-3BF0-9FE1932D878A}"/>
                    </a:ext>
                  </a:extLst>
                </p:cNvPr>
                <p:cNvCxnSpPr>
                  <a:cxnSpLocks/>
                  <a:stCxn id="67" idx="0"/>
                  <a:endCxn id="66" idx="4"/>
                </p:cNvCxnSpPr>
                <p:nvPr/>
              </p:nvCxnSpPr>
              <p:spPr>
                <a:xfrm flipH="1" flipV="1">
                  <a:off x="6459552" y="4062285"/>
                  <a:ext cx="3966" cy="5783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2" name="Gerader Verbinder 321">
                  <a:extLst>
                    <a:ext uri="{FF2B5EF4-FFF2-40B4-BE49-F238E27FC236}">
                      <a16:creationId xmlns:a16="http://schemas.microsoft.com/office/drawing/2014/main" id="{F61D1BC8-ECE5-92C9-9080-3DF47359DF4B}"/>
                    </a:ext>
                  </a:extLst>
                </p:cNvPr>
                <p:cNvCxnSpPr>
                  <a:cxnSpLocks/>
                  <a:stCxn id="33" idx="6"/>
                  <a:endCxn id="87" idx="4"/>
                </p:cNvCxnSpPr>
                <p:nvPr/>
              </p:nvCxnSpPr>
              <p:spPr>
                <a:xfrm>
                  <a:off x="6043328" y="3817922"/>
                  <a:ext cx="187507" cy="974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5" name="Gerader Verbinder 324">
                  <a:extLst>
                    <a:ext uri="{FF2B5EF4-FFF2-40B4-BE49-F238E27FC236}">
                      <a16:creationId xmlns:a16="http://schemas.microsoft.com/office/drawing/2014/main" id="{F255D3D0-3CE4-5930-B5F0-316CFC4C3CC9}"/>
                    </a:ext>
                  </a:extLst>
                </p:cNvPr>
                <p:cNvCxnSpPr>
                  <a:cxnSpLocks/>
                  <a:stCxn id="66" idx="0"/>
                  <a:endCxn id="87" idx="1"/>
                </p:cNvCxnSpPr>
                <p:nvPr/>
              </p:nvCxnSpPr>
              <p:spPr>
                <a:xfrm flipH="1" flipV="1">
                  <a:off x="6437966" y="3856867"/>
                  <a:ext cx="21586" cy="15529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8" name="Gerader Verbinder 327">
                  <a:extLst>
                    <a:ext uri="{FF2B5EF4-FFF2-40B4-BE49-F238E27FC236}">
                      <a16:creationId xmlns:a16="http://schemas.microsoft.com/office/drawing/2014/main" id="{F7B7B1BC-71BA-A620-C74A-ECC6C6F5D93A}"/>
                    </a:ext>
                  </a:extLst>
                </p:cNvPr>
                <p:cNvCxnSpPr>
                  <a:cxnSpLocks/>
                  <a:stCxn id="68" idx="0"/>
                  <a:endCxn id="37" idx="3"/>
                </p:cNvCxnSpPr>
                <p:nvPr/>
              </p:nvCxnSpPr>
              <p:spPr>
                <a:xfrm flipV="1">
                  <a:off x="6796085" y="3904503"/>
                  <a:ext cx="38166" cy="17322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1" name="Gerader Verbinder 330">
                  <a:extLst>
                    <a:ext uri="{FF2B5EF4-FFF2-40B4-BE49-F238E27FC236}">
                      <a16:creationId xmlns:a16="http://schemas.microsoft.com/office/drawing/2014/main" id="{6923D746-6633-0634-84E0-5E4195885DC4}"/>
                    </a:ext>
                  </a:extLst>
                </p:cNvPr>
                <p:cNvCxnSpPr>
                  <a:cxnSpLocks/>
                  <a:stCxn id="38" idx="7"/>
                  <a:endCxn id="96" idx="0"/>
                </p:cNvCxnSpPr>
                <p:nvPr/>
              </p:nvCxnSpPr>
              <p:spPr>
                <a:xfrm flipV="1">
                  <a:off x="5664800" y="4210530"/>
                  <a:ext cx="109046" cy="18087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4" name="Gerader Verbinder 333">
                  <a:extLst>
                    <a:ext uri="{FF2B5EF4-FFF2-40B4-BE49-F238E27FC236}">
                      <a16:creationId xmlns:a16="http://schemas.microsoft.com/office/drawing/2014/main" id="{F2B43D2E-9445-F6A3-7214-8D030E6BF27F}"/>
                    </a:ext>
                  </a:extLst>
                </p:cNvPr>
                <p:cNvCxnSpPr>
                  <a:cxnSpLocks/>
                  <a:stCxn id="74" idx="1"/>
                  <a:endCxn id="177" idx="5"/>
                </p:cNvCxnSpPr>
                <p:nvPr/>
              </p:nvCxnSpPr>
              <p:spPr>
                <a:xfrm flipH="1" flipV="1">
                  <a:off x="5288470" y="4656807"/>
                  <a:ext cx="202363" cy="14088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7" name="Gerader Verbinder 336">
                  <a:extLst>
                    <a:ext uri="{FF2B5EF4-FFF2-40B4-BE49-F238E27FC236}">
                      <a16:creationId xmlns:a16="http://schemas.microsoft.com/office/drawing/2014/main" id="{92B717CE-ACD7-7DB0-AB15-7A8921D49926}"/>
                    </a:ext>
                  </a:extLst>
                </p:cNvPr>
                <p:cNvCxnSpPr>
                  <a:cxnSpLocks/>
                  <a:stCxn id="79" idx="1"/>
                  <a:endCxn id="77" idx="5"/>
                </p:cNvCxnSpPr>
                <p:nvPr/>
              </p:nvCxnSpPr>
              <p:spPr>
                <a:xfrm flipH="1" flipV="1">
                  <a:off x="6341110" y="4565759"/>
                  <a:ext cx="75175" cy="4779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0" name="Gerader Verbinder 339">
                  <a:extLst>
                    <a:ext uri="{FF2B5EF4-FFF2-40B4-BE49-F238E27FC236}">
                      <a16:creationId xmlns:a16="http://schemas.microsoft.com/office/drawing/2014/main" id="{3485E144-DED1-9782-C404-AB381CBE8A69}"/>
                    </a:ext>
                  </a:extLst>
                </p:cNvPr>
                <p:cNvCxnSpPr>
                  <a:cxnSpLocks/>
                  <a:stCxn id="35" idx="5"/>
                  <a:endCxn id="76" idx="4"/>
                </p:cNvCxnSpPr>
                <p:nvPr/>
              </p:nvCxnSpPr>
              <p:spPr>
                <a:xfrm>
                  <a:off x="6175395" y="4758840"/>
                  <a:ext cx="92077" cy="5656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4" name="Gerader Verbinder 343">
                  <a:extLst>
                    <a:ext uri="{FF2B5EF4-FFF2-40B4-BE49-F238E27FC236}">
                      <a16:creationId xmlns:a16="http://schemas.microsoft.com/office/drawing/2014/main" id="{8D856201-D9E7-D0F8-49AB-C3130A80D0C7}"/>
                    </a:ext>
                  </a:extLst>
                </p:cNvPr>
                <p:cNvCxnSpPr>
                  <a:cxnSpLocks/>
                  <a:stCxn id="77" idx="4"/>
                  <a:endCxn id="35" idx="7"/>
                </p:cNvCxnSpPr>
                <p:nvPr/>
              </p:nvCxnSpPr>
              <p:spPr>
                <a:xfrm flipH="1">
                  <a:off x="6175395" y="4584007"/>
                  <a:ext cx="47579" cy="13353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8" name="Gerader Verbinder 347">
                  <a:extLst>
                    <a:ext uri="{FF2B5EF4-FFF2-40B4-BE49-F238E27FC236}">
                      <a16:creationId xmlns:a16="http://schemas.microsoft.com/office/drawing/2014/main" id="{990178C6-3B06-5AF9-EFDD-9A4FE9DBCDED}"/>
                    </a:ext>
                  </a:extLst>
                </p:cNvPr>
                <p:cNvCxnSpPr>
                  <a:cxnSpLocks/>
                  <a:stCxn id="77" idx="4"/>
                  <a:endCxn id="76" idx="5"/>
                </p:cNvCxnSpPr>
                <p:nvPr/>
              </p:nvCxnSpPr>
              <p:spPr>
                <a:xfrm>
                  <a:off x="6222974" y="4584007"/>
                  <a:ext cx="140092" cy="24848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4" name="Gerader Verbinder 353">
                  <a:extLst>
                    <a:ext uri="{FF2B5EF4-FFF2-40B4-BE49-F238E27FC236}">
                      <a16:creationId xmlns:a16="http://schemas.microsoft.com/office/drawing/2014/main" id="{3B2AB90C-98CA-2FCD-7673-8458AA7D7192}"/>
                    </a:ext>
                  </a:extLst>
                </p:cNvPr>
                <p:cNvCxnSpPr>
                  <a:cxnSpLocks/>
                  <a:stCxn id="68" idx="2"/>
                  <a:endCxn id="66" idx="6"/>
                </p:cNvCxnSpPr>
                <p:nvPr/>
              </p:nvCxnSpPr>
              <p:spPr>
                <a:xfrm flipH="1" flipV="1">
                  <a:off x="6512034" y="4037225"/>
                  <a:ext cx="246494" cy="6445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7" name="Gerader Verbinder 356">
                  <a:extLst>
                    <a:ext uri="{FF2B5EF4-FFF2-40B4-BE49-F238E27FC236}">
                      <a16:creationId xmlns:a16="http://schemas.microsoft.com/office/drawing/2014/main" id="{E00107C4-E829-AF6C-8D50-5A8FF417F2F6}"/>
                    </a:ext>
                  </a:extLst>
                </p:cNvPr>
                <p:cNvCxnSpPr>
                  <a:cxnSpLocks/>
                  <a:stCxn id="200" idx="4"/>
                  <a:endCxn id="66" idx="7"/>
                </p:cNvCxnSpPr>
                <p:nvPr/>
              </p:nvCxnSpPr>
              <p:spPr>
                <a:xfrm flipH="1">
                  <a:off x="6496662" y="3830828"/>
                  <a:ext cx="149637" cy="18867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0" name="Gerader Verbinder 359">
                  <a:extLst>
                    <a:ext uri="{FF2B5EF4-FFF2-40B4-BE49-F238E27FC236}">
                      <a16:creationId xmlns:a16="http://schemas.microsoft.com/office/drawing/2014/main" id="{D4046E0B-F57E-3236-1A3B-4082F9EFFF46}"/>
                    </a:ext>
                  </a:extLst>
                </p:cNvPr>
                <p:cNvCxnSpPr>
                  <a:cxnSpLocks/>
                  <a:stCxn id="68" idx="1"/>
                  <a:endCxn id="200" idx="5"/>
                </p:cNvCxnSpPr>
                <p:nvPr/>
              </p:nvCxnSpPr>
              <p:spPr>
                <a:xfrm flipH="1" flipV="1">
                  <a:off x="6677138" y="3824133"/>
                  <a:ext cx="92390" cy="26061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4" name="Gerader Verbinder 363">
                  <a:extLst>
                    <a:ext uri="{FF2B5EF4-FFF2-40B4-BE49-F238E27FC236}">
                      <a16:creationId xmlns:a16="http://schemas.microsoft.com/office/drawing/2014/main" id="{4344C0D0-2480-B761-DCAE-5AEE7C7125CC}"/>
                    </a:ext>
                  </a:extLst>
                </p:cNvPr>
                <p:cNvCxnSpPr>
                  <a:cxnSpLocks/>
                  <a:stCxn id="85" idx="5"/>
                  <a:endCxn id="66" idx="2"/>
                </p:cNvCxnSpPr>
                <p:nvPr/>
              </p:nvCxnSpPr>
              <p:spPr>
                <a:xfrm flipV="1">
                  <a:off x="6244810" y="4037225"/>
                  <a:ext cx="162260" cy="2563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7" name="Gerader Verbinder 366">
                  <a:extLst>
                    <a:ext uri="{FF2B5EF4-FFF2-40B4-BE49-F238E27FC236}">
                      <a16:creationId xmlns:a16="http://schemas.microsoft.com/office/drawing/2014/main" id="{FAB4DD57-2369-5D67-8AE3-7FD36B713B06}"/>
                    </a:ext>
                  </a:extLst>
                </p:cNvPr>
                <p:cNvCxnSpPr>
                  <a:cxnSpLocks/>
                  <a:stCxn id="64" idx="7"/>
                  <a:endCxn id="66" idx="3"/>
                </p:cNvCxnSpPr>
                <p:nvPr/>
              </p:nvCxnSpPr>
              <p:spPr>
                <a:xfrm flipV="1">
                  <a:off x="6350477" y="4054945"/>
                  <a:ext cx="71965" cy="6960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3" name="Gerader Verbinder 372">
                  <a:extLst>
                    <a:ext uri="{FF2B5EF4-FFF2-40B4-BE49-F238E27FC236}">
                      <a16:creationId xmlns:a16="http://schemas.microsoft.com/office/drawing/2014/main" id="{B5F9A945-2680-1BF7-DB14-6B83EE85ED3A}"/>
                    </a:ext>
                  </a:extLst>
                </p:cNvPr>
                <p:cNvCxnSpPr>
                  <a:cxnSpLocks/>
                  <a:stCxn id="41" idx="2"/>
                  <a:endCxn id="68" idx="6"/>
                </p:cNvCxnSpPr>
                <p:nvPr/>
              </p:nvCxnSpPr>
              <p:spPr>
                <a:xfrm flipH="1">
                  <a:off x="6833641" y="4053618"/>
                  <a:ext cx="213858" cy="4806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0" name="Gerader Verbinder 379">
                  <a:extLst>
                    <a:ext uri="{FF2B5EF4-FFF2-40B4-BE49-F238E27FC236}">
                      <a16:creationId xmlns:a16="http://schemas.microsoft.com/office/drawing/2014/main" id="{62CD7B6C-6EAC-A75F-2576-93CDE94245D2}"/>
                    </a:ext>
                  </a:extLst>
                </p:cNvPr>
                <p:cNvCxnSpPr>
                  <a:cxnSpLocks/>
                  <a:stCxn id="40" idx="2"/>
                  <a:endCxn id="39" idx="6"/>
                </p:cNvCxnSpPr>
                <p:nvPr/>
              </p:nvCxnSpPr>
              <p:spPr>
                <a:xfrm flipH="1">
                  <a:off x="7084134" y="3981446"/>
                  <a:ext cx="83759" cy="949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5" name="Gruppieren 44">
              <a:extLst>
                <a:ext uri="{FF2B5EF4-FFF2-40B4-BE49-F238E27FC236}">
                  <a16:creationId xmlns:a16="http://schemas.microsoft.com/office/drawing/2014/main" id="{35B985F6-5CC0-DEB0-F76F-A6ED4C8606C9}"/>
                </a:ext>
              </a:extLst>
            </p:cNvPr>
            <p:cNvGrpSpPr/>
            <p:nvPr/>
          </p:nvGrpSpPr>
          <p:grpSpPr>
            <a:xfrm>
              <a:off x="4310673" y="3628804"/>
              <a:ext cx="3158680" cy="1317163"/>
              <a:chOff x="4310673" y="3598660"/>
              <a:chExt cx="3158680" cy="1317163"/>
            </a:xfrm>
          </p:grpSpPr>
          <p:sp>
            <p:nvSpPr>
              <p:cNvPr id="624" name="Parallelogramm 623">
                <a:extLst>
                  <a:ext uri="{FF2B5EF4-FFF2-40B4-BE49-F238E27FC236}">
                    <a16:creationId xmlns:a16="http://schemas.microsoft.com/office/drawing/2014/main" id="{3144E03A-0CBA-0C75-D1D5-26EDE507D7EF}"/>
                  </a:ext>
                </a:extLst>
              </p:cNvPr>
              <p:cNvSpPr/>
              <p:nvPr/>
            </p:nvSpPr>
            <p:spPr>
              <a:xfrm>
                <a:off x="4310673" y="3598660"/>
                <a:ext cx="3158680" cy="1317163"/>
              </a:xfrm>
              <a:prstGeom prst="parallelogram">
                <a:avLst>
                  <a:gd name="adj" fmla="val 88769"/>
                </a:avLst>
              </a:prstGeom>
              <a:solidFill>
                <a:schemeClr val="accent6">
                  <a:lumMod val="75000"/>
                  <a:alpha val="40000"/>
                </a:schemeClr>
              </a:solidFill>
              <a:ln w="19050">
                <a:solidFill>
                  <a:schemeClr val="accent6">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dirty="0"/>
              </a:p>
            </p:txBody>
          </p:sp>
          <p:grpSp>
            <p:nvGrpSpPr>
              <p:cNvPr id="521" name="Gruppieren 520">
                <a:extLst>
                  <a:ext uri="{FF2B5EF4-FFF2-40B4-BE49-F238E27FC236}">
                    <a16:creationId xmlns:a16="http://schemas.microsoft.com/office/drawing/2014/main" id="{14518065-9437-E253-B5E2-615BB7340206}"/>
                  </a:ext>
                </a:extLst>
              </p:cNvPr>
              <p:cNvGrpSpPr/>
              <p:nvPr/>
            </p:nvGrpSpPr>
            <p:grpSpPr>
              <a:xfrm>
                <a:off x="4636866" y="3635467"/>
                <a:ext cx="2587040" cy="1179831"/>
                <a:chOff x="4717206" y="3752284"/>
                <a:chExt cx="2587040" cy="1179831"/>
              </a:xfrm>
              <a:solidFill>
                <a:schemeClr val="accent6">
                  <a:lumMod val="75000"/>
                </a:schemeClr>
              </a:solidFill>
            </p:grpSpPr>
            <p:sp>
              <p:nvSpPr>
                <p:cNvPr id="522" name="Ellipse 521">
                  <a:extLst>
                    <a:ext uri="{FF2B5EF4-FFF2-40B4-BE49-F238E27FC236}">
                      <a16:creationId xmlns:a16="http://schemas.microsoft.com/office/drawing/2014/main" id="{5E9D78C4-E3AF-597D-85D9-5C7B378D4A23}"/>
                    </a:ext>
                  </a:extLst>
                </p:cNvPr>
                <p:cNvSpPr/>
                <p:nvPr/>
              </p:nvSpPr>
              <p:spPr>
                <a:xfrm rot="284220">
                  <a:off x="5325386" y="4211382"/>
                  <a:ext cx="204376" cy="10960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24" name="Ellipse 523">
                  <a:extLst>
                    <a:ext uri="{FF2B5EF4-FFF2-40B4-BE49-F238E27FC236}">
                      <a16:creationId xmlns:a16="http://schemas.microsoft.com/office/drawing/2014/main" id="{04AAA593-E0CF-6E0F-7BE2-7BDAA0CA3892}"/>
                    </a:ext>
                  </a:extLst>
                </p:cNvPr>
                <p:cNvSpPr/>
                <p:nvPr/>
              </p:nvSpPr>
              <p:spPr>
                <a:xfrm flipV="1">
                  <a:off x="5660509" y="4114057"/>
                  <a:ext cx="226674" cy="9647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25" name="Ellipse 524">
                  <a:extLst>
                    <a:ext uri="{FF2B5EF4-FFF2-40B4-BE49-F238E27FC236}">
                      <a16:creationId xmlns:a16="http://schemas.microsoft.com/office/drawing/2014/main" id="{2C612310-A84F-8C8C-DC8B-098B20ADFA0B}"/>
                    </a:ext>
                  </a:extLst>
                </p:cNvPr>
                <p:cNvSpPr/>
                <p:nvPr/>
              </p:nvSpPr>
              <p:spPr>
                <a:xfrm>
                  <a:off x="5479613" y="3885474"/>
                  <a:ext cx="161069" cy="6627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26" name="Ellipse 525">
                  <a:extLst>
                    <a:ext uri="{FF2B5EF4-FFF2-40B4-BE49-F238E27FC236}">
                      <a16:creationId xmlns:a16="http://schemas.microsoft.com/office/drawing/2014/main" id="{5EEAE0B2-DAF7-6565-00AD-64D33F880E46}"/>
                    </a:ext>
                  </a:extLst>
                </p:cNvPr>
                <p:cNvSpPr/>
                <p:nvPr/>
              </p:nvSpPr>
              <p:spPr>
                <a:xfrm rot="316073">
                  <a:off x="5514268" y="4025527"/>
                  <a:ext cx="115262" cy="8409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527" name="Ellipse 526">
                  <a:extLst>
                    <a:ext uri="{FF2B5EF4-FFF2-40B4-BE49-F238E27FC236}">
                      <a16:creationId xmlns:a16="http://schemas.microsoft.com/office/drawing/2014/main" id="{90E34248-1E1E-4D41-22AB-009B88665A67}"/>
                    </a:ext>
                  </a:extLst>
                </p:cNvPr>
                <p:cNvSpPr/>
                <p:nvPr/>
              </p:nvSpPr>
              <p:spPr>
                <a:xfrm rot="478148">
                  <a:off x="5761763" y="3885978"/>
                  <a:ext cx="115262" cy="63337"/>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528" name="Gerader Verbinder 527">
                  <a:extLst>
                    <a:ext uri="{FF2B5EF4-FFF2-40B4-BE49-F238E27FC236}">
                      <a16:creationId xmlns:a16="http://schemas.microsoft.com/office/drawing/2014/main" id="{5E06D81A-EAAF-ADA4-EE51-A3AFDFCDF0D9}"/>
                    </a:ext>
                  </a:extLst>
                </p:cNvPr>
                <p:cNvCxnSpPr>
                  <a:cxnSpLocks/>
                  <a:stCxn id="527" idx="4"/>
                  <a:endCxn id="524" idx="4"/>
                </p:cNvCxnSpPr>
                <p:nvPr/>
              </p:nvCxnSpPr>
              <p:spPr>
                <a:xfrm flipH="1">
                  <a:off x="5773846" y="3949009"/>
                  <a:ext cx="41157" cy="16504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9" name="Gerader Verbinder 528">
                  <a:extLst>
                    <a:ext uri="{FF2B5EF4-FFF2-40B4-BE49-F238E27FC236}">
                      <a16:creationId xmlns:a16="http://schemas.microsoft.com/office/drawing/2014/main" id="{F3A2E525-D561-6574-A4AE-ED3792608D8A}"/>
                    </a:ext>
                  </a:extLst>
                </p:cNvPr>
                <p:cNvCxnSpPr>
                  <a:cxnSpLocks/>
                  <a:stCxn id="525" idx="4"/>
                  <a:endCxn id="526" idx="0"/>
                </p:cNvCxnSpPr>
                <p:nvPr/>
              </p:nvCxnSpPr>
              <p:spPr>
                <a:xfrm rot="855767">
                  <a:off x="5560147" y="3951748"/>
                  <a:ext cx="15612" cy="7395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1" name="Gerader Verbinder 530">
                  <a:extLst>
                    <a:ext uri="{FF2B5EF4-FFF2-40B4-BE49-F238E27FC236}">
                      <a16:creationId xmlns:a16="http://schemas.microsoft.com/office/drawing/2014/main" id="{FC718BAD-D22D-379C-66FC-19C22C294C21}"/>
                    </a:ext>
                  </a:extLst>
                </p:cNvPr>
                <p:cNvCxnSpPr>
                  <a:cxnSpLocks/>
                  <a:stCxn id="522" idx="0"/>
                  <a:endCxn id="526" idx="3"/>
                </p:cNvCxnSpPr>
                <p:nvPr/>
              </p:nvCxnSpPr>
              <p:spPr>
                <a:xfrm flipV="1">
                  <a:off x="5432100" y="4093438"/>
                  <a:ext cx="96490" cy="11813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2" name="Gerader Verbinder 531">
                  <a:extLst>
                    <a:ext uri="{FF2B5EF4-FFF2-40B4-BE49-F238E27FC236}">
                      <a16:creationId xmlns:a16="http://schemas.microsoft.com/office/drawing/2014/main" id="{9A83BE03-CE32-2E91-20FE-D7B143277BBC}"/>
                    </a:ext>
                  </a:extLst>
                </p:cNvPr>
                <p:cNvCxnSpPr>
                  <a:cxnSpLocks/>
                  <a:stCxn id="524" idx="3"/>
                  <a:endCxn id="526" idx="6"/>
                </p:cNvCxnSpPr>
                <p:nvPr/>
              </p:nvCxnSpPr>
              <p:spPr>
                <a:xfrm flipH="1" flipV="1">
                  <a:off x="5629287" y="4072865"/>
                  <a:ext cx="64418" cy="55320"/>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34" name="Ellipse 533">
                  <a:extLst>
                    <a:ext uri="{FF2B5EF4-FFF2-40B4-BE49-F238E27FC236}">
                      <a16:creationId xmlns:a16="http://schemas.microsoft.com/office/drawing/2014/main" id="{1F39D005-88C7-EC61-484F-CE6650DF6D05}"/>
                    </a:ext>
                  </a:extLst>
                </p:cNvPr>
                <p:cNvSpPr/>
                <p:nvPr/>
              </p:nvSpPr>
              <p:spPr>
                <a:xfrm rot="16245946">
                  <a:off x="6103965" y="4148173"/>
                  <a:ext cx="63499" cy="108327"/>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535" name="Ellipse 534">
                  <a:extLst>
                    <a:ext uri="{FF2B5EF4-FFF2-40B4-BE49-F238E27FC236}">
                      <a16:creationId xmlns:a16="http://schemas.microsoft.com/office/drawing/2014/main" id="{86E402A0-2780-1892-8DC3-C3238545186C}"/>
                    </a:ext>
                  </a:extLst>
                </p:cNvPr>
                <p:cNvSpPr/>
                <p:nvPr/>
              </p:nvSpPr>
              <p:spPr>
                <a:xfrm rot="16245946" flipV="1">
                  <a:off x="6314995" y="3707736"/>
                  <a:ext cx="74763" cy="24310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2" name="Ellipse 541">
                  <a:extLst>
                    <a:ext uri="{FF2B5EF4-FFF2-40B4-BE49-F238E27FC236}">
                      <a16:creationId xmlns:a16="http://schemas.microsoft.com/office/drawing/2014/main" id="{A2E0E0FD-A8BF-E8DB-56C7-C02052277E53}"/>
                    </a:ext>
                  </a:extLst>
                </p:cNvPr>
                <p:cNvSpPr/>
                <p:nvPr/>
              </p:nvSpPr>
              <p:spPr>
                <a:xfrm>
                  <a:off x="5458303" y="4782854"/>
                  <a:ext cx="222132" cy="10131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3" name="Ellipse 542">
                  <a:extLst>
                    <a:ext uri="{FF2B5EF4-FFF2-40B4-BE49-F238E27FC236}">
                      <a16:creationId xmlns:a16="http://schemas.microsoft.com/office/drawing/2014/main" id="{1BE77D32-F468-01EB-36EA-6FBE7DE177A9}"/>
                    </a:ext>
                  </a:extLst>
                </p:cNvPr>
                <p:cNvSpPr/>
                <p:nvPr/>
              </p:nvSpPr>
              <p:spPr>
                <a:xfrm rot="16200000">
                  <a:off x="5946491" y="4527548"/>
                  <a:ext cx="45719" cy="128365"/>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4" name="Ellipse 543">
                  <a:extLst>
                    <a:ext uri="{FF2B5EF4-FFF2-40B4-BE49-F238E27FC236}">
                      <a16:creationId xmlns:a16="http://schemas.microsoft.com/office/drawing/2014/main" id="{99DDEB27-57EF-79C4-846D-E63F59853A6A}"/>
                    </a:ext>
                  </a:extLst>
                </p:cNvPr>
                <p:cNvSpPr/>
                <p:nvPr/>
              </p:nvSpPr>
              <p:spPr>
                <a:xfrm flipV="1">
                  <a:off x="6132282" y="4815401"/>
                  <a:ext cx="270380" cy="11671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5" name="Ellipse 544">
                  <a:extLst>
                    <a:ext uri="{FF2B5EF4-FFF2-40B4-BE49-F238E27FC236}">
                      <a16:creationId xmlns:a16="http://schemas.microsoft.com/office/drawing/2014/main" id="{FBB05D55-32C2-593A-68D6-67BFA1135312}"/>
                    </a:ext>
                  </a:extLst>
                </p:cNvPr>
                <p:cNvSpPr/>
                <p:nvPr/>
              </p:nvSpPr>
              <p:spPr>
                <a:xfrm>
                  <a:off x="6055905" y="4459400"/>
                  <a:ext cx="334138" cy="124607"/>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6" name="Ellipse 545">
                  <a:extLst>
                    <a:ext uri="{FF2B5EF4-FFF2-40B4-BE49-F238E27FC236}">
                      <a16:creationId xmlns:a16="http://schemas.microsoft.com/office/drawing/2014/main" id="{513BECB8-2B33-7960-3BF1-E276068E5F46}"/>
                    </a:ext>
                  </a:extLst>
                </p:cNvPr>
                <p:cNvSpPr/>
                <p:nvPr/>
              </p:nvSpPr>
              <p:spPr>
                <a:xfrm rot="16582068" flipV="1">
                  <a:off x="5905727" y="4676075"/>
                  <a:ext cx="63715" cy="153618"/>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47" name="Ellipse 546">
                  <a:extLst>
                    <a:ext uri="{FF2B5EF4-FFF2-40B4-BE49-F238E27FC236}">
                      <a16:creationId xmlns:a16="http://schemas.microsoft.com/office/drawing/2014/main" id="{90409193-5865-4D87-180F-46883754F074}"/>
                    </a:ext>
                  </a:extLst>
                </p:cNvPr>
                <p:cNvSpPr/>
                <p:nvPr/>
              </p:nvSpPr>
              <p:spPr>
                <a:xfrm>
                  <a:off x="6385516" y="4599352"/>
                  <a:ext cx="210106" cy="9694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548" name="Gerader Verbinder 547">
                  <a:extLst>
                    <a:ext uri="{FF2B5EF4-FFF2-40B4-BE49-F238E27FC236}">
                      <a16:creationId xmlns:a16="http://schemas.microsoft.com/office/drawing/2014/main" id="{B137B574-4ABF-1E5E-2753-B2ABF66060BF}"/>
                    </a:ext>
                  </a:extLst>
                </p:cNvPr>
                <p:cNvCxnSpPr>
                  <a:cxnSpLocks/>
                  <a:stCxn id="545" idx="4"/>
                  <a:endCxn id="546" idx="7"/>
                </p:cNvCxnSpPr>
                <p:nvPr/>
              </p:nvCxnSpPr>
              <p:spPr>
                <a:xfrm flipH="1">
                  <a:off x="5994060" y="4584007"/>
                  <a:ext cx="228914" cy="152513"/>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9" name="Gerader Verbinder 548">
                  <a:extLst>
                    <a:ext uri="{FF2B5EF4-FFF2-40B4-BE49-F238E27FC236}">
                      <a16:creationId xmlns:a16="http://schemas.microsoft.com/office/drawing/2014/main" id="{686A8998-B0AD-A33D-FFC5-BCC23DBA907A}"/>
                    </a:ext>
                  </a:extLst>
                </p:cNvPr>
                <p:cNvCxnSpPr>
                  <a:cxnSpLocks/>
                  <a:stCxn id="543" idx="2"/>
                  <a:endCxn id="546" idx="6"/>
                </p:cNvCxnSpPr>
                <p:nvPr/>
              </p:nvCxnSpPr>
              <p:spPr>
                <a:xfrm flipH="1">
                  <a:off x="5941118" y="4614590"/>
                  <a:ext cx="28233" cy="106633"/>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0" name="Gerader Verbinder 549">
                  <a:extLst>
                    <a:ext uri="{FF2B5EF4-FFF2-40B4-BE49-F238E27FC236}">
                      <a16:creationId xmlns:a16="http://schemas.microsoft.com/office/drawing/2014/main" id="{61EA63B4-2D61-7899-D633-3AE2799155BF}"/>
                    </a:ext>
                  </a:extLst>
                </p:cNvPr>
                <p:cNvCxnSpPr>
                  <a:cxnSpLocks/>
                  <a:stCxn id="542" idx="6"/>
                  <a:endCxn id="546" idx="4"/>
                </p:cNvCxnSpPr>
                <p:nvPr/>
              </p:nvCxnSpPr>
              <p:spPr>
                <a:xfrm flipV="1">
                  <a:off x="5680435" y="4744365"/>
                  <a:ext cx="180814" cy="8914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1" name="Gerader Verbinder 550">
                  <a:extLst>
                    <a:ext uri="{FF2B5EF4-FFF2-40B4-BE49-F238E27FC236}">
                      <a16:creationId xmlns:a16="http://schemas.microsoft.com/office/drawing/2014/main" id="{49A80BD9-8FD8-BB36-9AD9-FC35ACFD287E}"/>
                    </a:ext>
                  </a:extLst>
                </p:cNvPr>
                <p:cNvCxnSpPr>
                  <a:cxnSpLocks/>
                  <a:stCxn id="544" idx="3"/>
                  <a:endCxn id="546" idx="0"/>
                </p:cNvCxnSpPr>
                <p:nvPr/>
              </p:nvCxnSpPr>
              <p:spPr>
                <a:xfrm flipH="1" flipV="1">
                  <a:off x="6013920" y="4761402"/>
                  <a:ext cx="157958" cy="7109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54" name="Ellipse 553">
                  <a:extLst>
                    <a:ext uri="{FF2B5EF4-FFF2-40B4-BE49-F238E27FC236}">
                      <a16:creationId xmlns:a16="http://schemas.microsoft.com/office/drawing/2014/main" id="{80F28233-BE21-91B0-B4B2-20AA1194A518}"/>
                    </a:ext>
                  </a:extLst>
                </p:cNvPr>
                <p:cNvSpPr/>
                <p:nvPr/>
              </p:nvSpPr>
              <p:spPr>
                <a:xfrm flipV="1">
                  <a:off x="6483336" y="4238383"/>
                  <a:ext cx="420468" cy="15317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55" name="Ellipse 554">
                  <a:extLst>
                    <a:ext uri="{FF2B5EF4-FFF2-40B4-BE49-F238E27FC236}">
                      <a16:creationId xmlns:a16="http://schemas.microsoft.com/office/drawing/2014/main" id="{33DD1FE7-CAD9-ADB9-BB3B-62C7332A1CFD}"/>
                    </a:ext>
                  </a:extLst>
                </p:cNvPr>
                <p:cNvSpPr/>
                <p:nvPr/>
              </p:nvSpPr>
              <p:spPr>
                <a:xfrm>
                  <a:off x="6407070" y="4012165"/>
                  <a:ext cx="104964" cy="50120"/>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56" name="Ellipse 555">
                  <a:extLst>
                    <a:ext uri="{FF2B5EF4-FFF2-40B4-BE49-F238E27FC236}">
                      <a16:creationId xmlns:a16="http://schemas.microsoft.com/office/drawing/2014/main" id="{EBC7CF49-C4F7-D446-B8E9-4FD557231144}"/>
                    </a:ext>
                  </a:extLst>
                </p:cNvPr>
                <p:cNvSpPr/>
                <p:nvPr/>
              </p:nvSpPr>
              <p:spPr>
                <a:xfrm rot="21421125">
                  <a:off x="6393933" y="4120090"/>
                  <a:ext cx="141548" cy="4571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559" name="Gerader Verbinder 558">
                  <a:extLst>
                    <a:ext uri="{FF2B5EF4-FFF2-40B4-BE49-F238E27FC236}">
                      <a16:creationId xmlns:a16="http://schemas.microsoft.com/office/drawing/2014/main" id="{FB38AE26-9E0A-ED12-B62D-9B0A1EB7EFC4}"/>
                    </a:ext>
                  </a:extLst>
                </p:cNvPr>
                <p:cNvCxnSpPr>
                  <a:cxnSpLocks/>
                  <a:stCxn id="534" idx="4"/>
                  <a:endCxn id="556" idx="2"/>
                </p:cNvCxnSpPr>
                <p:nvPr/>
              </p:nvCxnSpPr>
              <p:spPr>
                <a:xfrm flipV="1">
                  <a:off x="6189873" y="4146631"/>
                  <a:ext cx="204156" cy="56429"/>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1" name="Gerader Verbinder 560">
                  <a:extLst>
                    <a:ext uri="{FF2B5EF4-FFF2-40B4-BE49-F238E27FC236}">
                      <a16:creationId xmlns:a16="http://schemas.microsoft.com/office/drawing/2014/main" id="{083723E9-5F93-B329-9956-F979869C9948}"/>
                    </a:ext>
                  </a:extLst>
                </p:cNvPr>
                <p:cNvCxnSpPr>
                  <a:cxnSpLocks/>
                  <a:stCxn id="554" idx="4"/>
                  <a:endCxn id="556" idx="6"/>
                </p:cNvCxnSpPr>
                <p:nvPr/>
              </p:nvCxnSpPr>
              <p:spPr>
                <a:xfrm flipH="1" flipV="1">
                  <a:off x="6535385" y="4139269"/>
                  <a:ext cx="158185" cy="9911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62" name="Ellipse 561">
                  <a:extLst>
                    <a:ext uri="{FF2B5EF4-FFF2-40B4-BE49-F238E27FC236}">
                      <a16:creationId xmlns:a16="http://schemas.microsoft.com/office/drawing/2014/main" id="{AD37BEBA-07B2-2878-8B19-EDA8E55DA5DA}"/>
                    </a:ext>
                  </a:extLst>
                </p:cNvPr>
                <p:cNvSpPr/>
                <p:nvPr/>
              </p:nvSpPr>
              <p:spPr>
                <a:xfrm rot="150510">
                  <a:off x="5924330" y="3790134"/>
                  <a:ext cx="119055" cy="50366"/>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563" name="Gerader Verbinder 562">
                  <a:extLst>
                    <a:ext uri="{FF2B5EF4-FFF2-40B4-BE49-F238E27FC236}">
                      <a16:creationId xmlns:a16="http://schemas.microsoft.com/office/drawing/2014/main" id="{2FBD060C-1A43-AC2E-79B0-4640BF8017B9}"/>
                    </a:ext>
                  </a:extLst>
                </p:cNvPr>
                <p:cNvCxnSpPr>
                  <a:cxnSpLocks/>
                  <a:stCxn id="562" idx="3"/>
                  <a:endCxn id="527" idx="0"/>
                </p:cNvCxnSpPr>
                <p:nvPr/>
              </p:nvCxnSpPr>
              <p:spPr>
                <a:xfrm flipH="1">
                  <a:off x="5823785" y="3831265"/>
                  <a:ext cx="117241" cy="55019"/>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64" name="Ellipse 563">
                  <a:extLst>
                    <a:ext uri="{FF2B5EF4-FFF2-40B4-BE49-F238E27FC236}">
                      <a16:creationId xmlns:a16="http://schemas.microsoft.com/office/drawing/2014/main" id="{EBC179E4-6B3A-275A-DF46-B3C788E44F62}"/>
                    </a:ext>
                  </a:extLst>
                </p:cNvPr>
                <p:cNvSpPr/>
                <p:nvPr/>
              </p:nvSpPr>
              <p:spPr>
                <a:xfrm rot="150992">
                  <a:off x="4824395" y="4760900"/>
                  <a:ext cx="225568" cy="10337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65" name="Ellipse 564">
                  <a:extLst>
                    <a:ext uri="{FF2B5EF4-FFF2-40B4-BE49-F238E27FC236}">
                      <a16:creationId xmlns:a16="http://schemas.microsoft.com/office/drawing/2014/main" id="{6F01DFD2-ECD0-D691-D6E3-0F16A05CD489}"/>
                    </a:ext>
                  </a:extLst>
                </p:cNvPr>
                <p:cNvSpPr/>
                <p:nvPr/>
              </p:nvSpPr>
              <p:spPr>
                <a:xfrm rot="168070">
                  <a:off x="4986826" y="4632418"/>
                  <a:ext cx="168050" cy="84750"/>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68" name="Ellipse 567">
                  <a:extLst>
                    <a:ext uri="{FF2B5EF4-FFF2-40B4-BE49-F238E27FC236}">
                      <a16:creationId xmlns:a16="http://schemas.microsoft.com/office/drawing/2014/main" id="{4C0FA1EC-B1AB-AB73-8A77-EBDCD984E2A8}"/>
                    </a:ext>
                  </a:extLst>
                </p:cNvPr>
                <p:cNvSpPr/>
                <p:nvPr/>
              </p:nvSpPr>
              <p:spPr>
                <a:xfrm>
                  <a:off x="6753613" y="3752284"/>
                  <a:ext cx="550633" cy="178336"/>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69" name="Ellipse 568">
                  <a:extLst>
                    <a:ext uri="{FF2B5EF4-FFF2-40B4-BE49-F238E27FC236}">
                      <a16:creationId xmlns:a16="http://schemas.microsoft.com/office/drawing/2014/main" id="{9F8670A3-CEA0-ADB7-4979-32374C578CD2}"/>
                    </a:ext>
                  </a:extLst>
                </p:cNvPr>
                <p:cNvSpPr/>
                <p:nvPr/>
              </p:nvSpPr>
              <p:spPr>
                <a:xfrm>
                  <a:off x="5566418" y="4377277"/>
                  <a:ext cx="115262" cy="9647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70" name="Ellipse 569">
                  <a:extLst>
                    <a:ext uri="{FF2B5EF4-FFF2-40B4-BE49-F238E27FC236}">
                      <a16:creationId xmlns:a16="http://schemas.microsoft.com/office/drawing/2014/main" id="{FFE1B807-E618-CE2D-00E1-3B7404BA9234}"/>
                    </a:ext>
                  </a:extLst>
                </p:cNvPr>
                <p:cNvSpPr/>
                <p:nvPr/>
              </p:nvSpPr>
              <p:spPr>
                <a:xfrm>
                  <a:off x="6859439" y="3968076"/>
                  <a:ext cx="224695" cy="4571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72" name="Ellipse 571">
                  <a:extLst>
                    <a:ext uri="{FF2B5EF4-FFF2-40B4-BE49-F238E27FC236}">
                      <a16:creationId xmlns:a16="http://schemas.microsoft.com/office/drawing/2014/main" id="{03D26A01-E1CF-0D86-D0B6-04B033E489AD}"/>
                    </a:ext>
                  </a:extLst>
                </p:cNvPr>
                <p:cNvSpPr/>
                <p:nvPr/>
              </p:nvSpPr>
              <p:spPr>
                <a:xfrm>
                  <a:off x="7047499" y="4030758"/>
                  <a:ext cx="102559" cy="4571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73" name="Ellipse 572">
                  <a:extLst>
                    <a:ext uri="{FF2B5EF4-FFF2-40B4-BE49-F238E27FC236}">
                      <a16:creationId xmlns:a16="http://schemas.microsoft.com/office/drawing/2014/main" id="{F9346891-4447-8622-D547-CB9650CE155E}"/>
                    </a:ext>
                  </a:extLst>
                </p:cNvPr>
                <p:cNvSpPr/>
                <p:nvPr/>
              </p:nvSpPr>
              <p:spPr>
                <a:xfrm rot="16245946">
                  <a:off x="4757162" y="4603656"/>
                  <a:ext cx="85173" cy="165086"/>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cxnSp>
              <p:nvCxnSpPr>
                <p:cNvPr id="577" name="Gerader Verbinder 576">
                  <a:extLst>
                    <a:ext uri="{FF2B5EF4-FFF2-40B4-BE49-F238E27FC236}">
                      <a16:creationId xmlns:a16="http://schemas.microsoft.com/office/drawing/2014/main" id="{9D55C51B-9BEA-F26D-827E-00E589D35FAF}"/>
                    </a:ext>
                  </a:extLst>
                </p:cNvPr>
                <p:cNvCxnSpPr>
                  <a:cxnSpLocks/>
                  <a:stCxn id="565" idx="2"/>
                  <a:endCxn id="573" idx="4"/>
                </p:cNvCxnSpPr>
                <p:nvPr/>
              </p:nvCxnSpPr>
              <p:spPr>
                <a:xfrm flipH="1">
                  <a:off x="4882284" y="4670687"/>
                  <a:ext cx="104642" cy="1661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8" name="Gerader Verbinder 577">
                  <a:extLst>
                    <a:ext uri="{FF2B5EF4-FFF2-40B4-BE49-F238E27FC236}">
                      <a16:creationId xmlns:a16="http://schemas.microsoft.com/office/drawing/2014/main" id="{17B6064A-5497-CCDE-E928-F71B499E3083}"/>
                    </a:ext>
                  </a:extLst>
                </p:cNvPr>
                <p:cNvCxnSpPr>
                  <a:cxnSpLocks/>
                  <a:stCxn id="564" idx="1"/>
                  <a:endCxn id="573" idx="3"/>
                </p:cNvCxnSpPr>
                <p:nvPr/>
              </p:nvCxnSpPr>
              <p:spPr>
                <a:xfrm flipH="1" flipV="1">
                  <a:off x="4857708" y="4717090"/>
                  <a:ext cx="1403" cy="55483"/>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9" name="Gerader Verbinder 578">
                  <a:extLst>
                    <a:ext uri="{FF2B5EF4-FFF2-40B4-BE49-F238E27FC236}">
                      <a16:creationId xmlns:a16="http://schemas.microsoft.com/office/drawing/2014/main" id="{7AE7C1C8-6ECB-9932-1939-D549C7F4B6DD}"/>
                    </a:ext>
                  </a:extLst>
                </p:cNvPr>
                <p:cNvCxnSpPr>
                  <a:cxnSpLocks/>
                  <a:stCxn id="565" idx="4"/>
                  <a:endCxn id="564" idx="7"/>
                </p:cNvCxnSpPr>
                <p:nvPr/>
              </p:nvCxnSpPr>
              <p:spPr>
                <a:xfrm flipH="1">
                  <a:off x="5018457" y="4717117"/>
                  <a:ext cx="50323" cy="62459"/>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1" name="Gerader Verbinder 580">
                  <a:extLst>
                    <a:ext uri="{FF2B5EF4-FFF2-40B4-BE49-F238E27FC236}">
                      <a16:creationId xmlns:a16="http://schemas.microsoft.com/office/drawing/2014/main" id="{91FD318D-F1C6-81A0-29AD-E2DFEACB6067}"/>
                    </a:ext>
                  </a:extLst>
                </p:cNvPr>
                <p:cNvCxnSpPr>
                  <a:cxnSpLocks/>
                  <a:stCxn id="569" idx="1"/>
                  <a:endCxn id="522" idx="5"/>
                </p:cNvCxnSpPr>
                <p:nvPr/>
              </p:nvCxnSpPr>
              <p:spPr>
                <a:xfrm flipH="1" flipV="1">
                  <a:off x="5496385" y="4310774"/>
                  <a:ext cx="86913" cy="8063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2" name="Gerader Verbinder 581">
                  <a:extLst>
                    <a:ext uri="{FF2B5EF4-FFF2-40B4-BE49-F238E27FC236}">
                      <a16:creationId xmlns:a16="http://schemas.microsoft.com/office/drawing/2014/main" id="{CE495B0B-CA51-2935-8AEC-E12E4891A604}"/>
                    </a:ext>
                  </a:extLst>
                </p:cNvPr>
                <p:cNvCxnSpPr>
                  <a:cxnSpLocks/>
                  <a:stCxn id="522" idx="7"/>
                  <a:endCxn id="524" idx="2"/>
                </p:cNvCxnSpPr>
                <p:nvPr/>
              </p:nvCxnSpPr>
              <p:spPr>
                <a:xfrm flipV="1">
                  <a:off x="5502785" y="4162293"/>
                  <a:ext cx="157724" cy="7124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3" name="Gerader Verbinder 582">
                  <a:extLst>
                    <a:ext uri="{FF2B5EF4-FFF2-40B4-BE49-F238E27FC236}">
                      <a16:creationId xmlns:a16="http://schemas.microsoft.com/office/drawing/2014/main" id="{40DAC345-288A-09E9-A8B0-3DEC832ED13C}"/>
                    </a:ext>
                  </a:extLst>
                </p:cNvPr>
                <p:cNvCxnSpPr>
                  <a:cxnSpLocks/>
                  <a:endCxn id="527" idx="3"/>
                </p:cNvCxnSpPr>
                <p:nvPr/>
              </p:nvCxnSpPr>
              <p:spPr>
                <a:xfrm flipV="1">
                  <a:off x="5614843" y="3934174"/>
                  <a:ext cx="161089" cy="10684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4" name="Gerader Verbinder 583">
                  <a:extLst>
                    <a:ext uri="{FF2B5EF4-FFF2-40B4-BE49-F238E27FC236}">
                      <a16:creationId xmlns:a16="http://schemas.microsoft.com/office/drawing/2014/main" id="{7F8C9486-7DA0-0BE4-A550-C2213F0D1252}"/>
                    </a:ext>
                  </a:extLst>
                </p:cNvPr>
                <p:cNvCxnSpPr>
                  <a:cxnSpLocks/>
                  <a:stCxn id="525" idx="6"/>
                  <a:endCxn id="527" idx="2"/>
                </p:cNvCxnSpPr>
                <p:nvPr/>
              </p:nvCxnSpPr>
              <p:spPr>
                <a:xfrm flipV="1">
                  <a:off x="5640682" y="3909657"/>
                  <a:ext cx="121637" cy="895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9" name="Gerader Verbinder 588">
                  <a:extLst>
                    <a:ext uri="{FF2B5EF4-FFF2-40B4-BE49-F238E27FC236}">
                      <a16:creationId xmlns:a16="http://schemas.microsoft.com/office/drawing/2014/main" id="{4BD4BD68-D5E6-01C3-7608-11A93A8743EC}"/>
                    </a:ext>
                  </a:extLst>
                </p:cNvPr>
                <p:cNvCxnSpPr>
                  <a:cxnSpLocks/>
                  <a:stCxn id="570" idx="0"/>
                  <a:endCxn id="568" idx="4"/>
                </p:cNvCxnSpPr>
                <p:nvPr/>
              </p:nvCxnSpPr>
              <p:spPr>
                <a:xfrm flipV="1">
                  <a:off x="6971787" y="3930620"/>
                  <a:ext cx="57143" cy="3745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3" name="Gerader Verbinder 592">
                  <a:extLst>
                    <a:ext uri="{FF2B5EF4-FFF2-40B4-BE49-F238E27FC236}">
                      <a16:creationId xmlns:a16="http://schemas.microsoft.com/office/drawing/2014/main" id="{A8B5F386-A47A-651C-8D92-70904B83FD8F}"/>
                    </a:ext>
                  </a:extLst>
                </p:cNvPr>
                <p:cNvCxnSpPr>
                  <a:cxnSpLocks/>
                  <a:stCxn id="572" idx="0"/>
                  <a:endCxn id="570" idx="5"/>
                </p:cNvCxnSpPr>
                <p:nvPr/>
              </p:nvCxnSpPr>
              <p:spPr>
                <a:xfrm flipH="1" flipV="1">
                  <a:off x="7051228" y="4007100"/>
                  <a:ext cx="47551" cy="2365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6" name="Gerader Verbinder 595">
                  <a:extLst>
                    <a:ext uri="{FF2B5EF4-FFF2-40B4-BE49-F238E27FC236}">
                      <a16:creationId xmlns:a16="http://schemas.microsoft.com/office/drawing/2014/main" id="{293F5905-9036-B534-4433-A8867664426F}"/>
                    </a:ext>
                  </a:extLst>
                </p:cNvPr>
                <p:cNvCxnSpPr>
                  <a:cxnSpLocks/>
                  <a:stCxn id="543" idx="6"/>
                  <a:endCxn id="545" idx="2"/>
                </p:cNvCxnSpPr>
                <p:nvPr/>
              </p:nvCxnSpPr>
              <p:spPr>
                <a:xfrm flipV="1">
                  <a:off x="5969351" y="4521704"/>
                  <a:ext cx="86554" cy="47167"/>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7" name="Gerader Verbinder 596">
                  <a:extLst>
                    <a:ext uri="{FF2B5EF4-FFF2-40B4-BE49-F238E27FC236}">
                      <a16:creationId xmlns:a16="http://schemas.microsoft.com/office/drawing/2014/main" id="{933DF711-03BA-0436-1327-4067D90C9BDA}"/>
                    </a:ext>
                  </a:extLst>
                </p:cNvPr>
                <p:cNvCxnSpPr>
                  <a:cxnSpLocks/>
                  <a:stCxn id="544" idx="5"/>
                  <a:endCxn id="547" idx="4"/>
                </p:cNvCxnSpPr>
                <p:nvPr/>
              </p:nvCxnSpPr>
              <p:spPr>
                <a:xfrm flipV="1">
                  <a:off x="6363066" y="4696301"/>
                  <a:ext cx="127503" cy="13619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9" name="Gerader Verbinder 598">
                  <a:extLst>
                    <a:ext uri="{FF2B5EF4-FFF2-40B4-BE49-F238E27FC236}">
                      <a16:creationId xmlns:a16="http://schemas.microsoft.com/office/drawing/2014/main" id="{D2618BD9-D634-D373-5906-957D426131DF}"/>
                    </a:ext>
                  </a:extLst>
                </p:cNvPr>
                <p:cNvCxnSpPr>
                  <a:cxnSpLocks/>
                  <a:stCxn id="545" idx="6"/>
                  <a:endCxn id="554" idx="1"/>
                </p:cNvCxnSpPr>
                <p:nvPr/>
              </p:nvCxnSpPr>
              <p:spPr>
                <a:xfrm flipV="1">
                  <a:off x="6390043" y="4369129"/>
                  <a:ext cx="154869" cy="15257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4" name="Gerader Verbinder 603">
                  <a:extLst>
                    <a:ext uri="{FF2B5EF4-FFF2-40B4-BE49-F238E27FC236}">
                      <a16:creationId xmlns:a16="http://schemas.microsoft.com/office/drawing/2014/main" id="{4D5CF586-2CC1-A1C7-0A47-456BBFB655D1}"/>
                    </a:ext>
                  </a:extLst>
                </p:cNvPr>
                <p:cNvCxnSpPr>
                  <a:cxnSpLocks/>
                  <a:stCxn id="534" idx="4"/>
                  <a:endCxn id="555" idx="3"/>
                </p:cNvCxnSpPr>
                <p:nvPr/>
              </p:nvCxnSpPr>
              <p:spPr>
                <a:xfrm flipV="1">
                  <a:off x="6189873" y="4054945"/>
                  <a:ext cx="232569" cy="14811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6" name="Gerader Verbinder 605">
                  <a:extLst>
                    <a:ext uri="{FF2B5EF4-FFF2-40B4-BE49-F238E27FC236}">
                      <a16:creationId xmlns:a16="http://schemas.microsoft.com/office/drawing/2014/main" id="{04BDC4D1-8D4D-8A92-C779-9A90E0847D1C}"/>
                    </a:ext>
                  </a:extLst>
                </p:cNvPr>
                <p:cNvCxnSpPr>
                  <a:cxnSpLocks/>
                  <a:stCxn id="535" idx="0"/>
                  <a:endCxn id="568" idx="2"/>
                </p:cNvCxnSpPr>
                <p:nvPr/>
              </p:nvCxnSpPr>
              <p:spPr>
                <a:xfrm>
                  <a:off x="6473918" y="3830912"/>
                  <a:ext cx="279695" cy="10540"/>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7" name="Gerader Verbinder 606">
                  <a:extLst>
                    <a:ext uri="{FF2B5EF4-FFF2-40B4-BE49-F238E27FC236}">
                      <a16:creationId xmlns:a16="http://schemas.microsoft.com/office/drawing/2014/main" id="{A49DC458-2FF2-8E4D-9313-8DFAFF4B2B6A}"/>
                    </a:ext>
                  </a:extLst>
                </p:cNvPr>
                <p:cNvCxnSpPr>
                  <a:cxnSpLocks/>
                  <a:stCxn id="556" idx="0"/>
                  <a:endCxn id="555" idx="4"/>
                </p:cNvCxnSpPr>
                <p:nvPr/>
              </p:nvCxnSpPr>
              <p:spPr>
                <a:xfrm flipH="1" flipV="1">
                  <a:off x="6459552" y="4062285"/>
                  <a:ext cx="3966" cy="5783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8" name="Gerader Verbinder 607">
                  <a:extLst>
                    <a:ext uri="{FF2B5EF4-FFF2-40B4-BE49-F238E27FC236}">
                      <a16:creationId xmlns:a16="http://schemas.microsoft.com/office/drawing/2014/main" id="{94BF619C-63AE-3FBF-07BB-273E2A2496C8}"/>
                    </a:ext>
                  </a:extLst>
                </p:cNvPr>
                <p:cNvCxnSpPr>
                  <a:cxnSpLocks/>
                  <a:stCxn id="562" idx="6"/>
                  <a:endCxn id="535" idx="4"/>
                </p:cNvCxnSpPr>
                <p:nvPr/>
              </p:nvCxnSpPr>
              <p:spPr>
                <a:xfrm>
                  <a:off x="6043328" y="3817922"/>
                  <a:ext cx="187507" cy="974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9" name="Gerader Verbinder 608">
                  <a:extLst>
                    <a:ext uri="{FF2B5EF4-FFF2-40B4-BE49-F238E27FC236}">
                      <a16:creationId xmlns:a16="http://schemas.microsoft.com/office/drawing/2014/main" id="{ED072E80-F329-7B3F-B961-C4F66165655A}"/>
                    </a:ext>
                  </a:extLst>
                </p:cNvPr>
                <p:cNvCxnSpPr>
                  <a:cxnSpLocks/>
                  <a:stCxn id="555" idx="0"/>
                  <a:endCxn id="535" idx="1"/>
                </p:cNvCxnSpPr>
                <p:nvPr/>
              </p:nvCxnSpPr>
              <p:spPr>
                <a:xfrm flipH="1" flipV="1">
                  <a:off x="6437966" y="3856867"/>
                  <a:ext cx="21586" cy="15529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1" name="Gerader Verbinder 610">
                  <a:extLst>
                    <a:ext uri="{FF2B5EF4-FFF2-40B4-BE49-F238E27FC236}">
                      <a16:creationId xmlns:a16="http://schemas.microsoft.com/office/drawing/2014/main" id="{7CB42A31-6376-557C-1B37-23267850CEE4}"/>
                    </a:ext>
                  </a:extLst>
                </p:cNvPr>
                <p:cNvCxnSpPr>
                  <a:cxnSpLocks/>
                  <a:stCxn id="569" idx="7"/>
                  <a:endCxn id="524" idx="0"/>
                </p:cNvCxnSpPr>
                <p:nvPr/>
              </p:nvCxnSpPr>
              <p:spPr>
                <a:xfrm flipV="1">
                  <a:off x="5664800" y="4210530"/>
                  <a:ext cx="109046" cy="18087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3" name="Gerader Verbinder 612">
                  <a:extLst>
                    <a:ext uri="{FF2B5EF4-FFF2-40B4-BE49-F238E27FC236}">
                      <a16:creationId xmlns:a16="http://schemas.microsoft.com/office/drawing/2014/main" id="{FDCDE7B4-D5DB-C8F7-D403-0CA93FBE678B}"/>
                    </a:ext>
                  </a:extLst>
                </p:cNvPr>
                <p:cNvCxnSpPr>
                  <a:cxnSpLocks/>
                  <a:stCxn id="547" idx="1"/>
                  <a:endCxn id="545" idx="5"/>
                </p:cNvCxnSpPr>
                <p:nvPr/>
              </p:nvCxnSpPr>
              <p:spPr>
                <a:xfrm flipH="1" flipV="1">
                  <a:off x="6341110" y="4565759"/>
                  <a:ext cx="75175" cy="4779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6" name="Gerader Verbinder 615">
                  <a:extLst>
                    <a:ext uri="{FF2B5EF4-FFF2-40B4-BE49-F238E27FC236}">
                      <a16:creationId xmlns:a16="http://schemas.microsoft.com/office/drawing/2014/main" id="{DCF40FC4-75C9-9754-726A-0B048B78C622}"/>
                    </a:ext>
                  </a:extLst>
                </p:cNvPr>
                <p:cNvCxnSpPr>
                  <a:cxnSpLocks/>
                  <a:stCxn id="545" idx="4"/>
                  <a:endCxn id="544" idx="5"/>
                </p:cNvCxnSpPr>
                <p:nvPr/>
              </p:nvCxnSpPr>
              <p:spPr>
                <a:xfrm>
                  <a:off x="6222974" y="4584007"/>
                  <a:ext cx="140092" cy="24848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5" name="Gruppieren 24">
              <a:extLst>
                <a:ext uri="{FF2B5EF4-FFF2-40B4-BE49-F238E27FC236}">
                  <a16:creationId xmlns:a16="http://schemas.microsoft.com/office/drawing/2014/main" id="{B78AEDA1-4C12-457B-A647-392A495B55EA}"/>
                </a:ext>
              </a:extLst>
            </p:cNvPr>
            <p:cNvGrpSpPr/>
            <p:nvPr/>
          </p:nvGrpSpPr>
          <p:grpSpPr>
            <a:xfrm>
              <a:off x="4382135" y="2972197"/>
              <a:ext cx="3158680" cy="1317163"/>
              <a:chOff x="4362039" y="2208527"/>
              <a:chExt cx="3158680" cy="1317163"/>
            </a:xfrm>
          </p:grpSpPr>
          <p:sp>
            <p:nvSpPr>
              <p:cNvPr id="728" name="Parallelogramm 727">
                <a:extLst>
                  <a:ext uri="{FF2B5EF4-FFF2-40B4-BE49-F238E27FC236}">
                    <a16:creationId xmlns:a16="http://schemas.microsoft.com/office/drawing/2014/main" id="{06CD0434-48A9-A8DE-34CA-0E781A0673C0}"/>
                  </a:ext>
                </a:extLst>
              </p:cNvPr>
              <p:cNvSpPr/>
              <p:nvPr/>
            </p:nvSpPr>
            <p:spPr>
              <a:xfrm>
                <a:off x="4362039" y="2208527"/>
                <a:ext cx="3158680" cy="1317163"/>
              </a:xfrm>
              <a:prstGeom prst="parallelogram">
                <a:avLst>
                  <a:gd name="adj" fmla="val 88769"/>
                </a:avLst>
              </a:prstGeom>
              <a:solidFill>
                <a:schemeClr val="accent2">
                  <a:lumMod val="75000"/>
                  <a:alpha val="40000"/>
                </a:schemeClr>
              </a:solidFill>
              <a:ln w="19050">
                <a:solidFill>
                  <a:schemeClr val="accent2">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dirty="0"/>
              </a:p>
            </p:txBody>
          </p:sp>
          <p:grpSp>
            <p:nvGrpSpPr>
              <p:cNvPr id="24" name="Gruppieren 23">
                <a:extLst>
                  <a:ext uri="{FF2B5EF4-FFF2-40B4-BE49-F238E27FC236}">
                    <a16:creationId xmlns:a16="http://schemas.microsoft.com/office/drawing/2014/main" id="{AABD3082-AE8C-7718-1057-BDE75510F916}"/>
                  </a:ext>
                </a:extLst>
              </p:cNvPr>
              <p:cNvGrpSpPr/>
              <p:nvPr/>
            </p:nvGrpSpPr>
            <p:grpSpPr>
              <a:xfrm>
                <a:off x="4662438" y="2252245"/>
                <a:ext cx="2587040" cy="1179831"/>
                <a:chOff x="4662438" y="2252245"/>
                <a:chExt cx="2587040" cy="1179831"/>
              </a:xfrm>
            </p:grpSpPr>
            <p:sp>
              <p:nvSpPr>
                <p:cNvPr id="626" name="Ellipse 625">
                  <a:extLst>
                    <a:ext uri="{FF2B5EF4-FFF2-40B4-BE49-F238E27FC236}">
                      <a16:creationId xmlns:a16="http://schemas.microsoft.com/office/drawing/2014/main" id="{CC65B840-44D2-F4F1-B9B6-B70EAD46556A}"/>
                    </a:ext>
                  </a:extLst>
                </p:cNvPr>
                <p:cNvSpPr/>
                <p:nvPr/>
              </p:nvSpPr>
              <p:spPr>
                <a:xfrm rot="284220">
                  <a:off x="5270618" y="2711343"/>
                  <a:ext cx="204376" cy="10960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28" name="Ellipse 627">
                  <a:extLst>
                    <a:ext uri="{FF2B5EF4-FFF2-40B4-BE49-F238E27FC236}">
                      <a16:creationId xmlns:a16="http://schemas.microsoft.com/office/drawing/2014/main" id="{6E8A71C4-E8FB-C182-63D8-BE91E27C8B76}"/>
                    </a:ext>
                  </a:extLst>
                </p:cNvPr>
                <p:cNvSpPr/>
                <p:nvPr/>
              </p:nvSpPr>
              <p:spPr>
                <a:xfrm flipV="1">
                  <a:off x="5605741" y="2614018"/>
                  <a:ext cx="226674" cy="96473"/>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29" name="Ellipse 628">
                  <a:extLst>
                    <a:ext uri="{FF2B5EF4-FFF2-40B4-BE49-F238E27FC236}">
                      <a16:creationId xmlns:a16="http://schemas.microsoft.com/office/drawing/2014/main" id="{CEA4083F-0381-141D-6A60-266D03DD0194}"/>
                    </a:ext>
                  </a:extLst>
                </p:cNvPr>
                <p:cNvSpPr/>
                <p:nvPr/>
              </p:nvSpPr>
              <p:spPr>
                <a:xfrm>
                  <a:off x="5424845" y="2385435"/>
                  <a:ext cx="161069" cy="66273"/>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33" name="Gerader Verbinder 632">
                  <a:extLst>
                    <a:ext uri="{FF2B5EF4-FFF2-40B4-BE49-F238E27FC236}">
                      <a16:creationId xmlns:a16="http://schemas.microsoft.com/office/drawing/2014/main" id="{8E541746-FEB6-76B7-74BC-59CAEA278E45}"/>
                    </a:ext>
                  </a:extLst>
                </p:cNvPr>
                <p:cNvCxnSpPr>
                  <a:cxnSpLocks/>
                  <a:stCxn id="629" idx="4"/>
                  <a:endCxn id="628" idx="3"/>
                </p:cNvCxnSpPr>
                <p:nvPr/>
              </p:nvCxnSpPr>
              <p:spPr>
                <a:xfrm>
                  <a:off x="5505380" y="2451708"/>
                  <a:ext cx="133557" cy="176438"/>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5" name="Gerader Verbinder 634">
                  <a:extLst>
                    <a:ext uri="{FF2B5EF4-FFF2-40B4-BE49-F238E27FC236}">
                      <a16:creationId xmlns:a16="http://schemas.microsoft.com/office/drawing/2014/main" id="{DF126E1B-6A13-9276-6CFB-76989CC278D3}"/>
                    </a:ext>
                  </a:extLst>
                </p:cNvPr>
                <p:cNvCxnSpPr>
                  <a:cxnSpLocks/>
                  <a:stCxn id="626" idx="0"/>
                  <a:endCxn id="629" idx="3"/>
                </p:cNvCxnSpPr>
                <p:nvPr/>
              </p:nvCxnSpPr>
              <p:spPr>
                <a:xfrm flipV="1">
                  <a:off x="5377332" y="2442003"/>
                  <a:ext cx="71101" cy="269527"/>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39" name="Ellipse 638">
                  <a:extLst>
                    <a:ext uri="{FF2B5EF4-FFF2-40B4-BE49-F238E27FC236}">
                      <a16:creationId xmlns:a16="http://schemas.microsoft.com/office/drawing/2014/main" id="{8B49F914-D3D8-9704-10AD-035EDAF3E92F}"/>
                    </a:ext>
                  </a:extLst>
                </p:cNvPr>
                <p:cNvSpPr/>
                <p:nvPr/>
              </p:nvSpPr>
              <p:spPr>
                <a:xfrm rot="16245946" flipV="1">
                  <a:off x="6260227" y="2207697"/>
                  <a:ext cx="74763" cy="24310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45" name="Gerader Verbinder 644">
                  <a:extLst>
                    <a:ext uri="{FF2B5EF4-FFF2-40B4-BE49-F238E27FC236}">
                      <a16:creationId xmlns:a16="http://schemas.microsoft.com/office/drawing/2014/main" id="{23433974-73A5-5141-5F88-8919A04A500B}"/>
                    </a:ext>
                  </a:extLst>
                </p:cNvPr>
                <p:cNvCxnSpPr>
                  <a:cxnSpLocks/>
                  <a:stCxn id="639" idx="0"/>
                </p:cNvCxnSpPr>
                <p:nvPr/>
              </p:nvCxnSpPr>
              <p:spPr>
                <a:xfrm>
                  <a:off x="6419150" y="2330873"/>
                  <a:ext cx="279695" cy="12170"/>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46" name="Ellipse 645">
                  <a:extLst>
                    <a:ext uri="{FF2B5EF4-FFF2-40B4-BE49-F238E27FC236}">
                      <a16:creationId xmlns:a16="http://schemas.microsoft.com/office/drawing/2014/main" id="{AF5478CE-254E-C65F-4702-BE5BD927584F}"/>
                    </a:ext>
                  </a:extLst>
                </p:cNvPr>
                <p:cNvSpPr/>
                <p:nvPr/>
              </p:nvSpPr>
              <p:spPr>
                <a:xfrm>
                  <a:off x="5403535" y="3282815"/>
                  <a:ext cx="222132" cy="10131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48" name="Ellipse 647">
                  <a:extLst>
                    <a:ext uri="{FF2B5EF4-FFF2-40B4-BE49-F238E27FC236}">
                      <a16:creationId xmlns:a16="http://schemas.microsoft.com/office/drawing/2014/main" id="{1289D3A1-F303-26D3-1BDE-3DE833FD2E1B}"/>
                    </a:ext>
                  </a:extLst>
                </p:cNvPr>
                <p:cNvSpPr/>
                <p:nvPr/>
              </p:nvSpPr>
              <p:spPr>
                <a:xfrm flipV="1">
                  <a:off x="6077514" y="3315362"/>
                  <a:ext cx="270380" cy="11671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49" name="Ellipse 648">
                  <a:extLst>
                    <a:ext uri="{FF2B5EF4-FFF2-40B4-BE49-F238E27FC236}">
                      <a16:creationId xmlns:a16="http://schemas.microsoft.com/office/drawing/2014/main" id="{F1F49F45-4DB3-67CB-A9FF-23289F163C92}"/>
                    </a:ext>
                  </a:extLst>
                </p:cNvPr>
                <p:cNvSpPr/>
                <p:nvPr/>
              </p:nvSpPr>
              <p:spPr>
                <a:xfrm>
                  <a:off x="6001137" y="2959361"/>
                  <a:ext cx="334138" cy="124607"/>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51" name="Ellipse 650">
                  <a:extLst>
                    <a:ext uri="{FF2B5EF4-FFF2-40B4-BE49-F238E27FC236}">
                      <a16:creationId xmlns:a16="http://schemas.microsoft.com/office/drawing/2014/main" id="{A9D53009-C1B1-F919-D612-F77C2C8D5489}"/>
                    </a:ext>
                  </a:extLst>
                </p:cNvPr>
                <p:cNvSpPr/>
                <p:nvPr/>
              </p:nvSpPr>
              <p:spPr>
                <a:xfrm>
                  <a:off x="6330748" y="3099313"/>
                  <a:ext cx="210106" cy="9694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55" name="Gerader Verbinder 654">
                  <a:extLst>
                    <a:ext uri="{FF2B5EF4-FFF2-40B4-BE49-F238E27FC236}">
                      <a16:creationId xmlns:a16="http://schemas.microsoft.com/office/drawing/2014/main" id="{69D91F8A-F393-F343-58BE-925E566FE9B0}"/>
                    </a:ext>
                  </a:extLst>
                </p:cNvPr>
                <p:cNvCxnSpPr>
                  <a:cxnSpLocks/>
                  <a:stCxn id="648" idx="2"/>
                  <a:endCxn id="646" idx="6"/>
                </p:cNvCxnSpPr>
                <p:nvPr/>
              </p:nvCxnSpPr>
              <p:spPr>
                <a:xfrm flipH="1" flipV="1">
                  <a:off x="5625667" y="3333472"/>
                  <a:ext cx="451847" cy="40247"/>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58" name="Ellipse 657">
                  <a:extLst>
                    <a:ext uri="{FF2B5EF4-FFF2-40B4-BE49-F238E27FC236}">
                      <a16:creationId xmlns:a16="http://schemas.microsoft.com/office/drawing/2014/main" id="{6D799418-7D21-0D6A-0ACE-51605E1DC4D4}"/>
                    </a:ext>
                  </a:extLst>
                </p:cNvPr>
                <p:cNvSpPr/>
                <p:nvPr/>
              </p:nvSpPr>
              <p:spPr>
                <a:xfrm flipV="1">
                  <a:off x="6428568" y="2738344"/>
                  <a:ext cx="420468" cy="15317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665" name="Gerader Verbinder 664">
                  <a:extLst>
                    <a:ext uri="{FF2B5EF4-FFF2-40B4-BE49-F238E27FC236}">
                      <a16:creationId xmlns:a16="http://schemas.microsoft.com/office/drawing/2014/main" id="{FA47BFCC-1E1A-FAB6-0884-9A83C5411EE2}"/>
                    </a:ext>
                  </a:extLst>
                </p:cNvPr>
                <p:cNvCxnSpPr>
                  <a:cxnSpLocks/>
                  <a:stCxn id="658" idx="4"/>
                  <a:endCxn id="639" idx="1"/>
                </p:cNvCxnSpPr>
                <p:nvPr/>
              </p:nvCxnSpPr>
              <p:spPr>
                <a:xfrm flipH="1" flipV="1">
                  <a:off x="6383198" y="2356828"/>
                  <a:ext cx="255604" cy="381516"/>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68" name="Ellipse 667">
                  <a:extLst>
                    <a:ext uri="{FF2B5EF4-FFF2-40B4-BE49-F238E27FC236}">
                      <a16:creationId xmlns:a16="http://schemas.microsoft.com/office/drawing/2014/main" id="{D71FE155-FD38-B9EB-DBAA-6AE09C8C3EB9}"/>
                    </a:ext>
                  </a:extLst>
                </p:cNvPr>
                <p:cNvSpPr/>
                <p:nvPr/>
              </p:nvSpPr>
              <p:spPr>
                <a:xfrm rot="150992">
                  <a:off x="4769627" y="3260861"/>
                  <a:ext cx="225568" cy="10337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69" name="Ellipse 668">
                  <a:extLst>
                    <a:ext uri="{FF2B5EF4-FFF2-40B4-BE49-F238E27FC236}">
                      <a16:creationId xmlns:a16="http://schemas.microsoft.com/office/drawing/2014/main" id="{CE0B7ED3-BFF1-C715-C5E6-AA5B8AC39EF4}"/>
                    </a:ext>
                  </a:extLst>
                </p:cNvPr>
                <p:cNvSpPr/>
                <p:nvPr/>
              </p:nvSpPr>
              <p:spPr>
                <a:xfrm rot="168070">
                  <a:off x="4932058" y="3132379"/>
                  <a:ext cx="168050" cy="84750"/>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72" name="Ellipse 671">
                  <a:extLst>
                    <a:ext uri="{FF2B5EF4-FFF2-40B4-BE49-F238E27FC236}">
                      <a16:creationId xmlns:a16="http://schemas.microsoft.com/office/drawing/2014/main" id="{91FF7018-D2F7-D17E-2194-CF717B278F4F}"/>
                    </a:ext>
                  </a:extLst>
                </p:cNvPr>
                <p:cNvSpPr/>
                <p:nvPr/>
              </p:nvSpPr>
              <p:spPr>
                <a:xfrm>
                  <a:off x="6698845" y="2252245"/>
                  <a:ext cx="550633" cy="178336"/>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74" name="Ellipse 673">
                  <a:extLst>
                    <a:ext uri="{FF2B5EF4-FFF2-40B4-BE49-F238E27FC236}">
                      <a16:creationId xmlns:a16="http://schemas.microsoft.com/office/drawing/2014/main" id="{85F81986-EB99-49D0-CFBF-1A367F0AF6B2}"/>
                    </a:ext>
                  </a:extLst>
                </p:cNvPr>
                <p:cNvSpPr/>
                <p:nvPr/>
              </p:nvSpPr>
              <p:spPr>
                <a:xfrm>
                  <a:off x="6804671" y="2468037"/>
                  <a:ext cx="224695" cy="4571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77" name="Ellipse 676">
                  <a:extLst>
                    <a:ext uri="{FF2B5EF4-FFF2-40B4-BE49-F238E27FC236}">
                      <a16:creationId xmlns:a16="http://schemas.microsoft.com/office/drawing/2014/main" id="{7870DCDA-88C1-E71D-5DE9-0E39FE04CCE2}"/>
                    </a:ext>
                  </a:extLst>
                </p:cNvPr>
                <p:cNvSpPr/>
                <p:nvPr/>
              </p:nvSpPr>
              <p:spPr>
                <a:xfrm rot="16245946">
                  <a:off x="4702394" y="3103617"/>
                  <a:ext cx="85173" cy="165086"/>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cxnSp>
              <p:nvCxnSpPr>
                <p:cNvPr id="681" name="Gerader Verbinder 680">
                  <a:extLst>
                    <a:ext uri="{FF2B5EF4-FFF2-40B4-BE49-F238E27FC236}">
                      <a16:creationId xmlns:a16="http://schemas.microsoft.com/office/drawing/2014/main" id="{F895FC2B-367C-D818-0C00-7FCEAEB5B08A}"/>
                    </a:ext>
                  </a:extLst>
                </p:cNvPr>
                <p:cNvCxnSpPr>
                  <a:cxnSpLocks/>
                  <a:stCxn id="669" idx="2"/>
                  <a:endCxn id="677" idx="4"/>
                </p:cNvCxnSpPr>
                <p:nvPr/>
              </p:nvCxnSpPr>
              <p:spPr>
                <a:xfrm flipH="1">
                  <a:off x="4827516" y="3170648"/>
                  <a:ext cx="104642" cy="16615"/>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2" name="Gerader Verbinder 681">
                  <a:extLst>
                    <a:ext uri="{FF2B5EF4-FFF2-40B4-BE49-F238E27FC236}">
                      <a16:creationId xmlns:a16="http://schemas.microsoft.com/office/drawing/2014/main" id="{CA168B61-4301-15A1-9818-F3E858D3A6E0}"/>
                    </a:ext>
                  </a:extLst>
                </p:cNvPr>
                <p:cNvCxnSpPr>
                  <a:cxnSpLocks/>
                  <a:stCxn id="668" idx="1"/>
                  <a:endCxn id="677" idx="3"/>
                </p:cNvCxnSpPr>
                <p:nvPr/>
              </p:nvCxnSpPr>
              <p:spPr>
                <a:xfrm flipH="1" flipV="1">
                  <a:off x="4802940" y="3217051"/>
                  <a:ext cx="1403" cy="55483"/>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3" name="Gerader Verbinder 682">
                  <a:extLst>
                    <a:ext uri="{FF2B5EF4-FFF2-40B4-BE49-F238E27FC236}">
                      <a16:creationId xmlns:a16="http://schemas.microsoft.com/office/drawing/2014/main" id="{8627D5F1-B1BD-E50E-6289-B43E7E73AB81}"/>
                    </a:ext>
                  </a:extLst>
                </p:cNvPr>
                <p:cNvCxnSpPr>
                  <a:cxnSpLocks/>
                  <a:endCxn id="668" idx="7"/>
                </p:cNvCxnSpPr>
                <p:nvPr/>
              </p:nvCxnSpPr>
              <p:spPr>
                <a:xfrm flipH="1">
                  <a:off x="4963689" y="3229846"/>
                  <a:ext cx="41272" cy="49691"/>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6" name="Gerader Verbinder 685">
                  <a:extLst>
                    <a:ext uri="{FF2B5EF4-FFF2-40B4-BE49-F238E27FC236}">
                      <a16:creationId xmlns:a16="http://schemas.microsoft.com/office/drawing/2014/main" id="{24EF6AEB-3F8C-C1C7-7493-4537EB722A16}"/>
                    </a:ext>
                  </a:extLst>
                </p:cNvPr>
                <p:cNvCxnSpPr>
                  <a:cxnSpLocks/>
                  <a:stCxn id="626" idx="7"/>
                  <a:endCxn id="628" idx="2"/>
                </p:cNvCxnSpPr>
                <p:nvPr/>
              </p:nvCxnSpPr>
              <p:spPr>
                <a:xfrm flipV="1">
                  <a:off x="5448017" y="2662254"/>
                  <a:ext cx="157724" cy="71241"/>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3" name="Gerader Verbinder 692">
                  <a:extLst>
                    <a:ext uri="{FF2B5EF4-FFF2-40B4-BE49-F238E27FC236}">
                      <a16:creationId xmlns:a16="http://schemas.microsoft.com/office/drawing/2014/main" id="{9BEE1921-42C2-79A6-4074-12EAAF4B4382}"/>
                    </a:ext>
                  </a:extLst>
                </p:cNvPr>
                <p:cNvCxnSpPr>
                  <a:cxnSpLocks/>
                  <a:stCxn id="674" idx="0"/>
                  <a:endCxn id="672" idx="4"/>
                </p:cNvCxnSpPr>
                <p:nvPr/>
              </p:nvCxnSpPr>
              <p:spPr>
                <a:xfrm flipV="1">
                  <a:off x="6917019" y="2430581"/>
                  <a:ext cx="57143" cy="37456"/>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7" name="Gerader Verbinder 696">
                  <a:extLst>
                    <a:ext uri="{FF2B5EF4-FFF2-40B4-BE49-F238E27FC236}">
                      <a16:creationId xmlns:a16="http://schemas.microsoft.com/office/drawing/2014/main" id="{80764191-4F62-7F3D-C4EC-901732F5EB23}"/>
                    </a:ext>
                  </a:extLst>
                </p:cNvPr>
                <p:cNvCxnSpPr>
                  <a:cxnSpLocks/>
                  <a:stCxn id="658" idx="4"/>
                  <a:endCxn id="674" idx="3"/>
                </p:cNvCxnSpPr>
                <p:nvPr/>
              </p:nvCxnSpPr>
              <p:spPr>
                <a:xfrm flipV="1">
                  <a:off x="6638802" y="2507061"/>
                  <a:ext cx="198775" cy="231283"/>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1" name="Gerader Verbinder 700">
                  <a:extLst>
                    <a:ext uri="{FF2B5EF4-FFF2-40B4-BE49-F238E27FC236}">
                      <a16:creationId xmlns:a16="http://schemas.microsoft.com/office/drawing/2014/main" id="{0DE72BCB-02CB-5779-FD69-7A44B6BEE802}"/>
                    </a:ext>
                  </a:extLst>
                </p:cNvPr>
                <p:cNvCxnSpPr>
                  <a:cxnSpLocks/>
                  <a:stCxn id="648" idx="5"/>
                  <a:endCxn id="651" idx="4"/>
                </p:cNvCxnSpPr>
                <p:nvPr/>
              </p:nvCxnSpPr>
              <p:spPr>
                <a:xfrm flipV="1">
                  <a:off x="6308298" y="3196262"/>
                  <a:ext cx="127503" cy="13619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2" name="Gerader Verbinder 711">
                  <a:extLst>
                    <a:ext uri="{FF2B5EF4-FFF2-40B4-BE49-F238E27FC236}">
                      <a16:creationId xmlns:a16="http://schemas.microsoft.com/office/drawing/2014/main" id="{A4C193AC-A847-C715-4C46-39D6A6A8D7E7}"/>
                    </a:ext>
                  </a:extLst>
                </p:cNvPr>
                <p:cNvCxnSpPr>
                  <a:cxnSpLocks/>
                  <a:stCxn id="629" idx="6"/>
                  <a:endCxn id="639" idx="4"/>
                </p:cNvCxnSpPr>
                <p:nvPr/>
              </p:nvCxnSpPr>
              <p:spPr>
                <a:xfrm flipV="1">
                  <a:off x="5585914" y="2327624"/>
                  <a:ext cx="590153" cy="90948"/>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7" name="Gerader Verbinder 716">
                  <a:extLst>
                    <a:ext uri="{FF2B5EF4-FFF2-40B4-BE49-F238E27FC236}">
                      <a16:creationId xmlns:a16="http://schemas.microsoft.com/office/drawing/2014/main" id="{4977F4F5-4A41-BEB0-FDE4-E0861CE7916B}"/>
                    </a:ext>
                  </a:extLst>
                </p:cNvPr>
                <p:cNvCxnSpPr>
                  <a:cxnSpLocks/>
                  <a:stCxn id="651" idx="1"/>
                  <a:endCxn id="649" idx="5"/>
                </p:cNvCxnSpPr>
                <p:nvPr/>
              </p:nvCxnSpPr>
              <p:spPr>
                <a:xfrm flipH="1" flipV="1">
                  <a:off x="6286342" y="3065720"/>
                  <a:ext cx="75175" cy="47791"/>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0" name="Gerader Verbinder 719">
                  <a:extLst>
                    <a:ext uri="{FF2B5EF4-FFF2-40B4-BE49-F238E27FC236}">
                      <a16:creationId xmlns:a16="http://schemas.microsoft.com/office/drawing/2014/main" id="{45C85A7D-7A8E-8DC5-3930-506C9E523D55}"/>
                    </a:ext>
                  </a:extLst>
                </p:cNvPr>
                <p:cNvCxnSpPr>
                  <a:cxnSpLocks/>
                  <a:stCxn id="649" idx="4"/>
                  <a:endCxn id="648" idx="4"/>
                </p:cNvCxnSpPr>
                <p:nvPr/>
              </p:nvCxnSpPr>
              <p:spPr>
                <a:xfrm>
                  <a:off x="6168206" y="3083968"/>
                  <a:ext cx="44498" cy="231394"/>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E2561BC0-2C95-3809-47F7-5A2E4A15B0A2}"/>
                    </a:ext>
                  </a:extLst>
                </p:cNvPr>
                <p:cNvCxnSpPr>
                  <a:cxnSpLocks/>
                  <a:stCxn id="628" idx="5"/>
                  <a:endCxn id="639" idx="3"/>
                </p:cNvCxnSpPr>
                <p:nvPr/>
              </p:nvCxnSpPr>
              <p:spPr>
                <a:xfrm flipV="1">
                  <a:off x="5799219" y="2354530"/>
                  <a:ext cx="412094" cy="273616"/>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FA6E8EC-5D3B-E95A-7C53-18645BEEDF07}"/>
                    </a:ext>
                  </a:extLst>
                </p:cNvPr>
                <p:cNvCxnSpPr>
                  <a:cxnSpLocks/>
                  <a:stCxn id="651" idx="7"/>
                  <a:endCxn id="658" idx="0"/>
                </p:cNvCxnSpPr>
                <p:nvPr/>
              </p:nvCxnSpPr>
              <p:spPr>
                <a:xfrm flipV="1">
                  <a:off x="6510085" y="2891523"/>
                  <a:ext cx="128717" cy="221988"/>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876CD589-F2FF-DC67-9F21-E9124BF5C744}"/>
                    </a:ext>
                  </a:extLst>
                </p:cNvPr>
                <p:cNvCxnSpPr>
                  <a:cxnSpLocks/>
                  <a:stCxn id="649" idx="7"/>
                  <a:endCxn id="658" idx="1"/>
                </p:cNvCxnSpPr>
                <p:nvPr/>
              </p:nvCxnSpPr>
              <p:spPr>
                <a:xfrm flipV="1">
                  <a:off x="6286342" y="2869090"/>
                  <a:ext cx="203802" cy="108519"/>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569ABD27-8FCD-C5F1-FF7F-77B5C9729EFD}"/>
                    </a:ext>
                  </a:extLst>
                </p:cNvPr>
                <p:cNvCxnSpPr>
                  <a:cxnSpLocks/>
                  <a:stCxn id="649" idx="3"/>
                  <a:endCxn id="646" idx="7"/>
                </p:cNvCxnSpPr>
                <p:nvPr/>
              </p:nvCxnSpPr>
              <p:spPr>
                <a:xfrm flipH="1">
                  <a:off x="5593137" y="3065720"/>
                  <a:ext cx="456933" cy="23193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755C407-3520-E078-AA4D-BEF7D2CD10D9}"/>
                    </a:ext>
                  </a:extLst>
                </p:cNvPr>
                <p:cNvCxnSpPr>
                  <a:cxnSpLocks/>
                  <a:stCxn id="669" idx="6"/>
                  <a:endCxn id="646" idx="2"/>
                </p:cNvCxnSpPr>
                <p:nvPr/>
              </p:nvCxnSpPr>
              <p:spPr>
                <a:xfrm>
                  <a:off x="5100008" y="3178860"/>
                  <a:ext cx="303527" cy="15461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AD6F8B6B-FFF2-FBBA-293B-C7F7A9005C7E}"/>
                    </a:ext>
                  </a:extLst>
                </p:cNvPr>
                <p:cNvCxnSpPr>
                  <a:cxnSpLocks/>
                  <a:stCxn id="646" idx="2"/>
                  <a:endCxn id="668" idx="6"/>
                </p:cNvCxnSpPr>
                <p:nvPr/>
              </p:nvCxnSpPr>
              <p:spPr>
                <a:xfrm flipH="1" flipV="1">
                  <a:off x="4995086" y="3317500"/>
                  <a:ext cx="408449" cy="1597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pic>
        <p:nvPicPr>
          <p:cNvPr id="6" name="Grafik 5" descr="Ein Bild, das Karte enthält.&#10;&#10;Automatisch generierte Beschreibung">
            <a:extLst>
              <a:ext uri="{FF2B5EF4-FFF2-40B4-BE49-F238E27FC236}">
                <a16:creationId xmlns:a16="http://schemas.microsoft.com/office/drawing/2014/main" id="{DB2D52D4-CBBC-4E01-1303-6458F1C355B5}"/>
              </a:ext>
            </a:extLst>
          </p:cNvPr>
          <p:cNvPicPr>
            <a:picLocks noChangeAspect="1"/>
          </p:cNvPicPr>
          <p:nvPr/>
        </p:nvPicPr>
        <p:blipFill rotWithShape="1">
          <a:blip r:embed="rId2"/>
          <a:srcRect l="9633" t="8200" r="1633" b="7816"/>
          <a:stretch/>
        </p:blipFill>
        <p:spPr>
          <a:xfrm>
            <a:off x="550499" y="2124892"/>
            <a:ext cx="3653549" cy="3735977"/>
          </a:xfrm>
          <a:prstGeom prst="rect">
            <a:avLst/>
          </a:prstGeom>
        </p:spPr>
      </p:pic>
      <p:sp>
        <p:nvSpPr>
          <p:cNvPr id="150" name="Textfeld 149">
            <a:extLst>
              <a:ext uri="{FF2B5EF4-FFF2-40B4-BE49-F238E27FC236}">
                <a16:creationId xmlns:a16="http://schemas.microsoft.com/office/drawing/2014/main" id="{01E5B21B-C588-66F3-991C-7CD26D7A55A8}"/>
              </a:ext>
            </a:extLst>
          </p:cNvPr>
          <p:cNvSpPr txBox="1"/>
          <p:nvPr/>
        </p:nvSpPr>
        <p:spPr>
          <a:xfrm>
            <a:off x="550499" y="1489325"/>
            <a:ext cx="3564419" cy="584775"/>
          </a:xfrm>
          <a:prstGeom prst="rect">
            <a:avLst/>
          </a:prstGeom>
          <a:solidFill>
            <a:schemeClr val="bg1"/>
          </a:solidFill>
          <a:ln w="12700">
            <a:solidFill>
              <a:schemeClr val="tx1"/>
            </a:solidFill>
          </a:ln>
        </p:spPr>
        <p:txBody>
          <a:bodyPr wrap="square">
            <a:spAutoFit/>
          </a:bodyPr>
          <a:lstStyle/>
          <a:p>
            <a:pPr marL="304792" indent="-304792" algn="ctr">
              <a:buAutoNum type="arabicParenR"/>
            </a:pPr>
            <a:r>
              <a:rPr lang="en-US" sz="1600" b="1" dirty="0">
                <a:latin typeface="Calibri"/>
                <a:ea typeface="Calibri"/>
                <a:cs typeface="Calibri"/>
                <a:sym typeface="Calibri"/>
              </a:rPr>
              <a:t>Habitat map</a:t>
            </a:r>
          </a:p>
          <a:p>
            <a:pPr algn="ctr"/>
            <a:r>
              <a:rPr lang="en-US" sz="1600" dirty="0">
                <a:latin typeface="Calibri"/>
                <a:ea typeface="Calibri"/>
                <a:cs typeface="Calibri"/>
                <a:sym typeface="Calibri"/>
              </a:rPr>
              <a:t>species specific minimum patch size</a:t>
            </a:r>
            <a:endParaRPr lang="de-CH" sz="1600" dirty="0"/>
          </a:p>
        </p:txBody>
      </p:sp>
      <p:sp>
        <p:nvSpPr>
          <p:cNvPr id="9" name="Rechteck 8">
            <a:extLst>
              <a:ext uri="{FF2B5EF4-FFF2-40B4-BE49-F238E27FC236}">
                <a16:creationId xmlns:a16="http://schemas.microsoft.com/office/drawing/2014/main" id="{487BBB4E-1146-FBF9-9FD6-AEF615D5A725}"/>
              </a:ext>
            </a:extLst>
          </p:cNvPr>
          <p:cNvSpPr/>
          <p:nvPr/>
        </p:nvSpPr>
        <p:spPr>
          <a:xfrm>
            <a:off x="550500" y="775063"/>
            <a:ext cx="10207084" cy="55399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4" name="Google Shape;419;p25">
            <a:extLst>
              <a:ext uri="{FF2B5EF4-FFF2-40B4-BE49-F238E27FC236}">
                <a16:creationId xmlns:a16="http://schemas.microsoft.com/office/drawing/2014/main" id="{2A5D32DF-92E9-7C93-706D-4C349D180FEA}"/>
              </a:ext>
            </a:extLst>
          </p:cNvPr>
          <p:cNvSpPr txBox="1"/>
          <p:nvPr/>
        </p:nvSpPr>
        <p:spPr>
          <a:xfrm>
            <a:off x="550501" y="720390"/>
            <a:ext cx="10207083" cy="594980"/>
          </a:xfrm>
          <a:prstGeom prst="rect">
            <a:avLst/>
          </a:prstGeom>
          <a:noFill/>
          <a:ln>
            <a:noFill/>
          </a:ln>
        </p:spPr>
        <p:txBody>
          <a:bodyPr spcFirstLastPara="1" wrap="square" lIns="0" tIns="60933" rIns="0" bIns="60933" anchor="t" anchorCtr="0">
            <a:spAutoFit/>
          </a:bodyPr>
          <a:lstStyle/>
          <a:p>
            <a:pPr algn="ctr">
              <a:spcBef>
                <a:spcPts val="800"/>
              </a:spcBef>
              <a:buSzPts val="1200"/>
            </a:pPr>
            <a:r>
              <a:rPr lang="en-US" sz="2400" b="1" dirty="0">
                <a:solidFill>
                  <a:schemeClr val="dk1"/>
                </a:solidFill>
                <a:latin typeface="Calibri"/>
                <a:ea typeface="Calibri"/>
                <a:cs typeface="Calibri"/>
                <a:sym typeface="Calibri"/>
              </a:rPr>
              <a:t> Rapid evaluation of multispecies connectivity (Reconnect)</a:t>
            </a:r>
            <a:endParaRPr lang="en-US" sz="1867" b="1" dirty="0">
              <a:solidFill>
                <a:schemeClr val="dk1"/>
              </a:solidFill>
              <a:latin typeface="Calibri"/>
              <a:ea typeface="Calibri"/>
              <a:cs typeface="Calibri"/>
              <a:sym typeface="Calibri"/>
            </a:endParaRPr>
          </a:p>
        </p:txBody>
      </p:sp>
      <p:sp>
        <p:nvSpPr>
          <p:cNvPr id="141" name="Textfeld 140">
            <a:extLst>
              <a:ext uri="{FF2B5EF4-FFF2-40B4-BE49-F238E27FC236}">
                <a16:creationId xmlns:a16="http://schemas.microsoft.com/office/drawing/2014/main" id="{16B48E32-4828-BA5E-CCB4-4B1D9983F24D}"/>
              </a:ext>
            </a:extLst>
          </p:cNvPr>
          <p:cNvSpPr txBox="1"/>
          <p:nvPr/>
        </p:nvSpPr>
        <p:spPr>
          <a:xfrm>
            <a:off x="4457989" y="1483618"/>
            <a:ext cx="2989678" cy="584775"/>
          </a:xfrm>
          <a:prstGeom prst="rect">
            <a:avLst/>
          </a:prstGeom>
          <a:noFill/>
          <a:ln w="12700">
            <a:solidFill>
              <a:schemeClr val="tx1"/>
            </a:solidFill>
          </a:ln>
        </p:spPr>
        <p:txBody>
          <a:bodyPr wrap="square">
            <a:spAutoFit/>
          </a:bodyPr>
          <a:lstStyle/>
          <a:p>
            <a:pPr algn="ctr"/>
            <a:r>
              <a:rPr lang="en-US" sz="1600" b="1" dirty="0">
                <a:solidFill>
                  <a:srgbClr val="000000"/>
                </a:solidFill>
                <a:latin typeface="Calibri"/>
                <a:ea typeface="Calibri"/>
                <a:cs typeface="Calibri"/>
                <a:sym typeface="Calibri"/>
              </a:rPr>
              <a:t>2) Multilayer networks</a:t>
            </a:r>
          </a:p>
          <a:p>
            <a:pPr algn="ctr"/>
            <a:r>
              <a:rPr lang="en-US" sz="1600" dirty="0">
                <a:latin typeface="Calibri"/>
                <a:ea typeface="Calibri"/>
                <a:cs typeface="Calibri"/>
                <a:sym typeface="Calibri"/>
              </a:rPr>
              <a:t>species specific dispersal capacity</a:t>
            </a:r>
            <a:endParaRPr lang="de-CH" sz="1600" dirty="0"/>
          </a:p>
        </p:txBody>
      </p:sp>
      <p:sp>
        <p:nvSpPr>
          <p:cNvPr id="51" name="Rechteck 50">
            <a:extLst>
              <a:ext uri="{FF2B5EF4-FFF2-40B4-BE49-F238E27FC236}">
                <a16:creationId xmlns:a16="http://schemas.microsoft.com/office/drawing/2014/main" id="{8DBAC035-7732-ED0D-6301-433FE08BB18F}"/>
              </a:ext>
            </a:extLst>
          </p:cNvPr>
          <p:cNvSpPr/>
          <p:nvPr/>
        </p:nvSpPr>
        <p:spPr>
          <a:xfrm>
            <a:off x="4627776" y="4951228"/>
            <a:ext cx="143603" cy="169618"/>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3" name="Textfeld 52">
            <a:extLst>
              <a:ext uri="{FF2B5EF4-FFF2-40B4-BE49-F238E27FC236}">
                <a16:creationId xmlns:a16="http://schemas.microsoft.com/office/drawing/2014/main" id="{01D9AC45-8BF9-CA36-AE98-09A3AFE831D2}"/>
              </a:ext>
            </a:extLst>
          </p:cNvPr>
          <p:cNvSpPr txBox="1"/>
          <p:nvPr/>
        </p:nvSpPr>
        <p:spPr>
          <a:xfrm>
            <a:off x="4725777" y="4853744"/>
            <a:ext cx="1627744" cy="349550"/>
          </a:xfrm>
          <a:prstGeom prst="rect">
            <a:avLst/>
          </a:prstGeom>
          <a:noFill/>
        </p:spPr>
        <p:txBody>
          <a:bodyPr wrap="square">
            <a:spAutoFit/>
          </a:bodyPr>
          <a:lstStyle/>
          <a:p>
            <a:r>
              <a:rPr lang="en-US" sz="1600" dirty="0">
                <a:latin typeface="Calibri"/>
                <a:ea typeface="Calibri"/>
                <a:cs typeface="Calibri"/>
                <a:sym typeface="Calibri"/>
              </a:rPr>
              <a:t>Species 1</a:t>
            </a:r>
            <a:endParaRPr lang="de-CH" sz="1600" dirty="0"/>
          </a:p>
        </p:txBody>
      </p:sp>
      <p:sp>
        <p:nvSpPr>
          <p:cNvPr id="55" name="Rechteck 54">
            <a:extLst>
              <a:ext uri="{FF2B5EF4-FFF2-40B4-BE49-F238E27FC236}">
                <a16:creationId xmlns:a16="http://schemas.microsoft.com/office/drawing/2014/main" id="{148427F4-8B6F-355C-1A83-E5C396300DBA}"/>
              </a:ext>
            </a:extLst>
          </p:cNvPr>
          <p:cNvSpPr/>
          <p:nvPr/>
        </p:nvSpPr>
        <p:spPr>
          <a:xfrm>
            <a:off x="4629369" y="5255672"/>
            <a:ext cx="143603" cy="16961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6" name="Textfeld 55">
            <a:extLst>
              <a:ext uri="{FF2B5EF4-FFF2-40B4-BE49-F238E27FC236}">
                <a16:creationId xmlns:a16="http://schemas.microsoft.com/office/drawing/2014/main" id="{FDCECA98-A919-75CF-4619-8873FB15D687}"/>
              </a:ext>
            </a:extLst>
          </p:cNvPr>
          <p:cNvSpPr txBox="1"/>
          <p:nvPr/>
        </p:nvSpPr>
        <p:spPr>
          <a:xfrm>
            <a:off x="4727371" y="5158185"/>
            <a:ext cx="1627744" cy="349550"/>
          </a:xfrm>
          <a:prstGeom prst="rect">
            <a:avLst/>
          </a:prstGeom>
          <a:noFill/>
        </p:spPr>
        <p:txBody>
          <a:bodyPr wrap="square">
            <a:spAutoFit/>
          </a:bodyPr>
          <a:lstStyle/>
          <a:p>
            <a:r>
              <a:rPr lang="en-US" sz="1600" dirty="0">
                <a:latin typeface="Calibri"/>
                <a:ea typeface="Calibri"/>
                <a:cs typeface="Calibri"/>
                <a:sym typeface="Calibri"/>
              </a:rPr>
              <a:t>Species 2</a:t>
            </a:r>
            <a:endParaRPr lang="de-CH" sz="1600" dirty="0"/>
          </a:p>
        </p:txBody>
      </p:sp>
      <p:sp>
        <p:nvSpPr>
          <p:cNvPr id="58" name="Rechteck 57">
            <a:extLst>
              <a:ext uri="{FF2B5EF4-FFF2-40B4-BE49-F238E27FC236}">
                <a16:creationId xmlns:a16="http://schemas.microsoft.com/office/drawing/2014/main" id="{F58030FC-270C-64BB-7705-89FCAF0750F6}"/>
              </a:ext>
            </a:extLst>
          </p:cNvPr>
          <p:cNvSpPr/>
          <p:nvPr/>
        </p:nvSpPr>
        <p:spPr>
          <a:xfrm>
            <a:off x="4629375" y="5558543"/>
            <a:ext cx="143603" cy="16961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60" name="Textfeld 59">
            <a:extLst>
              <a:ext uri="{FF2B5EF4-FFF2-40B4-BE49-F238E27FC236}">
                <a16:creationId xmlns:a16="http://schemas.microsoft.com/office/drawing/2014/main" id="{21846F0F-5278-FA5A-11CF-179C4946D564}"/>
              </a:ext>
            </a:extLst>
          </p:cNvPr>
          <p:cNvSpPr txBox="1"/>
          <p:nvPr/>
        </p:nvSpPr>
        <p:spPr>
          <a:xfrm>
            <a:off x="4727376" y="5461056"/>
            <a:ext cx="1627744" cy="349550"/>
          </a:xfrm>
          <a:prstGeom prst="rect">
            <a:avLst/>
          </a:prstGeom>
          <a:noFill/>
        </p:spPr>
        <p:txBody>
          <a:bodyPr wrap="square">
            <a:spAutoFit/>
          </a:bodyPr>
          <a:lstStyle/>
          <a:p>
            <a:r>
              <a:rPr lang="en-US" sz="1600" dirty="0">
                <a:latin typeface="Calibri"/>
                <a:ea typeface="Calibri"/>
                <a:cs typeface="Calibri"/>
                <a:sym typeface="Calibri"/>
              </a:rPr>
              <a:t>Species 3</a:t>
            </a:r>
            <a:endParaRPr lang="de-CH" sz="1600" dirty="0"/>
          </a:p>
        </p:txBody>
      </p:sp>
      <p:grpSp>
        <p:nvGrpSpPr>
          <p:cNvPr id="36" name="Gruppieren 35">
            <a:extLst>
              <a:ext uri="{FF2B5EF4-FFF2-40B4-BE49-F238E27FC236}">
                <a16:creationId xmlns:a16="http://schemas.microsoft.com/office/drawing/2014/main" id="{8DFC7324-4AD4-892E-1518-15666B9E4998}"/>
              </a:ext>
            </a:extLst>
          </p:cNvPr>
          <p:cNvGrpSpPr/>
          <p:nvPr/>
        </p:nvGrpSpPr>
        <p:grpSpPr>
          <a:xfrm>
            <a:off x="7783566" y="1498772"/>
            <a:ext cx="2965962" cy="2552026"/>
            <a:chOff x="7783566" y="1498772"/>
            <a:chExt cx="2965962" cy="2552026"/>
          </a:xfrm>
        </p:grpSpPr>
        <p:sp>
          <p:nvSpPr>
            <p:cNvPr id="161" name="Textfeld 160">
              <a:extLst>
                <a:ext uri="{FF2B5EF4-FFF2-40B4-BE49-F238E27FC236}">
                  <a16:creationId xmlns:a16="http://schemas.microsoft.com/office/drawing/2014/main" id="{FD1B1362-01C8-ECD8-4D7B-323B981B1301}"/>
                </a:ext>
              </a:extLst>
            </p:cNvPr>
            <p:cNvSpPr txBox="1"/>
            <p:nvPr/>
          </p:nvSpPr>
          <p:spPr>
            <a:xfrm>
              <a:off x="7783566" y="1498772"/>
              <a:ext cx="2915462" cy="584775"/>
            </a:xfrm>
            <a:prstGeom prst="rect">
              <a:avLst/>
            </a:prstGeom>
            <a:noFill/>
            <a:ln w="12700">
              <a:solidFill>
                <a:schemeClr val="tx1"/>
              </a:solidFill>
            </a:ln>
          </p:spPr>
          <p:txBody>
            <a:bodyPr wrap="square">
              <a:spAutoFit/>
            </a:bodyPr>
            <a:lstStyle/>
            <a:p>
              <a:pPr algn="ctr"/>
              <a:r>
                <a:rPr lang="en-US" sz="1600" b="1" dirty="0">
                  <a:solidFill>
                    <a:srgbClr val="000000"/>
                  </a:solidFill>
                  <a:latin typeface="Calibri"/>
                  <a:ea typeface="Calibri"/>
                  <a:cs typeface="Calibri"/>
                  <a:sym typeface="Calibri"/>
                </a:rPr>
                <a:t>3) Connectivity maps</a:t>
              </a:r>
            </a:p>
            <a:p>
              <a:pPr algn="ctr"/>
              <a:endParaRPr lang="en-US" sz="1600" b="1" dirty="0">
                <a:solidFill>
                  <a:srgbClr val="000000"/>
                </a:solidFill>
                <a:latin typeface="Calibri"/>
                <a:ea typeface="Calibri"/>
                <a:cs typeface="Calibri"/>
                <a:sym typeface="Calibri"/>
              </a:endParaRPr>
            </a:p>
          </p:txBody>
        </p:sp>
        <p:pic>
          <p:nvPicPr>
            <p:cNvPr id="22" name="Grafik 21" descr="Ein Bild, das Karte enthält.&#10;&#10;Automatisch generierte Beschreibung">
              <a:extLst>
                <a:ext uri="{FF2B5EF4-FFF2-40B4-BE49-F238E27FC236}">
                  <a16:creationId xmlns:a16="http://schemas.microsoft.com/office/drawing/2014/main" id="{197F02C4-14B2-C1FF-6C85-816F1A7B2C49}"/>
                </a:ext>
              </a:extLst>
            </p:cNvPr>
            <p:cNvPicPr>
              <a:picLocks noChangeAspect="1"/>
            </p:cNvPicPr>
            <p:nvPr/>
          </p:nvPicPr>
          <p:blipFill rotWithShape="1">
            <a:blip r:embed="rId3"/>
            <a:srcRect l="5541" t="8671" r="15767" b="7168"/>
            <a:stretch/>
          </p:blipFill>
          <p:spPr>
            <a:xfrm>
              <a:off x="8986572" y="2136612"/>
              <a:ext cx="1762956" cy="1815385"/>
            </a:xfrm>
            <a:prstGeom prst="rect">
              <a:avLst/>
            </a:prstGeom>
          </p:spPr>
        </p:pic>
        <p:pic>
          <p:nvPicPr>
            <p:cNvPr id="13" name="Grafik 12" descr="Ein Bild, das Karte enthält.&#10;&#10;Automatisch generierte Beschreibung">
              <a:extLst>
                <a:ext uri="{FF2B5EF4-FFF2-40B4-BE49-F238E27FC236}">
                  <a16:creationId xmlns:a16="http://schemas.microsoft.com/office/drawing/2014/main" id="{8CBFD4C6-5DF5-4A0D-EC73-A434F41DE9AE}"/>
                </a:ext>
              </a:extLst>
            </p:cNvPr>
            <p:cNvPicPr>
              <a:picLocks noChangeAspect="1"/>
            </p:cNvPicPr>
            <p:nvPr/>
          </p:nvPicPr>
          <p:blipFill rotWithShape="1">
            <a:blip r:embed="rId3"/>
            <a:srcRect l="5541" t="8671" r="15767" b="7168"/>
            <a:stretch/>
          </p:blipFill>
          <p:spPr>
            <a:xfrm>
              <a:off x="8670861" y="2184365"/>
              <a:ext cx="1762956" cy="1815385"/>
            </a:xfrm>
            <a:prstGeom prst="rect">
              <a:avLst/>
            </a:prstGeom>
          </p:spPr>
        </p:pic>
        <p:pic>
          <p:nvPicPr>
            <p:cNvPr id="19" name="Grafik 18" descr="Ein Bild, das Karte enthält.&#10;&#10;Automatisch generierte Beschreibung">
              <a:extLst>
                <a:ext uri="{FF2B5EF4-FFF2-40B4-BE49-F238E27FC236}">
                  <a16:creationId xmlns:a16="http://schemas.microsoft.com/office/drawing/2014/main" id="{0AAE0242-313E-E340-4FB2-7A61AF3C08D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60000"/>
                      </a14:imgEffect>
                      <a14:imgEffect>
                        <a14:brightnessContrast bright="-3000" contrast="-8000"/>
                      </a14:imgEffect>
                    </a14:imgLayer>
                  </a14:imgProps>
                </a:ext>
              </a:extLst>
            </a:blip>
            <a:srcRect l="5541" t="8671" r="15767" b="7168"/>
            <a:stretch/>
          </p:blipFill>
          <p:spPr>
            <a:xfrm>
              <a:off x="8349849" y="2235413"/>
              <a:ext cx="1762956" cy="1815385"/>
            </a:xfrm>
            <a:prstGeom prst="rect">
              <a:avLst/>
            </a:prstGeom>
          </p:spPr>
        </p:pic>
      </p:grpSp>
      <p:grpSp>
        <p:nvGrpSpPr>
          <p:cNvPr id="12" name="Gruppieren 11">
            <a:extLst>
              <a:ext uri="{FF2B5EF4-FFF2-40B4-BE49-F238E27FC236}">
                <a16:creationId xmlns:a16="http://schemas.microsoft.com/office/drawing/2014/main" id="{18244611-EDE5-11F5-2CB3-362126089770}"/>
              </a:ext>
            </a:extLst>
          </p:cNvPr>
          <p:cNvGrpSpPr/>
          <p:nvPr/>
        </p:nvGrpSpPr>
        <p:grpSpPr>
          <a:xfrm>
            <a:off x="7789476" y="4343028"/>
            <a:ext cx="2968108" cy="2307951"/>
            <a:chOff x="7789476" y="4343028"/>
            <a:chExt cx="2968108" cy="2307951"/>
          </a:xfrm>
        </p:grpSpPr>
        <p:grpSp>
          <p:nvGrpSpPr>
            <p:cNvPr id="111" name="Gruppieren 110">
              <a:extLst>
                <a:ext uri="{FF2B5EF4-FFF2-40B4-BE49-F238E27FC236}">
                  <a16:creationId xmlns:a16="http://schemas.microsoft.com/office/drawing/2014/main" id="{EFE1170E-9FE6-8D8B-F5C0-8B95698AB7AB}"/>
                </a:ext>
              </a:extLst>
            </p:cNvPr>
            <p:cNvGrpSpPr/>
            <p:nvPr/>
          </p:nvGrpSpPr>
          <p:grpSpPr>
            <a:xfrm>
              <a:off x="7789476" y="4343028"/>
              <a:ext cx="2908288" cy="2307951"/>
              <a:chOff x="5910859" y="3257270"/>
              <a:chExt cx="2181217" cy="1730963"/>
            </a:xfrm>
          </p:grpSpPr>
          <p:grpSp>
            <p:nvGrpSpPr>
              <p:cNvPr id="3" name="Gruppieren 2">
                <a:extLst>
                  <a:ext uri="{FF2B5EF4-FFF2-40B4-BE49-F238E27FC236}">
                    <a16:creationId xmlns:a16="http://schemas.microsoft.com/office/drawing/2014/main" id="{06AE1FFA-4F45-7D3D-0143-AD33FF43C475}"/>
                  </a:ext>
                </a:extLst>
              </p:cNvPr>
              <p:cNvGrpSpPr/>
              <p:nvPr/>
            </p:nvGrpSpPr>
            <p:grpSpPr>
              <a:xfrm>
                <a:off x="6059385" y="3779988"/>
                <a:ext cx="1832326" cy="1208245"/>
                <a:chOff x="3406813" y="3060959"/>
                <a:chExt cx="2432129" cy="1810986"/>
              </a:xfrm>
            </p:grpSpPr>
            <p:cxnSp>
              <p:nvCxnSpPr>
                <p:cNvPr id="5" name="Gerader Verbinder 4">
                  <a:extLst>
                    <a:ext uri="{FF2B5EF4-FFF2-40B4-BE49-F238E27FC236}">
                      <a16:creationId xmlns:a16="http://schemas.microsoft.com/office/drawing/2014/main" id="{53220B36-9BB1-0902-56F2-D6687779C657}"/>
                    </a:ext>
                  </a:extLst>
                </p:cNvPr>
                <p:cNvCxnSpPr/>
                <p:nvPr/>
              </p:nvCxnSpPr>
              <p:spPr>
                <a:xfrm>
                  <a:off x="4052454" y="3060959"/>
                  <a:ext cx="0" cy="1391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72C98114-15B7-81E3-7113-FBFE375A6C66}"/>
                    </a:ext>
                  </a:extLst>
                </p:cNvPr>
                <p:cNvCxnSpPr>
                  <a:cxnSpLocks/>
                </p:cNvCxnSpPr>
                <p:nvPr/>
              </p:nvCxnSpPr>
              <p:spPr>
                <a:xfrm>
                  <a:off x="4052454" y="4451962"/>
                  <a:ext cx="17456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CD0A7D8-C64D-6239-2EB3-6DBDB4D70B59}"/>
                    </a:ext>
                  </a:extLst>
                </p:cNvPr>
                <p:cNvCxnSpPr>
                  <a:cxnSpLocks/>
                </p:cNvCxnSpPr>
                <p:nvPr/>
              </p:nvCxnSpPr>
              <p:spPr>
                <a:xfrm>
                  <a:off x="4059381" y="3904707"/>
                  <a:ext cx="1745673"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A16B7201-D155-EFCE-2BE3-BF417F22A372}"/>
                    </a:ext>
                  </a:extLst>
                </p:cNvPr>
                <p:cNvSpPr txBox="1"/>
                <p:nvPr/>
              </p:nvSpPr>
              <p:spPr>
                <a:xfrm>
                  <a:off x="4052452" y="4491362"/>
                  <a:ext cx="1786483" cy="380583"/>
                </a:xfrm>
                <a:prstGeom prst="rect">
                  <a:avLst/>
                </a:prstGeom>
                <a:noFill/>
              </p:spPr>
              <p:txBody>
                <a:bodyPr wrap="square">
                  <a:spAutoFit/>
                </a:bodyPr>
                <a:lstStyle/>
                <a:p>
                  <a:pPr algn="ctr"/>
                  <a:r>
                    <a:rPr lang="de" sz="1600" dirty="0">
                      <a:solidFill>
                        <a:schemeClr val="dk1"/>
                      </a:solidFill>
                      <a:latin typeface="Calibri"/>
                      <a:ea typeface="Calibri"/>
                      <a:cs typeface="Calibri"/>
                      <a:sym typeface="Calibri"/>
                    </a:rPr>
                    <a:t>Species rank</a:t>
                  </a:r>
                  <a:endParaRPr lang="de-CH" sz="1600" dirty="0"/>
                </a:p>
              </p:txBody>
            </p:sp>
            <p:sp>
              <p:nvSpPr>
                <p:cNvPr id="17" name="Textfeld 16">
                  <a:extLst>
                    <a:ext uri="{FF2B5EF4-FFF2-40B4-BE49-F238E27FC236}">
                      <a16:creationId xmlns:a16="http://schemas.microsoft.com/office/drawing/2014/main" id="{17924444-2731-0913-D4A5-54A0AD415508}"/>
                    </a:ext>
                  </a:extLst>
                </p:cNvPr>
                <p:cNvSpPr txBox="1"/>
                <p:nvPr/>
              </p:nvSpPr>
              <p:spPr>
                <a:xfrm rot="16200000">
                  <a:off x="2980914" y="3515121"/>
                  <a:ext cx="1433948" cy="582149"/>
                </a:xfrm>
                <a:prstGeom prst="rect">
                  <a:avLst/>
                </a:prstGeom>
                <a:noFill/>
              </p:spPr>
              <p:txBody>
                <a:bodyPr wrap="square">
                  <a:spAutoFit/>
                </a:bodyPr>
                <a:lstStyle/>
                <a:p>
                  <a:pPr algn="ctr"/>
                  <a:r>
                    <a:rPr lang="de" sz="1600" dirty="0">
                      <a:solidFill>
                        <a:schemeClr val="dk1"/>
                      </a:solidFill>
                      <a:latin typeface="Calibri"/>
                      <a:ea typeface="Calibri"/>
                      <a:cs typeface="Calibri"/>
                      <a:sym typeface="Calibri"/>
                    </a:rPr>
                    <a:t>Connectivity indicator X</a:t>
                  </a:r>
                  <a:endParaRPr lang="de-CH" sz="1600" dirty="0"/>
                </a:p>
              </p:txBody>
            </p:sp>
            <p:sp>
              <p:nvSpPr>
                <p:cNvPr id="18" name="Freihandform: Form 17">
                  <a:extLst>
                    <a:ext uri="{FF2B5EF4-FFF2-40B4-BE49-F238E27FC236}">
                      <a16:creationId xmlns:a16="http://schemas.microsoft.com/office/drawing/2014/main" id="{D1F21D77-3B74-9074-B107-813E3187C931}"/>
                    </a:ext>
                  </a:extLst>
                </p:cNvPr>
                <p:cNvSpPr/>
                <p:nvPr/>
              </p:nvSpPr>
              <p:spPr>
                <a:xfrm>
                  <a:off x="4087091" y="3248891"/>
                  <a:ext cx="1751851" cy="1107579"/>
                </a:xfrm>
                <a:custGeom>
                  <a:avLst/>
                  <a:gdLst>
                    <a:gd name="connsiteX0" fmla="*/ 0 w 1751851"/>
                    <a:gd name="connsiteY0" fmla="*/ 0 h 1107579"/>
                    <a:gd name="connsiteX1" fmla="*/ 457200 w 1751851"/>
                    <a:gd name="connsiteY1" fmla="*/ 152400 h 1107579"/>
                    <a:gd name="connsiteX2" fmla="*/ 782782 w 1751851"/>
                    <a:gd name="connsiteY2" fmla="*/ 879764 h 1107579"/>
                    <a:gd name="connsiteX3" fmla="*/ 1662545 w 1751851"/>
                    <a:gd name="connsiteY3" fmla="*/ 1087582 h 1107579"/>
                    <a:gd name="connsiteX4" fmla="*/ 1676400 w 1751851"/>
                    <a:gd name="connsiteY4" fmla="*/ 1087582 h 110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1851" h="1107579">
                      <a:moveTo>
                        <a:pt x="0" y="0"/>
                      </a:moveTo>
                      <a:cubicBezTo>
                        <a:pt x="163368" y="2886"/>
                        <a:pt x="326736" y="5773"/>
                        <a:pt x="457200" y="152400"/>
                      </a:cubicBezTo>
                      <a:cubicBezTo>
                        <a:pt x="587664" y="299027"/>
                        <a:pt x="581891" y="723900"/>
                        <a:pt x="782782" y="879764"/>
                      </a:cubicBezTo>
                      <a:cubicBezTo>
                        <a:pt x="983673" y="1035628"/>
                        <a:pt x="1662545" y="1087582"/>
                        <a:pt x="1662545" y="1087582"/>
                      </a:cubicBezTo>
                      <a:cubicBezTo>
                        <a:pt x="1811481" y="1122218"/>
                        <a:pt x="1743940" y="1104900"/>
                        <a:pt x="1676400" y="1087582"/>
                      </a:cubicBezTo>
                    </a:path>
                  </a:pathLst>
                </a:custGeom>
                <a:ln w="25400">
                  <a:solidFill>
                    <a:schemeClr val="accent4">
                      <a:lumMod val="50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de-CH" sz="2400" dirty="0"/>
                </a:p>
              </p:txBody>
            </p:sp>
          </p:grpSp>
          <p:sp>
            <p:nvSpPr>
              <p:cNvPr id="20" name="Textfeld 19">
                <a:extLst>
                  <a:ext uri="{FF2B5EF4-FFF2-40B4-BE49-F238E27FC236}">
                    <a16:creationId xmlns:a16="http://schemas.microsoft.com/office/drawing/2014/main" id="{1D80EAA9-1301-476F-62E6-CEAE377D553C}"/>
                  </a:ext>
                </a:extLst>
              </p:cNvPr>
              <p:cNvSpPr txBox="1"/>
              <p:nvPr/>
            </p:nvSpPr>
            <p:spPr>
              <a:xfrm>
                <a:off x="5910859" y="3257270"/>
                <a:ext cx="2181217" cy="438581"/>
              </a:xfrm>
              <a:prstGeom prst="rect">
                <a:avLst/>
              </a:prstGeom>
              <a:noFill/>
              <a:ln w="12700">
                <a:solidFill>
                  <a:schemeClr val="tx1"/>
                </a:solidFill>
              </a:ln>
            </p:spPr>
            <p:txBody>
              <a:bodyPr wrap="square">
                <a:spAutoFit/>
              </a:bodyPr>
              <a:lstStyle/>
              <a:p>
                <a:pPr algn="ctr"/>
                <a:r>
                  <a:rPr lang="en-US" sz="1600" b="1" dirty="0">
                    <a:solidFill>
                      <a:srgbClr val="000000"/>
                    </a:solidFill>
                    <a:latin typeface="Calibri"/>
                    <a:ea typeface="Calibri"/>
                    <a:cs typeface="Calibri"/>
                    <a:sym typeface="Calibri"/>
                  </a:rPr>
                  <a:t>4) Multispecies persistence in region of interest</a:t>
                </a:r>
              </a:p>
            </p:txBody>
          </p:sp>
        </p:grpSp>
        <p:sp>
          <p:nvSpPr>
            <p:cNvPr id="10" name="Textfeld 9">
              <a:extLst>
                <a:ext uri="{FF2B5EF4-FFF2-40B4-BE49-F238E27FC236}">
                  <a16:creationId xmlns:a16="http://schemas.microsoft.com/office/drawing/2014/main" id="{2C8BA4CA-306F-B709-78FD-1B5D26F05C33}"/>
                </a:ext>
              </a:extLst>
            </p:cNvPr>
            <p:cNvSpPr txBox="1"/>
            <p:nvPr/>
          </p:nvSpPr>
          <p:spPr>
            <a:xfrm>
              <a:off x="9147311" y="5235879"/>
              <a:ext cx="1610273" cy="584775"/>
            </a:xfrm>
            <a:prstGeom prst="rect">
              <a:avLst/>
            </a:prstGeom>
            <a:noFill/>
          </p:spPr>
          <p:txBody>
            <a:bodyPr wrap="square">
              <a:spAutoFit/>
            </a:bodyPr>
            <a:lstStyle/>
            <a:p>
              <a:pPr algn="ctr"/>
              <a:r>
                <a:rPr lang="en-CA" sz="1600" dirty="0">
                  <a:solidFill>
                    <a:schemeClr val="dk1"/>
                  </a:solidFill>
                  <a:latin typeface="Calibri"/>
                  <a:ea typeface="Calibri"/>
                  <a:cs typeface="Calibri"/>
                  <a:sym typeface="Calibri"/>
                </a:rPr>
                <a:t>Conservation target</a:t>
              </a:r>
              <a:endParaRPr lang="de-CH" sz="1600" dirty="0"/>
            </a:p>
          </p:txBody>
        </p:sp>
      </p:grpSp>
      <p:sp>
        <p:nvSpPr>
          <p:cNvPr id="15" name="Geschweifte Klammer links 14">
            <a:extLst>
              <a:ext uri="{FF2B5EF4-FFF2-40B4-BE49-F238E27FC236}">
                <a16:creationId xmlns:a16="http://schemas.microsoft.com/office/drawing/2014/main" id="{8870EC9F-80B9-9408-C8B6-BACEC2DA873D}"/>
              </a:ext>
            </a:extLst>
          </p:cNvPr>
          <p:cNvSpPr/>
          <p:nvPr/>
        </p:nvSpPr>
        <p:spPr>
          <a:xfrm>
            <a:off x="4162758" y="2204699"/>
            <a:ext cx="285658" cy="2723104"/>
          </a:xfrm>
          <a:prstGeom prst="leftBrace">
            <a:avLst>
              <a:gd name="adj1" fmla="val 8333"/>
              <a:gd name="adj2" fmla="val 28259"/>
            </a:avLst>
          </a:prstGeom>
          <a:ln w="19050">
            <a:solidFill>
              <a:schemeClr val="tx1"/>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1" name="Geschweifte Klammer links 20">
            <a:extLst>
              <a:ext uri="{FF2B5EF4-FFF2-40B4-BE49-F238E27FC236}">
                <a16:creationId xmlns:a16="http://schemas.microsoft.com/office/drawing/2014/main" id="{41CCCC76-8ABE-B3C5-B8E2-EB94793DB4BE}"/>
              </a:ext>
            </a:extLst>
          </p:cNvPr>
          <p:cNvSpPr/>
          <p:nvPr/>
        </p:nvSpPr>
        <p:spPr>
          <a:xfrm>
            <a:off x="7497907" y="2184365"/>
            <a:ext cx="285658" cy="2766863"/>
          </a:xfrm>
          <a:prstGeom prst="leftBrace">
            <a:avLst>
              <a:gd name="adj1" fmla="val 8333"/>
              <a:gd name="adj2" fmla="val 28520"/>
            </a:avLst>
          </a:prstGeom>
          <a:ln w="19050">
            <a:solidFill>
              <a:schemeClr val="tx1"/>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3" name="Geschweifte Klammer links 22">
            <a:extLst>
              <a:ext uri="{FF2B5EF4-FFF2-40B4-BE49-F238E27FC236}">
                <a16:creationId xmlns:a16="http://schemas.microsoft.com/office/drawing/2014/main" id="{EA83131C-8AEF-FAD2-1708-EA3C3E7ACC86}"/>
              </a:ext>
            </a:extLst>
          </p:cNvPr>
          <p:cNvSpPr/>
          <p:nvPr/>
        </p:nvSpPr>
        <p:spPr>
          <a:xfrm rot="16200000">
            <a:off x="9138277" y="2723605"/>
            <a:ext cx="213213" cy="2908290"/>
          </a:xfrm>
          <a:prstGeom prst="leftBrace">
            <a:avLst/>
          </a:prstGeom>
          <a:ln w="19050">
            <a:solidFill>
              <a:schemeClr val="tx1"/>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9" name="Rechteck 28">
            <a:extLst>
              <a:ext uri="{FF2B5EF4-FFF2-40B4-BE49-F238E27FC236}">
                <a16:creationId xmlns:a16="http://schemas.microsoft.com/office/drawing/2014/main" id="{11475C93-AE4C-1DD8-DBE9-AAEDFC0C315B}"/>
              </a:ext>
            </a:extLst>
          </p:cNvPr>
          <p:cNvSpPr/>
          <p:nvPr/>
        </p:nvSpPr>
        <p:spPr>
          <a:xfrm>
            <a:off x="1751112" y="3604207"/>
            <a:ext cx="1120905" cy="1068489"/>
          </a:xfrm>
          <a:prstGeom prst="rect">
            <a:avLst/>
          </a:prstGeom>
          <a:solidFill>
            <a:schemeClr val="accent4">
              <a:lumMod val="75000"/>
              <a:alpha val="2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0" name="Rechteck 29">
            <a:extLst>
              <a:ext uri="{FF2B5EF4-FFF2-40B4-BE49-F238E27FC236}">
                <a16:creationId xmlns:a16="http://schemas.microsoft.com/office/drawing/2014/main" id="{586CB130-9D8A-D5EF-A5F9-A2563944B886}"/>
              </a:ext>
            </a:extLst>
          </p:cNvPr>
          <p:cNvSpPr/>
          <p:nvPr/>
        </p:nvSpPr>
        <p:spPr>
          <a:xfrm>
            <a:off x="1936198" y="3410750"/>
            <a:ext cx="1120905" cy="1068489"/>
          </a:xfrm>
          <a:prstGeom prst="rect">
            <a:avLst/>
          </a:prstGeom>
          <a:solidFill>
            <a:schemeClr val="accent4">
              <a:lumMod val="75000"/>
              <a:alpha val="2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4" name="Rechteck 33">
            <a:extLst>
              <a:ext uri="{FF2B5EF4-FFF2-40B4-BE49-F238E27FC236}">
                <a16:creationId xmlns:a16="http://schemas.microsoft.com/office/drawing/2014/main" id="{0AFB3C6F-C163-DE7E-DD09-F18661588708}"/>
              </a:ext>
            </a:extLst>
          </p:cNvPr>
          <p:cNvSpPr/>
          <p:nvPr/>
        </p:nvSpPr>
        <p:spPr>
          <a:xfrm>
            <a:off x="2129350" y="3222156"/>
            <a:ext cx="1120905" cy="1068489"/>
          </a:xfrm>
          <a:prstGeom prst="rect">
            <a:avLst/>
          </a:prstGeom>
          <a:solidFill>
            <a:schemeClr val="accent4">
              <a:lumMod val="75000"/>
              <a:alpha val="2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42" name="Textfeld 41">
            <a:extLst>
              <a:ext uri="{FF2B5EF4-FFF2-40B4-BE49-F238E27FC236}">
                <a16:creationId xmlns:a16="http://schemas.microsoft.com/office/drawing/2014/main" id="{B7382ACA-879C-39C3-AA11-9AEEA5617488}"/>
              </a:ext>
            </a:extLst>
          </p:cNvPr>
          <p:cNvSpPr txBox="1"/>
          <p:nvPr/>
        </p:nvSpPr>
        <p:spPr>
          <a:xfrm>
            <a:off x="550499" y="5882589"/>
            <a:ext cx="3564419" cy="584775"/>
          </a:xfrm>
          <a:prstGeom prst="rect">
            <a:avLst/>
          </a:prstGeom>
          <a:noFill/>
        </p:spPr>
        <p:txBody>
          <a:bodyPr wrap="square">
            <a:spAutoFit/>
          </a:bodyPr>
          <a:lstStyle/>
          <a:p>
            <a:r>
              <a:rPr lang="en-US" sz="1600" dirty="0">
                <a:latin typeface="Calibri"/>
                <a:ea typeface="Calibri"/>
                <a:cs typeface="Calibri"/>
                <a:sym typeface="Calibri"/>
              </a:rPr>
              <a:t>Scalable moving windows: size dependent on species dispersal capacity</a:t>
            </a:r>
            <a:endParaRPr lang="de-CH" sz="1600" dirty="0"/>
          </a:p>
        </p:txBody>
      </p:sp>
      <p:cxnSp>
        <p:nvCxnSpPr>
          <p:cNvPr id="46" name="Gerade Verbindung mit Pfeil 45">
            <a:extLst>
              <a:ext uri="{FF2B5EF4-FFF2-40B4-BE49-F238E27FC236}">
                <a16:creationId xmlns:a16="http://schemas.microsoft.com/office/drawing/2014/main" id="{D187CBC6-939F-FA91-6A12-6DC946DD2AC1}"/>
              </a:ext>
            </a:extLst>
          </p:cNvPr>
          <p:cNvCxnSpPr>
            <a:cxnSpLocks/>
          </p:cNvCxnSpPr>
          <p:nvPr/>
        </p:nvCxnSpPr>
        <p:spPr>
          <a:xfrm>
            <a:off x="3250255" y="4295673"/>
            <a:ext cx="907761" cy="6321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id="{26FEBCBE-0472-C166-9D3F-62180CC933CF}"/>
              </a:ext>
            </a:extLst>
          </p:cNvPr>
          <p:cNvCxnSpPr>
            <a:cxnSpLocks/>
          </p:cNvCxnSpPr>
          <p:nvPr/>
        </p:nvCxnSpPr>
        <p:spPr>
          <a:xfrm flipV="1">
            <a:off x="3250255" y="2184365"/>
            <a:ext cx="907761" cy="1039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00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29" grpId="0" animBg="1"/>
      <p:bldP spid="30" grpId="0" animBg="1"/>
      <p:bldP spid="34" grpId="0"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D0E0151-57A0-AC14-A61C-AC7F68755200}"/>
              </a:ext>
            </a:extLst>
          </p:cNvPr>
          <p:cNvSpPr/>
          <p:nvPr/>
        </p:nvSpPr>
        <p:spPr>
          <a:xfrm>
            <a:off x="7113345" y="1292921"/>
            <a:ext cx="4219211" cy="5093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hteck 3">
            <a:extLst>
              <a:ext uri="{FF2B5EF4-FFF2-40B4-BE49-F238E27FC236}">
                <a16:creationId xmlns:a16="http://schemas.microsoft.com/office/drawing/2014/main" id="{F29EFC55-DCFB-79BF-4F1E-94A9383914B8}"/>
              </a:ext>
            </a:extLst>
          </p:cNvPr>
          <p:cNvSpPr/>
          <p:nvPr/>
        </p:nvSpPr>
        <p:spPr>
          <a:xfrm>
            <a:off x="621898" y="1292921"/>
            <a:ext cx="6327542" cy="5093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2" name="Gruppieren 21">
            <a:extLst>
              <a:ext uri="{FF2B5EF4-FFF2-40B4-BE49-F238E27FC236}">
                <a16:creationId xmlns:a16="http://schemas.microsoft.com/office/drawing/2014/main" id="{691F55F3-7458-3D54-03AD-656F4BFEFAB8}"/>
              </a:ext>
            </a:extLst>
          </p:cNvPr>
          <p:cNvGrpSpPr/>
          <p:nvPr/>
        </p:nvGrpSpPr>
        <p:grpSpPr>
          <a:xfrm>
            <a:off x="1289261" y="2615440"/>
            <a:ext cx="2057796" cy="1873485"/>
            <a:chOff x="585333" y="2124892"/>
            <a:chExt cx="3618715" cy="3735977"/>
          </a:xfrm>
        </p:grpSpPr>
        <p:pic>
          <p:nvPicPr>
            <p:cNvPr id="18" name="Grafik 17" descr="Ein Bild, das Karte enthält.&#10;&#10;Automatisch generierte Beschreibung">
              <a:extLst>
                <a:ext uri="{FF2B5EF4-FFF2-40B4-BE49-F238E27FC236}">
                  <a16:creationId xmlns:a16="http://schemas.microsoft.com/office/drawing/2014/main" id="{D483A5B3-60BC-7356-B07F-9F8D86DE39E0}"/>
                </a:ext>
              </a:extLst>
            </p:cNvPr>
            <p:cNvPicPr>
              <a:picLocks noChangeAspect="1"/>
            </p:cNvPicPr>
            <p:nvPr/>
          </p:nvPicPr>
          <p:blipFill rotWithShape="1">
            <a:blip r:embed="rId2"/>
            <a:srcRect l="9633" t="8200" r="1633" b="7816"/>
            <a:stretch/>
          </p:blipFill>
          <p:spPr>
            <a:xfrm>
              <a:off x="585333" y="2124892"/>
              <a:ext cx="3618715" cy="3735977"/>
            </a:xfrm>
            <a:prstGeom prst="rect">
              <a:avLst/>
            </a:prstGeom>
          </p:spPr>
        </p:pic>
        <p:sp>
          <p:nvSpPr>
            <p:cNvPr id="19" name="Rechteck 18">
              <a:extLst>
                <a:ext uri="{FF2B5EF4-FFF2-40B4-BE49-F238E27FC236}">
                  <a16:creationId xmlns:a16="http://schemas.microsoft.com/office/drawing/2014/main" id="{FDF1B281-D6D8-F4FF-A678-FB7FEA2F428B}"/>
                </a:ext>
              </a:extLst>
            </p:cNvPr>
            <p:cNvSpPr/>
            <p:nvPr/>
          </p:nvSpPr>
          <p:spPr>
            <a:xfrm>
              <a:off x="1741124" y="3633617"/>
              <a:ext cx="1120905" cy="1068489"/>
            </a:xfrm>
            <a:prstGeom prst="rect">
              <a:avLst/>
            </a:prstGeom>
            <a:solidFill>
              <a:schemeClr val="accent4">
                <a:lumMod val="75000"/>
                <a:alpha val="2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0" name="Rechteck 19">
              <a:extLst>
                <a:ext uri="{FF2B5EF4-FFF2-40B4-BE49-F238E27FC236}">
                  <a16:creationId xmlns:a16="http://schemas.microsoft.com/office/drawing/2014/main" id="{72BBA50E-E50B-5ECE-E3EA-E581D2E6CCA1}"/>
                </a:ext>
              </a:extLst>
            </p:cNvPr>
            <p:cNvSpPr/>
            <p:nvPr/>
          </p:nvSpPr>
          <p:spPr>
            <a:xfrm>
              <a:off x="1902090" y="3427886"/>
              <a:ext cx="1120905" cy="1068489"/>
            </a:xfrm>
            <a:prstGeom prst="rect">
              <a:avLst/>
            </a:prstGeom>
            <a:solidFill>
              <a:schemeClr val="accent4">
                <a:lumMod val="75000"/>
                <a:alpha val="2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21" name="Rechteck 20">
              <a:extLst>
                <a:ext uri="{FF2B5EF4-FFF2-40B4-BE49-F238E27FC236}">
                  <a16:creationId xmlns:a16="http://schemas.microsoft.com/office/drawing/2014/main" id="{6C372EA0-C153-7D80-9ADC-8EE690AC4A6D}"/>
                </a:ext>
              </a:extLst>
            </p:cNvPr>
            <p:cNvSpPr/>
            <p:nvPr/>
          </p:nvSpPr>
          <p:spPr>
            <a:xfrm>
              <a:off x="2129350" y="3222156"/>
              <a:ext cx="1120905" cy="1068489"/>
            </a:xfrm>
            <a:prstGeom prst="rect">
              <a:avLst/>
            </a:prstGeom>
            <a:solidFill>
              <a:schemeClr val="accent4">
                <a:lumMod val="75000"/>
                <a:alpha val="2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grpSp>
      <p:cxnSp>
        <p:nvCxnSpPr>
          <p:cNvPr id="97" name="Gerade Verbindung mit Pfeil 96">
            <a:extLst>
              <a:ext uri="{FF2B5EF4-FFF2-40B4-BE49-F238E27FC236}">
                <a16:creationId xmlns:a16="http://schemas.microsoft.com/office/drawing/2014/main" id="{F21045C2-80AF-B721-B823-5409186C488B}"/>
              </a:ext>
            </a:extLst>
          </p:cNvPr>
          <p:cNvCxnSpPr>
            <a:cxnSpLocks/>
          </p:cNvCxnSpPr>
          <p:nvPr/>
        </p:nvCxnSpPr>
        <p:spPr>
          <a:xfrm flipV="1">
            <a:off x="2538656" y="2652682"/>
            <a:ext cx="1566529" cy="726164"/>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Gerade Verbindung mit Pfeil 4">
            <a:extLst>
              <a:ext uri="{FF2B5EF4-FFF2-40B4-BE49-F238E27FC236}">
                <a16:creationId xmlns:a16="http://schemas.microsoft.com/office/drawing/2014/main" id="{C3567679-5BDA-90D7-6585-2EE6C4D8E339}"/>
              </a:ext>
            </a:extLst>
          </p:cNvPr>
          <p:cNvCxnSpPr>
            <a:cxnSpLocks/>
          </p:cNvCxnSpPr>
          <p:nvPr/>
        </p:nvCxnSpPr>
        <p:spPr>
          <a:xfrm>
            <a:off x="2567141" y="3902162"/>
            <a:ext cx="1550326" cy="552385"/>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3BFC7D80-8FEB-C5B3-6A9A-3250456A6184}"/>
              </a:ext>
            </a:extLst>
          </p:cNvPr>
          <p:cNvSpPr txBox="1"/>
          <p:nvPr/>
        </p:nvSpPr>
        <p:spPr>
          <a:xfrm>
            <a:off x="621478" y="1269769"/>
            <a:ext cx="6327542" cy="1200329"/>
          </a:xfrm>
          <a:prstGeom prst="rect">
            <a:avLst/>
          </a:prstGeom>
          <a:noFill/>
        </p:spPr>
        <p:txBody>
          <a:bodyPr wrap="square">
            <a:spAutoFit/>
          </a:bodyPr>
          <a:lstStyle/>
          <a:p>
            <a:r>
              <a:rPr lang="en-CA" b="1" dirty="0"/>
              <a:t>1 )</a:t>
            </a:r>
            <a:r>
              <a:rPr lang="en-CA" dirty="0"/>
              <a:t> </a:t>
            </a:r>
            <a:r>
              <a:rPr lang="en-CA" b="1" dirty="0" err="1">
                <a:effectLst/>
                <a:ea typeface="Arial" panose="020B0604020202020204" pitchFamily="34" charset="0"/>
              </a:rPr>
              <a:t>Reconnect_wrap</a:t>
            </a:r>
            <a:r>
              <a:rPr lang="en-CA" b="1" dirty="0">
                <a:effectLst/>
                <a:ea typeface="Arial" panose="020B0604020202020204" pitchFamily="34" charset="0"/>
              </a:rPr>
              <a:t>()</a:t>
            </a:r>
            <a:endParaRPr lang="de-CH" b="1" dirty="0">
              <a:effectLst/>
              <a:ea typeface="Arial" panose="020B0604020202020204" pitchFamily="34" charset="0"/>
            </a:endParaRPr>
          </a:p>
          <a:p>
            <a:pPr marL="285750" indent="-285750">
              <a:buFont typeface="Arial" panose="020B0604020202020204" pitchFamily="34" charset="0"/>
              <a:buChar char="•"/>
            </a:pPr>
            <a:r>
              <a:rPr lang="en-CA" dirty="0"/>
              <a:t>Implement moving windows, scales and resolution of interest</a:t>
            </a:r>
          </a:p>
          <a:p>
            <a:pPr marL="285750" indent="-285750">
              <a:buFont typeface="Arial" panose="020B0604020202020204" pitchFamily="34" charset="0"/>
              <a:buChar char="•"/>
            </a:pPr>
            <a:r>
              <a:rPr lang="en-CA" dirty="0"/>
              <a:t>Read </a:t>
            </a:r>
            <a:r>
              <a:rPr lang="en-CA" dirty="0" err="1"/>
              <a:t>inifile</a:t>
            </a:r>
            <a:r>
              <a:rPr lang="en-CA" dirty="0"/>
              <a:t> (a), apply connectivity functions in moving windows using </a:t>
            </a:r>
            <a:r>
              <a:rPr lang="en-CA" dirty="0" err="1"/>
              <a:t>Reconnect_core</a:t>
            </a:r>
            <a:r>
              <a:rPr lang="en-CA" dirty="0"/>
              <a:t> (b)</a:t>
            </a:r>
            <a:endParaRPr lang="de-CH" dirty="0"/>
          </a:p>
        </p:txBody>
      </p:sp>
      <p:sp>
        <p:nvSpPr>
          <p:cNvPr id="10" name="Textfeld 9">
            <a:extLst>
              <a:ext uri="{FF2B5EF4-FFF2-40B4-BE49-F238E27FC236}">
                <a16:creationId xmlns:a16="http://schemas.microsoft.com/office/drawing/2014/main" id="{509A5FEF-2394-ECDF-0AB6-F31351620FDC}"/>
              </a:ext>
            </a:extLst>
          </p:cNvPr>
          <p:cNvSpPr txBox="1"/>
          <p:nvPr/>
        </p:nvSpPr>
        <p:spPr>
          <a:xfrm>
            <a:off x="621477" y="5671638"/>
            <a:ext cx="6327542" cy="646331"/>
          </a:xfrm>
          <a:prstGeom prst="rect">
            <a:avLst/>
          </a:prstGeom>
          <a:noFill/>
        </p:spPr>
        <p:txBody>
          <a:bodyPr wrap="square">
            <a:spAutoFit/>
          </a:bodyPr>
          <a:lstStyle/>
          <a:p>
            <a:r>
              <a:rPr lang="en-CA" b="1" dirty="0"/>
              <a:t>1b) </a:t>
            </a:r>
            <a:r>
              <a:rPr lang="en-CA" b="1" dirty="0" err="1"/>
              <a:t>Reconnect_core</a:t>
            </a:r>
            <a:r>
              <a:rPr lang="en-CA" b="1" dirty="0"/>
              <a:t>()</a:t>
            </a:r>
          </a:p>
          <a:p>
            <a:pPr marL="285750" indent="-285750">
              <a:buFont typeface="Arial" panose="020B0604020202020204" pitchFamily="34" charset="0"/>
              <a:buChar char="•"/>
            </a:pPr>
            <a:r>
              <a:rPr lang="en-CA" dirty="0"/>
              <a:t>Apply connectivity functions in moving windows</a:t>
            </a:r>
            <a:endParaRPr lang="de-CH" dirty="0"/>
          </a:p>
        </p:txBody>
      </p:sp>
      <p:sp>
        <p:nvSpPr>
          <p:cNvPr id="12" name="Textfeld 11">
            <a:extLst>
              <a:ext uri="{FF2B5EF4-FFF2-40B4-BE49-F238E27FC236}">
                <a16:creationId xmlns:a16="http://schemas.microsoft.com/office/drawing/2014/main" id="{07094C77-40FE-74FF-2D7D-046C39829BD7}"/>
              </a:ext>
            </a:extLst>
          </p:cNvPr>
          <p:cNvSpPr txBox="1"/>
          <p:nvPr/>
        </p:nvSpPr>
        <p:spPr>
          <a:xfrm>
            <a:off x="7163069" y="1267687"/>
            <a:ext cx="4011930" cy="1200329"/>
          </a:xfrm>
          <a:prstGeom prst="rect">
            <a:avLst/>
          </a:prstGeom>
          <a:noFill/>
        </p:spPr>
        <p:txBody>
          <a:bodyPr wrap="square">
            <a:spAutoFit/>
          </a:bodyPr>
          <a:lstStyle/>
          <a:p>
            <a:r>
              <a:rPr lang="en-CA" b="1" dirty="0"/>
              <a:t>2) </a:t>
            </a:r>
            <a:r>
              <a:rPr lang="en-CA" b="1" dirty="0" err="1"/>
              <a:t>Reconnect_summary</a:t>
            </a:r>
            <a:r>
              <a:rPr lang="en-CA" b="1" dirty="0"/>
              <a:t>()</a:t>
            </a:r>
          </a:p>
          <a:p>
            <a:pPr marL="285750" indent="-285750">
              <a:buFont typeface="Arial" panose="020B0604020202020204" pitchFamily="34" charset="0"/>
              <a:buChar char="•"/>
            </a:pPr>
            <a:r>
              <a:rPr lang="en-CA" dirty="0"/>
              <a:t>Summarize moving window outputs into seamless maps</a:t>
            </a:r>
          </a:p>
          <a:p>
            <a:pPr marL="285750" indent="-285750">
              <a:buFont typeface="Arial" panose="020B0604020202020204" pitchFamily="34" charset="0"/>
              <a:buChar char="•"/>
            </a:pPr>
            <a:r>
              <a:rPr lang="en-CA" dirty="0"/>
              <a:t>At pixel, patch and landscape-level</a:t>
            </a:r>
            <a:endParaRPr lang="de-CH" dirty="0"/>
          </a:p>
        </p:txBody>
      </p:sp>
      <p:sp>
        <p:nvSpPr>
          <p:cNvPr id="2" name="Rechteck 1">
            <a:extLst>
              <a:ext uri="{FF2B5EF4-FFF2-40B4-BE49-F238E27FC236}">
                <a16:creationId xmlns:a16="http://schemas.microsoft.com/office/drawing/2014/main" id="{2EE88FE1-C7F1-29CC-099E-002E61481ECD}"/>
              </a:ext>
            </a:extLst>
          </p:cNvPr>
          <p:cNvSpPr/>
          <p:nvPr/>
        </p:nvSpPr>
        <p:spPr>
          <a:xfrm>
            <a:off x="621478" y="276304"/>
            <a:ext cx="10732321" cy="9425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7" name="Google Shape;419;p25">
            <a:extLst>
              <a:ext uri="{FF2B5EF4-FFF2-40B4-BE49-F238E27FC236}">
                <a16:creationId xmlns:a16="http://schemas.microsoft.com/office/drawing/2014/main" id="{37691374-91B8-831D-32EA-E739B3A53774}"/>
              </a:ext>
            </a:extLst>
          </p:cNvPr>
          <p:cNvSpPr txBox="1"/>
          <p:nvPr/>
        </p:nvSpPr>
        <p:spPr>
          <a:xfrm>
            <a:off x="709589" y="419004"/>
            <a:ext cx="7919470" cy="594980"/>
          </a:xfrm>
          <a:prstGeom prst="rect">
            <a:avLst/>
          </a:prstGeom>
          <a:noFill/>
          <a:ln>
            <a:noFill/>
          </a:ln>
        </p:spPr>
        <p:txBody>
          <a:bodyPr spcFirstLastPara="1" wrap="square" lIns="0" tIns="60933" rIns="0" bIns="60933" anchor="t" anchorCtr="0">
            <a:spAutoFit/>
          </a:bodyPr>
          <a:lstStyle/>
          <a:p>
            <a:pPr>
              <a:spcBef>
                <a:spcPts val="800"/>
              </a:spcBef>
              <a:buSzPts val="1200"/>
            </a:pPr>
            <a:r>
              <a:rPr lang="en-US" sz="2400" b="1" dirty="0">
                <a:solidFill>
                  <a:schemeClr val="dk1"/>
                </a:solidFill>
                <a:latin typeface="Calibri"/>
                <a:ea typeface="Calibri"/>
                <a:cs typeface="Calibri"/>
                <a:sym typeface="Calibri"/>
              </a:rPr>
              <a:t>Reconnect R-tool core functions</a:t>
            </a:r>
          </a:p>
        </p:txBody>
      </p:sp>
      <p:sp>
        <p:nvSpPr>
          <p:cNvPr id="16" name="Textfeld 15">
            <a:extLst>
              <a:ext uri="{FF2B5EF4-FFF2-40B4-BE49-F238E27FC236}">
                <a16:creationId xmlns:a16="http://schemas.microsoft.com/office/drawing/2014/main" id="{0DDDCE2B-ACC2-7DE4-BDFF-70BA77F3B5BD}"/>
              </a:ext>
            </a:extLst>
          </p:cNvPr>
          <p:cNvSpPr txBox="1"/>
          <p:nvPr/>
        </p:nvSpPr>
        <p:spPr>
          <a:xfrm>
            <a:off x="621477" y="4665372"/>
            <a:ext cx="4874412" cy="923330"/>
          </a:xfrm>
          <a:prstGeom prst="rect">
            <a:avLst/>
          </a:prstGeom>
          <a:noFill/>
        </p:spPr>
        <p:txBody>
          <a:bodyPr wrap="square">
            <a:spAutoFit/>
          </a:bodyPr>
          <a:lstStyle/>
          <a:p>
            <a:r>
              <a:rPr lang="en-CA" b="1" dirty="0">
                <a:ea typeface="Arial" panose="020B0604020202020204" pitchFamily="34" charset="0"/>
              </a:rPr>
              <a:t>1a)</a:t>
            </a:r>
            <a:r>
              <a:rPr lang="en-CA" dirty="0">
                <a:ea typeface="Arial" panose="020B0604020202020204" pitchFamily="34" charset="0"/>
              </a:rPr>
              <a:t> </a:t>
            </a:r>
            <a:r>
              <a:rPr lang="en-CA" sz="1800" b="1" dirty="0">
                <a:effectLst/>
                <a:ea typeface="Arial" panose="020B0604020202020204" pitchFamily="34" charset="0"/>
              </a:rPr>
              <a:t>Reconnect_inifile.xlsx </a:t>
            </a:r>
          </a:p>
          <a:p>
            <a:pPr marL="285750" indent="-285750">
              <a:buFont typeface="Arial" panose="020B0604020202020204" pitchFamily="34" charset="0"/>
              <a:buChar char="•"/>
            </a:pPr>
            <a:r>
              <a:rPr lang="en-CA" dirty="0">
                <a:ea typeface="Arial" panose="020B0604020202020204" pitchFamily="34" charset="0"/>
              </a:rPr>
              <a:t>d</a:t>
            </a:r>
            <a:r>
              <a:rPr lang="en-CA" sz="1800" dirty="0">
                <a:effectLst/>
                <a:ea typeface="Arial" panose="020B0604020202020204" pitchFamily="34" charset="0"/>
              </a:rPr>
              <a:t>efine connectivity functions</a:t>
            </a:r>
          </a:p>
          <a:p>
            <a:pPr marL="285750" indent="-285750">
              <a:buFont typeface="Arial" panose="020B0604020202020204" pitchFamily="34" charset="0"/>
              <a:buChar char="•"/>
            </a:pPr>
            <a:r>
              <a:rPr lang="en-CA" dirty="0">
                <a:ea typeface="Arial" panose="020B0604020202020204" pitchFamily="34" charset="0"/>
              </a:rPr>
              <a:t>define species needs (habitat, dispersal)</a:t>
            </a:r>
            <a:endParaRPr lang="en-CA" sz="1800" dirty="0">
              <a:effectLst/>
              <a:ea typeface="Arial" panose="020B0604020202020204" pitchFamily="34" charset="0"/>
            </a:endParaRPr>
          </a:p>
        </p:txBody>
      </p:sp>
      <p:grpSp>
        <p:nvGrpSpPr>
          <p:cNvPr id="89" name="Gruppieren 88">
            <a:extLst>
              <a:ext uri="{FF2B5EF4-FFF2-40B4-BE49-F238E27FC236}">
                <a16:creationId xmlns:a16="http://schemas.microsoft.com/office/drawing/2014/main" id="{5F6FBF55-0939-F919-C02B-6A627FDE5D22}"/>
              </a:ext>
            </a:extLst>
          </p:cNvPr>
          <p:cNvGrpSpPr/>
          <p:nvPr/>
        </p:nvGrpSpPr>
        <p:grpSpPr>
          <a:xfrm>
            <a:off x="7311012" y="2618434"/>
            <a:ext cx="3790093" cy="1836113"/>
            <a:chOff x="7049553" y="2136612"/>
            <a:chExt cx="3699975" cy="1914186"/>
          </a:xfrm>
        </p:grpSpPr>
        <p:cxnSp>
          <p:nvCxnSpPr>
            <p:cNvPr id="90" name="Gerade Verbindung mit Pfeil 89">
              <a:extLst>
                <a:ext uri="{FF2B5EF4-FFF2-40B4-BE49-F238E27FC236}">
                  <a16:creationId xmlns:a16="http://schemas.microsoft.com/office/drawing/2014/main" id="{22D4FD7E-1473-F7AB-26FA-2BE6F6717E08}"/>
                </a:ext>
              </a:extLst>
            </p:cNvPr>
            <p:cNvCxnSpPr>
              <a:cxnSpLocks/>
            </p:cNvCxnSpPr>
            <p:nvPr/>
          </p:nvCxnSpPr>
          <p:spPr>
            <a:xfrm flipV="1">
              <a:off x="7049553" y="3019174"/>
              <a:ext cx="1014239" cy="12068"/>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2" name="Grafik 91" descr="Ein Bild, das Karte enthält.&#10;&#10;Automatisch generierte Beschreibung">
              <a:extLst>
                <a:ext uri="{FF2B5EF4-FFF2-40B4-BE49-F238E27FC236}">
                  <a16:creationId xmlns:a16="http://schemas.microsoft.com/office/drawing/2014/main" id="{9CD16245-5F08-EA2F-197D-BD7278E4EF71}"/>
                </a:ext>
              </a:extLst>
            </p:cNvPr>
            <p:cNvPicPr>
              <a:picLocks noChangeAspect="1"/>
            </p:cNvPicPr>
            <p:nvPr/>
          </p:nvPicPr>
          <p:blipFill rotWithShape="1">
            <a:blip r:embed="rId3"/>
            <a:srcRect l="5541" t="8671" r="15767" b="7168"/>
            <a:stretch/>
          </p:blipFill>
          <p:spPr>
            <a:xfrm>
              <a:off x="8986572" y="2136612"/>
              <a:ext cx="1762956" cy="1815385"/>
            </a:xfrm>
            <a:prstGeom prst="rect">
              <a:avLst/>
            </a:prstGeom>
          </p:spPr>
        </p:pic>
        <p:pic>
          <p:nvPicPr>
            <p:cNvPr id="93" name="Grafik 92" descr="Ein Bild, das Karte enthält.&#10;&#10;Automatisch generierte Beschreibung">
              <a:extLst>
                <a:ext uri="{FF2B5EF4-FFF2-40B4-BE49-F238E27FC236}">
                  <a16:creationId xmlns:a16="http://schemas.microsoft.com/office/drawing/2014/main" id="{92A8D23C-0A15-0E41-C514-0172E78EC777}"/>
                </a:ext>
              </a:extLst>
            </p:cNvPr>
            <p:cNvPicPr>
              <a:picLocks noChangeAspect="1"/>
            </p:cNvPicPr>
            <p:nvPr/>
          </p:nvPicPr>
          <p:blipFill rotWithShape="1">
            <a:blip r:embed="rId3"/>
            <a:srcRect l="5541" t="8671" r="15767" b="7168"/>
            <a:stretch/>
          </p:blipFill>
          <p:spPr>
            <a:xfrm>
              <a:off x="8670861" y="2184365"/>
              <a:ext cx="1762956" cy="1815385"/>
            </a:xfrm>
            <a:prstGeom prst="rect">
              <a:avLst/>
            </a:prstGeom>
          </p:spPr>
        </p:pic>
        <p:pic>
          <p:nvPicPr>
            <p:cNvPr id="94" name="Grafik 93" descr="Ein Bild, das Karte enthält.&#10;&#10;Automatisch generierte Beschreibung">
              <a:extLst>
                <a:ext uri="{FF2B5EF4-FFF2-40B4-BE49-F238E27FC236}">
                  <a16:creationId xmlns:a16="http://schemas.microsoft.com/office/drawing/2014/main" id="{734114CA-E388-1ACB-8BE0-A95573EE5C85}"/>
                </a:ext>
              </a:extLst>
            </p:cNvPr>
            <p:cNvPicPr>
              <a:picLocks noChangeAspect="1"/>
            </p:cNvPicPr>
            <p:nvPr/>
          </p:nvPicPr>
          <p:blipFill rotWithShape="1">
            <a:blip r:embed="rId3"/>
            <a:srcRect l="5541" t="8671" r="15767" b="7168"/>
            <a:stretch/>
          </p:blipFill>
          <p:spPr>
            <a:xfrm>
              <a:off x="8349849" y="2235413"/>
              <a:ext cx="1762956" cy="1815385"/>
            </a:xfrm>
            <a:prstGeom prst="rect">
              <a:avLst/>
            </a:prstGeom>
          </p:spPr>
        </p:pic>
      </p:grpSp>
      <p:grpSp>
        <p:nvGrpSpPr>
          <p:cNvPr id="3" name="Gruppieren 26">
            <a:extLst>
              <a:ext uri="{FF2B5EF4-FFF2-40B4-BE49-F238E27FC236}">
                <a16:creationId xmlns:a16="http://schemas.microsoft.com/office/drawing/2014/main" id="{73BA6C97-394A-644F-AEFC-1662EE6EB28B}"/>
              </a:ext>
            </a:extLst>
          </p:cNvPr>
          <p:cNvGrpSpPr/>
          <p:nvPr/>
        </p:nvGrpSpPr>
        <p:grpSpPr>
          <a:xfrm>
            <a:off x="4271905" y="2746812"/>
            <a:ext cx="2252910" cy="1641846"/>
            <a:chOff x="4246517" y="2972197"/>
            <a:chExt cx="3294298" cy="2622196"/>
          </a:xfrm>
        </p:grpSpPr>
        <p:grpSp>
          <p:nvGrpSpPr>
            <p:cNvPr id="6" name="Gruppieren 43">
              <a:extLst>
                <a:ext uri="{FF2B5EF4-FFF2-40B4-BE49-F238E27FC236}">
                  <a16:creationId xmlns:a16="http://schemas.microsoft.com/office/drawing/2014/main" id="{C2280E2B-3A94-6605-D3B5-DE6450C950B7}"/>
                </a:ext>
              </a:extLst>
            </p:cNvPr>
            <p:cNvGrpSpPr/>
            <p:nvPr/>
          </p:nvGrpSpPr>
          <p:grpSpPr>
            <a:xfrm>
              <a:off x="4246517" y="4277230"/>
              <a:ext cx="3158680" cy="1317163"/>
              <a:chOff x="4187439" y="4951178"/>
              <a:chExt cx="3158680" cy="1317163"/>
            </a:xfrm>
          </p:grpSpPr>
          <p:sp>
            <p:nvSpPr>
              <p:cNvPr id="187" name="Parallelogramm 1">
                <a:extLst>
                  <a:ext uri="{FF2B5EF4-FFF2-40B4-BE49-F238E27FC236}">
                    <a16:creationId xmlns:a16="http://schemas.microsoft.com/office/drawing/2014/main" id="{414FEFD9-CB5E-3D85-737C-A8033DD898F4}"/>
                  </a:ext>
                </a:extLst>
              </p:cNvPr>
              <p:cNvSpPr/>
              <p:nvPr/>
            </p:nvSpPr>
            <p:spPr>
              <a:xfrm>
                <a:off x="4187439" y="4951178"/>
                <a:ext cx="3158680" cy="1317163"/>
              </a:xfrm>
              <a:prstGeom prst="parallelogram">
                <a:avLst>
                  <a:gd name="adj" fmla="val 88769"/>
                </a:avLst>
              </a:prstGeom>
              <a:solidFill>
                <a:schemeClr val="accent1">
                  <a:alpha val="40000"/>
                </a:schemeClr>
              </a:solidFill>
              <a:ln w="19050">
                <a:solidFill>
                  <a:schemeClr val="accent1">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188" name="Gruppieren 519">
                <a:extLst>
                  <a:ext uri="{FF2B5EF4-FFF2-40B4-BE49-F238E27FC236}">
                    <a16:creationId xmlns:a16="http://schemas.microsoft.com/office/drawing/2014/main" id="{F01ACE6E-F706-8B59-0D89-CF9AE1672822}"/>
                  </a:ext>
                </a:extLst>
              </p:cNvPr>
              <p:cNvGrpSpPr/>
              <p:nvPr/>
            </p:nvGrpSpPr>
            <p:grpSpPr>
              <a:xfrm>
                <a:off x="4509300" y="4980641"/>
                <a:ext cx="2587040" cy="1179831"/>
                <a:chOff x="4717206" y="3752284"/>
                <a:chExt cx="2587040" cy="1179831"/>
              </a:xfrm>
              <a:solidFill>
                <a:schemeClr val="accent1">
                  <a:lumMod val="75000"/>
                </a:schemeClr>
              </a:solidFill>
            </p:grpSpPr>
            <p:sp>
              <p:nvSpPr>
                <p:cNvPr id="189" name="Ellipse 93">
                  <a:extLst>
                    <a:ext uri="{FF2B5EF4-FFF2-40B4-BE49-F238E27FC236}">
                      <a16:creationId xmlns:a16="http://schemas.microsoft.com/office/drawing/2014/main" id="{0437AF14-643B-1718-29B5-3E1F63E44FD1}"/>
                    </a:ext>
                  </a:extLst>
                </p:cNvPr>
                <p:cNvSpPr/>
                <p:nvPr/>
              </p:nvSpPr>
              <p:spPr>
                <a:xfrm rot="284220">
                  <a:off x="5325386" y="4211382"/>
                  <a:ext cx="204376" cy="10960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90" name="Ellipse 94">
                  <a:extLst>
                    <a:ext uri="{FF2B5EF4-FFF2-40B4-BE49-F238E27FC236}">
                      <a16:creationId xmlns:a16="http://schemas.microsoft.com/office/drawing/2014/main" id="{06F2EA19-F02B-546E-D75C-55F75D5B184E}"/>
                    </a:ext>
                  </a:extLst>
                </p:cNvPr>
                <p:cNvSpPr/>
                <p:nvPr/>
              </p:nvSpPr>
              <p:spPr>
                <a:xfrm rot="855767">
                  <a:off x="5374440" y="4025240"/>
                  <a:ext cx="50513"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91" name="Ellipse 95">
                  <a:extLst>
                    <a:ext uri="{FF2B5EF4-FFF2-40B4-BE49-F238E27FC236}">
                      <a16:creationId xmlns:a16="http://schemas.microsoft.com/office/drawing/2014/main" id="{F1510905-5CFF-AB0C-EBBB-EC3CC77778C6}"/>
                    </a:ext>
                  </a:extLst>
                </p:cNvPr>
                <p:cNvSpPr/>
                <p:nvPr/>
              </p:nvSpPr>
              <p:spPr>
                <a:xfrm flipV="1">
                  <a:off x="5660509" y="4114057"/>
                  <a:ext cx="226674" cy="9647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92" name="Ellipse 96">
                  <a:extLst>
                    <a:ext uri="{FF2B5EF4-FFF2-40B4-BE49-F238E27FC236}">
                      <a16:creationId xmlns:a16="http://schemas.microsoft.com/office/drawing/2014/main" id="{B373AE43-6415-8897-2C6B-DE1F44AC7DAA}"/>
                    </a:ext>
                  </a:extLst>
                </p:cNvPr>
                <p:cNvSpPr/>
                <p:nvPr/>
              </p:nvSpPr>
              <p:spPr>
                <a:xfrm>
                  <a:off x="5479613" y="3885474"/>
                  <a:ext cx="161069" cy="6627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93" name="Ellipse 97">
                  <a:extLst>
                    <a:ext uri="{FF2B5EF4-FFF2-40B4-BE49-F238E27FC236}">
                      <a16:creationId xmlns:a16="http://schemas.microsoft.com/office/drawing/2014/main" id="{E5679F6E-2A36-AF51-86FE-2DB55A77842E}"/>
                    </a:ext>
                  </a:extLst>
                </p:cNvPr>
                <p:cNvSpPr/>
                <p:nvPr/>
              </p:nvSpPr>
              <p:spPr>
                <a:xfrm rot="316073">
                  <a:off x="5514268" y="4025527"/>
                  <a:ext cx="115262" cy="8409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194" name="Ellipse 98">
                  <a:extLst>
                    <a:ext uri="{FF2B5EF4-FFF2-40B4-BE49-F238E27FC236}">
                      <a16:creationId xmlns:a16="http://schemas.microsoft.com/office/drawing/2014/main" id="{9EB7F6B6-23FA-5873-D537-4C7CACC974A7}"/>
                    </a:ext>
                  </a:extLst>
                </p:cNvPr>
                <p:cNvSpPr/>
                <p:nvPr/>
              </p:nvSpPr>
              <p:spPr>
                <a:xfrm rot="478148">
                  <a:off x="5761763" y="3885978"/>
                  <a:ext cx="115262" cy="63337"/>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95" name="Gerader Verbinder 99">
                  <a:extLst>
                    <a:ext uri="{FF2B5EF4-FFF2-40B4-BE49-F238E27FC236}">
                      <a16:creationId xmlns:a16="http://schemas.microsoft.com/office/drawing/2014/main" id="{763AAF8E-8F47-95F2-44C6-CFF29BA74457}"/>
                    </a:ext>
                  </a:extLst>
                </p:cNvPr>
                <p:cNvCxnSpPr>
                  <a:cxnSpLocks/>
                  <a:stCxn id="194" idx="4"/>
                  <a:endCxn id="191" idx="4"/>
                </p:cNvCxnSpPr>
                <p:nvPr/>
              </p:nvCxnSpPr>
              <p:spPr>
                <a:xfrm flipH="1">
                  <a:off x="5773846" y="3949009"/>
                  <a:ext cx="41157" cy="16504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Gerader Verbinder 100">
                  <a:extLst>
                    <a:ext uri="{FF2B5EF4-FFF2-40B4-BE49-F238E27FC236}">
                      <a16:creationId xmlns:a16="http://schemas.microsoft.com/office/drawing/2014/main" id="{5DD41F55-7308-1414-760A-BD3532FC6D80}"/>
                    </a:ext>
                  </a:extLst>
                </p:cNvPr>
                <p:cNvCxnSpPr>
                  <a:cxnSpLocks/>
                  <a:stCxn id="192" idx="4"/>
                  <a:endCxn id="193" idx="0"/>
                </p:cNvCxnSpPr>
                <p:nvPr/>
              </p:nvCxnSpPr>
              <p:spPr>
                <a:xfrm rot="855767">
                  <a:off x="5560147" y="3951748"/>
                  <a:ext cx="15612" cy="7395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Gerader Verbinder 101">
                  <a:extLst>
                    <a:ext uri="{FF2B5EF4-FFF2-40B4-BE49-F238E27FC236}">
                      <a16:creationId xmlns:a16="http://schemas.microsoft.com/office/drawing/2014/main" id="{EDE0B361-FEB3-5FC0-22C3-5F45BB2A1E01}"/>
                    </a:ext>
                  </a:extLst>
                </p:cNvPr>
                <p:cNvCxnSpPr>
                  <a:cxnSpLocks/>
                  <a:stCxn id="190" idx="6"/>
                  <a:endCxn id="193" idx="2"/>
                </p:cNvCxnSpPr>
                <p:nvPr/>
              </p:nvCxnSpPr>
              <p:spPr>
                <a:xfrm>
                  <a:off x="5424174" y="4054322"/>
                  <a:ext cx="90337" cy="796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8" name="Gerader Verbinder 102">
                  <a:extLst>
                    <a:ext uri="{FF2B5EF4-FFF2-40B4-BE49-F238E27FC236}">
                      <a16:creationId xmlns:a16="http://schemas.microsoft.com/office/drawing/2014/main" id="{9A27D0B5-176A-CE6B-0CF4-061D1E9B581C}"/>
                    </a:ext>
                  </a:extLst>
                </p:cNvPr>
                <p:cNvCxnSpPr>
                  <a:cxnSpLocks/>
                  <a:stCxn id="189" idx="0"/>
                  <a:endCxn id="193" idx="3"/>
                </p:cNvCxnSpPr>
                <p:nvPr/>
              </p:nvCxnSpPr>
              <p:spPr>
                <a:xfrm flipV="1">
                  <a:off x="5432100" y="4093438"/>
                  <a:ext cx="96490" cy="11813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9" name="Gerader Verbinder 103">
                  <a:extLst>
                    <a:ext uri="{FF2B5EF4-FFF2-40B4-BE49-F238E27FC236}">
                      <a16:creationId xmlns:a16="http://schemas.microsoft.com/office/drawing/2014/main" id="{8EB166D8-C2D0-D2E8-C0EC-187982A0761E}"/>
                    </a:ext>
                  </a:extLst>
                </p:cNvPr>
                <p:cNvCxnSpPr>
                  <a:cxnSpLocks/>
                  <a:stCxn id="191" idx="3"/>
                  <a:endCxn id="193" idx="6"/>
                </p:cNvCxnSpPr>
                <p:nvPr/>
              </p:nvCxnSpPr>
              <p:spPr>
                <a:xfrm flipH="1" flipV="1">
                  <a:off x="5629287" y="4072865"/>
                  <a:ext cx="64418" cy="5532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00" name="Ellipse 84">
                  <a:extLst>
                    <a:ext uri="{FF2B5EF4-FFF2-40B4-BE49-F238E27FC236}">
                      <a16:creationId xmlns:a16="http://schemas.microsoft.com/office/drawing/2014/main" id="{474E299A-C291-9236-38DC-E0B8D7C7C644}"/>
                    </a:ext>
                  </a:extLst>
                </p:cNvPr>
                <p:cNvSpPr/>
                <p:nvPr/>
              </p:nvSpPr>
              <p:spPr>
                <a:xfrm rot="16245946">
                  <a:off x="6199268" y="4046949"/>
                  <a:ext cx="45719" cy="63550"/>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01" name="Ellipse 85">
                  <a:extLst>
                    <a:ext uri="{FF2B5EF4-FFF2-40B4-BE49-F238E27FC236}">
                      <a16:creationId xmlns:a16="http://schemas.microsoft.com/office/drawing/2014/main" id="{50A8B418-2D5D-DDD5-9DEF-61095DF9F3CA}"/>
                    </a:ext>
                  </a:extLst>
                </p:cNvPr>
                <p:cNvSpPr/>
                <p:nvPr/>
              </p:nvSpPr>
              <p:spPr>
                <a:xfrm rot="16245946">
                  <a:off x="6103965" y="4148173"/>
                  <a:ext cx="63499" cy="108327"/>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202" name="Ellipse 86">
                  <a:extLst>
                    <a:ext uri="{FF2B5EF4-FFF2-40B4-BE49-F238E27FC236}">
                      <a16:creationId xmlns:a16="http://schemas.microsoft.com/office/drawing/2014/main" id="{378ACAE7-0A64-D3DD-47CA-4C07692FFE7A}"/>
                    </a:ext>
                  </a:extLst>
                </p:cNvPr>
                <p:cNvSpPr/>
                <p:nvPr/>
              </p:nvSpPr>
              <p:spPr>
                <a:xfrm rot="16245946" flipV="1">
                  <a:off x="6314995" y="3707736"/>
                  <a:ext cx="74763" cy="24310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03" name="Ellipse 87">
                  <a:extLst>
                    <a:ext uri="{FF2B5EF4-FFF2-40B4-BE49-F238E27FC236}">
                      <a16:creationId xmlns:a16="http://schemas.microsoft.com/office/drawing/2014/main" id="{C293A2D6-AED5-E478-0684-1EA7DBDF9FB4}"/>
                    </a:ext>
                  </a:extLst>
                </p:cNvPr>
                <p:cNvSpPr/>
                <p:nvPr/>
              </p:nvSpPr>
              <p:spPr>
                <a:xfrm rot="16245946">
                  <a:off x="5942426" y="4044823"/>
                  <a:ext cx="69003" cy="9139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204" name="Ellipse 88">
                  <a:extLst>
                    <a:ext uri="{FF2B5EF4-FFF2-40B4-BE49-F238E27FC236}">
                      <a16:creationId xmlns:a16="http://schemas.microsoft.com/office/drawing/2014/main" id="{1887825C-5EAE-D578-3F50-62BCF1830EFF}"/>
                    </a:ext>
                  </a:extLst>
                </p:cNvPr>
                <p:cNvSpPr/>
                <p:nvPr/>
              </p:nvSpPr>
              <p:spPr>
                <a:xfrm rot="16245946">
                  <a:off x="6068498" y="4079608"/>
                  <a:ext cx="45719" cy="5676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205" name="Gerader Verbinder 89">
                  <a:extLst>
                    <a:ext uri="{FF2B5EF4-FFF2-40B4-BE49-F238E27FC236}">
                      <a16:creationId xmlns:a16="http://schemas.microsoft.com/office/drawing/2014/main" id="{4C311F92-D1C1-E486-D9E0-B59498973F2B}"/>
                    </a:ext>
                  </a:extLst>
                </p:cNvPr>
                <p:cNvCxnSpPr>
                  <a:cxnSpLocks/>
                  <a:stCxn id="203" idx="4"/>
                  <a:endCxn id="204" idx="0"/>
                </p:cNvCxnSpPr>
                <p:nvPr/>
              </p:nvCxnSpPr>
              <p:spPr>
                <a:xfrm>
                  <a:off x="6022620" y="4091131"/>
                  <a:ext cx="40357" cy="1648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6" name="Gerader Verbinder 90">
                  <a:extLst>
                    <a:ext uri="{FF2B5EF4-FFF2-40B4-BE49-F238E27FC236}">
                      <a16:creationId xmlns:a16="http://schemas.microsoft.com/office/drawing/2014/main" id="{572D26A9-7FCE-1299-0A9E-99B2C41AFC41}"/>
                    </a:ext>
                  </a:extLst>
                </p:cNvPr>
                <p:cNvCxnSpPr>
                  <a:cxnSpLocks/>
                  <a:stCxn id="201" idx="7"/>
                  <a:endCxn id="204" idx="2"/>
                </p:cNvCxnSpPr>
                <p:nvPr/>
              </p:nvCxnSpPr>
              <p:spPr>
                <a:xfrm flipH="1" flipV="1">
                  <a:off x="6091052" y="4130848"/>
                  <a:ext cx="6666" cy="4852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Gerader Verbinder 91">
                  <a:extLst>
                    <a:ext uri="{FF2B5EF4-FFF2-40B4-BE49-F238E27FC236}">
                      <a16:creationId xmlns:a16="http://schemas.microsoft.com/office/drawing/2014/main" id="{B25EA2F5-D58A-9885-D280-17A940498FF7}"/>
                    </a:ext>
                  </a:extLst>
                </p:cNvPr>
                <p:cNvCxnSpPr>
                  <a:cxnSpLocks/>
                  <a:stCxn id="200" idx="0"/>
                  <a:endCxn id="204" idx="4"/>
                </p:cNvCxnSpPr>
                <p:nvPr/>
              </p:nvCxnSpPr>
              <p:spPr>
                <a:xfrm flipH="1">
                  <a:off x="6119738" y="4078299"/>
                  <a:ext cx="70617" cy="3007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8" name="Gerader Verbinder 92">
                  <a:extLst>
                    <a:ext uri="{FF2B5EF4-FFF2-40B4-BE49-F238E27FC236}">
                      <a16:creationId xmlns:a16="http://schemas.microsoft.com/office/drawing/2014/main" id="{0591848A-E520-9F24-3F52-0B5715DF9DF8}"/>
                    </a:ext>
                  </a:extLst>
                </p:cNvPr>
                <p:cNvCxnSpPr>
                  <a:cxnSpLocks/>
                  <a:stCxn id="242" idx="6"/>
                  <a:endCxn id="235" idx="2"/>
                </p:cNvCxnSpPr>
                <p:nvPr/>
              </p:nvCxnSpPr>
              <p:spPr>
                <a:xfrm>
                  <a:off x="6689912" y="3807969"/>
                  <a:ext cx="63701" cy="3348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09" name="Ellipse 73">
                  <a:extLst>
                    <a:ext uri="{FF2B5EF4-FFF2-40B4-BE49-F238E27FC236}">
                      <a16:creationId xmlns:a16="http://schemas.microsoft.com/office/drawing/2014/main" id="{D0F3DC79-4AE8-110B-8F5B-CFB23A8E67D0}"/>
                    </a:ext>
                  </a:extLst>
                </p:cNvPr>
                <p:cNvSpPr/>
                <p:nvPr/>
              </p:nvSpPr>
              <p:spPr>
                <a:xfrm>
                  <a:off x="5458303" y="4782854"/>
                  <a:ext cx="222132" cy="10131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10" name="Ellipse 74">
                  <a:extLst>
                    <a:ext uri="{FF2B5EF4-FFF2-40B4-BE49-F238E27FC236}">
                      <a16:creationId xmlns:a16="http://schemas.microsoft.com/office/drawing/2014/main" id="{91512B9A-820F-6B88-CB4C-568CB8E878F7}"/>
                    </a:ext>
                  </a:extLst>
                </p:cNvPr>
                <p:cNvSpPr/>
                <p:nvPr/>
              </p:nvSpPr>
              <p:spPr>
                <a:xfrm rot="16200000">
                  <a:off x="5946491" y="4527548"/>
                  <a:ext cx="45719" cy="128365"/>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11" name="Ellipse 75">
                  <a:extLst>
                    <a:ext uri="{FF2B5EF4-FFF2-40B4-BE49-F238E27FC236}">
                      <a16:creationId xmlns:a16="http://schemas.microsoft.com/office/drawing/2014/main" id="{70CC93E4-B556-7D47-9B9F-41D1A0F548B3}"/>
                    </a:ext>
                  </a:extLst>
                </p:cNvPr>
                <p:cNvSpPr/>
                <p:nvPr/>
              </p:nvSpPr>
              <p:spPr>
                <a:xfrm flipV="1">
                  <a:off x="6132282" y="4815401"/>
                  <a:ext cx="270380" cy="11671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12" name="Ellipse 76">
                  <a:extLst>
                    <a:ext uri="{FF2B5EF4-FFF2-40B4-BE49-F238E27FC236}">
                      <a16:creationId xmlns:a16="http://schemas.microsoft.com/office/drawing/2014/main" id="{8AD40925-7822-7C8E-5CC1-95A7E09FFF80}"/>
                    </a:ext>
                  </a:extLst>
                </p:cNvPr>
                <p:cNvSpPr/>
                <p:nvPr/>
              </p:nvSpPr>
              <p:spPr>
                <a:xfrm>
                  <a:off x="6055905" y="4459400"/>
                  <a:ext cx="334138" cy="124607"/>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13" name="Ellipse 77">
                  <a:extLst>
                    <a:ext uri="{FF2B5EF4-FFF2-40B4-BE49-F238E27FC236}">
                      <a16:creationId xmlns:a16="http://schemas.microsoft.com/office/drawing/2014/main" id="{337BF54D-4EB0-EA2F-A5AC-DA37F8C53596}"/>
                    </a:ext>
                  </a:extLst>
                </p:cNvPr>
                <p:cNvSpPr/>
                <p:nvPr/>
              </p:nvSpPr>
              <p:spPr>
                <a:xfrm rot="16582068" flipV="1">
                  <a:off x="5905727" y="4676075"/>
                  <a:ext cx="63715" cy="153618"/>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14" name="Ellipse 78">
                  <a:extLst>
                    <a:ext uri="{FF2B5EF4-FFF2-40B4-BE49-F238E27FC236}">
                      <a16:creationId xmlns:a16="http://schemas.microsoft.com/office/drawing/2014/main" id="{DA346A95-37D0-4FB7-36DF-593A4AAA4739}"/>
                    </a:ext>
                  </a:extLst>
                </p:cNvPr>
                <p:cNvSpPr/>
                <p:nvPr/>
              </p:nvSpPr>
              <p:spPr>
                <a:xfrm>
                  <a:off x="6385516" y="4599352"/>
                  <a:ext cx="210106" cy="9694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215" name="Gerader Verbinder 80">
                  <a:extLst>
                    <a:ext uri="{FF2B5EF4-FFF2-40B4-BE49-F238E27FC236}">
                      <a16:creationId xmlns:a16="http://schemas.microsoft.com/office/drawing/2014/main" id="{6521CA96-60E7-43EB-0B20-39CE530BD51A}"/>
                    </a:ext>
                  </a:extLst>
                </p:cNvPr>
                <p:cNvCxnSpPr>
                  <a:cxnSpLocks/>
                  <a:stCxn id="212" idx="4"/>
                  <a:endCxn id="213" idx="7"/>
                </p:cNvCxnSpPr>
                <p:nvPr/>
              </p:nvCxnSpPr>
              <p:spPr>
                <a:xfrm flipH="1">
                  <a:off x="5994060" y="4584007"/>
                  <a:ext cx="228914" cy="15251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Gerader Verbinder 81">
                  <a:extLst>
                    <a:ext uri="{FF2B5EF4-FFF2-40B4-BE49-F238E27FC236}">
                      <a16:creationId xmlns:a16="http://schemas.microsoft.com/office/drawing/2014/main" id="{582A3270-4296-7289-1085-C71004E6AB0C}"/>
                    </a:ext>
                  </a:extLst>
                </p:cNvPr>
                <p:cNvCxnSpPr>
                  <a:cxnSpLocks/>
                  <a:stCxn id="210" idx="2"/>
                  <a:endCxn id="213" idx="6"/>
                </p:cNvCxnSpPr>
                <p:nvPr/>
              </p:nvCxnSpPr>
              <p:spPr>
                <a:xfrm flipH="1">
                  <a:off x="5941118" y="4614590"/>
                  <a:ext cx="28233" cy="10663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7" name="Gerader Verbinder 82">
                  <a:extLst>
                    <a:ext uri="{FF2B5EF4-FFF2-40B4-BE49-F238E27FC236}">
                      <a16:creationId xmlns:a16="http://schemas.microsoft.com/office/drawing/2014/main" id="{B72DD84B-CDC5-5CA2-05FE-7D4618DE05D7}"/>
                    </a:ext>
                  </a:extLst>
                </p:cNvPr>
                <p:cNvCxnSpPr>
                  <a:cxnSpLocks/>
                  <a:stCxn id="209" idx="6"/>
                  <a:endCxn id="213" idx="4"/>
                </p:cNvCxnSpPr>
                <p:nvPr/>
              </p:nvCxnSpPr>
              <p:spPr>
                <a:xfrm flipV="1">
                  <a:off x="5680435" y="4744365"/>
                  <a:ext cx="180814" cy="8914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8" name="Gerader Verbinder 83">
                  <a:extLst>
                    <a:ext uri="{FF2B5EF4-FFF2-40B4-BE49-F238E27FC236}">
                      <a16:creationId xmlns:a16="http://schemas.microsoft.com/office/drawing/2014/main" id="{76AB1C90-C74A-2EA2-673E-B56678FDE559}"/>
                    </a:ext>
                  </a:extLst>
                </p:cNvPr>
                <p:cNvCxnSpPr>
                  <a:cxnSpLocks/>
                  <a:stCxn id="211" idx="3"/>
                  <a:endCxn id="213" idx="0"/>
                </p:cNvCxnSpPr>
                <p:nvPr/>
              </p:nvCxnSpPr>
              <p:spPr>
                <a:xfrm flipH="1" flipV="1">
                  <a:off x="6013920" y="4761402"/>
                  <a:ext cx="157958" cy="7109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19" name="Ellipse 62">
                  <a:extLst>
                    <a:ext uri="{FF2B5EF4-FFF2-40B4-BE49-F238E27FC236}">
                      <a16:creationId xmlns:a16="http://schemas.microsoft.com/office/drawing/2014/main" id="{7CE13116-07E5-6DD2-D044-76F046C03291}"/>
                    </a:ext>
                  </a:extLst>
                </p:cNvPr>
                <p:cNvSpPr/>
                <p:nvPr/>
              </p:nvSpPr>
              <p:spPr>
                <a:xfrm rot="855767">
                  <a:off x="6322472" y="4256227"/>
                  <a:ext cx="75113" cy="7295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20" name="Ellipse 63">
                  <a:extLst>
                    <a:ext uri="{FF2B5EF4-FFF2-40B4-BE49-F238E27FC236}">
                      <a16:creationId xmlns:a16="http://schemas.microsoft.com/office/drawing/2014/main" id="{E6F3AB61-C4D8-A39C-6E41-F8562B0A9F2A}"/>
                    </a:ext>
                  </a:extLst>
                </p:cNvPr>
                <p:cNvSpPr/>
                <p:nvPr/>
              </p:nvSpPr>
              <p:spPr>
                <a:xfrm rot="582705">
                  <a:off x="6282393" y="4109010"/>
                  <a:ext cx="75113" cy="7295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21" name="Ellipse 64">
                  <a:extLst>
                    <a:ext uri="{FF2B5EF4-FFF2-40B4-BE49-F238E27FC236}">
                      <a16:creationId xmlns:a16="http://schemas.microsoft.com/office/drawing/2014/main" id="{B356E71F-1D52-76A2-A3F8-AB577AD94E02}"/>
                    </a:ext>
                  </a:extLst>
                </p:cNvPr>
                <p:cNvSpPr/>
                <p:nvPr/>
              </p:nvSpPr>
              <p:spPr>
                <a:xfrm flipV="1">
                  <a:off x="6483336" y="4238383"/>
                  <a:ext cx="420468" cy="15317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22" name="Ellipse 65">
                  <a:extLst>
                    <a:ext uri="{FF2B5EF4-FFF2-40B4-BE49-F238E27FC236}">
                      <a16:creationId xmlns:a16="http://schemas.microsoft.com/office/drawing/2014/main" id="{7DA572A1-1A27-852A-AFEF-D5EC93F73976}"/>
                    </a:ext>
                  </a:extLst>
                </p:cNvPr>
                <p:cNvSpPr/>
                <p:nvPr/>
              </p:nvSpPr>
              <p:spPr>
                <a:xfrm>
                  <a:off x="6407070" y="4012165"/>
                  <a:ext cx="104964" cy="50120"/>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23" name="Ellipse 66">
                  <a:extLst>
                    <a:ext uri="{FF2B5EF4-FFF2-40B4-BE49-F238E27FC236}">
                      <a16:creationId xmlns:a16="http://schemas.microsoft.com/office/drawing/2014/main" id="{DE9BFFAE-67F2-A968-F988-28F0A6FCC07C}"/>
                    </a:ext>
                  </a:extLst>
                </p:cNvPr>
                <p:cNvSpPr/>
                <p:nvPr/>
              </p:nvSpPr>
              <p:spPr>
                <a:xfrm rot="21421125">
                  <a:off x="6393933" y="4120090"/>
                  <a:ext cx="141548"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24" name="Ellipse 67">
                  <a:extLst>
                    <a:ext uri="{FF2B5EF4-FFF2-40B4-BE49-F238E27FC236}">
                      <a16:creationId xmlns:a16="http://schemas.microsoft.com/office/drawing/2014/main" id="{3A860862-EB16-6D2D-EE03-AA7199ECD20F}"/>
                    </a:ext>
                  </a:extLst>
                </p:cNvPr>
                <p:cNvSpPr/>
                <p:nvPr/>
              </p:nvSpPr>
              <p:spPr>
                <a:xfrm>
                  <a:off x="6758528" y="4077730"/>
                  <a:ext cx="75113" cy="4789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225" name="Gerader Verbinder 68">
                  <a:extLst>
                    <a:ext uri="{FF2B5EF4-FFF2-40B4-BE49-F238E27FC236}">
                      <a16:creationId xmlns:a16="http://schemas.microsoft.com/office/drawing/2014/main" id="{6F950F64-5141-C07B-7AA5-944ED618D8FB}"/>
                    </a:ext>
                  </a:extLst>
                </p:cNvPr>
                <p:cNvCxnSpPr>
                  <a:cxnSpLocks/>
                  <a:stCxn id="224" idx="3"/>
                  <a:endCxn id="221" idx="4"/>
                </p:cNvCxnSpPr>
                <p:nvPr/>
              </p:nvCxnSpPr>
              <p:spPr>
                <a:xfrm flipH="1">
                  <a:off x="6693570" y="4118614"/>
                  <a:ext cx="75958" cy="119769"/>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Gerader Verbinder 70">
                  <a:extLst>
                    <a:ext uri="{FF2B5EF4-FFF2-40B4-BE49-F238E27FC236}">
                      <a16:creationId xmlns:a16="http://schemas.microsoft.com/office/drawing/2014/main" id="{D5B3EF15-2294-4E66-BB1F-224E36885B81}"/>
                    </a:ext>
                  </a:extLst>
                </p:cNvPr>
                <p:cNvCxnSpPr>
                  <a:cxnSpLocks/>
                  <a:stCxn id="220" idx="6"/>
                  <a:endCxn id="223" idx="2"/>
                </p:cNvCxnSpPr>
                <p:nvPr/>
              </p:nvCxnSpPr>
              <p:spPr>
                <a:xfrm flipV="1">
                  <a:off x="6356968" y="4146631"/>
                  <a:ext cx="37061" cy="519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7" name="Gerader Verbinder 71">
                  <a:extLst>
                    <a:ext uri="{FF2B5EF4-FFF2-40B4-BE49-F238E27FC236}">
                      <a16:creationId xmlns:a16="http://schemas.microsoft.com/office/drawing/2014/main" id="{2769201C-FB55-779A-00D6-0D4B1BCD22DA}"/>
                    </a:ext>
                  </a:extLst>
                </p:cNvPr>
                <p:cNvCxnSpPr>
                  <a:cxnSpLocks/>
                  <a:stCxn id="219" idx="0"/>
                  <a:endCxn id="223" idx="3"/>
                </p:cNvCxnSpPr>
                <p:nvPr/>
              </p:nvCxnSpPr>
              <p:spPr>
                <a:xfrm flipV="1">
                  <a:off x="6369016" y="4161695"/>
                  <a:ext cx="46554" cy="9565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8" name="Gerader Verbinder 72">
                  <a:extLst>
                    <a:ext uri="{FF2B5EF4-FFF2-40B4-BE49-F238E27FC236}">
                      <a16:creationId xmlns:a16="http://schemas.microsoft.com/office/drawing/2014/main" id="{C1452A66-18C8-D6AB-3C49-CC35827A18F4}"/>
                    </a:ext>
                  </a:extLst>
                </p:cNvPr>
                <p:cNvCxnSpPr>
                  <a:cxnSpLocks/>
                  <a:stCxn id="221" idx="4"/>
                  <a:endCxn id="223" idx="6"/>
                </p:cNvCxnSpPr>
                <p:nvPr/>
              </p:nvCxnSpPr>
              <p:spPr>
                <a:xfrm flipH="1" flipV="1">
                  <a:off x="6535385" y="4139269"/>
                  <a:ext cx="158185" cy="9911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29" name="Ellipse 32">
                  <a:extLst>
                    <a:ext uri="{FF2B5EF4-FFF2-40B4-BE49-F238E27FC236}">
                      <a16:creationId xmlns:a16="http://schemas.microsoft.com/office/drawing/2014/main" id="{AB2CC6C7-CC09-0D13-9CA5-1CA9A0E73E2B}"/>
                    </a:ext>
                  </a:extLst>
                </p:cNvPr>
                <p:cNvSpPr/>
                <p:nvPr/>
              </p:nvSpPr>
              <p:spPr>
                <a:xfrm rot="150510">
                  <a:off x="5924330" y="3790134"/>
                  <a:ext cx="119055" cy="5036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230" name="Gerader Verbinder 117">
                  <a:extLst>
                    <a:ext uri="{FF2B5EF4-FFF2-40B4-BE49-F238E27FC236}">
                      <a16:creationId xmlns:a16="http://schemas.microsoft.com/office/drawing/2014/main" id="{88D42A2D-837F-F635-BCF0-03743850F03D}"/>
                    </a:ext>
                  </a:extLst>
                </p:cNvPr>
                <p:cNvCxnSpPr>
                  <a:cxnSpLocks/>
                  <a:stCxn id="229" idx="3"/>
                  <a:endCxn id="194" idx="0"/>
                </p:cNvCxnSpPr>
                <p:nvPr/>
              </p:nvCxnSpPr>
              <p:spPr>
                <a:xfrm flipH="1">
                  <a:off x="5823785" y="3831265"/>
                  <a:ext cx="117241" cy="55019"/>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31" name="Ellipse 6">
                  <a:extLst>
                    <a:ext uri="{FF2B5EF4-FFF2-40B4-BE49-F238E27FC236}">
                      <a16:creationId xmlns:a16="http://schemas.microsoft.com/office/drawing/2014/main" id="{2B3E377E-DAF1-53BD-C8B1-54AE468D1D39}"/>
                    </a:ext>
                  </a:extLst>
                </p:cNvPr>
                <p:cNvSpPr/>
                <p:nvPr/>
              </p:nvSpPr>
              <p:spPr>
                <a:xfrm rot="150992">
                  <a:off x="4824395" y="4760900"/>
                  <a:ext cx="225568" cy="103374"/>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32" name="Ellipse 30">
                  <a:extLst>
                    <a:ext uri="{FF2B5EF4-FFF2-40B4-BE49-F238E27FC236}">
                      <a16:creationId xmlns:a16="http://schemas.microsoft.com/office/drawing/2014/main" id="{AD2F1C3D-BF01-6EF1-5BBE-F7F89762E033}"/>
                    </a:ext>
                  </a:extLst>
                </p:cNvPr>
                <p:cNvSpPr/>
                <p:nvPr/>
              </p:nvSpPr>
              <p:spPr>
                <a:xfrm rot="168070">
                  <a:off x="4986826" y="4632418"/>
                  <a:ext cx="168050" cy="84750"/>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33" name="Ellipse 31">
                  <a:extLst>
                    <a:ext uri="{FF2B5EF4-FFF2-40B4-BE49-F238E27FC236}">
                      <a16:creationId xmlns:a16="http://schemas.microsoft.com/office/drawing/2014/main" id="{89AD392B-2120-B8F9-A787-8D92A9E933F8}"/>
                    </a:ext>
                  </a:extLst>
                </p:cNvPr>
                <p:cNvSpPr/>
                <p:nvPr/>
              </p:nvSpPr>
              <p:spPr>
                <a:xfrm>
                  <a:off x="6418266" y="4464507"/>
                  <a:ext cx="53561"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34" name="Ellipse 34">
                  <a:extLst>
                    <a:ext uri="{FF2B5EF4-FFF2-40B4-BE49-F238E27FC236}">
                      <a16:creationId xmlns:a16="http://schemas.microsoft.com/office/drawing/2014/main" id="{2F871724-CF14-34FF-5E5E-E55C4E77DB8E}"/>
                    </a:ext>
                  </a:extLst>
                </p:cNvPr>
                <p:cNvSpPr/>
                <p:nvPr/>
              </p:nvSpPr>
              <p:spPr>
                <a:xfrm>
                  <a:off x="6119733" y="4708991"/>
                  <a:ext cx="65212" cy="58402"/>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35" name="Ellipse 36">
                  <a:extLst>
                    <a:ext uri="{FF2B5EF4-FFF2-40B4-BE49-F238E27FC236}">
                      <a16:creationId xmlns:a16="http://schemas.microsoft.com/office/drawing/2014/main" id="{AD0572C5-2914-02D5-83A3-88B8F57D645E}"/>
                    </a:ext>
                  </a:extLst>
                </p:cNvPr>
                <p:cNvSpPr/>
                <p:nvPr/>
              </p:nvSpPr>
              <p:spPr>
                <a:xfrm>
                  <a:off x="6753613" y="3752284"/>
                  <a:ext cx="550633" cy="17833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36" name="Ellipse 37">
                  <a:extLst>
                    <a:ext uri="{FF2B5EF4-FFF2-40B4-BE49-F238E27FC236}">
                      <a16:creationId xmlns:a16="http://schemas.microsoft.com/office/drawing/2014/main" id="{E3BC19D7-4D48-DCA7-D890-3DE83314DBA9}"/>
                    </a:ext>
                  </a:extLst>
                </p:cNvPr>
                <p:cNvSpPr/>
                <p:nvPr/>
              </p:nvSpPr>
              <p:spPr>
                <a:xfrm>
                  <a:off x="5566418" y="4377277"/>
                  <a:ext cx="115262" cy="96473"/>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37" name="Ellipse 38">
                  <a:extLst>
                    <a:ext uri="{FF2B5EF4-FFF2-40B4-BE49-F238E27FC236}">
                      <a16:creationId xmlns:a16="http://schemas.microsoft.com/office/drawing/2014/main" id="{B8086088-C655-1932-1F01-46473379BB4E}"/>
                    </a:ext>
                  </a:extLst>
                </p:cNvPr>
                <p:cNvSpPr/>
                <p:nvPr/>
              </p:nvSpPr>
              <p:spPr>
                <a:xfrm>
                  <a:off x="6859439" y="3968076"/>
                  <a:ext cx="224695"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38" name="Ellipse 39">
                  <a:extLst>
                    <a:ext uri="{FF2B5EF4-FFF2-40B4-BE49-F238E27FC236}">
                      <a16:creationId xmlns:a16="http://schemas.microsoft.com/office/drawing/2014/main" id="{5866FB8F-48AC-D771-9E25-6996F7FFEE6D}"/>
                    </a:ext>
                  </a:extLst>
                </p:cNvPr>
                <p:cNvSpPr/>
                <p:nvPr/>
              </p:nvSpPr>
              <p:spPr>
                <a:xfrm>
                  <a:off x="7167893" y="3957496"/>
                  <a:ext cx="75113" cy="4789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39" name="Ellipse 40">
                  <a:extLst>
                    <a:ext uri="{FF2B5EF4-FFF2-40B4-BE49-F238E27FC236}">
                      <a16:creationId xmlns:a16="http://schemas.microsoft.com/office/drawing/2014/main" id="{81CA358F-3F4F-B21B-FD6D-5208EF0ACD90}"/>
                    </a:ext>
                  </a:extLst>
                </p:cNvPr>
                <p:cNvSpPr/>
                <p:nvPr/>
              </p:nvSpPr>
              <p:spPr>
                <a:xfrm>
                  <a:off x="7047499" y="4030758"/>
                  <a:ext cx="102559"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40" name="Ellipse 175">
                  <a:extLst>
                    <a:ext uri="{FF2B5EF4-FFF2-40B4-BE49-F238E27FC236}">
                      <a16:creationId xmlns:a16="http://schemas.microsoft.com/office/drawing/2014/main" id="{ED40541D-09E6-5DDE-E08C-A462F0373D49}"/>
                    </a:ext>
                  </a:extLst>
                </p:cNvPr>
                <p:cNvSpPr/>
                <p:nvPr/>
              </p:nvSpPr>
              <p:spPr>
                <a:xfrm rot="16245946">
                  <a:off x="4757162" y="4603656"/>
                  <a:ext cx="85173" cy="165086"/>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241" name="Ellipse 176">
                  <a:extLst>
                    <a:ext uri="{FF2B5EF4-FFF2-40B4-BE49-F238E27FC236}">
                      <a16:creationId xmlns:a16="http://schemas.microsoft.com/office/drawing/2014/main" id="{47AF0FC7-32E1-6D0F-8FEC-F1FB0F13E583}"/>
                    </a:ext>
                  </a:extLst>
                </p:cNvPr>
                <p:cNvSpPr/>
                <p:nvPr/>
              </p:nvSpPr>
              <p:spPr>
                <a:xfrm rot="168070">
                  <a:off x="5214043" y="4612403"/>
                  <a:ext cx="88258" cy="50261"/>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242" name="Ellipse 199">
                  <a:extLst>
                    <a:ext uri="{FF2B5EF4-FFF2-40B4-BE49-F238E27FC236}">
                      <a16:creationId xmlns:a16="http://schemas.microsoft.com/office/drawing/2014/main" id="{1F5397A2-EC69-294E-A27F-AD5747E83718}"/>
                    </a:ext>
                  </a:extLst>
                </p:cNvPr>
                <p:cNvSpPr/>
                <p:nvPr/>
              </p:nvSpPr>
              <p:spPr>
                <a:xfrm>
                  <a:off x="6602686" y="3785109"/>
                  <a:ext cx="87226" cy="45719"/>
                </a:xfrm>
                <a:prstGeom prst="ellipse">
                  <a:avLst/>
                </a:prstGeom>
                <a:grp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243" name="Gerader Verbinder 203">
                  <a:extLst>
                    <a:ext uri="{FF2B5EF4-FFF2-40B4-BE49-F238E27FC236}">
                      <a16:creationId xmlns:a16="http://schemas.microsoft.com/office/drawing/2014/main" id="{FF7D2344-8DDD-7AEF-0FBD-4E55D04A12D8}"/>
                    </a:ext>
                  </a:extLst>
                </p:cNvPr>
                <p:cNvCxnSpPr>
                  <a:cxnSpLocks/>
                  <a:stCxn id="234" idx="2"/>
                  <a:endCxn id="213" idx="7"/>
                </p:cNvCxnSpPr>
                <p:nvPr/>
              </p:nvCxnSpPr>
              <p:spPr>
                <a:xfrm flipH="1" flipV="1">
                  <a:off x="5994060" y="4736520"/>
                  <a:ext cx="125673" cy="167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4" name="Gerader Verbinder 206">
                  <a:extLst>
                    <a:ext uri="{FF2B5EF4-FFF2-40B4-BE49-F238E27FC236}">
                      <a16:creationId xmlns:a16="http://schemas.microsoft.com/office/drawing/2014/main" id="{0CBDCEB7-F71E-0FA2-7D3C-BC119F739775}"/>
                    </a:ext>
                  </a:extLst>
                </p:cNvPr>
                <p:cNvCxnSpPr>
                  <a:cxnSpLocks/>
                  <a:stCxn id="232" idx="3"/>
                  <a:endCxn id="240" idx="4"/>
                </p:cNvCxnSpPr>
                <p:nvPr/>
              </p:nvCxnSpPr>
              <p:spPr>
                <a:xfrm flipH="1" flipV="1">
                  <a:off x="4882284" y="4687302"/>
                  <a:ext cx="127759" cy="1451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5" name="Gerader Verbinder 209">
                  <a:extLst>
                    <a:ext uri="{FF2B5EF4-FFF2-40B4-BE49-F238E27FC236}">
                      <a16:creationId xmlns:a16="http://schemas.microsoft.com/office/drawing/2014/main" id="{3945ED95-FAE5-1137-872A-DA57EB4303B6}"/>
                    </a:ext>
                  </a:extLst>
                </p:cNvPr>
                <p:cNvCxnSpPr>
                  <a:cxnSpLocks/>
                  <a:stCxn id="231" idx="1"/>
                  <a:endCxn id="240" idx="3"/>
                </p:cNvCxnSpPr>
                <p:nvPr/>
              </p:nvCxnSpPr>
              <p:spPr>
                <a:xfrm flipH="1" flipV="1">
                  <a:off x="4857708" y="4717090"/>
                  <a:ext cx="1403" cy="5548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Gerader Verbinder 212">
                  <a:extLst>
                    <a:ext uri="{FF2B5EF4-FFF2-40B4-BE49-F238E27FC236}">
                      <a16:creationId xmlns:a16="http://schemas.microsoft.com/office/drawing/2014/main" id="{46645505-29FD-0C23-2584-BD065E4D4179}"/>
                    </a:ext>
                  </a:extLst>
                </p:cNvPr>
                <p:cNvCxnSpPr>
                  <a:cxnSpLocks/>
                  <a:stCxn id="232" idx="3"/>
                  <a:endCxn id="231" idx="7"/>
                </p:cNvCxnSpPr>
                <p:nvPr/>
              </p:nvCxnSpPr>
              <p:spPr>
                <a:xfrm>
                  <a:off x="5010043" y="4701818"/>
                  <a:ext cx="8414" cy="7775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7" name="Gerader Verbinder 215">
                  <a:extLst>
                    <a:ext uri="{FF2B5EF4-FFF2-40B4-BE49-F238E27FC236}">
                      <a16:creationId xmlns:a16="http://schemas.microsoft.com/office/drawing/2014/main" id="{EC6B7FCD-E4A0-4F63-E09F-C89ED1E1065D}"/>
                    </a:ext>
                  </a:extLst>
                </p:cNvPr>
                <p:cNvCxnSpPr>
                  <a:cxnSpLocks/>
                  <a:stCxn id="232" idx="6"/>
                  <a:endCxn id="241" idx="2"/>
                </p:cNvCxnSpPr>
                <p:nvPr/>
              </p:nvCxnSpPr>
              <p:spPr>
                <a:xfrm flipV="1">
                  <a:off x="5154776" y="4635377"/>
                  <a:ext cx="59320" cy="4352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8" name="Gerader Verbinder 218">
                  <a:extLst>
                    <a:ext uri="{FF2B5EF4-FFF2-40B4-BE49-F238E27FC236}">
                      <a16:creationId xmlns:a16="http://schemas.microsoft.com/office/drawing/2014/main" id="{6DA2454A-1C98-C919-3534-6B77445D0AE8}"/>
                    </a:ext>
                  </a:extLst>
                </p:cNvPr>
                <p:cNvCxnSpPr>
                  <a:cxnSpLocks/>
                  <a:stCxn id="236" idx="1"/>
                  <a:endCxn id="189" idx="5"/>
                </p:cNvCxnSpPr>
                <p:nvPr/>
              </p:nvCxnSpPr>
              <p:spPr>
                <a:xfrm flipH="1" flipV="1">
                  <a:off x="5496385" y="4310774"/>
                  <a:ext cx="86913" cy="8063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9" name="Gerader Verbinder 222">
                  <a:extLst>
                    <a:ext uri="{FF2B5EF4-FFF2-40B4-BE49-F238E27FC236}">
                      <a16:creationId xmlns:a16="http://schemas.microsoft.com/office/drawing/2014/main" id="{7DCDD693-E038-ACBC-5B6B-E94EAB927A0E}"/>
                    </a:ext>
                  </a:extLst>
                </p:cNvPr>
                <p:cNvCxnSpPr>
                  <a:cxnSpLocks/>
                  <a:stCxn id="189" idx="7"/>
                  <a:endCxn id="191" idx="2"/>
                </p:cNvCxnSpPr>
                <p:nvPr/>
              </p:nvCxnSpPr>
              <p:spPr>
                <a:xfrm flipV="1">
                  <a:off x="5502785" y="4162293"/>
                  <a:ext cx="157724" cy="7124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0" name="Gerader Verbinder 231">
                  <a:extLst>
                    <a:ext uri="{FF2B5EF4-FFF2-40B4-BE49-F238E27FC236}">
                      <a16:creationId xmlns:a16="http://schemas.microsoft.com/office/drawing/2014/main" id="{79B43317-62D6-1D81-9832-0D01B498F959}"/>
                    </a:ext>
                  </a:extLst>
                </p:cNvPr>
                <p:cNvCxnSpPr>
                  <a:cxnSpLocks/>
                  <a:endCxn id="194" idx="3"/>
                </p:cNvCxnSpPr>
                <p:nvPr/>
              </p:nvCxnSpPr>
              <p:spPr>
                <a:xfrm flipV="1">
                  <a:off x="5614843" y="3934174"/>
                  <a:ext cx="161089" cy="10684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1" name="Gerader Verbinder 233">
                  <a:extLst>
                    <a:ext uri="{FF2B5EF4-FFF2-40B4-BE49-F238E27FC236}">
                      <a16:creationId xmlns:a16="http://schemas.microsoft.com/office/drawing/2014/main" id="{CC7A00D8-8AB0-89A1-8059-F10366A24233}"/>
                    </a:ext>
                  </a:extLst>
                </p:cNvPr>
                <p:cNvCxnSpPr>
                  <a:cxnSpLocks/>
                  <a:stCxn id="192" idx="6"/>
                  <a:endCxn id="194" idx="2"/>
                </p:cNvCxnSpPr>
                <p:nvPr/>
              </p:nvCxnSpPr>
              <p:spPr>
                <a:xfrm flipV="1">
                  <a:off x="5640682" y="3909657"/>
                  <a:ext cx="121637" cy="895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2" name="Gerader Verbinder 236">
                  <a:extLst>
                    <a:ext uri="{FF2B5EF4-FFF2-40B4-BE49-F238E27FC236}">
                      <a16:creationId xmlns:a16="http://schemas.microsoft.com/office/drawing/2014/main" id="{C07761CD-5043-DC81-C346-37A803147DC5}"/>
                    </a:ext>
                  </a:extLst>
                </p:cNvPr>
                <p:cNvCxnSpPr>
                  <a:cxnSpLocks/>
                  <a:stCxn id="190" idx="0"/>
                  <a:endCxn id="192" idx="2"/>
                </p:cNvCxnSpPr>
                <p:nvPr/>
              </p:nvCxnSpPr>
              <p:spPr>
                <a:xfrm flipV="1">
                  <a:off x="5405329" y="3918611"/>
                  <a:ext cx="74284" cy="10733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3" name="Gerader Verbinder 239">
                  <a:extLst>
                    <a:ext uri="{FF2B5EF4-FFF2-40B4-BE49-F238E27FC236}">
                      <a16:creationId xmlns:a16="http://schemas.microsoft.com/office/drawing/2014/main" id="{EAF00C7D-69EA-9FF3-C513-832CE1E44559}"/>
                    </a:ext>
                  </a:extLst>
                </p:cNvPr>
                <p:cNvCxnSpPr>
                  <a:cxnSpLocks/>
                  <a:stCxn id="190" idx="4"/>
                  <a:endCxn id="189" idx="1"/>
                </p:cNvCxnSpPr>
                <p:nvPr/>
              </p:nvCxnSpPr>
              <p:spPr>
                <a:xfrm flipH="1">
                  <a:off x="5358763" y="4070255"/>
                  <a:ext cx="35302" cy="15134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4" name="Gerader Verbinder 242">
                  <a:extLst>
                    <a:ext uri="{FF2B5EF4-FFF2-40B4-BE49-F238E27FC236}">
                      <a16:creationId xmlns:a16="http://schemas.microsoft.com/office/drawing/2014/main" id="{0599C6EE-5B2E-B232-42EB-435CC9ACBFFD}"/>
                    </a:ext>
                  </a:extLst>
                </p:cNvPr>
                <p:cNvCxnSpPr>
                  <a:cxnSpLocks/>
                  <a:stCxn id="191" idx="6"/>
                  <a:endCxn id="203" idx="1"/>
                </p:cNvCxnSpPr>
                <p:nvPr/>
              </p:nvCxnSpPr>
              <p:spPr>
                <a:xfrm flipV="1">
                  <a:off x="5887183" y="4114482"/>
                  <a:ext cx="57109" cy="4781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5" name="Gerader Verbinder 245">
                  <a:extLst>
                    <a:ext uri="{FF2B5EF4-FFF2-40B4-BE49-F238E27FC236}">
                      <a16:creationId xmlns:a16="http://schemas.microsoft.com/office/drawing/2014/main" id="{A0753AE0-FA72-7BEB-FC4A-B7936C589D94}"/>
                    </a:ext>
                  </a:extLst>
                </p:cNvPr>
                <p:cNvCxnSpPr>
                  <a:cxnSpLocks/>
                  <a:stCxn id="194" idx="6"/>
                  <a:endCxn id="203" idx="6"/>
                </p:cNvCxnSpPr>
                <p:nvPr/>
              </p:nvCxnSpPr>
              <p:spPr>
                <a:xfrm>
                  <a:off x="5876468" y="3925637"/>
                  <a:ext cx="100921" cy="13038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6" name="Gerader Verbinder 251">
                  <a:extLst>
                    <a:ext uri="{FF2B5EF4-FFF2-40B4-BE49-F238E27FC236}">
                      <a16:creationId xmlns:a16="http://schemas.microsoft.com/office/drawing/2014/main" id="{A47711EB-734F-999D-4E64-B303CDF74AB7}"/>
                    </a:ext>
                  </a:extLst>
                </p:cNvPr>
                <p:cNvCxnSpPr>
                  <a:cxnSpLocks/>
                  <a:stCxn id="237" idx="0"/>
                  <a:endCxn id="235" idx="4"/>
                </p:cNvCxnSpPr>
                <p:nvPr/>
              </p:nvCxnSpPr>
              <p:spPr>
                <a:xfrm flipV="1">
                  <a:off x="6971787" y="3930620"/>
                  <a:ext cx="57143" cy="3745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7" name="Gerader Verbinder 254">
                  <a:extLst>
                    <a:ext uri="{FF2B5EF4-FFF2-40B4-BE49-F238E27FC236}">
                      <a16:creationId xmlns:a16="http://schemas.microsoft.com/office/drawing/2014/main" id="{AA9F6997-FED0-4F5A-4F0A-493A1E14575A}"/>
                    </a:ext>
                  </a:extLst>
                </p:cNvPr>
                <p:cNvCxnSpPr>
                  <a:cxnSpLocks/>
                  <a:stCxn id="238" idx="0"/>
                  <a:endCxn id="235" idx="5"/>
                </p:cNvCxnSpPr>
                <p:nvPr/>
              </p:nvCxnSpPr>
              <p:spPr>
                <a:xfrm flipV="1">
                  <a:off x="7205450" y="3904503"/>
                  <a:ext cx="18158" cy="5299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8" name="Gerader Verbinder 257">
                  <a:extLst>
                    <a:ext uri="{FF2B5EF4-FFF2-40B4-BE49-F238E27FC236}">
                      <a16:creationId xmlns:a16="http://schemas.microsoft.com/office/drawing/2014/main" id="{01C8D0BC-8C71-94CC-BD59-8B57153D10D8}"/>
                    </a:ext>
                  </a:extLst>
                </p:cNvPr>
                <p:cNvCxnSpPr>
                  <a:cxnSpLocks/>
                  <a:stCxn id="239" idx="7"/>
                  <a:endCxn id="238" idx="3"/>
                </p:cNvCxnSpPr>
                <p:nvPr/>
              </p:nvCxnSpPr>
              <p:spPr>
                <a:xfrm flipV="1">
                  <a:off x="7135039" y="3998380"/>
                  <a:ext cx="43854" cy="3907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9" name="Gerader Verbinder 261">
                  <a:extLst>
                    <a:ext uri="{FF2B5EF4-FFF2-40B4-BE49-F238E27FC236}">
                      <a16:creationId xmlns:a16="http://schemas.microsoft.com/office/drawing/2014/main" id="{7D16E4C6-77A7-0034-7D2C-E8EF78D38225}"/>
                    </a:ext>
                  </a:extLst>
                </p:cNvPr>
                <p:cNvCxnSpPr>
                  <a:cxnSpLocks/>
                  <a:stCxn id="237" idx="3"/>
                  <a:endCxn id="224" idx="7"/>
                </p:cNvCxnSpPr>
                <p:nvPr/>
              </p:nvCxnSpPr>
              <p:spPr>
                <a:xfrm flipH="1">
                  <a:off x="6822641" y="4007100"/>
                  <a:ext cx="69704" cy="7764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0" name="Gerader Verbinder 265">
                  <a:extLst>
                    <a:ext uri="{FF2B5EF4-FFF2-40B4-BE49-F238E27FC236}">
                      <a16:creationId xmlns:a16="http://schemas.microsoft.com/office/drawing/2014/main" id="{E45F97AD-1647-8D37-0CEF-5C2BD6DCD56E}"/>
                    </a:ext>
                  </a:extLst>
                </p:cNvPr>
                <p:cNvCxnSpPr>
                  <a:cxnSpLocks/>
                  <a:stCxn id="239" idx="0"/>
                  <a:endCxn id="237" idx="5"/>
                </p:cNvCxnSpPr>
                <p:nvPr/>
              </p:nvCxnSpPr>
              <p:spPr>
                <a:xfrm flipH="1" flipV="1">
                  <a:off x="7051228" y="4007100"/>
                  <a:ext cx="47551" cy="2365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1" name="Gerader Verbinder 271">
                  <a:extLst>
                    <a:ext uri="{FF2B5EF4-FFF2-40B4-BE49-F238E27FC236}">
                      <a16:creationId xmlns:a16="http://schemas.microsoft.com/office/drawing/2014/main" id="{04B3F2A4-BC31-F22A-F4E1-8B0110FD4D6E}"/>
                    </a:ext>
                  </a:extLst>
                </p:cNvPr>
                <p:cNvCxnSpPr>
                  <a:cxnSpLocks/>
                  <a:stCxn id="212" idx="7"/>
                  <a:endCxn id="233" idx="1"/>
                </p:cNvCxnSpPr>
                <p:nvPr/>
              </p:nvCxnSpPr>
              <p:spPr>
                <a:xfrm flipV="1">
                  <a:off x="6341110" y="4471202"/>
                  <a:ext cx="85000" cy="644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2" name="Gerader Verbinder 274">
                  <a:extLst>
                    <a:ext uri="{FF2B5EF4-FFF2-40B4-BE49-F238E27FC236}">
                      <a16:creationId xmlns:a16="http://schemas.microsoft.com/office/drawing/2014/main" id="{C72D1AC8-994B-8149-3532-A135305DFA59}"/>
                    </a:ext>
                  </a:extLst>
                </p:cNvPr>
                <p:cNvCxnSpPr>
                  <a:cxnSpLocks/>
                  <a:stCxn id="214" idx="0"/>
                  <a:endCxn id="233" idx="5"/>
                </p:cNvCxnSpPr>
                <p:nvPr/>
              </p:nvCxnSpPr>
              <p:spPr>
                <a:xfrm flipH="1" flipV="1">
                  <a:off x="6463983" y="4503531"/>
                  <a:ext cx="26586" cy="9582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3" name="Gerader Verbinder 281">
                  <a:extLst>
                    <a:ext uri="{FF2B5EF4-FFF2-40B4-BE49-F238E27FC236}">
                      <a16:creationId xmlns:a16="http://schemas.microsoft.com/office/drawing/2014/main" id="{299A9880-4055-5733-F044-B220BE8771DE}"/>
                    </a:ext>
                  </a:extLst>
                </p:cNvPr>
                <p:cNvCxnSpPr>
                  <a:cxnSpLocks/>
                  <a:stCxn id="210" idx="6"/>
                  <a:endCxn id="212" idx="2"/>
                </p:cNvCxnSpPr>
                <p:nvPr/>
              </p:nvCxnSpPr>
              <p:spPr>
                <a:xfrm flipV="1">
                  <a:off x="5969351" y="4521704"/>
                  <a:ext cx="86554" cy="4716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4" name="Gerader Verbinder 285">
                  <a:extLst>
                    <a:ext uri="{FF2B5EF4-FFF2-40B4-BE49-F238E27FC236}">
                      <a16:creationId xmlns:a16="http://schemas.microsoft.com/office/drawing/2014/main" id="{3AB60C32-34C4-7528-C473-E2FE5B4D7BC3}"/>
                    </a:ext>
                  </a:extLst>
                </p:cNvPr>
                <p:cNvCxnSpPr>
                  <a:cxnSpLocks/>
                  <a:stCxn id="211" idx="5"/>
                  <a:endCxn id="214" idx="4"/>
                </p:cNvCxnSpPr>
                <p:nvPr/>
              </p:nvCxnSpPr>
              <p:spPr>
                <a:xfrm flipV="1">
                  <a:off x="6363066" y="4696301"/>
                  <a:ext cx="127503" cy="13619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5" name="Gerader Verbinder 288">
                  <a:extLst>
                    <a:ext uri="{FF2B5EF4-FFF2-40B4-BE49-F238E27FC236}">
                      <a16:creationId xmlns:a16="http://schemas.microsoft.com/office/drawing/2014/main" id="{BD1A2922-CC9C-1D49-9A58-5D4012E8583E}"/>
                    </a:ext>
                  </a:extLst>
                </p:cNvPr>
                <p:cNvCxnSpPr>
                  <a:cxnSpLocks/>
                  <a:stCxn id="233" idx="7"/>
                  <a:endCxn id="221" idx="1"/>
                </p:cNvCxnSpPr>
                <p:nvPr/>
              </p:nvCxnSpPr>
              <p:spPr>
                <a:xfrm flipV="1">
                  <a:off x="6463983" y="4369129"/>
                  <a:ext cx="80929" cy="10207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6" name="Gerader Verbinder 292">
                  <a:extLst>
                    <a:ext uri="{FF2B5EF4-FFF2-40B4-BE49-F238E27FC236}">
                      <a16:creationId xmlns:a16="http://schemas.microsoft.com/office/drawing/2014/main" id="{BB3709CB-6C76-647A-FE08-BBA959EEB35E}"/>
                    </a:ext>
                  </a:extLst>
                </p:cNvPr>
                <p:cNvCxnSpPr>
                  <a:cxnSpLocks/>
                  <a:stCxn id="233" idx="0"/>
                  <a:endCxn id="219" idx="4"/>
                </p:cNvCxnSpPr>
                <p:nvPr/>
              </p:nvCxnSpPr>
              <p:spPr>
                <a:xfrm flipH="1" flipV="1">
                  <a:off x="6351042" y="4328062"/>
                  <a:ext cx="94005" cy="13644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7" name="Gerader Verbinder 295">
                  <a:extLst>
                    <a:ext uri="{FF2B5EF4-FFF2-40B4-BE49-F238E27FC236}">
                      <a16:creationId xmlns:a16="http://schemas.microsoft.com/office/drawing/2014/main" id="{6D1682A8-7428-10E1-AD6B-A8BA70F647F3}"/>
                    </a:ext>
                  </a:extLst>
                </p:cNvPr>
                <p:cNvCxnSpPr>
                  <a:cxnSpLocks/>
                  <a:stCxn id="212" idx="0"/>
                  <a:endCxn id="219" idx="4"/>
                </p:cNvCxnSpPr>
                <p:nvPr/>
              </p:nvCxnSpPr>
              <p:spPr>
                <a:xfrm flipV="1">
                  <a:off x="6222974" y="4328062"/>
                  <a:ext cx="128068" cy="13133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8" name="Gerader Verbinder 298">
                  <a:extLst>
                    <a:ext uri="{FF2B5EF4-FFF2-40B4-BE49-F238E27FC236}">
                      <a16:creationId xmlns:a16="http://schemas.microsoft.com/office/drawing/2014/main" id="{C2F1E906-157C-DC70-1A0B-823F210275BE}"/>
                    </a:ext>
                  </a:extLst>
                </p:cNvPr>
                <p:cNvCxnSpPr>
                  <a:cxnSpLocks/>
                  <a:stCxn id="219" idx="2"/>
                  <a:endCxn id="201" idx="3"/>
                </p:cNvCxnSpPr>
                <p:nvPr/>
              </p:nvCxnSpPr>
              <p:spPr>
                <a:xfrm flipH="1" flipV="1">
                  <a:off x="6173711" y="4225297"/>
                  <a:ext cx="149919" cy="5815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9" name="Gerader Verbinder 301">
                  <a:extLst>
                    <a:ext uri="{FF2B5EF4-FFF2-40B4-BE49-F238E27FC236}">
                      <a16:creationId xmlns:a16="http://schemas.microsoft.com/office/drawing/2014/main" id="{3C8F186D-9F1E-5761-E85D-BFF907997E0E}"/>
                    </a:ext>
                  </a:extLst>
                </p:cNvPr>
                <p:cNvCxnSpPr>
                  <a:cxnSpLocks/>
                  <a:stCxn id="220" idx="1"/>
                  <a:endCxn id="200" idx="3"/>
                </p:cNvCxnSpPr>
                <p:nvPr/>
              </p:nvCxnSpPr>
              <p:spPr>
                <a:xfrm flipH="1" flipV="1">
                  <a:off x="6244377" y="4095187"/>
                  <a:ext cx="53748" cy="2039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0" name="Gerader Verbinder 304">
                  <a:extLst>
                    <a:ext uri="{FF2B5EF4-FFF2-40B4-BE49-F238E27FC236}">
                      <a16:creationId xmlns:a16="http://schemas.microsoft.com/office/drawing/2014/main" id="{7C79592B-A8CD-21F6-E5FD-FC0311E6065D}"/>
                    </a:ext>
                  </a:extLst>
                </p:cNvPr>
                <p:cNvCxnSpPr>
                  <a:cxnSpLocks/>
                  <a:stCxn id="201" idx="5"/>
                  <a:endCxn id="200" idx="2"/>
                </p:cNvCxnSpPr>
                <p:nvPr/>
              </p:nvCxnSpPr>
              <p:spPr>
                <a:xfrm flipV="1">
                  <a:off x="6174311" y="4101581"/>
                  <a:ext cx="47511" cy="78819"/>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1" name="Gerader Verbinder 308">
                  <a:extLst>
                    <a:ext uri="{FF2B5EF4-FFF2-40B4-BE49-F238E27FC236}">
                      <a16:creationId xmlns:a16="http://schemas.microsoft.com/office/drawing/2014/main" id="{6A371C1F-37C8-1DDA-2C17-DD77200C403D}"/>
                    </a:ext>
                  </a:extLst>
                </p:cNvPr>
                <p:cNvCxnSpPr>
                  <a:cxnSpLocks/>
                  <a:stCxn id="201" idx="4"/>
                  <a:endCxn id="220" idx="3"/>
                </p:cNvCxnSpPr>
                <p:nvPr/>
              </p:nvCxnSpPr>
              <p:spPr>
                <a:xfrm flipV="1">
                  <a:off x="6189873" y="4166434"/>
                  <a:ext cx="99549" cy="3662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2" name="Gerader Verbinder 312">
                  <a:extLst>
                    <a:ext uri="{FF2B5EF4-FFF2-40B4-BE49-F238E27FC236}">
                      <a16:creationId xmlns:a16="http://schemas.microsoft.com/office/drawing/2014/main" id="{0EEF37E6-F8F6-04A2-26CE-A2C1C3FC59B2}"/>
                    </a:ext>
                  </a:extLst>
                </p:cNvPr>
                <p:cNvCxnSpPr>
                  <a:cxnSpLocks/>
                  <a:stCxn id="219" idx="1"/>
                  <a:endCxn id="220" idx="5"/>
                </p:cNvCxnSpPr>
                <p:nvPr/>
              </p:nvCxnSpPr>
              <p:spPr>
                <a:xfrm flipV="1">
                  <a:off x="6340646" y="4175394"/>
                  <a:ext cx="1128" cy="8577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3" name="Gerader Verbinder 315">
                  <a:extLst>
                    <a:ext uri="{FF2B5EF4-FFF2-40B4-BE49-F238E27FC236}">
                      <a16:creationId xmlns:a16="http://schemas.microsoft.com/office/drawing/2014/main" id="{EF06CE23-0148-277D-6854-7FD36F2DB639}"/>
                    </a:ext>
                  </a:extLst>
                </p:cNvPr>
                <p:cNvCxnSpPr>
                  <a:cxnSpLocks/>
                  <a:stCxn id="202" idx="0"/>
                  <a:endCxn id="242" idx="2"/>
                </p:cNvCxnSpPr>
                <p:nvPr/>
              </p:nvCxnSpPr>
              <p:spPr>
                <a:xfrm flipV="1">
                  <a:off x="6473918" y="3807969"/>
                  <a:ext cx="128768" cy="22943"/>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4" name="Gerader Verbinder 318">
                  <a:extLst>
                    <a:ext uri="{FF2B5EF4-FFF2-40B4-BE49-F238E27FC236}">
                      <a16:creationId xmlns:a16="http://schemas.microsoft.com/office/drawing/2014/main" id="{4890A167-D631-7CDB-C951-680CCBDA60F2}"/>
                    </a:ext>
                  </a:extLst>
                </p:cNvPr>
                <p:cNvCxnSpPr>
                  <a:cxnSpLocks/>
                  <a:stCxn id="223" idx="0"/>
                  <a:endCxn id="222" idx="4"/>
                </p:cNvCxnSpPr>
                <p:nvPr/>
              </p:nvCxnSpPr>
              <p:spPr>
                <a:xfrm flipH="1" flipV="1">
                  <a:off x="6459552" y="4062285"/>
                  <a:ext cx="3966" cy="5783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5" name="Gerader Verbinder 321">
                  <a:extLst>
                    <a:ext uri="{FF2B5EF4-FFF2-40B4-BE49-F238E27FC236}">
                      <a16:creationId xmlns:a16="http://schemas.microsoft.com/office/drawing/2014/main" id="{29218EB4-AA3F-21B4-4FFF-012E9D36B507}"/>
                    </a:ext>
                  </a:extLst>
                </p:cNvPr>
                <p:cNvCxnSpPr>
                  <a:cxnSpLocks/>
                  <a:stCxn id="229" idx="6"/>
                  <a:endCxn id="202" idx="4"/>
                </p:cNvCxnSpPr>
                <p:nvPr/>
              </p:nvCxnSpPr>
              <p:spPr>
                <a:xfrm>
                  <a:off x="6043328" y="3817922"/>
                  <a:ext cx="187507" cy="974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6" name="Gerader Verbinder 324">
                  <a:extLst>
                    <a:ext uri="{FF2B5EF4-FFF2-40B4-BE49-F238E27FC236}">
                      <a16:creationId xmlns:a16="http://schemas.microsoft.com/office/drawing/2014/main" id="{B8B5EEFC-CB40-E0AA-CD0B-2445FB48D4AC}"/>
                    </a:ext>
                  </a:extLst>
                </p:cNvPr>
                <p:cNvCxnSpPr>
                  <a:cxnSpLocks/>
                  <a:stCxn id="222" idx="0"/>
                  <a:endCxn id="202" idx="1"/>
                </p:cNvCxnSpPr>
                <p:nvPr/>
              </p:nvCxnSpPr>
              <p:spPr>
                <a:xfrm flipH="1" flipV="1">
                  <a:off x="6437966" y="3856867"/>
                  <a:ext cx="21586" cy="155298"/>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7" name="Gerader Verbinder 327">
                  <a:extLst>
                    <a:ext uri="{FF2B5EF4-FFF2-40B4-BE49-F238E27FC236}">
                      <a16:creationId xmlns:a16="http://schemas.microsoft.com/office/drawing/2014/main" id="{327BD9A7-C7D2-337F-55D3-4AEDDB850E97}"/>
                    </a:ext>
                  </a:extLst>
                </p:cNvPr>
                <p:cNvCxnSpPr>
                  <a:cxnSpLocks/>
                  <a:stCxn id="224" idx="0"/>
                  <a:endCxn id="235" idx="3"/>
                </p:cNvCxnSpPr>
                <p:nvPr/>
              </p:nvCxnSpPr>
              <p:spPr>
                <a:xfrm flipV="1">
                  <a:off x="6796085" y="3904503"/>
                  <a:ext cx="38166" cy="17322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8" name="Gerader Verbinder 330">
                  <a:extLst>
                    <a:ext uri="{FF2B5EF4-FFF2-40B4-BE49-F238E27FC236}">
                      <a16:creationId xmlns:a16="http://schemas.microsoft.com/office/drawing/2014/main" id="{A8A621E9-70EC-BC8F-3D0C-DC736DB60CA1}"/>
                    </a:ext>
                  </a:extLst>
                </p:cNvPr>
                <p:cNvCxnSpPr>
                  <a:cxnSpLocks/>
                  <a:stCxn id="236" idx="7"/>
                  <a:endCxn id="191" idx="0"/>
                </p:cNvCxnSpPr>
                <p:nvPr/>
              </p:nvCxnSpPr>
              <p:spPr>
                <a:xfrm flipV="1">
                  <a:off x="5664800" y="4210530"/>
                  <a:ext cx="109046" cy="18087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9" name="Gerader Verbinder 333">
                  <a:extLst>
                    <a:ext uri="{FF2B5EF4-FFF2-40B4-BE49-F238E27FC236}">
                      <a16:creationId xmlns:a16="http://schemas.microsoft.com/office/drawing/2014/main" id="{174F0B4C-9C09-4869-01D6-228750E40E21}"/>
                    </a:ext>
                  </a:extLst>
                </p:cNvPr>
                <p:cNvCxnSpPr>
                  <a:cxnSpLocks/>
                  <a:stCxn id="209" idx="1"/>
                  <a:endCxn id="241" idx="5"/>
                </p:cNvCxnSpPr>
                <p:nvPr/>
              </p:nvCxnSpPr>
              <p:spPr>
                <a:xfrm flipH="1" flipV="1">
                  <a:off x="5288470" y="4656807"/>
                  <a:ext cx="202363" cy="140884"/>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0" name="Gerader Verbinder 336">
                  <a:extLst>
                    <a:ext uri="{FF2B5EF4-FFF2-40B4-BE49-F238E27FC236}">
                      <a16:creationId xmlns:a16="http://schemas.microsoft.com/office/drawing/2014/main" id="{3817AC1D-3D9E-8247-51D6-8292E9A0B42B}"/>
                    </a:ext>
                  </a:extLst>
                </p:cNvPr>
                <p:cNvCxnSpPr>
                  <a:cxnSpLocks/>
                  <a:stCxn id="214" idx="1"/>
                  <a:endCxn id="212" idx="5"/>
                </p:cNvCxnSpPr>
                <p:nvPr/>
              </p:nvCxnSpPr>
              <p:spPr>
                <a:xfrm flipH="1" flipV="1">
                  <a:off x="6341110" y="4565759"/>
                  <a:ext cx="75175" cy="4779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1" name="Gerader Verbinder 339">
                  <a:extLst>
                    <a:ext uri="{FF2B5EF4-FFF2-40B4-BE49-F238E27FC236}">
                      <a16:creationId xmlns:a16="http://schemas.microsoft.com/office/drawing/2014/main" id="{1A0F89AA-80F2-70E9-E94D-368BC02D2D32}"/>
                    </a:ext>
                  </a:extLst>
                </p:cNvPr>
                <p:cNvCxnSpPr>
                  <a:cxnSpLocks/>
                  <a:stCxn id="234" idx="5"/>
                  <a:endCxn id="211" idx="4"/>
                </p:cNvCxnSpPr>
                <p:nvPr/>
              </p:nvCxnSpPr>
              <p:spPr>
                <a:xfrm>
                  <a:off x="6175395" y="4758840"/>
                  <a:ext cx="92077" cy="56561"/>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2" name="Gerader Verbinder 343">
                  <a:extLst>
                    <a:ext uri="{FF2B5EF4-FFF2-40B4-BE49-F238E27FC236}">
                      <a16:creationId xmlns:a16="http://schemas.microsoft.com/office/drawing/2014/main" id="{D12B2B6D-038D-669C-839F-8DB4F9446214}"/>
                    </a:ext>
                  </a:extLst>
                </p:cNvPr>
                <p:cNvCxnSpPr>
                  <a:cxnSpLocks/>
                  <a:stCxn id="212" idx="4"/>
                  <a:endCxn id="234" idx="7"/>
                </p:cNvCxnSpPr>
                <p:nvPr/>
              </p:nvCxnSpPr>
              <p:spPr>
                <a:xfrm flipH="1">
                  <a:off x="6175395" y="4584007"/>
                  <a:ext cx="47579" cy="13353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3" name="Gerader Verbinder 347">
                  <a:extLst>
                    <a:ext uri="{FF2B5EF4-FFF2-40B4-BE49-F238E27FC236}">
                      <a16:creationId xmlns:a16="http://schemas.microsoft.com/office/drawing/2014/main" id="{6A65F374-8F04-2A08-DB53-041F4FD68736}"/>
                    </a:ext>
                  </a:extLst>
                </p:cNvPr>
                <p:cNvCxnSpPr>
                  <a:cxnSpLocks/>
                  <a:stCxn id="212" idx="4"/>
                  <a:endCxn id="211" idx="5"/>
                </p:cNvCxnSpPr>
                <p:nvPr/>
              </p:nvCxnSpPr>
              <p:spPr>
                <a:xfrm>
                  <a:off x="6222974" y="4584007"/>
                  <a:ext cx="140092" cy="24848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4" name="Gerader Verbinder 353">
                  <a:extLst>
                    <a:ext uri="{FF2B5EF4-FFF2-40B4-BE49-F238E27FC236}">
                      <a16:creationId xmlns:a16="http://schemas.microsoft.com/office/drawing/2014/main" id="{B4092B5D-1C36-E469-354D-3A0780E4D46D}"/>
                    </a:ext>
                  </a:extLst>
                </p:cNvPr>
                <p:cNvCxnSpPr>
                  <a:cxnSpLocks/>
                  <a:stCxn id="224" idx="2"/>
                  <a:endCxn id="222" idx="6"/>
                </p:cNvCxnSpPr>
                <p:nvPr/>
              </p:nvCxnSpPr>
              <p:spPr>
                <a:xfrm flipH="1" flipV="1">
                  <a:off x="6512034" y="4037225"/>
                  <a:ext cx="246494" cy="64455"/>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5" name="Gerader Verbinder 356">
                  <a:extLst>
                    <a:ext uri="{FF2B5EF4-FFF2-40B4-BE49-F238E27FC236}">
                      <a16:creationId xmlns:a16="http://schemas.microsoft.com/office/drawing/2014/main" id="{ACADB0D8-797C-494A-E51C-EA1E31186BE7}"/>
                    </a:ext>
                  </a:extLst>
                </p:cNvPr>
                <p:cNvCxnSpPr>
                  <a:cxnSpLocks/>
                  <a:stCxn id="242" idx="4"/>
                  <a:endCxn id="222" idx="7"/>
                </p:cNvCxnSpPr>
                <p:nvPr/>
              </p:nvCxnSpPr>
              <p:spPr>
                <a:xfrm flipH="1">
                  <a:off x="6496662" y="3830828"/>
                  <a:ext cx="149637" cy="188677"/>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6" name="Gerader Verbinder 359">
                  <a:extLst>
                    <a:ext uri="{FF2B5EF4-FFF2-40B4-BE49-F238E27FC236}">
                      <a16:creationId xmlns:a16="http://schemas.microsoft.com/office/drawing/2014/main" id="{1CF46114-1087-EF25-7B6A-8149F88A0D33}"/>
                    </a:ext>
                  </a:extLst>
                </p:cNvPr>
                <p:cNvCxnSpPr>
                  <a:cxnSpLocks/>
                  <a:stCxn id="224" idx="1"/>
                  <a:endCxn id="242" idx="5"/>
                </p:cNvCxnSpPr>
                <p:nvPr/>
              </p:nvCxnSpPr>
              <p:spPr>
                <a:xfrm flipH="1" flipV="1">
                  <a:off x="6677138" y="3824133"/>
                  <a:ext cx="92390" cy="26061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7" name="Gerader Verbinder 363">
                  <a:extLst>
                    <a:ext uri="{FF2B5EF4-FFF2-40B4-BE49-F238E27FC236}">
                      <a16:creationId xmlns:a16="http://schemas.microsoft.com/office/drawing/2014/main" id="{7449BCEF-0226-F3A6-754C-BD8F1E2C5F61}"/>
                    </a:ext>
                  </a:extLst>
                </p:cNvPr>
                <p:cNvCxnSpPr>
                  <a:cxnSpLocks/>
                  <a:stCxn id="200" idx="5"/>
                  <a:endCxn id="222" idx="2"/>
                </p:cNvCxnSpPr>
                <p:nvPr/>
              </p:nvCxnSpPr>
              <p:spPr>
                <a:xfrm flipV="1">
                  <a:off x="6244810" y="4037225"/>
                  <a:ext cx="162260" cy="25636"/>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8" name="Gerader Verbinder 366">
                  <a:extLst>
                    <a:ext uri="{FF2B5EF4-FFF2-40B4-BE49-F238E27FC236}">
                      <a16:creationId xmlns:a16="http://schemas.microsoft.com/office/drawing/2014/main" id="{E22CD923-24B9-72C1-4620-FE4072559D99}"/>
                    </a:ext>
                  </a:extLst>
                </p:cNvPr>
                <p:cNvCxnSpPr>
                  <a:cxnSpLocks/>
                  <a:stCxn id="220" idx="7"/>
                  <a:endCxn id="222" idx="3"/>
                </p:cNvCxnSpPr>
                <p:nvPr/>
              </p:nvCxnSpPr>
              <p:spPr>
                <a:xfrm flipV="1">
                  <a:off x="6350477" y="4054945"/>
                  <a:ext cx="71965" cy="6960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Gerader Verbinder 372">
                  <a:extLst>
                    <a:ext uri="{FF2B5EF4-FFF2-40B4-BE49-F238E27FC236}">
                      <a16:creationId xmlns:a16="http://schemas.microsoft.com/office/drawing/2014/main" id="{3C39529B-D2CA-2405-A2CF-D1BE0624C465}"/>
                    </a:ext>
                  </a:extLst>
                </p:cNvPr>
                <p:cNvCxnSpPr>
                  <a:cxnSpLocks/>
                  <a:stCxn id="239" idx="2"/>
                  <a:endCxn id="224" idx="6"/>
                </p:cNvCxnSpPr>
                <p:nvPr/>
              </p:nvCxnSpPr>
              <p:spPr>
                <a:xfrm flipH="1">
                  <a:off x="6833641" y="4053618"/>
                  <a:ext cx="213858" cy="48062"/>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0" name="Gerader Verbinder 379">
                  <a:extLst>
                    <a:ext uri="{FF2B5EF4-FFF2-40B4-BE49-F238E27FC236}">
                      <a16:creationId xmlns:a16="http://schemas.microsoft.com/office/drawing/2014/main" id="{80EE622E-7A88-3560-92FC-BD2777A70458}"/>
                    </a:ext>
                  </a:extLst>
                </p:cNvPr>
                <p:cNvCxnSpPr>
                  <a:cxnSpLocks/>
                  <a:stCxn id="238" idx="2"/>
                  <a:endCxn id="237" idx="6"/>
                </p:cNvCxnSpPr>
                <p:nvPr/>
              </p:nvCxnSpPr>
              <p:spPr>
                <a:xfrm flipH="1">
                  <a:off x="7084134" y="3981446"/>
                  <a:ext cx="83759" cy="9490"/>
                </a:xfrm>
                <a:prstGeom prst="line">
                  <a:avLst/>
                </a:prstGeom>
                <a:grpFill/>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 name="Gruppieren 44">
              <a:extLst>
                <a:ext uri="{FF2B5EF4-FFF2-40B4-BE49-F238E27FC236}">
                  <a16:creationId xmlns:a16="http://schemas.microsoft.com/office/drawing/2014/main" id="{C1D6F165-520F-5409-DA89-AA4D6A37E195}"/>
                </a:ext>
              </a:extLst>
            </p:cNvPr>
            <p:cNvGrpSpPr/>
            <p:nvPr/>
          </p:nvGrpSpPr>
          <p:grpSpPr>
            <a:xfrm>
              <a:off x="4310673" y="3628804"/>
              <a:ext cx="3158680" cy="1317163"/>
              <a:chOff x="4310673" y="3598660"/>
              <a:chExt cx="3158680" cy="1317163"/>
            </a:xfrm>
          </p:grpSpPr>
          <p:sp>
            <p:nvSpPr>
              <p:cNvPr id="130" name="Parallelogramm 623">
                <a:extLst>
                  <a:ext uri="{FF2B5EF4-FFF2-40B4-BE49-F238E27FC236}">
                    <a16:creationId xmlns:a16="http://schemas.microsoft.com/office/drawing/2014/main" id="{0AA14E39-A6FF-335F-1976-ABF5311F01E0}"/>
                  </a:ext>
                </a:extLst>
              </p:cNvPr>
              <p:cNvSpPr/>
              <p:nvPr/>
            </p:nvSpPr>
            <p:spPr>
              <a:xfrm>
                <a:off x="4310673" y="3598660"/>
                <a:ext cx="3158680" cy="1317163"/>
              </a:xfrm>
              <a:prstGeom prst="parallelogram">
                <a:avLst>
                  <a:gd name="adj" fmla="val 88769"/>
                </a:avLst>
              </a:prstGeom>
              <a:solidFill>
                <a:schemeClr val="accent6">
                  <a:lumMod val="75000"/>
                  <a:alpha val="40000"/>
                </a:schemeClr>
              </a:solidFill>
              <a:ln w="19050">
                <a:solidFill>
                  <a:schemeClr val="accent6">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dirty="0"/>
              </a:p>
            </p:txBody>
          </p:sp>
          <p:grpSp>
            <p:nvGrpSpPr>
              <p:cNvPr id="131" name="Gruppieren 520">
                <a:extLst>
                  <a:ext uri="{FF2B5EF4-FFF2-40B4-BE49-F238E27FC236}">
                    <a16:creationId xmlns:a16="http://schemas.microsoft.com/office/drawing/2014/main" id="{8182A618-F554-4E78-B1E7-AB234E524CFA}"/>
                  </a:ext>
                </a:extLst>
              </p:cNvPr>
              <p:cNvGrpSpPr/>
              <p:nvPr/>
            </p:nvGrpSpPr>
            <p:grpSpPr>
              <a:xfrm>
                <a:off x="4636866" y="3635467"/>
                <a:ext cx="2587040" cy="1179831"/>
                <a:chOff x="4717206" y="3752284"/>
                <a:chExt cx="2587040" cy="1179831"/>
              </a:xfrm>
              <a:solidFill>
                <a:schemeClr val="accent6">
                  <a:lumMod val="75000"/>
                </a:schemeClr>
              </a:solidFill>
            </p:grpSpPr>
            <p:sp>
              <p:nvSpPr>
                <p:cNvPr id="132" name="Ellipse 521">
                  <a:extLst>
                    <a:ext uri="{FF2B5EF4-FFF2-40B4-BE49-F238E27FC236}">
                      <a16:creationId xmlns:a16="http://schemas.microsoft.com/office/drawing/2014/main" id="{0EAFF0DB-C088-702A-ABE4-389417BA0F4D}"/>
                    </a:ext>
                  </a:extLst>
                </p:cNvPr>
                <p:cNvSpPr/>
                <p:nvPr/>
              </p:nvSpPr>
              <p:spPr>
                <a:xfrm rot="284220">
                  <a:off x="5325386" y="4211382"/>
                  <a:ext cx="204376" cy="10960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33" name="Ellipse 523">
                  <a:extLst>
                    <a:ext uri="{FF2B5EF4-FFF2-40B4-BE49-F238E27FC236}">
                      <a16:creationId xmlns:a16="http://schemas.microsoft.com/office/drawing/2014/main" id="{810A25CA-54DD-FD01-917E-290B9A1D5474}"/>
                    </a:ext>
                  </a:extLst>
                </p:cNvPr>
                <p:cNvSpPr/>
                <p:nvPr/>
              </p:nvSpPr>
              <p:spPr>
                <a:xfrm flipV="1">
                  <a:off x="5660509" y="4114057"/>
                  <a:ext cx="226674" cy="9647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34" name="Ellipse 524">
                  <a:extLst>
                    <a:ext uri="{FF2B5EF4-FFF2-40B4-BE49-F238E27FC236}">
                      <a16:creationId xmlns:a16="http://schemas.microsoft.com/office/drawing/2014/main" id="{19558BA4-A618-F309-C877-5E4D74ED3536}"/>
                    </a:ext>
                  </a:extLst>
                </p:cNvPr>
                <p:cNvSpPr/>
                <p:nvPr/>
              </p:nvSpPr>
              <p:spPr>
                <a:xfrm>
                  <a:off x="5479613" y="3885474"/>
                  <a:ext cx="161069" cy="6627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35" name="Ellipse 525">
                  <a:extLst>
                    <a:ext uri="{FF2B5EF4-FFF2-40B4-BE49-F238E27FC236}">
                      <a16:creationId xmlns:a16="http://schemas.microsoft.com/office/drawing/2014/main" id="{98C6DF17-2421-6A0F-7511-A28B7B03404B}"/>
                    </a:ext>
                  </a:extLst>
                </p:cNvPr>
                <p:cNvSpPr/>
                <p:nvPr/>
              </p:nvSpPr>
              <p:spPr>
                <a:xfrm rot="316073">
                  <a:off x="5514268" y="4025527"/>
                  <a:ext cx="115262" cy="8409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136" name="Ellipse 526">
                  <a:extLst>
                    <a:ext uri="{FF2B5EF4-FFF2-40B4-BE49-F238E27FC236}">
                      <a16:creationId xmlns:a16="http://schemas.microsoft.com/office/drawing/2014/main" id="{045116D4-1650-741A-BCC8-87C5053FCE9E}"/>
                    </a:ext>
                  </a:extLst>
                </p:cNvPr>
                <p:cNvSpPr/>
                <p:nvPr/>
              </p:nvSpPr>
              <p:spPr>
                <a:xfrm rot="478148">
                  <a:off x="5761763" y="3885978"/>
                  <a:ext cx="115262" cy="63337"/>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37" name="Gerader Verbinder 527">
                  <a:extLst>
                    <a:ext uri="{FF2B5EF4-FFF2-40B4-BE49-F238E27FC236}">
                      <a16:creationId xmlns:a16="http://schemas.microsoft.com/office/drawing/2014/main" id="{3F532942-8D61-88AE-EF88-A1EAE2CC6BAC}"/>
                    </a:ext>
                  </a:extLst>
                </p:cNvPr>
                <p:cNvCxnSpPr>
                  <a:cxnSpLocks/>
                  <a:stCxn id="136" idx="4"/>
                  <a:endCxn id="133" idx="4"/>
                </p:cNvCxnSpPr>
                <p:nvPr/>
              </p:nvCxnSpPr>
              <p:spPr>
                <a:xfrm flipH="1">
                  <a:off x="5773846" y="3949009"/>
                  <a:ext cx="41157" cy="16504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Gerader Verbinder 528">
                  <a:extLst>
                    <a:ext uri="{FF2B5EF4-FFF2-40B4-BE49-F238E27FC236}">
                      <a16:creationId xmlns:a16="http://schemas.microsoft.com/office/drawing/2014/main" id="{2D92A218-9DDE-96FA-3773-A6A37F22B401}"/>
                    </a:ext>
                  </a:extLst>
                </p:cNvPr>
                <p:cNvCxnSpPr>
                  <a:cxnSpLocks/>
                  <a:stCxn id="134" idx="4"/>
                  <a:endCxn id="135" idx="0"/>
                </p:cNvCxnSpPr>
                <p:nvPr/>
              </p:nvCxnSpPr>
              <p:spPr>
                <a:xfrm rot="855767">
                  <a:off x="5560147" y="3951748"/>
                  <a:ext cx="15612" cy="7395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Gerader Verbinder 530">
                  <a:extLst>
                    <a:ext uri="{FF2B5EF4-FFF2-40B4-BE49-F238E27FC236}">
                      <a16:creationId xmlns:a16="http://schemas.microsoft.com/office/drawing/2014/main" id="{90A818FC-CEF9-C1A7-90E2-B17C2D7CF5CB}"/>
                    </a:ext>
                  </a:extLst>
                </p:cNvPr>
                <p:cNvCxnSpPr>
                  <a:cxnSpLocks/>
                  <a:stCxn id="132" idx="0"/>
                  <a:endCxn id="135" idx="3"/>
                </p:cNvCxnSpPr>
                <p:nvPr/>
              </p:nvCxnSpPr>
              <p:spPr>
                <a:xfrm flipV="1">
                  <a:off x="5432100" y="4093438"/>
                  <a:ext cx="96490" cy="11813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Gerader Verbinder 531">
                  <a:extLst>
                    <a:ext uri="{FF2B5EF4-FFF2-40B4-BE49-F238E27FC236}">
                      <a16:creationId xmlns:a16="http://schemas.microsoft.com/office/drawing/2014/main" id="{30B8BACC-41B0-A209-1C23-9FCFBBA80CF4}"/>
                    </a:ext>
                  </a:extLst>
                </p:cNvPr>
                <p:cNvCxnSpPr>
                  <a:cxnSpLocks/>
                  <a:stCxn id="133" idx="3"/>
                  <a:endCxn id="135" idx="6"/>
                </p:cNvCxnSpPr>
                <p:nvPr/>
              </p:nvCxnSpPr>
              <p:spPr>
                <a:xfrm flipH="1" flipV="1">
                  <a:off x="5629287" y="4072865"/>
                  <a:ext cx="64418" cy="55320"/>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1" name="Ellipse 533">
                  <a:extLst>
                    <a:ext uri="{FF2B5EF4-FFF2-40B4-BE49-F238E27FC236}">
                      <a16:creationId xmlns:a16="http://schemas.microsoft.com/office/drawing/2014/main" id="{6FC19216-B4C8-3129-2F5F-46FD843548F5}"/>
                    </a:ext>
                  </a:extLst>
                </p:cNvPr>
                <p:cNvSpPr/>
                <p:nvPr/>
              </p:nvSpPr>
              <p:spPr>
                <a:xfrm rot="16245946">
                  <a:off x="6103965" y="4148173"/>
                  <a:ext cx="63499" cy="108327"/>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142" name="Ellipse 534">
                  <a:extLst>
                    <a:ext uri="{FF2B5EF4-FFF2-40B4-BE49-F238E27FC236}">
                      <a16:creationId xmlns:a16="http://schemas.microsoft.com/office/drawing/2014/main" id="{2487F487-50B2-5855-02A3-EF49B2911ED0}"/>
                    </a:ext>
                  </a:extLst>
                </p:cNvPr>
                <p:cNvSpPr/>
                <p:nvPr/>
              </p:nvSpPr>
              <p:spPr>
                <a:xfrm rot="16245946" flipV="1">
                  <a:off x="6314995" y="3707736"/>
                  <a:ext cx="74763" cy="24310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43" name="Ellipse 541">
                  <a:extLst>
                    <a:ext uri="{FF2B5EF4-FFF2-40B4-BE49-F238E27FC236}">
                      <a16:creationId xmlns:a16="http://schemas.microsoft.com/office/drawing/2014/main" id="{5691E246-077B-80B1-A865-94997F2177CF}"/>
                    </a:ext>
                  </a:extLst>
                </p:cNvPr>
                <p:cNvSpPr/>
                <p:nvPr/>
              </p:nvSpPr>
              <p:spPr>
                <a:xfrm>
                  <a:off x="5458303" y="4782854"/>
                  <a:ext cx="222132" cy="10131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44" name="Ellipse 542">
                  <a:extLst>
                    <a:ext uri="{FF2B5EF4-FFF2-40B4-BE49-F238E27FC236}">
                      <a16:creationId xmlns:a16="http://schemas.microsoft.com/office/drawing/2014/main" id="{F1DE15F8-E073-9553-26FD-F517E101695A}"/>
                    </a:ext>
                  </a:extLst>
                </p:cNvPr>
                <p:cNvSpPr/>
                <p:nvPr/>
              </p:nvSpPr>
              <p:spPr>
                <a:xfrm rot="16200000">
                  <a:off x="5946491" y="4527548"/>
                  <a:ext cx="45719" cy="128365"/>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45" name="Ellipse 543">
                  <a:extLst>
                    <a:ext uri="{FF2B5EF4-FFF2-40B4-BE49-F238E27FC236}">
                      <a16:creationId xmlns:a16="http://schemas.microsoft.com/office/drawing/2014/main" id="{EEB86FE2-32B0-E4BC-DDEA-C88C204359AC}"/>
                    </a:ext>
                  </a:extLst>
                </p:cNvPr>
                <p:cNvSpPr/>
                <p:nvPr/>
              </p:nvSpPr>
              <p:spPr>
                <a:xfrm flipV="1">
                  <a:off x="6132282" y="4815401"/>
                  <a:ext cx="270380" cy="11671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46" name="Ellipse 544">
                  <a:extLst>
                    <a:ext uri="{FF2B5EF4-FFF2-40B4-BE49-F238E27FC236}">
                      <a16:creationId xmlns:a16="http://schemas.microsoft.com/office/drawing/2014/main" id="{2F470079-1128-A0A1-4BEA-84002D14F997}"/>
                    </a:ext>
                  </a:extLst>
                </p:cNvPr>
                <p:cNvSpPr/>
                <p:nvPr/>
              </p:nvSpPr>
              <p:spPr>
                <a:xfrm>
                  <a:off x="6055905" y="4459400"/>
                  <a:ext cx="334138" cy="124607"/>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47" name="Ellipse 545">
                  <a:extLst>
                    <a:ext uri="{FF2B5EF4-FFF2-40B4-BE49-F238E27FC236}">
                      <a16:creationId xmlns:a16="http://schemas.microsoft.com/office/drawing/2014/main" id="{333B63E2-97DB-3983-DC80-8B3051E211CF}"/>
                    </a:ext>
                  </a:extLst>
                </p:cNvPr>
                <p:cNvSpPr/>
                <p:nvPr/>
              </p:nvSpPr>
              <p:spPr>
                <a:xfrm rot="16582068" flipV="1">
                  <a:off x="5905727" y="4676075"/>
                  <a:ext cx="63715" cy="153618"/>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48" name="Ellipse 546">
                  <a:extLst>
                    <a:ext uri="{FF2B5EF4-FFF2-40B4-BE49-F238E27FC236}">
                      <a16:creationId xmlns:a16="http://schemas.microsoft.com/office/drawing/2014/main" id="{E0342CD2-C9BE-3451-605A-71B8369A86F9}"/>
                    </a:ext>
                  </a:extLst>
                </p:cNvPr>
                <p:cNvSpPr/>
                <p:nvPr/>
              </p:nvSpPr>
              <p:spPr>
                <a:xfrm>
                  <a:off x="6385516" y="4599352"/>
                  <a:ext cx="210106" cy="9694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49" name="Gerader Verbinder 547">
                  <a:extLst>
                    <a:ext uri="{FF2B5EF4-FFF2-40B4-BE49-F238E27FC236}">
                      <a16:creationId xmlns:a16="http://schemas.microsoft.com/office/drawing/2014/main" id="{A9C49E52-BE47-4C6F-4A73-BA0668E6CF21}"/>
                    </a:ext>
                  </a:extLst>
                </p:cNvPr>
                <p:cNvCxnSpPr>
                  <a:cxnSpLocks/>
                  <a:stCxn id="146" idx="4"/>
                  <a:endCxn id="147" idx="7"/>
                </p:cNvCxnSpPr>
                <p:nvPr/>
              </p:nvCxnSpPr>
              <p:spPr>
                <a:xfrm flipH="1">
                  <a:off x="5994060" y="4584007"/>
                  <a:ext cx="228914" cy="152513"/>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Gerader Verbinder 548">
                  <a:extLst>
                    <a:ext uri="{FF2B5EF4-FFF2-40B4-BE49-F238E27FC236}">
                      <a16:creationId xmlns:a16="http://schemas.microsoft.com/office/drawing/2014/main" id="{62016EBC-9922-30A9-5B44-B25FCF338480}"/>
                    </a:ext>
                  </a:extLst>
                </p:cNvPr>
                <p:cNvCxnSpPr>
                  <a:cxnSpLocks/>
                  <a:stCxn id="144" idx="2"/>
                  <a:endCxn id="147" idx="6"/>
                </p:cNvCxnSpPr>
                <p:nvPr/>
              </p:nvCxnSpPr>
              <p:spPr>
                <a:xfrm flipH="1">
                  <a:off x="5941118" y="4614590"/>
                  <a:ext cx="28233" cy="106633"/>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Gerader Verbinder 549">
                  <a:extLst>
                    <a:ext uri="{FF2B5EF4-FFF2-40B4-BE49-F238E27FC236}">
                      <a16:creationId xmlns:a16="http://schemas.microsoft.com/office/drawing/2014/main" id="{C1612214-4B11-28B7-7A9D-9AE2129D5C80}"/>
                    </a:ext>
                  </a:extLst>
                </p:cNvPr>
                <p:cNvCxnSpPr>
                  <a:cxnSpLocks/>
                  <a:stCxn id="143" idx="6"/>
                  <a:endCxn id="147" idx="4"/>
                </p:cNvCxnSpPr>
                <p:nvPr/>
              </p:nvCxnSpPr>
              <p:spPr>
                <a:xfrm flipV="1">
                  <a:off x="5680435" y="4744365"/>
                  <a:ext cx="180814" cy="8914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Gerader Verbinder 550">
                  <a:extLst>
                    <a:ext uri="{FF2B5EF4-FFF2-40B4-BE49-F238E27FC236}">
                      <a16:creationId xmlns:a16="http://schemas.microsoft.com/office/drawing/2014/main" id="{C39C5B1E-991C-7FD0-6B11-36D69241DA44}"/>
                    </a:ext>
                  </a:extLst>
                </p:cNvPr>
                <p:cNvCxnSpPr>
                  <a:cxnSpLocks/>
                  <a:stCxn id="145" idx="3"/>
                  <a:endCxn id="147" idx="0"/>
                </p:cNvCxnSpPr>
                <p:nvPr/>
              </p:nvCxnSpPr>
              <p:spPr>
                <a:xfrm flipH="1" flipV="1">
                  <a:off x="6013920" y="4761402"/>
                  <a:ext cx="157958" cy="7109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3" name="Ellipse 553">
                  <a:extLst>
                    <a:ext uri="{FF2B5EF4-FFF2-40B4-BE49-F238E27FC236}">
                      <a16:creationId xmlns:a16="http://schemas.microsoft.com/office/drawing/2014/main" id="{10521663-CB49-5809-2FC8-3786107452DE}"/>
                    </a:ext>
                  </a:extLst>
                </p:cNvPr>
                <p:cNvSpPr/>
                <p:nvPr/>
              </p:nvSpPr>
              <p:spPr>
                <a:xfrm flipV="1">
                  <a:off x="6483336" y="4238383"/>
                  <a:ext cx="420468" cy="15317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54" name="Ellipse 554">
                  <a:extLst>
                    <a:ext uri="{FF2B5EF4-FFF2-40B4-BE49-F238E27FC236}">
                      <a16:creationId xmlns:a16="http://schemas.microsoft.com/office/drawing/2014/main" id="{22DDD28B-C1F4-5D44-C04A-3DACB9D08CEA}"/>
                    </a:ext>
                  </a:extLst>
                </p:cNvPr>
                <p:cNvSpPr/>
                <p:nvPr/>
              </p:nvSpPr>
              <p:spPr>
                <a:xfrm>
                  <a:off x="6407070" y="4012165"/>
                  <a:ext cx="104964" cy="50120"/>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55" name="Ellipse 555">
                  <a:extLst>
                    <a:ext uri="{FF2B5EF4-FFF2-40B4-BE49-F238E27FC236}">
                      <a16:creationId xmlns:a16="http://schemas.microsoft.com/office/drawing/2014/main" id="{951490DC-C0CF-8D32-B755-C07089F83FA8}"/>
                    </a:ext>
                  </a:extLst>
                </p:cNvPr>
                <p:cNvSpPr/>
                <p:nvPr/>
              </p:nvSpPr>
              <p:spPr>
                <a:xfrm rot="21421125">
                  <a:off x="6393933" y="4120090"/>
                  <a:ext cx="141548" cy="4571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56" name="Gerader Verbinder 558">
                  <a:extLst>
                    <a:ext uri="{FF2B5EF4-FFF2-40B4-BE49-F238E27FC236}">
                      <a16:creationId xmlns:a16="http://schemas.microsoft.com/office/drawing/2014/main" id="{9A581F19-5C22-6A16-6B29-683E229F379A}"/>
                    </a:ext>
                  </a:extLst>
                </p:cNvPr>
                <p:cNvCxnSpPr>
                  <a:cxnSpLocks/>
                  <a:stCxn id="141" idx="4"/>
                  <a:endCxn id="155" idx="2"/>
                </p:cNvCxnSpPr>
                <p:nvPr/>
              </p:nvCxnSpPr>
              <p:spPr>
                <a:xfrm flipV="1">
                  <a:off x="6189873" y="4146631"/>
                  <a:ext cx="204156" cy="56429"/>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Gerader Verbinder 560">
                  <a:extLst>
                    <a:ext uri="{FF2B5EF4-FFF2-40B4-BE49-F238E27FC236}">
                      <a16:creationId xmlns:a16="http://schemas.microsoft.com/office/drawing/2014/main" id="{A6BADA2E-A525-02F1-BBE4-9FF68711C034}"/>
                    </a:ext>
                  </a:extLst>
                </p:cNvPr>
                <p:cNvCxnSpPr>
                  <a:cxnSpLocks/>
                  <a:stCxn id="153" idx="4"/>
                  <a:endCxn id="155" idx="6"/>
                </p:cNvCxnSpPr>
                <p:nvPr/>
              </p:nvCxnSpPr>
              <p:spPr>
                <a:xfrm flipH="1" flipV="1">
                  <a:off x="6535385" y="4139269"/>
                  <a:ext cx="158185" cy="9911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8" name="Ellipse 561">
                  <a:extLst>
                    <a:ext uri="{FF2B5EF4-FFF2-40B4-BE49-F238E27FC236}">
                      <a16:creationId xmlns:a16="http://schemas.microsoft.com/office/drawing/2014/main" id="{85B46F03-7168-254F-80DA-5E3F837201F2}"/>
                    </a:ext>
                  </a:extLst>
                </p:cNvPr>
                <p:cNvSpPr/>
                <p:nvPr/>
              </p:nvSpPr>
              <p:spPr>
                <a:xfrm rot="150510">
                  <a:off x="5924330" y="3790134"/>
                  <a:ext cx="119055" cy="50366"/>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59" name="Gerader Verbinder 562">
                  <a:extLst>
                    <a:ext uri="{FF2B5EF4-FFF2-40B4-BE49-F238E27FC236}">
                      <a16:creationId xmlns:a16="http://schemas.microsoft.com/office/drawing/2014/main" id="{81B9EEBB-626A-518B-26B1-D4E20C949524}"/>
                    </a:ext>
                  </a:extLst>
                </p:cNvPr>
                <p:cNvCxnSpPr>
                  <a:cxnSpLocks/>
                  <a:stCxn id="158" idx="3"/>
                  <a:endCxn id="136" idx="0"/>
                </p:cNvCxnSpPr>
                <p:nvPr/>
              </p:nvCxnSpPr>
              <p:spPr>
                <a:xfrm flipH="1">
                  <a:off x="5823785" y="3831265"/>
                  <a:ext cx="117241" cy="55019"/>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0" name="Ellipse 563">
                  <a:extLst>
                    <a:ext uri="{FF2B5EF4-FFF2-40B4-BE49-F238E27FC236}">
                      <a16:creationId xmlns:a16="http://schemas.microsoft.com/office/drawing/2014/main" id="{83530711-FB32-DB21-04C9-9D08031F2DD3}"/>
                    </a:ext>
                  </a:extLst>
                </p:cNvPr>
                <p:cNvSpPr/>
                <p:nvPr/>
              </p:nvSpPr>
              <p:spPr>
                <a:xfrm rot="150992">
                  <a:off x="4824395" y="4760900"/>
                  <a:ext cx="225568" cy="103374"/>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61" name="Ellipse 564">
                  <a:extLst>
                    <a:ext uri="{FF2B5EF4-FFF2-40B4-BE49-F238E27FC236}">
                      <a16:creationId xmlns:a16="http://schemas.microsoft.com/office/drawing/2014/main" id="{C2ED6F6F-7496-3A9F-3F25-525960FD6327}"/>
                    </a:ext>
                  </a:extLst>
                </p:cNvPr>
                <p:cNvSpPr/>
                <p:nvPr/>
              </p:nvSpPr>
              <p:spPr>
                <a:xfrm rot="168070">
                  <a:off x="4986826" y="4632418"/>
                  <a:ext cx="168050" cy="84750"/>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62" name="Ellipse 567">
                  <a:extLst>
                    <a:ext uri="{FF2B5EF4-FFF2-40B4-BE49-F238E27FC236}">
                      <a16:creationId xmlns:a16="http://schemas.microsoft.com/office/drawing/2014/main" id="{71CDB5FD-6331-8D87-D114-306B236AB17E}"/>
                    </a:ext>
                  </a:extLst>
                </p:cNvPr>
                <p:cNvSpPr/>
                <p:nvPr/>
              </p:nvSpPr>
              <p:spPr>
                <a:xfrm>
                  <a:off x="6753613" y="3752284"/>
                  <a:ext cx="550633" cy="178336"/>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63" name="Ellipse 568">
                  <a:extLst>
                    <a:ext uri="{FF2B5EF4-FFF2-40B4-BE49-F238E27FC236}">
                      <a16:creationId xmlns:a16="http://schemas.microsoft.com/office/drawing/2014/main" id="{39CFB028-47BB-AE38-48C0-29846E389A1A}"/>
                    </a:ext>
                  </a:extLst>
                </p:cNvPr>
                <p:cNvSpPr/>
                <p:nvPr/>
              </p:nvSpPr>
              <p:spPr>
                <a:xfrm>
                  <a:off x="5566418" y="4377277"/>
                  <a:ext cx="115262" cy="96473"/>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64" name="Ellipse 569">
                  <a:extLst>
                    <a:ext uri="{FF2B5EF4-FFF2-40B4-BE49-F238E27FC236}">
                      <a16:creationId xmlns:a16="http://schemas.microsoft.com/office/drawing/2014/main" id="{42280419-31DA-4D2A-F7D5-F4A618B72531}"/>
                    </a:ext>
                  </a:extLst>
                </p:cNvPr>
                <p:cNvSpPr/>
                <p:nvPr/>
              </p:nvSpPr>
              <p:spPr>
                <a:xfrm>
                  <a:off x="6859439" y="3968076"/>
                  <a:ext cx="224695" cy="4571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65" name="Ellipse 571">
                  <a:extLst>
                    <a:ext uri="{FF2B5EF4-FFF2-40B4-BE49-F238E27FC236}">
                      <a16:creationId xmlns:a16="http://schemas.microsoft.com/office/drawing/2014/main" id="{21E81649-CD21-C58A-7D73-5BB436D69EAA}"/>
                    </a:ext>
                  </a:extLst>
                </p:cNvPr>
                <p:cNvSpPr/>
                <p:nvPr/>
              </p:nvSpPr>
              <p:spPr>
                <a:xfrm>
                  <a:off x="7047499" y="4030758"/>
                  <a:ext cx="102559" cy="45719"/>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66" name="Ellipse 572">
                  <a:extLst>
                    <a:ext uri="{FF2B5EF4-FFF2-40B4-BE49-F238E27FC236}">
                      <a16:creationId xmlns:a16="http://schemas.microsoft.com/office/drawing/2014/main" id="{93D72A5E-5CA6-09E8-3AC3-B9379D281832}"/>
                    </a:ext>
                  </a:extLst>
                </p:cNvPr>
                <p:cNvSpPr/>
                <p:nvPr/>
              </p:nvSpPr>
              <p:spPr>
                <a:xfrm rot="16245946">
                  <a:off x="4757162" y="4603656"/>
                  <a:ext cx="85173" cy="165086"/>
                </a:xfrm>
                <a:prstGeom prst="ellipse">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cxnSp>
              <p:nvCxnSpPr>
                <p:cNvPr id="167" name="Gerader Verbinder 576">
                  <a:extLst>
                    <a:ext uri="{FF2B5EF4-FFF2-40B4-BE49-F238E27FC236}">
                      <a16:creationId xmlns:a16="http://schemas.microsoft.com/office/drawing/2014/main" id="{69CEEF88-C078-26BC-D009-C0C8D1F34C98}"/>
                    </a:ext>
                  </a:extLst>
                </p:cNvPr>
                <p:cNvCxnSpPr>
                  <a:cxnSpLocks/>
                  <a:stCxn id="161" idx="2"/>
                  <a:endCxn id="166" idx="4"/>
                </p:cNvCxnSpPr>
                <p:nvPr/>
              </p:nvCxnSpPr>
              <p:spPr>
                <a:xfrm flipH="1">
                  <a:off x="4882284" y="4670687"/>
                  <a:ext cx="104642" cy="1661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Gerader Verbinder 577">
                  <a:extLst>
                    <a:ext uri="{FF2B5EF4-FFF2-40B4-BE49-F238E27FC236}">
                      <a16:creationId xmlns:a16="http://schemas.microsoft.com/office/drawing/2014/main" id="{EF4C5E86-C165-B532-3748-F2EB7179DBE1}"/>
                    </a:ext>
                  </a:extLst>
                </p:cNvPr>
                <p:cNvCxnSpPr>
                  <a:cxnSpLocks/>
                  <a:stCxn id="160" idx="1"/>
                  <a:endCxn id="166" idx="3"/>
                </p:cNvCxnSpPr>
                <p:nvPr/>
              </p:nvCxnSpPr>
              <p:spPr>
                <a:xfrm flipH="1" flipV="1">
                  <a:off x="4857708" y="4717090"/>
                  <a:ext cx="1403" cy="55483"/>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Gerader Verbinder 578">
                  <a:extLst>
                    <a:ext uri="{FF2B5EF4-FFF2-40B4-BE49-F238E27FC236}">
                      <a16:creationId xmlns:a16="http://schemas.microsoft.com/office/drawing/2014/main" id="{82A725A9-BDF4-4406-3BFF-8B0DD689B709}"/>
                    </a:ext>
                  </a:extLst>
                </p:cNvPr>
                <p:cNvCxnSpPr>
                  <a:cxnSpLocks/>
                  <a:stCxn id="161" idx="4"/>
                  <a:endCxn id="160" idx="7"/>
                </p:cNvCxnSpPr>
                <p:nvPr/>
              </p:nvCxnSpPr>
              <p:spPr>
                <a:xfrm flipH="1">
                  <a:off x="5018457" y="4717117"/>
                  <a:ext cx="50323" cy="62459"/>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Gerader Verbinder 580">
                  <a:extLst>
                    <a:ext uri="{FF2B5EF4-FFF2-40B4-BE49-F238E27FC236}">
                      <a16:creationId xmlns:a16="http://schemas.microsoft.com/office/drawing/2014/main" id="{B0555243-6973-A609-945B-661F2643DA7A}"/>
                    </a:ext>
                  </a:extLst>
                </p:cNvPr>
                <p:cNvCxnSpPr>
                  <a:cxnSpLocks/>
                  <a:stCxn id="163" idx="1"/>
                  <a:endCxn id="132" idx="5"/>
                </p:cNvCxnSpPr>
                <p:nvPr/>
              </p:nvCxnSpPr>
              <p:spPr>
                <a:xfrm flipH="1" flipV="1">
                  <a:off x="5496385" y="4310774"/>
                  <a:ext cx="86913" cy="8063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Gerader Verbinder 581">
                  <a:extLst>
                    <a:ext uri="{FF2B5EF4-FFF2-40B4-BE49-F238E27FC236}">
                      <a16:creationId xmlns:a16="http://schemas.microsoft.com/office/drawing/2014/main" id="{B521F2B5-E197-412D-975F-C02F28FD9781}"/>
                    </a:ext>
                  </a:extLst>
                </p:cNvPr>
                <p:cNvCxnSpPr>
                  <a:cxnSpLocks/>
                  <a:stCxn id="132" idx="7"/>
                  <a:endCxn id="133" idx="2"/>
                </p:cNvCxnSpPr>
                <p:nvPr/>
              </p:nvCxnSpPr>
              <p:spPr>
                <a:xfrm flipV="1">
                  <a:off x="5502785" y="4162293"/>
                  <a:ext cx="157724" cy="7124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Gerader Verbinder 582">
                  <a:extLst>
                    <a:ext uri="{FF2B5EF4-FFF2-40B4-BE49-F238E27FC236}">
                      <a16:creationId xmlns:a16="http://schemas.microsoft.com/office/drawing/2014/main" id="{8501FE2F-9015-1EFF-BB43-D8E276735D4E}"/>
                    </a:ext>
                  </a:extLst>
                </p:cNvPr>
                <p:cNvCxnSpPr>
                  <a:cxnSpLocks/>
                  <a:endCxn id="136" idx="3"/>
                </p:cNvCxnSpPr>
                <p:nvPr/>
              </p:nvCxnSpPr>
              <p:spPr>
                <a:xfrm flipV="1">
                  <a:off x="5614843" y="3934174"/>
                  <a:ext cx="161089" cy="10684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Gerader Verbinder 583">
                  <a:extLst>
                    <a:ext uri="{FF2B5EF4-FFF2-40B4-BE49-F238E27FC236}">
                      <a16:creationId xmlns:a16="http://schemas.microsoft.com/office/drawing/2014/main" id="{19A115B1-6FAA-5725-9BB7-2AD40BE8B14C}"/>
                    </a:ext>
                  </a:extLst>
                </p:cNvPr>
                <p:cNvCxnSpPr>
                  <a:cxnSpLocks/>
                  <a:stCxn id="134" idx="6"/>
                  <a:endCxn id="136" idx="2"/>
                </p:cNvCxnSpPr>
                <p:nvPr/>
              </p:nvCxnSpPr>
              <p:spPr>
                <a:xfrm flipV="1">
                  <a:off x="5640682" y="3909657"/>
                  <a:ext cx="121637" cy="895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Gerader Verbinder 588">
                  <a:extLst>
                    <a:ext uri="{FF2B5EF4-FFF2-40B4-BE49-F238E27FC236}">
                      <a16:creationId xmlns:a16="http://schemas.microsoft.com/office/drawing/2014/main" id="{D1109168-93F4-DE58-0E9D-48B5401B4576}"/>
                    </a:ext>
                  </a:extLst>
                </p:cNvPr>
                <p:cNvCxnSpPr>
                  <a:cxnSpLocks/>
                  <a:stCxn id="164" idx="0"/>
                  <a:endCxn id="162" idx="4"/>
                </p:cNvCxnSpPr>
                <p:nvPr/>
              </p:nvCxnSpPr>
              <p:spPr>
                <a:xfrm flipV="1">
                  <a:off x="6971787" y="3930620"/>
                  <a:ext cx="57143" cy="3745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Gerader Verbinder 592">
                  <a:extLst>
                    <a:ext uri="{FF2B5EF4-FFF2-40B4-BE49-F238E27FC236}">
                      <a16:creationId xmlns:a16="http://schemas.microsoft.com/office/drawing/2014/main" id="{8ECD47DB-0338-6F45-5691-FE9F0333776E}"/>
                    </a:ext>
                  </a:extLst>
                </p:cNvPr>
                <p:cNvCxnSpPr>
                  <a:cxnSpLocks/>
                  <a:stCxn id="165" idx="0"/>
                  <a:endCxn id="164" idx="5"/>
                </p:cNvCxnSpPr>
                <p:nvPr/>
              </p:nvCxnSpPr>
              <p:spPr>
                <a:xfrm flipH="1" flipV="1">
                  <a:off x="7051228" y="4007100"/>
                  <a:ext cx="47551" cy="2365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Gerader Verbinder 595">
                  <a:extLst>
                    <a:ext uri="{FF2B5EF4-FFF2-40B4-BE49-F238E27FC236}">
                      <a16:creationId xmlns:a16="http://schemas.microsoft.com/office/drawing/2014/main" id="{1C3E1862-A6CB-05DB-5AF3-D0B6E04EC9D8}"/>
                    </a:ext>
                  </a:extLst>
                </p:cNvPr>
                <p:cNvCxnSpPr>
                  <a:cxnSpLocks/>
                  <a:stCxn id="144" idx="6"/>
                  <a:endCxn id="146" idx="2"/>
                </p:cNvCxnSpPr>
                <p:nvPr/>
              </p:nvCxnSpPr>
              <p:spPr>
                <a:xfrm flipV="1">
                  <a:off x="5969351" y="4521704"/>
                  <a:ext cx="86554" cy="47167"/>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Gerader Verbinder 596">
                  <a:extLst>
                    <a:ext uri="{FF2B5EF4-FFF2-40B4-BE49-F238E27FC236}">
                      <a16:creationId xmlns:a16="http://schemas.microsoft.com/office/drawing/2014/main" id="{7C53B8D9-F8F1-BC0D-AAD9-18AF4E3712C0}"/>
                    </a:ext>
                  </a:extLst>
                </p:cNvPr>
                <p:cNvCxnSpPr>
                  <a:cxnSpLocks/>
                  <a:stCxn id="145" idx="5"/>
                  <a:endCxn id="148" idx="4"/>
                </p:cNvCxnSpPr>
                <p:nvPr/>
              </p:nvCxnSpPr>
              <p:spPr>
                <a:xfrm flipV="1">
                  <a:off x="6363066" y="4696301"/>
                  <a:ext cx="127503" cy="13619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8" name="Gerader Verbinder 598">
                  <a:extLst>
                    <a:ext uri="{FF2B5EF4-FFF2-40B4-BE49-F238E27FC236}">
                      <a16:creationId xmlns:a16="http://schemas.microsoft.com/office/drawing/2014/main" id="{26CDEEAC-1BB3-9B37-5D68-B1FBF9B31772}"/>
                    </a:ext>
                  </a:extLst>
                </p:cNvPr>
                <p:cNvCxnSpPr>
                  <a:cxnSpLocks/>
                  <a:stCxn id="146" idx="6"/>
                  <a:endCxn id="153" idx="1"/>
                </p:cNvCxnSpPr>
                <p:nvPr/>
              </p:nvCxnSpPr>
              <p:spPr>
                <a:xfrm flipV="1">
                  <a:off x="6390043" y="4369129"/>
                  <a:ext cx="154869" cy="15257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9" name="Gerader Verbinder 603">
                  <a:extLst>
                    <a:ext uri="{FF2B5EF4-FFF2-40B4-BE49-F238E27FC236}">
                      <a16:creationId xmlns:a16="http://schemas.microsoft.com/office/drawing/2014/main" id="{71E6337E-16B9-3544-65EE-97B675914310}"/>
                    </a:ext>
                  </a:extLst>
                </p:cNvPr>
                <p:cNvCxnSpPr>
                  <a:cxnSpLocks/>
                  <a:stCxn id="141" idx="4"/>
                  <a:endCxn id="154" idx="3"/>
                </p:cNvCxnSpPr>
                <p:nvPr/>
              </p:nvCxnSpPr>
              <p:spPr>
                <a:xfrm flipV="1">
                  <a:off x="6189873" y="4054945"/>
                  <a:ext cx="232569" cy="14811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Gerader Verbinder 605">
                  <a:extLst>
                    <a:ext uri="{FF2B5EF4-FFF2-40B4-BE49-F238E27FC236}">
                      <a16:creationId xmlns:a16="http://schemas.microsoft.com/office/drawing/2014/main" id="{AFFE0450-C3F0-2BF0-16AC-B541B7C55AB4}"/>
                    </a:ext>
                  </a:extLst>
                </p:cNvPr>
                <p:cNvCxnSpPr>
                  <a:cxnSpLocks/>
                  <a:stCxn id="142" idx="0"/>
                  <a:endCxn id="162" idx="2"/>
                </p:cNvCxnSpPr>
                <p:nvPr/>
              </p:nvCxnSpPr>
              <p:spPr>
                <a:xfrm>
                  <a:off x="6473918" y="3830912"/>
                  <a:ext cx="279695" cy="10540"/>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Gerader Verbinder 606">
                  <a:extLst>
                    <a:ext uri="{FF2B5EF4-FFF2-40B4-BE49-F238E27FC236}">
                      <a16:creationId xmlns:a16="http://schemas.microsoft.com/office/drawing/2014/main" id="{A66D0375-3A15-BCB0-6FE8-9C9031F97A94}"/>
                    </a:ext>
                  </a:extLst>
                </p:cNvPr>
                <p:cNvCxnSpPr>
                  <a:cxnSpLocks/>
                  <a:stCxn id="155" idx="0"/>
                  <a:endCxn id="154" idx="4"/>
                </p:cNvCxnSpPr>
                <p:nvPr/>
              </p:nvCxnSpPr>
              <p:spPr>
                <a:xfrm flipH="1" flipV="1">
                  <a:off x="6459552" y="4062285"/>
                  <a:ext cx="3966" cy="5783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Gerader Verbinder 607">
                  <a:extLst>
                    <a:ext uri="{FF2B5EF4-FFF2-40B4-BE49-F238E27FC236}">
                      <a16:creationId xmlns:a16="http://schemas.microsoft.com/office/drawing/2014/main" id="{CFC3CF72-FF8B-1DF8-9D84-C39F1C909989}"/>
                    </a:ext>
                  </a:extLst>
                </p:cNvPr>
                <p:cNvCxnSpPr>
                  <a:cxnSpLocks/>
                  <a:stCxn id="158" idx="6"/>
                  <a:endCxn id="142" idx="4"/>
                </p:cNvCxnSpPr>
                <p:nvPr/>
              </p:nvCxnSpPr>
              <p:spPr>
                <a:xfrm>
                  <a:off x="6043328" y="3817922"/>
                  <a:ext cx="187507" cy="974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3" name="Gerader Verbinder 608">
                  <a:extLst>
                    <a:ext uri="{FF2B5EF4-FFF2-40B4-BE49-F238E27FC236}">
                      <a16:creationId xmlns:a16="http://schemas.microsoft.com/office/drawing/2014/main" id="{9CEADDEF-50D7-6961-650E-6012BB7EB326}"/>
                    </a:ext>
                  </a:extLst>
                </p:cNvPr>
                <p:cNvCxnSpPr>
                  <a:cxnSpLocks/>
                  <a:stCxn id="154" idx="0"/>
                  <a:endCxn id="142" idx="1"/>
                </p:cNvCxnSpPr>
                <p:nvPr/>
              </p:nvCxnSpPr>
              <p:spPr>
                <a:xfrm flipH="1" flipV="1">
                  <a:off x="6437966" y="3856867"/>
                  <a:ext cx="21586" cy="155298"/>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4" name="Gerader Verbinder 610">
                  <a:extLst>
                    <a:ext uri="{FF2B5EF4-FFF2-40B4-BE49-F238E27FC236}">
                      <a16:creationId xmlns:a16="http://schemas.microsoft.com/office/drawing/2014/main" id="{D0F127F5-3CC3-A03D-809C-985DB53C44C2}"/>
                    </a:ext>
                  </a:extLst>
                </p:cNvPr>
                <p:cNvCxnSpPr>
                  <a:cxnSpLocks/>
                  <a:stCxn id="163" idx="7"/>
                  <a:endCxn id="133" idx="0"/>
                </p:cNvCxnSpPr>
                <p:nvPr/>
              </p:nvCxnSpPr>
              <p:spPr>
                <a:xfrm flipV="1">
                  <a:off x="5664800" y="4210530"/>
                  <a:ext cx="109046" cy="180875"/>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5" name="Gerader Verbinder 612">
                  <a:extLst>
                    <a:ext uri="{FF2B5EF4-FFF2-40B4-BE49-F238E27FC236}">
                      <a16:creationId xmlns:a16="http://schemas.microsoft.com/office/drawing/2014/main" id="{2A8011C5-D9C7-451D-C3A3-1DC02B903E62}"/>
                    </a:ext>
                  </a:extLst>
                </p:cNvPr>
                <p:cNvCxnSpPr>
                  <a:cxnSpLocks/>
                  <a:stCxn id="148" idx="1"/>
                  <a:endCxn id="146" idx="5"/>
                </p:cNvCxnSpPr>
                <p:nvPr/>
              </p:nvCxnSpPr>
              <p:spPr>
                <a:xfrm flipH="1" flipV="1">
                  <a:off x="6341110" y="4565759"/>
                  <a:ext cx="75175" cy="47791"/>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6" name="Gerader Verbinder 615">
                  <a:extLst>
                    <a:ext uri="{FF2B5EF4-FFF2-40B4-BE49-F238E27FC236}">
                      <a16:creationId xmlns:a16="http://schemas.microsoft.com/office/drawing/2014/main" id="{CC98695A-C2E9-BCEF-E185-DCECF2A47ECF}"/>
                    </a:ext>
                  </a:extLst>
                </p:cNvPr>
                <p:cNvCxnSpPr>
                  <a:cxnSpLocks/>
                  <a:stCxn id="146" idx="4"/>
                  <a:endCxn id="145" idx="5"/>
                </p:cNvCxnSpPr>
                <p:nvPr/>
              </p:nvCxnSpPr>
              <p:spPr>
                <a:xfrm>
                  <a:off x="6222974" y="4584007"/>
                  <a:ext cx="140092" cy="248486"/>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 name="Gruppieren 24">
              <a:extLst>
                <a:ext uri="{FF2B5EF4-FFF2-40B4-BE49-F238E27FC236}">
                  <a16:creationId xmlns:a16="http://schemas.microsoft.com/office/drawing/2014/main" id="{98608EFF-4B3C-E54E-633A-601AE3138425}"/>
                </a:ext>
              </a:extLst>
            </p:cNvPr>
            <p:cNvGrpSpPr/>
            <p:nvPr/>
          </p:nvGrpSpPr>
          <p:grpSpPr>
            <a:xfrm>
              <a:off x="4382135" y="2972197"/>
              <a:ext cx="3158680" cy="1317163"/>
              <a:chOff x="4362039" y="2208527"/>
              <a:chExt cx="3158680" cy="1317163"/>
            </a:xfrm>
          </p:grpSpPr>
          <p:sp>
            <p:nvSpPr>
              <p:cNvPr id="15" name="Parallelogramm 727">
                <a:extLst>
                  <a:ext uri="{FF2B5EF4-FFF2-40B4-BE49-F238E27FC236}">
                    <a16:creationId xmlns:a16="http://schemas.microsoft.com/office/drawing/2014/main" id="{095C3BD0-9D31-6D7D-BE67-923E861E806C}"/>
                  </a:ext>
                </a:extLst>
              </p:cNvPr>
              <p:cNvSpPr/>
              <p:nvPr/>
            </p:nvSpPr>
            <p:spPr>
              <a:xfrm>
                <a:off x="4362039" y="2208527"/>
                <a:ext cx="3158680" cy="1317163"/>
              </a:xfrm>
              <a:prstGeom prst="parallelogram">
                <a:avLst>
                  <a:gd name="adj" fmla="val 88769"/>
                </a:avLst>
              </a:prstGeom>
              <a:solidFill>
                <a:schemeClr val="accent2">
                  <a:lumMod val="75000"/>
                  <a:alpha val="40000"/>
                </a:schemeClr>
              </a:solidFill>
              <a:ln w="19050">
                <a:solidFill>
                  <a:schemeClr val="accent2">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dirty="0"/>
              </a:p>
            </p:txBody>
          </p:sp>
          <p:grpSp>
            <p:nvGrpSpPr>
              <p:cNvPr id="17" name="Gruppieren 23">
                <a:extLst>
                  <a:ext uri="{FF2B5EF4-FFF2-40B4-BE49-F238E27FC236}">
                    <a16:creationId xmlns:a16="http://schemas.microsoft.com/office/drawing/2014/main" id="{DAADD3A6-A74E-8824-392B-665B0DF14F23}"/>
                  </a:ext>
                </a:extLst>
              </p:cNvPr>
              <p:cNvGrpSpPr/>
              <p:nvPr/>
            </p:nvGrpSpPr>
            <p:grpSpPr>
              <a:xfrm>
                <a:off x="4662438" y="2252245"/>
                <a:ext cx="2587040" cy="1179831"/>
                <a:chOff x="4662438" y="2252245"/>
                <a:chExt cx="2587040" cy="1179831"/>
              </a:xfrm>
            </p:grpSpPr>
            <p:sp>
              <p:nvSpPr>
                <p:cNvPr id="91" name="Ellipse 625">
                  <a:extLst>
                    <a:ext uri="{FF2B5EF4-FFF2-40B4-BE49-F238E27FC236}">
                      <a16:creationId xmlns:a16="http://schemas.microsoft.com/office/drawing/2014/main" id="{3F3ACC6D-156C-631D-3D49-07769D8BFE19}"/>
                    </a:ext>
                  </a:extLst>
                </p:cNvPr>
                <p:cNvSpPr/>
                <p:nvPr/>
              </p:nvSpPr>
              <p:spPr>
                <a:xfrm rot="284220">
                  <a:off x="5270618" y="2711343"/>
                  <a:ext cx="204376" cy="10960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95" name="Ellipse 627">
                  <a:extLst>
                    <a:ext uri="{FF2B5EF4-FFF2-40B4-BE49-F238E27FC236}">
                      <a16:creationId xmlns:a16="http://schemas.microsoft.com/office/drawing/2014/main" id="{1E12AF81-9096-251B-E38D-E81C653DD051}"/>
                    </a:ext>
                  </a:extLst>
                </p:cNvPr>
                <p:cNvSpPr/>
                <p:nvPr/>
              </p:nvSpPr>
              <p:spPr>
                <a:xfrm flipV="1">
                  <a:off x="5605741" y="2614018"/>
                  <a:ext cx="226674" cy="96473"/>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96" name="Ellipse 628">
                  <a:extLst>
                    <a:ext uri="{FF2B5EF4-FFF2-40B4-BE49-F238E27FC236}">
                      <a16:creationId xmlns:a16="http://schemas.microsoft.com/office/drawing/2014/main" id="{B3241EEF-DECE-954A-AE8E-8DABAFB7B0E7}"/>
                    </a:ext>
                  </a:extLst>
                </p:cNvPr>
                <p:cNvSpPr/>
                <p:nvPr/>
              </p:nvSpPr>
              <p:spPr>
                <a:xfrm>
                  <a:off x="5424845" y="2385435"/>
                  <a:ext cx="161069" cy="66273"/>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98" name="Gerader Verbinder 632">
                  <a:extLst>
                    <a:ext uri="{FF2B5EF4-FFF2-40B4-BE49-F238E27FC236}">
                      <a16:creationId xmlns:a16="http://schemas.microsoft.com/office/drawing/2014/main" id="{6140C3A8-3F96-B646-B021-57C92DFBF70F}"/>
                    </a:ext>
                  </a:extLst>
                </p:cNvPr>
                <p:cNvCxnSpPr>
                  <a:cxnSpLocks/>
                  <a:stCxn id="96" idx="4"/>
                  <a:endCxn id="95" idx="3"/>
                </p:cNvCxnSpPr>
                <p:nvPr/>
              </p:nvCxnSpPr>
              <p:spPr>
                <a:xfrm>
                  <a:off x="5505380" y="2451708"/>
                  <a:ext cx="133557" cy="176438"/>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Gerader Verbinder 634">
                  <a:extLst>
                    <a:ext uri="{FF2B5EF4-FFF2-40B4-BE49-F238E27FC236}">
                      <a16:creationId xmlns:a16="http://schemas.microsoft.com/office/drawing/2014/main" id="{939F35A0-4D7A-7AB4-E15B-8A6CBD544C8E}"/>
                    </a:ext>
                  </a:extLst>
                </p:cNvPr>
                <p:cNvCxnSpPr>
                  <a:cxnSpLocks/>
                  <a:stCxn id="91" idx="0"/>
                  <a:endCxn id="96" idx="3"/>
                </p:cNvCxnSpPr>
                <p:nvPr/>
              </p:nvCxnSpPr>
              <p:spPr>
                <a:xfrm flipV="1">
                  <a:off x="5377332" y="2442003"/>
                  <a:ext cx="71101" cy="269527"/>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Ellipse 638">
                  <a:extLst>
                    <a:ext uri="{FF2B5EF4-FFF2-40B4-BE49-F238E27FC236}">
                      <a16:creationId xmlns:a16="http://schemas.microsoft.com/office/drawing/2014/main" id="{F6FD63ED-F7DA-2830-88CB-4FC9747E1E75}"/>
                    </a:ext>
                  </a:extLst>
                </p:cNvPr>
                <p:cNvSpPr/>
                <p:nvPr/>
              </p:nvSpPr>
              <p:spPr>
                <a:xfrm rot="16245946" flipV="1">
                  <a:off x="6260227" y="2207697"/>
                  <a:ext cx="74763" cy="24310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01" name="Gerader Verbinder 644">
                  <a:extLst>
                    <a:ext uri="{FF2B5EF4-FFF2-40B4-BE49-F238E27FC236}">
                      <a16:creationId xmlns:a16="http://schemas.microsoft.com/office/drawing/2014/main" id="{FC06EBED-7BEA-3347-CD8F-77318EAD6256}"/>
                    </a:ext>
                  </a:extLst>
                </p:cNvPr>
                <p:cNvCxnSpPr>
                  <a:cxnSpLocks/>
                  <a:stCxn id="100" idx="0"/>
                </p:cNvCxnSpPr>
                <p:nvPr/>
              </p:nvCxnSpPr>
              <p:spPr>
                <a:xfrm>
                  <a:off x="6419150" y="2330873"/>
                  <a:ext cx="279695" cy="12170"/>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Ellipse 645">
                  <a:extLst>
                    <a:ext uri="{FF2B5EF4-FFF2-40B4-BE49-F238E27FC236}">
                      <a16:creationId xmlns:a16="http://schemas.microsoft.com/office/drawing/2014/main" id="{F60C13C4-DE33-2F97-A9FF-D4BDAD8A5761}"/>
                    </a:ext>
                  </a:extLst>
                </p:cNvPr>
                <p:cNvSpPr/>
                <p:nvPr/>
              </p:nvSpPr>
              <p:spPr>
                <a:xfrm>
                  <a:off x="5403535" y="3282815"/>
                  <a:ext cx="222132" cy="10131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03" name="Ellipse 647">
                  <a:extLst>
                    <a:ext uri="{FF2B5EF4-FFF2-40B4-BE49-F238E27FC236}">
                      <a16:creationId xmlns:a16="http://schemas.microsoft.com/office/drawing/2014/main" id="{68282346-AC05-6D00-9DF9-C914AE081543}"/>
                    </a:ext>
                  </a:extLst>
                </p:cNvPr>
                <p:cNvSpPr/>
                <p:nvPr/>
              </p:nvSpPr>
              <p:spPr>
                <a:xfrm flipV="1">
                  <a:off x="6077514" y="3315362"/>
                  <a:ext cx="270380" cy="11671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04" name="Ellipse 648">
                  <a:extLst>
                    <a:ext uri="{FF2B5EF4-FFF2-40B4-BE49-F238E27FC236}">
                      <a16:creationId xmlns:a16="http://schemas.microsoft.com/office/drawing/2014/main" id="{5C5F28B6-BFB2-13ED-DAAE-9BF7F07457A6}"/>
                    </a:ext>
                  </a:extLst>
                </p:cNvPr>
                <p:cNvSpPr/>
                <p:nvPr/>
              </p:nvSpPr>
              <p:spPr>
                <a:xfrm>
                  <a:off x="6001137" y="2959361"/>
                  <a:ext cx="334138" cy="124607"/>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05" name="Ellipse 650">
                  <a:extLst>
                    <a:ext uri="{FF2B5EF4-FFF2-40B4-BE49-F238E27FC236}">
                      <a16:creationId xmlns:a16="http://schemas.microsoft.com/office/drawing/2014/main" id="{AF5C9426-8235-D8A9-A7B5-D0523F66869C}"/>
                    </a:ext>
                  </a:extLst>
                </p:cNvPr>
                <p:cNvSpPr/>
                <p:nvPr/>
              </p:nvSpPr>
              <p:spPr>
                <a:xfrm>
                  <a:off x="6330748" y="3099313"/>
                  <a:ext cx="210106" cy="9694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06" name="Gerader Verbinder 654">
                  <a:extLst>
                    <a:ext uri="{FF2B5EF4-FFF2-40B4-BE49-F238E27FC236}">
                      <a16:creationId xmlns:a16="http://schemas.microsoft.com/office/drawing/2014/main" id="{3E3BBD29-9F6E-675B-161A-9ECCC6CA03AC}"/>
                    </a:ext>
                  </a:extLst>
                </p:cNvPr>
                <p:cNvCxnSpPr>
                  <a:cxnSpLocks/>
                  <a:stCxn id="103" idx="2"/>
                  <a:endCxn id="102" idx="6"/>
                </p:cNvCxnSpPr>
                <p:nvPr/>
              </p:nvCxnSpPr>
              <p:spPr>
                <a:xfrm flipH="1" flipV="1">
                  <a:off x="5625667" y="3333472"/>
                  <a:ext cx="451847" cy="40247"/>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Ellipse 657">
                  <a:extLst>
                    <a:ext uri="{FF2B5EF4-FFF2-40B4-BE49-F238E27FC236}">
                      <a16:creationId xmlns:a16="http://schemas.microsoft.com/office/drawing/2014/main" id="{6CD050C8-E297-D6DA-F9E5-9A6130ADA3C4}"/>
                    </a:ext>
                  </a:extLst>
                </p:cNvPr>
                <p:cNvSpPr/>
                <p:nvPr/>
              </p:nvSpPr>
              <p:spPr>
                <a:xfrm flipV="1">
                  <a:off x="6428568" y="2738344"/>
                  <a:ext cx="420468" cy="15317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cxnSp>
              <p:nvCxnSpPr>
                <p:cNvPr id="108" name="Gerader Verbinder 664">
                  <a:extLst>
                    <a:ext uri="{FF2B5EF4-FFF2-40B4-BE49-F238E27FC236}">
                      <a16:creationId xmlns:a16="http://schemas.microsoft.com/office/drawing/2014/main" id="{BFAA80C6-86FC-A1A8-7BF7-A7906C4E1430}"/>
                    </a:ext>
                  </a:extLst>
                </p:cNvPr>
                <p:cNvCxnSpPr>
                  <a:cxnSpLocks/>
                  <a:stCxn id="107" idx="4"/>
                  <a:endCxn id="100" idx="1"/>
                </p:cNvCxnSpPr>
                <p:nvPr/>
              </p:nvCxnSpPr>
              <p:spPr>
                <a:xfrm flipH="1" flipV="1">
                  <a:off x="6383198" y="2356828"/>
                  <a:ext cx="255604" cy="381516"/>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9" name="Ellipse 667">
                  <a:extLst>
                    <a:ext uri="{FF2B5EF4-FFF2-40B4-BE49-F238E27FC236}">
                      <a16:creationId xmlns:a16="http://schemas.microsoft.com/office/drawing/2014/main" id="{3A60364A-1BA5-1628-FB30-52B33E45D05B}"/>
                    </a:ext>
                  </a:extLst>
                </p:cNvPr>
                <p:cNvSpPr/>
                <p:nvPr/>
              </p:nvSpPr>
              <p:spPr>
                <a:xfrm rot="150992">
                  <a:off x="4769627" y="3260861"/>
                  <a:ext cx="225568" cy="103374"/>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10" name="Ellipse 668">
                  <a:extLst>
                    <a:ext uri="{FF2B5EF4-FFF2-40B4-BE49-F238E27FC236}">
                      <a16:creationId xmlns:a16="http://schemas.microsoft.com/office/drawing/2014/main" id="{A6EA8C88-2DD5-FACB-1464-F633BB78BFDF}"/>
                    </a:ext>
                  </a:extLst>
                </p:cNvPr>
                <p:cNvSpPr/>
                <p:nvPr/>
              </p:nvSpPr>
              <p:spPr>
                <a:xfrm rot="168070">
                  <a:off x="4932058" y="3132379"/>
                  <a:ext cx="168050" cy="84750"/>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11" name="Ellipse 671">
                  <a:extLst>
                    <a:ext uri="{FF2B5EF4-FFF2-40B4-BE49-F238E27FC236}">
                      <a16:creationId xmlns:a16="http://schemas.microsoft.com/office/drawing/2014/main" id="{3CB8D391-B66F-083B-22B2-E42B3170B8CF}"/>
                    </a:ext>
                  </a:extLst>
                </p:cNvPr>
                <p:cNvSpPr/>
                <p:nvPr/>
              </p:nvSpPr>
              <p:spPr>
                <a:xfrm>
                  <a:off x="6698845" y="2252245"/>
                  <a:ext cx="550633" cy="178336"/>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12" name="Ellipse 673">
                  <a:extLst>
                    <a:ext uri="{FF2B5EF4-FFF2-40B4-BE49-F238E27FC236}">
                      <a16:creationId xmlns:a16="http://schemas.microsoft.com/office/drawing/2014/main" id="{4AA5D8F4-BD6C-2BE1-3041-118C0705CDA1}"/>
                    </a:ext>
                  </a:extLst>
                </p:cNvPr>
                <p:cNvSpPr/>
                <p:nvPr/>
              </p:nvSpPr>
              <p:spPr>
                <a:xfrm>
                  <a:off x="6804671" y="2468037"/>
                  <a:ext cx="224695" cy="45719"/>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13" name="Ellipse 676">
                  <a:extLst>
                    <a:ext uri="{FF2B5EF4-FFF2-40B4-BE49-F238E27FC236}">
                      <a16:creationId xmlns:a16="http://schemas.microsoft.com/office/drawing/2014/main" id="{D68AA5A5-5766-D247-DC0C-CCF888B08BDA}"/>
                    </a:ext>
                  </a:extLst>
                </p:cNvPr>
                <p:cNvSpPr/>
                <p:nvPr/>
              </p:nvSpPr>
              <p:spPr>
                <a:xfrm rot="16245946">
                  <a:off x="4702394" y="3103617"/>
                  <a:ext cx="85173" cy="165086"/>
                </a:xfrm>
                <a:prstGeom prst="ellipse">
                  <a:avLst/>
                </a:prstGeom>
                <a:solidFill>
                  <a:schemeClr val="accent2">
                    <a:lumMod val="75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cxnSp>
              <p:nvCxnSpPr>
                <p:cNvPr id="114" name="Gerader Verbinder 680">
                  <a:extLst>
                    <a:ext uri="{FF2B5EF4-FFF2-40B4-BE49-F238E27FC236}">
                      <a16:creationId xmlns:a16="http://schemas.microsoft.com/office/drawing/2014/main" id="{3B8EE7C2-EB23-E16F-E7FD-4C1EF1949EA1}"/>
                    </a:ext>
                  </a:extLst>
                </p:cNvPr>
                <p:cNvCxnSpPr>
                  <a:cxnSpLocks/>
                  <a:stCxn id="110" idx="2"/>
                  <a:endCxn id="113" idx="4"/>
                </p:cNvCxnSpPr>
                <p:nvPr/>
              </p:nvCxnSpPr>
              <p:spPr>
                <a:xfrm flipH="1">
                  <a:off x="4827516" y="3170648"/>
                  <a:ext cx="104642" cy="16615"/>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Gerader Verbinder 681">
                  <a:extLst>
                    <a:ext uri="{FF2B5EF4-FFF2-40B4-BE49-F238E27FC236}">
                      <a16:creationId xmlns:a16="http://schemas.microsoft.com/office/drawing/2014/main" id="{69037BDB-5297-51E3-107B-F60CB160F8C8}"/>
                    </a:ext>
                  </a:extLst>
                </p:cNvPr>
                <p:cNvCxnSpPr>
                  <a:cxnSpLocks/>
                  <a:stCxn id="109" idx="1"/>
                  <a:endCxn id="113" idx="3"/>
                </p:cNvCxnSpPr>
                <p:nvPr/>
              </p:nvCxnSpPr>
              <p:spPr>
                <a:xfrm flipH="1" flipV="1">
                  <a:off x="4802940" y="3217051"/>
                  <a:ext cx="1403" cy="55483"/>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Gerader Verbinder 682">
                  <a:extLst>
                    <a:ext uri="{FF2B5EF4-FFF2-40B4-BE49-F238E27FC236}">
                      <a16:creationId xmlns:a16="http://schemas.microsoft.com/office/drawing/2014/main" id="{CE04F892-BB29-0254-3CB9-330AE14505D5}"/>
                    </a:ext>
                  </a:extLst>
                </p:cNvPr>
                <p:cNvCxnSpPr>
                  <a:cxnSpLocks/>
                  <a:endCxn id="109" idx="7"/>
                </p:cNvCxnSpPr>
                <p:nvPr/>
              </p:nvCxnSpPr>
              <p:spPr>
                <a:xfrm flipH="1">
                  <a:off x="4963689" y="3229846"/>
                  <a:ext cx="41272" cy="49691"/>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Gerader Verbinder 685">
                  <a:extLst>
                    <a:ext uri="{FF2B5EF4-FFF2-40B4-BE49-F238E27FC236}">
                      <a16:creationId xmlns:a16="http://schemas.microsoft.com/office/drawing/2014/main" id="{17806B8D-B383-2489-96E5-69CDEE048832}"/>
                    </a:ext>
                  </a:extLst>
                </p:cNvPr>
                <p:cNvCxnSpPr>
                  <a:cxnSpLocks/>
                  <a:stCxn id="91" idx="7"/>
                  <a:endCxn id="95" idx="2"/>
                </p:cNvCxnSpPr>
                <p:nvPr/>
              </p:nvCxnSpPr>
              <p:spPr>
                <a:xfrm flipV="1">
                  <a:off x="5448017" y="2662254"/>
                  <a:ext cx="157724" cy="71241"/>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Gerader Verbinder 692">
                  <a:extLst>
                    <a:ext uri="{FF2B5EF4-FFF2-40B4-BE49-F238E27FC236}">
                      <a16:creationId xmlns:a16="http://schemas.microsoft.com/office/drawing/2014/main" id="{F5239C28-C824-3DFA-E776-D0358FDF08FA}"/>
                    </a:ext>
                  </a:extLst>
                </p:cNvPr>
                <p:cNvCxnSpPr>
                  <a:cxnSpLocks/>
                  <a:stCxn id="112" idx="0"/>
                  <a:endCxn id="111" idx="4"/>
                </p:cNvCxnSpPr>
                <p:nvPr/>
              </p:nvCxnSpPr>
              <p:spPr>
                <a:xfrm flipV="1">
                  <a:off x="6917019" y="2430581"/>
                  <a:ext cx="57143" cy="37456"/>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Gerader Verbinder 696">
                  <a:extLst>
                    <a:ext uri="{FF2B5EF4-FFF2-40B4-BE49-F238E27FC236}">
                      <a16:creationId xmlns:a16="http://schemas.microsoft.com/office/drawing/2014/main" id="{83134E6C-7F0B-00A4-C41A-2CD5E89958AD}"/>
                    </a:ext>
                  </a:extLst>
                </p:cNvPr>
                <p:cNvCxnSpPr>
                  <a:cxnSpLocks/>
                  <a:stCxn id="107" idx="4"/>
                  <a:endCxn id="112" idx="3"/>
                </p:cNvCxnSpPr>
                <p:nvPr/>
              </p:nvCxnSpPr>
              <p:spPr>
                <a:xfrm flipV="1">
                  <a:off x="6638802" y="2507061"/>
                  <a:ext cx="198775" cy="231283"/>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Gerader Verbinder 700">
                  <a:extLst>
                    <a:ext uri="{FF2B5EF4-FFF2-40B4-BE49-F238E27FC236}">
                      <a16:creationId xmlns:a16="http://schemas.microsoft.com/office/drawing/2014/main" id="{FAA95318-CD87-8B82-9F79-D1D53C1D5DB2}"/>
                    </a:ext>
                  </a:extLst>
                </p:cNvPr>
                <p:cNvCxnSpPr>
                  <a:cxnSpLocks/>
                  <a:stCxn id="103" idx="5"/>
                  <a:endCxn id="105" idx="4"/>
                </p:cNvCxnSpPr>
                <p:nvPr/>
              </p:nvCxnSpPr>
              <p:spPr>
                <a:xfrm flipV="1">
                  <a:off x="6308298" y="3196262"/>
                  <a:ext cx="127503" cy="13619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Gerader Verbinder 711">
                  <a:extLst>
                    <a:ext uri="{FF2B5EF4-FFF2-40B4-BE49-F238E27FC236}">
                      <a16:creationId xmlns:a16="http://schemas.microsoft.com/office/drawing/2014/main" id="{2D1FC8E2-A8D4-D32B-FD13-E106244F2E0F}"/>
                    </a:ext>
                  </a:extLst>
                </p:cNvPr>
                <p:cNvCxnSpPr>
                  <a:cxnSpLocks/>
                  <a:stCxn id="96" idx="6"/>
                  <a:endCxn id="100" idx="4"/>
                </p:cNvCxnSpPr>
                <p:nvPr/>
              </p:nvCxnSpPr>
              <p:spPr>
                <a:xfrm flipV="1">
                  <a:off x="5585914" y="2327624"/>
                  <a:ext cx="590153" cy="90948"/>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Gerader Verbinder 716">
                  <a:extLst>
                    <a:ext uri="{FF2B5EF4-FFF2-40B4-BE49-F238E27FC236}">
                      <a16:creationId xmlns:a16="http://schemas.microsoft.com/office/drawing/2014/main" id="{1D2A2D2E-5D96-4A33-64C7-1624475C3000}"/>
                    </a:ext>
                  </a:extLst>
                </p:cNvPr>
                <p:cNvCxnSpPr>
                  <a:cxnSpLocks/>
                  <a:stCxn id="105" idx="1"/>
                  <a:endCxn id="104" idx="5"/>
                </p:cNvCxnSpPr>
                <p:nvPr/>
              </p:nvCxnSpPr>
              <p:spPr>
                <a:xfrm flipH="1" flipV="1">
                  <a:off x="6286342" y="3065720"/>
                  <a:ext cx="75175" cy="47791"/>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Gerader Verbinder 719">
                  <a:extLst>
                    <a:ext uri="{FF2B5EF4-FFF2-40B4-BE49-F238E27FC236}">
                      <a16:creationId xmlns:a16="http://schemas.microsoft.com/office/drawing/2014/main" id="{174F2A63-DB51-314B-A032-0D18BD0652BA}"/>
                    </a:ext>
                  </a:extLst>
                </p:cNvPr>
                <p:cNvCxnSpPr>
                  <a:cxnSpLocks/>
                  <a:stCxn id="104" idx="4"/>
                  <a:endCxn id="103" idx="4"/>
                </p:cNvCxnSpPr>
                <p:nvPr/>
              </p:nvCxnSpPr>
              <p:spPr>
                <a:xfrm>
                  <a:off x="6168206" y="3083968"/>
                  <a:ext cx="44498" cy="231394"/>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Gerader Verbinder 42">
                  <a:extLst>
                    <a:ext uri="{FF2B5EF4-FFF2-40B4-BE49-F238E27FC236}">
                      <a16:creationId xmlns:a16="http://schemas.microsoft.com/office/drawing/2014/main" id="{0024E311-3176-8956-668D-7902630D32BE}"/>
                    </a:ext>
                  </a:extLst>
                </p:cNvPr>
                <p:cNvCxnSpPr>
                  <a:cxnSpLocks/>
                  <a:stCxn id="95" idx="5"/>
                  <a:endCxn id="100" idx="3"/>
                </p:cNvCxnSpPr>
                <p:nvPr/>
              </p:nvCxnSpPr>
              <p:spPr>
                <a:xfrm flipV="1">
                  <a:off x="5799219" y="2354530"/>
                  <a:ext cx="412094" cy="273616"/>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Gerader Verbinder 49">
                  <a:extLst>
                    <a:ext uri="{FF2B5EF4-FFF2-40B4-BE49-F238E27FC236}">
                      <a16:creationId xmlns:a16="http://schemas.microsoft.com/office/drawing/2014/main" id="{4D3DC8A5-4BC0-A55F-32EB-076F84C58AD8}"/>
                    </a:ext>
                  </a:extLst>
                </p:cNvPr>
                <p:cNvCxnSpPr>
                  <a:cxnSpLocks/>
                  <a:stCxn id="105" idx="7"/>
                  <a:endCxn id="107" idx="0"/>
                </p:cNvCxnSpPr>
                <p:nvPr/>
              </p:nvCxnSpPr>
              <p:spPr>
                <a:xfrm flipV="1">
                  <a:off x="6510085" y="2891523"/>
                  <a:ext cx="128717" cy="221988"/>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Gerader Verbinder 58">
                  <a:extLst>
                    <a:ext uri="{FF2B5EF4-FFF2-40B4-BE49-F238E27FC236}">
                      <a16:creationId xmlns:a16="http://schemas.microsoft.com/office/drawing/2014/main" id="{4A87299C-31C1-A2F3-851A-7AD8041B5398}"/>
                    </a:ext>
                  </a:extLst>
                </p:cNvPr>
                <p:cNvCxnSpPr>
                  <a:cxnSpLocks/>
                  <a:stCxn id="104" idx="7"/>
                  <a:endCxn id="107" idx="1"/>
                </p:cNvCxnSpPr>
                <p:nvPr/>
              </p:nvCxnSpPr>
              <p:spPr>
                <a:xfrm flipV="1">
                  <a:off x="6286342" y="2869090"/>
                  <a:ext cx="203802" cy="108519"/>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Gerader Verbinder 69">
                  <a:extLst>
                    <a:ext uri="{FF2B5EF4-FFF2-40B4-BE49-F238E27FC236}">
                      <a16:creationId xmlns:a16="http://schemas.microsoft.com/office/drawing/2014/main" id="{B5CD817F-38E8-C4BD-1B40-DE883A99F568}"/>
                    </a:ext>
                  </a:extLst>
                </p:cNvPr>
                <p:cNvCxnSpPr>
                  <a:cxnSpLocks/>
                  <a:stCxn id="104" idx="3"/>
                  <a:endCxn id="102" idx="7"/>
                </p:cNvCxnSpPr>
                <p:nvPr/>
              </p:nvCxnSpPr>
              <p:spPr>
                <a:xfrm flipH="1">
                  <a:off x="5593137" y="3065720"/>
                  <a:ext cx="456933" cy="23193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Gerader Verbinder 105">
                  <a:extLst>
                    <a:ext uri="{FF2B5EF4-FFF2-40B4-BE49-F238E27FC236}">
                      <a16:creationId xmlns:a16="http://schemas.microsoft.com/office/drawing/2014/main" id="{E7FF7162-54CE-FC4C-0A2C-6DEF1891D890}"/>
                    </a:ext>
                  </a:extLst>
                </p:cNvPr>
                <p:cNvCxnSpPr>
                  <a:cxnSpLocks/>
                  <a:stCxn id="110" idx="6"/>
                  <a:endCxn id="102" idx="2"/>
                </p:cNvCxnSpPr>
                <p:nvPr/>
              </p:nvCxnSpPr>
              <p:spPr>
                <a:xfrm>
                  <a:off x="5100008" y="3178860"/>
                  <a:ext cx="303527" cy="15461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Gerader Verbinder 108">
                  <a:extLst>
                    <a:ext uri="{FF2B5EF4-FFF2-40B4-BE49-F238E27FC236}">
                      <a16:creationId xmlns:a16="http://schemas.microsoft.com/office/drawing/2014/main" id="{35530951-DCBB-BE70-152F-19E1406358DA}"/>
                    </a:ext>
                  </a:extLst>
                </p:cNvPr>
                <p:cNvCxnSpPr>
                  <a:cxnSpLocks/>
                  <a:stCxn id="102" idx="2"/>
                  <a:endCxn id="109" idx="6"/>
                </p:cNvCxnSpPr>
                <p:nvPr/>
              </p:nvCxnSpPr>
              <p:spPr>
                <a:xfrm flipH="1" flipV="1">
                  <a:off x="4995086" y="3317500"/>
                  <a:ext cx="408449" cy="15972"/>
                </a:xfrm>
                <a:prstGeom prst="line">
                  <a:avLst/>
                </a:prstGeom>
                <a:solidFill>
                  <a:schemeClr val="accent2">
                    <a:lumMod val="60000"/>
                    <a:lumOff val="40000"/>
                  </a:schemeClr>
                </a:solid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73231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262" name="Google Shape;262;p22"/>
          <p:cNvSpPr txBox="1"/>
          <p:nvPr/>
        </p:nvSpPr>
        <p:spPr>
          <a:xfrm>
            <a:off x="467977" y="1292727"/>
            <a:ext cx="2163228" cy="5262939"/>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t" anchorCtr="0">
            <a:spAutoFit/>
          </a:bodyPr>
          <a:lstStyle/>
          <a:p>
            <a:pPr marL="342900" indent="-342900" algn="ctr">
              <a:buAutoNum type="arabicPeriod"/>
            </a:pPr>
            <a:r>
              <a:rPr lang="de-CH" sz="1600" b="1" dirty="0">
                <a:latin typeface="Calibri"/>
                <a:ea typeface="Calibri"/>
                <a:cs typeface="Calibri"/>
                <a:sym typeface="Calibri"/>
              </a:rPr>
              <a:t>Metapopulation </a:t>
            </a:r>
            <a:r>
              <a:rPr lang="de-CH" sz="1600" b="1" dirty="0" err="1">
                <a:latin typeface="Calibri"/>
                <a:ea typeface="Calibri"/>
                <a:cs typeface="Calibri"/>
                <a:sym typeface="Calibri"/>
              </a:rPr>
              <a:t>capacity</a:t>
            </a:r>
            <a:r>
              <a:rPr lang="de-CH" sz="1600" b="1" dirty="0">
                <a:latin typeface="Calibri"/>
                <a:ea typeface="Calibri"/>
                <a:cs typeface="Calibri"/>
                <a:sym typeface="Calibri"/>
              </a:rPr>
              <a:t> (MPC)</a:t>
            </a: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p:txBody>
      </p:sp>
      <p:sp>
        <p:nvSpPr>
          <p:cNvPr id="263" name="Google Shape;263;p22"/>
          <p:cNvSpPr txBox="1"/>
          <p:nvPr/>
        </p:nvSpPr>
        <p:spPr>
          <a:xfrm>
            <a:off x="2692697" y="1292716"/>
            <a:ext cx="2177200" cy="5262939"/>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t" anchorCtr="0">
            <a:spAutoFit/>
          </a:bodyPr>
          <a:lstStyle/>
          <a:p>
            <a:pPr algn="ctr"/>
            <a:r>
              <a:rPr lang="de" sz="1600" b="1" dirty="0">
                <a:latin typeface="Calibri"/>
                <a:ea typeface="Calibri"/>
                <a:cs typeface="Calibri"/>
                <a:sym typeface="Calibri"/>
              </a:rPr>
              <a:t>2. </a:t>
            </a:r>
            <a:r>
              <a:rPr lang="de-CH" sz="1600" b="1" dirty="0" err="1">
                <a:latin typeface="Calibri"/>
                <a:ea typeface="Calibri"/>
                <a:cs typeface="Calibri"/>
                <a:sym typeface="Calibri"/>
              </a:rPr>
              <a:t>Equivalent</a:t>
            </a:r>
            <a:r>
              <a:rPr lang="de-CH" sz="1600" b="1" dirty="0">
                <a:latin typeface="Calibri"/>
                <a:ea typeface="Calibri"/>
                <a:cs typeface="Calibri"/>
                <a:sym typeface="Calibri"/>
              </a:rPr>
              <a:t> </a:t>
            </a:r>
            <a:r>
              <a:rPr lang="de-CH" sz="1600" b="1" dirty="0" err="1">
                <a:latin typeface="Calibri"/>
                <a:ea typeface="Calibri"/>
                <a:cs typeface="Calibri"/>
                <a:sym typeface="Calibri"/>
              </a:rPr>
              <a:t>Connected</a:t>
            </a:r>
            <a:r>
              <a:rPr lang="de-CH" sz="1600" b="1" dirty="0">
                <a:latin typeface="Calibri"/>
                <a:ea typeface="Calibri"/>
                <a:cs typeface="Calibri"/>
                <a:sym typeface="Calibri"/>
              </a:rPr>
              <a:t> Area (ECA)</a:t>
            </a: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p:txBody>
      </p:sp>
      <p:sp>
        <p:nvSpPr>
          <p:cNvPr id="264" name="Google Shape;264;p22"/>
          <p:cNvSpPr txBox="1"/>
          <p:nvPr/>
        </p:nvSpPr>
        <p:spPr>
          <a:xfrm>
            <a:off x="5004681" y="1292716"/>
            <a:ext cx="2276800" cy="5262939"/>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t" anchorCtr="0">
            <a:spAutoFit/>
          </a:bodyPr>
          <a:lstStyle/>
          <a:p>
            <a:pPr algn="ctr"/>
            <a:r>
              <a:rPr lang="de" sz="1600" b="1" dirty="0">
                <a:latin typeface="Calibri"/>
                <a:ea typeface="Calibri"/>
                <a:cs typeface="Calibri"/>
                <a:sym typeface="Calibri"/>
              </a:rPr>
              <a:t>3. </a:t>
            </a:r>
            <a:r>
              <a:rPr lang="de-CH" sz="1600" b="1" dirty="0">
                <a:latin typeface="Calibri"/>
                <a:ea typeface="Calibri"/>
                <a:cs typeface="Calibri"/>
                <a:sym typeface="Calibri"/>
              </a:rPr>
              <a:t>F</a:t>
            </a:r>
            <a:r>
              <a:rPr lang="de" sz="1600" b="1" dirty="0">
                <a:latin typeface="Calibri"/>
                <a:ea typeface="Calibri"/>
                <a:cs typeface="Calibri"/>
                <a:sym typeface="Calibri"/>
              </a:rPr>
              <a:t>raction of connected habitat (ECA</a:t>
            </a:r>
            <a:r>
              <a:rPr lang="de" sz="1600" b="1" baseline="-25000" dirty="0">
                <a:latin typeface="Calibri"/>
                <a:ea typeface="Calibri"/>
                <a:cs typeface="Calibri"/>
                <a:sym typeface="Calibri"/>
              </a:rPr>
              <a:t>AP</a:t>
            </a:r>
            <a:r>
              <a:rPr lang="de" sz="1600" b="1" dirty="0">
                <a:latin typeface="Calibri"/>
                <a:ea typeface="Calibri"/>
                <a:cs typeface="Calibri"/>
                <a:sym typeface="Calibri"/>
              </a:rPr>
              <a:t>, ECA</a:t>
            </a:r>
            <a:r>
              <a:rPr lang="de" sz="1600" b="1" baseline="-25000" dirty="0">
                <a:latin typeface="Calibri"/>
                <a:ea typeface="Calibri"/>
                <a:cs typeface="Calibri"/>
                <a:sym typeface="Calibri"/>
              </a:rPr>
              <a:t>AL</a:t>
            </a:r>
            <a:r>
              <a:rPr lang="de" sz="1600" b="1" dirty="0">
                <a:latin typeface="Calibri"/>
                <a:ea typeface="Calibri"/>
                <a:cs typeface="Calibri"/>
                <a:sym typeface="Calibri"/>
              </a:rPr>
              <a:t>)</a:t>
            </a: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p:txBody>
      </p:sp>
      <p:sp>
        <p:nvSpPr>
          <p:cNvPr id="265" name="Google Shape;265;p22"/>
          <p:cNvSpPr txBox="1"/>
          <p:nvPr/>
        </p:nvSpPr>
        <p:spPr>
          <a:xfrm>
            <a:off x="7389332" y="1292715"/>
            <a:ext cx="2157691" cy="5262939"/>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t" anchorCtr="0">
            <a:spAutoFit/>
          </a:bodyPr>
          <a:lstStyle/>
          <a:p>
            <a:pPr algn="ctr"/>
            <a:r>
              <a:rPr lang="de" sz="1600" b="1" dirty="0">
                <a:latin typeface="Calibri"/>
                <a:ea typeface="Calibri"/>
                <a:cs typeface="Calibri"/>
                <a:sym typeface="Calibri"/>
              </a:rPr>
              <a:t>4. </a:t>
            </a:r>
            <a:r>
              <a:rPr lang="en-US" sz="1600" b="1" dirty="0">
                <a:latin typeface="Calibri"/>
                <a:ea typeface="Calibri"/>
                <a:cs typeface="Calibri"/>
                <a:sym typeface="Calibri"/>
              </a:rPr>
              <a:t>Betweenness centrality (BC), node degree (ND)</a:t>
            </a: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p:txBody>
      </p:sp>
      <p:sp>
        <p:nvSpPr>
          <p:cNvPr id="266" name="Google Shape;266;p22"/>
          <p:cNvSpPr txBox="1"/>
          <p:nvPr/>
        </p:nvSpPr>
        <p:spPr>
          <a:xfrm>
            <a:off x="9635738" y="1287859"/>
            <a:ext cx="2170580" cy="5262939"/>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t" anchorCtr="0">
            <a:spAutoFit/>
          </a:bodyPr>
          <a:lstStyle/>
          <a:p>
            <a:pPr marL="169329" algn="ctr"/>
            <a:r>
              <a:rPr lang="de-CH" sz="1600" b="1" dirty="0">
                <a:latin typeface="Calibri"/>
                <a:ea typeface="Calibri"/>
                <a:cs typeface="Calibri"/>
                <a:sym typeface="Calibri"/>
              </a:rPr>
              <a:t>5. Inverse </a:t>
            </a:r>
            <a:r>
              <a:rPr lang="de-CH" sz="1600" b="1" dirty="0" err="1">
                <a:latin typeface="Calibri"/>
                <a:ea typeface="Calibri"/>
                <a:cs typeface="Calibri"/>
                <a:sym typeface="Calibri"/>
              </a:rPr>
              <a:t>cumulative</a:t>
            </a:r>
            <a:r>
              <a:rPr lang="de-CH" sz="1600" b="1" dirty="0">
                <a:latin typeface="Calibri"/>
                <a:ea typeface="Calibri"/>
                <a:cs typeface="Calibri"/>
                <a:sym typeface="Calibri"/>
              </a:rPr>
              <a:t> </a:t>
            </a:r>
            <a:r>
              <a:rPr lang="de-CH" sz="1600" b="1" dirty="0" err="1">
                <a:latin typeface="Calibri"/>
                <a:ea typeface="Calibri"/>
                <a:cs typeface="Calibri"/>
                <a:sym typeface="Calibri"/>
              </a:rPr>
              <a:t>resistance</a:t>
            </a:r>
            <a:r>
              <a:rPr lang="de-CH" sz="1600" b="1" dirty="0">
                <a:latin typeface="Calibri"/>
                <a:ea typeface="Calibri"/>
                <a:cs typeface="Calibri"/>
                <a:sym typeface="Calibri"/>
              </a:rPr>
              <a:t> (</a:t>
            </a:r>
            <a:r>
              <a:rPr lang="de-CH" sz="1600" b="1" dirty="0" err="1">
                <a:latin typeface="Calibri"/>
                <a:ea typeface="Calibri"/>
                <a:cs typeface="Calibri"/>
                <a:sym typeface="Calibri"/>
              </a:rPr>
              <a:t>invCR</a:t>
            </a:r>
            <a:r>
              <a:rPr lang="de-CH" sz="1600" b="1" dirty="0">
                <a:latin typeface="Calibri"/>
                <a:ea typeface="Calibri"/>
                <a:cs typeface="Calibri"/>
                <a:sym typeface="Calibri"/>
              </a:rPr>
              <a:t>)</a:t>
            </a: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p:txBody>
      </p:sp>
      <p:sp>
        <p:nvSpPr>
          <p:cNvPr id="179" name="Google Shape;179;p22"/>
          <p:cNvSpPr/>
          <p:nvPr/>
        </p:nvSpPr>
        <p:spPr>
          <a:xfrm>
            <a:off x="5099936" y="2126128"/>
            <a:ext cx="2072800" cy="1930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nvGrpSpPr>
          <p:cNvPr id="180" name="Google Shape;180;p22"/>
          <p:cNvGrpSpPr/>
          <p:nvPr/>
        </p:nvGrpSpPr>
        <p:grpSpPr>
          <a:xfrm>
            <a:off x="5971981" y="2612168"/>
            <a:ext cx="619985" cy="607792"/>
            <a:chOff x="565586" y="3470682"/>
            <a:chExt cx="3743873" cy="1297593"/>
          </a:xfrm>
        </p:grpSpPr>
        <p:sp>
          <p:nvSpPr>
            <p:cNvPr id="181" name="Google Shape;181;p22"/>
            <p:cNvSpPr/>
            <p:nvPr/>
          </p:nvSpPr>
          <p:spPr>
            <a:xfrm>
              <a:off x="3252859" y="4334175"/>
              <a:ext cx="10566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2" name="Google Shape;182;p22"/>
            <p:cNvSpPr/>
            <p:nvPr/>
          </p:nvSpPr>
          <p:spPr>
            <a:xfrm>
              <a:off x="2200602" y="3824625"/>
              <a:ext cx="757200" cy="28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3" name="Google Shape;183;p22"/>
            <p:cNvSpPr/>
            <p:nvPr/>
          </p:nvSpPr>
          <p:spPr>
            <a:xfrm>
              <a:off x="1802972" y="4334175"/>
              <a:ext cx="11361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4" name="Google Shape;184;p22"/>
            <p:cNvSpPr/>
            <p:nvPr/>
          </p:nvSpPr>
          <p:spPr>
            <a:xfrm>
              <a:off x="1414719" y="3470682"/>
              <a:ext cx="692400" cy="245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5" name="Google Shape;185;p22"/>
            <p:cNvSpPr/>
            <p:nvPr/>
          </p:nvSpPr>
          <p:spPr>
            <a:xfrm>
              <a:off x="565586" y="3534727"/>
              <a:ext cx="602700" cy="19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6" name="Google Shape;186;p22"/>
            <p:cNvSpPr/>
            <p:nvPr/>
          </p:nvSpPr>
          <p:spPr>
            <a:xfrm>
              <a:off x="1101498" y="3910010"/>
              <a:ext cx="929700" cy="311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7" name="Google Shape;187;p22"/>
            <p:cNvSpPr/>
            <p:nvPr/>
          </p:nvSpPr>
          <p:spPr>
            <a:xfrm>
              <a:off x="2957841" y="3588253"/>
              <a:ext cx="757200" cy="191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cxnSp>
          <p:nvCxnSpPr>
            <p:cNvPr id="188" name="Google Shape;188;p22"/>
            <p:cNvCxnSpPr>
              <a:stCxn id="181" idx="2"/>
              <a:endCxn id="183" idx="6"/>
            </p:cNvCxnSpPr>
            <p:nvPr/>
          </p:nvCxnSpPr>
          <p:spPr>
            <a:xfrm rot="10800000">
              <a:off x="2939059" y="4551225"/>
              <a:ext cx="313800" cy="0"/>
            </a:xfrm>
            <a:prstGeom prst="straightConnector1">
              <a:avLst/>
            </a:prstGeom>
            <a:noFill/>
            <a:ln w="25400" cap="flat" cmpd="sng">
              <a:solidFill>
                <a:srgbClr val="C4E0B2"/>
              </a:solidFill>
              <a:prstDash val="solid"/>
              <a:miter lim="800000"/>
              <a:headEnd type="none" w="sm" len="sm"/>
              <a:tailEnd type="none" w="sm" len="sm"/>
            </a:ln>
          </p:spPr>
        </p:cxnSp>
        <p:cxnSp>
          <p:nvCxnSpPr>
            <p:cNvPr id="189" name="Google Shape;189;p22"/>
            <p:cNvCxnSpPr>
              <a:stCxn id="187" idx="5"/>
              <a:endCxn id="181" idx="0"/>
            </p:cNvCxnSpPr>
            <p:nvPr/>
          </p:nvCxnSpPr>
          <p:spPr>
            <a:xfrm>
              <a:off x="3604152" y="3751367"/>
              <a:ext cx="177000" cy="582900"/>
            </a:xfrm>
            <a:prstGeom prst="straightConnector1">
              <a:avLst/>
            </a:prstGeom>
            <a:noFill/>
            <a:ln w="25400" cap="flat" cmpd="sng">
              <a:solidFill>
                <a:srgbClr val="C4E0B2"/>
              </a:solidFill>
              <a:prstDash val="solid"/>
              <a:miter lim="800000"/>
              <a:headEnd type="none" w="sm" len="sm"/>
              <a:tailEnd type="none" w="sm" len="sm"/>
            </a:ln>
          </p:spPr>
        </p:cxnSp>
        <p:cxnSp>
          <p:nvCxnSpPr>
            <p:cNvPr id="190" name="Google Shape;190;p22"/>
            <p:cNvCxnSpPr>
              <a:stCxn id="182" idx="5"/>
              <a:endCxn id="181" idx="1"/>
            </p:cNvCxnSpPr>
            <p:nvPr/>
          </p:nvCxnSpPr>
          <p:spPr>
            <a:xfrm>
              <a:off x="2846913" y="4066095"/>
              <a:ext cx="560700" cy="331800"/>
            </a:xfrm>
            <a:prstGeom prst="straightConnector1">
              <a:avLst/>
            </a:prstGeom>
            <a:noFill/>
            <a:ln w="25400" cap="flat" cmpd="sng">
              <a:solidFill>
                <a:srgbClr val="C4E0B2"/>
              </a:solidFill>
              <a:prstDash val="solid"/>
              <a:miter lim="800000"/>
              <a:headEnd type="none" w="sm" len="sm"/>
              <a:tailEnd type="none" w="sm" len="sm"/>
            </a:ln>
          </p:spPr>
        </p:cxnSp>
        <p:cxnSp>
          <p:nvCxnSpPr>
            <p:cNvPr id="191" name="Google Shape;191;p22"/>
            <p:cNvCxnSpPr>
              <a:stCxn id="183" idx="0"/>
              <a:endCxn id="182" idx="4"/>
            </p:cNvCxnSpPr>
            <p:nvPr/>
          </p:nvCxnSpPr>
          <p:spPr>
            <a:xfrm rot="10800000" flipH="1">
              <a:off x="2371022" y="4107375"/>
              <a:ext cx="208200" cy="226800"/>
            </a:xfrm>
            <a:prstGeom prst="straightConnector1">
              <a:avLst/>
            </a:prstGeom>
            <a:noFill/>
            <a:ln w="25400" cap="flat" cmpd="sng">
              <a:solidFill>
                <a:srgbClr val="C4E0B2"/>
              </a:solidFill>
              <a:prstDash val="solid"/>
              <a:miter lim="800000"/>
              <a:headEnd type="none" w="sm" len="sm"/>
              <a:tailEnd type="none" w="sm" len="sm"/>
            </a:ln>
          </p:spPr>
        </p:cxnSp>
        <p:cxnSp>
          <p:nvCxnSpPr>
            <p:cNvPr id="192" name="Google Shape;192;p22"/>
            <p:cNvCxnSpPr>
              <a:stCxn id="183" idx="1"/>
            </p:cNvCxnSpPr>
            <p:nvPr/>
          </p:nvCxnSpPr>
          <p:spPr>
            <a:xfrm rot="10800000">
              <a:off x="1578750" y="4238747"/>
              <a:ext cx="390600" cy="159000"/>
            </a:xfrm>
            <a:prstGeom prst="straightConnector1">
              <a:avLst/>
            </a:prstGeom>
            <a:noFill/>
            <a:ln w="25400" cap="flat" cmpd="sng">
              <a:solidFill>
                <a:srgbClr val="C4E0B2"/>
              </a:solidFill>
              <a:prstDash val="solid"/>
              <a:miter lim="800000"/>
              <a:headEnd type="none" w="sm" len="sm"/>
              <a:tailEnd type="none" w="sm" len="sm"/>
            </a:ln>
          </p:spPr>
        </p:cxnSp>
        <p:cxnSp>
          <p:nvCxnSpPr>
            <p:cNvPr id="193" name="Google Shape;193;p22"/>
            <p:cNvCxnSpPr>
              <a:stCxn id="185" idx="4"/>
              <a:endCxn id="186" idx="1"/>
            </p:cNvCxnSpPr>
            <p:nvPr/>
          </p:nvCxnSpPr>
          <p:spPr>
            <a:xfrm>
              <a:off x="866936" y="3727627"/>
              <a:ext cx="370800" cy="228000"/>
            </a:xfrm>
            <a:prstGeom prst="straightConnector1">
              <a:avLst/>
            </a:prstGeom>
            <a:noFill/>
            <a:ln w="25400" cap="flat" cmpd="sng">
              <a:solidFill>
                <a:srgbClr val="C4E0B2"/>
              </a:solidFill>
              <a:prstDash val="solid"/>
              <a:miter lim="800000"/>
              <a:headEnd type="none" w="sm" len="sm"/>
              <a:tailEnd type="none" w="sm" len="sm"/>
            </a:ln>
          </p:spPr>
        </p:cxnSp>
        <p:cxnSp>
          <p:nvCxnSpPr>
            <p:cNvPr id="194" name="Google Shape;194;p22"/>
            <p:cNvCxnSpPr>
              <a:stCxn id="186" idx="0"/>
              <a:endCxn id="184" idx="4"/>
            </p:cNvCxnSpPr>
            <p:nvPr/>
          </p:nvCxnSpPr>
          <p:spPr>
            <a:xfrm rot="10800000" flipH="1">
              <a:off x="1566348" y="3716210"/>
              <a:ext cx="194700" cy="193800"/>
            </a:xfrm>
            <a:prstGeom prst="straightConnector1">
              <a:avLst/>
            </a:prstGeom>
            <a:noFill/>
            <a:ln w="25400" cap="flat" cmpd="sng">
              <a:solidFill>
                <a:srgbClr val="C4E0B2"/>
              </a:solidFill>
              <a:prstDash val="solid"/>
              <a:miter lim="800000"/>
              <a:headEnd type="none" w="sm" len="sm"/>
              <a:tailEnd type="none" w="sm" len="sm"/>
            </a:ln>
          </p:spPr>
        </p:cxnSp>
        <p:cxnSp>
          <p:nvCxnSpPr>
            <p:cNvPr id="195" name="Google Shape;195;p22"/>
            <p:cNvCxnSpPr>
              <a:stCxn id="185" idx="6"/>
              <a:endCxn id="184" idx="2"/>
            </p:cNvCxnSpPr>
            <p:nvPr/>
          </p:nvCxnSpPr>
          <p:spPr>
            <a:xfrm rot="10800000" flipH="1">
              <a:off x="1168286" y="3593377"/>
              <a:ext cx="246300" cy="37800"/>
            </a:xfrm>
            <a:prstGeom prst="straightConnector1">
              <a:avLst/>
            </a:prstGeom>
            <a:noFill/>
            <a:ln w="25400" cap="flat" cmpd="sng">
              <a:solidFill>
                <a:srgbClr val="C4E0B2"/>
              </a:solidFill>
              <a:prstDash val="solid"/>
              <a:miter lim="800000"/>
              <a:headEnd type="none" w="sm" len="sm"/>
              <a:tailEnd type="none" w="sm" len="sm"/>
            </a:ln>
          </p:spPr>
        </p:cxnSp>
        <p:cxnSp>
          <p:nvCxnSpPr>
            <p:cNvPr id="196" name="Google Shape;196;p22"/>
            <p:cNvCxnSpPr>
              <a:stCxn id="184" idx="6"/>
              <a:endCxn id="187" idx="2"/>
            </p:cNvCxnSpPr>
            <p:nvPr/>
          </p:nvCxnSpPr>
          <p:spPr>
            <a:xfrm>
              <a:off x="2107119" y="3593382"/>
              <a:ext cx="850800" cy="90300"/>
            </a:xfrm>
            <a:prstGeom prst="straightConnector1">
              <a:avLst/>
            </a:prstGeom>
            <a:noFill/>
            <a:ln w="25400" cap="flat" cmpd="sng">
              <a:solidFill>
                <a:srgbClr val="C4E0B2"/>
              </a:solidFill>
              <a:prstDash val="solid"/>
              <a:miter lim="800000"/>
              <a:headEnd type="none" w="sm" len="sm"/>
              <a:tailEnd type="none" w="sm" len="sm"/>
            </a:ln>
          </p:spPr>
        </p:cxnSp>
        <p:cxnSp>
          <p:nvCxnSpPr>
            <p:cNvPr id="197" name="Google Shape;197;p22"/>
            <p:cNvCxnSpPr>
              <a:stCxn id="187" idx="3"/>
              <a:endCxn id="182" idx="7"/>
            </p:cNvCxnSpPr>
            <p:nvPr/>
          </p:nvCxnSpPr>
          <p:spPr>
            <a:xfrm flipH="1">
              <a:off x="2847030" y="3751367"/>
              <a:ext cx="221700" cy="114600"/>
            </a:xfrm>
            <a:prstGeom prst="straightConnector1">
              <a:avLst/>
            </a:prstGeom>
            <a:noFill/>
            <a:ln w="25400" cap="flat" cmpd="sng">
              <a:solidFill>
                <a:srgbClr val="C4E0B2"/>
              </a:solidFill>
              <a:prstDash val="solid"/>
              <a:miter lim="800000"/>
              <a:headEnd type="none" w="sm" len="sm"/>
              <a:tailEnd type="none" w="sm" len="sm"/>
            </a:ln>
          </p:spPr>
        </p:cxnSp>
      </p:grpSp>
      <p:sp>
        <p:nvSpPr>
          <p:cNvPr id="200" name="Google Shape;200;p22"/>
          <p:cNvSpPr/>
          <p:nvPr/>
        </p:nvSpPr>
        <p:spPr>
          <a:xfrm>
            <a:off x="505673" y="2126144"/>
            <a:ext cx="2072800" cy="1930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nvGrpSpPr>
          <p:cNvPr id="201" name="Google Shape;201;p22"/>
          <p:cNvGrpSpPr/>
          <p:nvPr/>
        </p:nvGrpSpPr>
        <p:grpSpPr>
          <a:xfrm>
            <a:off x="769865" y="2288636"/>
            <a:ext cx="1569931" cy="1559533"/>
            <a:chOff x="565586" y="3470682"/>
            <a:chExt cx="3743873" cy="1297593"/>
          </a:xfrm>
        </p:grpSpPr>
        <p:sp>
          <p:nvSpPr>
            <p:cNvPr id="202" name="Google Shape;202;p22"/>
            <p:cNvSpPr/>
            <p:nvPr/>
          </p:nvSpPr>
          <p:spPr>
            <a:xfrm>
              <a:off x="3252859" y="4334175"/>
              <a:ext cx="10566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3" name="Google Shape;203;p22"/>
            <p:cNvSpPr/>
            <p:nvPr/>
          </p:nvSpPr>
          <p:spPr>
            <a:xfrm>
              <a:off x="2200602" y="3824625"/>
              <a:ext cx="757200" cy="28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4" name="Google Shape;204;p22"/>
            <p:cNvSpPr/>
            <p:nvPr/>
          </p:nvSpPr>
          <p:spPr>
            <a:xfrm>
              <a:off x="1802972" y="4334175"/>
              <a:ext cx="11361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5" name="Google Shape;205;p22"/>
            <p:cNvSpPr/>
            <p:nvPr/>
          </p:nvSpPr>
          <p:spPr>
            <a:xfrm>
              <a:off x="1414719" y="3470682"/>
              <a:ext cx="692400" cy="245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6" name="Google Shape;206;p22"/>
            <p:cNvSpPr/>
            <p:nvPr/>
          </p:nvSpPr>
          <p:spPr>
            <a:xfrm>
              <a:off x="565586" y="3534727"/>
              <a:ext cx="602700" cy="19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7" name="Google Shape;207;p22"/>
            <p:cNvSpPr/>
            <p:nvPr/>
          </p:nvSpPr>
          <p:spPr>
            <a:xfrm>
              <a:off x="1101498" y="3910010"/>
              <a:ext cx="929700" cy="311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8" name="Google Shape;208;p22"/>
            <p:cNvSpPr/>
            <p:nvPr/>
          </p:nvSpPr>
          <p:spPr>
            <a:xfrm>
              <a:off x="2957841" y="3588253"/>
              <a:ext cx="757200" cy="191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cxnSp>
          <p:nvCxnSpPr>
            <p:cNvPr id="209" name="Google Shape;209;p22"/>
            <p:cNvCxnSpPr>
              <a:stCxn id="202" idx="2"/>
              <a:endCxn id="204" idx="6"/>
            </p:cNvCxnSpPr>
            <p:nvPr/>
          </p:nvCxnSpPr>
          <p:spPr>
            <a:xfrm rot="10800000">
              <a:off x="2939059" y="4551225"/>
              <a:ext cx="313800" cy="0"/>
            </a:xfrm>
            <a:prstGeom prst="straightConnector1">
              <a:avLst/>
            </a:prstGeom>
            <a:noFill/>
            <a:ln w="25400" cap="flat" cmpd="sng">
              <a:solidFill>
                <a:srgbClr val="C4E0B2"/>
              </a:solidFill>
              <a:prstDash val="solid"/>
              <a:miter lim="800000"/>
              <a:headEnd type="none" w="sm" len="sm"/>
              <a:tailEnd type="none" w="sm" len="sm"/>
            </a:ln>
          </p:spPr>
        </p:cxnSp>
        <p:cxnSp>
          <p:nvCxnSpPr>
            <p:cNvPr id="210" name="Google Shape;210;p22"/>
            <p:cNvCxnSpPr>
              <a:stCxn id="208" idx="5"/>
              <a:endCxn id="202" idx="0"/>
            </p:cNvCxnSpPr>
            <p:nvPr/>
          </p:nvCxnSpPr>
          <p:spPr>
            <a:xfrm>
              <a:off x="3604152" y="3751367"/>
              <a:ext cx="177000" cy="582900"/>
            </a:xfrm>
            <a:prstGeom prst="straightConnector1">
              <a:avLst/>
            </a:prstGeom>
            <a:noFill/>
            <a:ln w="25400" cap="flat" cmpd="sng">
              <a:solidFill>
                <a:srgbClr val="C4E0B2"/>
              </a:solidFill>
              <a:prstDash val="solid"/>
              <a:miter lim="800000"/>
              <a:headEnd type="none" w="sm" len="sm"/>
              <a:tailEnd type="none" w="sm" len="sm"/>
            </a:ln>
          </p:spPr>
        </p:cxnSp>
        <p:cxnSp>
          <p:nvCxnSpPr>
            <p:cNvPr id="211" name="Google Shape;211;p22"/>
            <p:cNvCxnSpPr>
              <a:stCxn id="203" idx="5"/>
              <a:endCxn id="202" idx="1"/>
            </p:cNvCxnSpPr>
            <p:nvPr/>
          </p:nvCxnSpPr>
          <p:spPr>
            <a:xfrm>
              <a:off x="2846913" y="4066095"/>
              <a:ext cx="560700" cy="331800"/>
            </a:xfrm>
            <a:prstGeom prst="straightConnector1">
              <a:avLst/>
            </a:prstGeom>
            <a:noFill/>
            <a:ln w="25400" cap="flat" cmpd="sng">
              <a:solidFill>
                <a:srgbClr val="C4E0B2"/>
              </a:solidFill>
              <a:prstDash val="solid"/>
              <a:miter lim="800000"/>
              <a:headEnd type="none" w="sm" len="sm"/>
              <a:tailEnd type="none" w="sm" len="sm"/>
            </a:ln>
          </p:spPr>
        </p:cxnSp>
        <p:cxnSp>
          <p:nvCxnSpPr>
            <p:cNvPr id="212" name="Google Shape;212;p22"/>
            <p:cNvCxnSpPr>
              <a:stCxn id="204" idx="0"/>
              <a:endCxn id="203" idx="4"/>
            </p:cNvCxnSpPr>
            <p:nvPr/>
          </p:nvCxnSpPr>
          <p:spPr>
            <a:xfrm rot="10800000" flipH="1">
              <a:off x="2371022" y="4107675"/>
              <a:ext cx="208200" cy="226500"/>
            </a:xfrm>
            <a:prstGeom prst="straightConnector1">
              <a:avLst/>
            </a:prstGeom>
            <a:noFill/>
            <a:ln w="25400" cap="flat" cmpd="sng">
              <a:solidFill>
                <a:srgbClr val="C4E0B2"/>
              </a:solidFill>
              <a:prstDash val="solid"/>
              <a:miter lim="800000"/>
              <a:headEnd type="none" w="sm" len="sm"/>
              <a:tailEnd type="none" w="sm" len="sm"/>
            </a:ln>
          </p:spPr>
        </p:cxnSp>
        <p:cxnSp>
          <p:nvCxnSpPr>
            <p:cNvPr id="213" name="Google Shape;213;p22"/>
            <p:cNvCxnSpPr>
              <a:stCxn id="204" idx="1"/>
            </p:cNvCxnSpPr>
            <p:nvPr/>
          </p:nvCxnSpPr>
          <p:spPr>
            <a:xfrm rot="10800000">
              <a:off x="1578750" y="4238747"/>
              <a:ext cx="390600" cy="159000"/>
            </a:xfrm>
            <a:prstGeom prst="straightConnector1">
              <a:avLst/>
            </a:prstGeom>
            <a:noFill/>
            <a:ln w="25400" cap="flat" cmpd="sng">
              <a:solidFill>
                <a:srgbClr val="C4E0B2"/>
              </a:solidFill>
              <a:prstDash val="solid"/>
              <a:miter lim="800000"/>
              <a:headEnd type="none" w="sm" len="sm"/>
              <a:tailEnd type="none" w="sm" len="sm"/>
            </a:ln>
          </p:spPr>
        </p:cxnSp>
        <p:cxnSp>
          <p:nvCxnSpPr>
            <p:cNvPr id="214" name="Google Shape;214;p22"/>
            <p:cNvCxnSpPr>
              <a:stCxn id="206" idx="4"/>
              <a:endCxn id="207" idx="1"/>
            </p:cNvCxnSpPr>
            <p:nvPr/>
          </p:nvCxnSpPr>
          <p:spPr>
            <a:xfrm>
              <a:off x="866936" y="3727627"/>
              <a:ext cx="370800" cy="228000"/>
            </a:xfrm>
            <a:prstGeom prst="straightConnector1">
              <a:avLst/>
            </a:prstGeom>
            <a:noFill/>
            <a:ln w="25400" cap="flat" cmpd="sng">
              <a:solidFill>
                <a:srgbClr val="C4E0B2"/>
              </a:solidFill>
              <a:prstDash val="solid"/>
              <a:miter lim="800000"/>
              <a:headEnd type="none" w="sm" len="sm"/>
              <a:tailEnd type="none" w="sm" len="sm"/>
            </a:ln>
          </p:spPr>
        </p:cxnSp>
        <p:cxnSp>
          <p:nvCxnSpPr>
            <p:cNvPr id="215" name="Google Shape;215;p22"/>
            <p:cNvCxnSpPr>
              <a:stCxn id="207" idx="0"/>
              <a:endCxn id="205" idx="4"/>
            </p:cNvCxnSpPr>
            <p:nvPr/>
          </p:nvCxnSpPr>
          <p:spPr>
            <a:xfrm rot="10800000" flipH="1">
              <a:off x="1566348" y="3716210"/>
              <a:ext cx="194700" cy="193800"/>
            </a:xfrm>
            <a:prstGeom prst="straightConnector1">
              <a:avLst/>
            </a:prstGeom>
            <a:noFill/>
            <a:ln w="25400" cap="flat" cmpd="sng">
              <a:solidFill>
                <a:srgbClr val="C4E0B2"/>
              </a:solidFill>
              <a:prstDash val="solid"/>
              <a:miter lim="800000"/>
              <a:headEnd type="none" w="sm" len="sm"/>
              <a:tailEnd type="none" w="sm" len="sm"/>
            </a:ln>
          </p:spPr>
        </p:cxnSp>
        <p:cxnSp>
          <p:nvCxnSpPr>
            <p:cNvPr id="216" name="Google Shape;216;p22"/>
            <p:cNvCxnSpPr>
              <a:stCxn id="206" idx="6"/>
              <a:endCxn id="205" idx="2"/>
            </p:cNvCxnSpPr>
            <p:nvPr/>
          </p:nvCxnSpPr>
          <p:spPr>
            <a:xfrm rot="10800000" flipH="1">
              <a:off x="1168286" y="3593377"/>
              <a:ext cx="246300" cy="37800"/>
            </a:xfrm>
            <a:prstGeom prst="straightConnector1">
              <a:avLst/>
            </a:prstGeom>
            <a:noFill/>
            <a:ln w="25400" cap="flat" cmpd="sng">
              <a:solidFill>
                <a:srgbClr val="C4E0B2"/>
              </a:solidFill>
              <a:prstDash val="solid"/>
              <a:miter lim="800000"/>
              <a:headEnd type="none" w="sm" len="sm"/>
              <a:tailEnd type="none" w="sm" len="sm"/>
            </a:ln>
          </p:spPr>
        </p:cxnSp>
        <p:cxnSp>
          <p:nvCxnSpPr>
            <p:cNvPr id="217" name="Google Shape;217;p22"/>
            <p:cNvCxnSpPr>
              <a:stCxn id="205" idx="6"/>
              <a:endCxn id="208" idx="2"/>
            </p:cNvCxnSpPr>
            <p:nvPr/>
          </p:nvCxnSpPr>
          <p:spPr>
            <a:xfrm>
              <a:off x="2107119" y="3593382"/>
              <a:ext cx="850800" cy="90300"/>
            </a:xfrm>
            <a:prstGeom prst="straightConnector1">
              <a:avLst/>
            </a:prstGeom>
            <a:noFill/>
            <a:ln w="25400" cap="flat" cmpd="sng">
              <a:solidFill>
                <a:srgbClr val="C4E0B2"/>
              </a:solidFill>
              <a:prstDash val="solid"/>
              <a:miter lim="800000"/>
              <a:headEnd type="none" w="sm" len="sm"/>
              <a:tailEnd type="none" w="sm" len="sm"/>
            </a:ln>
          </p:spPr>
        </p:cxnSp>
        <p:cxnSp>
          <p:nvCxnSpPr>
            <p:cNvPr id="218" name="Google Shape;218;p22"/>
            <p:cNvCxnSpPr>
              <a:stCxn id="208" idx="3"/>
              <a:endCxn id="203" idx="7"/>
            </p:cNvCxnSpPr>
            <p:nvPr/>
          </p:nvCxnSpPr>
          <p:spPr>
            <a:xfrm flipH="1">
              <a:off x="2847030" y="3751367"/>
              <a:ext cx="221700" cy="114600"/>
            </a:xfrm>
            <a:prstGeom prst="straightConnector1">
              <a:avLst/>
            </a:prstGeom>
            <a:noFill/>
            <a:ln w="25400" cap="flat" cmpd="sng">
              <a:solidFill>
                <a:srgbClr val="C4E0B2"/>
              </a:solidFill>
              <a:prstDash val="solid"/>
              <a:miter lim="800000"/>
              <a:headEnd type="none" w="sm" len="sm"/>
              <a:tailEnd type="none" w="sm" len="sm"/>
            </a:ln>
          </p:spPr>
        </p:cxnSp>
      </p:grpSp>
      <p:sp>
        <p:nvSpPr>
          <p:cNvPr id="219" name="Google Shape;219;p22"/>
          <p:cNvSpPr/>
          <p:nvPr/>
        </p:nvSpPr>
        <p:spPr>
          <a:xfrm>
            <a:off x="2754676" y="2126144"/>
            <a:ext cx="2072800" cy="1930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nvGrpSpPr>
          <p:cNvPr id="220" name="Google Shape;220;p22"/>
          <p:cNvGrpSpPr/>
          <p:nvPr/>
        </p:nvGrpSpPr>
        <p:grpSpPr>
          <a:xfrm>
            <a:off x="3433962" y="2714272"/>
            <a:ext cx="812671" cy="660215"/>
            <a:chOff x="565586" y="3470682"/>
            <a:chExt cx="3743873" cy="1297593"/>
          </a:xfrm>
        </p:grpSpPr>
        <p:sp>
          <p:nvSpPr>
            <p:cNvPr id="221" name="Google Shape;221;p22"/>
            <p:cNvSpPr/>
            <p:nvPr/>
          </p:nvSpPr>
          <p:spPr>
            <a:xfrm>
              <a:off x="3252859" y="4334175"/>
              <a:ext cx="10566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2" name="Google Shape;222;p22"/>
            <p:cNvSpPr/>
            <p:nvPr/>
          </p:nvSpPr>
          <p:spPr>
            <a:xfrm>
              <a:off x="2200602" y="3824625"/>
              <a:ext cx="757200" cy="28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3" name="Google Shape;223;p22"/>
            <p:cNvSpPr/>
            <p:nvPr/>
          </p:nvSpPr>
          <p:spPr>
            <a:xfrm>
              <a:off x="1802972" y="4334175"/>
              <a:ext cx="11361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4" name="Google Shape;224;p22"/>
            <p:cNvSpPr/>
            <p:nvPr/>
          </p:nvSpPr>
          <p:spPr>
            <a:xfrm>
              <a:off x="1414719" y="3470682"/>
              <a:ext cx="692400" cy="245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5" name="Google Shape;225;p22"/>
            <p:cNvSpPr/>
            <p:nvPr/>
          </p:nvSpPr>
          <p:spPr>
            <a:xfrm>
              <a:off x="565586" y="3534727"/>
              <a:ext cx="602700" cy="19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6" name="Google Shape;226;p22"/>
            <p:cNvSpPr/>
            <p:nvPr/>
          </p:nvSpPr>
          <p:spPr>
            <a:xfrm>
              <a:off x="1101498" y="3910010"/>
              <a:ext cx="929700" cy="311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7" name="Google Shape;227;p22"/>
            <p:cNvSpPr/>
            <p:nvPr/>
          </p:nvSpPr>
          <p:spPr>
            <a:xfrm>
              <a:off x="2957841" y="3588253"/>
              <a:ext cx="757200" cy="191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cxnSp>
          <p:nvCxnSpPr>
            <p:cNvPr id="228" name="Google Shape;228;p22"/>
            <p:cNvCxnSpPr>
              <a:stCxn id="221" idx="2"/>
              <a:endCxn id="223" idx="6"/>
            </p:cNvCxnSpPr>
            <p:nvPr/>
          </p:nvCxnSpPr>
          <p:spPr>
            <a:xfrm rot="10800000">
              <a:off x="2939059" y="4551225"/>
              <a:ext cx="313800" cy="0"/>
            </a:xfrm>
            <a:prstGeom prst="straightConnector1">
              <a:avLst/>
            </a:prstGeom>
            <a:noFill/>
            <a:ln w="25400" cap="flat" cmpd="sng">
              <a:solidFill>
                <a:srgbClr val="C4E0B2"/>
              </a:solidFill>
              <a:prstDash val="solid"/>
              <a:miter lim="800000"/>
              <a:headEnd type="none" w="sm" len="sm"/>
              <a:tailEnd type="none" w="sm" len="sm"/>
            </a:ln>
          </p:spPr>
        </p:cxnSp>
        <p:cxnSp>
          <p:nvCxnSpPr>
            <p:cNvPr id="229" name="Google Shape;229;p22"/>
            <p:cNvCxnSpPr>
              <a:stCxn id="227" idx="5"/>
              <a:endCxn id="221" idx="0"/>
            </p:cNvCxnSpPr>
            <p:nvPr/>
          </p:nvCxnSpPr>
          <p:spPr>
            <a:xfrm>
              <a:off x="3604152" y="3751367"/>
              <a:ext cx="177000" cy="582900"/>
            </a:xfrm>
            <a:prstGeom prst="straightConnector1">
              <a:avLst/>
            </a:prstGeom>
            <a:noFill/>
            <a:ln w="25400" cap="flat" cmpd="sng">
              <a:solidFill>
                <a:srgbClr val="C4E0B2"/>
              </a:solidFill>
              <a:prstDash val="solid"/>
              <a:miter lim="800000"/>
              <a:headEnd type="none" w="sm" len="sm"/>
              <a:tailEnd type="none" w="sm" len="sm"/>
            </a:ln>
          </p:spPr>
        </p:cxnSp>
        <p:cxnSp>
          <p:nvCxnSpPr>
            <p:cNvPr id="230" name="Google Shape;230;p22"/>
            <p:cNvCxnSpPr>
              <a:stCxn id="222" idx="5"/>
              <a:endCxn id="221" idx="1"/>
            </p:cNvCxnSpPr>
            <p:nvPr/>
          </p:nvCxnSpPr>
          <p:spPr>
            <a:xfrm>
              <a:off x="2846913" y="4066095"/>
              <a:ext cx="560700" cy="331800"/>
            </a:xfrm>
            <a:prstGeom prst="straightConnector1">
              <a:avLst/>
            </a:prstGeom>
            <a:noFill/>
            <a:ln w="25400" cap="flat" cmpd="sng">
              <a:solidFill>
                <a:srgbClr val="C4E0B2"/>
              </a:solidFill>
              <a:prstDash val="solid"/>
              <a:miter lim="800000"/>
              <a:headEnd type="none" w="sm" len="sm"/>
              <a:tailEnd type="none" w="sm" len="sm"/>
            </a:ln>
          </p:spPr>
        </p:cxnSp>
        <p:cxnSp>
          <p:nvCxnSpPr>
            <p:cNvPr id="231" name="Google Shape;231;p22"/>
            <p:cNvCxnSpPr>
              <a:stCxn id="223" idx="0"/>
              <a:endCxn id="222" idx="4"/>
            </p:cNvCxnSpPr>
            <p:nvPr/>
          </p:nvCxnSpPr>
          <p:spPr>
            <a:xfrm rot="10800000" flipH="1">
              <a:off x="2371022" y="4107375"/>
              <a:ext cx="208200" cy="226800"/>
            </a:xfrm>
            <a:prstGeom prst="straightConnector1">
              <a:avLst/>
            </a:prstGeom>
            <a:noFill/>
            <a:ln w="25400" cap="flat" cmpd="sng">
              <a:solidFill>
                <a:srgbClr val="C4E0B2"/>
              </a:solidFill>
              <a:prstDash val="solid"/>
              <a:miter lim="800000"/>
              <a:headEnd type="none" w="sm" len="sm"/>
              <a:tailEnd type="none" w="sm" len="sm"/>
            </a:ln>
          </p:spPr>
        </p:cxnSp>
        <p:cxnSp>
          <p:nvCxnSpPr>
            <p:cNvPr id="232" name="Google Shape;232;p22"/>
            <p:cNvCxnSpPr>
              <a:stCxn id="223" idx="1"/>
            </p:cNvCxnSpPr>
            <p:nvPr/>
          </p:nvCxnSpPr>
          <p:spPr>
            <a:xfrm rot="10800000">
              <a:off x="1578750" y="4238747"/>
              <a:ext cx="390600" cy="159000"/>
            </a:xfrm>
            <a:prstGeom prst="straightConnector1">
              <a:avLst/>
            </a:prstGeom>
            <a:noFill/>
            <a:ln w="25400" cap="flat" cmpd="sng">
              <a:solidFill>
                <a:srgbClr val="C4E0B2"/>
              </a:solidFill>
              <a:prstDash val="solid"/>
              <a:miter lim="800000"/>
              <a:headEnd type="none" w="sm" len="sm"/>
              <a:tailEnd type="none" w="sm" len="sm"/>
            </a:ln>
          </p:spPr>
        </p:cxnSp>
        <p:cxnSp>
          <p:nvCxnSpPr>
            <p:cNvPr id="233" name="Google Shape;233;p22"/>
            <p:cNvCxnSpPr>
              <a:stCxn id="225" idx="4"/>
              <a:endCxn id="226" idx="1"/>
            </p:cNvCxnSpPr>
            <p:nvPr/>
          </p:nvCxnSpPr>
          <p:spPr>
            <a:xfrm>
              <a:off x="866936" y="3727627"/>
              <a:ext cx="370800" cy="228000"/>
            </a:xfrm>
            <a:prstGeom prst="straightConnector1">
              <a:avLst/>
            </a:prstGeom>
            <a:noFill/>
            <a:ln w="25400" cap="flat" cmpd="sng">
              <a:solidFill>
                <a:srgbClr val="C4E0B2"/>
              </a:solidFill>
              <a:prstDash val="solid"/>
              <a:miter lim="800000"/>
              <a:headEnd type="none" w="sm" len="sm"/>
              <a:tailEnd type="none" w="sm" len="sm"/>
            </a:ln>
          </p:spPr>
        </p:cxnSp>
        <p:cxnSp>
          <p:nvCxnSpPr>
            <p:cNvPr id="234" name="Google Shape;234;p22"/>
            <p:cNvCxnSpPr>
              <a:stCxn id="226" idx="0"/>
              <a:endCxn id="224" idx="4"/>
            </p:cNvCxnSpPr>
            <p:nvPr/>
          </p:nvCxnSpPr>
          <p:spPr>
            <a:xfrm rot="10800000" flipH="1">
              <a:off x="1566348" y="3716210"/>
              <a:ext cx="194700" cy="193800"/>
            </a:xfrm>
            <a:prstGeom prst="straightConnector1">
              <a:avLst/>
            </a:prstGeom>
            <a:noFill/>
            <a:ln w="25400" cap="flat" cmpd="sng">
              <a:solidFill>
                <a:srgbClr val="C4E0B2"/>
              </a:solidFill>
              <a:prstDash val="solid"/>
              <a:miter lim="800000"/>
              <a:headEnd type="none" w="sm" len="sm"/>
              <a:tailEnd type="none" w="sm" len="sm"/>
            </a:ln>
          </p:spPr>
        </p:cxnSp>
        <p:cxnSp>
          <p:nvCxnSpPr>
            <p:cNvPr id="235" name="Google Shape;235;p22"/>
            <p:cNvCxnSpPr>
              <a:stCxn id="225" idx="6"/>
              <a:endCxn id="224" idx="2"/>
            </p:cNvCxnSpPr>
            <p:nvPr/>
          </p:nvCxnSpPr>
          <p:spPr>
            <a:xfrm rot="10800000" flipH="1">
              <a:off x="1168286" y="3593377"/>
              <a:ext cx="246300" cy="37800"/>
            </a:xfrm>
            <a:prstGeom prst="straightConnector1">
              <a:avLst/>
            </a:prstGeom>
            <a:noFill/>
            <a:ln w="25400" cap="flat" cmpd="sng">
              <a:solidFill>
                <a:srgbClr val="C4E0B2"/>
              </a:solidFill>
              <a:prstDash val="solid"/>
              <a:miter lim="800000"/>
              <a:headEnd type="none" w="sm" len="sm"/>
              <a:tailEnd type="none" w="sm" len="sm"/>
            </a:ln>
          </p:spPr>
        </p:cxnSp>
        <p:cxnSp>
          <p:nvCxnSpPr>
            <p:cNvPr id="236" name="Google Shape;236;p22"/>
            <p:cNvCxnSpPr>
              <a:stCxn id="224" idx="6"/>
              <a:endCxn id="227" idx="2"/>
            </p:cNvCxnSpPr>
            <p:nvPr/>
          </p:nvCxnSpPr>
          <p:spPr>
            <a:xfrm>
              <a:off x="2107119" y="3593382"/>
              <a:ext cx="850800" cy="90300"/>
            </a:xfrm>
            <a:prstGeom prst="straightConnector1">
              <a:avLst/>
            </a:prstGeom>
            <a:noFill/>
            <a:ln w="25400" cap="flat" cmpd="sng">
              <a:solidFill>
                <a:srgbClr val="C4E0B2"/>
              </a:solidFill>
              <a:prstDash val="solid"/>
              <a:miter lim="800000"/>
              <a:headEnd type="none" w="sm" len="sm"/>
              <a:tailEnd type="none" w="sm" len="sm"/>
            </a:ln>
          </p:spPr>
        </p:cxnSp>
        <p:cxnSp>
          <p:nvCxnSpPr>
            <p:cNvPr id="237" name="Google Shape;237;p22"/>
            <p:cNvCxnSpPr>
              <a:stCxn id="227" idx="3"/>
              <a:endCxn id="222" idx="7"/>
            </p:cNvCxnSpPr>
            <p:nvPr/>
          </p:nvCxnSpPr>
          <p:spPr>
            <a:xfrm flipH="1">
              <a:off x="2847030" y="3751367"/>
              <a:ext cx="221700" cy="114600"/>
            </a:xfrm>
            <a:prstGeom prst="straightConnector1">
              <a:avLst/>
            </a:prstGeom>
            <a:noFill/>
            <a:ln w="25400" cap="flat" cmpd="sng">
              <a:solidFill>
                <a:srgbClr val="C4E0B2"/>
              </a:solidFill>
              <a:prstDash val="solid"/>
              <a:miter lim="800000"/>
              <a:headEnd type="none" w="sm" len="sm"/>
              <a:tailEnd type="none" w="sm" len="sm"/>
            </a:ln>
          </p:spPr>
        </p:cxnSp>
      </p:grpSp>
      <p:sp>
        <p:nvSpPr>
          <p:cNvPr id="238" name="Google Shape;238;p22"/>
          <p:cNvSpPr/>
          <p:nvPr/>
        </p:nvSpPr>
        <p:spPr>
          <a:xfrm>
            <a:off x="7397063" y="2126144"/>
            <a:ext cx="2072800" cy="1930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nvGrpSpPr>
          <p:cNvPr id="239" name="Google Shape;239;p22"/>
          <p:cNvGrpSpPr/>
          <p:nvPr/>
        </p:nvGrpSpPr>
        <p:grpSpPr>
          <a:xfrm>
            <a:off x="7661255" y="2288636"/>
            <a:ext cx="1569931" cy="1559533"/>
            <a:chOff x="565586" y="3470682"/>
            <a:chExt cx="3743873" cy="1297593"/>
          </a:xfrm>
        </p:grpSpPr>
        <p:sp>
          <p:nvSpPr>
            <p:cNvPr id="240" name="Google Shape;240;p22"/>
            <p:cNvSpPr/>
            <p:nvPr/>
          </p:nvSpPr>
          <p:spPr>
            <a:xfrm>
              <a:off x="3252859" y="4334175"/>
              <a:ext cx="10566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1" name="Google Shape;241;p22"/>
            <p:cNvSpPr/>
            <p:nvPr/>
          </p:nvSpPr>
          <p:spPr>
            <a:xfrm>
              <a:off x="2200602" y="3824625"/>
              <a:ext cx="757200" cy="282900"/>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2" name="Google Shape;242;p22"/>
            <p:cNvSpPr/>
            <p:nvPr/>
          </p:nvSpPr>
          <p:spPr>
            <a:xfrm>
              <a:off x="1802972" y="4334175"/>
              <a:ext cx="11361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3" name="Google Shape;243;p22"/>
            <p:cNvSpPr/>
            <p:nvPr/>
          </p:nvSpPr>
          <p:spPr>
            <a:xfrm>
              <a:off x="1414719" y="3470682"/>
              <a:ext cx="692400" cy="245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4" name="Google Shape;244;p22"/>
            <p:cNvSpPr/>
            <p:nvPr/>
          </p:nvSpPr>
          <p:spPr>
            <a:xfrm>
              <a:off x="565586" y="3534727"/>
              <a:ext cx="602700" cy="19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5" name="Google Shape;245;p22"/>
            <p:cNvSpPr/>
            <p:nvPr/>
          </p:nvSpPr>
          <p:spPr>
            <a:xfrm>
              <a:off x="1101498" y="3910010"/>
              <a:ext cx="929700" cy="311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6" name="Google Shape;246;p22"/>
            <p:cNvSpPr/>
            <p:nvPr/>
          </p:nvSpPr>
          <p:spPr>
            <a:xfrm>
              <a:off x="2957841" y="3588253"/>
              <a:ext cx="757200" cy="191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cxnSp>
          <p:nvCxnSpPr>
            <p:cNvPr id="247" name="Google Shape;247;p22"/>
            <p:cNvCxnSpPr>
              <a:stCxn id="240" idx="2"/>
              <a:endCxn id="242" idx="6"/>
            </p:cNvCxnSpPr>
            <p:nvPr/>
          </p:nvCxnSpPr>
          <p:spPr>
            <a:xfrm rot="10800000">
              <a:off x="2939059" y="4551225"/>
              <a:ext cx="313800" cy="0"/>
            </a:xfrm>
            <a:prstGeom prst="straightConnector1">
              <a:avLst/>
            </a:prstGeom>
            <a:noFill/>
            <a:ln w="25400" cap="flat" cmpd="sng">
              <a:solidFill>
                <a:srgbClr val="C4E0B2"/>
              </a:solidFill>
              <a:prstDash val="solid"/>
              <a:miter lim="800000"/>
              <a:headEnd type="none" w="sm" len="sm"/>
              <a:tailEnd type="none" w="sm" len="sm"/>
            </a:ln>
          </p:spPr>
        </p:cxnSp>
        <p:cxnSp>
          <p:nvCxnSpPr>
            <p:cNvPr id="248" name="Google Shape;248;p22"/>
            <p:cNvCxnSpPr>
              <a:stCxn id="246" idx="5"/>
              <a:endCxn id="240" idx="0"/>
            </p:cNvCxnSpPr>
            <p:nvPr/>
          </p:nvCxnSpPr>
          <p:spPr>
            <a:xfrm>
              <a:off x="3604152" y="3751367"/>
              <a:ext cx="177000" cy="582900"/>
            </a:xfrm>
            <a:prstGeom prst="straightConnector1">
              <a:avLst/>
            </a:prstGeom>
            <a:noFill/>
            <a:ln w="25400" cap="flat" cmpd="sng">
              <a:solidFill>
                <a:srgbClr val="C4E0B2"/>
              </a:solidFill>
              <a:prstDash val="solid"/>
              <a:miter lim="800000"/>
              <a:headEnd type="none" w="sm" len="sm"/>
              <a:tailEnd type="none" w="sm" len="sm"/>
            </a:ln>
          </p:spPr>
        </p:cxnSp>
        <p:cxnSp>
          <p:nvCxnSpPr>
            <p:cNvPr id="249" name="Google Shape;249;p22"/>
            <p:cNvCxnSpPr>
              <a:stCxn id="241" idx="5"/>
              <a:endCxn id="240" idx="1"/>
            </p:cNvCxnSpPr>
            <p:nvPr/>
          </p:nvCxnSpPr>
          <p:spPr>
            <a:xfrm>
              <a:off x="2846913" y="4066095"/>
              <a:ext cx="560700" cy="331800"/>
            </a:xfrm>
            <a:prstGeom prst="straightConnector1">
              <a:avLst/>
            </a:prstGeom>
            <a:noFill/>
            <a:ln w="25400" cap="flat" cmpd="sng">
              <a:solidFill>
                <a:srgbClr val="C4E0B2"/>
              </a:solidFill>
              <a:prstDash val="solid"/>
              <a:miter lim="800000"/>
              <a:headEnd type="none" w="sm" len="sm"/>
              <a:tailEnd type="none" w="sm" len="sm"/>
            </a:ln>
          </p:spPr>
        </p:cxnSp>
        <p:cxnSp>
          <p:nvCxnSpPr>
            <p:cNvPr id="250" name="Google Shape;250;p22"/>
            <p:cNvCxnSpPr>
              <a:stCxn id="242" idx="0"/>
              <a:endCxn id="241" idx="4"/>
            </p:cNvCxnSpPr>
            <p:nvPr/>
          </p:nvCxnSpPr>
          <p:spPr>
            <a:xfrm rot="10800000" flipH="1">
              <a:off x="2371022" y="4107675"/>
              <a:ext cx="208200" cy="226500"/>
            </a:xfrm>
            <a:prstGeom prst="straightConnector1">
              <a:avLst/>
            </a:prstGeom>
            <a:noFill/>
            <a:ln w="25400" cap="flat" cmpd="sng">
              <a:solidFill>
                <a:srgbClr val="C4E0B2"/>
              </a:solidFill>
              <a:prstDash val="solid"/>
              <a:miter lim="800000"/>
              <a:headEnd type="none" w="sm" len="sm"/>
              <a:tailEnd type="none" w="sm" len="sm"/>
            </a:ln>
          </p:spPr>
        </p:cxnSp>
        <p:cxnSp>
          <p:nvCxnSpPr>
            <p:cNvPr id="251" name="Google Shape;251;p22"/>
            <p:cNvCxnSpPr>
              <a:stCxn id="242" idx="1"/>
            </p:cNvCxnSpPr>
            <p:nvPr/>
          </p:nvCxnSpPr>
          <p:spPr>
            <a:xfrm rot="10800000">
              <a:off x="1578750" y="4238747"/>
              <a:ext cx="390600" cy="159000"/>
            </a:xfrm>
            <a:prstGeom prst="straightConnector1">
              <a:avLst/>
            </a:prstGeom>
            <a:noFill/>
            <a:ln w="25400" cap="flat" cmpd="sng">
              <a:solidFill>
                <a:srgbClr val="C4E0B2"/>
              </a:solidFill>
              <a:prstDash val="solid"/>
              <a:miter lim="800000"/>
              <a:headEnd type="none" w="sm" len="sm"/>
              <a:tailEnd type="none" w="sm" len="sm"/>
            </a:ln>
          </p:spPr>
        </p:cxnSp>
        <p:cxnSp>
          <p:nvCxnSpPr>
            <p:cNvPr id="252" name="Google Shape;252;p22"/>
            <p:cNvCxnSpPr>
              <a:stCxn id="244" idx="4"/>
              <a:endCxn id="245" idx="1"/>
            </p:cNvCxnSpPr>
            <p:nvPr/>
          </p:nvCxnSpPr>
          <p:spPr>
            <a:xfrm>
              <a:off x="866936" y="3727627"/>
              <a:ext cx="370800" cy="228000"/>
            </a:xfrm>
            <a:prstGeom prst="straightConnector1">
              <a:avLst/>
            </a:prstGeom>
            <a:noFill/>
            <a:ln w="25400" cap="flat" cmpd="sng">
              <a:solidFill>
                <a:srgbClr val="C4E0B2"/>
              </a:solidFill>
              <a:prstDash val="solid"/>
              <a:miter lim="800000"/>
              <a:headEnd type="none" w="sm" len="sm"/>
              <a:tailEnd type="none" w="sm" len="sm"/>
            </a:ln>
          </p:spPr>
        </p:cxnSp>
        <p:cxnSp>
          <p:nvCxnSpPr>
            <p:cNvPr id="253" name="Google Shape;253;p22"/>
            <p:cNvCxnSpPr>
              <a:stCxn id="245" idx="0"/>
              <a:endCxn id="243" idx="4"/>
            </p:cNvCxnSpPr>
            <p:nvPr/>
          </p:nvCxnSpPr>
          <p:spPr>
            <a:xfrm rot="10800000" flipH="1">
              <a:off x="1566348" y="3716210"/>
              <a:ext cx="194700" cy="193800"/>
            </a:xfrm>
            <a:prstGeom prst="straightConnector1">
              <a:avLst/>
            </a:prstGeom>
            <a:noFill/>
            <a:ln w="25400" cap="flat" cmpd="sng">
              <a:solidFill>
                <a:srgbClr val="C4E0B2"/>
              </a:solidFill>
              <a:prstDash val="solid"/>
              <a:miter lim="800000"/>
              <a:headEnd type="none" w="sm" len="sm"/>
              <a:tailEnd type="none" w="sm" len="sm"/>
            </a:ln>
          </p:spPr>
        </p:cxnSp>
        <p:cxnSp>
          <p:nvCxnSpPr>
            <p:cNvPr id="254" name="Google Shape;254;p22"/>
            <p:cNvCxnSpPr>
              <a:stCxn id="244" idx="6"/>
              <a:endCxn id="243" idx="2"/>
            </p:cNvCxnSpPr>
            <p:nvPr/>
          </p:nvCxnSpPr>
          <p:spPr>
            <a:xfrm rot="10800000" flipH="1">
              <a:off x="1168286" y="3593377"/>
              <a:ext cx="246300" cy="37800"/>
            </a:xfrm>
            <a:prstGeom prst="straightConnector1">
              <a:avLst/>
            </a:prstGeom>
            <a:noFill/>
            <a:ln w="25400" cap="flat" cmpd="sng">
              <a:solidFill>
                <a:srgbClr val="C4E0B2"/>
              </a:solidFill>
              <a:prstDash val="solid"/>
              <a:miter lim="800000"/>
              <a:headEnd type="none" w="sm" len="sm"/>
              <a:tailEnd type="none" w="sm" len="sm"/>
            </a:ln>
          </p:spPr>
        </p:cxnSp>
        <p:cxnSp>
          <p:nvCxnSpPr>
            <p:cNvPr id="255" name="Google Shape;255;p22"/>
            <p:cNvCxnSpPr>
              <a:stCxn id="243" idx="6"/>
              <a:endCxn id="246" idx="2"/>
            </p:cNvCxnSpPr>
            <p:nvPr/>
          </p:nvCxnSpPr>
          <p:spPr>
            <a:xfrm>
              <a:off x="2107119" y="3593382"/>
              <a:ext cx="850800" cy="90300"/>
            </a:xfrm>
            <a:prstGeom prst="straightConnector1">
              <a:avLst/>
            </a:prstGeom>
            <a:noFill/>
            <a:ln w="25400" cap="flat" cmpd="sng">
              <a:solidFill>
                <a:srgbClr val="C4E0B2"/>
              </a:solidFill>
              <a:prstDash val="solid"/>
              <a:miter lim="800000"/>
              <a:headEnd type="none" w="sm" len="sm"/>
              <a:tailEnd type="none" w="sm" len="sm"/>
            </a:ln>
          </p:spPr>
        </p:cxnSp>
        <p:cxnSp>
          <p:nvCxnSpPr>
            <p:cNvPr id="256" name="Google Shape;256;p22"/>
            <p:cNvCxnSpPr>
              <a:stCxn id="246" idx="3"/>
              <a:endCxn id="241" idx="7"/>
            </p:cNvCxnSpPr>
            <p:nvPr/>
          </p:nvCxnSpPr>
          <p:spPr>
            <a:xfrm flipH="1">
              <a:off x="2847030" y="3751367"/>
              <a:ext cx="221700" cy="114600"/>
            </a:xfrm>
            <a:prstGeom prst="straightConnector1">
              <a:avLst/>
            </a:prstGeom>
            <a:noFill/>
            <a:ln w="25400" cap="flat" cmpd="sng">
              <a:solidFill>
                <a:srgbClr val="C4E0B2"/>
              </a:solidFill>
              <a:prstDash val="solid"/>
              <a:miter lim="800000"/>
              <a:headEnd type="none" w="sm" len="sm"/>
              <a:tailEnd type="none" w="sm" len="sm"/>
            </a:ln>
          </p:spPr>
        </p:cxnSp>
      </p:grpSp>
      <p:sp>
        <p:nvSpPr>
          <p:cNvPr id="267" name="Google Shape;267;p22"/>
          <p:cNvSpPr/>
          <p:nvPr/>
        </p:nvSpPr>
        <p:spPr>
          <a:xfrm flipH="1">
            <a:off x="3293962" y="2567767"/>
            <a:ext cx="1048000" cy="946400"/>
          </a:xfrm>
          <a:prstGeom prst="ellipse">
            <a:avLst/>
          </a:prstGeom>
          <a:solidFill>
            <a:srgbClr val="A8D08C">
              <a:alpha val="69800"/>
            </a:srgbClr>
          </a:solidFill>
          <a:ln w="12700" cap="flat" cmpd="sng">
            <a:solidFill>
              <a:srgbClr val="A8D08C"/>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68" name="Google Shape;268;p22"/>
          <p:cNvSpPr/>
          <p:nvPr/>
        </p:nvSpPr>
        <p:spPr>
          <a:xfrm rot="11792866">
            <a:off x="5707352" y="2537071"/>
            <a:ext cx="956412" cy="963615"/>
          </a:xfrm>
          <a:prstGeom prst="pie">
            <a:avLst>
              <a:gd name="adj1" fmla="val 0"/>
              <a:gd name="adj2" fmla="val 16200000"/>
            </a:avLst>
          </a:prstGeom>
          <a:solidFill>
            <a:srgbClr val="A8D08C">
              <a:alpha val="69800"/>
            </a:srgbClr>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 name="Rechteck 1">
            <a:extLst>
              <a:ext uri="{FF2B5EF4-FFF2-40B4-BE49-F238E27FC236}">
                <a16:creationId xmlns:a16="http://schemas.microsoft.com/office/drawing/2014/main" id="{3A458B8E-7E71-074B-2E49-A1B29435083A}"/>
              </a:ext>
            </a:extLst>
          </p:cNvPr>
          <p:cNvSpPr/>
          <p:nvPr/>
        </p:nvSpPr>
        <p:spPr>
          <a:xfrm>
            <a:off x="467977" y="276304"/>
            <a:ext cx="11338339" cy="9425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4" name="Google Shape;419;p25">
            <a:extLst>
              <a:ext uri="{FF2B5EF4-FFF2-40B4-BE49-F238E27FC236}">
                <a16:creationId xmlns:a16="http://schemas.microsoft.com/office/drawing/2014/main" id="{C3BC3982-0DC6-3B31-303C-75B942A2E39B}"/>
              </a:ext>
            </a:extLst>
          </p:cNvPr>
          <p:cNvSpPr txBox="1"/>
          <p:nvPr/>
        </p:nvSpPr>
        <p:spPr>
          <a:xfrm>
            <a:off x="505672" y="419004"/>
            <a:ext cx="11300645" cy="594980"/>
          </a:xfrm>
          <a:prstGeom prst="rect">
            <a:avLst/>
          </a:prstGeom>
          <a:noFill/>
          <a:ln>
            <a:noFill/>
          </a:ln>
        </p:spPr>
        <p:txBody>
          <a:bodyPr spcFirstLastPara="1" wrap="square" lIns="0" tIns="60933" rIns="0" bIns="60933" anchor="t" anchorCtr="0">
            <a:spAutoFit/>
          </a:bodyPr>
          <a:lstStyle/>
          <a:p>
            <a:pPr>
              <a:spcBef>
                <a:spcPts val="800"/>
              </a:spcBef>
              <a:buSzPts val="1200"/>
            </a:pPr>
            <a:r>
              <a:rPr lang="en-US" sz="2400" b="1" dirty="0">
                <a:solidFill>
                  <a:schemeClr val="dk1"/>
                </a:solidFill>
                <a:latin typeface="Calibri"/>
                <a:ea typeface="Calibri"/>
                <a:cs typeface="Calibri"/>
                <a:sym typeface="Calibri"/>
              </a:rPr>
              <a:t>Connectivity indicator – functions	</a:t>
            </a:r>
          </a:p>
        </p:txBody>
      </p:sp>
      <p:sp>
        <p:nvSpPr>
          <p:cNvPr id="16" name="Textfeld 15">
            <a:extLst>
              <a:ext uri="{FF2B5EF4-FFF2-40B4-BE49-F238E27FC236}">
                <a16:creationId xmlns:a16="http://schemas.microsoft.com/office/drawing/2014/main" id="{AC6397C3-30F4-0A8F-0DF3-ED8E8CD8E95A}"/>
              </a:ext>
            </a:extLst>
          </p:cNvPr>
          <p:cNvSpPr txBox="1"/>
          <p:nvPr/>
        </p:nvSpPr>
        <p:spPr>
          <a:xfrm>
            <a:off x="2687236" y="4108824"/>
            <a:ext cx="2188122" cy="2031325"/>
          </a:xfrm>
          <a:prstGeom prst="rect">
            <a:avLst/>
          </a:prstGeom>
          <a:noFill/>
        </p:spPr>
        <p:txBody>
          <a:bodyPr wrap="square">
            <a:spAutoFit/>
          </a:bodyPr>
          <a:lstStyle/>
          <a:p>
            <a:pPr algn="ctr"/>
            <a:r>
              <a:rPr lang="en-US" sz="1400" b="0" i="0" u="sng" strike="noStrike" baseline="0" dirty="0">
                <a:solidFill>
                  <a:srgbClr val="000000"/>
                </a:solidFill>
                <a:latin typeface="Arial" panose="020B0604020202020204" pitchFamily="34" charset="0"/>
              </a:rPr>
              <a:t>Highlights: size (area) of connected habitat.</a:t>
            </a:r>
          </a:p>
          <a:p>
            <a:pPr algn="ctr"/>
            <a:r>
              <a:rPr lang="en-US" sz="1400" dirty="0">
                <a:solidFill>
                  <a:srgbClr val="000000"/>
                </a:solidFill>
                <a:latin typeface="Arial" panose="020B0604020202020204" pitchFamily="34" charset="0"/>
              </a:rPr>
              <a:t>T</a:t>
            </a:r>
            <a:r>
              <a:rPr lang="en-US" sz="1400" b="0" i="0" u="none" strike="noStrike" baseline="0" dirty="0">
                <a:solidFill>
                  <a:srgbClr val="000000"/>
                </a:solidFill>
                <a:latin typeface="Arial" panose="020B0604020202020204" pitchFamily="34" charset="0"/>
              </a:rPr>
              <a:t>he size of a single habitat patch providing the same probability of connectivity than the actual habitat pattern in the landscape (</a:t>
            </a:r>
            <a:r>
              <a:rPr lang="en-US" sz="1400" b="0" i="0" u="none" strike="noStrike" baseline="0" dirty="0" err="1">
                <a:solidFill>
                  <a:srgbClr val="000000"/>
                </a:solidFill>
                <a:latin typeface="Arial" panose="020B0604020202020204" pitchFamily="34" charset="0"/>
              </a:rPr>
              <a:t>Saura</a:t>
            </a:r>
            <a:r>
              <a:rPr lang="en-US" sz="1400" b="0" i="0" u="none" strike="noStrike" baseline="0" dirty="0">
                <a:solidFill>
                  <a:srgbClr val="000000"/>
                </a:solidFill>
                <a:latin typeface="Arial" panose="020B0604020202020204" pitchFamily="34" charset="0"/>
              </a:rPr>
              <a:t> et al. 2011).</a:t>
            </a:r>
          </a:p>
        </p:txBody>
      </p:sp>
      <p:sp>
        <p:nvSpPr>
          <p:cNvPr id="17" name="Textfeld 16">
            <a:extLst>
              <a:ext uri="{FF2B5EF4-FFF2-40B4-BE49-F238E27FC236}">
                <a16:creationId xmlns:a16="http://schemas.microsoft.com/office/drawing/2014/main" id="{45531FF4-CD0E-6AD7-55AC-327781946C4D}"/>
              </a:ext>
            </a:extLst>
          </p:cNvPr>
          <p:cNvSpPr txBox="1"/>
          <p:nvPr/>
        </p:nvSpPr>
        <p:spPr>
          <a:xfrm>
            <a:off x="5065663" y="4111903"/>
            <a:ext cx="2188122" cy="1815882"/>
          </a:xfrm>
          <a:prstGeom prst="rect">
            <a:avLst/>
          </a:prstGeom>
          <a:noFill/>
        </p:spPr>
        <p:txBody>
          <a:bodyPr wrap="square">
            <a:spAutoFit/>
          </a:bodyPr>
          <a:lstStyle/>
          <a:p>
            <a:pPr algn="ctr"/>
            <a:r>
              <a:rPr lang="en-US" sz="1400" b="0" i="0" u="sng" strike="noStrike" baseline="0" dirty="0">
                <a:solidFill>
                  <a:srgbClr val="000000"/>
                </a:solidFill>
                <a:latin typeface="Arial" panose="020B0604020202020204" pitchFamily="34" charset="0"/>
              </a:rPr>
              <a:t>Highlights: underused connectivity potential.</a:t>
            </a:r>
          </a:p>
          <a:p>
            <a:pPr algn="ctr"/>
            <a:r>
              <a:rPr lang="en-US" sz="1400" dirty="0">
                <a:solidFill>
                  <a:srgbClr val="000000"/>
                </a:solidFill>
                <a:latin typeface="Arial" panose="020B0604020202020204" pitchFamily="34" charset="0"/>
              </a:rPr>
              <a:t>F</a:t>
            </a:r>
            <a:r>
              <a:rPr lang="en-US" sz="1400" b="0" i="0" u="none" strike="noStrike" baseline="0" dirty="0">
                <a:solidFill>
                  <a:srgbClr val="000000"/>
                </a:solidFill>
                <a:latin typeface="Arial" panose="020B0604020202020204" pitchFamily="34" charset="0"/>
              </a:rPr>
              <a:t>raction of habitat that is connected: ECA divided by the total habitat area (AP) or landscape area (AL; cf. </a:t>
            </a:r>
            <a:r>
              <a:rPr lang="en-US" sz="1400" b="0" i="0" u="none" strike="noStrike" baseline="0" dirty="0" err="1">
                <a:solidFill>
                  <a:srgbClr val="000000"/>
                </a:solidFill>
                <a:latin typeface="Arial" panose="020B0604020202020204" pitchFamily="34" charset="0"/>
              </a:rPr>
              <a:t>ProtConn</a:t>
            </a:r>
            <a:r>
              <a:rPr lang="en-US" sz="1400" dirty="0">
                <a:solidFill>
                  <a:srgbClr val="000000"/>
                </a:solidFill>
                <a:latin typeface="Arial" panose="020B0604020202020204" pitchFamily="34" charset="0"/>
              </a:rPr>
              <a:t> </a:t>
            </a:r>
            <a:r>
              <a:rPr lang="en-US" sz="1400" b="0" i="0" u="none" strike="noStrike" baseline="0" dirty="0">
                <a:solidFill>
                  <a:srgbClr val="000000"/>
                </a:solidFill>
                <a:latin typeface="Arial" panose="020B0604020202020204" pitchFamily="34" charset="0"/>
              </a:rPr>
              <a:t>index, </a:t>
            </a:r>
            <a:r>
              <a:rPr lang="en-US" sz="1400" b="0" i="0" u="none" strike="noStrike" baseline="0" dirty="0" err="1">
                <a:solidFill>
                  <a:srgbClr val="000000"/>
                </a:solidFill>
                <a:latin typeface="Arial" panose="020B0604020202020204" pitchFamily="34" charset="0"/>
              </a:rPr>
              <a:t>Saura</a:t>
            </a:r>
            <a:r>
              <a:rPr lang="en-US" sz="1400" b="0" i="0" u="none" strike="noStrike" baseline="0" dirty="0">
                <a:solidFill>
                  <a:srgbClr val="000000"/>
                </a:solidFill>
                <a:latin typeface="Arial" panose="020B0604020202020204" pitchFamily="34" charset="0"/>
              </a:rPr>
              <a:t> et al. 2017).</a:t>
            </a:r>
          </a:p>
        </p:txBody>
      </p:sp>
      <p:sp>
        <p:nvSpPr>
          <p:cNvPr id="18" name="Textfeld 17">
            <a:extLst>
              <a:ext uri="{FF2B5EF4-FFF2-40B4-BE49-F238E27FC236}">
                <a16:creationId xmlns:a16="http://schemas.microsoft.com/office/drawing/2014/main" id="{625C03CA-75E2-F3A7-5D33-3C7A2DAC6AF3}"/>
              </a:ext>
            </a:extLst>
          </p:cNvPr>
          <p:cNvSpPr txBox="1"/>
          <p:nvPr/>
        </p:nvSpPr>
        <p:spPr>
          <a:xfrm>
            <a:off x="7410804" y="4119029"/>
            <a:ext cx="2092625" cy="2462213"/>
          </a:xfrm>
          <a:prstGeom prst="rect">
            <a:avLst/>
          </a:prstGeom>
          <a:noFill/>
        </p:spPr>
        <p:txBody>
          <a:bodyPr wrap="square">
            <a:spAutoFit/>
          </a:bodyPr>
          <a:lstStyle/>
          <a:p>
            <a:pPr algn="ctr"/>
            <a:r>
              <a:rPr lang="en-US" sz="1400" b="0" i="0" u="sng" strike="noStrike" baseline="0" dirty="0">
                <a:solidFill>
                  <a:srgbClr val="000000"/>
                </a:solidFill>
                <a:latin typeface="Arial" panose="020B0604020202020204" pitchFamily="34" charset="0"/>
              </a:rPr>
              <a:t>Highlights: stepping stones.</a:t>
            </a:r>
          </a:p>
          <a:p>
            <a:pPr algn="ctr"/>
            <a:r>
              <a:rPr lang="en-US" sz="1400" b="0" i="0" u="none" strike="noStrike" baseline="0" dirty="0">
                <a:solidFill>
                  <a:srgbClr val="000000"/>
                </a:solidFill>
                <a:latin typeface="Arial" panose="020B0604020202020204" pitchFamily="34" charset="0"/>
              </a:rPr>
              <a:t>BC (</a:t>
            </a:r>
            <a:r>
              <a:rPr lang="en-US" sz="1400" b="0" i="0" u="none" strike="noStrike" baseline="0" dirty="0" err="1">
                <a:solidFill>
                  <a:srgbClr val="000000"/>
                </a:solidFill>
                <a:latin typeface="Arial" panose="020B0604020202020204" pitchFamily="34" charset="0"/>
              </a:rPr>
              <a:t>Brandes</a:t>
            </a:r>
            <a:r>
              <a:rPr lang="en-US" sz="1400" b="0" i="0" u="none" strike="noStrike" baseline="0" dirty="0">
                <a:solidFill>
                  <a:srgbClr val="000000"/>
                </a:solidFill>
                <a:latin typeface="Arial" panose="020B0604020202020204" pitchFamily="34" charset="0"/>
              </a:rPr>
              <a:t> 2001): nr. of shortest paths between pairs of habitat patches passing through a focal patch.</a:t>
            </a:r>
          </a:p>
          <a:p>
            <a:pPr algn="ctr"/>
            <a:r>
              <a:rPr lang="en-US" sz="1400" dirty="0">
                <a:solidFill>
                  <a:srgbClr val="000000"/>
                </a:solidFill>
                <a:latin typeface="Arial" panose="020B0604020202020204" pitchFamily="34" charset="0"/>
              </a:rPr>
              <a:t>ND (Minor &amp; Urban 2008): </a:t>
            </a:r>
            <a:r>
              <a:rPr lang="en-US" sz="1400" b="0" i="0" u="none" strike="noStrike" baseline="0" dirty="0">
                <a:solidFill>
                  <a:srgbClr val="000000"/>
                </a:solidFill>
                <a:latin typeface="Arial" panose="020B0604020202020204" pitchFamily="34" charset="0"/>
              </a:rPr>
              <a:t>nr. of habitat patches connected to a focal patch.	</a:t>
            </a:r>
          </a:p>
        </p:txBody>
      </p:sp>
      <p:sp>
        <p:nvSpPr>
          <p:cNvPr id="19" name="Textfeld 18">
            <a:extLst>
              <a:ext uri="{FF2B5EF4-FFF2-40B4-BE49-F238E27FC236}">
                <a16:creationId xmlns:a16="http://schemas.microsoft.com/office/drawing/2014/main" id="{670B0B3C-377C-6D7E-2AA3-FA5A7383E27F}"/>
              </a:ext>
            </a:extLst>
          </p:cNvPr>
          <p:cNvSpPr txBox="1"/>
          <p:nvPr/>
        </p:nvSpPr>
        <p:spPr>
          <a:xfrm>
            <a:off x="428870" y="4113157"/>
            <a:ext cx="2205743" cy="1815882"/>
          </a:xfrm>
          <a:prstGeom prst="rect">
            <a:avLst/>
          </a:prstGeom>
          <a:noFill/>
        </p:spPr>
        <p:txBody>
          <a:bodyPr wrap="square">
            <a:spAutoFit/>
          </a:bodyPr>
          <a:lstStyle/>
          <a:p>
            <a:pPr algn="ctr"/>
            <a:r>
              <a:rPr lang="en-US" sz="1400" u="sng" dirty="0">
                <a:solidFill>
                  <a:srgbClr val="000000"/>
                </a:solidFill>
                <a:latin typeface="Arial" panose="020B0604020202020204" pitchFamily="34" charset="0"/>
              </a:rPr>
              <a:t>Highlights:</a:t>
            </a:r>
            <a:r>
              <a:rPr lang="de-CH" sz="1400" b="0" i="0" u="sng" strike="noStrike" baseline="0" dirty="0">
                <a:solidFill>
                  <a:srgbClr val="000000"/>
                </a:solidFill>
                <a:latin typeface="Arial" panose="020B0604020202020204" pitchFamily="34" charset="0"/>
              </a:rPr>
              <a:t>potential </a:t>
            </a:r>
            <a:r>
              <a:rPr lang="de-CH" sz="1400" b="0" i="0" u="sng" strike="noStrike" baseline="0" dirty="0" err="1">
                <a:solidFill>
                  <a:srgbClr val="000000"/>
                </a:solidFill>
                <a:latin typeface="Arial" panose="020B0604020202020204" pitchFamily="34" charset="0"/>
              </a:rPr>
              <a:t>long</a:t>
            </a:r>
            <a:r>
              <a:rPr lang="de-CH" sz="1400" b="0" i="0" u="sng" strike="noStrike" baseline="0" dirty="0">
                <a:solidFill>
                  <a:srgbClr val="000000"/>
                </a:solidFill>
                <a:latin typeface="Arial" panose="020B0604020202020204" pitchFamily="34" charset="0"/>
              </a:rPr>
              <a:t>-term </a:t>
            </a:r>
            <a:r>
              <a:rPr lang="de-CH" sz="1400" b="0" i="0" u="sng" strike="noStrike" baseline="0" dirty="0" err="1">
                <a:solidFill>
                  <a:srgbClr val="000000"/>
                </a:solidFill>
                <a:latin typeface="Arial" panose="020B0604020202020204" pitchFamily="34" charset="0"/>
              </a:rPr>
              <a:t>species</a:t>
            </a:r>
            <a:r>
              <a:rPr lang="de-CH" sz="1400" b="0" i="0" u="sng" strike="noStrike" baseline="0" dirty="0">
                <a:solidFill>
                  <a:srgbClr val="000000"/>
                </a:solidFill>
                <a:latin typeface="Arial" panose="020B0604020202020204" pitchFamily="34" charset="0"/>
              </a:rPr>
              <a:t> </a:t>
            </a:r>
            <a:r>
              <a:rPr lang="de-CH" sz="1400" b="0" i="0" u="sng" strike="noStrike" baseline="0" dirty="0" err="1">
                <a:solidFill>
                  <a:srgbClr val="000000"/>
                </a:solidFill>
                <a:latin typeface="Arial" panose="020B0604020202020204" pitchFamily="34" charset="0"/>
              </a:rPr>
              <a:t>persistence</a:t>
            </a:r>
            <a:r>
              <a:rPr lang="de-CH" sz="1400" b="0" i="0" u="none" strike="noStrike" baseline="0" dirty="0">
                <a:solidFill>
                  <a:srgbClr val="000000"/>
                </a:solidFill>
                <a:latin typeface="Arial" panose="020B0604020202020204" pitchFamily="34" charset="0"/>
              </a:rPr>
              <a:t>.</a:t>
            </a:r>
          </a:p>
          <a:p>
            <a:pPr algn="ctr"/>
            <a:r>
              <a:rPr lang="en-US" sz="1400" dirty="0">
                <a:solidFill>
                  <a:srgbClr val="000000"/>
                </a:solidFill>
                <a:latin typeface="Arial" panose="020B0604020202020204" pitchFamily="34" charset="0"/>
              </a:rPr>
              <a:t>M</a:t>
            </a:r>
            <a:r>
              <a:rPr lang="en-US" sz="1400" b="0" i="0" u="none" strike="noStrike" baseline="0" dirty="0">
                <a:solidFill>
                  <a:srgbClr val="000000"/>
                </a:solidFill>
                <a:latin typeface="Arial" panose="020B0604020202020204" pitchFamily="34" charset="0"/>
              </a:rPr>
              <a:t>etapopulation carrying capacity, based on area and </a:t>
            </a:r>
            <a:r>
              <a:rPr lang="en-US" sz="1400" b="0" i="0" u="none" strike="noStrike" baseline="0" dirty="0" err="1">
                <a:solidFill>
                  <a:srgbClr val="000000"/>
                </a:solidFill>
                <a:latin typeface="Arial" panose="020B0604020202020204" pitchFamily="34" charset="0"/>
              </a:rPr>
              <a:t>connectance</a:t>
            </a:r>
            <a:r>
              <a:rPr lang="en-US" sz="1400" b="0" i="0" u="none" strike="noStrike" baseline="0" dirty="0">
                <a:solidFill>
                  <a:srgbClr val="000000"/>
                </a:solidFill>
                <a:latin typeface="Arial" panose="020B0604020202020204" pitchFamily="34" charset="0"/>
              </a:rPr>
              <a:t> of habitat (</a:t>
            </a:r>
            <a:r>
              <a:rPr lang="en-US" sz="1400" dirty="0" err="1">
                <a:solidFill>
                  <a:srgbClr val="000000"/>
                </a:solidFill>
                <a:latin typeface="Arial" panose="020B0604020202020204" pitchFamily="34" charset="0"/>
              </a:rPr>
              <a:t>Hanski</a:t>
            </a:r>
            <a:r>
              <a:rPr lang="en-US" sz="1400" dirty="0">
                <a:solidFill>
                  <a:srgbClr val="000000"/>
                </a:solidFill>
                <a:latin typeface="Arial" panose="020B0604020202020204" pitchFamily="34" charset="0"/>
              </a:rPr>
              <a:t> &amp; </a:t>
            </a:r>
            <a:r>
              <a:rPr lang="en-US" sz="1400" dirty="0" err="1">
                <a:solidFill>
                  <a:srgbClr val="000000"/>
                </a:solidFill>
                <a:latin typeface="Arial" panose="020B0604020202020204" pitchFamily="34" charset="0"/>
              </a:rPr>
              <a:t>Ovaskainen</a:t>
            </a:r>
            <a:r>
              <a:rPr lang="en-US" sz="1400" dirty="0">
                <a:solidFill>
                  <a:srgbClr val="000000"/>
                </a:solidFill>
                <a:latin typeface="Arial" panose="020B0604020202020204" pitchFamily="34" charset="0"/>
              </a:rPr>
              <a:t> 2000, Schnell et al. 2013).</a:t>
            </a:r>
          </a:p>
        </p:txBody>
      </p:sp>
      <p:sp>
        <p:nvSpPr>
          <p:cNvPr id="20" name="Google Shape;200;p22">
            <a:extLst>
              <a:ext uri="{FF2B5EF4-FFF2-40B4-BE49-F238E27FC236}">
                <a16:creationId xmlns:a16="http://schemas.microsoft.com/office/drawing/2014/main" id="{028232C4-785A-F46D-F1FA-E81CA5639EEA}"/>
              </a:ext>
            </a:extLst>
          </p:cNvPr>
          <p:cNvSpPr/>
          <p:nvPr/>
        </p:nvSpPr>
        <p:spPr>
          <a:xfrm>
            <a:off x="9689431" y="2126128"/>
            <a:ext cx="2072800" cy="1930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nvGrpSpPr>
          <p:cNvPr id="21" name="Google Shape;201;p22">
            <a:extLst>
              <a:ext uri="{FF2B5EF4-FFF2-40B4-BE49-F238E27FC236}">
                <a16:creationId xmlns:a16="http://schemas.microsoft.com/office/drawing/2014/main" id="{E7D48EFC-8625-2D3C-9307-C804497E3258}"/>
              </a:ext>
            </a:extLst>
          </p:cNvPr>
          <p:cNvGrpSpPr/>
          <p:nvPr/>
        </p:nvGrpSpPr>
        <p:grpSpPr>
          <a:xfrm>
            <a:off x="9953623" y="2288620"/>
            <a:ext cx="1569931" cy="1559533"/>
            <a:chOff x="565586" y="3470682"/>
            <a:chExt cx="3743873" cy="1297593"/>
          </a:xfrm>
        </p:grpSpPr>
        <p:sp>
          <p:nvSpPr>
            <p:cNvPr id="22" name="Google Shape;202;p22">
              <a:extLst>
                <a:ext uri="{FF2B5EF4-FFF2-40B4-BE49-F238E27FC236}">
                  <a16:creationId xmlns:a16="http://schemas.microsoft.com/office/drawing/2014/main" id="{810AF8F8-3650-E151-996B-3EB9702A5D71}"/>
                </a:ext>
              </a:extLst>
            </p:cNvPr>
            <p:cNvSpPr/>
            <p:nvPr/>
          </p:nvSpPr>
          <p:spPr>
            <a:xfrm>
              <a:off x="3252859" y="4334175"/>
              <a:ext cx="10566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3" name="Google Shape;203;p22">
              <a:extLst>
                <a:ext uri="{FF2B5EF4-FFF2-40B4-BE49-F238E27FC236}">
                  <a16:creationId xmlns:a16="http://schemas.microsoft.com/office/drawing/2014/main" id="{DAB314F0-8572-2E37-26F8-CC6E755AD261}"/>
                </a:ext>
              </a:extLst>
            </p:cNvPr>
            <p:cNvSpPr/>
            <p:nvPr/>
          </p:nvSpPr>
          <p:spPr>
            <a:xfrm>
              <a:off x="2200602" y="3824625"/>
              <a:ext cx="757200" cy="28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 name="Google Shape;204;p22">
              <a:extLst>
                <a:ext uri="{FF2B5EF4-FFF2-40B4-BE49-F238E27FC236}">
                  <a16:creationId xmlns:a16="http://schemas.microsoft.com/office/drawing/2014/main" id="{21D7F0B3-46E5-0F8B-B834-21133E533075}"/>
                </a:ext>
              </a:extLst>
            </p:cNvPr>
            <p:cNvSpPr/>
            <p:nvPr/>
          </p:nvSpPr>
          <p:spPr>
            <a:xfrm>
              <a:off x="1802972" y="4334175"/>
              <a:ext cx="11361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5" name="Google Shape;205;p22">
              <a:extLst>
                <a:ext uri="{FF2B5EF4-FFF2-40B4-BE49-F238E27FC236}">
                  <a16:creationId xmlns:a16="http://schemas.microsoft.com/office/drawing/2014/main" id="{DE2A14CE-D3A8-2ABF-D54F-DDDB4093BC04}"/>
                </a:ext>
              </a:extLst>
            </p:cNvPr>
            <p:cNvSpPr/>
            <p:nvPr/>
          </p:nvSpPr>
          <p:spPr>
            <a:xfrm>
              <a:off x="1414719" y="3470682"/>
              <a:ext cx="692400" cy="245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6" name="Google Shape;206;p22">
              <a:extLst>
                <a:ext uri="{FF2B5EF4-FFF2-40B4-BE49-F238E27FC236}">
                  <a16:creationId xmlns:a16="http://schemas.microsoft.com/office/drawing/2014/main" id="{B5308560-B9ED-9415-6485-2A731D8BEDB4}"/>
                </a:ext>
              </a:extLst>
            </p:cNvPr>
            <p:cNvSpPr/>
            <p:nvPr/>
          </p:nvSpPr>
          <p:spPr>
            <a:xfrm>
              <a:off x="565586" y="3534727"/>
              <a:ext cx="602700" cy="19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7" name="Google Shape;207;p22">
              <a:extLst>
                <a:ext uri="{FF2B5EF4-FFF2-40B4-BE49-F238E27FC236}">
                  <a16:creationId xmlns:a16="http://schemas.microsoft.com/office/drawing/2014/main" id="{2E931CE3-323D-3814-6D84-3FEA02FEB5FE}"/>
                </a:ext>
              </a:extLst>
            </p:cNvPr>
            <p:cNvSpPr/>
            <p:nvPr/>
          </p:nvSpPr>
          <p:spPr>
            <a:xfrm>
              <a:off x="1101498" y="3910010"/>
              <a:ext cx="929700" cy="311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8" name="Google Shape;208;p22">
              <a:extLst>
                <a:ext uri="{FF2B5EF4-FFF2-40B4-BE49-F238E27FC236}">
                  <a16:creationId xmlns:a16="http://schemas.microsoft.com/office/drawing/2014/main" id="{315DEB76-4563-7BFD-8D7A-675C280561F7}"/>
                </a:ext>
              </a:extLst>
            </p:cNvPr>
            <p:cNvSpPr/>
            <p:nvPr/>
          </p:nvSpPr>
          <p:spPr>
            <a:xfrm>
              <a:off x="2957841" y="3588253"/>
              <a:ext cx="757200" cy="191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cxnSp>
          <p:nvCxnSpPr>
            <p:cNvPr id="29" name="Google Shape;209;p22">
              <a:extLst>
                <a:ext uri="{FF2B5EF4-FFF2-40B4-BE49-F238E27FC236}">
                  <a16:creationId xmlns:a16="http://schemas.microsoft.com/office/drawing/2014/main" id="{FBB4304C-9ECE-CB5E-6C3A-F1B7703803BC}"/>
                </a:ext>
              </a:extLst>
            </p:cNvPr>
            <p:cNvCxnSpPr>
              <a:stCxn id="22" idx="2"/>
              <a:endCxn id="24" idx="6"/>
            </p:cNvCxnSpPr>
            <p:nvPr/>
          </p:nvCxnSpPr>
          <p:spPr>
            <a:xfrm rot="10800000">
              <a:off x="2939059" y="4551225"/>
              <a:ext cx="313800" cy="0"/>
            </a:xfrm>
            <a:prstGeom prst="straightConnector1">
              <a:avLst/>
            </a:prstGeom>
            <a:noFill/>
            <a:ln w="25400" cap="flat" cmpd="sng">
              <a:solidFill>
                <a:srgbClr val="C4E0B2"/>
              </a:solidFill>
              <a:prstDash val="solid"/>
              <a:miter lim="800000"/>
              <a:headEnd type="none" w="sm" len="sm"/>
              <a:tailEnd type="none" w="sm" len="sm"/>
            </a:ln>
          </p:spPr>
        </p:cxnSp>
        <p:cxnSp>
          <p:nvCxnSpPr>
            <p:cNvPr id="30" name="Google Shape;210;p22">
              <a:extLst>
                <a:ext uri="{FF2B5EF4-FFF2-40B4-BE49-F238E27FC236}">
                  <a16:creationId xmlns:a16="http://schemas.microsoft.com/office/drawing/2014/main" id="{F2627ADC-B79A-7E7E-8339-4F1722F1C210}"/>
                </a:ext>
              </a:extLst>
            </p:cNvPr>
            <p:cNvCxnSpPr>
              <a:stCxn id="28" idx="5"/>
              <a:endCxn id="22" idx="0"/>
            </p:cNvCxnSpPr>
            <p:nvPr/>
          </p:nvCxnSpPr>
          <p:spPr>
            <a:xfrm>
              <a:off x="3604152" y="3751367"/>
              <a:ext cx="177000" cy="582900"/>
            </a:xfrm>
            <a:prstGeom prst="straightConnector1">
              <a:avLst/>
            </a:prstGeom>
            <a:noFill/>
            <a:ln w="25400" cap="flat" cmpd="sng">
              <a:solidFill>
                <a:srgbClr val="C4E0B2"/>
              </a:solidFill>
              <a:prstDash val="solid"/>
              <a:miter lim="800000"/>
              <a:headEnd type="none" w="sm" len="sm"/>
              <a:tailEnd type="none" w="sm" len="sm"/>
            </a:ln>
          </p:spPr>
        </p:cxnSp>
        <p:cxnSp>
          <p:nvCxnSpPr>
            <p:cNvPr id="31" name="Google Shape;211;p22">
              <a:extLst>
                <a:ext uri="{FF2B5EF4-FFF2-40B4-BE49-F238E27FC236}">
                  <a16:creationId xmlns:a16="http://schemas.microsoft.com/office/drawing/2014/main" id="{8BE179DB-E4C7-A433-19B2-8D2B1879A677}"/>
                </a:ext>
              </a:extLst>
            </p:cNvPr>
            <p:cNvCxnSpPr>
              <a:stCxn id="23" idx="5"/>
              <a:endCxn id="22" idx="1"/>
            </p:cNvCxnSpPr>
            <p:nvPr/>
          </p:nvCxnSpPr>
          <p:spPr>
            <a:xfrm>
              <a:off x="2846913" y="4066095"/>
              <a:ext cx="560700" cy="331800"/>
            </a:xfrm>
            <a:prstGeom prst="straightConnector1">
              <a:avLst/>
            </a:prstGeom>
            <a:noFill/>
            <a:ln w="25400" cap="flat" cmpd="sng">
              <a:solidFill>
                <a:srgbClr val="C4E0B2"/>
              </a:solidFill>
              <a:prstDash val="solid"/>
              <a:miter lim="800000"/>
              <a:headEnd type="none" w="sm" len="sm"/>
              <a:tailEnd type="none" w="sm" len="sm"/>
            </a:ln>
          </p:spPr>
        </p:cxnSp>
        <p:cxnSp>
          <p:nvCxnSpPr>
            <p:cNvPr id="32" name="Google Shape;212;p22">
              <a:extLst>
                <a:ext uri="{FF2B5EF4-FFF2-40B4-BE49-F238E27FC236}">
                  <a16:creationId xmlns:a16="http://schemas.microsoft.com/office/drawing/2014/main" id="{AB6A4BE4-C0DB-36B0-BE46-EE127C6B1FBB}"/>
                </a:ext>
              </a:extLst>
            </p:cNvPr>
            <p:cNvCxnSpPr>
              <a:stCxn id="24" idx="0"/>
              <a:endCxn id="23" idx="4"/>
            </p:cNvCxnSpPr>
            <p:nvPr/>
          </p:nvCxnSpPr>
          <p:spPr>
            <a:xfrm rot="10800000" flipH="1">
              <a:off x="2371022" y="4107675"/>
              <a:ext cx="208200" cy="226500"/>
            </a:xfrm>
            <a:prstGeom prst="straightConnector1">
              <a:avLst/>
            </a:prstGeom>
            <a:noFill/>
            <a:ln w="25400" cap="flat" cmpd="sng">
              <a:solidFill>
                <a:srgbClr val="C4E0B2"/>
              </a:solidFill>
              <a:prstDash val="solid"/>
              <a:miter lim="800000"/>
              <a:headEnd type="none" w="sm" len="sm"/>
              <a:tailEnd type="none" w="sm" len="sm"/>
            </a:ln>
          </p:spPr>
        </p:cxnSp>
        <p:cxnSp>
          <p:nvCxnSpPr>
            <p:cNvPr id="33" name="Google Shape;213;p22">
              <a:extLst>
                <a:ext uri="{FF2B5EF4-FFF2-40B4-BE49-F238E27FC236}">
                  <a16:creationId xmlns:a16="http://schemas.microsoft.com/office/drawing/2014/main" id="{5D748F61-5EF3-5274-D416-F411C64A7A4C}"/>
                </a:ext>
              </a:extLst>
            </p:cNvPr>
            <p:cNvCxnSpPr>
              <a:stCxn id="24" idx="1"/>
            </p:cNvCxnSpPr>
            <p:nvPr/>
          </p:nvCxnSpPr>
          <p:spPr>
            <a:xfrm rot="10800000">
              <a:off x="1578750" y="4238747"/>
              <a:ext cx="390600" cy="159000"/>
            </a:xfrm>
            <a:prstGeom prst="straightConnector1">
              <a:avLst/>
            </a:prstGeom>
            <a:noFill/>
            <a:ln w="25400" cap="flat" cmpd="sng">
              <a:solidFill>
                <a:srgbClr val="C4E0B2"/>
              </a:solidFill>
              <a:prstDash val="solid"/>
              <a:miter lim="800000"/>
              <a:headEnd type="none" w="sm" len="sm"/>
              <a:tailEnd type="none" w="sm" len="sm"/>
            </a:ln>
          </p:spPr>
        </p:cxnSp>
        <p:cxnSp>
          <p:nvCxnSpPr>
            <p:cNvPr id="34" name="Google Shape;214;p22">
              <a:extLst>
                <a:ext uri="{FF2B5EF4-FFF2-40B4-BE49-F238E27FC236}">
                  <a16:creationId xmlns:a16="http://schemas.microsoft.com/office/drawing/2014/main" id="{E69F167E-41F1-79E0-03C4-B5DEF37F5508}"/>
                </a:ext>
              </a:extLst>
            </p:cNvPr>
            <p:cNvCxnSpPr>
              <a:stCxn id="26" idx="4"/>
              <a:endCxn id="27" idx="1"/>
            </p:cNvCxnSpPr>
            <p:nvPr/>
          </p:nvCxnSpPr>
          <p:spPr>
            <a:xfrm>
              <a:off x="866936" y="3727627"/>
              <a:ext cx="370800" cy="228000"/>
            </a:xfrm>
            <a:prstGeom prst="straightConnector1">
              <a:avLst/>
            </a:prstGeom>
            <a:noFill/>
            <a:ln w="25400" cap="flat" cmpd="sng">
              <a:solidFill>
                <a:srgbClr val="C4E0B2"/>
              </a:solidFill>
              <a:prstDash val="solid"/>
              <a:miter lim="800000"/>
              <a:headEnd type="none" w="sm" len="sm"/>
              <a:tailEnd type="none" w="sm" len="sm"/>
            </a:ln>
          </p:spPr>
        </p:cxnSp>
        <p:cxnSp>
          <p:nvCxnSpPr>
            <p:cNvPr id="35" name="Google Shape;215;p22">
              <a:extLst>
                <a:ext uri="{FF2B5EF4-FFF2-40B4-BE49-F238E27FC236}">
                  <a16:creationId xmlns:a16="http://schemas.microsoft.com/office/drawing/2014/main" id="{E558DCE6-55E3-3345-EB5F-0C1D8AF6E59D}"/>
                </a:ext>
              </a:extLst>
            </p:cNvPr>
            <p:cNvCxnSpPr>
              <a:stCxn id="27" idx="0"/>
              <a:endCxn id="25" idx="4"/>
            </p:cNvCxnSpPr>
            <p:nvPr/>
          </p:nvCxnSpPr>
          <p:spPr>
            <a:xfrm rot="10800000" flipH="1">
              <a:off x="1566348" y="3716210"/>
              <a:ext cx="194700" cy="193800"/>
            </a:xfrm>
            <a:prstGeom prst="straightConnector1">
              <a:avLst/>
            </a:prstGeom>
            <a:noFill/>
            <a:ln w="25400" cap="flat" cmpd="sng">
              <a:solidFill>
                <a:srgbClr val="C4E0B2"/>
              </a:solidFill>
              <a:prstDash val="solid"/>
              <a:miter lim="800000"/>
              <a:headEnd type="none" w="sm" len="sm"/>
              <a:tailEnd type="none" w="sm" len="sm"/>
            </a:ln>
          </p:spPr>
        </p:cxnSp>
        <p:cxnSp>
          <p:nvCxnSpPr>
            <p:cNvPr id="36" name="Google Shape;216;p22">
              <a:extLst>
                <a:ext uri="{FF2B5EF4-FFF2-40B4-BE49-F238E27FC236}">
                  <a16:creationId xmlns:a16="http://schemas.microsoft.com/office/drawing/2014/main" id="{65C93EFC-3058-BAE1-FEA7-F323B1BAA842}"/>
                </a:ext>
              </a:extLst>
            </p:cNvPr>
            <p:cNvCxnSpPr>
              <a:stCxn id="26" idx="6"/>
              <a:endCxn id="25" idx="2"/>
            </p:cNvCxnSpPr>
            <p:nvPr/>
          </p:nvCxnSpPr>
          <p:spPr>
            <a:xfrm rot="10800000" flipH="1">
              <a:off x="1168286" y="3593377"/>
              <a:ext cx="246300" cy="37800"/>
            </a:xfrm>
            <a:prstGeom prst="straightConnector1">
              <a:avLst/>
            </a:prstGeom>
            <a:noFill/>
            <a:ln w="25400" cap="flat" cmpd="sng">
              <a:solidFill>
                <a:srgbClr val="C4E0B2"/>
              </a:solidFill>
              <a:prstDash val="solid"/>
              <a:miter lim="800000"/>
              <a:headEnd type="none" w="sm" len="sm"/>
              <a:tailEnd type="none" w="sm" len="sm"/>
            </a:ln>
          </p:spPr>
        </p:cxnSp>
        <p:cxnSp>
          <p:nvCxnSpPr>
            <p:cNvPr id="37" name="Google Shape;217;p22">
              <a:extLst>
                <a:ext uri="{FF2B5EF4-FFF2-40B4-BE49-F238E27FC236}">
                  <a16:creationId xmlns:a16="http://schemas.microsoft.com/office/drawing/2014/main" id="{1EEA6853-3D96-A27F-8D4E-EF22E8BBEE38}"/>
                </a:ext>
              </a:extLst>
            </p:cNvPr>
            <p:cNvCxnSpPr>
              <a:stCxn id="25" idx="6"/>
              <a:endCxn id="28" idx="2"/>
            </p:cNvCxnSpPr>
            <p:nvPr/>
          </p:nvCxnSpPr>
          <p:spPr>
            <a:xfrm>
              <a:off x="2107119" y="3593382"/>
              <a:ext cx="850800" cy="90300"/>
            </a:xfrm>
            <a:prstGeom prst="straightConnector1">
              <a:avLst/>
            </a:prstGeom>
            <a:noFill/>
            <a:ln w="25400" cap="flat" cmpd="sng">
              <a:solidFill>
                <a:srgbClr val="C4E0B2"/>
              </a:solidFill>
              <a:prstDash val="solid"/>
              <a:miter lim="800000"/>
              <a:headEnd type="none" w="sm" len="sm"/>
              <a:tailEnd type="none" w="sm" len="sm"/>
            </a:ln>
          </p:spPr>
        </p:cxnSp>
        <p:cxnSp>
          <p:nvCxnSpPr>
            <p:cNvPr id="38" name="Google Shape;218;p22">
              <a:extLst>
                <a:ext uri="{FF2B5EF4-FFF2-40B4-BE49-F238E27FC236}">
                  <a16:creationId xmlns:a16="http://schemas.microsoft.com/office/drawing/2014/main" id="{FF940D3F-29C6-A5B4-B7E0-BE153D4AA325}"/>
                </a:ext>
              </a:extLst>
            </p:cNvPr>
            <p:cNvCxnSpPr>
              <a:stCxn id="28" idx="3"/>
              <a:endCxn id="23" idx="7"/>
            </p:cNvCxnSpPr>
            <p:nvPr/>
          </p:nvCxnSpPr>
          <p:spPr>
            <a:xfrm flipH="1">
              <a:off x="2847030" y="3751367"/>
              <a:ext cx="221700" cy="114600"/>
            </a:xfrm>
            <a:prstGeom prst="straightConnector1">
              <a:avLst/>
            </a:prstGeom>
            <a:noFill/>
            <a:ln w="25400" cap="flat" cmpd="sng">
              <a:solidFill>
                <a:srgbClr val="C4E0B2"/>
              </a:solidFill>
              <a:prstDash val="solid"/>
              <a:miter lim="800000"/>
              <a:headEnd type="none" w="sm" len="sm"/>
              <a:tailEnd type="none" w="sm" len="sm"/>
            </a:ln>
          </p:spPr>
        </p:cxnSp>
      </p:grpSp>
      <p:sp>
        <p:nvSpPr>
          <p:cNvPr id="39" name="Textfeld 38">
            <a:extLst>
              <a:ext uri="{FF2B5EF4-FFF2-40B4-BE49-F238E27FC236}">
                <a16:creationId xmlns:a16="http://schemas.microsoft.com/office/drawing/2014/main" id="{73A2B832-1BA1-E13F-085F-0A79EA6FA38C}"/>
              </a:ext>
            </a:extLst>
          </p:cNvPr>
          <p:cNvSpPr txBox="1"/>
          <p:nvPr/>
        </p:nvSpPr>
        <p:spPr>
          <a:xfrm>
            <a:off x="9666330" y="4123309"/>
            <a:ext cx="2092625" cy="1169551"/>
          </a:xfrm>
          <a:prstGeom prst="rect">
            <a:avLst/>
          </a:prstGeom>
          <a:noFill/>
        </p:spPr>
        <p:txBody>
          <a:bodyPr wrap="square">
            <a:spAutoFit/>
          </a:bodyPr>
          <a:lstStyle/>
          <a:p>
            <a:pPr algn="ctr"/>
            <a:r>
              <a:rPr lang="de-CH" sz="1400" b="0" i="0" u="sng" strike="noStrike" baseline="0" dirty="0">
                <a:solidFill>
                  <a:srgbClr val="000000"/>
                </a:solidFill>
                <a:latin typeface="Arial" panose="020B0604020202020204" pitchFamily="34" charset="0"/>
              </a:rPr>
              <a:t>Highlights: </a:t>
            </a:r>
            <a:r>
              <a:rPr lang="de-CH" sz="1400" u="sng" dirty="0" err="1">
                <a:solidFill>
                  <a:srgbClr val="000000"/>
                </a:solidFill>
                <a:latin typeface="Arial" panose="020B0604020202020204" pitchFamily="34" charset="0"/>
              </a:rPr>
              <a:t>e</a:t>
            </a:r>
            <a:r>
              <a:rPr lang="de-CH" sz="1400" b="0" i="0" u="sng" strike="noStrike" baseline="0" dirty="0" err="1">
                <a:solidFill>
                  <a:srgbClr val="000000"/>
                </a:solidFill>
                <a:latin typeface="Arial" panose="020B0604020202020204" pitchFamily="34" charset="0"/>
              </a:rPr>
              <a:t>ase</a:t>
            </a:r>
            <a:r>
              <a:rPr lang="de-CH" sz="1400" b="0" i="0" u="sng" strike="noStrike" baseline="0" dirty="0">
                <a:solidFill>
                  <a:srgbClr val="000000"/>
                </a:solidFill>
                <a:latin typeface="Arial" panose="020B0604020202020204" pitchFamily="34" charset="0"/>
              </a:rPr>
              <a:t> </a:t>
            </a:r>
            <a:r>
              <a:rPr lang="de-CH" sz="1400" b="0" i="0" u="sng" strike="noStrike" baseline="0" dirty="0" err="1">
                <a:solidFill>
                  <a:srgbClr val="000000"/>
                </a:solidFill>
                <a:latin typeface="Arial" panose="020B0604020202020204" pitchFamily="34" charset="0"/>
              </a:rPr>
              <a:t>of</a:t>
            </a:r>
            <a:r>
              <a:rPr lang="de-CH" sz="1400" b="0" i="0" u="sng" strike="noStrike" baseline="0" dirty="0">
                <a:solidFill>
                  <a:srgbClr val="000000"/>
                </a:solidFill>
                <a:latin typeface="Arial" panose="020B0604020202020204" pitchFamily="34" charset="0"/>
              </a:rPr>
              <a:t> </a:t>
            </a:r>
            <a:r>
              <a:rPr lang="de-CH" sz="1400" b="0" i="0" u="sng" strike="noStrike" baseline="0" dirty="0" err="1">
                <a:solidFill>
                  <a:srgbClr val="000000"/>
                </a:solidFill>
                <a:latin typeface="Arial" panose="020B0604020202020204" pitchFamily="34" charset="0"/>
              </a:rPr>
              <a:t>landscape</a:t>
            </a:r>
            <a:r>
              <a:rPr lang="de-CH" sz="1400" b="0" i="0" u="sng" strike="noStrike" baseline="0" dirty="0">
                <a:solidFill>
                  <a:srgbClr val="000000"/>
                </a:solidFill>
                <a:latin typeface="Arial" panose="020B0604020202020204" pitchFamily="34" charset="0"/>
              </a:rPr>
              <a:t> </a:t>
            </a:r>
            <a:r>
              <a:rPr lang="de-CH" sz="1400" b="0" i="0" u="sng" strike="noStrike" baseline="0" dirty="0" err="1">
                <a:solidFill>
                  <a:srgbClr val="000000"/>
                </a:solidFill>
                <a:latin typeface="Arial" panose="020B0604020202020204" pitchFamily="34" charset="0"/>
              </a:rPr>
              <a:t>traversability</a:t>
            </a:r>
            <a:r>
              <a:rPr lang="de-CH" sz="1400" u="sng" dirty="0">
                <a:solidFill>
                  <a:srgbClr val="000000"/>
                </a:solidFill>
                <a:latin typeface="Arial" panose="020B0604020202020204" pitchFamily="34" charset="0"/>
              </a:rPr>
              <a:t>.</a:t>
            </a:r>
            <a:r>
              <a:rPr lang="de-CH" sz="1400" b="0" i="0" u="none" strike="noStrike" baseline="0" dirty="0">
                <a:solidFill>
                  <a:srgbClr val="000000"/>
                </a:solidFill>
                <a:latin typeface="Arial" panose="020B0604020202020204" pitchFamily="34" charset="0"/>
              </a:rPr>
              <a:t> </a:t>
            </a:r>
            <a:r>
              <a:rPr lang="de-CH" sz="1400" b="0" i="0" u="none" strike="noStrike" baseline="0" dirty="0" err="1">
                <a:solidFill>
                  <a:srgbClr val="000000"/>
                </a:solidFill>
                <a:latin typeface="Arial" panose="020B0604020202020204" pitchFamily="34" charset="0"/>
              </a:rPr>
              <a:t>Omnidirectional</a:t>
            </a:r>
            <a:r>
              <a:rPr lang="de-CH" sz="1400" b="0" i="0" u="none" strike="noStrike" baseline="0" dirty="0">
                <a:solidFill>
                  <a:srgbClr val="000000"/>
                </a:solidFill>
                <a:latin typeface="Arial" panose="020B0604020202020204" pitchFamily="34" charset="0"/>
              </a:rPr>
              <a:t> inverse </a:t>
            </a:r>
            <a:r>
              <a:rPr lang="de-CH" sz="1400" b="0" i="0" u="none" strike="noStrike" baseline="0" dirty="0" err="1">
                <a:solidFill>
                  <a:srgbClr val="000000"/>
                </a:solidFill>
                <a:latin typeface="Arial" panose="020B0604020202020204" pitchFamily="34" charset="0"/>
              </a:rPr>
              <a:t>cumulative</a:t>
            </a:r>
            <a:r>
              <a:rPr lang="de-CH" sz="1400" b="0" i="0" u="none" strike="noStrike" baseline="0" dirty="0">
                <a:solidFill>
                  <a:srgbClr val="000000"/>
                </a:solidFill>
                <a:latin typeface="Arial" panose="020B0604020202020204" pitchFamily="34" charset="0"/>
              </a:rPr>
              <a:t> </a:t>
            </a:r>
            <a:r>
              <a:rPr lang="de-CH" sz="1400" b="0" i="0" u="none" strike="noStrike" baseline="0" dirty="0" err="1">
                <a:solidFill>
                  <a:srgbClr val="000000"/>
                </a:solidFill>
                <a:latin typeface="Arial" panose="020B0604020202020204" pitchFamily="34" charset="0"/>
              </a:rPr>
              <a:t>resistance</a:t>
            </a:r>
            <a:r>
              <a:rPr lang="de-CH" sz="1400" b="0" i="0" u="none" strike="noStrike" baseline="0" dirty="0">
                <a:solidFill>
                  <a:srgbClr val="000000"/>
                </a:solidFill>
                <a:latin typeface="Arial" panose="020B0604020202020204" pitchFamily="34" charset="0"/>
              </a:rPr>
              <a:t> </a:t>
            </a:r>
            <a:r>
              <a:rPr lang="en-US" sz="1400" b="0" i="0" u="none" strike="noStrike" baseline="0" dirty="0">
                <a:solidFill>
                  <a:srgbClr val="000000"/>
                </a:solidFill>
                <a:latin typeface="Arial" panose="020B0604020202020204" pitchFamily="34" charset="0"/>
              </a:rPr>
              <a:t>(Albert et al. 2017).</a:t>
            </a:r>
          </a:p>
        </p:txBody>
      </p:sp>
      <p:cxnSp>
        <p:nvCxnSpPr>
          <p:cNvPr id="41" name="Gerader Verbinder 40">
            <a:extLst>
              <a:ext uri="{FF2B5EF4-FFF2-40B4-BE49-F238E27FC236}">
                <a16:creationId xmlns:a16="http://schemas.microsoft.com/office/drawing/2014/main" id="{40B9D9B5-E1D6-5DF3-578E-81F687B1CAC4}"/>
              </a:ext>
            </a:extLst>
          </p:cNvPr>
          <p:cNvCxnSpPr>
            <a:cxnSpLocks/>
          </p:cNvCxnSpPr>
          <p:nvPr/>
        </p:nvCxnSpPr>
        <p:spPr>
          <a:xfrm flipV="1">
            <a:off x="9765102" y="2937802"/>
            <a:ext cx="1993853" cy="491198"/>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45" name="Textfeld 44">
            <a:extLst>
              <a:ext uri="{FF2B5EF4-FFF2-40B4-BE49-F238E27FC236}">
                <a16:creationId xmlns:a16="http://schemas.microsoft.com/office/drawing/2014/main" id="{E6441DE2-ADAA-993C-A40F-39C8C2B62C18}"/>
              </a:ext>
            </a:extLst>
          </p:cNvPr>
          <p:cNvSpPr txBox="1"/>
          <p:nvPr/>
        </p:nvSpPr>
        <p:spPr>
          <a:xfrm>
            <a:off x="9540469" y="3382887"/>
            <a:ext cx="1071175" cy="276999"/>
          </a:xfrm>
          <a:prstGeom prst="rect">
            <a:avLst/>
          </a:prstGeom>
          <a:noFill/>
        </p:spPr>
        <p:txBody>
          <a:bodyPr wrap="square">
            <a:spAutoFit/>
          </a:bodyPr>
          <a:lstStyle/>
          <a:p>
            <a:pPr marL="169329"/>
            <a:r>
              <a:rPr lang="de-CH" sz="1200" b="1" dirty="0">
                <a:solidFill>
                  <a:schemeClr val="accent2"/>
                </a:solidFill>
                <a:latin typeface="Arial" panose="020B0604020202020204" pitchFamily="34" charset="0"/>
                <a:ea typeface="Calibri"/>
                <a:cs typeface="Calibri"/>
                <a:sym typeface="Calibri"/>
              </a:rPr>
              <a:t>«</a:t>
            </a:r>
            <a:r>
              <a:rPr lang="de-CH" sz="1200" b="1" dirty="0" err="1">
                <a:solidFill>
                  <a:schemeClr val="accent2"/>
                </a:solidFill>
                <a:latin typeface="Arial" panose="020B0604020202020204" pitchFamily="34" charset="0"/>
                <a:ea typeface="Calibri"/>
                <a:cs typeface="Calibri"/>
                <a:sym typeface="Calibri"/>
              </a:rPr>
              <a:t>Barrier</a:t>
            </a:r>
            <a:r>
              <a:rPr lang="de-CH" sz="1200" b="1" dirty="0">
                <a:solidFill>
                  <a:schemeClr val="accent2"/>
                </a:solidFill>
                <a:latin typeface="Arial" panose="020B0604020202020204" pitchFamily="34" charset="0"/>
                <a:ea typeface="Calibri"/>
                <a:cs typeface="Calibri"/>
                <a:sym typeface="Calibri"/>
              </a:rPr>
              <a:t>»</a:t>
            </a:r>
            <a:endParaRPr lang="de-CH" sz="1200" b="1" dirty="0">
              <a:solidFill>
                <a:schemeClr val="accent2"/>
              </a:solidFill>
              <a:latin typeface="Calibri"/>
              <a:ea typeface="Calibri"/>
              <a:cs typeface="Calibri"/>
              <a:sym typeface="Calibri"/>
            </a:endParaRPr>
          </a:p>
        </p:txBody>
      </p:sp>
    </p:spTree>
    <p:extLst>
      <p:ext uri="{BB962C8B-B14F-4D97-AF65-F5344CB8AC3E}">
        <p14:creationId xmlns:p14="http://schemas.microsoft.com/office/powerpoint/2010/main" val="140308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262" name="Google Shape;262;p22"/>
          <p:cNvSpPr txBox="1"/>
          <p:nvPr/>
        </p:nvSpPr>
        <p:spPr>
          <a:xfrm>
            <a:off x="467977" y="1292727"/>
            <a:ext cx="2163228" cy="5262939"/>
          </a:xfrm>
          <a:prstGeom prst="rect">
            <a:avLst/>
          </a:prstGeom>
          <a:noFill/>
          <a:ln w="9525" cap="flat" cmpd="sng">
            <a:noFill/>
            <a:prstDash val="solid"/>
            <a:round/>
            <a:headEnd type="none" w="sm" len="sm"/>
            <a:tailEnd type="none" w="sm" len="sm"/>
          </a:ln>
        </p:spPr>
        <p:txBody>
          <a:bodyPr spcFirstLastPara="1" wrap="square" lIns="91433" tIns="45700" rIns="91433" bIns="45700" anchor="t" anchorCtr="0">
            <a:spAutoFit/>
          </a:bodyPr>
          <a:lstStyle/>
          <a:p>
            <a:pPr algn="ctr"/>
            <a:r>
              <a:rPr lang="de-CH" sz="1600" b="1" dirty="0">
                <a:latin typeface="Calibri"/>
                <a:ea typeface="Calibri"/>
                <a:cs typeface="Calibri"/>
                <a:sym typeface="Calibri"/>
              </a:rPr>
              <a:t>Metapopulation </a:t>
            </a:r>
            <a:r>
              <a:rPr lang="de-CH" sz="1600" b="1" dirty="0" err="1">
                <a:latin typeface="Calibri"/>
                <a:ea typeface="Calibri"/>
                <a:cs typeface="Calibri"/>
                <a:sym typeface="Calibri"/>
              </a:rPr>
              <a:t>capacity</a:t>
            </a:r>
            <a:r>
              <a:rPr lang="de-CH" sz="1600" b="1" dirty="0">
                <a:latin typeface="Calibri"/>
                <a:ea typeface="Calibri"/>
                <a:cs typeface="Calibri"/>
                <a:sym typeface="Calibri"/>
              </a:rPr>
              <a:t> (MPC)</a:t>
            </a: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marL="342900" indent="-342900" algn="ctr">
              <a:buAutoNum type="arabicPeriod"/>
            </a:pP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p:txBody>
      </p:sp>
      <p:sp>
        <p:nvSpPr>
          <p:cNvPr id="263" name="Google Shape;263;p22"/>
          <p:cNvSpPr txBox="1"/>
          <p:nvPr/>
        </p:nvSpPr>
        <p:spPr>
          <a:xfrm>
            <a:off x="2692697" y="1292716"/>
            <a:ext cx="2177200" cy="5262939"/>
          </a:xfrm>
          <a:prstGeom prst="rect">
            <a:avLst/>
          </a:prstGeom>
          <a:noFill/>
          <a:ln w="9525" cap="flat" cmpd="sng">
            <a:noFill/>
            <a:prstDash val="solid"/>
            <a:round/>
            <a:headEnd type="none" w="sm" len="sm"/>
            <a:tailEnd type="none" w="sm" len="sm"/>
          </a:ln>
        </p:spPr>
        <p:txBody>
          <a:bodyPr spcFirstLastPara="1" wrap="square" lIns="91433" tIns="45700" rIns="91433" bIns="45700" anchor="t" anchorCtr="0">
            <a:spAutoFit/>
          </a:bodyPr>
          <a:lstStyle/>
          <a:p>
            <a:pPr algn="ctr"/>
            <a:r>
              <a:rPr lang="de-CH" sz="1600" b="1" dirty="0" err="1">
                <a:latin typeface="Calibri"/>
                <a:ea typeface="Calibri"/>
                <a:cs typeface="Calibri"/>
                <a:sym typeface="Calibri"/>
              </a:rPr>
              <a:t>Equivalent</a:t>
            </a:r>
            <a:r>
              <a:rPr lang="de-CH" sz="1600" b="1" dirty="0">
                <a:latin typeface="Calibri"/>
                <a:ea typeface="Calibri"/>
                <a:cs typeface="Calibri"/>
                <a:sym typeface="Calibri"/>
              </a:rPr>
              <a:t> </a:t>
            </a:r>
            <a:r>
              <a:rPr lang="de-CH" sz="1600" b="1" dirty="0" err="1">
                <a:latin typeface="Calibri"/>
                <a:ea typeface="Calibri"/>
                <a:cs typeface="Calibri"/>
                <a:sym typeface="Calibri"/>
              </a:rPr>
              <a:t>Connected</a:t>
            </a:r>
            <a:r>
              <a:rPr lang="de-CH" sz="1600" b="1" dirty="0">
                <a:latin typeface="Calibri"/>
                <a:ea typeface="Calibri"/>
                <a:cs typeface="Calibri"/>
                <a:sym typeface="Calibri"/>
              </a:rPr>
              <a:t> Area (ECA)</a:t>
            </a: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a:p>
            <a:pPr algn="ctr"/>
            <a:endParaRPr lang="de-CH" sz="1600" b="1" dirty="0">
              <a:latin typeface="Calibri"/>
              <a:ea typeface="Calibri"/>
              <a:cs typeface="Calibri"/>
              <a:sym typeface="Calibri"/>
            </a:endParaRPr>
          </a:p>
        </p:txBody>
      </p:sp>
      <p:sp>
        <p:nvSpPr>
          <p:cNvPr id="264" name="Google Shape;264;p22"/>
          <p:cNvSpPr txBox="1"/>
          <p:nvPr/>
        </p:nvSpPr>
        <p:spPr>
          <a:xfrm>
            <a:off x="5004681" y="1292716"/>
            <a:ext cx="2276800" cy="5262939"/>
          </a:xfrm>
          <a:prstGeom prst="rect">
            <a:avLst/>
          </a:prstGeom>
          <a:noFill/>
          <a:ln w="9525" cap="flat" cmpd="sng">
            <a:noFill/>
            <a:prstDash val="solid"/>
            <a:round/>
            <a:headEnd type="none" w="sm" len="sm"/>
            <a:tailEnd type="none" w="sm" len="sm"/>
          </a:ln>
        </p:spPr>
        <p:txBody>
          <a:bodyPr spcFirstLastPara="1" wrap="square" lIns="91433" tIns="45700" rIns="91433" bIns="45700" anchor="t" anchorCtr="0">
            <a:spAutoFit/>
          </a:bodyPr>
          <a:lstStyle/>
          <a:p>
            <a:pPr algn="ctr"/>
            <a:r>
              <a:rPr lang="de-CH" sz="1600" b="1" dirty="0">
                <a:latin typeface="Calibri"/>
                <a:ea typeface="Calibri"/>
                <a:cs typeface="Calibri"/>
                <a:sym typeface="Calibri"/>
              </a:rPr>
              <a:t>F</a:t>
            </a:r>
            <a:r>
              <a:rPr lang="de" sz="1600" b="1" dirty="0">
                <a:latin typeface="Calibri"/>
                <a:ea typeface="Calibri"/>
                <a:cs typeface="Calibri"/>
                <a:sym typeface="Calibri"/>
              </a:rPr>
              <a:t>raction of connected habitat (ECA</a:t>
            </a:r>
            <a:r>
              <a:rPr lang="de" sz="1600" b="1" baseline="-25000" dirty="0">
                <a:latin typeface="Calibri"/>
                <a:ea typeface="Calibri"/>
                <a:cs typeface="Calibri"/>
                <a:sym typeface="Calibri"/>
              </a:rPr>
              <a:t>AP</a:t>
            </a:r>
            <a:r>
              <a:rPr lang="de" sz="1600" b="1" dirty="0">
                <a:latin typeface="Calibri"/>
                <a:ea typeface="Calibri"/>
                <a:cs typeface="Calibri"/>
                <a:sym typeface="Calibri"/>
              </a:rPr>
              <a:t>, ECA</a:t>
            </a:r>
            <a:r>
              <a:rPr lang="de" sz="1600" b="1" baseline="-25000" dirty="0">
                <a:latin typeface="Calibri"/>
                <a:ea typeface="Calibri"/>
                <a:cs typeface="Calibri"/>
                <a:sym typeface="Calibri"/>
              </a:rPr>
              <a:t>AL</a:t>
            </a:r>
            <a:r>
              <a:rPr lang="de" sz="1600" b="1" dirty="0">
                <a:latin typeface="Calibri"/>
                <a:ea typeface="Calibri"/>
                <a:cs typeface="Calibri"/>
                <a:sym typeface="Calibri"/>
              </a:rPr>
              <a:t>)</a:t>
            </a: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a:p>
            <a:pPr algn="ctr"/>
            <a:endParaRPr lang="de" sz="1600" b="1" dirty="0">
              <a:latin typeface="Calibri"/>
              <a:ea typeface="Calibri"/>
              <a:cs typeface="Calibri"/>
              <a:sym typeface="Calibri"/>
            </a:endParaRPr>
          </a:p>
        </p:txBody>
      </p:sp>
      <p:sp>
        <p:nvSpPr>
          <p:cNvPr id="265" name="Google Shape;265;p22"/>
          <p:cNvSpPr txBox="1"/>
          <p:nvPr/>
        </p:nvSpPr>
        <p:spPr>
          <a:xfrm>
            <a:off x="7389332" y="1292715"/>
            <a:ext cx="2157691" cy="5016718"/>
          </a:xfrm>
          <a:prstGeom prst="rect">
            <a:avLst/>
          </a:prstGeom>
          <a:noFill/>
          <a:ln w="9525" cap="flat" cmpd="sng">
            <a:noFill/>
            <a:prstDash val="solid"/>
            <a:round/>
            <a:headEnd type="none" w="sm" len="sm"/>
            <a:tailEnd type="none" w="sm" len="sm"/>
          </a:ln>
        </p:spPr>
        <p:txBody>
          <a:bodyPr spcFirstLastPara="1" wrap="square" lIns="91433" tIns="45700" rIns="91433" bIns="45700" anchor="t" anchorCtr="0">
            <a:spAutoFit/>
          </a:bodyPr>
          <a:lstStyle/>
          <a:p>
            <a:pPr algn="ctr"/>
            <a:r>
              <a:rPr lang="en-US" sz="1600" b="1" dirty="0">
                <a:latin typeface="Calibri"/>
                <a:ea typeface="Calibri"/>
                <a:cs typeface="Calibri"/>
                <a:sym typeface="Calibri"/>
              </a:rPr>
              <a:t>Betweenness centrality (BC), node degree (ND)</a:t>
            </a: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a:p>
            <a:pPr algn="ctr"/>
            <a:endParaRPr lang="en-US" sz="1600" b="1" dirty="0">
              <a:latin typeface="Calibri"/>
              <a:ea typeface="Calibri"/>
              <a:cs typeface="Calibri"/>
              <a:sym typeface="Calibri"/>
            </a:endParaRPr>
          </a:p>
        </p:txBody>
      </p:sp>
      <p:sp>
        <p:nvSpPr>
          <p:cNvPr id="266" name="Google Shape;266;p22"/>
          <p:cNvSpPr txBox="1"/>
          <p:nvPr/>
        </p:nvSpPr>
        <p:spPr>
          <a:xfrm>
            <a:off x="9635738" y="1287859"/>
            <a:ext cx="2170580" cy="5262939"/>
          </a:xfrm>
          <a:prstGeom prst="rect">
            <a:avLst/>
          </a:prstGeom>
          <a:noFill/>
          <a:ln w="9525" cap="flat" cmpd="sng">
            <a:noFill/>
            <a:prstDash val="solid"/>
            <a:round/>
            <a:headEnd type="none" w="sm" len="sm"/>
            <a:tailEnd type="none" w="sm" len="sm"/>
          </a:ln>
        </p:spPr>
        <p:txBody>
          <a:bodyPr spcFirstLastPara="1" wrap="square" lIns="91433" tIns="45700" rIns="91433" bIns="45700" anchor="t" anchorCtr="0">
            <a:spAutoFit/>
          </a:bodyPr>
          <a:lstStyle/>
          <a:p>
            <a:pPr marL="169329" algn="ctr"/>
            <a:r>
              <a:rPr lang="de-CH" sz="1600" b="1" dirty="0">
                <a:latin typeface="Calibri"/>
                <a:ea typeface="Calibri"/>
                <a:cs typeface="Calibri"/>
                <a:sym typeface="Calibri"/>
              </a:rPr>
              <a:t>Inverse </a:t>
            </a:r>
            <a:r>
              <a:rPr lang="de-CH" sz="1600" b="1" dirty="0" err="1">
                <a:latin typeface="Calibri"/>
                <a:ea typeface="Calibri"/>
                <a:cs typeface="Calibri"/>
                <a:sym typeface="Calibri"/>
              </a:rPr>
              <a:t>cumulative</a:t>
            </a:r>
            <a:r>
              <a:rPr lang="de-CH" sz="1600" b="1" dirty="0">
                <a:latin typeface="Calibri"/>
                <a:ea typeface="Calibri"/>
                <a:cs typeface="Calibri"/>
                <a:sym typeface="Calibri"/>
              </a:rPr>
              <a:t> </a:t>
            </a:r>
            <a:r>
              <a:rPr lang="de-CH" sz="1600" b="1" dirty="0" err="1">
                <a:latin typeface="Calibri"/>
                <a:ea typeface="Calibri"/>
                <a:cs typeface="Calibri"/>
                <a:sym typeface="Calibri"/>
              </a:rPr>
              <a:t>resistance</a:t>
            </a:r>
            <a:r>
              <a:rPr lang="de-CH" sz="1600" b="1" dirty="0">
                <a:latin typeface="Calibri"/>
                <a:ea typeface="Calibri"/>
                <a:cs typeface="Calibri"/>
                <a:sym typeface="Calibri"/>
              </a:rPr>
              <a:t> (</a:t>
            </a:r>
            <a:r>
              <a:rPr lang="de-CH" sz="1600" b="1" dirty="0" err="1">
                <a:latin typeface="Calibri"/>
                <a:ea typeface="Calibri"/>
                <a:cs typeface="Calibri"/>
                <a:sym typeface="Calibri"/>
              </a:rPr>
              <a:t>invCR</a:t>
            </a:r>
            <a:r>
              <a:rPr lang="de-CH" sz="1600" b="1" dirty="0">
                <a:latin typeface="Calibri"/>
                <a:ea typeface="Calibri"/>
                <a:cs typeface="Calibri"/>
                <a:sym typeface="Calibri"/>
              </a:rPr>
              <a:t>)</a:t>
            </a: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a:p>
            <a:pPr marL="169329" algn="ctr"/>
            <a:endParaRPr lang="de-CH" sz="1600" b="1" dirty="0">
              <a:latin typeface="Calibri"/>
              <a:ea typeface="Calibri"/>
              <a:cs typeface="Calibri"/>
              <a:sym typeface="Calibri"/>
            </a:endParaRPr>
          </a:p>
        </p:txBody>
      </p:sp>
      <p:sp>
        <p:nvSpPr>
          <p:cNvPr id="179" name="Google Shape;179;p22"/>
          <p:cNvSpPr/>
          <p:nvPr/>
        </p:nvSpPr>
        <p:spPr>
          <a:xfrm>
            <a:off x="5099936" y="2126128"/>
            <a:ext cx="2072800" cy="1930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nvGrpSpPr>
          <p:cNvPr id="180" name="Google Shape;180;p22"/>
          <p:cNvGrpSpPr/>
          <p:nvPr/>
        </p:nvGrpSpPr>
        <p:grpSpPr>
          <a:xfrm>
            <a:off x="5971981" y="2612168"/>
            <a:ext cx="619985" cy="607792"/>
            <a:chOff x="565586" y="3470682"/>
            <a:chExt cx="3743873" cy="1297593"/>
          </a:xfrm>
        </p:grpSpPr>
        <p:sp>
          <p:nvSpPr>
            <p:cNvPr id="181" name="Google Shape;181;p22"/>
            <p:cNvSpPr/>
            <p:nvPr/>
          </p:nvSpPr>
          <p:spPr>
            <a:xfrm>
              <a:off x="3252859" y="4334175"/>
              <a:ext cx="10566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2" name="Google Shape;182;p22"/>
            <p:cNvSpPr/>
            <p:nvPr/>
          </p:nvSpPr>
          <p:spPr>
            <a:xfrm>
              <a:off x="2200602" y="3824625"/>
              <a:ext cx="757200" cy="28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3" name="Google Shape;183;p22"/>
            <p:cNvSpPr/>
            <p:nvPr/>
          </p:nvSpPr>
          <p:spPr>
            <a:xfrm>
              <a:off x="1802972" y="4334175"/>
              <a:ext cx="11361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4" name="Google Shape;184;p22"/>
            <p:cNvSpPr/>
            <p:nvPr/>
          </p:nvSpPr>
          <p:spPr>
            <a:xfrm>
              <a:off x="1414719" y="3470682"/>
              <a:ext cx="692400" cy="245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5" name="Google Shape;185;p22"/>
            <p:cNvSpPr/>
            <p:nvPr/>
          </p:nvSpPr>
          <p:spPr>
            <a:xfrm>
              <a:off x="565586" y="3534727"/>
              <a:ext cx="602700" cy="19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6" name="Google Shape;186;p22"/>
            <p:cNvSpPr/>
            <p:nvPr/>
          </p:nvSpPr>
          <p:spPr>
            <a:xfrm>
              <a:off x="1101498" y="3910010"/>
              <a:ext cx="929700" cy="311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87" name="Google Shape;187;p22"/>
            <p:cNvSpPr/>
            <p:nvPr/>
          </p:nvSpPr>
          <p:spPr>
            <a:xfrm>
              <a:off x="2957841" y="3588253"/>
              <a:ext cx="757200" cy="191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cxnSp>
          <p:nvCxnSpPr>
            <p:cNvPr id="188" name="Google Shape;188;p22"/>
            <p:cNvCxnSpPr>
              <a:stCxn id="181" idx="2"/>
              <a:endCxn id="183" idx="6"/>
            </p:cNvCxnSpPr>
            <p:nvPr/>
          </p:nvCxnSpPr>
          <p:spPr>
            <a:xfrm rot="10800000">
              <a:off x="2939059" y="4551225"/>
              <a:ext cx="313800" cy="0"/>
            </a:xfrm>
            <a:prstGeom prst="straightConnector1">
              <a:avLst/>
            </a:prstGeom>
            <a:noFill/>
            <a:ln w="25400" cap="flat" cmpd="sng">
              <a:solidFill>
                <a:srgbClr val="C4E0B2"/>
              </a:solidFill>
              <a:prstDash val="solid"/>
              <a:miter lim="800000"/>
              <a:headEnd type="none" w="sm" len="sm"/>
              <a:tailEnd type="none" w="sm" len="sm"/>
            </a:ln>
          </p:spPr>
        </p:cxnSp>
        <p:cxnSp>
          <p:nvCxnSpPr>
            <p:cNvPr id="189" name="Google Shape;189;p22"/>
            <p:cNvCxnSpPr>
              <a:stCxn id="187" idx="5"/>
              <a:endCxn id="181" idx="0"/>
            </p:cNvCxnSpPr>
            <p:nvPr/>
          </p:nvCxnSpPr>
          <p:spPr>
            <a:xfrm>
              <a:off x="3604152" y="3751367"/>
              <a:ext cx="177000" cy="582900"/>
            </a:xfrm>
            <a:prstGeom prst="straightConnector1">
              <a:avLst/>
            </a:prstGeom>
            <a:noFill/>
            <a:ln w="25400" cap="flat" cmpd="sng">
              <a:solidFill>
                <a:srgbClr val="C4E0B2"/>
              </a:solidFill>
              <a:prstDash val="solid"/>
              <a:miter lim="800000"/>
              <a:headEnd type="none" w="sm" len="sm"/>
              <a:tailEnd type="none" w="sm" len="sm"/>
            </a:ln>
          </p:spPr>
        </p:cxnSp>
        <p:cxnSp>
          <p:nvCxnSpPr>
            <p:cNvPr id="190" name="Google Shape;190;p22"/>
            <p:cNvCxnSpPr>
              <a:stCxn id="182" idx="5"/>
              <a:endCxn id="181" idx="1"/>
            </p:cNvCxnSpPr>
            <p:nvPr/>
          </p:nvCxnSpPr>
          <p:spPr>
            <a:xfrm>
              <a:off x="2846913" y="4066095"/>
              <a:ext cx="560700" cy="331800"/>
            </a:xfrm>
            <a:prstGeom prst="straightConnector1">
              <a:avLst/>
            </a:prstGeom>
            <a:noFill/>
            <a:ln w="25400" cap="flat" cmpd="sng">
              <a:solidFill>
                <a:srgbClr val="C4E0B2"/>
              </a:solidFill>
              <a:prstDash val="solid"/>
              <a:miter lim="800000"/>
              <a:headEnd type="none" w="sm" len="sm"/>
              <a:tailEnd type="none" w="sm" len="sm"/>
            </a:ln>
          </p:spPr>
        </p:cxnSp>
        <p:cxnSp>
          <p:nvCxnSpPr>
            <p:cNvPr id="191" name="Google Shape;191;p22"/>
            <p:cNvCxnSpPr>
              <a:stCxn id="183" idx="0"/>
              <a:endCxn id="182" idx="4"/>
            </p:cNvCxnSpPr>
            <p:nvPr/>
          </p:nvCxnSpPr>
          <p:spPr>
            <a:xfrm rot="10800000" flipH="1">
              <a:off x="2371022" y="4107375"/>
              <a:ext cx="208200" cy="226800"/>
            </a:xfrm>
            <a:prstGeom prst="straightConnector1">
              <a:avLst/>
            </a:prstGeom>
            <a:noFill/>
            <a:ln w="25400" cap="flat" cmpd="sng">
              <a:solidFill>
                <a:srgbClr val="C4E0B2"/>
              </a:solidFill>
              <a:prstDash val="solid"/>
              <a:miter lim="800000"/>
              <a:headEnd type="none" w="sm" len="sm"/>
              <a:tailEnd type="none" w="sm" len="sm"/>
            </a:ln>
          </p:spPr>
        </p:cxnSp>
        <p:cxnSp>
          <p:nvCxnSpPr>
            <p:cNvPr id="192" name="Google Shape;192;p22"/>
            <p:cNvCxnSpPr>
              <a:stCxn id="183" idx="1"/>
            </p:cNvCxnSpPr>
            <p:nvPr/>
          </p:nvCxnSpPr>
          <p:spPr>
            <a:xfrm rot="10800000">
              <a:off x="1578750" y="4238747"/>
              <a:ext cx="390600" cy="159000"/>
            </a:xfrm>
            <a:prstGeom prst="straightConnector1">
              <a:avLst/>
            </a:prstGeom>
            <a:noFill/>
            <a:ln w="25400" cap="flat" cmpd="sng">
              <a:solidFill>
                <a:srgbClr val="C4E0B2"/>
              </a:solidFill>
              <a:prstDash val="solid"/>
              <a:miter lim="800000"/>
              <a:headEnd type="none" w="sm" len="sm"/>
              <a:tailEnd type="none" w="sm" len="sm"/>
            </a:ln>
          </p:spPr>
        </p:cxnSp>
        <p:cxnSp>
          <p:nvCxnSpPr>
            <p:cNvPr id="193" name="Google Shape;193;p22"/>
            <p:cNvCxnSpPr>
              <a:stCxn id="185" idx="4"/>
              <a:endCxn id="186" idx="1"/>
            </p:cNvCxnSpPr>
            <p:nvPr/>
          </p:nvCxnSpPr>
          <p:spPr>
            <a:xfrm>
              <a:off x="866936" y="3727627"/>
              <a:ext cx="370800" cy="228000"/>
            </a:xfrm>
            <a:prstGeom prst="straightConnector1">
              <a:avLst/>
            </a:prstGeom>
            <a:noFill/>
            <a:ln w="25400" cap="flat" cmpd="sng">
              <a:solidFill>
                <a:srgbClr val="C4E0B2"/>
              </a:solidFill>
              <a:prstDash val="solid"/>
              <a:miter lim="800000"/>
              <a:headEnd type="none" w="sm" len="sm"/>
              <a:tailEnd type="none" w="sm" len="sm"/>
            </a:ln>
          </p:spPr>
        </p:cxnSp>
        <p:cxnSp>
          <p:nvCxnSpPr>
            <p:cNvPr id="194" name="Google Shape;194;p22"/>
            <p:cNvCxnSpPr>
              <a:stCxn id="186" idx="0"/>
              <a:endCxn id="184" idx="4"/>
            </p:cNvCxnSpPr>
            <p:nvPr/>
          </p:nvCxnSpPr>
          <p:spPr>
            <a:xfrm rot="10800000" flipH="1">
              <a:off x="1566348" y="3716210"/>
              <a:ext cx="194700" cy="193800"/>
            </a:xfrm>
            <a:prstGeom prst="straightConnector1">
              <a:avLst/>
            </a:prstGeom>
            <a:noFill/>
            <a:ln w="25400" cap="flat" cmpd="sng">
              <a:solidFill>
                <a:srgbClr val="C4E0B2"/>
              </a:solidFill>
              <a:prstDash val="solid"/>
              <a:miter lim="800000"/>
              <a:headEnd type="none" w="sm" len="sm"/>
              <a:tailEnd type="none" w="sm" len="sm"/>
            </a:ln>
          </p:spPr>
        </p:cxnSp>
        <p:cxnSp>
          <p:nvCxnSpPr>
            <p:cNvPr id="195" name="Google Shape;195;p22"/>
            <p:cNvCxnSpPr>
              <a:stCxn id="185" idx="6"/>
              <a:endCxn id="184" idx="2"/>
            </p:cNvCxnSpPr>
            <p:nvPr/>
          </p:nvCxnSpPr>
          <p:spPr>
            <a:xfrm rot="10800000" flipH="1">
              <a:off x="1168286" y="3593377"/>
              <a:ext cx="246300" cy="37800"/>
            </a:xfrm>
            <a:prstGeom prst="straightConnector1">
              <a:avLst/>
            </a:prstGeom>
            <a:noFill/>
            <a:ln w="25400" cap="flat" cmpd="sng">
              <a:solidFill>
                <a:srgbClr val="C4E0B2"/>
              </a:solidFill>
              <a:prstDash val="solid"/>
              <a:miter lim="800000"/>
              <a:headEnd type="none" w="sm" len="sm"/>
              <a:tailEnd type="none" w="sm" len="sm"/>
            </a:ln>
          </p:spPr>
        </p:cxnSp>
        <p:cxnSp>
          <p:nvCxnSpPr>
            <p:cNvPr id="196" name="Google Shape;196;p22"/>
            <p:cNvCxnSpPr>
              <a:stCxn id="184" idx="6"/>
              <a:endCxn id="187" idx="2"/>
            </p:cNvCxnSpPr>
            <p:nvPr/>
          </p:nvCxnSpPr>
          <p:spPr>
            <a:xfrm>
              <a:off x="2107119" y="3593382"/>
              <a:ext cx="850800" cy="90300"/>
            </a:xfrm>
            <a:prstGeom prst="straightConnector1">
              <a:avLst/>
            </a:prstGeom>
            <a:noFill/>
            <a:ln w="25400" cap="flat" cmpd="sng">
              <a:solidFill>
                <a:srgbClr val="C4E0B2"/>
              </a:solidFill>
              <a:prstDash val="solid"/>
              <a:miter lim="800000"/>
              <a:headEnd type="none" w="sm" len="sm"/>
              <a:tailEnd type="none" w="sm" len="sm"/>
            </a:ln>
          </p:spPr>
        </p:cxnSp>
        <p:cxnSp>
          <p:nvCxnSpPr>
            <p:cNvPr id="197" name="Google Shape;197;p22"/>
            <p:cNvCxnSpPr>
              <a:stCxn id="187" idx="3"/>
              <a:endCxn id="182" idx="7"/>
            </p:cNvCxnSpPr>
            <p:nvPr/>
          </p:nvCxnSpPr>
          <p:spPr>
            <a:xfrm flipH="1">
              <a:off x="2847030" y="3751367"/>
              <a:ext cx="221700" cy="114600"/>
            </a:xfrm>
            <a:prstGeom prst="straightConnector1">
              <a:avLst/>
            </a:prstGeom>
            <a:noFill/>
            <a:ln w="25400" cap="flat" cmpd="sng">
              <a:solidFill>
                <a:srgbClr val="C4E0B2"/>
              </a:solidFill>
              <a:prstDash val="solid"/>
              <a:miter lim="800000"/>
              <a:headEnd type="none" w="sm" len="sm"/>
              <a:tailEnd type="none" w="sm" len="sm"/>
            </a:ln>
          </p:spPr>
        </p:cxnSp>
      </p:grpSp>
      <p:sp>
        <p:nvSpPr>
          <p:cNvPr id="200" name="Google Shape;200;p22"/>
          <p:cNvSpPr/>
          <p:nvPr/>
        </p:nvSpPr>
        <p:spPr>
          <a:xfrm>
            <a:off x="505673" y="2126144"/>
            <a:ext cx="2072800" cy="1930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nvGrpSpPr>
          <p:cNvPr id="201" name="Google Shape;201;p22"/>
          <p:cNvGrpSpPr/>
          <p:nvPr/>
        </p:nvGrpSpPr>
        <p:grpSpPr>
          <a:xfrm>
            <a:off x="769865" y="2288636"/>
            <a:ext cx="1569931" cy="1559533"/>
            <a:chOff x="565586" y="3470682"/>
            <a:chExt cx="3743873" cy="1297593"/>
          </a:xfrm>
        </p:grpSpPr>
        <p:sp>
          <p:nvSpPr>
            <p:cNvPr id="202" name="Google Shape;202;p22"/>
            <p:cNvSpPr/>
            <p:nvPr/>
          </p:nvSpPr>
          <p:spPr>
            <a:xfrm>
              <a:off x="3252859" y="4334175"/>
              <a:ext cx="10566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3" name="Google Shape;203;p22"/>
            <p:cNvSpPr/>
            <p:nvPr/>
          </p:nvSpPr>
          <p:spPr>
            <a:xfrm>
              <a:off x="2200602" y="3824625"/>
              <a:ext cx="757200" cy="28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4" name="Google Shape;204;p22"/>
            <p:cNvSpPr/>
            <p:nvPr/>
          </p:nvSpPr>
          <p:spPr>
            <a:xfrm>
              <a:off x="1802972" y="4334175"/>
              <a:ext cx="11361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5" name="Google Shape;205;p22"/>
            <p:cNvSpPr/>
            <p:nvPr/>
          </p:nvSpPr>
          <p:spPr>
            <a:xfrm>
              <a:off x="1414719" y="3470682"/>
              <a:ext cx="692400" cy="245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6" name="Google Shape;206;p22"/>
            <p:cNvSpPr/>
            <p:nvPr/>
          </p:nvSpPr>
          <p:spPr>
            <a:xfrm>
              <a:off x="565586" y="3534727"/>
              <a:ext cx="602700" cy="19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7" name="Google Shape;207;p22"/>
            <p:cNvSpPr/>
            <p:nvPr/>
          </p:nvSpPr>
          <p:spPr>
            <a:xfrm>
              <a:off x="1101498" y="3910010"/>
              <a:ext cx="929700" cy="311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08" name="Google Shape;208;p22"/>
            <p:cNvSpPr/>
            <p:nvPr/>
          </p:nvSpPr>
          <p:spPr>
            <a:xfrm>
              <a:off x="2957841" y="3588253"/>
              <a:ext cx="757200" cy="191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cxnSp>
          <p:nvCxnSpPr>
            <p:cNvPr id="209" name="Google Shape;209;p22"/>
            <p:cNvCxnSpPr>
              <a:stCxn id="202" idx="2"/>
              <a:endCxn id="204" idx="6"/>
            </p:cNvCxnSpPr>
            <p:nvPr/>
          </p:nvCxnSpPr>
          <p:spPr>
            <a:xfrm rot="10800000">
              <a:off x="2939059" y="4551225"/>
              <a:ext cx="313800" cy="0"/>
            </a:xfrm>
            <a:prstGeom prst="straightConnector1">
              <a:avLst/>
            </a:prstGeom>
            <a:noFill/>
            <a:ln w="25400" cap="flat" cmpd="sng">
              <a:solidFill>
                <a:srgbClr val="C4E0B2"/>
              </a:solidFill>
              <a:prstDash val="solid"/>
              <a:miter lim="800000"/>
              <a:headEnd type="none" w="sm" len="sm"/>
              <a:tailEnd type="none" w="sm" len="sm"/>
            </a:ln>
          </p:spPr>
        </p:cxnSp>
        <p:cxnSp>
          <p:nvCxnSpPr>
            <p:cNvPr id="210" name="Google Shape;210;p22"/>
            <p:cNvCxnSpPr>
              <a:stCxn id="208" idx="5"/>
              <a:endCxn id="202" idx="0"/>
            </p:cNvCxnSpPr>
            <p:nvPr/>
          </p:nvCxnSpPr>
          <p:spPr>
            <a:xfrm>
              <a:off x="3604152" y="3751367"/>
              <a:ext cx="177000" cy="582900"/>
            </a:xfrm>
            <a:prstGeom prst="straightConnector1">
              <a:avLst/>
            </a:prstGeom>
            <a:noFill/>
            <a:ln w="25400" cap="flat" cmpd="sng">
              <a:solidFill>
                <a:srgbClr val="C4E0B2"/>
              </a:solidFill>
              <a:prstDash val="solid"/>
              <a:miter lim="800000"/>
              <a:headEnd type="none" w="sm" len="sm"/>
              <a:tailEnd type="none" w="sm" len="sm"/>
            </a:ln>
          </p:spPr>
        </p:cxnSp>
        <p:cxnSp>
          <p:nvCxnSpPr>
            <p:cNvPr id="211" name="Google Shape;211;p22"/>
            <p:cNvCxnSpPr>
              <a:stCxn id="203" idx="5"/>
              <a:endCxn id="202" idx="1"/>
            </p:cNvCxnSpPr>
            <p:nvPr/>
          </p:nvCxnSpPr>
          <p:spPr>
            <a:xfrm>
              <a:off x="2846913" y="4066095"/>
              <a:ext cx="560700" cy="331800"/>
            </a:xfrm>
            <a:prstGeom prst="straightConnector1">
              <a:avLst/>
            </a:prstGeom>
            <a:noFill/>
            <a:ln w="25400" cap="flat" cmpd="sng">
              <a:solidFill>
                <a:srgbClr val="C4E0B2"/>
              </a:solidFill>
              <a:prstDash val="solid"/>
              <a:miter lim="800000"/>
              <a:headEnd type="none" w="sm" len="sm"/>
              <a:tailEnd type="none" w="sm" len="sm"/>
            </a:ln>
          </p:spPr>
        </p:cxnSp>
        <p:cxnSp>
          <p:nvCxnSpPr>
            <p:cNvPr id="212" name="Google Shape;212;p22"/>
            <p:cNvCxnSpPr>
              <a:stCxn id="204" idx="0"/>
              <a:endCxn id="203" idx="4"/>
            </p:cNvCxnSpPr>
            <p:nvPr/>
          </p:nvCxnSpPr>
          <p:spPr>
            <a:xfrm rot="10800000" flipH="1">
              <a:off x="2371022" y="4107675"/>
              <a:ext cx="208200" cy="226500"/>
            </a:xfrm>
            <a:prstGeom prst="straightConnector1">
              <a:avLst/>
            </a:prstGeom>
            <a:noFill/>
            <a:ln w="25400" cap="flat" cmpd="sng">
              <a:solidFill>
                <a:srgbClr val="C4E0B2"/>
              </a:solidFill>
              <a:prstDash val="solid"/>
              <a:miter lim="800000"/>
              <a:headEnd type="none" w="sm" len="sm"/>
              <a:tailEnd type="none" w="sm" len="sm"/>
            </a:ln>
          </p:spPr>
        </p:cxnSp>
        <p:cxnSp>
          <p:nvCxnSpPr>
            <p:cNvPr id="213" name="Google Shape;213;p22"/>
            <p:cNvCxnSpPr>
              <a:stCxn id="204" idx="1"/>
            </p:cNvCxnSpPr>
            <p:nvPr/>
          </p:nvCxnSpPr>
          <p:spPr>
            <a:xfrm rot="10800000">
              <a:off x="1578750" y="4238747"/>
              <a:ext cx="390600" cy="159000"/>
            </a:xfrm>
            <a:prstGeom prst="straightConnector1">
              <a:avLst/>
            </a:prstGeom>
            <a:noFill/>
            <a:ln w="25400" cap="flat" cmpd="sng">
              <a:solidFill>
                <a:srgbClr val="C4E0B2"/>
              </a:solidFill>
              <a:prstDash val="solid"/>
              <a:miter lim="800000"/>
              <a:headEnd type="none" w="sm" len="sm"/>
              <a:tailEnd type="none" w="sm" len="sm"/>
            </a:ln>
          </p:spPr>
        </p:cxnSp>
        <p:cxnSp>
          <p:nvCxnSpPr>
            <p:cNvPr id="214" name="Google Shape;214;p22"/>
            <p:cNvCxnSpPr>
              <a:stCxn id="206" idx="4"/>
              <a:endCxn id="207" idx="1"/>
            </p:cNvCxnSpPr>
            <p:nvPr/>
          </p:nvCxnSpPr>
          <p:spPr>
            <a:xfrm>
              <a:off x="866936" y="3727627"/>
              <a:ext cx="370800" cy="228000"/>
            </a:xfrm>
            <a:prstGeom prst="straightConnector1">
              <a:avLst/>
            </a:prstGeom>
            <a:noFill/>
            <a:ln w="25400" cap="flat" cmpd="sng">
              <a:solidFill>
                <a:srgbClr val="C4E0B2"/>
              </a:solidFill>
              <a:prstDash val="solid"/>
              <a:miter lim="800000"/>
              <a:headEnd type="none" w="sm" len="sm"/>
              <a:tailEnd type="none" w="sm" len="sm"/>
            </a:ln>
          </p:spPr>
        </p:cxnSp>
        <p:cxnSp>
          <p:nvCxnSpPr>
            <p:cNvPr id="215" name="Google Shape;215;p22"/>
            <p:cNvCxnSpPr>
              <a:stCxn id="207" idx="0"/>
              <a:endCxn id="205" idx="4"/>
            </p:cNvCxnSpPr>
            <p:nvPr/>
          </p:nvCxnSpPr>
          <p:spPr>
            <a:xfrm rot="10800000" flipH="1">
              <a:off x="1566348" y="3716210"/>
              <a:ext cx="194700" cy="193800"/>
            </a:xfrm>
            <a:prstGeom prst="straightConnector1">
              <a:avLst/>
            </a:prstGeom>
            <a:noFill/>
            <a:ln w="25400" cap="flat" cmpd="sng">
              <a:solidFill>
                <a:srgbClr val="C4E0B2"/>
              </a:solidFill>
              <a:prstDash val="solid"/>
              <a:miter lim="800000"/>
              <a:headEnd type="none" w="sm" len="sm"/>
              <a:tailEnd type="none" w="sm" len="sm"/>
            </a:ln>
          </p:spPr>
        </p:cxnSp>
        <p:cxnSp>
          <p:nvCxnSpPr>
            <p:cNvPr id="216" name="Google Shape;216;p22"/>
            <p:cNvCxnSpPr>
              <a:stCxn id="206" idx="6"/>
              <a:endCxn id="205" idx="2"/>
            </p:cNvCxnSpPr>
            <p:nvPr/>
          </p:nvCxnSpPr>
          <p:spPr>
            <a:xfrm rot="10800000" flipH="1">
              <a:off x="1168286" y="3593377"/>
              <a:ext cx="246300" cy="37800"/>
            </a:xfrm>
            <a:prstGeom prst="straightConnector1">
              <a:avLst/>
            </a:prstGeom>
            <a:noFill/>
            <a:ln w="25400" cap="flat" cmpd="sng">
              <a:solidFill>
                <a:srgbClr val="C4E0B2"/>
              </a:solidFill>
              <a:prstDash val="solid"/>
              <a:miter lim="800000"/>
              <a:headEnd type="none" w="sm" len="sm"/>
              <a:tailEnd type="none" w="sm" len="sm"/>
            </a:ln>
          </p:spPr>
        </p:cxnSp>
        <p:cxnSp>
          <p:nvCxnSpPr>
            <p:cNvPr id="217" name="Google Shape;217;p22"/>
            <p:cNvCxnSpPr>
              <a:stCxn id="205" idx="6"/>
              <a:endCxn id="208" idx="2"/>
            </p:cNvCxnSpPr>
            <p:nvPr/>
          </p:nvCxnSpPr>
          <p:spPr>
            <a:xfrm>
              <a:off x="2107119" y="3593382"/>
              <a:ext cx="850800" cy="90300"/>
            </a:xfrm>
            <a:prstGeom prst="straightConnector1">
              <a:avLst/>
            </a:prstGeom>
            <a:noFill/>
            <a:ln w="25400" cap="flat" cmpd="sng">
              <a:solidFill>
                <a:srgbClr val="C4E0B2"/>
              </a:solidFill>
              <a:prstDash val="solid"/>
              <a:miter lim="800000"/>
              <a:headEnd type="none" w="sm" len="sm"/>
              <a:tailEnd type="none" w="sm" len="sm"/>
            </a:ln>
          </p:spPr>
        </p:cxnSp>
        <p:cxnSp>
          <p:nvCxnSpPr>
            <p:cNvPr id="218" name="Google Shape;218;p22"/>
            <p:cNvCxnSpPr>
              <a:stCxn id="208" idx="3"/>
              <a:endCxn id="203" idx="7"/>
            </p:cNvCxnSpPr>
            <p:nvPr/>
          </p:nvCxnSpPr>
          <p:spPr>
            <a:xfrm flipH="1">
              <a:off x="2847030" y="3751367"/>
              <a:ext cx="221700" cy="114600"/>
            </a:xfrm>
            <a:prstGeom prst="straightConnector1">
              <a:avLst/>
            </a:prstGeom>
            <a:noFill/>
            <a:ln w="25400" cap="flat" cmpd="sng">
              <a:solidFill>
                <a:srgbClr val="C4E0B2"/>
              </a:solidFill>
              <a:prstDash val="solid"/>
              <a:miter lim="800000"/>
              <a:headEnd type="none" w="sm" len="sm"/>
              <a:tailEnd type="none" w="sm" len="sm"/>
            </a:ln>
          </p:spPr>
        </p:cxnSp>
      </p:grpSp>
      <p:sp>
        <p:nvSpPr>
          <p:cNvPr id="219" name="Google Shape;219;p22"/>
          <p:cNvSpPr/>
          <p:nvPr/>
        </p:nvSpPr>
        <p:spPr>
          <a:xfrm>
            <a:off x="2754676" y="2126144"/>
            <a:ext cx="2072800" cy="1930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nvGrpSpPr>
          <p:cNvPr id="220" name="Google Shape;220;p22"/>
          <p:cNvGrpSpPr/>
          <p:nvPr/>
        </p:nvGrpSpPr>
        <p:grpSpPr>
          <a:xfrm>
            <a:off x="3433962" y="2714272"/>
            <a:ext cx="812671" cy="660215"/>
            <a:chOff x="565586" y="3470682"/>
            <a:chExt cx="3743873" cy="1297593"/>
          </a:xfrm>
        </p:grpSpPr>
        <p:sp>
          <p:nvSpPr>
            <p:cNvPr id="221" name="Google Shape;221;p22"/>
            <p:cNvSpPr/>
            <p:nvPr/>
          </p:nvSpPr>
          <p:spPr>
            <a:xfrm>
              <a:off x="3252859" y="4334175"/>
              <a:ext cx="10566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2" name="Google Shape;222;p22"/>
            <p:cNvSpPr/>
            <p:nvPr/>
          </p:nvSpPr>
          <p:spPr>
            <a:xfrm>
              <a:off x="2200602" y="3824625"/>
              <a:ext cx="757200" cy="28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3" name="Google Shape;223;p22"/>
            <p:cNvSpPr/>
            <p:nvPr/>
          </p:nvSpPr>
          <p:spPr>
            <a:xfrm>
              <a:off x="1802972" y="4334175"/>
              <a:ext cx="11361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4" name="Google Shape;224;p22"/>
            <p:cNvSpPr/>
            <p:nvPr/>
          </p:nvSpPr>
          <p:spPr>
            <a:xfrm>
              <a:off x="1414719" y="3470682"/>
              <a:ext cx="692400" cy="245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5" name="Google Shape;225;p22"/>
            <p:cNvSpPr/>
            <p:nvPr/>
          </p:nvSpPr>
          <p:spPr>
            <a:xfrm>
              <a:off x="565586" y="3534727"/>
              <a:ext cx="602700" cy="19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6" name="Google Shape;226;p22"/>
            <p:cNvSpPr/>
            <p:nvPr/>
          </p:nvSpPr>
          <p:spPr>
            <a:xfrm>
              <a:off x="1101498" y="3910010"/>
              <a:ext cx="929700" cy="311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27" name="Google Shape;227;p22"/>
            <p:cNvSpPr/>
            <p:nvPr/>
          </p:nvSpPr>
          <p:spPr>
            <a:xfrm>
              <a:off x="2957841" y="3588253"/>
              <a:ext cx="757200" cy="191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cxnSp>
          <p:nvCxnSpPr>
            <p:cNvPr id="228" name="Google Shape;228;p22"/>
            <p:cNvCxnSpPr>
              <a:stCxn id="221" idx="2"/>
              <a:endCxn id="223" idx="6"/>
            </p:cNvCxnSpPr>
            <p:nvPr/>
          </p:nvCxnSpPr>
          <p:spPr>
            <a:xfrm rot="10800000">
              <a:off x="2939059" y="4551225"/>
              <a:ext cx="313800" cy="0"/>
            </a:xfrm>
            <a:prstGeom prst="straightConnector1">
              <a:avLst/>
            </a:prstGeom>
            <a:noFill/>
            <a:ln w="25400" cap="flat" cmpd="sng">
              <a:solidFill>
                <a:srgbClr val="C4E0B2"/>
              </a:solidFill>
              <a:prstDash val="solid"/>
              <a:miter lim="800000"/>
              <a:headEnd type="none" w="sm" len="sm"/>
              <a:tailEnd type="none" w="sm" len="sm"/>
            </a:ln>
          </p:spPr>
        </p:cxnSp>
        <p:cxnSp>
          <p:nvCxnSpPr>
            <p:cNvPr id="229" name="Google Shape;229;p22"/>
            <p:cNvCxnSpPr>
              <a:stCxn id="227" idx="5"/>
              <a:endCxn id="221" idx="0"/>
            </p:cNvCxnSpPr>
            <p:nvPr/>
          </p:nvCxnSpPr>
          <p:spPr>
            <a:xfrm>
              <a:off x="3604152" y="3751367"/>
              <a:ext cx="177000" cy="582900"/>
            </a:xfrm>
            <a:prstGeom prst="straightConnector1">
              <a:avLst/>
            </a:prstGeom>
            <a:noFill/>
            <a:ln w="25400" cap="flat" cmpd="sng">
              <a:solidFill>
                <a:srgbClr val="C4E0B2"/>
              </a:solidFill>
              <a:prstDash val="solid"/>
              <a:miter lim="800000"/>
              <a:headEnd type="none" w="sm" len="sm"/>
              <a:tailEnd type="none" w="sm" len="sm"/>
            </a:ln>
          </p:spPr>
        </p:cxnSp>
        <p:cxnSp>
          <p:nvCxnSpPr>
            <p:cNvPr id="230" name="Google Shape;230;p22"/>
            <p:cNvCxnSpPr>
              <a:stCxn id="222" idx="5"/>
              <a:endCxn id="221" idx="1"/>
            </p:cNvCxnSpPr>
            <p:nvPr/>
          </p:nvCxnSpPr>
          <p:spPr>
            <a:xfrm>
              <a:off x="2846913" y="4066095"/>
              <a:ext cx="560700" cy="331800"/>
            </a:xfrm>
            <a:prstGeom prst="straightConnector1">
              <a:avLst/>
            </a:prstGeom>
            <a:noFill/>
            <a:ln w="25400" cap="flat" cmpd="sng">
              <a:solidFill>
                <a:srgbClr val="C4E0B2"/>
              </a:solidFill>
              <a:prstDash val="solid"/>
              <a:miter lim="800000"/>
              <a:headEnd type="none" w="sm" len="sm"/>
              <a:tailEnd type="none" w="sm" len="sm"/>
            </a:ln>
          </p:spPr>
        </p:cxnSp>
        <p:cxnSp>
          <p:nvCxnSpPr>
            <p:cNvPr id="231" name="Google Shape;231;p22"/>
            <p:cNvCxnSpPr>
              <a:stCxn id="223" idx="0"/>
              <a:endCxn id="222" idx="4"/>
            </p:cNvCxnSpPr>
            <p:nvPr/>
          </p:nvCxnSpPr>
          <p:spPr>
            <a:xfrm rot="10800000" flipH="1">
              <a:off x="2371022" y="4107375"/>
              <a:ext cx="208200" cy="226800"/>
            </a:xfrm>
            <a:prstGeom prst="straightConnector1">
              <a:avLst/>
            </a:prstGeom>
            <a:noFill/>
            <a:ln w="25400" cap="flat" cmpd="sng">
              <a:solidFill>
                <a:srgbClr val="C4E0B2"/>
              </a:solidFill>
              <a:prstDash val="solid"/>
              <a:miter lim="800000"/>
              <a:headEnd type="none" w="sm" len="sm"/>
              <a:tailEnd type="none" w="sm" len="sm"/>
            </a:ln>
          </p:spPr>
        </p:cxnSp>
        <p:cxnSp>
          <p:nvCxnSpPr>
            <p:cNvPr id="232" name="Google Shape;232;p22"/>
            <p:cNvCxnSpPr>
              <a:stCxn id="223" idx="1"/>
            </p:cNvCxnSpPr>
            <p:nvPr/>
          </p:nvCxnSpPr>
          <p:spPr>
            <a:xfrm rot="10800000">
              <a:off x="1578750" y="4238747"/>
              <a:ext cx="390600" cy="159000"/>
            </a:xfrm>
            <a:prstGeom prst="straightConnector1">
              <a:avLst/>
            </a:prstGeom>
            <a:noFill/>
            <a:ln w="25400" cap="flat" cmpd="sng">
              <a:solidFill>
                <a:srgbClr val="C4E0B2"/>
              </a:solidFill>
              <a:prstDash val="solid"/>
              <a:miter lim="800000"/>
              <a:headEnd type="none" w="sm" len="sm"/>
              <a:tailEnd type="none" w="sm" len="sm"/>
            </a:ln>
          </p:spPr>
        </p:cxnSp>
        <p:cxnSp>
          <p:nvCxnSpPr>
            <p:cNvPr id="233" name="Google Shape;233;p22"/>
            <p:cNvCxnSpPr>
              <a:stCxn id="225" idx="4"/>
              <a:endCxn id="226" idx="1"/>
            </p:cNvCxnSpPr>
            <p:nvPr/>
          </p:nvCxnSpPr>
          <p:spPr>
            <a:xfrm>
              <a:off x="866936" y="3727627"/>
              <a:ext cx="370800" cy="228000"/>
            </a:xfrm>
            <a:prstGeom prst="straightConnector1">
              <a:avLst/>
            </a:prstGeom>
            <a:noFill/>
            <a:ln w="25400" cap="flat" cmpd="sng">
              <a:solidFill>
                <a:srgbClr val="C4E0B2"/>
              </a:solidFill>
              <a:prstDash val="solid"/>
              <a:miter lim="800000"/>
              <a:headEnd type="none" w="sm" len="sm"/>
              <a:tailEnd type="none" w="sm" len="sm"/>
            </a:ln>
          </p:spPr>
        </p:cxnSp>
        <p:cxnSp>
          <p:nvCxnSpPr>
            <p:cNvPr id="234" name="Google Shape;234;p22"/>
            <p:cNvCxnSpPr>
              <a:stCxn id="226" idx="0"/>
              <a:endCxn id="224" idx="4"/>
            </p:cNvCxnSpPr>
            <p:nvPr/>
          </p:nvCxnSpPr>
          <p:spPr>
            <a:xfrm rot="10800000" flipH="1">
              <a:off x="1566348" y="3716210"/>
              <a:ext cx="194700" cy="193800"/>
            </a:xfrm>
            <a:prstGeom prst="straightConnector1">
              <a:avLst/>
            </a:prstGeom>
            <a:noFill/>
            <a:ln w="25400" cap="flat" cmpd="sng">
              <a:solidFill>
                <a:srgbClr val="C4E0B2"/>
              </a:solidFill>
              <a:prstDash val="solid"/>
              <a:miter lim="800000"/>
              <a:headEnd type="none" w="sm" len="sm"/>
              <a:tailEnd type="none" w="sm" len="sm"/>
            </a:ln>
          </p:spPr>
        </p:cxnSp>
        <p:cxnSp>
          <p:nvCxnSpPr>
            <p:cNvPr id="235" name="Google Shape;235;p22"/>
            <p:cNvCxnSpPr>
              <a:stCxn id="225" idx="6"/>
              <a:endCxn id="224" idx="2"/>
            </p:cNvCxnSpPr>
            <p:nvPr/>
          </p:nvCxnSpPr>
          <p:spPr>
            <a:xfrm rot="10800000" flipH="1">
              <a:off x="1168286" y="3593377"/>
              <a:ext cx="246300" cy="37800"/>
            </a:xfrm>
            <a:prstGeom prst="straightConnector1">
              <a:avLst/>
            </a:prstGeom>
            <a:noFill/>
            <a:ln w="25400" cap="flat" cmpd="sng">
              <a:solidFill>
                <a:srgbClr val="C4E0B2"/>
              </a:solidFill>
              <a:prstDash val="solid"/>
              <a:miter lim="800000"/>
              <a:headEnd type="none" w="sm" len="sm"/>
              <a:tailEnd type="none" w="sm" len="sm"/>
            </a:ln>
          </p:spPr>
        </p:cxnSp>
        <p:cxnSp>
          <p:nvCxnSpPr>
            <p:cNvPr id="236" name="Google Shape;236;p22"/>
            <p:cNvCxnSpPr>
              <a:stCxn id="224" idx="6"/>
              <a:endCxn id="227" idx="2"/>
            </p:cNvCxnSpPr>
            <p:nvPr/>
          </p:nvCxnSpPr>
          <p:spPr>
            <a:xfrm>
              <a:off x="2107119" y="3593382"/>
              <a:ext cx="850800" cy="90300"/>
            </a:xfrm>
            <a:prstGeom prst="straightConnector1">
              <a:avLst/>
            </a:prstGeom>
            <a:noFill/>
            <a:ln w="25400" cap="flat" cmpd="sng">
              <a:solidFill>
                <a:srgbClr val="C4E0B2"/>
              </a:solidFill>
              <a:prstDash val="solid"/>
              <a:miter lim="800000"/>
              <a:headEnd type="none" w="sm" len="sm"/>
              <a:tailEnd type="none" w="sm" len="sm"/>
            </a:ln>
          </p:spPr>
        </p:cxnSp>
        <p:cxnSp>
          <p:nvCxnSpPr>
            <p:cNvPr id="237" name="Google Shape;237;p22"/>
            <p:cNvCxnSpPr>
              <a:stCxn id="227" idx="3"/>
              <a:endCxn id="222" idx="7"/>
            </p:cNvCxnSpPr>
            <p:nvPr/>
          </p:nvCxnSpPr>
          <p:spPr>
            <a:xfrm flipH="1">
              <a:off x="2847030" y="3751367"/>
              <a:ext cx="221700" cy="114600"/>
            </a:xfrm>
            <a:prstGeom prst="straightConnector1">
              <a:avLst/>
            </a:prstGeom>
            <a:noFill/>
            <a:ln w="25400" cap="flat" cmpd="sng">
              <a:solidFill>
                <a:srgbClr val="C4E0B2"/>
              </a:solidFill>
              <a:prstDash val="solid"/>
              <a:miter lim="800000"/>
              <a:headEnd type="none" w="sm" len="sm"/>
              <a:tailEnd type="none" w="sm" len="sm"/>
            </a:ln>
          </p:spPr>
        </p:cxnSp>
      </p:grpSp>
      <p:sp>
        <p:nvSpPr>
          <p:cNvPr id="238" name="Google Shape;238;p22"/>
          <p:cNvSpPr/>
          <p:nvPr/>
        </p:nvSpPr>
        <p:spPr>
          <a:xfrm>
            <a:off x="7397063" y="2126144"/>
            <a:ext cx="2072800" cy="1930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nvGrpSpPr>
          <p:cNvPr id="239" name="Google Shape;239;p22"/>
          <p:cNvGrpSpPr/>
          <p:nvPr/>
        </p:nvGrpSpPr>
        <p:grpSpPr>
          <a:xfrm>
            <a:off x="7661255" y="2288636"/>
            <a:ext cx="1569931" cy="1559533"/>
            <a:chOff x="565586" y="3470682"/>
            <a:chExt cx="3743873" cy="1297593"/>
          </a:xfrm>
        </p:grpSpPr>
        <p:sp>
          <p:nvSpPr>
            <p:cNvPr id="240" name="Google Shape;240;p22"/>
            <p:cNvSpPr/>
            <p:nvPr/>
          </p:nvSpPr>
          <p:spPr>
            <a:xfrm>
              <a:off x="3252859" y="4334175"/>
              <a:ext cx="10566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1" name="Google Shape;241;p22"/>
            <p:cNvSpPr/>
            <p:nvPr/>
          </p:nvSpPr>
          <p:spPr>
            <a:xfrm>
              <a:off x="2200602" y="3824625"/>
              <a:ext cx="757200" cy="282900"/>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2" name="Google Shape;242;p22"/>
            <p:cNvSpPr/>
            <p:nvPr/>
          </p:nvSpPr>
          <p:spPr>
            <a:xfrm>
              <a:off x="1802972" y="4334175"/>
              <a:ext cx="11361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3" name="Google Shape;243;p22"/>
            <p:cNvSpPr/>
            <p:nvPr/>
          </p:nvSpPr>
          <p:spPr>
            <a:xfrm>
              <a:off x="1414719" y="3470682"/>
              <a:ext cx="692400" cy="245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4" name="Google Shape;244;p22"/>
            <p:cNvSpPr/>
            <p:nvPr/>
          </p:nvSpPr>
          <p:spPr>
            <a:xfrm>
              <a:off x="565586" y="3534727"/>
              <a:ext cx="602700" cy="19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5" name="Google Shape;245;p22"/>
            <p:cNvSpPr/>
            <p:nvPr/>
          </p:nvSpPr>
          <p:spPr>
            <a:xfrm>
              <a:off x="1101498" y="3910010"/>
              <a:ext cx="929700" cy="311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6" name="Google Shape;246;p22"/>
            <p:cNvSpPr/>
            <p:nvPr/>
          </p:nvSpPr>
          <p:spPr>
            <a:xfrm>
              <a:off x="2957841" y="3588253"/>
              <a:ext cx="757200" cy="191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cxnSp>
          <p:nvCxnSpPr>
            <p:cNvPr id="247" name="Google Shape;247;p22"/>
            <p:cNvCxnSpPr>
              <a:stCxn id="240" idx="2"/>
              <a:endCxn id="242" idx="6"/>
            </p:cNvCxnSpPr>
            <p:nvPr/>
          </p:nvCxnSpPr>
          <p:spPr>
            <a:xfrm rot="10800000">
              <a:off x="2939059" y="4551225"/>
              <a:ext cx="313800" cy="0"/>
            </a:xfrm>
            <a:prstGeom prst="straightConnector1">
              <a:avLst/>
            </a:prstGeom>
            <a:noFill/>
            <a:ln w="25400" cap="flat" cmpd="sng">
              <a:solidFill>
                <a:srgbClr val="C4E0B2"/>
              </a:solidFill>
              <a:prstDash val="solid"/>
              <a:miter lim="800000"/>
              <a:headEnd type="none" w="sm" len="sm"/>
              <a:tailEnd type="none" w="sm" len="sm"/>
            </a:ln>
          </p:spPr>
        </p:cxnSp>
        <p:cxnSp>
          <p:nvCxnSpPr>
            <p:cNvPr id="248" name="Google Shape;248;p22"/>
            <p:cNvCxnSpPr>
              <a:stCxn id="246" idx="5"/>
              <a:endCxn id="240" idx="0"/>
            </p:cNvCxnSpPr>
            <p:nvPr/>
          </p:nvCxnSpPr>
          <p:spPr>
            <a:xfrm>
              <a:off x="3604152" y="3751367"/>
              <a:ext cx="177000" cy="582900"/>
            </a:xfrm>
            <a:prstGeom prst="straightConnector1">
              <a:avLst/>
            </a:prstGeom>
            <a:noFill/>
            <a:ln w="25400" cap="flat" cmpd="sng">
              <a:solidFill>
                <a:srgbClr val="C4E0B2"/>
              </a:solidFill>
              <a:prstDash val="solid"/>
              <a:miter lim="800000"/>
              <a:headEnd type="none" w="sm" len="sm"/>
              <a:tailEnd type="none" w="sm" len="sm"/>
            </a:ln>
          </p:spPr>
        </p:cxnSp>
        <p:cxnSp>
          <p:nvCxnSpPr>
            <p:cNvPr id="249" name="Google Shape;249;p22"/>
            <p:cNvCxnSpPr>
              <a:stCxn id="241" idx="5"/>
              <a:endCxn id="240" idx="1"/>
            </p:cNvCxnSpPr>
            <p:nvPr/>
          </p:nvCxnSpPr>
          <p:spPr>
            <a:xfrm>
              <a:off x="2846913" y="4066095"/>
              <a:ext cx="560700" cy="331800"/>
            </a:xfrm>
            <a:prstGeom prst="straightConnector1">
              <a:avLst/>
            </a:prstGeom>
            <a:noFill/>
            <a:ln w="25400" cap="flat" cmpd="sng">
              <a:solidFill>
                <a:srgbClr val="C4E0B2"/>
              </a:solidFill>
              <a:prstDash val="solid"/>
              <a:miter lim="800000"/>
              <a:headEnd type="none" w="sm" len="sm"/>
              <a:tailEnd type="none" w="sm" len="sm"/>
            </a:ln>
          </p:spPr>
        </p:cxnSp>
        <p:cxnSp>
          <p:nvCxnSpPr>
            <p:cNvPr id="250" name="Google Shape;250;p22"/>
            <p:cNvCxnSpPr>
              <a:stCxn id="242" idx="0"/>
              <a:endCxn id="241" idx="4"/>
            </p:cNvCxnSpPr>
            <p:nvPr/>
          </p:nvCxnSpPr>
          <p:spPr>
            <a:xfrm rot="10800000" flipH="1">
              <a:off x="2371022" y="4107675"/>
              <a:ext cx="208200" cy="226500"/>
            </a:xfrm>
            <a:prstGeom prst="straightConnector1">
              <a:avLst/>
            </a:prstGeom>
            <a:noFill/>
            <a:ln w="25400" cap="flat" cmpd="sng">
              <a:solidFill>
                <a:srgbClr val="C4E0B2"/>
              </a:solidFill>
              <a:prstDash val="solid"/>
              <a:miter lim="800000"/>
              <a:headEnd type="none" w="sm" len="sm"/>
              <a:tailEnd type="none" w="sm" len="sm"/>
            </a:ln>
          </p:spPr>
        </p:cxnSp>
        <p:cxnSp>
          <p:nvCxnSpPr>
            <p:cNvPr id="251" name="Google Shape;251;p22"/>
            <p:cNvCxnSpPr>
              <a:stCxn id="242" idx="1"/>
            </p:cNvCxnSpPr>
            <p:nvPr/>
          </p:nvCxnSpPr>
          <p:spPr>
            <a:xfrm rot="10800000">
              <a:off x="1578750" y="4238747"/>
              <a:ext cx="390600" cy="159000"/>
            </a:xfrm>
            <a:prstGeom prst="straightConnector1">
              <a:avLst/>
            </a:prstGeom>
            <a:noFill/>
            <a:ln w="25400" cap="flat" cmpd="sng">
              <a:solidFill>
                <a:srgbClr val="C4E0B2"/>
              </a:solidFill>
              <a:prstDash val="solid"/>
              <a:miter lim="800000"/>
              <a:headEnd type="none" w="sm" len="sm"/>
              <a:tailEnd type="none" w="sm" len="sm"/>
            </a:ln>
          </p:spPr>
        </p:cxnSp>
        <p:cxnSp>
          <p:nvCxnSpPr>
            <p:cNvPr id="252" name="Google Shape;252;p22"/>
            <p:cNvCxnSpPr>
              <a:stCxn id="244" idx="4"/>
              <a:endCxn id="245" idx="1"/>
            </p:cNvCxnSpPr>
            <p:nvPr/>
          </p:nvCxnSpPr>
          <p:spPr>
            <a:xfrm>
              <a:off x="866936" y="3727627"/>
              <a:ext cx="370800" cy="228000"/>
            </a:xfrm>
            <a:prstGeom prst="straightConnector1">
              <a:avLst/>
            </a:prstGeom>
            <a:noFill/>
            <a:ln w="25400" cap="flat" cmpd="sng">
              <a:solidFill>
                <a:srgbClr val="C4E0B2"/>
              </a:solidFill>
              <a:prstDash val="solid"/>
              <a:miter lim="800000"/>
              <a:headEnd type="none" w="sm" len="sm"/>
              <a:tailEnd type="none" w="sm" len="sm"/>
            </a:ln>
          </p:spPr>
        </p:cxnSp>
        <p:cxnSp>
          <p:nvCxnSpPr>
            <p:cNvPr id="253" name="Google Shape;253;p22"/>
            <p:cNvCxnSpPr>
              <a:stCxn id="245" idx="0"/>
              <a:endCxn id="243" idx="4"/>
            </p:cNvCxnSpPr>
            <p:nvPr/>
          </p:nvCxnSpPr>
          <p:spPr>
            <a:xfrm rot="10800000" flipH="1">
              <a:off x="1566348" y="3716210"/>
              <a:ext cx="194700" cy="193800"/>
            </a:xfrm>
            <a:prstGeom prst="straightConnector1">
              <a:avLst/>
            </a:prstGeom>
            <a:noFill/>
            <a:ln w="25400" cap="flat" cmpd="sng">
              <a:solidFill>
                <a:srgbClr val="C4E0B2"/>
              </a:solidFill>
              <a:prstDash val="solid"/>
              <a:miter lim="800000"/>
              <a:headEnd type="none" w="sm" len="sm"/>
              <a:tailEnd type="none" w="sm" len="sm"/>
            </a:ln>
          </p:spPr>
        </p:cxnSp>
        <p:cxnSp>
          <p:nvCxnSpPr>
            <p:cNvPr id="254" name="Google Shape;254;p22"/>
            <p:cNvCxnSpPr>
              <a:stCxn id="244" idx="6"/>
              <a:endCxn id="243" idx="2"/>
            </p:cNvCxnSpPr>
            <p:nvPr/>
          </p:nvCxnSpPr>
          <p:spPr>
            <a:xfrm rot="10800000" flipH="1">
              <a:off x="1168286" y="3593377"/>
              <a:ext cx="246300" cy="37800"/>
            </a:xfrm>
            <a:prstGeom prst="straightConnector1">
              <a:avLst/>
            </a:prstGeom>
            <a:noFill/>
            <a:ln w="25400" cap="flat" cmpd="sng">
              <a:solidFill>
                <a:srgbClr val="C4E0B2"/>
              </a:solidFill>
              <a:prstDash val="solid"/>
              <a:miter lim="800000"/>
              <a:headEnd type="none" w="sm" len="sm"/>
              <a:tailEnd type="none" w="sm" len="sm"/>
            </a:ln>
          </p:spPr>
        </p:cxnSp>
        <p:cxnSp>
          <p:nvCxnSpPr>
            <p:cNvPr id="255" name="Google Shape;255;p22"/>
            <p:cNvCxnSpPr>
              <a:stCxn id="243" idx="6"/>
              <a:endCxn id="246" idx="2"/>
            </p:cNvCxnSpPr>
            <p:nvPr/>
          </p:nvCxnSpPr>
          <p:spPr>
            <a:xfrm>
              <a:off x="2107119" y="3593382"/>
              <a:ext cx="850800" cy="90300"/>
            </a:xfrm>
            <a:prstGeom prst="straightConnector1">
              <a:avLst/>
            </a:prstGeom>
            <a:noFill/>
            <a:ln w="25400" cap="flat" cmpd="sng">
              <a:solidFill>
                <a:srgbClr val="C4E0B2"/>
              </a:solidFill>
              <a:prstDash val="solid"/>
              <a:miter lim="800000"/>
              <a:headEnd type="none" w="sm" len="sm"/>
              <a:tailEnd type="none" w="sm" len="sm"/>
            </a:ln>
          </p:spPr>
        </p:cxnSp>
        <p:cxnSp>
          <p:nvCxnSpPr>
            <p:cNvPr id="256" name="Google Shape;256;p22"/>
            <p:cNvCxnSpPr>
              <a:stCxn id="246" idx="3"/>
              <a:endCxn id="241" idx="7"/>
            </p:cNvCxnSpPr>
            <p:nvPr/>
          </p:nvCxnSpPr>
          <p:spPr>
            <a:xfrm flipH="1">
              <a:off x="2847030" y="3751367"/>
              <a:ext cx="221700" cy="114600"/>
            </a:xfrm>
            <a:prstGeom prst="straightConnector1">
              <a:avLst/>
            </a:prstGeom>
            <a:noFill/>
            <a:ln w="25400" cap="flat" cmpd="sng">
              <a:solidFill>
                <a:srgbClr val="C4E0B2"/>
              </a:solidFill>
              <a:prstDash val="solid"/>
              <a:miter lim="800000"/>
              <a:headEnd type="none" w="sm" len="sm"/>
              <a:tailEnd type="none" w="sm" len="sm"/>
            </a:ln>
          </p:spPr>
        </p:cxnSp>
      </p:grpSp>
      <p:sp>
        <p:nvSpPr>
          <p:cNvPr id="267" name="Google Shape;267;p22"/>
          <p:cNvSpPr/>
          <p:nvPr/>
        </p:nvSpPr>
        <p:spPr>
          <a:xfrm flipH="1">
            <a:off x="3293962" y="2567767"/>
            <a:ext cx="1048000" cy="946400"/>
          </a:xfrm>
          <a:prstGeom prst="ellipse">
            <a:avLst/>
          </a:prstGeom>
          <a:solidFill>
            <a:srgbClr val="A8D08C">
              <a:alpha val="69800"/>
            </a:srgbClr>
          </a:solidFill>
          <a:ln w="12700" cap="flat" cmpd="sng">
            <a:solidFill>
              <a:srgbClr val="A8D08C"/>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68" name="Google Shape;268;p22"/>
          <p:cNvSpPr/>
          <p:nvPr/>
        </p:nvSpPr>
        <p:spPr>
          <a:xfrm rot="11792866">
            <a:off x="5707352" y="2537071"/>
            <a:ext cx="956412" cy="963615"/>
          </a:xfrm>
          <a:prstGeom prst="pie">
            <a:avLst>
              <a:gd name="adj1" fmla="val 0"/>
              <a:gd name="adj2" fmla="val 16200000"/>
            </a:avLst>
          </a:prstGeom>
          <a:solidFill>
            <a:srgbClr val="A8D08C">
              <a:alpha val="69800"/>
            </a:srgbClr>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6" name="Textfeld 15">
            <a:extLst>
              <a:ext uri="{FF2B5EF4-FFF2-40B4-BE49-F238E27FC236}">
                <a16:creationId xmlns:a16="http://schemas.microsoft.com/office/drawing/2014/main" id="{AC6397C3-30F4-0A8F-0DF3-ED8E8CD8E95A}"/>
              </a:ext>
            </a:extLst>
          </p:cNvPr>
          <p:cNvSpPr txBox="1"/>
          <p:nvPr/>
        </p:nvSpPr>
        <p:spPr>
          <a:xfrm>
            <a:off x="2687236" y="4108824"/>
            <a:ext cx="2188122" cy="523220"/>
          </a:xfrm>
          <a:prstGeom prst="rect">
            <a:avLst/>
          </a:prstGeom>
          <a:noFill/>
        </p:spPr>
        <p:txBody>
          <a:bodyPr wrap="square">
            <a:spAutoFit/>
          </a:bodyPr>
          <a:lstStyle/>
          <a:p>
            <a:pPr algn="ctr"/>
            <a:r>
              <a:rPr lang="en-US" sz="1400" b="0" i="0" strike="noStrike" baseline="0" dirty="0">
                <a:solidFill>
                  <a:srgbClr val="000000"/>
                </a:solidFill>
                <a:latin typeface="Arial" panose="020B0604020202020204" pitchFamily="34" charset="0"/>
              </a:rPr>
              <a:t>Highlights</a:t>
            </a:r>
            <a:r>
              <a:rPr lang="en-US" sz="1400" dirty="0">
                <a:solidFill>
                  <a:srgbClr val="000000"/>
                </a:solidFill>
                <a:latin typeface="Arial" panose="020B0604020202020204" pitchFamily="34" charset="0"/>
              </a:rPr>
              <a:t> </a:t>
            </a:r>
            <a:r>
              <a:rPr lang="en-US" sz="1400" b="0" i="0" strike="noStrike" baseline="0" dirty="0">
                <a:solidFill>
                  <a:srgbClr val="000000"/>
                </a:solidFill>
                <a:latin typeface="Arial" panose="020B0604020202020204" pitchFamily="34" charset="0"/>
              </a:rPr>
              <a:t>size (area) of connected habitat.</a:t>
            </a:r>
          </a:p>
        </p:txBody>
      </p:sp>
      <p:sp>
        <p:nvSpPr>
          <p:cNvPr id="17" name="Textfeld 16">
            <a:extLst>
              <a:ext uri="{FF2B5EF4-FFF2-40B4-BE49-F238E27FC236}">
                <a16:creationId xmlns:a16="http://schemas.microsoft.com/office/drawing/2014/main" id="{45531FF4-CD0E-6AD7-55AC-327781946C4D}"/>
              </a:ext>
            </a:extLst>
          </p:cNvPr>
          <p:cNvSpPr txBox="1"/>
          <p:nvPr/>
        </p:nvSpPr>
        <p:spPr>
          <a:xfrm>
            <a:off x="5065663" y="4111903"/>
            <a:ext cx="2188122" cy="523220"/>
          </a:xfrm>
          <a:prstGeom prst="rect">
            <a:avLst/>
          </a:prstGeom>
          <a:noFill/>
        </p:spPr>
        <p:txBody>
          <a:bodyPr wrap="square">
            <a:spAutoFit/>
          </a:bodyPr>
          <a:lstStyle/>
          <a:p>
            <a:pPr algn="ctr"/>
            <a:r>
              <a:rPr lang="en-US" sz="1400" b="0" i="0" strike="noStrike" baseline="0" dirty="0">
                <a:solidFill>
                  <a:srgbClr val="000000"/>
                </a:solidFill>
                <a:latin typeface="Arial" panose="020B0604020202020204" pitchFamily="34" charset="0"/>
              </a:rPr>
              <a:t>Highlights</a:t>
            </a:r>
            <a:r>
              <a:rPr lang="en-US" sz="1400" dirty="0">
                <a:solidFill>
                  <a:srgbClr val="000000"/>
                </a:solidFill>
                <a:latin typeface="Arial" panose="020B0604020202020204" pitchFamily="34" charset="0"/>
              </a:rPr>
              <a:t> </a:t>
            </a:r>
            <a:r>
              <a:rPr lang="en-US" sz="1400" b="0" i="0" strike="noStrike" baseline="0" dirty="0">
                <a:solidFill>
                  <a:srgbClr val="000000"/>
                </a:solidFill>
                <a:latin typeface="Arial" panose="020B0604020202020204" pitchFamily="34" charset="0"/>
              </a:rPr>
              <a:t>underused connectivity potential.</a:t>
            </a:r>
          </a:p>
        </p:txBody>
      </p:sp>
      <p:sp>
        <p:nvSpPr>
          <p:cNvPr id="18" name="Textfeld 17">
            <a:extLst>
              <a:ext uri="{FF2B5EF4-FFF2-40B4-BE49-F238E27FC236}">
                <a16:creationId xmlns:a16="http://schemas.microsoft.com/office/drawing/2014/main" id="{625C03CA-75E2-F3A7-5D33-3C7A2DAC6AF3}"/>
              </a:ext>
            </a:extLst>
          </p:cNvPr>
          <p:cNvSpPr txBox="1"/>
          <p:nvPr/>
        </p:nvSpPr>
        <p:spPr>
          <a:xfrm>
            <a:off x="7410804" y="4119029"/>
            <a:ext cx="2092625" cy="523220"/>
          </a:xfrm>
          <a:prstGeom prst="rect">
            <a:avLst/>
          </a:prstGeom>
          <a:noFill/>
        </p:spPr>
        <p:txBody>
          <a:bodyPr wrap="square">
            <a:spAutoFit/>
          </a:bodyPr>
          <a:lstStyle/>
          <a:p>
            <a:pPr algn="ctr"/>
            <a:r>
              <a:rPr lang="en-US" sz="1400" b="0" i="0" strike="noStrike" baseline="0" dirty="0">
                <a:solidFill>
                  <a:srgbClr val="000000"/>
                </a:solidFill>
                <a:latin typeface="Arial" panose="020B0604020202020204" pitchFamily="34" charset="0"/>
              </a:rPr>
              <a:t>Highlights</a:t>
            </a:r>
            <a:r>
              <a:rPr lang="en-US" sz="1400" dirty="0">
                <a:solidFill>
                  <a:srgbClr val="000000"/>
                </a:solidFill>
                <a:latin typeface="Arial" panose="020B0604020202020204" pitchFamily="34" charset="0"/>
              </a:rPr>
              <a:t> </a:t>
            </a:r>
            <a:r>
              <a:rPr lang="en-US" sz="1400" b="0" i="0" strike="noStrike" baseline="0" dirty="0">
                <a:solidFill>
                  <a:srgbClr val="000000"/>
                </a:solidFill>
                <a:latin typeface="Arial" panose="020B0604020202020204" pitchFamily="34" charset="0"/>
              </a:rPr>
              <a:t>stepping stones.</a:t>
            </a:r>
          </a:p>
        </p:txBody>
      </p:sp>
      <p:sp>
        <p:nvSpPr>
          <p:cNvPr id="19" name="Textfeld 18">
            <a:extLst>
              <a:ext uri="{FF2B5EF4-FFF2-40B4-BE49-F238E27FC236}">
                <a16:creationId xmlns:a16="http://schemas.microsoft.com/office/drawing/2014/main" id="{670B0B3C-377C-6D7E-2AA3-FA5A7383E27F}"/>
              </a:ext>
            </a:extLst>
          </p:cNvPr>
          <p:cNvSpPr txBox="1"/>
          <p:nvPr/>
        </p:nvSpPr>
        <p:spPr>
          <a:xfrm>
            <a:off x="428870" y="4113157"/>
            <a:ext cx="2205743" cy="523220"/>
          </a:xfrm>
          <a:prstGeom prst="rect">
            <a:avLst/>
          </a:prstGeom>
          <a:noFill/>
        </p:spPr>
        <p:txBody>
          <a:bodyPr wrap="square">
            <a:spAutoFit/>
          </a:bodyPr>
          <a:lstStyle/>
          <a:p>
            <a:pPr algn="ctr"/>
            <a:r>
              <a:rPr lang="en-US" sz="1400" dirty="0">
                <a:solidFill>
                  <a:srgbClr val="000000"/>
                </a:solidFill>
                <a:latin typeface="Arial" panose="020B0604020202020204" pitchFamily="34" charset="0"/>
              </a:rPr>
              <a:t>Highlights </a:t>
            </a:r>
            <a:r>
              <a:rPr lang="de-CH" sz="1400" b="0" i="0" strike="noStrike" baseline="0" dirty="0">
                <a:solidFill>
                  <a:srgbClr val="000000"/>
                </a:solidFill>
                <a:latin typeface="Arial" panose="020B0604020202020204" pitchFamily="34" charset="0"/>
              </a:rPr>
              <a:t>potential </a:t>
            </a:r>
            <a:r>
              <a:rPr lang="de-CH" sz="1400" b="0" i="0" strike="noStrike" baseline="0" dirty="0" err="1">
                <a:solidFill>
                  <a:srgbClr val="000000"/>
                </a:solidFill>
                <a:latin typeface="Arial" panose="020B0604020202020204" pitchFamily="34" charset="0"/>
              </a:rPr>
              <a:t>long</a:t>
            </a:r>
            <a:r>
              <a:rPr lang="de-CH" sz="1400" b="0" i="0" strike="noStrike" baseline="0" dirty="0">
                <a:solidFill>
                  <a:srgbClr val="000000"/>
                </a:solidFill>
                <a:latin typeface="Arial" panose="020B0604020202020204" pitchFamily="34" charset="0"/>
              </a:rPr>
              <a:t>-term </a:t>
            </a:r>
            <a:r>
              <a:rPr lang="de-CH" sz="1400" b="0" i="0" strike="noStrike" baseline="0" dirty="0" err="1">
                <a:solidFill>
                  <a:srgbClr val="000000"/>
                </a:solidFill>
                <a:latin typeface="Arial" panose="020B0604020202020204" pitchFamily="34" charset="0"/>
              </a:rPr>
              <a:t>species</a:t>
            </a:r>
            <a:r>
              <a:rPr lang="de-CH" sz="1400" b="0" i="0" strike="noStrike" baseline="0" dirty="0">
                <a:solidFill>
                  <a:srgbClr val="000000"/>
                </a:solidFill>
                <a:latin typeface="Arial" panose="020B0604020202020204" pitchFamily="34" charset="0"/>
              </a:rPr>
              <a:t> </a:t>
            </a:r>
            <a:r>
              <a:rPr lang="de-CH" sz="1400" b="0" i="0" strike="noStrike" baseline="0" dirty="0" err="1">
                <a:solidFill>
                  <a:srgbClr val="000000"/>
                </a:solidFill>
                <a:latin typeface="Arial" panose="020B0604020202020204" pitchFamily="34" charset="0"/>
              </a:rPr>
              <a:t>persistence</a:t>
            </a:r>
            <a:r>
              <a:rPr lang="de-CH" sz="1400" b="0" i="0" strike="noStrike" baseline="0" dirty="0">
                <a:solidFill>
                  <a:srgbClr val="000000"/>
                </a:solidFill>
                <a:latin typeface="Arial" panose="020B0604020202020204" pitchFamily="34" charset="0"/>
              </a:rPr>
              <a:t>.</a:t>
            </a:r>
          </a:p>
        </p:txBody>
      </p:sp>
      <p:sp>
        <p:nvSpPr>
          <p:cNvPr id="20" name="Google Shape;200;p22">
            <a:extLst>
              <a:ext uri="{FF2B5EF4-FFF2-40B4-BE49-F238E27FC236}">
                <a16:creationId xmlns:a16="http://schemas.microsoft.com/office/drawing/2014/main" id="{028232C4-785A-F46D-F1FA-E81CA5639EEA}"/>
              </a:ext>
            </a:extLst>
          </p:cNvPr>
          <p:cNvSpPr/>
          <p:nvPr/>
        </p:nvSpPr>
        <p:spPr>
          <a:xfrm>
            <a:off x="9689431" y="2126128"/>
            <a:ext cx="2072800" cy="19304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nvGrpSpPr>
          <p:cNvPr id="21" name="Google Shape;201;p22">
            <a:extLst>
              <a:ext uri="{FF2B5EF4-FFF2-40B4-BE49-F238E27FC236}">
                <a16:creationId xmlns:a16="http://schemas.microsoft.com/office/drawing/2014/main" id="{E7D48EFC-8625-2D3C-9307-C804497E3258}"/>
              </a:ext>
            </a:extLst>
          </p:cNvPr>
          <p:cNvGrpSpPr/>
          <p:nvPr/>
        </p:nvGrpSpPr>
        <p:grpSpPr>
          <a:xfrm>
            <a:off x="9953623" y="2288620"/>
            <a:ext cx="1569931" cy="1559533"/>
            <a:chOff x="565586" y="3470682"/>
            <a:chExt cx="3743873" cy="1297593"/>
          </a:xfrm>
        </p:grpSpPr>
        <p:sp>
          <p:nvSpPr>
            <p:cNvPr id="22" name="Google Shape;202;p22">
              <a:extLst>
                <a:ext uri="{FF2B5EF4-FFF2-40B4-BE49-F238E27FC236}">
                  <a16:creationId xmlns:a16="http://schemas.microsoft.com/office/drawing/2014/main" id="{810AF8F8-3650-E151-996B-3EB9702A5D71}"/>
                </a:ext>
              </a:extLst>
            </p:cNvPr>
            <p:cNvSpPr/>
            <p:nvPr/>
          </p:nvSpPr>
          <p:spPr>
            <a:xfrm>
              <a:off x="3252859" y="4334175"/>
              <a:ext cx="10566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3" name="Google Shape;203;p22">
              <a:extLst>
                <a:ext uri="{FF2B5EF4-FFF2-40B4-BE49-F238E27FC236}">
                  <a16:creationId xmlns:a16="http://schemas.microsoft.com/office/drawing/2014/main" id="{DAB314F0-8572-2E37-26F8-CC6E755AD261}"/>
                </a:ext>
              </a:extLst>
            </p:cNvPr>
            <p:cNvSpPr/>
            <p:nvPr/>
          </p:nvSpPr>
          <p:spPr>
            <a:xfrm>
              <a:off x="2200602" y="3824625"/>
              <a:ext cx="757200" cy="28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4" name="Google Shape;204;p22">
              <a:extLst>
                <a:ext uri="{FF2B5EF4-FFF2-40B4-BE49-F238E27FC236}">
                  <a16:creationId xmlns:a16="http://schemas.microsoft.com/office/drawing/2014/main" id="{21D7F0B3-46E5-0F8B-B834-21133E533075}"/>
                </a:ext>
              </a:extLst>
            </p:cNvPr>
            <p:cNvSpPr/>
            <p:nvPr/>
          </p:nvSpPr>
          <p:spPr>
            <a:xfrm>
              <a:off x="1802972" y="4334175"/>
              <a:ext cx="1136100" cy="434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5" name="Google Shape;205;p22">
              <a:extLst>
                <a:ext uri="{FF2B5EF4-FFF2-40B4-BE49-F238E27FC236}">
                  <a16:creationId xmlns:a16="http://schemas.microsoft.com/office/drawing/2014/main" id="{DE2A14CE-D3A8-2ABF-D54F-DDDB4093BC04}"/>
                </a:ext>
              </a:extLst>
            </p:cNvPr>
            <p:cNvSpPr/>
            <p:nvPr/>
          </p:nvSpPr>
          <p:spPr>
            <a:xfrm>
              <a:off x="1414719" y="3470682"/>
              <a:ext cx="692400" cy="245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6" name="Google Shape;206;p22">
              <a:extLst>
                <a:ext uri="{FF2B5EF4-FFF2-40B4-BE49-F238E27FC236}">
                  <a16:creationId xmlns:a16="http://schemas.microsoft.com/office/drawing/2014/main" id="{B5308560-B9ED-9415-6485-2A731D8BEDB4}"/>
                </a:ext>
              </a:extLst>
            </p:cNvPr>
            <p:cNvSpPr/>
            <p:nvPr/>
          </p:nvSpPr>
          <p:spPr>
            <a:xfrm>
              <a:off x="565586" y="3534727"/>
              <a:ext cx="602700" cy="1929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7" name="Google Shape;207;p22">
              <a:extLst>
                <a:ext uri="{FF2B5EF4-FFF2-40B4-BE49-F238E27FC236}">
                  <a16:creationId xmlns:a16="http://schemas.microsoft.com/office/drawing/2014/main" id="{2E931CE3-323D-3814-6D84-3FEA02FEB5FE}"/>
                </a:ext>
              </a:extLst>
            </p:cNvPr>
            <p:cNvSpPr/>
            <p:nvPr/>
          </p:nvSpPr>
          <p:spPr>
            <a:xfrm>
              <a:off x="1101498" y="3910010"/>
              <a:ext cx="929700" cy="3114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28" name="Google Shape;208;p22">
              <a:extLst>
                <a:ext uri="{FF2B5EF4-FFF2-40B4-BE49-F238E27FC236}">
                  <a16:creationId xmlns:a16="http://schemas.microsoft.com/office/drawing/2014/main" id="{315DEB76-4563-7BFD-8D7A-675C280561F7}"/>
                </a:ext>
              </a:extLst>
            </p:cNvPr>
            <p:cNvSpPr/>
            <p:nvPr/>
          </p:nvSpPr>
          <p:spPr>
            <a:xfrm>
              <a:off x="2957841" y="3588253"/>
              <a:ext cx="757200" cy="191100"/>
            </a:xfrm>
            <a:prstGeom prst="ellipse">
              <a:avLst/>
            </a:prstGeom>
            <a:solidFill>
              <a:srgbClr val="A8D08C"/>
            </a:solidFill>
            <a:ln w="12700" cap="flat" cmpd="sng">
              <a:solidFill>
                <a:srgbClr val="C4E0B2"/>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cxnSp>
          <p:nvCxnSpPr>
            <p:cNvPr id="29" name="Google Shape;209;p22">
              <a:extLst>
                <a:ext uri="{FF2B5EF4-FFF2-40B4-BE49-F238E27FC236}">
                  <a16:creationId xmlns:a16="http://schemas.microsoft.com/office/drawing/2014/main" id="{FBB4304C-9ECE-CB5E-6C3A-F1B7703803BC}"/>
                </a:ext>
              </a:extLst>
            </p:cNvPr>
            <p:cNvCxnSpPr>
              <a:stCxn id="22" idx="2"/>
              <a:endCxn id="24" idx="6"/>
            </p:cNvCxnSpPr>
            <p:nvPr/>
          </p:nvCxnSpPr>
          <p:spPr>
            <a:xfrm rot="10800000">
              <a:off x="2939059" y="4551225"/>
              <a:ext cx="313800" cy="0"/>
            </a:xfrm>
            <a:prstGeom prst="straightConnector1">
              <a:avLst/>
            </a:prstGeom>
            <a:noFill/>
            <a:ln w="25400" cap="flat" cmpd="sng">
              <a:solidFill>
                <a:srgbClr val="C4E0B2"/>
              </a:solidFill>
              <a:prstDash val="solid"/>
              <a:miter lim="800000"/>
              <a:headEnd type="none" w="sm" len="sm"/>
              <a:tailEnd type="none" w="sm" len="sm"/>
            </a:ln>
          </p:spPr>
        </p:cxnSp>
        <p:cxnSp>
          <p:nvCxnSpPr>
            <p:cNvPr id="30" name="Google Shape;210;p22">
              <a:extLst>
                <a:ext uri="{FF2B5EF4-FFF2-40B4-BE49-F238E27FC236}">
                  <a16:creationId xmlns:a16="http://schemas.microsoft.com/office/drawing/2014/main" id="{F2627ADC-B79A-7E7E-8339-4F1722F1C210}"/>
                </a:ext>
              </a:extLst>
            </p:cNvPr>
            <p:cNvCxnSpPr>
              <a:stCxn id="28" idx="5"/>
              <a:endCxn id="22" idx="0"/>
            </p:cNvCxnSpPr>
            <p:nvPr/>
          </p:nvCxnSpPr>
          <p:spPr>
            <a:xfrm>
              <a:off x="3604152" y="3751367"/>
              <a:ext cx="177000" cy="582900"/>
            </a:xfrm>
            <a:prstGeom prst="straightConnector1">
              <a:avLst/>
            </a:prstGeom>
            <a:noFill/>
            <a:ln w="25400" cap="flat" cmpd="sng">
              <a:solidFill>
                <a:srgbClr val="C4E0B2"/>
              </a:solidFill>
              <a:prstDash val="solid"/>
              <a:miter lim="800000"/>
              <a:headEnd type="none" w="sm" len="sm"/>
              <a:tailEnd type="none" w="sm" len="sm"/>
            </a:ln>
          </p:spPr>
        </p:cxnSp>
        <p:cxnSp>
          <p:nvCxnSpPr>
            <p:cNvPr id="31" name="Google Shape;211;p22">
              <a:extLst>
                <a:ext uri="{FF2B5EF4-FFF2-40B4-BE49-F238E27FC236}">
                  <a16:creationId xmlns:a16="http://schemas.microsoft.com/office/drawing/2014/main" id="{8BE179DB-E4C7-A433-19B2-8D2B1879A677}"/>
                </a:ext>
              </a:extLst>
            </p:cNvPr>
            <p:cNvCxnSpPr>
              <a:stCxn id="23" idx="5"/>
              <a:endCxn id="22" idx="1"/>
            </p:cNvCxnSpPr>
            <p:nvPr/>
          </p:nvCxnSpPr>
          <p:spPr>
            <a:xfrm>
              <a:off x="2846913" y="4066095"/>
              <a:ext cx="560700" cy="331800"/>
            </a:xfrm>
            <a:prstGeom prst="straightConnector1">
              <a:avLst/>
            </a:prstGeom>
            <a:noFill/>
            <a:ln w="25400" cap="flat" cmpd="sng">
              <a:solidFill>
                <a:srgbClr val="C4E0B2"/>
              </a:solidFill>
              <a:prstDash val="solid"/>
              <a:miter lim="800000"/>
              <a:headEnd type="none" w="sm" len="sm"/>
              <a:tailEnd type="none" w="sm" len="sm"/>
            </a:ln>
          </p:spPr>
        </p:cxnSp>
        <p:cxnSp>
          <p:nvCxnSpPr>
            <p:cNvPr id="32" name="Google Shape;212;p22">
              <a:extLst>
                <a:ext uri="{FF2B5EF4-FFF2-40B4-BE49-F238E27FC236}">
                  <a16:creationId xmlns:a16="http://schemas.microsoft.com/office/drawing/2014/main" id="{AB6A4BE4-C0DB-36B0-BE46-EE127C6B1FBB}"/>
                </a:ext>
              </a:extLst>
            </p:cNvPr>
            <p:cNvCxnSpPr>
              <a:stCxn id="24" idx="0"/>
              <a:endCxn id="23" idx="4"/>
            </p:cNvCxnSpPr>
            <p:nvPr/>
          </p:nvCxnSpPr>
          <p:spPr>
            <a:xfrm rot="10800000" flipH="1">
              <a:off x="2371022" y="4107675"/>
              <a:ext cx="208200" cy="226500"/>
            </a:xfrm>
            <a:prstGeom prst="straightConnector1">
              <a:avLst/>
            </a:prstGeom>
            <a:noFill/>
            <a:ln w="25400" cap="flat" cmpd="sng">
              <a:solidFill>
                <a:srgbClr val="C4E0B2"/>
              </a:solidFill>
              <a:prstDash val="solid"/>
              <a:miter lim="800000"/>
              <a:headEnd type="none" w="sm" len="sm"/>
              <a:tailEnd type="none" w="sm" len="sm"/>
            </a:ln>
          </p:spPr>
        </p:cxnSp>
        <p:cxnSp>
          <p:nvCxnSpPr>
            <p:cNvPr id="33" name="Google Shape;213;p22">
              <a:extLst>
                <a:ext uri="{FF2B5EF4-FFF2-40B4-BE49-F238E27FC236}">
                  <a16:creationId xmlns:a16="http://schemas.microsoft.com/office/drawing/2014/main" id="{5D748F61-5EF3-5274-D416-F411C64A7A4C}"/>
                </a:ext>
              </a:extLst>
            </p:cNvPr>
            <p:cNvCxnSpPr>
              <a:stCxn id="24" idx="1"/>
            </p:cNvCxnSpPr>
            <p:nvPr/>
          </p:nvCxnSpPr>
          <p:spPr>
            <a:xfrm rot="10800000">
              <a:off x="1578750" y="4238747"/>
              <a:ext cx="390600" cy="159000"/>
            </a:xfrm>
            <a:prstGeom prst="straightConnector1">
              <a:avLst/>
            </a:prstGeom>
            <a:noFill/>
            <a:ln w="25400" cap="flat" cmpd="sng">
              <a:solidFill>
                <a:srgbClr val="C4E0B2"/>
              </a:solidFill>
              <a:prstDash val="solid"/>
              <a:miter lim="800000"/>
              <a:headEnd type="none" w="sm" len="sm"/>
              <a:tailEnd type="none" w="sm" len="sm"/>
            </a:ln>
          </p:spPr>
        </p:cxnSp>
        <p:cxnSp>
          <p:nvCxnSpPr>
            <p:cNvPr id="34" name="Google Shape;214;p22">
              <a:extLst>
                <a:ext uri="{FF2B5EF4-FFF2-40B4-BE49-F238E27FC236}">
                  <a16:creationId xmlns:a16="http://schemas.microsoft.com/office/drawing/2014/main" id="{E69F167E-41F1-79E0-03C4-B5DEF37F5508}"/>
                </a:ext>
              </a:extLst>
            </p:cNvPr>
            <p:cNvCxnSpPr>
              <a:stCxn id="26" idx="4"/>
              <a:endCxn id="27" idx="1"/>
            </p:cNvCxnSpPr>
            <p:nvPr/>
          </p:nvCxnSpPr>
          <p:spPr>
            <a:xfrm>
              <a:off x="866936" y="3727627"/>
              <a:ext cx="370800" cy="228000"/>
            </a:xfrm>
            <a:prstGeom prst="straightConnector1">
              <a:avLst/>
            </a:prstGeom>
            <a:noFill/>
            <a:ln w="25400" cap="flat" cmpd="sng">
              <a:solidFill>
                <a:srgbClr val="C4E0B2"/>
              </a:solidFill>
              <a:prstDash val="solid"/>
              <a:miter lim="800000"/>
              <a:headEnd type="none" w="sm" len="sm"/>
              <a:tailEnd type="none" w="sm" len="sm"/>
            </a:ln>
          </p:spPr>
        </p:cxnSp>
        <p:cxnSp>
          <p:nvCxnSpPr>
            <p:cNvPr id="35" name="Google Shape;215;p22">
              <a:extLst>
                <a:ext uri="{FF2B5EF4-FFF2-40B4-BE49-F238E27FC236}">
                  <a16:creationId xmlns:a16="http://schemas.microsoft.com/office/drawing/2014/main" id="{E558DCE6-55E3-3345-EB5F-0C1D8AF6E59D}"/>
                </a:ext>
              </a:extLst>
            </p:cNvPr>
            <p:cNvCxnSpPr>
              <a:stCxn id="27" idx="0"/>
              <a:endCxn id="25" idx="4"/>
            </p:cNvCxnSpPr>
            <p:nvPr/>
          </p:nvCxnSpPr>
          <p:spPr>
            <a:xfrm rot="10800000" flipH="1">
              <a:off x="1566348" y="3716210"/>
              <a:ext cx="194700" cy="193800"/>
            </a:xfrm>
            <a:prstGeom prst="straightConnector1">
              <a:avLst/>
            </a:prstGeom>
            <a:noFill/>
            <a:ln w="25400" cap="flat" cmpd="sng">
              <a:solidFill>
                <a:srgbClr val="C4E0B2"/>
              </a:solidFill>
              <a:prstDash val="solid"/>
              <a:miter lim="800000"/>
              <a:headEnd type="none" w="sm" len="sm"/>
              <a:tailEnd type="none" w="sm" len="sm"/>
            </a:ln>
          </p:spPr>
        </p:cxnSp>
        <p:cxnSp>
          <p:nvCxnSpPr>
            <p:cNvPr id="36" name="Google Shape;216;p22">
              <a:extLst>
                <a:ext uri="{FF2B5EF4-FFF2-40B4-BE49-F238E27FC236}">
                  <a16:creationId xmlns:a16="http://schemas.microsoft.com/office/drawing/2014/main" id="{65C93EFC-3058-BAE1-FEA7-F323B1BAA842}"/>
                </a:ext>
              </a:extLst>
            </p:cNvPr>
            <p:cNvCxnSpPr>
              <a:stCxn id="26" idx="6"/>
              <a:endCxn id="25" idx="2"/>
            </p:cNvCxnSpPr>
            <p:nvPr/>
          </p:nvCxnSpPr>
          <p:spPr>
            <a:xfrm rot="10800000" flipH="1">
              <a:off x="1168286" y="3593377"/>
              <a:ext cx="246300" cy="37800"/>
            </a:xfrm>
            <a:prstGeom prst="straightConnector1">
              <a:avLst/>
            </a:prstGeom>
            <a:noFill/>
            <a:ln w="25400" cap="flat" cmpd="sng">
              <a:solidFill>
                <a:srgbClr val="C4E0B2"/>
              </a:solidFill>
              <a:prstDash val="solid"/>
              <a:miter lim="800000"/>
              <a:headEnd type="none" w="sm" len="sm"/>
              <a:tailEnd type="none" w="sm" len="sm"/>
            </a:ln>
          </p:spPr>
        </p:cxnSp>
        <p:cxnSp>
          <p:nvCxnSpPr>
            <p:cNvPr id="37" name="Google Shape;217;p22">
              <a:extLst>
                <a:ext uri="{FF2B5EF4-FFF2-40B4-BE49-F238E27FC236}">
                  <a16:creationId xmlns:a16="http://schemas.microsoft.com/office/drawing/2014/main" id="{1EEA6853-3D96-A27F-8D4E-EF22E8BBEE38}"/>
                </a:ext>
              </a:extLst>
            </p:cNvPr>
            <p:cNvCxnSpPr>
              <a:stCxn id="25" idx="6"/>
              <a:endCxn id="28" idx="2"/>
            </p:cNvCxnSpPr>
            <p:nvPr/>
          </p:nvCxnSpPr>
          <p:spPr>
            <a:xfrm>
              <a:off x="2107119" y="3593382"/>
              <a:ext cx="850800" cy="90300"/>
            </a:xfrm>
            <a:prstGeom prst="straightConnector1">
              <a:avLst/>
            </a:prstGeom>
            <a:noFill/>
            <a:ln w="25400" cap="flat" cmpd="sng">
              <a:solidFill>
                <a:srgbClr val="C4E0B2"/>
              </a:solidFill>
              <a:prstDash val="solid"/>
              <a:miter lim="800000"/>
              <a:headEnd type="none" w="sm" len="sm"/>
              <a:tailEnd type="none" w="sm" len="sm"/>
            </a:ln>
          </p:spPr>
        </p:cxnSp>
        <p:cxnSp>
          <p:nvCxnSpPr>
            <p:cNvPr id="38" name="Google Shape;218;p22">
              <a:extLst>
                <a:ext uri="{FF2B5EF4-FFF2-40B4-BE49-F238E27FC236}">
                  <a16:creationId xmlns:a16="http://schemas.microsoft.com/office/drawing/2014/main" id="{FF940D3F-29C6-A5B4-B7E0-BE153D4AA325}"/>
                </a:ext>
              </a:extLst>
            </p:cNvPr>
            <p:cNvCxnSpPr>
              <a:stCxn id="28" idx="3"/>
              <a:endCxn id="23" idx="7"/>
            </p:cNvCxnSpPr>
            <p:nvPr/>
          </p:nvCxnSpPr>
          <p:spPr>
            <a:xfrm flipH="1">
              <a:off x="2847030" y="3751367"/>
              <a:ext cx="221700" cy="114600"/>
            </a:xfrm>
            <a:prstGeom prst="straightConnector1">
              <a:avLst/>
            </a:prstGeom>
            <a:noFill/>
            <a:ln w="25400" cap="flat" cmpd="sng">
              <a:solidFill>
                <a:srgbClr val="C4E0B2"/>
              </a:solidFill>
              <a:prstDash val="solid"/>
              <a:miter lim="800000"/>
              <a:headEnd type="none" w="sm" len="sm"/>
              <a:tailEnd type="none" w="sm" len="sm"/>
            </a:ln>
          </p:spPr>
        </p:cxnSp>
      </p:grpSp>
      <p:sp>
        <p:nvSpPr>
          <p:cNvPr id="39" name="Textfeld 38">
            <a:extLst>
              <a:ext uri="{FF2B5EF4-FFF2-40B4-BE49-F238E27FC236}">
                <a16:creationId xmlns:a16="http://schemas.microsoft.com/office/drawing/2014/main" id="{73A2B832-1BA1-E13F-085F-0A79EA6FA38C}"/>
              </a:ext>
            </a:extLst>
          </p:cNvPr>
          <p:cNvSpPr txBox="1"/>
          <p:nvPr/>
        </p:nvSpPr>
        <p:spPr>
          <a:xfrm>
            <a:off x="9666330" y="4123309"/>
            <a:ext cx="2092625" cy="523220"/>
          </a:xfrm>
          <a:prstGeom prst="rect">
            <a:avLst/>
          </a:prstGeom>
          <a:noFill/>
        </p:spPr>
        <p:txBody>
          <a:bodyPr wrap="square">
            <a:spAutoFit/>
          </a:bodyPr>
          <a:lstStyle/>
          <a:p>
            <a:pPr algn="ctr"/>
            <a:r>
              <a:rPr lang="de-CH" sz="1400" b="0" i="0" strike="noStrike" baseline="0" dirty="0">
                <a:solidFill>
                  <a:srgbClr val="000000"/>
                </a:solidFill>
                <a:latin typeface="Arial" panose="020B0604020202020204" pitchFamily="34" charset="0"/>
              </a:rPr>
              <a:t>Highlights: </a:t>
            </a:r>
            <a:r>
              <a:rPr lang="de-CH" sz="1400" dirty="0" err="1">
                <a:solidFill>
                  <a:srgbClr val="000000"/>
                </a:solidFill>
                <a:latin typeface="Arial" panose="020B0604020202020204" pitchFamily="34" charset="0"/>
              </a:rPr>
              <a:t>e</a:t>
            </a:r>
            <a:r>
              <a:rPr lang="de-CH" sz="1400" b="0" i="0" strike="noStrike" baseline="0" dirty="0" err="1">
                <a:solidFill>
                  <a:srgbClr val="000000"/>
                </a:solidFill>
                <a:latin typeface="Arial" panose="020B0604020202020204" pitchFamily="34" charset="0"/>
              </a:rPr>
              <a:t>ase</a:t>
            </a:r>
            <a:r>
              <a:rPr lang="de-CH" sz="1400" b="0" i="0" strike="noStrike" baseline="0" dirty="0">
                <a:solidFill>
                  <a:srgbClr val="000000"/>
                </a:solidFill>
                <a:latin typeface="Arial" panose="020B0604020202020204" pitchFamily="34" charset="0"/>
              </a:rPr>
              <a:t> </a:t>
            </a:r>
            <a:r>
              <a:rPr lang="de-CH" sz="1400" b="0" i="0" strike="noStrike" baseline="0" dirty="0" err="1">
                <a:solidFill>
                  <a:srgbClr val="000000"/>
                </a:solidFill>
                <a:latin typeface="Arial" panose="020B0604020202020204" pitchFamily="34" charset="0"/>
              </a:rPr>
              <a:t>of</a:t>
            </a:r>
            <a:r>
              <a:rPr lang="de-CH" sz="1400" b="0" i="0" strike="noStrike" baseline="0" dirty="0">
                <a:solidFill>
                  <a:srgbClr val="000000"/>
                </a:solidFill>
                <a:latin typeface="Arial" panose="020B0604020202020204" pitchFamily="34" charset="0"/>
              </a:rPr>
              <a:t> </a:t>
            </a:r>
            <a:r>
              <a:rPr lang="de-CH" sz="1400" b="0" i="0" strike="noStrike" baseline="0" dirty="0" err="1">
                <a:solidFill>
                  <a:srgbClr val="000000"/>
                </a:solidFill>
                <a:latin typeface="Arial" panose="020B0604020202020204" pitchFamily="34" charset="0"/>
              </a:rPr>
              <a:t>landscape</a:t>
            </a:r>
            <a:r>
              <a:rPr lang="de-CH" sz="1400" b="0" i="0" strike="noStrike" baseline="0" dirty="0">
                <a:solidFill>
                  <a:srgbClr val="000000"/>
                </a:solidFill>
                <a:latin typeface="Arial" panose="020B0604020202020204" pitchFamily="34" charset="0"/>
              </a:rPr>
              <a:t> </a:t>
            </a:r>
            <a:r>
              <a:rPr lang="de-CH" sz="1400" b="0" i="0" strike="noStrike" baseline="0" dirty="0" err="1">
                <a:solidFill>
                  <a:srgbClr val="000000"/>
                </a:solidFill>
                <a:latin typeface="Arial" panose="020B0604020202020204" pitchFamily="34" charset="0"/>
              </a:rPr>
              <a:t>traversability</a:t>
            </a:r>
            <a:r>
              <a:rPr lang="de-CH" sz="1400" dirty="0">
                <a:solidFill>
                  <a:srgbClr val="000000"/>
                </a:solidFill>
                <a:latin typeface="Arial" panose="020B0604020202020204" pitchFamily="34" charset="0"/>
              </a:rPr>
              <a:t>.</a:t>
            </a:r>
            <a:r>
              <a:rPr lang="de-CH" sz="1400" b="0" i="0" strike="noStrike" baseline="0" dirty="0">
                <a:solidFill>
                  <a:srgbClr val="000000"/>
                </a:solidFill>
                <a:latin typeface="Arial" panose="020B0604020202020204" pitchFamily="34" charset="0"/>
              </a:rPr>
              <a:t> </a:t>
            </a:r>
            <a:endParaRPr lang="en-US" sz="1400" b="0" i="0" strike="noStrike" baseline="0" dirty="0">
              <a:solidFill>
                <a:srgbClr val="000000"/>
              </a:solidFill>
              <a:latin typeface="Arial" panose="020B0604020202020204" pitchFamily="34" charset="0"/>
            </a:endParaRPr>
          </a:p>
        </p:txBody>
      </p:sp>
      <p:cxnSp>
        <p:nvCxnSpPr>
          <p:cNvPr id="41" name="Gerader Verbinder 40">
            <a:extLst>
              <a:ext uri="{FF2B5EF4-FFF2-40B4-BE49-F238E27FC236}">
                <a16:creationId xmlns:a16="http://schemas.microsoft.com/office/drawing/2014/main" id="{40B9D9B5-E1D6-5DF3-578E-81F687B1CAC4}"/>
              </a:ext>
            </a:extLst>
          </p:cNvPr>
          <p:cNvCxnSpPr>
            <a:cxnSpLocks/>
          </p:cNvCxnSpPr>
          <p:nvPr/>
        </p:nvCxnSpPr>
        <p:spPr>
          <a:xfrm flipV="1">
            <a:off x="9765102" y="2937802"/>
            <a:ext cx="1993853" cy="491198"/>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45" name="Textfeld 44">
            <a:extLst>
              <a:ext uri="{FF2B5EF4-FFF2-40B4-BE49-F238E27FC236}">
                <a16:creationId xmlns:a16="http://schemas.microsoft.com/office/drawing/2014/main" id="{E6441DE2-ADAA-993C-A40F-39C8C2B62C18}"/>
              </a:ext>
            </a:extLst>
          </p:cNvPr>
          <p:cNvSpPr txBox="1"/>
          <p:nvPr/>
        </p:nvSpPr>
        <p:spPr>
          <a:xfrm>
            <a:off x="9540469" y="3382887"/>
            <a:ext cx="1071175" cy="276999"/>
          </a:xfrm>
          <a:prstGeom prst="rect">
            <a:avLst/>
          </a:prstGeom>
          <a:noFill/>
        </p:spPr>
        <p:txBody>
          <a:bodyPr wrap="square">
            <a:spAutoFit/>
          </a:bodyPr>
          <a:lstStyle/>
          <a:p>
            <a:pPr marL="169329"/>
            <a:r>
              <a:rPr lang="de-CH" sz="1200" b="1" dirty="0">
                <a:solidFill>
                  <a:schemeClr val="accent2"/>
                </a:solidFill>
                <a:latin typeface="Arial" panose="020B0604020202020204" pitchFamily="34" charset="0"/>
                <a:ea typeface="Calibri"/>
                <a:cs typeface="Calibri"/>
                <a:sym typeface="Calibri"/>
              </a:rPr>
              <a:t>«</a:t>
            </a:r>
            <a:r>
              <a:rPr lang="de-CH" sz="1200" b="1" dirty="0" err="1">
                <a:solidFill>
                  <a:schemeClr val="accent2"/>
                </a:solidFill>
                <a:latin typeface="Arial" panose="020B0604020202020204" pitchFamily="34" charset="0"/>
                <a:ea typeface="Calibri"/>
                <a:cs typeface="Calibri"/>
                <a:sym typeface="Calibri"/>
              </a:rPr>
              <a:t>Barrier</a:t>
            </a:r>
            <a:r>
              <a:rPr lang="de-CH" sz="1200" b="1" dirty="0">
                <a:solidFill>
                  <a:schemeClr val="accent2"/>
                </a:solidFill>
                <a:latin typeface="Arial" panose="020B0604020202020204" pitchFamily="34" charset="0"/>
                <a:ea typeface="Calibri"/>
                <a:cs typeface="Calibri"/>
                <a:sym typeface="Calibri"/>
              </a:rPr>
              <a:t>»</a:t>
            </a:r>
            <a:endParaRPr lang="de-CH" sz="1200" b="1" dirty="0">
              <a:solidFill>
                <a:schemeClr val="accent2"/>
              </a:solidFill>
              <a:latin typeface="Calibri"/>
              <a:ea typeface="Calibri"/>
              <a:cs typeface="Calibri"/>
              <a:sym typeface="Calibri"/>
            </a:endParaRPr>
          </a:p>
        </p:txBody>
      </p:sp>
      <p:sp>
        <p:nvSpPr>
          <p:cNvPr id="2" name="Rechteck 1">
            <a:extLst>
              <a:ext uri="{FF2B5EF4-FFF2-40B4-BE49-F238E27FC236}">
                <a16:creationId xmlns:a16="http://schemas.microsoft.com/office/drawing/2014/main" id="{299F8374-B8C4-129C-4A7C-4D7F597F7A83}"/>
              </a:ext>
            </a:extLst>
          </p:cNvPr>
          <p:cNvSpPr/>
          <p:nvPr/>
        </p:nvSpPr>
        <p:spPr>
          <a:xfrm>
            <a:off x="467977" y="276304"/>
            <a:ext cx="11338339" cy="9425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3" name="Google Shape;419;p25">
            <a:extLst>
              <a:ext uri="{FF2B5EF4-FFF2-40B4-BE49-F238E27FC236}">
                <a16:creationId xmlns:a16="http://schemas.microsoft.com/office/drawing/2014/main" id="{8D6CF2B5-20CE-01FE-1A80-FACEB8DD0615}"/>
              </a:ext>
            </a:extLst>
          </p:cNvPr>
          <p:cNvSpPr txBox="1"/>
          <p:nvPr/>
        </p:nvSpPr>
        <p:spPr>
          <a:xfrm>
            <a:off x="505672" y="419004"/>
            <a:ext cx="11300645" cy="594980"/>
          </a:xfrm>
          <a:prstGeom prst="rect">
            <a:avLst/>
          </a:prstGeom>
          <a:noFill/>
          <a:ln>
            <a:noFill/>
          </a:ln>
        </p:spPr>
        <p:txBody>
          <a:bodyPr spcFirstLastPara="1" wrap="square" lIns="0" tIns="60933" rIns="0" bIns="60933" anchor="t" anchorCtr="0">
            <a:spAutoFit/>
          </a:bodyPr>
          <a:lstStyle/>
          <a:p>
            <a:pPr>
              <a:spcBef>
                <a:spcPts val="800"/>
              </a:spcBef>
              <a:buSzPts val="1200"/>
            </a:pPr>
            <a:r>
              <a:rPr lang="en-US" sz="2400" b="1" dirty="0">
                <a:solidFill>
                  <a:schemeClr val="dk1"/>
                </a:solidFill>
                <a:latin typeface="Calibri"/>
                <a:ea typeface="Calibri"/>
                <a:cs typeface="Calibri"/>
                <a:sym typeface="Calibri"/>
              </a:rPr>
              <a:t>Connectivity indicator – functions	</a:t>
            </a:r>
          </a:p>
        </p:txBody>
      </p:sp>
    </p:spTree>
    <p:extLst>
      <p:ext uri="{BB962C8B-B14F-4D97-AF65-F5344CB8AC3E}">
        <p14:creationId xmlns:p14="http://schemas.microsoft.com/office/powerpoint/2010/main" val="268442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FD9FCF26-9D1C-427D-A677-1EF2AA02A735}"/>
              </a:ext>
            </a:extLst>
          </p:cNvPr>
          <p:cNvGrpSpPr/>
          <p:nvPr/>
        </p:nvGrpSpPr>
        <p:grpSpPr>
          <a:xfrm>
            <a:off x="800100" y="1361504"/>
            <a:ext cx="10394453" cy="5220192"/>
            <a:chOff x="439372" y="658558"/>
            <a:chExt cx="11412770" cy="5693207"/>
          </a:xfrm>
        </p:grpSpPr>
        <p:sp>
          <p:nvSpPr>
            <p:cNvPr id="67" name="Textfeld 66">
              <a:extLst>
                <a:ext uri="{FF2B5EF4-FFF2-40B4-BE49-F238E27FC236}">
                  <a16:creationId xmlns:a16="http://schemas.microsoft.com/office/drawing/2014/main" id="{1DA3719F-C077-43AC-9816-F8C5EB1CA165}"/>
                </a:ext>
              </a:extLst>
            </p:cNvPr>
            <p:cNvSpPr txBox="1"/>
            <p:nvPr/>
          </p:nvSpPr>
          <p:spPr>
            <a:xfrm>
              <a:off x="7694287" y="658558"/>
              <a:ext cx="4024922" cy="704897"/>
            </a:xfrm>
            <a:prstGeom prst="rect">
              <a:avLst/>
            </a:prstGeom>
            <a:noFill/>
          </p:spPr>
          <p:txBody>
            <a:bodyPr wrap="square">
              <a:spAutoFit/>
            </a:bodyPr>
            <a:lstStyle/>
            <a:p>
              <a:pPr algn="ctr"/>
              <a:r>
                <a:rPr lang="en-US" sz="1800" b="0" i="0" u="none" strike="noStrike" dirty="0">
                  <a:solidFill>
                    <a:srgbClr val="000000"/>
                  </a:solidFill>
                  <a:effectLst/>
                  <a:latin typeface="Calibri" panose="020F0502020204030204" pitchFamily="34" charset="0"/>
                </a:rPr>
                <a:t>Occupancy-based, spatially explicit </a:t>
              </a:r>
            </a:p>
            <a:p>
              <a:pPr algn="ctr"/>
              <a:r>
                <a:rPr lang="en-US" sz="1800" b="0" i="0" u="none" strike="noStrike" dirty="0">
                  <a:solidFill>
                    <a:srgbClr val="000000"/>
                  </a:solidFill>
                  <a:effectLst/>
                  <a:latin typeface="Calibri" panose="020F0502020204030204" pitchFamily="34" charset="0"/>
                </a:rPr>
                <a:t>metapopulation model (SEM)</a:t>
              </a:r>
              <a:endParaRPr lang="de-CH" dirty="0"/>
            </a:p>
          </p:txBody>
        </p:sp>
        <mc:AlternateContent xmlns:mc="http://schemas.openxmlformats.org/markup-compatibility/2006" xmlns:a14="http://schemas.microsoft.com/office/drawing/2010/main">
          <mc:Choice Requires="a14">
            <p:sp>
              <p:nvSpPr>
                <p:cNvPr id="131" name="Textfeld 130">
                  <a:extLst>
                    <a:ext uri="{FF2B5EF4-FFF2-40B4-BE49-F238E27FC236}">
                      <a16:creationId xmlns:a16="http://schemas.microsoft.com/office/drawing/2014/main" id="{4EB555CF-AC3A-448A-991E-0DECA9CC0AAF}"/>
                    </a:ext>
                  </a:extLst>
                </p:cNvPr>
                <p:cNvSpPr txBox="1"/>
                <p:nvPr/>
              </p:nvSpPr>
              <p:spPr>
                <a:xfrm>
                  <a:off x="7640564" y="1510072"/>
                  <a:ext cx="3689458" cy="5375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de-CH" i="1" smtClean="0">
                                <a:solidFill>
                                  <a:srgbClr val="836967"/>
                                </a:solidFill>
                                <a:latin typeface="Cambria Math" panose="02040503050406030204" pitchFamily="18" charset="0"/>
                              </a:rPr>
                            </m:ctrlPr>
                          </m:fPr>
                          <m:num>
                            <m:r>
                              <a:rPr lang="de-CH" i="1" smtClean="0">
                                <a:latin typeface="Cambria Math" panose="02040503050406030204" pitchFamily="18" charset="0"/>
                              </a:rPr>
                              <m:t>ⅆ</m:t>
                            </m:r>
                            <m:sSub>
                              <m:sSubPr>
                                <m:ctrlPr>
                                  <a:rPr lang="de-CH" i="1" smtClean="0">
                                    <a:solidFill>
                                      <a:srgbClr val="836967"/>
                                    </a:solidFill>
                                    <a:latin typeface="Cambria Math" panose="02040503050406030204" pitchFamily="18" charset="0"/>
                                  </a:rPr>
                                </m:ctrlPr>
                              </m:sSubPr>
                              <m:e>
                                <m:r>
                                  <a:rPr lang="de-CH" i="1" smtClean="0">
                                    <a:latin typeface="Cambria Math" panose="02040503050406030204" pitchFamily="18" charset="0"/>
                                  </a:rPr>
                                  <m:t>𝑝</m:t>
                                </m:r>
                              </m:e>
                              <m:sub>
                                <m:r>
                                  <a:rPr lang="de-CH" i="1" smtClean="0">
                                    <a:latin typeface="Cambria Math" panose="02040503050406030204" pitchFamily="18" charset="0"/>
                                  </a:rPr>
                                  <m:t>𝑖</m:t>
                                </m:r>
                              </m:sub>
                            </m:sSub>
                            <m:d>
                              <m:dPr>
                                <m:ctrlPr>
                                  <a:rPr lang="de-CH" i="1" smtClean="0">
                                    <a:solidFill>
                                      <a:srgbClr val="836967"/>
                                    </a:solidFill>
                                    <a:latin typeface="Cambria Math" panose="02040503050406030204" pitchFamily="18" charset="0"/>
                                  </a:rPr>
                                </m:ctrlPr>
                              </m:dPr>
                              <m:e>
                                <m:r>
                                  <a:rPr lang="de-CH" i="1" smtClean="0">
                                    <a:latin typeface="Cambria Math" panose="02040503050406030204" pitchFamily="18" charset="0"/>
                                  </a:rPr>
                                  <m:t>𝑡</m:t>
                                </m:r>
                              </m:e>
                            </m:d>
                          </m:num>
                          <m:den>
                            <m:r>
                              <a:rPr lang="de-CH" i="1" smtClean="0">
                                <a:latin typeface="Cambria Math" panose="02040503050406030204" pitchFamily="18" charset="0"/>
                              </a:rPr>
                              <m:t>ⅆ</m:t>
                            </m:r>
                            <m:r>
                              <a:rPr lang="de-CH" i="1" smtClean="0">
                                <a:latin typeface="Cambria Math" panose="02040503050406030204" pitchFamily="18" charset="0"/>
                              </a:rPr>
                              <m:t>𝑡</m:t>
                            </m:r>
                          </m:den>
                        </m:f>
                        <m:r>
                          <a:rPr lang="de-CH" i="1" smtClean="0">
                            <a:latin typeface="Cambria Math" panose="02040503050406030204" pitchFamily="18" charset="0"/>
                          </a:rPr>
                          <m:t>=</m:t>
                        </m:r>
                        <m:sSub>
                          <m:sSubPr>
                            <m:ctrlPr>
                              <a:rPr lang="de-CH" i="1" smtClean="0">
                                <a:solidFill>
                                  <a:srgbClr val="836967"/>
                                </a:solidFill>
                                <a:latin typeface="Cambria Math" panose="02040503050406030204" pitchFamily="18" charset="0"/>
                              </a:rPr>
                            </m:ctrlPr>
                          </m:sSubPr>
                          <m:e>
                            <m:r>
                              <a:rPr lang="en-CA" i="1" smtClean="0">
                                <a:latin typeface="Cambria Math" panose="02040503050406030204" pitchFamily="18" charset="0"/>
                              </a:rPr>
                              <m:t>𝐶</m:t>
                            </m:r>
                          </m:e>
                          <m:sub>
                            <m:r>
                              <a:rPr lang="de-CH" i="1" smtClean="0">
                                <a:latin typeface="Cambria Math" panose="02040503050406030204" pitchFamily="18" charset="0"/>
                              </a:rPr>
                              <m:t>𝑖</m:t>
                            </m:r>
                          </m:sub>
                        </m:sSub>
                        <m:d>
                          <m:dPr>
                            <m:begChr m:val="["/>
                            <m:endChr m:val="]"/>
                            <m:ctrlPr>
                              <a:rPr lang="de-CH" i="1" smtClean="0">
                                <a:solidFill>
                                  <a:srgbClr val="836967"/>
                                </a:solidFill>
                                <a:latin typeface="Cambria Math" panose="02040503050406030204" pitchFamily="18" charset="0"/>
                              </a:rPr>
                            </m:ctrlPr>
                          </m:dPr>
                          <m:e>
                            <m:r>
                              <a:rPr lang="de-CH" i="1" smtClean="0">
                                <a:latin typeface="Cambria Math" panose="02040503050406030204" pitchFamily="18" charset="0"/>
                              </a:rPr>
                              <m:t>1−</m:t>
                            </m:r>
                            <m:sSub>
                              <m:sSubPr>
                                <m:ctrlPr>
                                  <a:rPr lang="de-CH" i="1" smtClean="0">
                                    <a:solidFill>
                                      <a:srgbClr val="836967"/>
                                    </a:solidFill>
                                    <a:latin typeface="Cambria Math" panose="02040503050406030204" pitchFamily="18" charset="0"/>
                                  </a:rPr>
                                </m:ctrlPr>
                              </m:sSubPr>
                              <m:e>
                                <m:r>
                                  <a:rPr lang="de-CH" i="1" smtClean="0">
                                    <a:latin typeface="Cambria Math" panose="02040503050406030204" pitchFamily="18" charset="0"/>
                                  </a:rPr>
                                  <m:t>𝑝</m:t>
                                </m:r>
                              </m:e>
                              <m:sub>
                                <m:r>
                                  <a:rPr lang="de-CH" i="1" smtClean="0">
                                    <a:latin typeface="Cambria Math" panose="02040503050406030204" pitchFamily="18" charset="0"/>
                                  </a:rPr>
                                  <m:t>𝑖</m:t>
                                </m:r>
                              </m:sub>
                            </m:sSub>
                            <m:d>
                              <m:dPr>
                                <m:ctrlPr>
                                  <a:rPr lang="de-CH" i="1" smtClean="0">
                                    <a:solidFill>
                                      <a:srgbClr val="836967"/>
                                    </a:solidFill>
                                    <a:latin typeface="Cambria Math" panose="02040503050406030204" pitchFamily="18" charset="0"/>
                                  </a:rPr>
                                </m:ctrlPr>
                              </m:dPr>
                              <m:e>
                                <m:r>
                                  <a:rPr lang="de-CH" i="1" smtClean="0">
                                    <a:latin typeface="Cambria Math" panose="02040503050406030204" pitchFamily="18" charset="0"/>
                                  </a:rPr>
                                  <m:t>𝑡</m:t>
                                </m:r>
                              </m:e>
                            </m:d>
                          </m:e>
                        </m:d>
                        <m:r>
                          <a:rPr lang="de-CH" i="1" smtClean="0">
                            <a:latin typeface="Cambria Math" panose="02040503050406030204" pitchFamily="18" charset="0"/>
                          </a:rPr>
                          <m:t>−</m:t>
                        </m:r>
                        <m:sSub>
                          <m:sSubPr>
                            <m:ctrlPr>
                              <a:rPr lang="de-CH" i="1" smtClean="0">
                                <a:solidFill>
                                  <a:schemeClr val="tx1"/>
                                </a:solidFill>
                                <a:latin typeface="Cambria Math" panose="02040503050406030204" pitchFamily="18" charset="0"/>
                              </a:rPr>
                            </m:ctrlPr>
                          </m:sSubPr>
                          <m:e>
                            <m:r>
                              <a:rPr lang="en-CA" b="0" i="1" smtClean="0">
                                <a:solidFill>
                                  <a:schemeClr val="tx1"/>
                                </a:solidFill>
                                <a:latin typeface="Cambria Math" panose="02040503050406030204" pitchFamily="18" charset="0"/>
                              </a:rPr>
                              <m:t>𝐸</m:t>
                            </m:r>
                          </m:e>
                          <m:sub>
                            <m:r>
                              <a:rPr lang="de-CH" i="1" smtClean="0">
                                <a:solidFill>
                                  <a:schemeClr val="tx1"/>
                                </a:solidFill>
                                <a:latin typeface="Cambria Math" panose="02040503050406030204" pitchFamily="18" charset="0"/>
                              </a:rPr>
                              <m:t>𝑖</m:t>
                            </m:r>
                          </m:sub>
                        </m:sSub>
                        <m:sSub>
                          <m:sSubPr>
                            <m:ctrlPr>
                              <a:rPr lang="de-CH" i="1" smtClean="0">
                                <a:solidFill>
                                  <a:schemeClr val="tx1"/>
                                </a:solidFill>
                                <a:latin typeface="Cambria Math" panose="02040503050406030204" pitchFamily="18" charset="0"/>
                              </a:rPr>
                            </m:ctrlPr>
                          </m:sSubPr>
                          <m:e>
                            <m:r>
                              <a:rPr lang="de-CH" i="1" smtClean="0">
                                <a:solidFill>
                                  <a:schemeClr val="tx1"/>
                                </a:solidFill>
                                <a:latin typeface="Cambria Math" panose="02040503050406030204" pitchFamily="18" charset="0"/>
                              </a:rPr>
                              <m:t>𝑝</m:t>
                            </m:r>
                          </m:e>
                          <m:sub>
                            <m:r>
                              <a:rPr lang="de-CH" i="1" smtClean="0">
                                <a:solidFill>
                                  <a:schemeClr val="tx1"/>
                                </a:solidFill>
                                <a:latin typeface="Cambria Math" panose="02040503050406030204" pitchFamily="18" charset="0"/>
                              </a:rPr>
                              <m:t>𝑖</m:t>
                            </m:r>
                          </m:sub>
                        </m:sSub>
                        <m:d>
                          <m:dPr>
                            <m:ctrlPr>
                              <a:rPr lang="de-CH" i="1" smtClean="0">
                                <a:solidFill>
                                  <a:srgbClr val="836967"/>
                                </a:solidFill>
                                <a:latin typeface="Cambria Math" panose="02040503050406030204" pitchFamily="18" charset="0"/>
                              </a:rPr>
                            </m:ctrlPr>
                          </m:dPr>
                          <m:e>
                            <m:r>
                              <a:rPr lang="de-CH" i="1" smtClean="0">
                                <a:latin typeface="Cambria Math" panose="02040503050406030204" pitchFamily="18" charset="0"/>
                              </a:rPr>
                              <m:t>𝑡</m:t>
                            </m:r>
                          </m:e>
                        </m:d>
                      </m:oMath>
                    </m:oMathPara>
                  </a14:m>
                  <a:endParaRPr lang="de-CH" dirty="0"/>
                </a:p>
              </p:txBody>
            </p:sp>
          </mc:Choice>
          <mc:Fallback xmlns="">
            <p:sp>
              <p:nvSpPr>
                <p:cNvPr id="131" name="Textfeld 130">
                  <a:extLst>
                    <a:ext uri="{FF2B5EF4-FFF2-40B4-BE49-F238E27FC236}">
                      <a16:creationId xmlns:a16="http://schemas.microsoft.com/office/drawing/2014/main" id="{4EB555CF-AC3A-448A-991E-0DECA9CC0AAF}"/>
                    </a:ext>
                  </a:extLst>
                </p:cNvPr>
                <p:cNvSpPr txBox="1">
                  <a:spLocks noRot="1" noChangeAspect="1" noMove="1" noResize="1" noEditPoints="1" noAdjustHandles="1" noChangeArrowheads="1" noChangeShapeType="1" noTextEdit="1"/>
                </p:cNvSpPr>
                <p:nvPr/>
              </p:nvSpPr>
              <p:spPr>
                <a:xfrm>
                  <a:off x="7640564" y="1510072"/>
                  <a:ext cx="3689458" cy="537519"/>
                </a:xfrm>
                <a:prstGeom prst="rect">
                  <a:avLst/>
                </a:prstGeom>
                <a:blipFill>
                  <a:blip r:embed="rId2"/>
                  <a:stretch>
                    <a:fillRect b="-8642"/>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36" name="Textfeld 135">
                  <a:extLst>
                    <a:ext uri="{FF2B5EF4-FFF2-40B4-BE49-F238E27FC236}">
                      <a16:creationId xmlns:a16="http://schemas.microsoft.com/office/drawing/2014/main" id="{F27A71D3-9753-4598-92FA-01CD823AFD30}"/>
                    </a:ext>
                  </a:extLst>
                </p:cNvPr>
                <p:cNvSpPr txBox="1"/>
                <p:nvPr/>
              </p:nvSpPr>
              <p:spPr>
                <a:xfrm>
                  <a:off x="8782275" y="2168412"/>
                  <a:ext cx="2410853" cy="703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rgbClr val="836967"/>
                                </a:solidFill>
                                <a:latin typeface="Cambria Math" panose="02040503050406030204" pitchFamily="18" charset="0"/>
                              </a:rPr>
                            </m:ctrlPr>
                          </m:sSubPr>
                          <m:e>
                            <m:r>
                              <a:rPr lang="en-CA" i="1" smtClean="0">
                                <a:latin typeface="Cambria Math" panose="02040503050406030204" pitchFamily="18" charset="0"/>
                              </a:rPr>
                              <m:t>𝐶</m:t>
                            </m:r>
                          </m:e>
                          <m:sub>
                            <m:r>
                              <a:rPr lang="de-CH" i="1">
                                <a:latin typeface="Cambria Math" panose="02040503050406030204" pitchFamily="18" charset="0"/>
                              </a:rPr>
                              <m:t>𝑖</m:t>
                            </m:r>
                          </m:sub>
                        </m:sSub>
                        <m:r>
                          <a:rPr lang="de-CH" i="0">
                            <a:latin typeface="Cambria Math" panose="02040503050406030204" pitchFamily="18" charset="0"/>
                          </a:rPr>
                          <m:t>=</m:t>
                        </m:r>
                        <m:r>
                          <a:rPr lang="de-CH" b="0" i="1" smtClean="0">
                            <a:latin typeface="Cambria Math" panose="02040503050406030204" pitchFamily="18" charset="0"/>
                          </a:rPr>
                          <m:t>𝑐</m:t>
                        </m:r>
                        <m:nary>
                          <m:naryPr>
                            <m:chr m:val="∑"/>
                            <m:limLoc m:val="undOvr"/>
                            <m:grow m:val="on"/>
                            <m:supHide m:val="on"/>
                            <m:ctrlPr>
                              <a:rPr lang="de-CH" i="1">
                                <a:latin typeface="Cambria Math" panose="02040503050406030204" pitchFamily="18" charset="0"/>
                              </a:rPr>
                            </m:ctrlPr>
                          </m:naryPr>
                          <m:sub>
                            <m:r>
                              <a:rPr lang="de-CH" i="1">
                                <a:latin typeface="Cambria Math" panose="02040503050406030204" pitchFamily="18" charset="0"/>
                              </a:rPr>
                              <m:t>𝑗</m:t>
                            </m:r>
                            <m:r>
                              <a:rPr lang="de-CH" i="0">
                                <a:latin typeface="Cambria Math" panose="02040503050406030204" pitchFamily="18" charset="0"/>
                              </a:rPr>
                              <m:t>≠</m:t>
                            </m:r>
                            <m:r>
                              <a:rPr lang="de-CH" i="1">
                                <a:latin typeface="Cambria Math" panose="02040503050406030204" pitchFamily="18" charset="0"/>
                              </a:rPr>
                              <m:t>𝑖</m:t>
                            </m:r>
                          </m:sub>
                          <m:sup/>
                          <m:e>
                            <m:r>
                              <a:rPr lang="de-CH" i="1">
                                <a:latin typeface="Cambria Math" panose="02040503050406030204" pitchFamily="18" charset="0"/>
                              </a:rPr>
                              <m:t>𝑓</m:t>
                            </m:r>
                            <m:d>
                              <m:dPr>
                                <m:ctrlPr>
                                  <a:rPr lang="de-CH" i="1">
                                    <a:solidFill>
                                      <a:srgbClr val="836967"/>
                                    </a:solidFill>
                                    <a:latin typeface="Cambria Math" panose="02040503050406030204" pitchFamily="18" charset="0"/>
                                  </a:rPr>
                                </m:ctrlPr>
                              </m:dPr>
                              <m:e>
                                <m:sSub>
                                  <m:sSubPr>
                                    <m:ctrlPr>
                                      <a:rPr lang="de-CH" i="1" smtClean="0">
                                        <a:latin typeface="Cambria Math" panose="02040503050406030204" pitchFamily="18" charset="0"/>
                                      </a:rPr>
                                    </m:ctrlPr>
                                  </m:sSubPr>
                                  <m:e>
                                    <m:r>
                                      <a:rPr lang="de-CH" b="0" i="1" smtClean="0">
                                        <a:latin typeface="Cambria Math" panose="02040503050406030204" pitchFamily="18" charset="0"/>
                                      </a:rPr>
                                      <m:t>𝐷</m:t>
                                    </m:r>
                                  </m:e>
                                  <m:sub>
                                    <m:r>
                                      <a:rPr lang="de-CH" b="0" i="1" smtClean="0">
                                        <a:latin typeface="Cambria Math" panose="02040503050406030204" pitchFamily="18" charset="0"/>
                                      </a:rPr>
                                      <m:t>𝑖𝑗</m:t>
                                    </m:r>
                                  </m:sub>
                                </m:sSub>
                              </m:e>
                            </m:d>
                            <m:sSub>
                              <m:sSubPr>
                                <m:ctrlPr>
                                  <a:rPr lang="de-CH" i="1">
                                    <a:solidFill>
                                      <a:srgbClr val="836967"/>
                                    </a:solidFill>
                                    <a:latin typeface="Cambria Math" panose="02040503050406030204" pitchFamily="18" charset="0"/>
                                  </a:rPr>
                                </m:ctrlPr>
                              </m:sSubPr>
                              <m:e>
                                <m:r>
                                  <a:rPr lang="de-CH" i="1">
                                    <a:latin typeface="Cambria Math" panose="02040503050406030204" pitchFamily="18" charset="0"/>
                                  </a:rPr>
                                  <m:t>𝐴</m:t>
                                </m:r>
                              </m:e>
                              <m:sub>
                                <m:r>
                                  <a:rPr lang="de-CH" i="1">
                                    <a:latin typeface="Cambria Math" panose="02040503050406030204" pitchFamily="18" charset="0"/>
                                  </a:rPr>
                                  <m:t>𝑗</m:t>
                                </m:r>
                              </m:sub>
                            </m:sSub>
                            <m:sSub>
                              <m:sSubPr>
                                <m:ctrlPr>
                                  <a:rPr lang="de-CH" i="1">
                                    <a:solidFill>
                                      <a:srgbClr val="836967"/>
                                    </a:solidFill>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𝑗</m:t>
                                </m:r>
                              </m:sub>
                            </m:sSub>
                            <m:d>
                              <m:dPr>
                                <m:ctrlPr>
                                  <a:rPr lang="de-CH" i="1">
                                    <a:solidFill>
                                      <a:srgbClr val="836967"/>
                                    </a:solidFill>
                                    <a:latin typeface="Cambria Math" panose="02040503050406030204" pitchFamily="18" charset="0"/>
                                  </a:rPr>
                                </m:ctrlPr>
                              </m:dPr>
                              <m:e>
                                <m:r>
                                  <a:rPr lang="de-CH" i="1">
                                    <a:latin typeface="Cambria Math" panose="02040503050406030204" pitchFamily="18" charset="0"/>
                                  </a:rPr>
                                  <m:t>𝑡</m:t>
                                </m:r>
                              </m:e>
                            </m:d>
                          </m:e>
                        </m:nary>
                      </m:oMath>
                    </m:oMathPara>
                  </a14:m>
                  <a:endParaRPr lang="de-CH" dirty="0"/>
                </a:p>
              </p:txBody>
            </p:sp>
          </mc:Choice>
          <mc:Fallback xmlns="">
            <p:sp>
              <p:nvSpPr>
                <p:cNvPr id="136" name="Textfeld 135">
                  <a:extLst>
                    <a:ext uri="{FF2B5EF4-FFF2-40B4-BE49-F238E27FC236}">
                      <a16:creationId xmlns:a16="http://schemas.microsoft.com/office/drawing/2014/main" id="{F27A71D3-9753-4598-92FA-01CD823AFD30}"/>
                    </a:ext>
                  </a:extLst>
                </p:cNvPr>
                <p:cNvSpPr txBox="1">
                  <a:spLocks noRot="1" noChangeAspect="1" noMove="1" noResize="1" noEditPoints="1" noAdjustHandles="1" noChangeArrowheads="1" noChangeShapeType="1" noTextEdit="1"/>
                </p:cNvSpPr>
                <p:nvPr/>
              </p:nvSpPr>
              <p:spPr>
                <a:xfrm>
                  <a:off x="8782275" y="2168412"/>
                  <a:ext cx="2410853" cy="703526"/>
                </a:xfrm>
                <a:prstGeom prst="rect">
                  <a:avLst/>
                </a:prstGeom>
                <a:blipFill>
                  <a:blip r:embed="rId3"/>
                  <a:stretch>
                    <a:fillRect r="-6111" b="-8491"/>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37" name="Textfeld 136">
                  <a:extLst>
                    <a:ext uri="{FF2B5EF4-FFF2-40B4-BE49-F238E27FC236}">
                      <a16:creationId xmlns:a16="http://schemas.microsoft.com/office/drawing/2014/main" id="{BE1B4198-7E10-4F01-844C-C8CC59A95EBC}"/>
                    </a:ext>
                  </a:extLst>
                </p:cNvPr>
                <p:cNvSpPr txBox="1"/>
                <p:nvPr/>
              </p:nvSpPr>
              <p:spPr>
                <a:xfrm>
                  <a:off x="8782275" y="3005670"/>
                  <a:ext cx="823174" cy="5388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tx1"/>
                                </a:solidFill>
                                <a:latin typeface="Cambria Math" panose="02040503050406030204" pitchFamily="18" charset="0"/>
                              </a:rPr>
                            </m:ctrlPr>
                          </m:sSubPr>
                          <m:e>
                            <m:r>
                              <a:rPr lang="en-CA" b="0" i="1" smtClean="0">
                                <a:solidFill>
                                  <a:schemeClr val="tx1"/>
                                </a:solidFill>
                                <a:latin typeface="Cambria Math" panose="02040503050406030204" pitchFamily="18" charset="0"/>
                              </a:rPr>
                              <m:t>𝐸</m:t>
                            </m:r>
                          </m:e>
                          <m:sub>
                            <m:r>
                              <a:rPr lang="de-CH" i="1">
                                <a:solidFill>
                                  <a:schemeClr val="tx1"/>
                                </a:solidFill>
                                <a:latin typeface="Cambria Math" panose="02040503050406030204" pitchFamily="18" charset="0"/>
                              </a:rPr>
                              <m:t>𝑖</m:t>
                            </m:r>
                          </m:sub>
                        </m:sSub>
                        <m:r>
                          <a:rPr lang="de-CH" i="0">
                            <a:solidFill>
                              <a:schemeClr val="tx1"/>
                            </a:solidFill>
                            <a:latin typeface="Cambria Math" panose="02040503050406030204" pitchFamily="18" charset="0"/>
                          </a:rPr>
                          <m:t>=</m:t>
                        </m:r>
                        <m:f>
                          <m:fPr>
                            <m:ctrlPr>
                              <a:rPr lang="de-CH" i="1">
                                <a:solidFill>
                                  <a:schemeClr val="tx1"/>
                                </a:solidFill>
                                <a:latin typeface="Cambria Math" panose="02040503050406030204" pitchFamily="18" charset="0"/>
                              </a:rPr>
                            </m:ctrlPr>
                          </m:fPr>
                          <m:num>
                            <m:r>
                              <a:rPr lang="de-CH" i="0">
                                <a:solidFill>
                                  <a:schemeClr val="tx1"/>
                                </a:solidFill>
                                <a:latin typeface="Cambria Math" panose="02040503050406030204" pitchFamily="18" charset="0"/>
                              </a:rPr>
                              <m:t>ⅇ</m:t>
                            </m:r>
                          </m:num>
                          <m:den>
                            <m:sSubSup>
                              <m:sSubSupPr>
                                <m:ctrlPr>
                                  <a:rPr lang="de-CH" i="1">
                                    <a:solidFill>
                                      <a:schemeClr val="tx1"/>
                                    </a:solidFill>
                                    <a:latin typeface="Cambria Math" panose="02040503050406030204" pitchFamily="18" charset="0"/>
                                  </a:rPr>
                                </m:ctrlPr>
                              </m:sSubSupPr>
                              <m:e>
                                <m:r>
                                  <a:rPr lang="de-CH" i="1">
                                    <a:solidFill>
                                      <a:schemeClr val="tx1"/>
                                    </a:solidFill>
                                    <a:latin typeface="Cambria Math" panose="02040503050406030204" pitchFamily="18" charset="0"/>
                                  </a:rPr>
                                  <m:t>𝐴</m:t>
                                </m:r>
                              </m:e>
                              <m:sub>
                                <m:r>
                                  <a:rPr lang="de-CH" i="1">
                                    <a:solidFill>
                                      <a:schemeClr val="tx1"/>
                                    </a:solidFill>
                                    <a:latin typeface="Cambria Math" panose="02040503050406030204" pitchFamily="18" charset="0"/>
                                  </a:rPr>
                                  <m:t>𝑖</m:t>
                                </m:r>
                              </m:sub>
                              <m:sup>
                                <m:r>
                                  <a:rPr lang="de-CH" i="1">
                                    <a:solidFill>
                                      <a:schemeClr val="tx1"/>
                                    </a:solidFill>
                                    <a:latin typeface="Cambria Math" panose="02040503050406030204" pitchFamily="18" charset="0"/>
                                  </a:rPr>
                                  <m:t>𝑥</m:t>
                                </m:r>
                              </m:sup>
                            </m:sSubSup>
                          </m:den>
                        </m:f>
                      </m:oMath>
                    </m:oMathPara>
                  </a14:m>
                  <a:endParaRPr lang="de-CH" dirty="0">
                    <a:solidFill>
                      <a:schemeClr val="tx1"/>
                    </a:solidFill>
                  </a:endParaRPr>
                </a:p>
              </p:txBody>
            </p:sp>
          </mc:Choice>
          <mc:Fallback xmlns="">
            <p:sp>
              <p:nvSpPr>
                <p:cNvPr id="137" name="Textfeld 136">
                  <a:extLst>
                    <a:ext uri="{FF2B5EF4-FFF2-40B4-BE49-F238E27FC236}">
                      <a16:creationId xmlns:a16="http://schemas.microsoft.com/office/drawing/2014/main" id="{BE1B4198-7E10-4F01-844C-C8CC59A95EBC}"/>
                    </a:ext>
                  </a:extLst>
                </p:cNvPr>
                <p:cNvSpPr txBox="1">
                  <a:spLocks noRot="1" noChangeAspect="1" noMove="1" noResize="1" noEditPoints="1" noAdjustHandles="1" noChangeArrowheads="1" noChangeShapeType="1" noTextEdit="1"/>
                </p:cNvSpPr>
                <p:nvPr/>
              </p:nvSpPr>
              <p:spPr>
                <a:xfrm>
                  <a:off x="8782275" y="3005670"/>
                  <a:ext cx="823174" cy="538802"/>
                </a:xfrm>
                <a:prstGeom prst="rect">
                  <a:avLst/>
                </a:prstGeom>
                <a:blipFill>
                  <a:blip r:embed="rId4"/>
                  <a:stretch>
                    <a:fillRect r="-2439" b="-9877"/>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40" name="Textfeld 139">
                  <a:extLst>
                    <a:ext uri="{FF2B5EF4-FFF2-40B4-BE49-F238E27FC236}">
                      <a16:creationId xmlns:a16="http://schemas.microsoft.com/office/drawing/2014/main" id="{E0F95262-EEF3-43D1-A46B-252F5F5003A8}"/>
                    </a:ext>
                  </a:extLst>
                </p:cNvPr>
                <p:cNvSpPr txBox="1"/>
                <p:nvPr/>
              </p:nvSpPr>
              <p:spPr>
                <a:xfrm>
                  <a:off x="8320626" y="4972902"/>
                  <a:ext cx="3398583" cy="8853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latin typeface="Cambria Math" panose="02040503050406030204" pitchFamily="18" charset="0"/>
                              </a:rPr>
                            </m:ctrlPr>
                          </m:sSubPr>
                          <m:e>
                            <m:r>
                              <a:rPr lang="en-CA" b="0" i="1" smtClean="0">
                                <a:latin typeface="Cambria Math" panose="02040503050406030204" pitchFamily="18" charset="0"/>
                              </a:rPr>
                              <m:t>𝑀</m:t>
                            </m:r>
                          </m:e>
                          <m:sub>
                            <m:r>
                              <a:rPr lang="de-CH" b="0" i="1" smtClean="0">
                                <a:latin typeface="Cambria Math" panose="02040503050406030204" pitchFamily="18" charset="0"/>
                              </a:rPr>
                              <m:t>𝑖𝑗</m:t>
                            </m:r>
                          </m:sub>
                        </m:sSub>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    </m:t>
                                </m:r>
                                <m:r>
                                  <a:rPr lang="de-CH" i="1">
                                    <a:latin typeface="Cambria Math" panose="02040503050406030204" pitchFamily="18" charset="0"/>
                                  </a:rPr>
                                  <m:t>𝑓</m:t>
                                </m:r>
                                <m:d>
                                  <m:dPr>
                                    <m:ctrlPr>
                                      <a:rPr lang="de-CH" i="1">
                                        <a:solidFill>
                                          <a:srgbClr val="836967"/>
                                        </a:solidFill>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𝐷</m:t>
                                        </m:r>
                                      </m:e>
                                      <m:sub>
                                        <m:r>
                                          <a:rPr lang="de-CH" i="1">
                                            <a:latin typeface="Cambria Math" panose="02040503050406030204" pitchFamily="18" charset="0"/>
                                          </a:rPr>
                                          <m:t>𝑖𝑗</m:t>
                                        </m:r>
                                      </m:sub>
                                    </m:sSub>
                                  </m:e>
                                </m:d>
                                <m:sSub>
                                  <m:sSubPr>
                                    <m:ctrlPr>
                                      <a:rPr lang="de-CH" i="1">
                                        <a:solidFill>
                                          <a:srgbClr val="836967"/>
                                        </a:solidFill>
                                        <a:latin typeface="Cambria Math" panose="02040503050406030204" pitchFamily="18" charset="0"/>
                                      </a:rPr>
                                    </m:ctrlPr>
                                  </m:sSubPr>
                                  <m:e>
                                    <m:r>
                                      <a:rPr lang="de-CH" i="1">
                                        <a:latin typeface="Cambria Math" panose="02040503050406030204" pitchFamily="18" charset="0"/>
                                      </a:rPr>
                                      <m:t>𝐴</m:t>
                                    </m:r>
                                  </m:e>
                                  <m:sub>
                                    <m:r>
                                      <a:rPr lang="de-CH" i="1">
                                        <a:latin typeface="Cambria Math" panose="02040503050406030204" pitchFamily="18" charset="0"/>
                                      </a:rPr>
                                      <m:t>𝑗</m:t>
                                    </m:r>
                                  </m:sub>
                                </m:sSub>
                                <m:sSubSup>
                                  <m:sSubSupPr>
                                    <m:ctrlPr>
                                      <a:rPr lang="de-CH" i="1">
                                        <a:latin typeface="Cambria Math" panose="02040503050406030204" pitchFamily="18" charset="0"/>
                                      </a:rPr>
                                    </m:ctrlPr>
                                  </m:sSubSupPr>
                                  <m:e>
                                    <m:r>
                                      <a:rPr lang="en-CA" i="1">
                                        <a:latin typeface="Cambria Math" panose="02040503050406030204" pitchFamily="18" charset="0"/>
                                      </a:rPr>
                                      <m:t>𝐴</m:t>
                                    </m:r>
                                  </m:e>
                                  <m:sub>
                                    <m:r>
                                      <a:rPr lang="en-CA" i="1">
                                        <a:latin typeface="Cambria Math" panose="02040503050406030204" pitchFamily="18" charset="0"/>
                                      </a:rPr>
                                      <m:t>𝑖</m:t>
                                    </m:r>
                                  </m:sub>
                                  <m:sup>
                                    <m:r>
                                      <a:rPr lang="en-CA" i="1">
                                        <a:latin typeface="Cambria Math" panose="02040503050406030204" pitchFamily="18" charset="0"/>
                                      </a:rPr>
                                      <m:t>𝑥</m:t>
                                    </m:r>
                                  </m:sup>
                                </m:sSubSup>
                                <m:r>
                                  <a:rPr lang="en-CA" i="1">
                                    <a:latin typeface="Cambria Math" panose="02040503050406030204" pitchFamily="18" charset="0"/>
                                  </a:rPr>
                                  <m:t>      </m:t>
                                </m:r>
                                <m:r>
                                  <a:rPr lang="en-CA" i="1">
                                    <a:latin typeface="Cambria Math" panose="02040503050406030204" pitchFamily="18" charset="0"/>
                                  </a:rPr>
                                  <m:t>𝑖</m:t>
                                </m:r>
                                <m:r>
                                  <a:rPr lang="de-CH"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𝑗</m:t>
                                </m:r>
                                <m:r>
                                  <m:rPr>
                                    <m:nor/>
                                  </m:rPr>
                                  <a:rPr lang="de-CH" dirty="0"/>
                                  <m:t> </m:t>
                                </m:r>
                              </m:e>
                              <m:e>
                                <m:sSub>
                                  <m:sSubPr>
                                    <m:ctrlPr>
                                      <a:rPr lang="de-CH" i="1">
                                        <a:solidFill>
                                          <a:srgbClr val="836967"/>
                                        </a:solidFill>
                                        <a:latin typeface="Cambria Math" panose="02040503050406030204" pitchFamily="18" charset="0"/>
                                      </a:rPr>
                                    </m:ctrlPr>
                                  </m:sSubPr>
                                  <m:e>
                                    <m:r>
                                      <a:rPr lang="en-CA" b="0" i="1" smtClean="0">
                                        <a:solidFill>
                                          <a:srgbClr val="836967"/>
                                        </a:solidFill>
                                        <a:latin typeface="Cambria Math" panose="02040503050406030204" pitchFamily="18" charset="0"/>
                                      </a:rPr>
                                      <m:t>                </m:t>
                                    </m:r>
                                    <m:r>
                                      <a:rPr lang="de-CH" i="1">
                                        <a:latin typeface="Cambria Math" panose="02040503050406030204" pitchFamily="18" charset="0"/>
                                      </a:rPr>
                                      <m:t>𝐴</m:t>
                                    </m:r>
                                  </m:e>
                                  <m:sub>
                                    <m:r>
                                      <a:rPr lang="de-CH" i="1">
                                        <a:latin typeface="Cambria Math" panose="02040503050406030204" pitchFamily="18" charset="0"/>
                                      </a:rPr>
                                      <m:t>𝑗</m:t>
                                    </m:r>
                                  </m:sub>
                                </m:sSub>
                                <m:sSubSup>
                                  <m:sSubSupPr>
                                    <m:ctrlPr>
                                      <a:rPr lang="de-CH" i="1">
                                        <a:latin typeface="Cambria Math" panose="02040503050406030204" pitchFamily="18" charset="0"/>
                                      </a:rPr>
                                    </m:ctrlPr>
                                  </m:sSubSupPr>
                                  <m:e>
                                    <m:r>
                                      <a:rPr lang="en-CA" i="1">
                                        <a:latin typeface="Cambria Math" panose="02040503050406030204" pitchFamily="18" charset="0"/>
                                      </a:rPr>
                                      <m:t>𝐴</m:t>
                                    </m:r>
                                  </m:e>
                                  <m:sub>
                                    <m:r>
                                      <a:rPr lang="en-CA" i="1">
                                        <a:latin typeface="Cambria Math" panose="02040503050406030204" pitchFamily="18" charset="0"/>
                                      </a:rPr>
                                      <m:t>𝑖</m:t>
                                    </m:r>
                                  </m:sub>
                                  <m:sup>
                                    <m:r>
                                      <a:rPr lang="en-CA" i="1">
                                        <a:latin typeface="Cambria Math" panose="02040503050406030204" pitchFamily="18" charset="0"/>
                                      </a:rPr>
                                      <m:t>𝑥</m:t>
                                    </m:r>
                                  </m:sup>
                                </m:sSubSup>
                                <m:r>
                                  <a:rPr lang="en-CA" i="1">
                                    <a:latin typeface="Cambria Math" panose="02040503050406030204" pitchFamily="18" charset="0"/>
                                  </a:rPr>
                                  <m:t>      </m:t>
                                </m:r>
                                <m:r>
                                  <a:rPr lang="en-CA" i="1">
                                    <a:latin typeface="Cambria Math" panose="02040503050406030204" pitchFamily="18" charset="0"/>
                                  </a:rPr>
                                  <m:t>𝑖</m:t>
                                </m:r>
                                <m:r>
                                  <a:rPr lang="en-CA" i="1">
                                    <a:latin typeface="Cambria Math" panose="02040503050406030204" pitchFamily="18" charset="0"/>
                                  </a:rPr>
                                  <m:t>=</m:t>
                                </m:r>
                                <m:r>
                                  <a:rPr lang="en-CA" i="1">
                                    <a:latin typeface="Cambria Math" panose="02040503050406030204" pitchFamily="18" charset="0"/>
                                    <a:ea typeface="Cambria Math" panose="02040503050406030204" pitchFamily="18" charset="0"/>
                                  </a:rPr>
                                  <m:t>𝑗</m:t>
                                </m:r>
                              </m:e>
                            </m:eqArr>
                          </m:e>
                        </m:d>
                      </m:oMath>
                    </m:oMathPara>
                  </a14:m>
                  <a:endParaRPr lang="de-CH" dirty="0"/>
                </a:p>
              </p:txBody>
            </p:sp>
          </mc:Choice>
          <mc:Fallback xmlns="">
            <p:sp>
              <p:nvSpPr>
                <p:cNvPr id="140" name="Textfeld 139">
                  <a:extLst>
                    <a:ext uri="{FF2B5EF4-FFF2-40B4-BE49-F238E27FC236}">
                      <a16:creationId xmlns:a16="http://schemas.microsoft.com/office/drawing/2014/main" id="{E0F95262-EEF3-43D1-A46B-252F5F5003A8}"/>
                    </a:ext>
                  </a:extLst>
                </p:cNvPr>
                <p:cNvSpPr txBox="1">
                  <a:spLocks noRot="1" noChangeAspect="1" noMove="1" noResize="1" noEditPoints="1" noAdjustHandles="1" noChangeArrowheads="1" noChangeShapeType="1" noTextEdit="1"/>
                </p:cNvSpPr>
                <p:nvPr/>
              </p:nvSpPr>
              <p:spPr>
                <a:xfrm>
                  <a:off x="8320626" y="4972902"/>
                  <a:ext cx="3398583" cy="885317"/>
                </a:xfrm>
                <a:prstGeom prst="rect">
                  <a:avLst/>
                </a:prstGeom>
                <a:blipFill>
                  <a:blip r:embed="rId5"/>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50" name="Textfeld 149">
                  <a:extLst>
                    <a:ext uri="{FF2B5EF4-FFF2-40B4-BE49-F238E27FC236}">
                      <a16:creationId xmlns:a16="http://schemas.microsoft.com/office/drawing/2014/main" id="{9CC1F784-3A5D-4BF0-BF69-3DBF39EBBC28}"/>
                    </a:ext>
                  </a:extLst>
                </p:cNvPr>
                <p:cNvSpPr txBox="1"/>
                <p:nvPr/>
              </p:nvSpPr>
              <p:spPr>
                <a:xfrm>
                  <a:off x="9087881" y="5895860"/>
                  <a:ext cx="16729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ea typeface="Cambria Math" panose="02040503050406030204" pitchFamily="18" charset="0"/>
                          </a:rPr>
                          <m:t>𝑀𝑃𝐶</m:t>
                        </m:r>
                        <m:r>
                          <a:rPr lang="en-CA" b="0" i="1" smtClean="0">
                            <a:latin typeface="Cambria Math" panose="02040503050406030204" pitchFamily="18" charset="0"/>
                            <a:ea typeface="Cambria Math" panose="02040503050406030204" pitchFamily="18" charset="0"/>
                          </a:rPr>
                          <m:t>=</m:t>
                        </m:r>
                        <m:sSub>
                          <m:sSubPr>
                            <m:ctrlPr>
                              <a:rPr lang="de-CH"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𝜆</m:t>
                            </m:r>
                            <m:r>
                              <m:rPr>
                                <m:nor/>
                              </m:rPr>
                              <a:rPr lang="de-CH" dirty="0"/>
                              <m:t> </m:t>
                            </m:r>
                          </m:e>
                          <m:sub>
                            <m:r>
                              <a:rPr lang="en-CA" b="0" i="1" smtClean="0">
                                <a:latin typeface="Cambria Math" panose="02040503050406030204" pitchFamily="18" charset="0"/>
                                <a:ea typeface="Cambria Math" panose="02040503050406030204" pitchFamily="18" charset="0"/>
                              </a:rPr>
                              <m:t>𝑀</m:t>
                            </m:r>
                          </m:sub>
                        </m:sSub>
                      </m:oMath>
                    </m:oMathPara>
                  </a14:m>
                  <a:endParaRPr lang="de-CH" dirty="0"/>
                </a:p>
              </p:txBody>
            </p:sp>
          </mc:Choice>
          <mc:Fallback xmlns="">
            <p:sp>
              <p:nvSpPr>
                <p:cNvPr id="150" name="Textfeld 149">
                  <a:extLst>
                    <a:ext uri="{FF2B5EF4-FFF2-40B4-BE49-F238E27FC236}">
                      <a16:creationId xmlns:a16="http://schemas.microsoft.com/office/drawing/2014/main" id="{9CC1F784-3A5D-4BF0-BF69-3DBF39EBBC28}"/>
                    </a:ext>
                  </a:extLst>
                </p:cNvPr>
                <p:cNvSpPr txBox="1">
                  <a:spLocks noRot="1" noChangeAspect="1" noMove="1" noResize="1" noEditPoints="1" noAdjustHandles="1" noChangeArrowheads="1" noChangeShapeType="1" noTextEdit="1"/>
                </p:cNvSpPr>
                <p:nvPr/>
              </p:nvSpPr>
              <p:spPr>
                <a:xfrm>
                  <a:off x="9087881" y="5895860"/>
                  <a:ext cx="1672930" cy="369332"/>
                </a:xfrm>
                <a:prstGeom prst="rect">
                  <a:avLst/>
                </a:prstGeom>
                <a:blipFill>
                  <a:blip r:embed="rId6"/>
                  <a:stretch>
                    <a:fillRect b="-7143"/>
                  </a:stretch>
                </a:blipFill>
              </p:spPr>
              <p:txBody>
                <a:bodyPr/>
                <a:lstStyle/>
                <a:p>
                  <a:r>
                    <a:rPr lang="de-CH">
                      <a:noFill/>
                    </a:rPr>
                    <a:t> </a:t>
                  </a:r>
                </a:p>
              </p:txBody>
            </p:sp>
          </mc:Fallback>
        </mc:AlternateContent>
        <p:grpSp>
          <p:nvGrpSpPr>
            <p:cNvPr id="16" name="Gruppieren 15">
              <a:extLst>
                <a:ext uri="{FF2B5EF4-FFF2-40B4-BE49-F238E27FC236}">
                  <a16:creationId xmlns:a16="http://schemas.microsoft.com/office/drawing/2014/main" id="{DB457225-C87A-4D81-8E57-D5D38AFF6771}"/>
                </a:ext>
              </a:extLst>
            </p:cNvPr>
            <p:cNvGrpSpPr/>
            <p:nvPr/>
          </p:nvGrpSpPr>
          <p:grpSpPr>
            <a:xfrm>
              <a:off x="439372" y="785452"/>
              <a:ext cx="6728745" cy="5566313"/>
              <a:chOff x="569343" y="2257520"/>
              <a:chExt cx="4697387" cy="3695487"/>
            </a:xfrm>
          </p:grpSpPr>
          <p:sp>
            <p:nvSpPr>
              <p:cNvPr id="4" name="Ellipse 3">
                <a:extLst>
                  <a:ext uri="{FF2B5EF4-FFF2-40B4-BE49-F238E27FC236}">
                    <a16:creationId xmlns:a16="http://schemas.microsoft.com/office/drawing/2014/main" id="{B1C9054D-EF4A-4E28-8005-698A87E83342}"/>
                  </a:ext>
                </a:extLst>
              </p:cNvPr>
              <p:cNvSpPr/>
              <p:nvPr/>
            </p:nvSpPr>
            <p:spPr>
              <a:xfrm>
                <a:off x="2404698" y="3614513"/>
                <a:ext cx="1075490" cy="540923"/>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Ellipse 4">
                <a:extLst>
                  <a:ext uri="{FF2B5EF4-FFF2-40B4-BE49-F238E27FC236}">
                    <a16:creationId xmlns:a16="http://schemas.microsoft.com/office/drawing/2014/main" id="{260F50CE-9B80-44F3-B675-E6B401BDA3F1}"/>
                  </a:ext>
                </a:extLst>
              </p:cNvPr>
              <p:cNvSpPr/>
              <p:nvPr/>
            </p:nvSpPr>
            <p:spPr>
              <a:xfrm>
                <a:off x="827427" y="3874041"/>
                <a:ext cx="961053" cy="387408"/>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Ellipse 5">
                <a:extLst>
                  <a:ext uri="{FF2B5EF4-FFF2-40B4-BE49-F238E27FC236}">
                    <a16:creationId xmlns:a16="http://schemas.microsoft.com/office/drawing/2014/main" id="{D7BE8961-CC7E-4DEA-91D1-70693A873739}"/>
                  </a:ext>
                </a:extLst>
              </p:cNvPr>
              <p:cNvSpPr/>
              <p:nvPr/>
            </p:nvSpPr>
            <p:spPr>
              <a:xfrm>
                <a:off x="1733740" y="4617940"/>
                <a:ext cx="535275" cy="238732"/>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Ellipse 6">
                <a:extLst>
                  <a:ext uri="{FF2B5EF4-FFF2-40B4-BE49-F238E27FC236}">
                    <a16:creationId xmlns:a16="http://schemas.microsoft.com/office/drawing/2014/main" id="{DF2D16AC-4278-405A-9198-04DD0A07B7BF}"/>
                  </a:ext>
                </a:extLst>
              </p:cNvPr>
              <p:cNvSpPr/>
              <p:nvPr/>
            </p:nvSpPr>
            <p:spPr>
              <a:xfrm>
                <a:off x="3054390" y="2287539"/>
                <a:ext cx="1338067" cy="231880"/>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Ellipse 7">
                <a:extLst>
                  <a:ext uri="{FF2B5EF4-FFF2-40B4-BE49-F238E27FC236}">
                    <a16:creationId xmlns:a16="http://schemas.microsoft.com/office/drawing/2014/main" id="{C13A54F4-0D77-42E2-B879-32FACE79FE4B}"/>
                  </a:ext>
                </a:extLst>
              </p:cNvPr>
              <p:cNvSpPr/>
              <p:nvPr/>
            </p:nvSpPr>
            <p:spPr>
              <a:xfrm>
                <a:off x="1731270" y="2648328"/>
                <a:ext cx="1075490" cy="446221"/>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Ellipse 8">
                <a:extLst>
                  <a:ext uri="{FF2B5EF4-FFF2-40B4-BE49-F238E27FC236}">
                    <a16:creationId xmlns:a16="http://schemas.microsoft.com/office/drawing/2014/main" id="{52A9D021-68E2-4DE7-9643-F92D6AF2246D}"/>
                  </a:ext>
                </a:extLst>
              </p:cNvPr>
              <p:cNvSpPr/>
              <p:nvPr/>
            </p:nvSpPr>
            <p:spPr>
              <a:xfrm>
                <a:off x="569343" y="3094550"/>
                <a:ext cx="1219137" cy="446221"/>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a16="http://schemas.microsoft.com/office/drawing/2014/main" id="{AA7841A9-5165-488B-A99B-DB68F56AD7B2}"/>
                  </a:ext>
                </a:extLst>
              </p:cNvPr>
              <p:cNvSpPr/>
              <p:nvPr/>
            </p:nvSpPr>
            <p:spPr>
              <a:xfrm>
                <a:off x="2647642" y="5079341"/>
                <a:ext cx="2372576" cy="873666"/>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Ellipse 16">
                <a:extLst>
                  <a:ext uri="{FF2B5EF4-FFF2-40B4-BE49-F238E27FC236}">
                    <a16:creationId xmlns:a16="http://schemas.microsoft.com/office/drawing/2014/main" id="{9D1F7C78-7744-40DF-9C22-22CC4A29237F}"/>
                  </a:ext>
                </a:extLst>
              </p:cNvPr>
              <p:cNvSpPr/>
              <p:nvPr/>
            </p:nvSpPr>
            <p:spPr>
              <a:xfrm>
                <a:off x="3615044" y="3000375"/>
                <a:ext cx="643757" cy="231879"/>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Ellipse 17">
                <a:extLst>
                  <a:ext uri="{FF2B5EF4-FFF2-40B4-BE49-F238E27FC236}">
                    <a16:creationId xmlns:a16="http://schemas.microsoft.com/office/drawing/2014/main" id="{B8C36CA8-D824-4804-A9F1-A92C76A0B4E0}"/>
                  </a:ext>
                </a:extLst>
              </p:cNvPr>
              <p:cNvSpPr/>
              <p:nvPr/>
            </p:nvSpPr>
            <p:spPr>
              <a:xfrm>
                <a:off x="4096406" y="3932228"/>
                <a:ext cx="1170324" cy="406354"/>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4" name="Gerade Verbindung mit Pfeil 23">
                <a:extLst>
                  <a:ext uri="{FF2B5EF4-FFF2-40B4-BE49-F238E27FC236}">
                    <a16:creationId xmlns:a16="http://schemas.microsoft.com/office/drawing/2014/main" id="{D3E23F5B-E872-40E3-9844-8058323D5E58}"/>
                  </a:ext>
                </a:extLst>
              </p:cNvPr>
              <p:cNvCxnSpPr>
                <a:cxnSpLocks/>
                <a:stCxn id="17" idx="3"/>
              </p:cNvCxnSpPr>
              <p:nvPr/>
            </p:nvCxnSpPr>
            <p:spPr>
              <a:xfrm flipH="1">
                <a:off x="3288145" y="3198296"/>
                <a:ext cx="421175" cy="488735"/>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367A36BF-77E2-41EB-82B2-2DD04EF95827}"/>
                  </a:ext>
                </a:extLst>
              </p:cNvPr>
              <p:cNvCxnSpPr>
                <a:cxnSpLocks/>
                <a:stCxn id="18" idx="2"/>
                <a:endCxn id="4" idx="6"/>
              </p:cNvCxnSpPr>
              <p:nvPr/>
            </p:nvCxnSpPr>
            <p:spPr>
              <a:xfrm flipH="1" flipV="1">
                <a:off x="3480188" y="3884975"/>
                <a:ext cx="616218" cy="25043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DB75A485-A17C-43A1-95A8-3E1FFEA13551}"/>
                  </a:ext>
                </a:extLst>
              </p:cNvPr>
              <p:cNvCxnSpPr>
                <a:cxnSpLocks/>
                <a:stCxn id="13" idx="1"/>
              </p:cNvCxnSpPr>
              <p:nvPr/>
            </p:nvCxnSpPr>
            <p:spPr>
              <a:xfrm flipH="1" flipV="1">
                <a:off x="2806760" y="4155436"/>
                <a:ext cx="188338" cy="105185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9AB6E797-D911-4B70-A530-958B7963A0F7}"/>
                  </a:ext>
                </a:extLst>
              </p:cNvPr>
              <p:cNvCxnSpPr>
                <a:cxnSpLocks/>
                <a:stCxn id="6" idx="7"/>
                <a:endCxn id="4" idx="3"/>
              </p:cNvCxnSpPr>
              <p:nvPr/>
            </p:nvCxnSpPr>
            <p:spPr>
              <a:xfrm flipV="1">
                <a:off x="2190626" y="4076220"/>
                <a:ext cx="371574" cy="57668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184F23BA-0D10-4001-83F0-568366E565DC}"/>
                  </a:ext>
                </a:extLst>
              </p:cNvPr>
              <p:cNvCxnSpPr>
                <a:cxnSpLocks/>
                <a:stCxn id="5" idx="6"/>
                <a:endCxn id="4" idx="2"/>
              </p:cNvCxnSpPr>
              <p:nvPr/>
            </p:nvCxnSpPr>
            <p:spPr>
              <a:xfrm flipV="1">
                <a:off x="1788480" y="3884975"/>
                <a:ext cx="616218" cy="18277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68890F6D-D485-4FD8-99A7-E80D80D89571}"/>
                  </a:ext>
                </a:extLst>
              </p:cNvPr>
              <p:cNvCxnSpPr>
                <a:cxnSpLocks/>
                <a:stCxn id="9" idx="6"/>
              </p:cNvCxnSpPr>
              <p:nvPr/>
            </p:nvCxnSpPr>
            <p:spPr>
              <a:xfrm>
                <a:off x="1788480" y="3317661"/>
                <a:ext cx="785475" cy="36937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539F4082-23B8-418B-9D9F-B618AAE1F98B}"/>
                  </a:ext>
                </a:extLst>
              </p:cNvPr>
              <p:cNvCxnSpPr>
                <a:cxnSpLocks/>
                <a:stCxn id="8" idx="5"/>
              </p:cNvCxnSpPr>
              <p:nvPr/>
            </p:nvCxnSpPr>
            <p:spPr>
              <a:xfrm>
                <a:off x="2649258" y="3029201"/>
                <a:ext cx="157502" cy="580055"/>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47608CDC-8FF7-42F7-A4A0-18A32046789B}"/>
                  </a:ext>
                </a:extLst>
              </p:cNvPr>
              <p:cNvCxnSpPr>
                <a:cxnSpLocks/>
                <a:stCxn id="7" idx="3"/>
              </p:cNvCxnSpPr>
              <p:nvPr/>
            </p:nvCxnSpPr>
            <p:spPr>
              <a:xfrm flipH="1">
                <a:off x="3054390" y="2485461"/>
                <a:ext cx="195955" cy="1123795"/>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Verbinder: gekrümmt 119">
                <a:extLst>
                  <a:ext uri="{FF2B5EF4-FFF2-40B4-BE49-F238E27FC236}">
                    <a16:creationId xmlns:a16="http://schemas.microsoft.com/office/drawing/2014/main" id="{7F2ED911-9A33-433B-B690-8F8DC5AF0D31}"/>
                  </a:ext>
                </a:extLst>
              </p:cNvPr>
              <p:cNvCxnSpPr>
                <a:cxnSpLocks/>
                <a:stCxn id="4" idx="4"/>
              </p:cNvCxnSpPr>
              <p:nvPr/>
            </p:nvCxnSpPr>
            <p:spPr>
              <a:xfrm rot="5400000" flipH="1" flipV="1">
                <a:off x="3115091" y="3825938"/>
                <a:ext cx="156850" cy="502146"/>
              </a:xfrm>
              <a:prstGeom prst="curvedConnector4">
                <a:avLst>
                  <a:gd name="adj1" fmla="val -260983"/>
                  <a:gd name="adj2" fmla="val 162882"/>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3" name="Textfeld 132">
                    <a:extLst>
                      <a:ext uri="{FF2B5EF4-FFF2-40B4-BE49-F238E27FC236}">
                        <a16:creationId xmlns:a16="http://schemas.microsoft.com/office/drawing/2014/main" id="{B39E2760-19D8-41C2-B7ED-6A9E99CBEFF1}"/>
                      </a:ext>
                    </a:extLst>
                  </p:cNvPr>
                  <p:cNvSpPr txBox="1"/>
                  <p:nvPr/>
                </p:nvSpPr>
                <p:spPr>
                  <a:xfrm>
                    <a:off x="2469882" y="3570026"/>
                    <a:ext cx="925764" cy="5014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de-CH" i="1" smtClean="0">
                                  <a:solidFill>
                                    <a:srgbClr val="836967"/>
                                  </a:solidFill>
                                  <a:latin typeface="Cambria Math" panose="02040503050406030204" pitchFamily="18" charset="0"/>
                                </a:rPr>
                              </m:ctrlPr>
                            </m:fPr>
                            <m:num>
                              <m:r>
                                <a:rPr lang="de-CH" i="1" smtClean="0">
                                  <a:latin typeface="Cambria Math" panose="02040503050406030204" pitchFamily="18" charset="0"/>
                                </a:rPr>
                                <m:t>ⅆ</m:t>
                              </m:r>
                              <m:sSub>
                                <m:sSubPr>
                                  <m:ctrlPr>
                                    <a:rPr lang="de-CH" i="1" smtClean="0">
                                      <a:solidFill>
                                        <a:srgbClr val="836967"/>
                                      </a:solidFill>
                                      <a:latin typeface="Cambria Math" panose="02040503050406030204" pitchFamily="18" charset="0"/>
                                    </a:rPr>
                                  </m:ctrlPr>
                                </m:sSubPr>
                                <m:e>
                                  <m:r>
                                    <a:rPr lang="de-CH" i="1" smtClean="0">
                                      <a:latin typeface="Cambria Math" panose="02040503050406030204" pitchFamily="18" charset="0"/>
                                    </a:rPr>
                                    <m:t>𝑝</m:t>
                                  </m:r>
                                </m:e>
                                <m:sub>
                                  <m:r>
                                    <a:rPr lang="en-CA" b="0" i="1" smtClean="0">
                                      <a:latin typeface="Cambria Math" panose="02040503050406030204" pitchFamily="18" charset="0"/>
                                    </a:rPr>
                                    <m:t>𝑖</m:t>
                                  </m:r>
                                </m:sub>
                              </m:sSub>
                              <m:d>
                                <m:dPr>
                                  <m:ctrlPr>
                                    <a:rPr lang="de-CH" i="1" smtClean="0">
                                      <a:solidFill>
                                        <a:srgbClr val="836967"/>
                                      </a:solidFill>
                                      <a:latin typeface="Cambria Math" panose="02040503050406030204" pitchFamily="18" charset="0"/>
                                    </a:rPr>
                                  </m:ctrlPr>
                                </m:dPr>
                                <m:e>
                                  <m:r>
                                    <a:rPr lang="de-CH" i="1" smtClean="0">
                                      <a:latin typeface="Cambria Math" panose="02040503050406030204" pitchFamily="18" charset="0"/>
                                    </a:rPr>
                                    <m:t>𝑡</m:t>
                                  </m:r>
                                </m:e>
                              </m:d>
                            </m:num>
                            <m:den>
                              <m:r>
                                <a:rPr lang="de-CH" i="1" smtClean="0">
                                  <a:latin typeface="Cambria Math" panose="02040503050406030204" pitchFamily="18" charset="0"/>
                                </a:rPr>
                                <m:t>ⅆ</m:t>
                              </m:r>
                              <m:r>
                                <a:rPr lang="de-CH" i="1" smtClean="0">
                                  <a:latin typeface="Cambria Math" panose="02040503050406030204" pitchFamily="18" charset="0"/>
                                </a:rPr>
                                <m:t>𝑡</m:t>
                              </m:r>
                            </m:den>
                          </m:f>
                        </m:oMath>
                      </m:oMathPara>
                    </a14:m>
                    <a:endParaRPr lang="de-CH" dirty="0"/>
                  </a:p>
                </p:txBody>
              </p:sp>
            </mc:Choice>
            <mc:Fallback xmlns="">
              <p:sp>
                <p:nvSpPr>
                  <p:cNvPr id="133" name="Textfeld 132">
                    <a:extLst>
                      <a:ext uri="{FF2B5EF4-FFF2-40B4-BE49-F238E27FC236}">
                        <a16:creationId xmlns:a16="http://schemas.microsoft.com/office/drawing/2014/main" id="{B39E2760-19D8-41C2-B7ED-6A9E99CBEFF1}"/>
                      </a:ext>
                    </a:extLst>
                  </p:cNvPr>
                  <p:cNvSpPr txBox="1">
                    <a:spLocks noRot="1" noChangeAspect="1" noMove="1" noResize="1" noEditPoints="1" noAdjustHandles="1" noChangeArrowheads="1" noChangeShapeType="1" noTextEdit="1"/>
                  </p:cNvSpPr>
                  <p:nvPr/>
                </p:nvSpPr>
                <p:spPr>
                  <a:xfrm>
                    <a:off x="2469882" y="3570026"/>
                    <a:ext cx="925764" cy="501450"/>
                  </a:xfrm>
                  <a:prstGeom prst="rect">
                    <a:avLst/>
                  </a:prstGeom>
                  <a:blipFill>
                    <a:blip r:embed="rId7"/>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DFE0697A-F381-48D4-B8E7-3470515E20CE}"/>
                      </a:ext>
                    </a:extLst>
                  </p:cNvPr>
                  <p:cNvSpPr txBox="1"/>
                  <p:nvPr/>
                </p:nvSpPr>
                <p:spPr>
                  <a:xfrm>
                    <a:off x="3260541" y="4377141"/>
                    <a:ext cx="925764" cy="507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de-CH" i="1" smtClean="0">
                                  <a:solidFill>
                                    <a:schemeClr val="accent2">
                                      <a:lumMod val="75000"/>
                                    </a:schemeClr>
                                  </a:solidFill>
                                  <a:latin typeface="Cambria Math" panose="02040503050406030204" pitchFamily="18" charset="0"/>
                                </a:rPr>
                              </m:ctrlPr>
                            </m:fPr>
                            <m:num>
                              <m:r>
                                <a:rPr lang="de-CH" i="0">
                                  <a:solidFill>
                                    <a:schemeClr val="accent2">
                                      <a:lumMod val="75000"/>
                                    </a:schemeClr>
                                  </a:solidFill>
                                  <a:latin typeface="Cambria Math" panose="02040503050406030204" pitchFamily="18" charset="0"/>
                                </a:rPr>
                                <m:t>ⅇ</m:t>
                              </m:r>
                            </m:num>
                            <m:den>
                              <m:sSubSup>
                                <m:sSubSupPr>
                                  <m:ctrlPr>
                                    <a:rPr lang="de-CH" i="1">
                                      <a:solidFill>
                                        <a:schemeClr val="accent2">
                                          <a:lumMod val="75000"/>
                                        </a:schemeClr>
                                      </a:solidFill>
                                      <a:latin typeface="Cambria Math" panose="02040503050406030204" pitchFamily="18" charset="0"/>
                                    </a:rPr>
                                  </m:ctrlPr>
                                </m:sSubSupPr>
                                <m:e>
                                  <m:r>
                                    <a:rPr lang="de-CH" i="1">
                                      <a:solidFill>
                                        <a:schemeClr val="accent2">
                                          <a:lumMod val="75000"/>
                                        </a:schemeClr>
                                      </a:solidFill>
                                      <a:latin typeface="Cambria Math" panose="02040503050406030204" pitchFamily="18" charset="0"/>
                                    </a:rPr>
                                    <m:t>𝐴</m:t>
                                  </m:r>
                                </m:e>
                                <m:sub>
                                  <m:r>
                                    <a:rPr lang="en-CA" b="0" i="1" smtClean="0">
                                      <a:solidFill>
                                        <a:schemeClr val="accent2">
                                          <a:lumMod val="75000"/>
                                        </a:schemeClr>
                                      </a:solidFill>
                                      <a:latin typeface="Cambria Math" panose="02040503050406030204" pitchFamily="18" charset="0"/>
                                    </a:rPr>
                                    <m:t>𝑖</m:t>
                                  </m:r>
                                </m:sub>
                                <m:sup>
                                  <m:r>
                                    <a:rPr lang="de-CH" i="1">
                                      <a:solidFill>
                                        <a:schemeClr val="accent2">
                                          <a:lumMod val="75000"/>
                                        </a:schemeClr>
                                      </a:solidFill>
                                      <a:latin typeface="Cambria Math" panose="02040503050406030204" pitchFamily="18" charset="0"/>
                                    </a:rPr>
                                    <m:t>𝑥</m:t>
                                  </m:r>
                                </m:sup>
                              </m:sSubSup>
                            </m:den>
                          </m:f>
                        </m:oMath>
                      </m:oMathPara>
                    </a14:m>
                    <a:endParaRPr lang="de-CH" dirty="0">
                      <a:solidFill>
                        <a:schemeClr val="accent2">
                          <a:lumMod val="75000"/>
                        </a:schemeClr>
                      </a:solidFill>
                    </a:endParaRPr>
                  </a:p>
                </p:txBody>
              </p:sp>
            </mc:Choice>
            <mc:Fallback xmlns="">
              <p:sp>
                <p:nvSpPr>
                  <p:cNvPr id="30" name="Textfeld 29">
                    <a:extLst>
                      <a:ext uri="{FF2B5EF4-FFF2-40B4-BE49-F238E27FC236}">
                        <a16:creationId xmlns:a16="http://schemas.microsoft.com/office/drawing/2014/main" id="{DFE0697A-F381-48D4-B8E7-3470515E20CE}"/>
                      </a:ext>
                    </a:extLst>
                  </p:cNvPr>
                  <p:cNvSpPr txBox="1">
                    <a:spLocks noRot="1" noChangeAspect="1" noMove="1" noResize="1" noEditPoints="1" noAdjustHandles="1" noChangeArrowheads="1" noChangeShapeType="1" noTextEdit="1"/>
                  </p:cNvSpPr>
                  <p:nvPr/>
                </p:nvSpPr>
                <p:spPr>
                  <a:xfrm>
                    <a:off x="3260541" y="4377141"/>
                    <a:ext cx="925764" cy="507116"/>
                  </a:xfrm>
                  <a:prstGeom prst="rect">
                    <a:avLst/>
                  </a:prstGeom>
                  <a:blipFill>
                    <a:blip r:embed="rId8"/>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394FD7F5-4CC1-4DF6-AFB2-2BA69584A838}"/>
                      </a:ext>
                    </a:extLst>
                  </p:cNvPr>
                  <p:cNvSpPr txBox="1"/>
                  <p:nvPr/>
                </p:nvSpPr>
                <p:spPr>
                  <a:xfrm>
                    <a:off x="4124773" y="3923756"/>
                    <a:ext cx="1113590" cy="311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i="1">
                                  <a:solidFill>
                                    <a:schemeClr val="accent1">
                                      <a:lumMod val="75000"/>
                                    </a:schemeClr>
                                  </a:solidFill>
                                  <a:latin typeface="Cambria Math" panose="02040503050406030204" pitchFamily="18" charset="0"/>
                                </a:rPr>
                                <m:t>𝐴</m:t>
                              </m:r>
                            </m:e>
                            <m:sub>
                              <m:r>
                                <a:rPr lang="en-CA" b="0" i="1" smtClean="0">
                                  <a:solidFill>
                                    <a:schemeClr val="accent1">
                                      <a:lumMod val="75000"/>
                                    </a:schemeClr>
                                  </a:solidFill>
                                  <a:latin typeface="Cambria Math" panose="02040503050406030204" pitchFamily="18" charset="0"/>
                                </a:rPr>
                                <m:t>𝑗</m:t>
                              </m:r>
                            </m:sub>
                          </m:sSub>
                        </m:oMath>
                      </m:oMathPara>
                    </a14:m>
                    <a:endParaRPr lang="de-CH" dirty="0"/>
                  </a:p>
                </p:txBody>
              </p:sp>
            </mc:Choice>
            <mc:Fallback xmlns="">
              <p:sp>
                <p:nvSpPr>
                  <p:cNvPr id="34" name="Textfeld 33">
                    <a:extLst>
                      <a:ext uri="{FF2B5EF4-FFF2-40B4-BE49-F238E27FC236}">
                        <a16:creationId xmlns:a16="http://schemas.microsoft.com/office/drawing/2014/main" id="{394FD7F5-4CC1-4DF6-AFB2-2BA69584A838}"/>
                      </a:ext>
                    </a:extLst>
                  </p:cNvPr>
                  <p:cNvSpPr txBox="1">
                    <a:spLocks noRot="1" noChangeAspect="1" noMove="1" noResize="1" noEditPoints="1" noAdjustHandles="1" noChangeArrowheads="1" noChangeShapeType="1" noTextEdit="1"/>
                  </p:cNvSpPr>
                  <p:nvPr/>
                </p:nvSpPr>
                <p:spPr>
                  <a:xfrm>
                    <a:off x="4124773" y="3923756"/>
                    <a:ext cx="1113590" cy="311805"/>
                  </a:xfrm>
                  <a:prstGeom prst="rect">
                    <a:avLst/>
                  </a:prstGeom>
                  <a:blipFill>
                    <a:blip r:embed="rId9"/>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24821DC9-0566-413E-AB5A-7181B7A71B0F}"/>
                      </a:ext>
                    </a:extLst>
                  </p:cNvPr>
                  <p:cNvSpPr txBox="1"/>
                  <p:nvPr/>
                </p:nvSpPr>
                <p:spPr>
                  <a:xfrm rot="187156">
                    <a:off x="3182993" y="3373596"/>
                    <a:ext cx="998354" cy="3037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b="0" i="1" smtClean="0">
                                  <a:solidFill>
                                    <a:schemeClr val="accent1">
                                      <a:lumMod val="75000"/>
                                    </a:schemeClr>
                                  </a:solidFill>
                                  <a:latin typeface="Cambria Math" panose="02040503050406030204" pitchFamily="18" charset="0"/>
                                </a:rPr>
                                <m:t>𝐷</m:t>
                              </m:r>
                            </m:e>
                            <m:sub>
                              <m:r>
                                <a:rPr lang="en-CA" b="0" i="1" smtClean="0">
                                  <a:solidFill>
                                    <a:schemeClr val="accent1">
                                      <a:lumMod val="75000"/>
                                    </a:schemeClr>
                                  </a:solidFill>
                                  <a:latin typeface="Cambria Math" panose="02040503050406030204" pitchFamily="18" charset="0"/>
                                </a:rPr>
                                <m:t>𝑖</m:t>
                              </m:r>
                              <m:r>
                                <a:rPr lang="en-CA" b="0" i="1" smtClean="0">
                                  <a:solidFill>
                                    <a:schemeClr val="accent1">
                                      <a:lumMod val="75000"/>
                                    </a:schemeClr>
                                  </a:solidFill>
                                  <a:latin typeface="Cambria Math" panose="02040503050406030204" pitchFamily="18" charset="0"/>
                                </a:rPr>
                                <m:t>2</m:t>
                              </m:r>
                            </m:sub>
                          </m:sSub>
                        </m:oMath>
                      </m:oMathPara>
                    </a14:m>
                    <a:endParaRPr lang="de-CH" dirty="0">
                      <a:solidFill>
                        <a:schemeClr val="accent1">
                          <a:lumMod val="75000"/>
                        </a:schemeClr>
                      </a:solidFill>
                    </a:endParaRPr>
                  </a:p>
                </p:txBody>
              </p:sp>
            </mc:Choice>
            <mc:Fallback xmlns="">
              <p:sp>
                <p:nvSpPr>
                  <p:cNvPr id="36" name="Textfeld 35">
                    <a:extLst>
                      <a:ext uri="{FF2B5EF4-FFF2-40B4-BE49-F238E27FC236}">
                        <a16:creationId xmlns:a16="http://schemas.microsoft.com/office/drawing/2014/main" id="{24821DC9-0566-413E-AB5A-7181B7A71B0F}"/>
                      </a:ext>
                    </a:extLst>
                  </p:cNvPr>
                  <p:cNvSpPr txBox="1">
                    <a:spLocks noRot="1" noChangeAspect="1" noMove="1" noResize="1" noEditPoints="1" noAdjustHandles="1" noChangeArrowheads="1" noChangeShapeType="1" noTextEdit="1"/>
                  </p:cNvSpPr>
                  <p:nvPr/>
                </p:nvSpPr>
                <p:spPr>
                  <a:xfrm rot="187156">
                    <a:off x="3182993" y="3373596"/>
                    <a:ext cx="998354" cy="303739"/>
                  </a:xfrm>
                  <a:prstGeom prst="rect">
                    <a:avLst/>
                  </a:prstGeom>
                  <a:blipFill>
                    <a:blip r:embed="rId10"/>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9" name="Textfeld 38">
                    <a:extLst>
                      <a:ext uri="{FF2B5EF4-FFF2-40B4-BE49-F238E27FC236}">
                        <a16:creationId xmlns:a16="http://schemas.microsoft.com/office/drawing/2014/main" id="{9C1857C3-3E4D-462B-8F38-D5E5A4D853E1}"/>
                      </a:ext>
                    </a:extLst>
                  </p:cNvPr>
                  <p:cNvSpPr txBox="1"/>
                  <p:nvPr/>
                </p:nvSpPr>
                <p:spPr>
                  <a:xfrm>
                    <a:off x="3404151" y="2958947"/>
                    <a:ext cx="1029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i="1">
                                  <a:solidFill>
                                    <a:schemeClr val="accent1">
                                      <a:lumMod val="75000"/>
                                    </a:schemeClr>
                                  </a:solidFill>
                                  <a:latin typeface="Cambria Math" panose="02040503050406030204" pitchFamily="18" charset="0"/>
                                </a:rPr>
                                <m:t>𝐴</m:t>
                              </m:r>
                            </m:e>
                            <m:sub>
                              <m:r>
                                <a:rPr lang="en-CA" b="0" i="1" smtClean="0">
                                  <a:solidFill>
                                    <a:schemeClr val="accent1">
                                      <a:lumMod val="75000"/>
                                    </a:schemeClr>
                                  </a:solidFill>
                                  <a:latin typeface="Cambria Math" panose="02040503050406030204" pitchFamily="18" charset="0"/>
                                </a:rPr>
                                <m:t>2</m:t>
                              </m:r>
                            </m:sub>
                          </m:sSub>
                        </m:oMath>
                      </m:oMathPara>
                    </a14:m>
                    <a:endParaRPr lang="de-CH" dirty="0"/>
                  </a:p>
                </p:txBody>
              </p:sp>
            </mc:Choice>
            <mc:Fallback xmlns="">
              <p:sp>
                <p:nvSpPr>
                  <p:cNvPr id="39" name="Textfeld 38">
                    <a:extLst>
                      <a:ext uri="{FF2B5EF4-FFF2-40B4-BE49-F238E27FC236}">
                        <a16:creationId xmlns:a16="http://schemas.microsoft.com/office/drawing/2014/main" id="{9C1857C3-3E4D-462B-8F38-D5E5A4D853E1}"/>
                      </a:ext>
                    </a:extLst>
                  </p:cNvPr>
                  <p:cNvSpPr txBox="1">
                    <a:spLocks noRot="1" noChangeAspect="1" noMove="1" noResize="1" noEditPoints="1" noAdjustHandles="1" noChangeArrowheads="1" noChangeShapeType="1" noTextEdit="1"/>
                  </p:cNvSpPr>
                  <p:nvPr/>
                </p:nvSpPr>
                <p:spPr>
                  <a:xfrm>
                    <a:off x="3404151" y="2958947"/>
                    <a:ext cx="1029048" cy="369332"/>
                  </a:xfrm>
                  <a:prstGeom prst="rect">
                    <a:avLst/>
                  </a:prstGeom>
                  <a:blipFill>
                    <a:blip r:embed="rId11"/>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BADF9D0A-65C2-4F0A-BFE4-C61D7681603F}"/>
                      </a:ext>
                    </a:extLst>
                  </p:cNvPr>
                  <p:cNvSpPr txBox="1"/>
                  <p:nvPr/>
                </p:nvSpPr>
                <p:spPr>
                  <a:xfrm>
                    <a:off x="3227209" y="2257520"/>
                    <a:ext cx="1029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i="1">
                                  <a:solidFill>
                                    <a:schemeClr val="accent1">
                                      <a:lumMod val="75000"/>
                                    </a:schemeClr>
                                  </a:solidFill>
                                  <a:latin typeface="Cambria Math" panose="02040503050406030204" pitchFamily="18" charset="0"/>
                                </a:rPr>
                                <m:t>𝐴</m:t>
                              </m:r>
                            </m:e>
                            <m:sub>
                              <m:r>
                                <a:rPr lang="en-CA" b="0" i="1" smtClean="0">
                                  <a:solidFill>
                                    <a:schemeClr val="accent1">
                                      <a:lumMod val="75000"/>
                                    </a:schemeClr>
                                  </a:solidFill>
                                  <a:latin typeface="Cambria Math" panose="02040503050406030204" pitchFamily="18" charset="0"/>
                                </a:rPr>
                                <m:t>3</m:t>
                              </m:r>
                            </m:sub>
                          </m:sSub>
                        </m:oMath>
                      </m:oMathPara>
                    </a14:m>
                    <a:endParaRPr lang="de-CH" dirty="0"/>
                  </a:p>
                </p:txBody>
              </p:sp>
            </mc:Choice>
            <mc:Fallback xmlns="">
              <p:sp>
                <p:nvSpPr>
                  <p:cNvPr id="40" name="Textfeld 39">
                    <a:extLst>
                      <a:ext uri="{FF2B5EF4-FFF2-40B4-BE49-F238E27FC236}">
                        <a16:creationId xmlns:a16="http://schemas.microsoft.com/office/drawing/2014/main" id="{BADF9D0A-65C2-4F0A-BFE4-C61D7681603F}"/>
                      </a:ext>
                    </a:extLst>
                  </p:cNvPr>
                  <p:cNvSpPr txBox="1">
                    <a:spLocks noRot="1" noChangeAspect="1" noMove="1" noResize="1" noEditPoints="1" noAdjustHandles="1" noChangeArrowheads="1" noChangeShapeType="1" noTextEdit="1"/>
                  </p:cNvSpPr>
                  <p:nvPr/>
                </p:nvSpPr>
                <p:spPr>
                  <a:xfrm>
                    <a:off x="3227209" y="2257520"/>
                    <a:ext cx="1029048" cy="369332"/>
                  </a:xfrm>
                  <a:prstGeom prst="rect">
                    <a:avLst/>
                  </a:prstGeom>
                  <a:blipFill>
                    <a:blip r:embed="rId12"/>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42" name="Textfeld 41">
                    <a:extLst>
                      <a:ext uri="{FF2B5EF4-FFF2-40B4-BE49-F238E27FC236}">
                        <a16:creationId xmlns:a16="http://schemas.microsoft.com/office/drawing/2014/main" id="{AA6CAC0D-9E49-47DA-A858-B2C8ADF5D2FB}"/>
                      </a:ext>
                    </a:extLst>
                  </p:cNvPr>
                  <p:cNvSpPr txBox="1"/>
                  <p:nvPr/>
                </p:nvSpPr>
                <p:spPr>
                  <a:xfrm>
                    <a:off x="1725038" y="2648327"/>
                    <a:ext cx="1029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i="1">
                                  <a:solidFill>
                                    <a:schemeClr val="accent1">
                                      <a:lumMod val="75000"/>
                                    </a:schemeClr>
                                  </a:solidFill>
                                  <a:latin typeface="Cambria Math" panose="02040503050406030204" pitchFamily="18" charset="0"/>
                                </a:rPr>
                                <m:t>𝐴</m:t>
                              </m:r>
                            </m:e>
                            <m:sub>
                              <m:r>
                                <a:rPr lang="en-CA" b="0" i="1" smtClean="0">
                                  <a:solidFill>
                                    <a:schemeClr val="accent1">
                                      <a:lumMod val="75000"/>
                                    </a:schemeClr>
                                  </a:solidFill>
                                  <a:latin typeface="Cambria Math" panose="02040503050406030204" pitchFamily="18" charset="0"/>
                                </a:rPr>
                                <m:t>4</m:t>
                              </m:r>
                            </m:sub>
                          </m:sSub>
                        </m:oMath>
                      </m:oMathPara>
                    </a14:m>
                    <a:endParaRPr lang="de-CH" dirty="0"/>
                  </a:p>
                </p:txBody>
              </p:sp>
            </mc:Choice>
            <mc:Fallback xmlns="">
              <p:sp>
                <p:nvSpPr>
                  <p:cNvPr id="42" name="Textfeld 41">
                    <a:extLst>
                      <a:ext uri="{FF2B5EF4-FFF2-40B4-BE49-F238E27FC236}">
                        <a16:creationId xmlns:a16="http://schemas.microsoft.com/office/drawing/2014/main" id="{AA6CAC0D-9E49-47DA-A858-B2C8ADF5D2FB}"/>
                      </a:ext>
                    </a:extLst>
                  </p:cNvPr>
                  <p:cNvSpPr txBox="1">
                    <a:spLocks noRot="1" noChangeAspect="1" noMove="1" noResize="1" noEditPoints="1" noAdjustHandles="1" noChangeArrowheads="1" noChangeShapeType="1" noTextEdit="1"/>
                  </p:cNvSpPr>
                  <p:nvPr/>
                </p:nvSpPr>
                <p:spPr>
                  <a:xfrm>
                    <a:off x="1725038" y="2648327"/>
                    <a:ext cx="1029048" cy="369332"/>
                  </a:xfrm>
                  <a:prstGeom prst="rect">
                    <a:avLst/>
                  </a:prstGeom>
                  <a:blipFill>
                    <a:blip r:embed="rId13"/>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60708AB8-ED3D-46D4-B8E5-E075F369AC81}"/>
                      </a:ext>
                    </a:extLst>
                  </p:cNvPr>
                  <p:cNvSpPr txBox="1"/>
                  <p:nvPr/>
                </p:nvSpPr>
                <p:spPr>
                  <a:xfrm>
                    <a:off x="650568" y="3094549"/>
                    <a:ext cx="1029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i="1">
                                  <a:solidFill>
                                    <a:schemeClr val="accent1">
                                      <a:lumMod val="75000"/>
                                    </a:schemeClr>
                                  </a:solidFill>
                                  <a:latin typeface="Cambria Math" panose="02040503050406030204" pitchFamily="18" charset="0"/>
                                </a:rPr>
                                <m:t>𝐴</m:t>
                              </m:r>
                            </m:e>
                            <m:sub>
                              <m:r>
                                <a:rPr lang="en-CA" b="0" i="1" smtClean="0">
                                  <a:solidFill>
                                    <a:schemeClr val="accent1">
                                      <a:lumMod val="75000"/>
                                    </a:schemeClr>
                                  </a:solidFill>
                                  <a:latin typeface="Cambria Math" panose="02040503050406030204" pitchFamily="18" charset="0"/>
                                </a:rPr>
                                <m:t>5</m:t>
                              </m:r>
                            </m:sub>
                          </m:sSub>
                        </m:oMath>
                      </m:oMathPara>
                    </a14:m>
                    <a:endParaRPr lang="de-CH" dirty="0"/>
                  </a:p>
                </p:txBody>
              </p:sp>
            </mc:Choice>
            <mc:Fallback xmlns="">
              <p:sp>
                <p:nvSpPr>
                  <p:cNvPr id="43" name="Textfeld 42">
                    <a:extLst>
                      <a:ext uri="{FF2B5EF4-FFF2-40B4-BE49-F238E27FC236}">
                        <a16:creationId xmlns:a16="http://schemas.microsoft.com/office/drawing/2014/main" id="{60708AB8-ED3D-46D4-B8E5-E075F369AC81}"/>
                      </a:ext>
                    </a:extLst>
                  </p:cNvPr>
                  <p:cNvSpPr txBox="1">
                    <a:spLocks noRot="1" noChangeAspect="1" noMove="1" noResize="1" noEditPoints="1" noAdjustHandles="1" noChangeArrowheads="1" noChangeShapeType="1" noTextEdit="1"/>
                  </p:cNvSpPr>
                  <p:nvPr/>
                </p:nvSpPr>
                <p:spPr>
                  <a:xfrm>
                    <a:off x="650568" y="3094549"/>
                    <a:ext cx="1029048" cy="369332"/>
                  </a:xfrm>
                  <a:prstGeom prst="rect">
                    <a:avLst/>
                  </a:prstGeom>
                  <a:blipFill>
                    <a:blip r:embed="rId14"/>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B1E19C3C-8AFB-43F8-A9AD-B209185F8B23}"/>
                      </a:ext>
                    </a:extLst>
                  </p:cNvPr>
                  <p:cNvSpPr txBox="1"/>
                  <p:nvPr/>
                </p:nvSpPr>
                <p:spPr>
                  <a:xfrm>
                    <a:off x="776253" y="3895532"/>
                    <a:ext cx="1029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i="1">
                                  <a:solidFill>
                                    <a:schemeClr val="accent1">
                                      <a:lumMod val="75000"/>
                                    </a:schemeClr>
                                  </a:solidFill>
                                  <a:latin typeface="Cambria Math" panose="02040503050406030204" pitchFamily="18" charset="0"/>
                                </a:rPr>
                                <m:t>𝐴</m:t>
                              </m:r>
                            </m:e>
                            <m:sub>
                              <m:r>
                                <a:rPr lang="en-CA" b="0" i="1" smtClean="0">
                                  <a:solidFill>
                                    <a:schemeClr val="accent1">
                                      <a:lumMod val="75000"/>
                                    </a:schemeClr>
                                  </a:solidFill>
                                  <a:latin typeface="Cambria Math" panose="02040503050406030204" pitchFamily="18" charset="0"/>
                                </a:rPr>
                                <m:t>6</m:t>
                              </m:r>
                            </m:sub>
                          </m:sSub>
                        </m:oMath>
                      </m:oMathPara>
                    </a14:m>
                    <a:endParaRPr lang="de-CH" dirty="0"/>
                  </a:p>
                </p:txBody>
              </p:sp>
            </mc:Choice>
            <mc:Fallback xmlns="">
              <p:sp>
                <p:nvSpPr>
                  <p:cNvPr id="45" name="Textfeld 44">
                    <a:extLst>
                      <a:ext uri="{FF2B5EF4-FFF2-40B4-BE49-F238E27FC236}">
                        <a16:creationId xmlns:a16="http://schemas.microsoft.com/office/drawing/2014/main" id="{B1E19C3C-8AFB-43F8-A9AD-B209185F8B23}"/>
                      </a:ext>
                    </a:extLst>
                  </p:cNvPr>
                  <p:cNvSpPr txBox="1">
                    <a:spLocks noRot="1" noChangeAspect="1" noMove="1" noResize="1" noEditPoints="1" noAdjustHandles="1" noChangeArrowheads="1" noChangeShapeType="1" noTextEdit="1"/>
                  </p:cNvSpPr>
                  <p:nvPr/>
                </p:nvSpPr>
                <p:spPr>
                  <a:xfrm>
                    <a:off x="776253" y="3895532"/>
                    <a:ext cx="1029048" cy="369332"/>
                  </a:xfrm>
                  <a:prstGeom prst="rect">
                    <a:avLst/>
                  </a:prstGeom>
                  <a:blipFill>
                    <a:blip r:embed="rId15"/>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46" name="Textfeld 45">
                    <a:extLst>
                      <a:ext uri="{FF2B5EF4-FFF2-40B4-BE49-F238E27FC236}">
                        <a16:creationId xmlns:a16="http://schemas.microsoft.com/office/drawing/2014/main" id="{C7D363A5-D322-4AF3-AE17-A3B73D785870}"/>
                      </a:ext>
                    </a:extLst>
                  </p:cNvPr>
                  <p:cNvSpPr txBox="1"/>
                  <p:nvPr/>
                </p:nvSpPr>
                <p:spPr>
                  <a:xfrm>
                    <a:off x="1508840" y="4578245"/>
                    <a:ext cx="1029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i="1">
                                  <a:solidFill>
                                    <a:schemeClr val="accent1">
                                      <a:lumMod val="75000"/>
                                    </a:schemeClr>
                                  </a:solidFill>
                                  <a:latin typeface="Cambria Math" panose="02040503050406030204" pitchFamily="18" charset="0"/>
                                </a:rPr>
                                <m:t>𝐴</m:t>
                              </m:r>
                            </m:e>
                            <m:sub>
                              <m:r>
                                <a:rPr lang="en-CA" b="0" i="1" smtClean="0">
                                  <a:solidFill>
                                    <a:schemeClr val="accent1">
                                      <a:lumMod val="75000"/>
                                    </a:schemeClr>
                                  </a:solidFill>
                                  <a:latin typeface="Cambria Math" panose="02040503050406030204" pitchFamily="18" charset="0"/>
                                </a:rPr>
                                <m:t>7</m:t>
                              </m:r>
                            </m:sub>
                          </m:sSub>
                        </m:oMath>
                      </m:oMathPara>
                    </a14:m>
                    <a:endParaRPr lang="de-CH" dirty="0"/>
                  </a:p>
                </p:txBody>
              </p:sp>
            </mc:Choice>
            <mc:Fallback xmlns="">
              <p:sp>
                <p:nvSpPr>
                  <p:cNvPr id="46" name="Textfeld 45">
                    <a:extLst>
                      <a:ext uri="{FF2B5EF4-FFF2-40B4-BE49-F238E27FC236}">
                        <a16:creationId xmlns:a16="http://schemas.microsoft.com/office/drawing/2014/main" id="{C7D363A5-D322-4AF3-AE17-A3B73D785870}"/>
                      </a:ext>
                    </a:extLst>
                  </p:cNvPr>
                  <p:cNvSpPr txBox="1">
                    <a:spLocks noRot="1" noChangeAspect="1" noMove="1" noResize="1" noEditPoints="1" noAdjustHandles="1" noChangeArrowheads="1" noChangeShapeType="1" noTextEdit="1"/>
                  </p:cNvSpPr>
                  <p:nvPr/>
                </p:nvSpPr>
                <p:spPr>
                  <a:xfrm>
                    <a:off x="1508840" y="4578245"/>
                    <a:ext cx="1029048" cy="369332"/>
                  </a:xfrm>
                  <a:prstGeom prst="rect">
                    <a:avLst/>
                  </a:prstGeom>
                  <a:blipFill>
                    <a:blip r:embed="rId16"/>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DE7E2C4B-DD07-4D19-89D2-52599C7B4722}"/>
                      </a:ext>
                    </a:extLst>
                  </p:cNvPr>
                  <p:cNvSpPr txBox="1"/>
                  <p:nvPr/>
                </p:nvSpPr>
                <p:spPr>
                  <a:xfrm>
                    <a:off x="3227209" y="5315978"/>
                    <a:ext cx="1029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i="1">
                                  <a:solidFill>
                                    <a:schemeClr val="accent1">
                                      <a:lumMod val="75000"/>
                                    </a:schemeClr>
                                  </a:solidFill>
                                  <a:latin typeface="Cambria Math" panose="02040503050406030204" pitchFamily="18" charset="0"/>
                                </a:rPr>
                                <m:t>𝐴</m:t>
                              </m:r>
                            </m:e>
                            <m:sub>
                              <m:r>
                                <a:rPr lang="en-CA" b="0" i="1" smtClean="0">
                                  <a:solidFill>
                                    <a:schemeClr val="accent1">
                                      <a:lumMod val="75000"/>
                                    </a:schemeClr>
                                  </a:solidFill>
                                  <a:latin typeface="Cambria Math" panose="02040503050406030204" pitchFamily="18" charset="0"/>
                                </a:rPr>
                                <m:t>8</m:t>
                              </m:r>
                            </m:sub>
                          </m:sSub>
                        </m:oMath>
                      </m:oMathPara>
                    </a14:m>
                    <a:endParaRPr lang="de-CH" dirty="0"/>
                  </a:p>
                </p:txBody>
              </p:sp>
            </mc:Choice>
            <mc:Fallback xmlns="">
              <p:sp>
                <p:nvSpPr>
                  <p:cNvPr id="47" name="Textfeld 46">
                    <a:extLst>
                      <a:ext uri="{FF2B5EF4-FFF2-40B4-BE49-F238E27FC236}">
                        <a16:creationId xmlns:a16="http://schemas.microsoft.com/office/drawing/2014/main" id="{DE7E2C4B-DD07-4D19-89D2-52599C7B4722}"/>
                      </a:ext>
                    </a:extLst>
                  </p:cNvPr>
                  <p:cNvSpPr txBox="1">
                    <a:spLocks noRot="1" noChangeAspect="1" noMove="1" noResize="1" noEditPoints="1" noAdjustHandles="1" noChangeArrowheads="1" noChangeShapeType="1" noTextEdit="1"/>
                  </p:cNvSpPr>
                  <p:nvPr/>
                </p:nvSpPr>
                <p:spPr>
                  <a:xfrm>
                    <a:off x="3227209" y="5315978"/>
                    <a:ext cx="1029048" cy="369332"/>
                  </a:xfrm>
                  <a:prstGeom prst="rect">
                    <a:avLst/>
                  </a:prstGeom>
                  <a:blipFill>
                    <a:blip r:embed="rId17"/>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49" name="Textfeld 48">
                    <a:extLst>
                      <a:ext uri="{FF2B5EF4-FFF2-40B4-BE49-F238E27FC236}">
                        <a16:creationId xmlns:a16="http://schemas.microsoft.com/office/drawing/2014/main" id="{5BFA174A-3F8F-4BA1-9879-213E7ACAC93D}"/>
                      </a:ext>
                    </a:extLst>
                  </p:cNvPr>
                  <p:cNvSpPr txBox="1"/>
                  <p:nvPr/>
                </p:nvSpPr>
                <p:spPr>
                  <a:xfrm rot="1029201">
                    <a:off x="3502813" y="3788183"/>
                    <a:ext cx="998354" cy="311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b="0" i="1" smtClean="0">
                                  <a:solidFill>
                                    <a:schemeClr val="accent1">
                                      <a:lumMod val="75000"/>
                                    </a:schemeClr>
                                  </a:solidFill>
                                  <a:latin typeface="Cambria Math" panose="02040503050406030204" pitchFamily="18" charset="0"/>
                                </a:rPr>
                                <m:t>𝐷</m:t>
                              </m:r>
                            </m:e>
                            <m:sub>
                              <m:r>
                                <a:rPr lang="en-CA" b="0" i="1" smtClean="0">
                                  <a:solidFill>
                                    <a:schemeClr val="accent1">
                                      <a:lumMod val="75000"/>
                                    </a:schemeClr>
                                  </a:solidFill>
                                  <a:latin typeface="Cambria Math" panose="02040503050406030204" pitchFamily="18" charset="0"/>
                                </a:rPr>
                                <m:t>𝑖𝑗</m:t>
                              </m:r>
                            </m:sub>
                          </m:sSub>
                        </m:oMath>
                      </m:oMathPara>
                    </a14:m>
                    <a:endParaRPr lang="de-CH" dirty="0">
                      <a:solidFill>
                        <a:schemeClr val="accent1">
                          <a:lumMod val="75000"/>
                        </a:schemeClr>
                      </a:solidFill>
                    </a:endParaRPr>
                  </a:p>
                </p:txBody>
              </p:sp>
            </mc:Choice>
            <mc:Fallback xmlns="">
              <p:sp>
                <p:nvSpPr>
                  <p:cNvPr id="49" name="Textfeld 48">
                    <a:extLst>
                      <a:ext uri="{FF2B5EF4-FFF2-40B4-BE49-F238E27FC236}">
                        <a16:creationId xmlns:a16="http://schemas.microsoft.com/office/drawing/2014/main" id="{5BFA174A-3F8F-4BA1-9879-213E7ACAC93D}"/>
                      </a:ext>
                    </a:extLst>
                  </p:cNvPr>
                  <p:cNvSpPr txBox="1">
                    <a:spLocks noRot="1" noChangeAspect="1" noMove="1" noResize="1" noEditPoints="1" noAdjustHandles="1" noChangeArrowheads="1" noChangeShapeType="1" noTextEdit="1"/>
                  </p:cNvSpPr>
                  <p:nvPr/>
                </p:nvSpPr>
                <p:spPr>
                  <a:xfrm rot="1029201">
                    <a:off x="3502813" y="3788183"/>
                    <a:ext cx="998354" cy="311805"/>
                  </a:xfrm>
                  <a:prstGeom prst="rect">
                    <a:avLst/>
                  </a:prstGeom>
                  <a:blipFill>
                    <a:blip r:embed="rId18"/>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4186FD59-3AD4-48E7-8C05-6928044B9A87}"/>
                      </a:ext>
                    </a:extLst>
                  </p:cNvPr>
                  <p:cNvSpPr txBox="1"/>
                  <p:nvPr/>
                </p:nvSpPr>
                <p:spPr>
                  <a:xfrm>
                    <a:off x="2904973" y="2508628"/>
                    <a:ext cx="998354" cy="3037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b="0" i="1" smtClean="0">
                                  <a:solidFill>
                                    <a:schemeClr val="accent1">
                                      <a:lumMod val="75000"/>
                                    </a:schemeClr>
                                  </a:solidFill>
                                  <a:latin typeface="Cambria Math" panose="02040503050406030204" pitchFamily="18" charset="0"/>
                                </a:rPr>
                                <m:t>𝐷</m:t>
                              </m:r>
                            </m:e>
                            <m:sub>
                              <m:r>
                                <a:rPr lang="en-CA" b="0" i="1" smtClean="0">
                                  <a:solidFill>
                                    <a:schemeClr val="accent1">
                                      <a:lumMod val="75000"/>
                                    </a:schemeClr>
                                  </a:solidFill>
                                  <a:latin typeface="Cambria Math" panose="02040503050406030204" pitchFamily="18" charset="0"/>
                                </a:rPr>
                                <m:t>𝑖</m:t>
                              </m:r>
                              <m:r>
                                <a:rPr lang="en-CA" b="0" i="1" smtClean="0">
                                  <a:solidFill>
                                    <a:schemeClr val="accent1">
                                      <a:lumMod val="75000"/>
                                    </a:schemeClr>
                                  </a:solidFill>
                                  <a:latin typeface="Cambria Math" panose="02040503050406030204" pitchFamily="18" charset="0"/>
                                </a:rPr>
                                <m:t>3</m:t>
                              </m:r>
                            </m:sub>
                          </m:sSub>
                        </m:oMath>
                      </m:oMathPara>
                    </a14:m>
                    <a:endParaRPr lang="de-CH" dirty="0">
                      <a:solidFill>
                        <a:schemeClr val="accent1">
                          <a:lumMod val="75000"/>
                        </a:schemeClr>
                      </a:solidFill>
                    </a:endParaRPr>
                  </a:p>
                </p:txBody>
              </p:sp>
            </mc:Choice>
            <mc:Fallback xmlns="">
              <p:sp>
                <p:nvSpPr>
                  <p:cNvPr id="50" name="Textfeld 49">
                    <a:extLst>
                      <a:ext uri="{FF2B5EF4-FFF2-40B4-BE49-F238E27FC236}">
                        <a16:creationId xmlns:a16="http://schemas.microsoft.com/office/drawing/2014/main" id="{4186FD59-3AD4-48E7-8C05-6928044B9A87}"/>
                      </a:ext>
                    </a:extLst>
                  </p:cNvPr>
                  <p:cNvSpPr txBox="1">
                    <a:spLocks noRot="1" noChangeAspect="1" noMove="1" noResize="1" noEditPoints="1" noAdjustHandles="1" noChangeArrowheads="1" noChangeShapeType="1" noTextEdit="1"/>
                  </p:cNvSpPr>
                  <p:nvPr/>
                </p:nvSpPr>
                <p:spPr>
                  <a:xfrm>
                    <a:off x="2904973" y="2508628"/>
                    <a:ext cx="998354" cy="303739"/>
                  </a:xfrm>
                  <a:prstGeom prst="rect">
                    <a:avLst/>
                  </a:prstGeom>
                  <a:blipFill>
                    <a:blip r:embed="rId19"/>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51" name="Textfeld 50">
                    <a:extLst>
                      <a:ext uri="{FF2B5EF4-FFF2-40B4-BE49-F238E27FC236}">
                        <a16:creationId xmlns:a16="http://schemas.microsoft.com/office/drawing/2014/main" id="{583DDA9B-346E-4996-8D03-D929A0546DE6}"/>
                      </a:ext>
                    </a:extLst>
                  </p:cNvPr>
                  <p:cNvSpPr txBox="1"/>
                  <p:nvPr/>
                </p:nvSpPr>
                <p:spPr>
                  <a:xfrm rot="187156">
                    <a:off x="2027496" y="3094361"/>
                    <a:ext cx="998354" cy="3037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b="0" i="1" smtClean="0">
                                  <a:solidFill>
                                    <a:schemeClr val="accent1">
                                      <a:lumMod val="75000"/>
                                    </a:schemeClr>
                                  </a:solidFill>
                                  <a:latin typeface="Cambria Math" panose="02040503050406030204" pitchFamily="18" charset="0"/>
                                </a:rPr>
                                <m:t>𝐷</m:t>
                              </m:r>
                            </m:e>
                            <m:sub>
                              <m:r>
                                <a:rPr lang="en-CA" b="0" i="1" smtClean="0">
                                  <a:solidFill>
                                    <a:schemeClr val="accent1">
                                      <a:lumMod val="75000"/>
                                    </a:schemeClr>
                                  </a:solidFill>
                                  <a:latin typeface="Cambria Math" panose="02040503050406030204" pitchFamily="18" charset="0"/>
                                </a:rPr>
                                <m:t>𝑖</m:t>
                              </m:r>
                              <m:r>
                                <a:rPr lang="en-CA" b="0" i="1" smtClean="0">
                                  <a:solidFill>
                                    <a:schemeClr val="accent1">
                                      <a:lumMod val="75000"/>
                                    </a:schemeClr>
                                  </a:solidFill>
                                  <a:latin typeface="Cambria Math" panose="02040503050406030204" pitchFamily="18" charset="0"/>
                                </a:rPr>
                                <m:t>4</m:t>
                              </m:r>
                            </m:sub>
                          </m:sSub>
                        </m:oMath>
                      </m:oMathPara>
                    </a14:m>
                    <a:endParaRPr lang="de-CH" dirty="0">
                      <a:solidFill>
                        <a:schemeClr val="accent1">
                          <a:lumMod val="75000"/>
                        </a:schemeClr>
                      </a:solidFill>
                    </a:endParaRPr>
                  </a:p>
                </p:txBody>
              </p:sp>
            </mc:Choice>
            <mc:Fallback xmlns="">
              <p:sp>
                <p:nvSpPr>
                  <p:cNvPr id="51" name="Textfeld 50">
                    <a:extLst>
                      <a:ext uri="{FF2B5EF4-FFF2-40B4-BE49-F238E27FC236}">
                        <a16:creationId xmlns:a16="http://schemas.microsoft.com/office/drawing/2014/main" id="{583DDA9B-346E-4996-8D03-D929A0546DE6}"/>
                      </a:ext>
                    </a:extLst>
                  </p:cNvPr>
                  <p:cNvSpPr txBox="1">
                    <a:spLocks noRot="1" noChangeAspect="1" noMove="1" noResize="1" noEditPoints="1" noAdjustHandles="1" noChangeArrowheads="1" noChangeShapeType="1" noTextEdit="1"/>
                  </p:cNvSpPr>
                  <p:nvPr/>
                </p:nvSpPr>
                <p:spPr>
                  <a:xfrm rot="187156">
                    <a:off x="2027496" y="3094361"/>
                    <a:ext cx="998354" cy="303739"/>
                  </a:xfrm>
                  <a:prstGeom prst="rect">
                    <a:avLst/>
                  </a:prstGeom>
                  <a:blipFill>
                    <a:blip r:embed="rId20"/>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72845317-86E9-41DA-A771-519A4BBAFF92}"/>
                      </a:ext>
                    </a:extLst>
                  </p:cNvPr>
                  <p:cNvSpPr txBox="1"/>
                  <p:nvPr/>
                </p:nvSpPr>
                <p:spPr>
                  <a:xfrm rot="187156">
                    <a:off x="1480878" y="3361977"/>
                    <a:ext cx="998354" cy="3037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b="0" i="1" smtClean="0">
                                  <a:solidFill>
                                    <a:schemeClr val="accent1">
                                      <a:lumMod val="75000"/>
                                    </a:schemeClr>
                                  </a:solidFill>
                                  <a:latin typeface="Cambria Math" panose="02040503050406030204" pitchFamily="18" charset="0"/>
                                </a:rPr>
                                <m:t>𝐷</m:t>
                              </m:r>
                            </m:e>
                            <m:sub>
                              <m:r>
                                <a:rPr lang="en-CA" b="0" i="1" smtClean="0">
                                  <a:solidFill>
                                    <a:schemeClr val="accent1">
                                      <a:lumMod val="75000"/>
                                    </a:schemeClr>
                                  </a:solidFill>
                                  <a:latin typeface="Cambria Math" panose="02040503050406030204" pitchFamily="18" charset="0"/>
                                </a:rPr>
                                <m:t>𝑖</m:t>
                              </m:r>
                              <m:r>
                                <a:rPr lang="en-CA" b="0" i="1" smtClean="0">
                                  <a:solidFill>
                                    <a:schemeClr val="accent1">
                                      <a:lumMod val="75000"/>
                                    </a:schemeClr>
                                  </a:solidFill>
                                  <a:latin typeface="Cambria Math" panose="02040503050406030204" pitchFamily="18" charset="0"/>
                                </a:rPr>
                                <m:t>5</m:t>
                              </m:r>
                            </m:sub>
                          </m:sSub>
                        </m:oMath>
                      </m:oMathPara>
                    </a14:m>
                    <a:endParaRPr lang="de-CH" dirty="0">
                      <a:solidFill>
                        <a:schemeClr val="accent1">
                          <a:lumMod val="75000"/>
                        </a:schemeClr>
                      </a:solidFill>
                    </a:endParaRPr>
                  </a:p>
                </p:txBody>
              </p:sp>
            </mc:Choice>
            <mc:Fallback xmlns="">
              <p:sp>
                <p:nvSpPr>
                  <p:cNvPr id="52" name="Textfeld 51">
                    <a:extLst>
                      <a:ext uri="{FF2B5EF4-FFF2-40B4-BE49-F238E27FC236}">
                        <a16:creationId xmlns:a16="http://schemas.microsoft.com/office/drawing/2014/main" id="{72845317-86E9-41DA-A771-519A4BBAFF92}"/>
                      </a:ext>
                    </a:extLst>
                  </p:cNvPr>
                  <p:cNvSpPr txBox="1">
                    <a:spLocks noRot="1" noChangeAspect="1" noMove="1" noResize="1" noEditPoints="1" noAdjustHandles="1" noChangeArrowheads="1" noChangeShapeType="1" noTextEdit="1"/>
                  </p:cNvSpPr>
                  <p:nvPr/>
                </p:nvSpPr>
                <p:spPr>
                  <a:xfrm rot="187156">
                    <a:off x="1480878" y="3361977"/>
                    <a:ext cx="998354" cy="303739"/>
                  </a:xfrm>
                  <a:prstGeom prst="rect">
                    <a:avLst/>
                  </a:prstGeom>
                  <a:blipFill>
                    <a:blip r:embed="rId21"/>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53" name="Textfeld 52">
                    <a:extLst>
                      <a:ext uri="{FF2B5EF4-FFF2-40B4-BE49-F238E27FC236}">
                        <a16:creationId xmlns:a16="http://schemas.microsoft.com/office/drawing/2014/main" id="{85BE39A7-14F8-4F45-92E8-7E2094BB3A8F}"/>
                      </a:ext>
                    </a:extLst>
                  </p:cNvPr>
                  <p:cNvSpPr txBox="1"/>
                  <p:nvPr/>
                </p:nvSpPr>
                <p:spPr>
                  <a:xfrm rot="187156">
                    <a:off x="1481082" y="4020872"/>
                    <a:ext cx="998354" cy="3037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b="0" i="1" smtClean="0">
                                  <a:solidFill>
                                    <a:schemeClr val="accent1">
                                      <a:lumMod val="75000"/>
                                    </a:schemeClr>
                                  </a:solidFill>
                                  <a:latin typeface="Cambria Math" panose="02040503050406030204" pitchFamily="18" charset="0"/>
                                </a:rPr>
                                <m:t>𝐷</m:t>
                              </m:r>
                            </m:e>
                            <m:sub>
                              <m:r>
                                <a:rPr lang="en-CA" b="0" i="1" smtClean="0">
                                  <a:solidFill>
                                    <a:schemeClr val="accent1">
                                      <a:lumMod val="75000"/>
                                    </a:schemeClr>
                                  </a:solidFill>
                                  <a:latin typeface="Cambria Math" panose="02040503050406030204" pitchFamily="18" charset="0"/>
                                </a:rPr>
                                <m:t>𝑖</m:t>
                              </m:r>
                              <m:r>
                                <a:rPr lang="en-CA" b="0" i="1" smtClean="0">
                                  <a:solidFill>
                                    <a:schemeClr val="accent1">
                                      <a:lumMod val="75000"/>
                                    </a:schemeClr>
                                  </a:solidFill>
                                  <a:latin typeface="Cambria Math" panose="02040503050406030204" pitchFamily="18" charset="0"/>
                                </a:rPr>
                                <m:t>6</m:t>
                              </m:r>
                            </m:sub>
                          </m:sSub>
                        </m:oMath>
                      </m:oMathPara>
                    </a14:m>
                    <a:endParaRPr lang="de-CH" dirty="0">
                      <a:solidFill>
                        <a:schemeClr val="accent1">
                          <a:lumMod val="75000"/>
                        </a:schemeClr>
                      </a:solidFill>
                    </a:endParaRPr>
                  </a:p>
                </p:txBody>
              </p:sp>
            </mc:Choice>
            <mc:Fallback xmlns="">
              <p:sp>
                <p:nvSpPr>
                  <p:cNvPr id="53" name="Textfeld 52">
                    <a:extLst>
                      <a:ext uri="{FF2B5EF4-FFF2-40B4-BE49-F238E27FC236}">
                        <a16:creationId xmlns:a16="http://schemas.microsoft.com/office/drawing/2014/main" id="{85BE39A7-14F8-4F45-92E8-7E2094BB3A8F}"/>
                      </a:ext>
                    </a:extLst>
                  </p:cNvPr>
                  <p:cNvSpPr txBox="1">
                    <a:spLocks noRot="1" noChangeAspect="1" noMove="1" noResize="1" noEditPoints="1" noAdjustHandles="1" noChangeArrowheads="1" noChangeShapeType="1" noTextEdit="1"/>
                  </p:cNvSpPr>
                  <p:nvPr/>
                </p:nvSpPr>
                <p:spPr>
                  <a:xfrm rot="187156">
                    <a:off x="1481082" y="4020872"/>
                    <a:ext cx="998354" cy="303739"/>
                  </a:xfrm>
                  <a:prstGeom prst="rect">
                    <a:avLst/>
                  </a:prstGeom>
                  <a:blipFill>
                    <a:blip r:embed="rId22"/>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54" name="Textfeld 53">
                    <a:extLst>
                      <a:ext uri="{FF2B5EF4-FFF2-40B4-BE49-F238E27FC236}">
                        <a16:creationId xmlns:a16="http://schemas.microsoft.com/office/drawing/2014/main" id="{DCE3A17B-ACDB-4E7C-ADD7-2A982D8149F0}"/>
                      </a:ext>
                    </a:extLst>
                  </p:cNvPr>
                  <p:cNvSpPr txBox="1"/>
                  <p:nvPr/>
                </p:nvSpPr>
                <p:spPr>
                  <a:xfrm rot="187156">
                    <a:off x="1979965" y="4402661"/>
                    <a:ext cx="998354" cy="3037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b="0" i="1" smtClean="0">
                                  <a:solidFill>
                                    <a:schemeClr val="accent1">
                                      <a:lumMod val="75000"/>
                                    </a:schemeClr>
                                  </a:solidFill>
                                  <a:latin typeface="Cambria Math" panose="02040503050406030204" pitchFamily="18" charset="0"/>
                                </a:rPr>
                                <m:t>𝐷</m:t>
                              </m:r>
                            </m:e>
                            <m:sub>
                              <m:r>
                                <a:rPr lang="en-CA" b="0" i="1" smtClean="0">
                                  <a:solidFill>
                                    <a:schemeClr val="accent1">
                                      <a:lumMod val="75000"/>
                                    </a:schemeClr>
                                  </a:solidFill>
                                  <a:latin typeface="Cambria Math" panose="02040503050406030204" pitchFamily="18" charset="0"/>
                                </a:rPr>
                                <m:t>𝑖</m:t>
                              </m:r>
                              <m:r>
                                <a:rPr lang="en-CA" b="0" i="1" smtClean="0">
                                  <a:solidFill>
                                    <a:schemeClr val="accent1">
                                      <a:lumMod val="75000"/>
                                    </a:schemeClr>
                                  </a:solidFill>
                                  <a:latin typeface="Cambria Math" panose="02040503050406030204" pitchFamily="18" charset="0"/>
                                </a:rPr>
                                <m:t>7</m:t>
                              </m:r>
                            </m:sub>
                          </m:sSub>
                        </m:oMath>
                      </m:oMathPara>
                    </a14:m>
                    <a:endParaRPr lang="de-CH" dirty="0">
                      <a:solidFill>
                        <a:schemeClr val="accent1">
                          <a:lumMod val="75000"/>
                        </a:schemeClr>
                      </a:solidFill>
                    </a:endParaRPr>
                  </a:p>
                </p:txBody>
              </p:sp>
            </mc:Choice>
            <mc:Fallback xmlns="">
              <p:sp>
                <p:nvSpPr>
                  <p:cNvPr id="54" name="Textfeld 53">
                    <a:extLst>
                      <a:ext uri="{FF2B5EF4-FFF2-40B4-BE49-F238E27FC236}">
                        <a16:creationId xmlns:a16="http://schemas.microsoft.com/office/drawing/2014/main" id="{DCE3A17B-ACDB-4E7C-ADD7-2A982D8149F0}"/>
                      </a:ext>
                    </a:extLst>
                  </p:cNvPr>
                  <p:cNvSpPr txBox="1">
                    <a:spLocks noRot="1" noChangeAspect="1" noMove="1" noResize="1" noEditPoints="1" noAdjustHandles="1" noChangeArrowheads="1" noChangeShapeType="1" noTextEdit="1"/>
                  </p:cNvSpPr>
                  <p:nvPr/>
                </p:nvSpPr>
                <p:spPr>
                  <a:xfrm rot="187156">
                    <a:off x="1979965" y="4402661"/>
                    <a:ext cx="998354" cy="303739"/>
                  </a:xfrm>
                  <a:prstGeom prst="rect">
                    <a:avLst/>
                  </a:prstGeom>
                  <a:blipFill>
                    <a:blip r:embed="rId23"/>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56" name="Textfeld 55">
                    <a:extLst>
                      <a:ext uri="{FF2B5EF4-FFF2-40B4-BE49-F238E27FC236}">
                        <a16:creationId xmlns:a16="http://schemas.microsoft.com/office/drawing/2014/main" id="{5300F524-6B6C-49F5-A142-1A36DB524863}"/>
                      </a:ext>
                    </a:extLst>
                  </p:cNvPr>
                  <p:cNvSpPr txBox="1"/>
                  <p:nvPr/>
                </p:nvSpPr>
                <p:spPr>
                  <a:xfrm>
                    <a:off x="2607038" y="4670061"/>
                    <a:ext cx="998354" cy="3037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i="1" smtClean="0">
                                  <a:solidFill>
                                    <a:schemeClr val="accent1">
                                      <a:lumMod val="75000"/>
                                    </a:schemeClr>
                                  </a:solidFill>
                                  <a:latin typeface="Cambria Math" panose="02040503050406030204" pitchFamily="18" charset="0"/>
                                </a:rPr>
                              </m:ctrlPr>
                            </m:sSubPr>
                            <m:e>
                              <m:r>
                                <a:rPr lang="de-CH" b="0" i="1" smtClean="0">
                                  <a:solidFill>
                                    <a:schemeClr val="accent1">
                                      <a:lumMod val="75000"/>
                                    </a:schemeClr>
                                  </a:solidFill>
                                  <a:latin typeface="Cambria Math" panose="02040503050406030204" pitchFamily="18" charset="0"/>
                                </a:rPr>
                                <m:t>𝐷</m:t>
                              </m:r>
                            </m:e>
                            <m:sub>
                              <m:r>
                                <a:rPr lang="en-CA" b="0" i="1" smtClean="0">
                                  <a:solidFill>
                                    <a:schemeClr val="accent1">
                                      <a:lumMod val="75000"/>
                                    </a:schemeClr>
                                  </a:solidFill>
                                  <a:latin typeface="Cambria Math" panose="02040503050406030204" pitchFamily="18" charset="0"/>
                                </a:rPr>
                                <m:t>𝑖</m:t>
                              </m:r>
                              <m:r>
                                <a:rPr lang="en-CA" b="0" i="1" smtClean="0">
                                  <a:solidFill>
                                    <a:schemeClr val="accent1">
                                      <a:lumMod val="75000"/>
                                    </a:schemeClr>
                                  </a:solidFill>
                                  <a:latin typeface="Cambria Math" panose="02040503050406030204" pitchFamily="18" charset="0"/>
                                </a:rPr>
                                <m:t>8</m:t>
                              </m:r>
                            </m:sub>
                          </m:sSub>
                        </m:oMath>
                      </m:oMathPara>
                    </a14:m>
                    <a:endParaRPr lang="de-CH" dirty="0">
                      <a:solidFill>
                        <a:schemeClr val="accent1">
                          <a:lumMod val="75000"/>
                        </a:schemeClr>
                      </a:solidFill>
                    </a:endParaRPr>
                  </a:p>
                </p:txBody>
              </p:sp>
            </mc:Choice>
            <mc:Fallback xmlns="">
              <p:sp>
                <p:nvSpPr>
                  <p:cNvPr id="56" name="Textfeld 55">
                    <a:extLst>
                      <a:ext uri="{FF2B5EF4-FFF2-40B4-BE49-F238E27FC236}">
                        <a16:creationId xmlns:a16="http://schemas.microsoft.com/office/drawing/2014/main" id="{5300F524-6B6C-49F5-A142-1A36DB524863}"/>
                      </a:ext>
                    </a:extLst>
                  </p:cNvPr>
                  <p:cNvSpPr txBox="1">
                    <a:spLocks noRot="1" noChangeAspect="1" noMove="1" noResize="1" noEditPoints="1" noAdjustHandles="1" noChangeArrowheads="1" noChangeShapeType="1" noTextEdit="1"/>
                  </p:cNvSpPr>
                  <p:nvPr/>
                </p:nvSpPr>
                <p:spPr>
                  <a:xfrm>
                    <a:off x="2607038" y="4670061"/>
                    <a:ext cx="998354" cy="303739"/>
                  </a:xfrm>
                  <a:prstGeom prst="rect">
                    <a:avLst/>
                  </a:prstGeom>
                  <a:blipFill>
                    <a:blip r:embed="rId24"/>
                    <a:stretch>
                      <a:fillRect/>
                    </a:stretch>
                  </a:blipFill>
                </p:spPr>
                <p:txBody>
                  <a:bodyPr/>
                  <a:lstStyle/>
                  <a:p>
                    <a:r>
                      <a:rPr lang="de-CH">
                        <a:noFill/>
                      </a:rPr>
                      <a:t> </a:t>
                    </a:r>
                  </a:p>
                </p:txBody>
              </p:sp>
            </mc:Fallback>
          </mc:AlternateContent>
        </p:grpSp>
        <p:sp>
          <p:nvSpPr>
            <p:cNvPr id="57" name="Textfeld 56">
              <a:extLst>
                <a:ext uri="{FF2B5EF4-FFF2-40B4-BE49-F238E27FC236}">
                  <a16:creationId xmlns:a16="http://schemas.microsoft.com/office/drawing/2014/main" id="{62C0D6CA-0856-4C6A-AF7D-8370F12F54C0}"/>
                </a:ext>
              </a:extLst>
            </p:cNvPr>
            <p:cNvSpPr txBox="1"/>
            <p:nvPr/>
          </p:nvSpPr>
          <p:spPr>
            <a:xfrm>
              <a:off x="7694287" y="3842959"/>
              <a:ext cx="4157855" cy="1006995"/>
            </a:xfrm>
            <a:prstGeom prst="rect">
              <a:avLst/>
            </a:prstGeom>
            <a:noFill/>
          </p:spPr>
          <p:txBody>
            <a:bodyPr wrap="square">
              <a:spAutoFit/>
            </a:bodyPr>
            <a:lstStyle/>
            <a:p>
              <a:pPr algn="ctr"/>
              <a:r>
                <a:rPr lang="en-US" sz="1800" b="0" i="0" u="none" strike="noStrike" dirty="0">
                  <a:solidFill>
                    <a:srgbClr val="000000"/>
                  </a:solidFill>
                  <a:effectLst/>
                  <a:latin typeface="Calibri" panose="020F0502020204030204" pitchFamily="34" charset="0"/>
                </a:rPr>
                <a:t>Metapopulation capacity (MPC) as leading eigenvalue of ‘landscape matrix’ (M)</a:t>
              </a:r>
            </a:p>
          </p:txBody>
        </p:sp>
      </p:grpSp>
      <p:sp>
        <p:nvSpPr>
          <p:cNvPr id="3" name="Rechteck 2">
            <a:extLst>
              <a:ext uri="{FF2B5EF4-FFF2-40B4-BE49-F238E27FC236}">
                <a16:creationId xmlns:a16="http://schemas.microsoft.com/office/drawing/2014/main" id="{8947CB30-5DC1-9403-4E8B-115172CCD432}"/>
              </a:ext>
            </a:extLst>
          </p:cNvPr>
          <p:cNvSpPr/>
          <p:nvPr/>
        </p:nvSpPr>
        <p:spPr>
          <a:xfrm>
            <a:off x="465222" y="276304"/>
            <a:ext cx="11149262" cy="9425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0" name="Google Shape;419;p25">
            <a:extLst>
              <a:ext uri="{FF2B5EF4-FFF2-40B4-BE49-F238E27FC236}">
                <a16:creationId xmlns:a16="http://schemas.microsoft.com/office/drawing/2014/main" id="{8011A83F-D43D-352E-1375-5EF00F2791BB}"/>
              </a:ext>
            </a:extLst>
          </p:cNvPr>
          <p:cNvSpPr txBox="1"/>
          <p:nvPr/>
        </p:nvSpPr>
        <p:spPr>
          <a:xfrm>
            <a:off x="577516" y="419004"/>
            <a:ext cx="10776283" cy="594980"/>
          </a:xfrm>
          <a:prstGeom prst="rect">
            <a:avLst/>
          </a:prstGeom>
          <a:noFill/>
          <a:ln>
            <a:noFill/>
          </a:ln>
        </p:spPr>
        <p:txBody>
          <a:bodyPr spcFirstLastPara="1" wrap="square" lIns="0" tIns="60933" rIns="0" bIns="60933" anchor="t" anchorCtr="0">
            <a:spAutoFit/>
          </a:bodyPr>
          <a:lstStyle/>
          <a:p>
            <a:pPr>
              <a:spcBef>
                <a:spcPts val="800"/>
              </a:spcBef>
              <a:buSzPts val="1200"/>
            </a:pPr>
            <a:r>
              <a:rPr lang="en-US" sz="2400" b="1" dirty="0">
                <a:solidFill>
                  <a:schemeClr val="dk1"/>
                </a:solidFill>
                <a:latin typeface="Calibri"/>
                <a:ea typeface="Calibri"/>
                <a:cs typeface="Calibri"/>
                <a:sym typeface="Calibri"/>
              </a:rPr>
              <a:t>Metapopulation capacity indicator – based functions</a:t>
            </a:r>
          </a:p>
        </p:txBody>
      </p:sp>
    </p:spTree>
    <p:extLst>
      <p:ext uri="{BB962C8B-B14F-4D97-AF65-F5344CB8AC3E}">
        <p14:creationId xmlns:p14="http://schemas.microsoft.com/office/powerpoint/2010/main" val="2570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8947CB30-5DC1-9403-4E8B-115172CCD432}"/>
              </a:ext>
            </a:extLst>
          </p:cNvPr>
          <p:cNvSpPr/>
          <p:nvPr/>
        </p:nvSpPr>
        <p:spPr>
          <a:xfrm>
            <a:off x="481263" y="276304"/>
            <a:ext cx="10872536" cy="9425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10" name="Google Shape;419;p25">
            <a:extLst>
              <a:ext uri="{FF2B5EF4-FFF2-40B4-BE49-F238E27FC236}">
                <a16:creationId xmlns:a16="http://schemas.microsoft.com/office/drawing/2014/main" id="{8011A83F-D43D-352E-1375-5EF00F2791BB}"/>
              </a:ext>
            </a:extLst>
          </p:cNvPr>
          <p:cNvSpPr txBox="1"/>
          <p:nvPr/>
        </p:nvSpPr>
        <p:spPr>
          <a:xfrm>
            <a:off x="625642" y="419004"/>
            <a:ext cx="8003417" cy="594980"/>
          </a:xfrm>
          <a:prstGeom prst="rect">
            <a:avLst/>
          </a:prstGeom>
          <a:noFill/>
          <a:ln>
            <a:noFill/>
          </a:ln>
        </p:spPr>
        <p:txBody>
          <a:bodyPr spcFirstLastPara="1" wrap="square" lIns="0" tIns="60933" rIns="0" bIns="60933" anchor="t" anchorCtr="0">
            <a:spAutoFit/>
          </a:bodyPr>
          <a:lstStyle/>
          <a:p>
            <a:pPr>
              <a:spcBef>
                <a:spcPts val="800"/>
              </a:spcBef>
              <a:buSzPts val="1200"/>
            </a:pPr>
            <a:r>
              <a:rPr lang="en-US" sz="2400" b="1" dirty="0">
                <a:solidFill>
                  <a:schemeClr val="dk1"/>
                </a:solidFill>
                <a:latin typeface="Calibri"/>
                <a:ea typeface="Calibri"/>
                <a:cs typeface="Calibri"/>
                <a:sym typeface="Calibri"/>
              </a:rPr>
              <a:t>Neutral landscape models</a:t>
            </a:r>
          </a:p>
        </p:txBody>
      </p:sp>
      <p:sp>
        <p:nvSpPr>
          <p:cNvPr id="11" name="Google Shape;809;p48">
            <a:extLst>
              <a:ext uri="{FF2B5EF4-FFF2-40B4-BE49-F238E27FC236}">
                <a16:creationId xmlns:a16="http://schemas.microsoft.com/office/drawing/2014/main" id="{D63015C6-E11C-822F-45AA-C57B33DE8D72}"/>
              </a:ext>
            </a:extLst>
          </p:cNvPr>
          <p:cNvSpPr txBox="1"/>
          <p:nvPr/>
        </p:nvSpPr>
        <p:spPr>
          <a:xfrm>
            <a:off x="481262" y="2148949"/>
            <a:ext cx="3622108" cy="1384964"/>
          </a:xfrm>
          <a:prstGeom prst="rect">
            <a:avLst/>
          </a:prstGeom>
          <a:solidFill>
            <a:schemeClr val="lt1"/>
          </a:solid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1200"/>
              <a:buFont typeface="Arial"/>
              <a:buNone/>
            </a:pPr>
            <a:r>
              <a:rPr lang="de" sz="2400" b="1" i="0" strike="noStrike" cap="none" dirty="0">
                <a:solidFill>
                  <a:schemeClr val="dk1"/>
                </a:solidFill>
                <a:latin typeface="Calibri"/>
                <a:ea typeface="Calibri"/>
                <a:cs typeface="Calibri"/>
                <a:sym typeface="Calibri"/>
              </a:rPr>
              <a:t>Random cluster</a:t>
            </a:r>
          </a:p>
          <a:p>
            <a:pPr marL="0" marR="0" lvl="0" indent="0" rtl="0">
              <a:lnSpc>
                <a:spcPct val="100000"/>
              </a:lnSpc>
              <a:spcBef>
                <a:spcPts val="0"/>
              </a:spcBef>
              <a:spcAft>
                <a:spcPts val="0"/>
              </a:spcAft>
              <a:buClr>
                <a:srgbClr val="000000"/>
              </a:buClr>
              <a:buSzPts val="1200"/>
              <a:buFont typeface="Arial"/>
              <a:buNone/>
            </a:pPr>
            <a:r>
              <a:rPr lang="de-CH" dirty="0" err="1">
                <a:latin typeface="Calibri"/>
                <a:ea typeface="Calibri"/>
                <a:cs typeface="Calibri"/>
                <a:sym typeface="Calibri"/>
              </a:rPr>
              <a:t>Based</a:t>
            </a:r>
            <a:r>
              <a:rPr lang="de-CH" dirty="0">
                <a:latin typeface="Calibri"/>
                <a:ea typeface="Calibri"/>
                <a:cs typeface="Calibri"/>
                <a:sym typeface="Calibri"/>
              </a:rPr>
              <a:t> on </a:t>
            </a:r>
            <a:r>
              <a:rPr lang="de-CH" dirty="0" err="1">
                <a:latin typeface="Calibri"/>
                <a:ea typeface="Calibri"/>
                <a:cs typeface="Calibri"/>
                <a:sym typeface="Calibri"/>
              </a:rPr>
              <a:t>the</a:t>
            </a:r>
            <a:r>
              <a:rPr lang="de-CH" dirty="0">
                <a:latin typeface="Calibri"/>
                <a:ea typeface="Calibri"/>
                <a:cs typeface="Calibri"/>
                <a:sym typeface="Calibri"/>
              </a:rPr>
              <a:t> </a:t>
            </a:r>
            <a:r>
              <a:rPr lang="de-CH" dirty="0" err="1">
                <a:latin typeface="Calibri"/>
                <a:ea typeface="Calibri"/>
                <a:cs typeface="Calibri"/>
                <a:sym typeface="Calibri"/>
              </a:rPr>
              <a:t>algorithm</a:t>
            </a:r>
            <a:r>
              <a:rPr lang="de-CH" dirty="0">
                <a:latin typeface="Calibri"/>
                <a:ea typeface="Calibri"/>
                <a:cs typeface="Calibri"/>
                <a:sym typeface="Calibri"/>
              </a:rPr>
              <a:t> </a:t>
            </a:r>
            <a:r>
              <a:rPr lang="de-CH" dirty="0" err="1">
                <a:latin typeface="Calibri"/>
                <a:ea typeface="Calibri"/>
                <a:cs typeface="Calibri"/>
                <a:sym typeface="Calibri"/>
              </a:rPr>
              <a:t>by</a:t>
            </a:r>
            <a:r>
              <a:rPr lang="de-CH" dirty="0">
                <a:latin typeface="Calibri"/>
                <a:ea typeface="Calibri"/>
                <a:cs typeface="Calibri"/>
                <a:sym typeface="Calibri"/>
              </a:rPr>
              <a:t> Saura &amp; Martínez-Millán 2000. and </a:t>
            </a:r>
            <a:r>
              <a:rPr lang="de-CH" dirty="0" err="1">
                <a:latin typeface="Calibri"/>
                <a:ea typeface="Calibri"/>
                <a:cs typeface="Calibri"/>
                <a:sym typeface="Calibri"/>
              </a:rPr>
              <a:t>the</a:t>
            </a:r>
            <a:r>
              <a:rPr lang="de-CH" dirty="0">
                <a:latin typeface="Calibri"/>
                <a:ea typeface="Calibri"/>
                <a:cs typeface="Calibri"/>
                <a:sym typeface="Calibri"/>
              </a:rPr>
              <a:t> NLMR R-</a:t>
            </a:r>
            <a:r>
              <a:rPr lang="de-CH" dirty="0" err="1">
                <a:latin typeface="Calibri"/>
                <a:ea typeface="Calibri"/>
                <a:cs typeface="Calibri"/>
                <a:sym typeface="Calibri"/>
              </a:rPr>
              <a:t>package</a:t>
            </a:r>
            <a:r>
              <a:rPr lang="de-CH" dirty="0">
                <a:latin typeface="Calibri"/>
                <a:ea typeface="Calibri"/>
                <a:cs typeface="Calibri"/>
                <a:sym typeface="Calibri"/>
              </a:rPr>
              <a:t> (</a:t>
            </a:r>
            <a:r>
              <a:rPr lang="de-CH" dirty="0" err="1">
                <a:latin typeface="Calibri"/>
                <a:ea typeface="Calibri"/>
                <a:cs typeface="Calibri"/>
                <a:sym typeface="Calibri"/>
              </a:rPr>
              <a:t>Sciaini</a:t>
            </a:r>
            <a:r>
              <a:rPr lang="de-CH" dirty="0">
                <a:latin typeface="Calibri"/>
                <a:ea typeface="Calibri"/>
                <a:cs typeface="Calibri"/>
                <a:sym typeface="Calibri"/>
              </a:rPr>
              <a:t> et al. 2018)</a:t>
            </a:r>
            <a:endParaRPr b="1" i="0" strike="noStrike" cap="none" dirty="0">
              <a:solidFill>
                <a:srgbClr val="000000"/>
              </a:solidFill>
              <a:latin typeface="Calibri"/>
              <a:ea typeface="Calibri"/>
              <a:cs typeface="Calibri"/>
              <a:sym typeface="Calibri"/>
            </a:endParaRPr>
          </a:p>
        </p:txBody>
      </p:sp>
      <p:sp>
        <p:nvSpPr>
          <p:cNvPr id="12" name="Google Shape;810;p48">
            <a:extLst>
              <a:ext uri="{FF2B5EF4-FFF2-40B4-BE49-F238E27FC236}">
                <a16:creationId xmlns:a16="http://schemas.microsoft.com/office/drawing/2014/main" id="{8F98DD2E-F034-567A-4575-BA4D2756FB25}"/>
              </a:ext>
            </a:extLst>
          </p:cNvPr>
          <p:cNvSpPr txBox="1"/>
          <p:nvPr/>
        </p:nvSpPr>
        <p:spPr>
          <a:xfrm>
            <a:off x="5128076" y="2206470"/>
            <a:ext cx="3306518" cy="1107965"/>
          </a:xfrm>
          <a:prstGeom prst="rect">
            <a:avLst/>
          </a:prstGeom>
          <a:solidFill>
            <a:schemeClr val="lt1"/>
          </a:solid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1200"/>
              <a:buFont typeface="Arial"/>
              <a:buNone/>
            </a:pPr>
            <a:r>
              <a:rPr lang="de" sz="2400" b="1" dirty="0">
                <a:solidFill>
                  <a:schemeClr val="dk1"/>
                </a:solidFill>
                <a:latin typeface="Calibri"/>
                <a:ea typeface="Calibri"/>
                <a:cs typeface="Calibri"/>
                <a:sym typeface="Calibri"/>
              </a:rPr>
              <a:t>Simple-circle</a:t>
            </a:r>
          </a:p>
          <a:p>
            <a:pPr>
              <a:buClr>
                <a:srgbClr val="000000"/>
              </a:buClr>
              <a:buSzPts val="1200"/>
            </a:pPr>
            <a:r>
              <a:rPr lang="en-US" dirty="0">
                <a:latin typeface="Calibri"/>
                <a:ea typeface="Calibri"/>
                <a:cs typeface="Calibri"/>
                <a:sym typeface="Calibri"/>
              </a:rPr>
              <a:t>Simple indication of habitat amount and number of patches.</a:t>
            </a:r>
            <a:endParaRPr lang="en-US" b="1" i="0" strike="noStrike" cap="none" dirty="0">
              <a:solidFill>
                <a:srgbClr val="000000"/>
              </a:solidFill>
              <a:latin typeface="Calibri"/>
              <a:ea typeface="Calibri"/>
              <a:cs typeface="Calibri"/>
              <a:sym typeface="Calibri"/>
            </a:endParaRPr>
          </a:p>
        </p:txBody>
      </p:sp>
      <p:grpSp>
        <p:nvGrpSpPr>
          <p:cNvPr id="14" name="Gruppieren 13">
            <a:extLst>
              <a:ext uri="{FF2B5EF4-FFF2-40B4-BE49-F238E27FC236}">
                <a16:creationId xmlns:a16="http://schemas.microsoft.com/office/drawing/2014/main" id="{78B48487-6739-21DA-AF8D-8D6C2E9D5D8B}"/>
              </a:ext>
            </a:extLst>
          </p:cNvPr>
          <p:cNvGrpSpPr/>
          <p:nvPr/>
        </p:nvGrpSpPr>
        <p:grpSpPr>
          <a:xfrm>
            <a:off x="625642" y="3804622"/>
            <a:ext cx="3182916" cy="2583369"/>
            <a:chOff x="519112" y="2128050"/>
            <a:chExt cx="2844240" cy="2591353"/>
          </a:xfrm>
        </p:grpSpPr>
        <p:pic>
          <p:nvPicPr>
            <p:cNvPr id="15" name="Grafik 14">
              <a:extLst>
                <a:ext uri="{FF2B5EF4-FFF2-40B4-BE49-F238E27FC236}">
                  <a16:creationId xmlns:a16="http://schemas.microsoft.com/office/drawing/2014/main" id="{1FCB6BDB-E187-711D-3CEB-9697CFB21AE9}"/>
                </a:ext>
              </a:extLst>
            </p:cNvPr>
            <p:cNvPicPr>
              <a:picLocks noChangeAspect="1"/>
            </p:cNvPicPr>
            <p:nvPr/>
          </p:nvPicPr>
          <p:blipFill rotWithShape="1">
            <a:blip r:embed="rId2"/>
            <a:srcRect l="9696" t="13846" r="20310" b="11301"/>
            <a:stretch/>
          </p:blipFill>
          <p:spPr>
            <a:xfrm>
              <a:off x="519112" y="2128050"/>
              <a:ext cx="1895440" cy="1966791"/>
            </a:xfrm>
            <a:prstGeom prst="rect">
              <a:avLst/>
            </a:prstGeom>
          </p:spPr>
        </p:pic>
        <p:pic>
          <p:nvPicPr>
            <p:cNvPr id="19" name="Grafik 18">
              <a:extLst>
                <a:ext uri="{FF2B5EF4-FFF2-40B4-BE49-F238E27FC236}">
                  <a16:creationId xmlns:a16="http://schemas.microsoft.com/office/drawing/2014/main" id="{B58842C1-430C-CF57-6F44-25A47936EB8D}"/>
                </a:ext>
              </a:extLst>
            </p:cNvPr>
            <p:cNvPicPr>
              <a:picLocks noChangeAspect="1"/>
            </p:cNvPicPr>
            <p:nvPr/>
          </p:nvPicPr>
          <p:blipFill rotWithShape="1">
            <a:blip r:embed="rId3"/>
            <a:srcRect l="9970" t="13676" r="20345" b="13676"/>
            <a:stretch/>
          </p:blipFill>
          <p:spPr>
            <a:xfrm>
              <a:off x="1006037" y="2364219"/>
              <a:ext cx="1870390" cy="1966791"/>
            </a:xfrm>
            <a:prstGeom prst="rect">
              <a:avLst/>
            </a:prstGeom>
          </p:spPr>
        </p:pic>
        <p:pic>
          <p:nvPicPr>
            <p:cNvPr id="20" name="Grafik 19">
              <a:extLst>
                <a:ext uri="{FF2B5EF4-FFF2-40B4-BE49-F238E27FC236}">
                  <a16:creationId xmlns:a16="http://schemas.microsoft.com/office/drawing/2014/main" id="{3BDC6BBC-C442-43A8-1D4C-178C4FFA3EA8}"/>
                </a:ext>
              </a:extLst>
            </p:cNvPr>
            <p:cNvPicPr>
              <a:picLocks noChangeAspect="1"/>
            </p:cNvPicPr>
            <p:nvPr/>
          </p:nvPicPr>
          <p:blipFill rotWithShape="1">
            <a:blip r:embed="rId4"/>
            <a:srcRect l="10581" t="13675" r="20107" b="11301"/>
            <a:stretch/>
          </p:blipFill>
          <p:spPr>
            <a:xfrm>
              <a:off x="1449480" y="2728950"/>
              <a:ext cx="1913872" cy="1990453"/>
            </a:xfrm>
            <a:prstGeom prst="rect">
              <a:avLst/>
            </a:prstGeom>
          </p:spPr>
        </p:pic>
      </p:grpSp>
      <p:grpSp>
        <p:nvGrpSpPr>
          <p:cNvPr id="21" name="Gruppieren 20">
            <a:extLst>
              <a:ext uri="{FF2B5EF4-FFF2-40B4-BE49-F238E27FC236}">
                <a16:creationId xmlns:a16="http://schemas.microsoft.com/office/drawing/2014/main" id="{020B5F13-2032-3412-A957-1ECB9727A3F9}"/>
              </a:ext>
            </a:extLst>
          </p:cNvPr>
          <p:cNvGrpSpPr/>
          <p:nvPr/>
        </p:nvGrpSpPr>
        <p:grpSpPr>
          <a:xfrm>
            <a:off x="5128076" y="3804838"/>
            <a:ext cx="3145698" cy="2583153"/>
            <a:chOff x="4407258" y="2128050"/>
            <a:chExt cx="2755353" cy="2529531"/>
          </a:xfrm>
        </p:grpSpPr>
        <p:pic>
          <p:nvPicPr>
            <p:cNvPr id="22" name="Grafik 21">
              <a:extLst>
                <a:ext uri="{FF2B5EF4-FFF2-40B4-BE49-F238E27FC236}">
                  <a16:creationId xmlns:a16="http://schemas.microsoft.com/office/drawing/2014/main" id="{A15B5507-9C6F-84D8-DD4C-D08155C9F4C2}"/>
                </a:ext>
              </a:extLst>
            </p:cNvPr>
            <p:cNvPicPr>
              <a:picLocks noChangeAspect="1"/>
            </p:cNvPicPr>
            <p:nvPr/>
          </p:nvPicPr>
          <p:blipFill rotWithShape="1">
            <a:blip r:embed="rId5"/>
            <a:srcRect l="11597" t="14526" r="21062" b="9915"/>
            <a:stretch/>
          </p:blipFill>
          <p:spPr>
            <a:xfrm>
              <a:off x="4407258" y="2128050"/>
              <a:ext cx="1825194" cy="1947711"/>
            </a:xfrm>
            <a:prstGeom prst="rect">
              <a:avLst/>
            </a:prstGeom>
          </p:spPr>
        </p:pic>
        <p:pic>
          <p:nvPicPr>
            <p:cNvPr id="23" name="Grafik 22">
              <a:extLst>
                <a:ext uri="{FF2B5EF4-FFF2-40B4-BE49-F238E27FC236}">
                  <a16:creationId xmlns:a16="http://schemas.microsoft.com/office/drawing/2014/main" id="{2355C930-E168-3384-C4B4-34BC535DDEE1}"/>
                </a:ext>
              </a:extLst>
            </p:cNvPr>
            <p:cNvPicPr>
              <a:picLocks noChangeAspect="1"/>
            </p:cNvPicPr>
            <p:nvPr/>
          </p:nvPicPr>
          <p:blipFill rotWithShape="1">
            <a:blip r:embed="rId6"/>
            <a:srcRect l="10581" t="14526" r="20296" b="9915"/>
            <a:stretch/>
          </p:blipFill>
          <p:spPr>
            <a:xfrm>
              <a:off x="4904256" y="2364219"/>
              <a:ext cx="1825194" cy="1947711"/>
            </a:xfrm>
            <a:prstGeom prst="rect">
              <a:avLst/>
            </a:prstGeom>
          </p:spPr>
        </p:pic>
        <p:pic>
          <p:nvPicPr>
            <p:cNvPr id="25" name="Grafik 24">
              <a:extLst>
                <a:ext uri="{FF2B5EF4-FFF2-40B4-BE49-F238E27FC236}">
                  <a16:creationId xmlns:a16="http://schemas.microsoft.com/office/drawing/2014/main" id="{28E0F638-CDCF-9ABA-CBBB-B0348C4C6D6B}"/>
                </a:ext>
              </a:extLst>
            </p:cNvPr>
            <p:cNvPicPr>
              <a:picLocks noChangeAspect="1"/>
            </p:cNvPicPr>
            <p:nvPr/>
          </p:nvPicPr>
          <p:blipFill rotWithShape="1">
            <a:blip r:embed="rId7"/>
            <a:srcRect l="10682" t="14897" r="19873" b="9915"/>
            <a:stretch/>
          </p:blipFill>
          <p:spPr>
            <a:xfrm>
              <a:off x="5337417" y="2733368"/>
              <a:ext cx="1825194" cy="1924213"/>
            </a:xfrm>
            <a:prstGeom prst="rect">
              <a:avLst/>
            </a:prstGeom>
          </p:spPr>
        </p:pic>
      </p:grpSp>
      <p:sp>
        <p:nvSpPr>
          <p:cNvPr id="26" name="Textfeld 25">
            <a:extLst>
              <a:ext uri="{FF2B5EF4-FFF2-40B4-BE49-F238E27FC236}">
                <a16:creationId xmlns:a16="http://schemas.microsoft.com/office/drawing/2014/main" id="{7378631E-B0C8-3F25-0763-D06643746C54}"/>
              </a:ext>
            </a:extLst>
          </p:cNvPr>
          <p:cNvSpPr txBox="1"/>
          <p:nvPr/>
        </p:nvSpPr>
        <p:spPr>
          <a:xfrm>
            <a:off x="481263" y="1324242"/>
            <a:ext cx="10854776" cy="646331"/>
          </a:xfrm>
          <a:prstGeom prst="rect">
            <a:avLst/>
          </a:prstGeom>
          <a:noFill/>
        </p:spPr>
        <p:txBody>
          <a:bodyPr wrap="square">
            <a:spAutoFit/>
          </a:bodyPr>
          <a:lstStyle/>
          <a:p>
            <a:r>
              <a:rPr lang="de-CH" dirty="0">
                <a:latin typeface="Calibri"/>
                <a:ea typeface="Calibri"/>
                <a:cs typeface="Calibri"/>
                <a:sym typeface="Calibri"/>
              </a:rPr>
              <a:t>Generate </a:t>
            </a:r>
            <a:r>
              <a:rPr lang="de-CH" dirty="0" err="1">
                <a:latin typeface="Calibri"/>
                <a:ea typeface="Calibri"/>
                <a:cs typeface="Calibri"/>
                <a:sym typeface="Calibri"/>
              </a:rPr>
              <a:t>simulated</a:t>
            </a:r>
            <a:r>
              <a:rPr lang="de-CH" dirty="0">
                <a:latin typeface="Calibri"/>
                <a:ea typeface="Calibri"/>
                <a:cs typeface="Calibri"/>
                <a:sym typeface="Calibri"/>
              </a:rPr>
              <a:t> </a:t>
            </a:r>
            <a:r>
              <a:rPr lang="de-CH" dirty="0" err="1">
                <a:latin typeface="Calibri"/>
                <a:ea typeface="Calibri"/>
                <a:cs typeface="Calibri"/>
                <a:sym typeface="Calibri"/>
              </a:rPr>
              <a:t>landscapes</a:t>
            </a:r>
            <a:r>
              <a:rPr lang="de-CH" dirty="0">
                <a:latin typeface="Calibri"/>
                <a:ea typeface="Calibri"/>
                <a:cs typeface="Calibri"/>
                <a:sym typeface="Calibri"/>
              </a:rPr>
              <a:t> «</a:t>
            </a:r>
            <a:r>
              <a:rPr lang="de-CH" dirty="0" err="1">
                <a:latin typeface="Calibri"/>
                <a:ea typeface="Calibri"/>
                <a:cs typeface="Calibri"/>
                <a:sym typeface="Calibri"/>
              </a:rPr>
              <a:t>libraries</a:t>
            </a:r>
            <a:r>
              <a:rPr lang="de-CH" dirty="0">
                <a:latin typeface="Calibri"/>
                <a:ea typeface="Calibri"/>
                <a:cs typeface="Calibri"/>
                <a:sym typeface="Calibri"/>
              </a:rPr>
              <a:t>» </a:t>
            </a:r>
            <a:r>
              <a:rPr lang="de-CH" dirty="0" err="1">
                <a:latin typeface="Calibri"/>
                <a:ea typeface="Calibri"/>
                <a:cs typeface="Calibri"/>
                <a:sym typeface="Calibri"/>
              </a:rPr>
              <a:t>covering</a:t>
            </a:r>
            <a:r>
              <a:rPr lang="de-CH" dirty="0">
                <a:latin typeface="Calibri"/>
                <a:ea typeface="Calibri"/>
                <a:cs typeface="Calibri"/>
                <a:sym typeface="Calibri"/>
              </a:rPr>
              <a:t> a </a:t>
            </a:r>
            <a:r>
              <a:rPr lang="de-CH" dirty="0" err="1">
                <a:latin typeface="Calibri"/>
                <a:ea typeface="Calibri"/>
                <a:cs typeface="Calibri"/>
                <a:sym typeface="Calibri"/>
              </a:rPr>
              <a:t>gradient</a:t>
            </a:r>
            <a:r>
              <a:rPr lang="de-CH" dirty="0">
                <a:latin typeface="Calibri"/>
                <a:ea typeface="Calibri"/>
                <a:cs typeface="Calibri"/>
                <a:sym typeface="Calibri"/>
              </a:rPr>
              <a:t> in </a:t>
            </a:r>
            <a:r>
              <a:rPr lang="de-CH" dirty="0" err="1">
                <a:latin typeface="Calibri"/>
                <a:ea typeface="Calibri"/>
                <a:cs typeface="Calibri"/>
                <a:sym typeface="Calibri"/>
              </a:rPr>
              <a:t>habitat</a:t>
            </a:r>
            <a:r>
              <a:rPr lang="de-CH" dirty="0">
                <a:latin typeface="Calibri"/>
                <a:ea typeface="Calibri"/>
                <a:cs typeface="Calibri"/>
                <a:sym typeface="Calibri"/>
              </a:rPr>
              <a:t> </a:t>
            </a:r>
            <a:r>
              <a:rPr lang="de-CH" dirty="0" err="1">
                <a:latin typeface="Calibri"/>
                <a:ea typeface="Calibri"/>
                <a:cs typeface="Calibri"/>
                <a:sym typeface="Calibri"/>
              </a:rPr>
              <a:t>amount</a:t>
            </a:r>
            <a:r>
              <a:rPr lang="de-CH" dirty="0">
                <a:latin typeface="Calibri"/>
                <a:ea typeface="Calibri"/>
                <a:cs typeface="Calibri"/>
                <a:sym typeface="Calibri"/>
              </a:rPr>
              <a:t> &amp; </a:t>
            </a:r>
            <a:r>
              <a:rPr lang="de-CH" dirty="0" err="1">
                <a:latin typeface="Calibri"/>
                <a:ea typeface="Calibri"/>
                <a:cs typeface="Calibri"/>
                <a:sym typeface="Calibri"/>
              </a:rPr>
              <a:t>fragmentation</a:t>
            </a:r>
            <a:r>
              <a:rPr lang="de-CH" dirty="0">
                <a:latin typeface="Calibri"/>
                <a:ea typeface="Calibri"/>
                <a:cs typeface="Calibri"/>
                <a:sym typeface="Calibri"/>
              </a:rPr>
              <a:t> (</a:t>
            </a:r>
            <a:r>
              <a:rPr lang="de-CH" dirty="0" err="1">
                <a:latin typeface="Calibri"/>
                <a:ea typeface="Calibri"/>
                <a:cs typeface="Calibri"/>
                <a:sym typeface="Calibri"/>
              </a:rPr>
              <a:t>clumping</a:t>
            </a:r>
            <a:r>
              <a:rPr lang="de-CH" dirty="0">
                <a:latin typeface="Calibri"/>
                <a:ea typeface="Calibri"/>
                <a:cs typeface="Calibri"/>
                <a:sym typeface="Calibri"/>
              </a:rPr>
              <a:t>)</a:t>
            </a:r>
          </a:p>
          <a:p>
            <a:pPr marL="171450" indent="-171450">
              <a:buFont typeface="Arial" panose="020B0604020202020204" pitchFamily="34" charset="0"/>
              <a:buChar char="•"/>
            </a:pPr>
            <a:r>
              <a:rPr lang="de-CH" dirty="0" err="1">
                <a:latin typeface="Calibri"/>
                <a:ea typeface="Calibri"/>
                <a:cs typeface="Calibri"/>
                <a:sym typeface="Calibri"/>
              </a:rPr>
              <a:t>Functions</a:t>
            </a:r>
            <a:r>
              <a:rPr lang="de-CH" dirty="0">
                <a:latin typeface="Calibri"/>
                <a:ea typeface="Calibri"/>
                <a:cs typeface="Calibri"/>
                <a:sym typeface="Calibri"/>
              </a:rPr>
              <a:t> </a:t>
            </a:r>
            <a:r>
              <a:rPr lang="de-CH" dirty="0" err="1">
                <a:latin typeface="Calibri"/>
                <a:ea typeface="Calibri"/>
                <a:cs typeface="Calibri"/>
                <a:sym typeface="Calibri"/>
              </a:rPr>
              <a:t>for</a:t>
            </a:r>
            <a:r>
              <a:rPr lang="de-CH" dirty="0">
                <a:latin typeface="Calibri"/>
                <a:ea typeface="Calibri"/>
                <a:cs typeface="Calibri"/>
                <a:sym typeface="Calibri"/>
              </a:rPr>
              <a:t> </a:t>
            </a:r>
            <a:r>
              <a:rPr lang="de-CH" dirty="0" err="1">
                <a:latin typeface="Calibri"/>
                <a:ea typeface="Calibri"/>
                <a:cs typeface="Calibri"/>
                <a:sym typeface="Calibri"/>
              </a:rPr>
              <a:t>two</a:t>
            </a:r>
            <a:r>
              <a:rPr lang="de-CH" dirty="0">
                <a:latin typeface="Calibri"/>
                <a:ea typeface="Calibri"/>
                <a:cs typeface="Calibri"/>
                <a:sym typeface="Calibri"/>
              </a:rPr>
              <a:t> </a:t>
            </a:r>
            <a:r>
              <a:rPr lang="de-CH" dirty="0" err="1">
                <a:latin typeface="Calibri"/>
                <a:ea typeface="Calibri"/>
                <a:cs typeface="Calibri"/>
                <a:sym typeface="Calibri"/>
              </a:rPr>
              <a:t>types</a:t>
            </a:r>
            <a:r>
              <a:rPr lang="de-CH" dirty="0">
                <a:latin typeface="Calibri"/>
                <a:ea typeface="Calibri"/>
                <a:cs typeface="Calibri"/>
                <a:sym typeface="Calibri"/>
              </a:rPr>
              <a:t> </a:t>
            </a:r>
            <a:r>
              <a:rPr lang="de-CH" dirty="0" err="1">
                <a:latin typeface="Calibri"/>
                <a:ea typeface="Calibri"/>
                <a:cs typeface="Calibri"/>
                <a:sym typeface="Calibri"/>
              </a:rPr>
              <a:t>available</a:t>
            </a:r>
            <a:r>
              <a:rPr lang="de-CH" dirty="0">
                <a:latin typeface="Calibri"/>
                <a:ea typeface="Calibri"/>
                <a:cs typeface="Calibri"/>
                <a:sym typeface="Calibri"/>
              </a:rPr>
              <a:t>:</a:t>
            </a:r>
          </a:p>
        </p:txBody>
      </p:sp>
    </p:spTree>
    <p:extLst>
      <p:ext uri="{BB962C8B-B14F-4D97-AF65-F5344CB8AC3E}">
        <p14:creationId xmlns:p14="http://schemas.microsoft.com/office/powerpoint/2010/main" val="109698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8A64C28D-AAE7-4045-9C84-795439B704E1}"/>
              </a:ext>
            </a:extLst>
          </p:cNvPr>
          <p:cNvSpPr txBox="1"/>
          <p:nvPr/>
        </p:nvSpPr>
        <p:spPr>
          <a:xfrm>
            <a:off x="613314" y="1898399"/>
            <a:ext cx="5187050" cy="1200329"/>
          </a:xfrm>
          <a:prstGeom prst="rect">
            <a:avLst/>
          </a:prstGeom>
          <a:noFill/>
        </p:spPr>
        <p:txBody>
          <a:bodyPr wrap="square">
            <a:spAutoFit/>
          </a:bodyPr>
          <a:lstStyle/>
          <a:p>
            <a:r>
              <a:rPr lang="de-CH" b="1" dirty="0" err="1"/>
              <a:t>Important</a:t>
            </a:r>
            <a:r>
              <a:rPr lang="de-CH" b="1" dirty="0"/>
              <a:t> </a:t>
            </a:r>
            <a:r>
              <a:rPr lang="de-CH" b="1" dirty="0" err="1"/>
              <a:t>for</a:t>
            </a:r>
            <a:endParaRPr lang="de-CH" b="1" dirty="0"/>
          </a:p>
          <a:p>
            <a:pPr marL="285750" indent="-285750">
              <a:buFont typeface="Arial" panose="020B0604020202020204" pitchFamily="34" charset="0"/>
              <a:buChar char="•"/>
            </a:pPr>
            <a:r>
              <a:rPr lang="de-CH" dirty="0" err="1"/>
              <a:t>Persistence</a:t>
            </a:r>
            <a:r>
              <a:rPr lang="de-CH" dirty="0"/>
              <a:t> </a:t>
            </a:r>
            <a:r>
              <a:rPr lang="de-CH" dirty="0" err="1"/>
              <a:t>of</a:t>
            </a:r>
            <a:r>
              <a:rPr lang="de-CH" dirty="0"/>
              <a:t> </a:t>
            </a:r>
            <a:r>
              <a:rPr lang="de-CH" dirty="0" err="1"/>
              <a:t>biodiversity</a:t>
            </a:r>
            <a:endParaRPr lang="de-CH" dirty="0"/>
          </a:p>
          <a:p>
            <a:pPr marL="285750" indent="-285750">
              <a:buFont typeface="Arial" panose="020B0604020202020204" pitchFamily="34" charset="0"/>
              <a:buChar char="•"/>
            </a:pPr>
            <a:r>
              <a:rPr lang="de-CH" sz="1800" dirty="0"/>
              <a:t>Landscape </a:t>
            </a:r>
            <a:r>
              <a:rPr lang="de-CH" dirty="0" err="1"/>
              <a:t>e</a:t>
            </a:r>
            <a:r>
              <a:rPr lang="de-CH" sz="1800" dirty="0" err="1"/>
              <a:t>cosystem</a:t>
            </a:r>
            <a:r>
              <a:rPr lang="de-CH" sz="1800" dirty="0"/>
              <a:t> </a:t>
            </a:r>
            <a:r>
              <a:rPr lang="de-CH" sz="1800" dirty="0" err="1"/>
              <a:t>functioning</a:t>
            </a:r>
            <a:r>
              <a:rPr lang="de-CH" sz="1800" dirty="0"/>
              <a:t> &amp; </a:t>
            </a:r>
            <a:r>
              <a:rPr lang="de-CH" sz="1800" dirty="0" err="1"/>
              <a:t>resilience</a:t>
            </a:r>
            <a:r>
              <a:rPr lang="de-CH" sz="1800" dirty="0"/>
              <a:t> </a:t>
            </a:r>
          </a:p>
          <a:p>
            <a:pPr marL="285750" indent="-285750">
              <a:buFont typeface="Arial" panose="020B0604020202020204" pitchFamily="34" charset="0"/>
              <a:buChar char="•"/>
            </a:pPr>
            <a:r>
              <a:rPr lang="de-CH" dirty="0"/>
              <a:t>Access </a:t>
            </a:r>
            <a:r>
              <a:rPr lang="de-CH" dirty="0" err="1"/>
              <a:t>to</a:t>
            </a:r>
            <a:r>
              <a:rPr lang="de-CH" dirty="0"/>
              <a:t> </a:t>
            </a:r>
            <a:r>
              <a:rPr lang="de-CH" dirty="0" err="1"/>
              <a:t>Nature’s</a:t>
            </a:r>
            <a:r>
              <a:rPr lang="de-CH" dirty="0"/>
              <a:t> </a:t>
            </a:r>
            <a:r>
              <a:rPr lang="de-CH" dirty="0" err="1"/>
              <a:t>Contributions</a:t>
            </a:r>
            <a:r>
              <a:rPr lang="de-CH" dirty="0"/>
              <a:t> </a:t>
            </a:r>
            <a:r>
              <a:rPr lang="de-CH" dirty="0" err="1"/>
              <a:t>to</a:t>
            </a:r>
            <a:r>
              <a:rPr lang="de-CH" dirty="0"/>
              <a:t> People</a:t>
            </a:r>
          </a:p>
        </p:txBody>
      </p:sp>
      <p:sp>
        <p:nvSpPr>
          <p:cNvPr id="9" name="Textfeld 8">
            <a:extLst>
              <a:ext uri="{FF2B5EF4-FFF2-40B4-BE49-F238E27FC236}">
                <a16:creationId xmlns:a16="http://schemas.microsoft.com/office/drawing/2014/main" id="{E16A0063-44A4-E740-47D7-E10FA3018205}"/>
              </a:ext>
            </a:extLst>
          </p:cNvPr>
          <p:cNvSpPr txBox="1"/>
          <p:nvPr/>
        </p:nvSpPr>
        <p:spPr>
          <a:xfrm>
            <a:off x="613316" y="676807"/>
            <a:ext cx="10740483" cy="923330"/>
          </a:xfrm>
          <a:prstGeom prst="rect">
            <a:avLst/>
          </a:prstGeom>
          <a:solidFill>
            <a:schemeClr val="accent1">
              <a:lumMod val="60000"/>
              <a:lumOff val="40000"/>
            </a:schemeClr>
          </a:solidFill>
          <a:ln>
            <a:noFill/>
          </a:ln>
        </p:spPr>
        <p:txBody>
          <a:bodyPr wrap="square">
            <a:spAutoFit/>
          </a:bodyPr>
          <a:lstStyle/>
          <a:p>
            <a:r>
              <a:rPr lang="en-US" b="1" dirty="0"/>
              <a:t>Ecological connectivity:</a:t>
            </a:r>
          </a:p>
          <a:p>
            <a:r>
              <a:rPr lang="en-US" b="1" dirty="0"/>
              <a:t>The ‘unimpeded movement of species and the flow of natural processes that sustain life on Earth’</a:t>
            </a:r>
          </a:p>
          <a:p>
            <a:endParaRPr lang="en-US" b="1" dirty="0"/>
          </a:p>
        </p:txBody>
      </p:sp>
      <p:sp>
        <p:nvSpPr>
          <p:cNvPr id="2" name="Foliennummernplatzhalter 1">
            <a:extLst>
              <a:ext uri="{FF2B5EF4-FFF2-40B4-BE49-F238E27FC236}">
                <a16:creationId xmlns:a16="http://schemas.microsoft.com/office/drawing/2014/main" id="{819E10E7-C6A9-6646-6E6D-5B078F6EEB52}"/>
              </a:ext>
            </a:extLst>
          </p:cNvPr>
          <p:cNvSpPr>
            <a:spLocks noGrp="1"/>
          </p:cNvSpPr>
          <p:nvPr>
            <p:ph type="sldNum" sz="quarter" idx="12"/>
          </p:nvPr>
        </p:nvSpPr>
        <p:spPr/>
        <p:txBody>
          <a:bodyPr/>
          <a:lstStyle/>
          <a:p>
            <a:fld id="{43212F39-68A3-41E2-955E-EBFA60B3024D}" type="slidenum">
              <a:rPr lang="de-CH" smtClean="0"/>
              <a:t>8</a:t>
            </a:fld>
            <a:endParaRPr lang="de-CH"/>
          </a:p>
        </p:txBody>
      </p:sp>
      <p:sp>
        <p:nvSpPr>
          <p:cNvPr id="7" name="Titel 1">
            <a:extLst>
              <a:ext uri="{FF2B5EF4-FFF2-40B4-BE49-F238E27FC236}">
                <a16:creationId xmlns:a16="http://schemas.microsoft.com/office/drawing/2014/main" id="{1393D454-74AF-3930-3F17-A11F95380CA9}"/>
              </a:ext>
            </a:extLst>
          </p:cNvPr>
          <p:cNvSpPr txBox="1">
            <a:spLocks/>
          </p:cNvSpPr>
          <p:nvPr/>
        </p:nvSpPr>
        <p:spPr>
          <a:xfrm>
            <a:off x="613316" y="188519"/>
            <a:ext cx="11224087" cy="5847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3000" dirty="0" err="1"/>
              <a:t>Introduction</a:t>
            </a:r>
            <a:endParaRPr lang="de-CH" sz="3000" dirty="0"/>
          </a:p>
        </p:txBody>
      </p:sp>
      <p:sp>
        <p:nvSpPr>
          <p:cNvPr id="23" name="Textfeld 22">
            <a:extLst>
              <a:ext uri="{FF2B5EF4-FFF2-40B4-BE49-F238E27FC236}">
                <a16:creationId xmlns:a16="http://schemas.microsoft.com/office/drawing/2014/main" id="{DF19C411-907B-BC43-E822-60FBDF1BA9D3}"/>
              </a:ext>
            </a:extLst>
          </p:cNvPr>
          <p:cNvSpPr txBox="1"/>
          <p:nvPr/>
        </p:nvSpPr>
        <p:spPr>
          <a:xfrm>
            <a:off x="7747511" y="1323458"/>
            <a:ext cx="3606287" cy="297004"/>
          </a:xfrm>
          <a:prstGeom prst="rect">
            <a:avLst/>
          </a:prstGeom>
          <a:noFill/>
        </p:spPr>
        <p:txBody>
          <a:bodyPr wrap="square">
            <a:spAutoFit/>
          </a:bodyPr>
          <a:lstStyle/>
          <a:p>
            <a:pPr algn="r"/>
            <a:r>
              <a:rPr lang="en-US" sz="1330" b="1" dirty="0"/>
              <a:t>(Convention on Migratory Species, UN, 2019)</a:t>
            </a:r>
            <a:endParaRPr lang="de-CH" sz="1330" dirty="0"/>
          </a:p>
        </p:txBody>
      </p:sp>
      <p:grpSp>
        <p:nvGrpSpPr>
          <p:cNvPr id="5" name="Gruppieren 4">
            <a:extLst>
              <a:ext uri="{FF2B5EF4-FFF2-40B4-BE49-F238E27FC236}">
                <a16:creationId xmlns:a16="http://schemas.microsoft.com/office/drawing/2014/main" id="{987496FB-8B2D-0C2C-4703-C3EFC6017857}"/>
              </a:ext>
            </a:extLst>
          </p:cNvPr>
          <p:cNvGrpSpPr/>
          <p:nvPr/>
        </p:nvGrpSpPr>
        <p:grpSpPr>
          <a:xfrm>
            <a:off x="613315" y="3221752"/>
            <a:ext cx="5187049" cy="3345454"/>
            <a:chOff x="5864493" y="4434769"/>
            <a:chExt cx="5972908" cy="3691078"/>
          </a:xfrm>
        </p:grpSpPr>
        <p:pic>
          <p:nvPicPr>
            <p:cNvPr id="24" name="Grafik 23">
              <a:extLst>
                <a:ext uri="{FF2B5EF4-FFF2-40B4-BE49-F238E27FC236}">
                  <a16:creationId xmlns:a16="http://schemas.microsoft.com/office/drawing/2014/main" id="{3661E7AB-4E69-989E-0967-DED50772F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493" y="4434769"/>
              <a:ext cx="5972908" cy="3411090"/>
            </a:xfrm>
            <a:prstGeom prst="rect">
              <a:avLst/>
            </a:prstGeom>
          </p:spPr>
        </p:pic>
        <p:sp>
          <p:nvSpPr>
            <p:cNvPr id="25" name="Textfeld 24">
              <a:extLst>
                <a:ext uri="{FF2B5EF4-FFF2-40B4-BE49-F238E27FC236}">
                  <a16:creationId xmlns:a16="http://schemas.microsoft.com/office/drawing/2014/main" id="{B43C42B5-42DB-450A-993C-79676C41B94F}"/>
                </a:ext>
              </a:extLst>
            </p:cNvPr>
            <p:cNvSpPr txBox="1"/>
            <p:nvPr/>
          </p:nvSpPr>
          <p:spPr>
            <a:xfrm>
              <a:off x="10037909" y="7828843"/>
              <a:ext cx="1799492" cy="297004"/>
            </a:xfrm>
            <a:prstGeom prst="rect">
              <a:avLst/>
            </a:prstGeom>
            <a:noFill/>
          </p:spPr>
          <p:txBody>
            <a:bodyPr wrap="square">
              <a:spAutoFit/>
            </a:bodyPr>
            <a:lstStyle/>
            <a:p>
              <a:pPr algn="r"/>
              <a:r>
                <a:rPr lang="de-CH" sz="1330" b="0" i="0" dirty="0">
                  <a:effectLst/>
                </a:rPr>
                <a:t>Kendra Hoff, CLLC</a:t>
              </a:r>
              <a:endParaRPr lang="de-CH" sz="1330" dirty="0"/>
            </a:p>
          </p:txBody>
        </p:sp>
      </p:grpSp>
      <p:pic>
        <p:nvPicPr>
          <p:cNvPr id="12" name="Grafik 11" descr="Ein Bild, das Text enthält.&#10;&#10;Automatisch generierte Beschreibung">
            <a:extLst>
              <a:ext uri="{FF2B5EF4-FFF2-40B4-BE49-F238E27FC236}">
                <a16:creationId xmlns:a16="http://schemas.microsoft.com/office/drawing/2014/main" id="{190E33B8-D029-ED48-2713-055DF9C9D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606" y="3232651"/>
            <a:ext cx="4980193" cy="3080783"/>
          </a:xfrm>
          <a:prstGeom prst="rect">
            <a:avLst/>
          </a:prstGeom>
        </p:spPr>
      </p:pic>
      <p:sp>
        <p:nvSpPr>
          <p:cNvPr id="16" name="Textfeld 15">
            <a:extLst>
              <a:ext uri="{FF2B5EF4-FFF2-40B4-BE49-F238E27FC236}">
                <a16:creationId xmlns:a16="http://schemas.microsoft.com/office/drawing/2014/main" id="{C0D17964-727A-4371-FF1D-C98AAA2D06E8}"/>
              </a:ext>
            </a:extLst>
          </p:cNvPr>
          <p:cNvSpPr txBox="1"/>
          <p:nvPr/>
        </p:nvSpPr>
        <p:spPr>
          <a:xfrm>
            <a:off x="6373605" y="1898399"/>
            <a:ext cx="4980193" cy="923330"/>
          </a:xfrm>
          <a:prstGeom prst="rect">
            <a:avLst/>
          </a:prstGeom>
          <a:noFill/>
        </p:spPr>
        <p:txBody>
          <a:bodyPr wrap="square">
            <a:spAutoFit/>
          </a:bodyPr>
          <a:lstStyle/>
          <a:p>
            <a:r>
              <a:rPr lang="en-US" b="1" dirty="0"/>
              <a:t>Central to </a:t>
            </a:r>
          </a:p>
          <a:p>
            <a:pPr marL="285750" indent="-285750">
              <a:buFont typeface="Arial" panose="020B0604020202020204" pitchFamily="34" charset="0"/>
              <a:buChar char="•"/>
            </a:pPr>
            <a:r>
              <a:rPr lang="en-US" dirty="0"/>
              <a:t>the targets of the Kunming-Montreal Global Biodiversity Framework</a:t>
            </a:r>
          </a:p>
        </p:txBody>
      </p:sp>
    </p:spTree>
    <p:extLst>
      <p:ext uri="{BB962C8B-B14F-4D97-AF65-F5344CB8AC3E}">
        <p14:creationId xmlns:p14="http://schemas.microsoft.com/office/powerpoint/2010/main" val="264497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D6FA79D-A481-E3C2-6F0F-A03A73378B75}"/>
              </a:ext>
            </a:extLst>
          </p:cNvPr>
          <p:cNvSpPr/>
          <p:nvPr/>
        </p:nvSpPr>
        <p:spPr>
          <a:xfrm>
            <a:off x="621478" y="645755"/>
            <a:ext cx="10732321" cy="9425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p>
        </p:txBody>
      </p:sp>
      <p:sp>
        <p:nvSpPr>
          <p:cNvPr id="4" name="Foliennummernplatzhalter 3">
            <a:extLst>
              <a:ext uri="{FF2B5EF4-FFF2-40B4-BE49-F238E27FC236}">
                <a16:creationId xmlns:a16="http://schemas.microsoft.com/office/drawing/2014/main" id="{C21D82FA-5386-4BB1-361C-8894809FDAD7}"/>
              </a:ext>
            </a:extLst>
          </p:cNvPr>
          <p:cNvSpPr>
            <a:spLocks noGrp="1"/>
          </p:cNvSpPr>
          <p:nvPr>
            <p:ph type="sldNum" sz="quarter" idx="12"/>
          </p:nvPr>
        </p:nvSpPr>
        <p:spPr>
          <a:xfrm>
            <a:off x="8610600" y="6364627"/>
            <a:ext cx="2743200" cy="365125"/>
          </a:xfrm>
        </p:spPr>
        <p:txBody>
          <a:bodyPr/>
          <a:lstStyle/>
          <a:p>
            <a:fld id="{43212F39-68A3-41E2-955E-EBFA60B3024D}" type="slidenum">
              <a:rPr lang="de-CH" smtClean="0"/>
              <a:t>9</a:t>
            </a:fld>
            <a:endParaRPr lang="de-CH"/>
          </a:p>
        </p:txBody>
      </p:sp>
      <p:sp>
        <p:nvSpPr>
          <p:cNvPr id="6" name="Titel 1">
            <a:extLst>
              <a:ext uri="{FF2B5EF4-FFF2-40B4-BE49-F238E27FC236}">
                <a16:creationId xmlns:a16="http://schemas.microsoft.com/office/drawing/2014/main" id="{375A111A-4237-1FFC-EA54-E8D77117B897}"/>
              </a:ext>
            </a:extLst>
          </p:cNvPr>
          <p:cNvSpPr txBox="1">
            <a:spLocks/>
          </p:cNvSpPr>
          <p:nvPr/>
        </p:nvSpPr>
        <p:spPr>
          <a:xfrm>
            <a:off x="613316" y="188519"/>
            <a:ext cx="11224087" cy="5847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3000" dirty="0"/>
              <a:t>Motivation</a:t>
            </a:r>
          </a:p>
        </p:txBody>
      </p:sp>
      <p:sp>
        <p:nvSpPr>
          <p:cNvPr id="7" name="Textfeld 6">
            <a:extLst>
              <a:ext uri="{FF2B5EF4-FFF2-40B4-BE49-F238E27FC236}">
                <a16:creationId xmlns:a16="http://schemas.microsoft.com/office/drawing/2014/main" id="{B3472D47-4F6F-C429-7EEB-BFDC0FF0816E}"/>
              </a:ext>
            </a:extLst>
          </p:cNvPr>
          <p:cNvSpPr txBox="1"/>
          <p:nvPr/>
        </p:nvSpPr>
        <p:spPr>
          <a:xfrm>
            <a:off x="629640" y="708816"/>
            <a:ext cx="10732321" cy="369332"/>
          </a:xfrm>
          <a:prstGeom prst="rect">
            <a:avLst/>
          </a:prstGeom>
          <a:noFill/>
        </p:spPr>
        <p:txBody>
          <a:bodyPr wrap="square">
            <a:spAutoFit/>
          </a:bodyPr>
          <a:lstStyle/>
          <a:p>
            <a:r>
              <a:rPr lang="en-US" b="1" dirty="0"/>
              <a:t>Safeguarding connectivity for biodiversity (many species!)</a:t>
            </a:r>
          </a:p>
        </p:txBody>
      </p:sp>
      <p:grpSp>
        <p:nvGrpSpPr>
          <p:cNvPr id="8" name="Gruppieren 7">
            <a:extLst>
              <a:ext uri="{FF2B5EF4-FFF2-40B4-BE49-F238E27FC236}">
                <a16:creationId xmlns:a16="http://schemas.microsoft.com/office/drawing/2014/main" id="{6C6421EB-F349-E279-76E3-6AAFF67BBE61}"/>
              </a:ext>
            </a:extLst>
          </p:cNvPr>
          <p:cNvGrpSpPr/>
          <p:nvPr/>
        </p:nvGrpSpPr>
        <p:grpSpPr>
          <a:xfrm>
            <a:off x="613312" y="5521330"/>
            <a:ext cx="10740488" cy="796718"/>
            <a:chOff x="613312" y="5521330"/>
            <a:chExt cx="10740488" cy="796718"/>
          </a:xfrm>
        </p:grpSpPr>
        <p:sp>
          <p:nvSpPr>
            <p:cNvPr id="113" name="Rechteck 112">
              <a:extLst>
                <a:ext uri="{FF2B5EF4-FFF2-40B4-BE49-F238E27FC236}">
                  <a16:creationId xmlns:a16="http://schemas.microsoft.com/office/drawing/2014/main" id="{41E482CA-A853-94D5-7A73-5D628E448C59}"/>
                </a:ext>
              </a:extLst>
            </p:cNvPr>
            <p:cNvSpPr/>
            <p:nvPr/>
          </p:nvSpPr>
          <p:spPr>
            <a:xfrm>
              <a:off x="613312" y="5521330"/>
              <a:ext cx="10729990" cy="7967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a:p>
          </p:txBody>
        </p:sp>
        <p:sp>
          <p:nvSpPr>
            <p:cNvPr id="5" name="Textfeld 4">
              <a:extLst>
                <a:ext uri="{FF2B5EF4-FFF2-40B4-BE49-F238E27FC236}">
                  <a16:creationId xmlns:a16="http://schemas.microsoft.com/office/drawing/2014/main" id="{01ED05CF-E25A-1269-96CE-4735091F569B}"/>
                </a:ext>
              </a:extLst>
            </p:cNvPr>
            <p:cNvSpPr txBox="1"/>
            <p:nvPr/>
          </p:nvSpPr>
          <p:spPr>
            <a:xfrm>
              <a:off x="613312" y="5597963"/>
              <a:ext cx="10740488" cy="646331"/>
            </a:xfrm>
            <a:prstGeom prst="rect">
              <a:avLst/>
            </a:prstGeom>
            <a:noFill/>
          </p:spPr>
          <p:txBody>
            <a:bodyPr wrap="square">
              <a:spAutoFit/>
            </a:bodyPr>
            <a:lstStyle/>
            <a:p>
              <a:r>
                <a:rPr lang="en-US" b="1" dirty="0"/>
                <a:t>Need for tools that enable </a:t>
              </a:r>
              <a:r>
                <a:rPr lang="en-US" b="1" u="sng" dirty="0"/>
                <a:t>monitoring </a:t>
              </a:r>
              <a:r>
                <a:rPr lang="en-US" b="1" dirty="0">
                  <a:solidFill>
                    <a:schemeClr val="dk1"/>
                  </a:solidFill>
                  <a:ea typeface="Calibri"/>
                  <a:cs typeface="Calibri"/>
                  <a:sym typeface="Calibri"/>
                </a:rPr>
                <a:t>of </a:t>
              </a:r>
              <a:r>
                <a:rPr lang="en-US" b="1" u="sng" dirty="0">
                  <a:solidFill>
                    <a:schemeClr val="dk1"/>
                  </a:solidFill>
                  <a:ea typeface="Calibri"/>
                  <a:cs typeface="Calibri"/>
                  <a:sym typeface="Calibri"/>
                </a:rPr>
                <a:t>multiple aspects of connectivity </a:t>
              </a:r>
              <a:r>
                <a:rPr lang="de-CH" sz="1800" b="1" dirty="0" err="1"/>
                <a:t>for</a:t>
              </a:r>
              <a:r>
                <a:rPr lang="de-CH" b="1" dirty="0"/>
                <a:t> </a:t>
              </a:r>
              <a:r>
                <a:rPr lang="de-CH" sz="1800" b="1" u="sng" dirty="0"/>
                <a:t>multiple </a:t>
              </a:r>
              <a:r>
                <a:rPr lang="de-CH" sz="1800" b="1" u="sng" dirty="0" err="1"/>
                <a:t>species</a:t>
              </a:r>
              <a:r>
                <a:rPr lang="de-CH" b="1" dirty="0"/>
                <a:t> </a:t>
              </a:r>
              <a:r>
                <a:rPr lang="de-CH" b="1" dirty="0" err="1"/>
                <a:t>t</a:t>
              </a:r>
              <a:r>
                <a:rPr lang="de-CH" sz="1800" b="1" dirty="0" err="1"/>
                <a:t>hat</a:t>
              </a:r>
              <a:r>
                <a:rPr lang="de-CH" sz="1800" b="1" dirty="0"/>
                <a:t> </a:t>
              </a:r>
              <a:r>
                <a:rPr lang="de-CH" sz="1800" b="1" dirty="0" err="1"/>
                <a:t>are</a:t>
              </a:r>
              <a:r>
                <a:rPr lang="de-CH" sz="1800" b="1" dirty="0"/>
                <a:t> </a:t>
              </a:r>
              <a:r>
                <a:rPr lang="de-CH" sz="1800" b="1" u="sng" dirty="0" err="1"/>
                <a:t>efficient</a:t>
              </a:r>
              <a:r>
                <a:rPr lang="de-CH" sz="1800" b="1" u="sng" dirty="0"/>
                <a:t>, </a:t>
              </a:r>
              <a:r>
                <a:rPr lang="de-CH" sz="1800" b="1" u="sng" dirty="0" err="1"/>
                <a:t>scalable</a:t>
              </a:r>
              <a:r>
                <a:rPr lang="de-CH" sz="1800" b="1" u="sng" dirty="0"/>
                <a:t>, </a:t>
              </a:r>
              <a:r>
                <a:rPr lang="de-CH" sz="1800" b="1" u="sng" dirty="0" err="1"/>
                <a:t>validated</a:t>
              </a:r>
              <a:r>
                <a:rPr lang="de-CH" b="1" dirty="0"/>
                <a:t> &amp; </a:t>
              </a:r>
              <a:r>
                <a:rPr lang="de-CH" b="1" dirty="0" err="1"/>
                <a:t>that</a:t>
              </a:r>
              <a:r>
                <a:rPr lang="de-CH" b="1" dirty="0"/>
                <a:t> </a:t>
              </a:r>
              <a:r>
                <a:rPr lang="de-CH" b="1" u="sng" dirty="0" err="1"/>
                <a:t>allow</a:t>
              </a:r>
              <a:r>
                <a:rPr lang="de-CH" b="1" u="sng" dirty="0"/>
                <a:t> </a:t>
              </a:r>
              <a:r>
                <a:rPr lang="de-CH" b="1" u="sng" dirty="0" err="1"/>
                <a:t>evaluation</a:t>
              </a:r>
              <a:r>
                <a:rPr lang="de-CH" b="1" u="sng" dirty="0"/>
                <a:t> </a:t>
              </a:r>
              <a:r>
                <a:rPr lang="de-CH" b="1" dirty="0" err="1"/>
                <a:t>regarding</a:t>
              </a:r>
              <a:r>
                <a:rPr lang="de-CH" b="1" dirty="0"/>
                <a:t> </a:t>
              </a:r>
              <a:r>
                <a:rPr lang="de-CH" b="1" dirty="0" err="1"/>
                <a:t>conservation</a:t>
              </a:r>
              <a:r>
                <a:rPr lang="de-CH" b="1" dirty="0"/>
                <a:t> </a:t>
              </a:r>
              <a:r>
                <a:rPr lang="de-CH" b="1" dirty="0" err="1"/>
                <a:t>targets</a:t>
              </a:r>
              <a:r>
                <a:rPr lang="de-CH" b="1" dirty="0"/>
                <a:t>!</a:t>
              </a:r>
              <a:endParaRPr lang="de-CH" sz="1800" b="1" dirty="0"/>
            </a:p>
          </p:txBody>
        </p:sp>
      </p:grpSp>
      <p:grpSp>
        <p:nvGrpSpPr>
          <p:cNvPr id="122" name="Gruppieren 121">
            <a:extLst>
              <a:ext uri="{FF2B5EF4-FFF2-40B4-BE49-F238E27FC236}">
                <a16:creationId xmlns:a16="http://schemas.microsoft.com/office/drawing/2014/main" id="{23AE664A-4C02-12C3-5AFC-E8788FDB9A8E}"/>
              </a:ext>
            </a:extLst>
          </p:cNvPr>
          <p:cNvGrpSpPr/>
          <p:nvPr/>
        </p:nvGrpSpPr>
        <p:grpSpPr>
          <a:xfrm>
            <a:off x="613312" y="1590736"/>
            <a:ext cx="10502188" cy="3609403"/>
            <a:chOff x="613312" y="1414891"/>
            <a:chExt cx="10502188" cy="3609403"/>
          </a:xfrm>
        </p:grpSpPr>
        <p:pic>
          <p:nvPicPr>
            <p:cNvPr id="33" name="Grafik 32">
              <a:extLst>
                <a:ext uri="{FF2B5EF4-FFF2-40B4-BE49-F238E27FC236}">
                  <a16:creationId xmlns:a16="http://schemas.microsoft.com/office/drawing/2014/main" id="{2DF55D4B-29D0-1678-E938-629D3DD58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4903" y="1414891"/>
              <a:ext cx="1930597" cy="2250958"/>
            </a:xfrm>
            <a:prstGeom prst="rect">
              <a:avLst/>
            </a:prstGeom>
          </p:spPr>
        </p:pic>
        <p:sp>
          <p:nvSpPr>
            <p:cNvPr id="2" name="Textfeld 1">
              <a:extLst>
                <a:ext uri="{FF2B5EF4-FFF2-40B4-BE49-F238E27FC236}">
                  <a16:creationId xmlns:a16="http://schemas.microsoft.com/office/drawing/2014/main" id="{63622889-9399-DA03-C8E2-0205C93C18E3}"/>
                </a:ext>
              </a:extLst>
            </p:cNvPr>
            <p:cNvSpPr txBox="1"/>
            <p:nvPr/>
          </p:nvSpPr>
          <p:spPr>
            <a:xfrm>
              <a:off x="613312" y="1433135"/>
              <a:ext cx="1930596" cy="338554"/>
            </a:xfrm>
            <a:prstGeom prst="rect">
              <a:avLst/>
            </a:prstGeom>
            <a:solidFill>
              <a:schemeClr val="bg1"/>
            </a:solidFill>
          </p:spPr>
          <p:txBody>
            <a:bodyPr wrap="square">
              <a:spAutoFit/>
            </a:bodyPr>
            <a:lstStyle/>
            <a:p>
              <a:r>
                <a:rPr lang="en-CA" sz="1600" b="1" dirty="0">
                  <a:solidFill>
                    <a:schemeClr val="dk1"/>
                  </a:solidFill>
                  <a:latin typeface="Calibri"/>
                  <a:ea typeface="Calibri"/>
                  <a:cs typeface="Calibri"/>
                  <a:sym typeface="Calibri"/>
                </a:rPr>
                <a:t>Conservation targets</a:t>
              </a:r>
            </a:p>
          </p:txBody>
        </p:sp>
        <p:pic>
          <p:nvPicPr>
            <p:cNvPr id="3" name="Grafik 2" descr="Ein Bild, das Text enthält.&#10;&#10;Automatisch generierte Beschreibung">
              <a:extLst>
                <a:ext uri="{FF2B5EF4-FFF2-40B4-BE49-F238E27FC236}">
                  <a16:creationId xmlns:a16="http://schemas.microsoft.com/office/drawing/2014/main" id="{8751DC4A-F7AC-242E-6C58-528E7511FD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28" y="2006449"/>
              <a:ext cx="1930596" cy="1194281"/>
            </a:xfrm>
            <a:prstGeom prst="rect">
              <a:avLst/>
            </a:prstGeom>
          </p:spPr>
        </p:pic>
        <p:grpSp>
          <p:nvGrpSpPr>
            <p:cNvPr id="40" name="Gruppieren 39">
              <a:extLst>
                <a:ext uri="{FF2B5EF4-FFF2-40B4-BE49-F238E27FC236}">
                  <a16:creationId xmlns:a16="http://schemas.microsoft.com/office/drawing/2014/main" id="{319B2C66-B5D1-9A8D-278D-2B99D91476E1}"/>
                </a:ext>
              </a:extLst>
            </p:cNvPr>
            <p:cNvGrpSpPr/>
            <p:nvPr/>
          </p:nvGrpSpPr>
          <p:grpSpPr>
            <a:xfrm>
              <a:off x="2737673" y="1430363"/>
              <a:ext cx="3241196" cy="2402206"/>
              <a:chOff x="3270738" y="2131360"/>
              <a:chExt cx="3467100" cy="2701483"/>
            </a:xfrm>
          </p:grpSpPr>
          <p:cxnSp>
            <p:nvCxnSpPr>
              <p:cNvPr id="9" name="Gerader Verbinder 8">
                <a:extLst>
                  <a:ext uri="{FF2B5EF4-FFF2-40B4-BE49-F238E27FC236}">
                    <a16:creationId xmlns:a16="http://schemas.microsoft.com/office/drawing/2014/main" id="{D64C1301-CFE1-E0A0-F7BF-A514421A2F96}"/>
                  </a:ext>
                </a:extLst>
              </p:cNvPr>
              <p:cNvCxnSpPr/>
              <p:nvPr/>
            </p:nvCxnSpPr>
            <p:spPr>
              <a:xfrm>
                <a:off x="3845169" y="2468025"/>
                <a:ext cx="0" cy="1588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B100F63-6028-32CA-12EB-4C93B6C0723A}"/>
                  </a:ext>
                </a:extLst>
              </p:cNvPr>
              <p:cNvCxnSpPr>
                <a:cxnSpLocks/>
              </p:cNvCxnSpPr>
              <p:nvPr/>
            </p:nvCxnSpPr>
            <p:spPr>
              <a:xfrm>
                <a:off x="3845169" y="4056185"/>
                <a:ext cx="22508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F7B4D961-38D8-71D4-39DB-92F4976BE193}"/>
                  </a:ext>
                </a:extLst>
              </p:cNvPr>
              <p:cNvSpPr txBox="1"/>
              <p:nvPr/>
            </p:nvSpPr>
            <p:spPr>
              <a:xfrm>
                <a:off x="6096000" y="3990884"/>
                <a:ext cx="641838" cy="338554"/>
              </a:xfrm>
              <a:prstGeom prst="rect">
                <a:avLst/>
              </a:prstGeom>
              <a:solidFill>
                <a:schemeClr val="bg1"/>
              </a:solidFill>
            </p:spPr>
            <p:txBody>
              <a:bodyPr wrap="square">
                <a:spAutoFit/>
              </a:bodyPr>
              <a:lstStyle/>
              <a:p>
                <a:pPr algn="ctr"/>
                <a:r>
                  <a:rPr lang="en-CA" sz="1600" b="1" dirty="0">
                    <a:solidFill>
                      <a:schemeClr val="dk1"/>
                    </a:solidFill>
                    <a:latin typeface="Calibri"/>
                    <a:ea typeface="Calibri"/>
                    <a:cs typeface="Calibri"/>
                    <a:sym typeface="Calibri"/>
                  </a:rPr>
                  <a:t>time</a:t>
                </a:r>
                <a:endParaRPr lang="de-CH" sz="1600" b="1" dirty="0"/>
              </a:p>
            </p:txBody>
          </p:sp>
          <p:sp>
            <p:nvSpPr>
              <p:cNvPr id="15" name="Textfeld 14">
                <a:extLst>
                  <a:ext uri="{FF2B5EF4-FFF2-40B4-BE49-F238E27FC236}">
                    <a16:creationId xmlns:a16="http://schemas.microsoft.com/office/drawing/2014/main" id="{7D5D6994-4853-5B86-C301-2B434DB097A1}"/>
                  </a:ext>
                </a:extLst>
              </p:cNvPr>
              <p:cNvSpPr txBox="1"/>
              <p:nvPr/>
            </p:nvSpPr>
            <p:spPr>
              <a:xfrm rot="17699906">
                <a:off x="3462673" y="4212792"/>
                <a:ext cx="729528" cy="360440"/>
              </a:xfrm>
              <a:prstGeom prst="rect">
                <a:avLst/>
              </a:prstGeom>
              <a:noFill/>
            </p:spPr>
            <p:txBody>
              <a:bodyPr wrap="square">
                <a:spAutoFit/>
              </a:bodyPr>
              <a:lstStyle/>
              <a:p>
                <a:pPr algn="ctr"/>
                <a:r>
                  <a:rPr lang="en-CA" sz="1600" dirty="0">
                    <a:solidFill>
                      <a:schemeClr val="dk1"/>
                    </a:solidFill>
                    <a:latin typeface="Calibri"/>
                    <a:ea typeface="Calibri"/>
                    <a:cs typeface="Calibri"/>
                    <a:sym typeface="Calibri"/>
                  </a:rPr>
                  <a:t>2010</a:t>
                </a:r>
                <a:endParaRPr lang="de-CH" sz="1600" dirty="0"/>
              </a:p>
            </p:txBody>
          </p:sp>
          <p:sp>
            <p:nvSpPr>
              <p:cNvPr id="16" name="Textfeld 15">
                <a:extLst>
                  <a:ext uri="{FF2B5EF4-FFF2-40B4-BE49-F238E27FC236}">
                    <a16:creationId xmlns:a16="http://schemas.microsoft.com/office/drawing/2014/main" id="{7B7B6E85-0DD7-07C6-5B4E-4A5BEEDC6171}"/>
                  </a:ext>
                </a:extLst>
              </p:cNvPr>
              <p:cNvSpPr txBox="1"/>
              <p:nvPr/>
            </p:nvSpPr>
            <p:spPr>
              <a:xfrm rot="17699906">
                <a:off x="4214219" y="4206554"/>
                <a:ext cx="715766" cy="360440"/>
              </a:xfrm>
              <a:prstGeom prst="rect">
                <a:avLst/>
              </a:prstGeom>
              <a:noFill/>
            </p:spPr>
            <p:txBody>
              <a:bodyPr wrap="square">
                <a:spAutoFit/>
              </a:bodyPr>
              <a:lstStyle/>
              <a:p>
                <a:pPr algn="ctr"/>
                <a:r>
                  <a:rPr lang="en-CA" sz="1600" dirty="0">
                    <a:solidFill>
                      <a:schemeClr val="dk1"/>
                    </a:solidFill>
                    <a:latin typeface="Calibri"/>
                    <a:ea typeface="Calibri"/>
                    <a:cs typeface="Calibri"/>
                    <a:sym typeface="Calibri"/>
                  </a:rPr>
                  <a:t>2020</a:t>
                </a:r>
                <a:endParaRPr lang="de-CH" sz="1600" dirty="0"/>
              </a:p>
            </p:txBody>
          </p:sp>
          <p:sp>
            <p:nvSpPr>
              <p:cNvPr id="17" name="Textfeld 16">
                <a:extLst>
                  <a:ext uri="{FF2B5EF4-FFF2-40B4-BE49-F238E27FC236}">
                    <a16:creationId xmlns:a16="http://schemas.microsoft.com/office/drawing/2014/main" id="{C42F0C12-6C62-50C9-F8F6-090F83EF772A}"/>
                  </a:ext>
                </a:extLst>
              </p:cNvPr>
              <p:cNvSpPr txBox="1"/>
              <p:nvPr/>
            </p:nvSpPr>
            <p:spPr>
              <a:xfrm rot="17699906">
                <a:off x="4888175" y="4246375"/>
                <a:ext cx="812496" cy="360440"/>
              </a:xfrm>
              <a:prstGeom prst="rect">
                <a:avLst/>
              </a:prstGeom>
              <a:noFill/>
            </p:spPr>
            <p:txBody>
              <a:bodyPr wrap="square">
                <a:spAutoFit/>
              </a:bodyPr>
              <a:lstStyle/>
              <a:p>
                <a:pPr algn="ctr"/>
                <a:r>
                  <a:rPr lang="en-CA" sz="1600" dirty="0">
                    <a:solidFill>
                      <a:schemeClr val="dk1"/>
                    </a:solidFill>
                    <a:latin typeface="Calibri"/>
                    <a:ea typeface="Calibri"/>
                    <a:cs typeface="Calibri"/>
                    <a:sym typeface="Calibri"/>
                  </a:rPr>
                  <a:t>2030</a:t>
                </a:r>
                <a:endParaRPr lang="de-CH" sz="1600" dirty="0"/>
              </a:p>
            </p:txBody>
          </p:sp>
          <p:sp>
            <p:nvSpPr>
              <p:cNvPr id="18" name="Textfeld 17">
                <a:extLst>
                  <a:ext uri="{FF2B5EF4-FFF2-40B4-BE49-F238E27FC236}">
                    <a16:creationId xmlns:a16="http://schemas.microsoft.com/office/drawing/2014/main" id="{617EE421-12A8-9D03-3A23-0819F1AA0C8D}"/>
                  </a:ext>
                </a:extLst>
              </p:cNvPr>
              <p:cNvSpPr txBox="1"/>
              <p:nvPr/>
            </p:nvSpPr>
            <p:spPr>
              <a:xfrm>
                <a:off x="3270738" y="2131360"/>
                <a:ext cx="3317631" cy="338554"/>
              </a:xfrm>
              <a:prstGeom prst="rect">
                <a:avLst/>
              </a:prstGeom>
              <a:solidFill>
                <a:schemeClr val="bg1"/>
              </a:solidFill>
            </p:spPr>
            <p:txBody>
              <a:bodyPr wrap="square">
                <a:spAutoFit/>
              </a:bodyPr>
              <a:lstStyle/>
              <a:p>
                <a:r>
                  <a:rPr lang="en-CA" sz="1600" b="1" dirty="0">
                    <a:solidFill>
                      <a:schemeClr val="dk1"/>
                    </a:solidFill>
                    <a:latin typeface="Calibri"/>
                    <a:ea typeface="Calibri"/>
                    <a:cs typeface="Calibri"/>
                    <a:sym typeface="Calibri"/>
                  </a:rPr>
                  <a:t>Connectivity for biodiversity</a:t>
                </a:r>
                <a:endParaRPr lang="de-CH" sz="1600" b="1" dirty="0"/>
              </a:p>
            </p:txBody>
          </p:sp>
          <p:sp>
            <p:nvSpPr>
              <p:cNvPr id="20" name="Freihandform: Form 19">
                <a:extLst>
                  <a:ext uri="{FF2B5EF4-FFF2-40B4-BE49-F238E27FC236}">
                    <a16:creationId xmlns:a16="http://schemas.microsoft.com/office/drawing/2014/main" id="{0EE88773-3B2E-521D-82F4-099E751171D7}"/>
                  </a:ext>
                </a:extLst>
              </p:cNvPr>
              <p:cNvSpPr/>
              <p:nvPr/>
            </p:nvSpPr>
            <p:spPr>
              <a:xfrm>
                <a:off x="3868615" y="3106615"/>
                <a:ext cx="2180493" cy="867508"/>
              </a:xfrm>
              <a:custGeom>
                <a:avLst/>
                <a:gdLst>
                  <a:gd name="connsiteX0" fmla="*/ 0 w 2180493"/>
                  <a:gd name="connsiteY0" fmla="*/ 0 h 867508"/>
                  <a:gd name="connsiteX1" fmla="*/ 550985 w 2180493"/>
                  <a:gd name="connsiteY1" fmla="*/ 539262 h 867508"/>
                  <a:gd name="connsiteX2" fmla="*/ 1266093 w 2180493"/>
                  <a:gd name="connsiteY2" fmla="*/ 738554 h 867508"/>
                  <a:gd name="connsiteX3" fmla="*/ 2180493 w 2180493"/>
                  <a:gd name="connsiteY3" fmla="*/ 867508 h 867508"/>
                </a:gdLst>
                <a:ahLst/>
                <a:cxnLst>
                  <a:cxn ang="0">
                    <a:pos x="connsiteX0" y="connsiteY0"/>
                  </a:cxn>
                  <a:cxn ang="0">
                    <a:pos x="connsiteX1" y="connsiteY1"/>
                  </a:cxn>
                  <a:cxn ang="0">
                    <a:pos x="connsiteX2" y="connsiteY2"/>
                  </a:cxn>
                  <a:cxn ang="0">
                    <a:pos x="connsiteX3" y="connsiteY3"/>
                  </a:cxn>
                </a:cxnLst>
                <a:rect l="l" t="t" r="r" b="b"/>
                <a:pathLst>
                  <a:path w="2180493" h="867508">
                    <a:moveTo>
                      <a:pt x="0" y="0"/>
                    </a:moveTo>
                    <a:cubicBezTo>
                      <a:pt x="169984" y="208085"/>
                      <a:pt x="339969" y="416170"/>
                      <a:pt x="550985" y="539262"/>
                    </a:cubicBezTo>
                    <a:cubicBezTo>
                      <a:pt x="762001" y="662354"/>
                      <a:pt x="994508" y="683846"/>
                      <a:pt x="1266093" y="738554"/>
                    </a:cubicBezTo>
                    <a:cubicBezTo>
                      <a:pt x="1537678" y="793262"/>
                      <a:pt x="1859085" y="830385"/>
                      <a:pt x="2180493" y="867508"/>
                    </a:cubicBezTo>
                  </a:path>
                </a:pathLst>
              </a:cu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de-CH"/>
              </a:p>
            </p:txBody>
          </p:sp>
          <p:sp>
            <p:nvSpPr>
              <p:cNvPr id="21" name="Freihandform: Form 20">
                <a:extLst>
                  <a:ext uri="{FF2B5EF4-FFF2-40B4-BE49-F238E27FC236}">
                    <a16:creationId xmlns:a16="http://schemas.microsoft.com/office/drawing/2014/main" id="{B3691A08-069C-D81E-A74A-CD8FCB9B1ED5}"/>
                  </a:ext>
                </a:extLst>
              </p:cNvPr>
              <p:cNvSpPr/>
              <p:nvPr/>
            </p:nvSpPr>
            <p:spPr>
              <a:xfrm>
                <a:off x="4642338" y="3727938"/>
                <a:ext cx="1371600" cy="46893"/>
              </a:xfrm>
              <a:custGeom>
                <a:avLst/>
                <a:gdLst>
                  <a:gd name="connsiteX0" fmla="*/ 0 w 1371600"/>
                  <a:gd name="connsiteY0" fmla="*/ 0 h 46893"/>
                  <a:gd name="connsiteX1" fmla="*/ 515816 w 1371600"/>
                  <a:gd name="connsiteY1" fmla="*/ 46893 h 46893"/>
                  <a:gd name="connsiteX2" fmla="*/ 1371600 w 1371600"/>
                  <a:gd name="connsiteY2" fmla="*/ 0 h 46893"/>
                  <a:gd name="connsiteX3" fmla="*/ 1371600 w 1371600"/>
                  <a:gd name="connsiteY3" fmla="*/ 0 h 46893"/>
                </a:gdLst>
                <a:ahLst/>
                <a:cxnLst>
                  <a:cxn ang="0">
                    <a:pos x="connsiteX0" y="connsiteY0"/>
                  </a:cxn>
                  <a:cxn ang="0">
                    <a:pos x="connsiteX1" y="connsiteY1"/>
                  </a:cxn>
                  <a:cxn ang="0">
                    <a:pos x="connsiteX2" y="connsiteY2"/>
                  </a:cxn>
                  <a:cxn ang="0">
                    <a:pos x="connsiteX3" y="connsiteY3"/>
                  </a:cxn>
                </a:cxnLst>
                <a:rect l="l" t="t" r="r" b="b"/>
                <a:pathLst>
                  <a:path w="1371600" h="46893">
                    <a:moveTo>
                      <a:pt x="0" y="0"/>
                    </a:moveTo>
                    <a:cubicBezTo>
                      <a:pt x="143608" y="23446"/>
                      <a:pt x="287216" y="46893"/>
                      <a:pt x="515816" y="46893"/>
                    </a:cubicBezTo>
                    <a:cubicBezTo>
                      <a:pt x="744416" y="46893"/>
                      <a:pt x="1371600" y="0"/>
                      <a:pt x="1371600" y="0"/>
                    </a:cubicBezTo>
                    <a:lnTo>
                      <a:pt x="1371600" y="0"/>
                    </a:ln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de-CH"/>
              </a:p>
            </p:txBody>
          </p:sp>
          <p:sp>
            <p:nvSpPr>
              <p:cNvPr id="22" name="Freihandform: Form 21">
                <a:extLst>
                  <a:ext uri="{FF2B5EF4-FFF2-40B4-BE49-F238E27FC236}">
                    <a16:creationId xmlns:a16="http://schemas.microsoft.com/office/drawing/2014/main" id="{07811E96-9505-E5E6-7A34-77A5DC19E393}"/>
                  </a:ext>
                </a:extLst>
              </p:cNvPr>
              <p:cNvSpPr/>
              <p:nvPr/>
            </p:nvSpPr>
            <p:spPr>
              <a:xfrm>
                <a:off x="4724400" y="3458308"/>
                <a:ext cx="1230923" cy="269630"/>
              </a:xfrm>
              <a:custGeom>
                <a:avLst/>
                <a:gdLst>
                  <a:gd name="connsiteX0" fmla="*/ 0 w 1230923"/>
                  <a:gd name="connsiteY0" fmla="*/ 269630 h 269630"/>
                  <a:gd name="connsiteX1" fmla="*/ 586154 w 1230923"/>
                  <a:gd name="connsiteY1" fmla="*/ 187569 h 269630"/>
                  <a:gd name="connsiteX2" fmla="*/ 1230923 w 1230923"/>
                  <a:gd name="connsiteY2" fmla="*/ 0 h 269630"/>
                  <a:gd name="connsiteX3" fmla="*/ 1230923 w 1230923"/>
                  <a:gd name="connsiteY3" fmla="*/ 0 h 269630"/>
                </a:gdLst>
                <a:ahLst/>
                <a:cxnLst>
                  <a:cxn ang="0">
                    <a:pos x="connsiteX0" y="connsiteY0"/>
                  </a:cxn>
                  <a:cxn ang="0">
                    <a:pos x="connsiteX1" y="connsiteY1"/>
                  </a:cxn>
                  <a:cxn ang="0">
                    <a:pos x="connsiteX2" y="connsiteY2"/>
                  </a:cxn>
                  <a:cxn ang="0">
                    <a:pos x="connsiteX3" y="connsiteY3"/>
                  </a:cxn>
                </a:cxnLst>
                <a:rect l="l" t="t" r="r" b="b"/>
                <a:pathLst>
                  <a:path w="1230923" h="269630">
                    <a:moveTo>
                      <a:pt x="0" y="269630"/>
                    </a:moveTo>
                    <a:cubicBezTo>
                      <a:pt x="190500" y="251068"/>
                      <a:pt x="381000" y="232507"/>
                      <a:pt x="586154" y="187569"/>
                    </a:cubicBezTo>
                    <a:cubicBezTo>
                      <a:pt x="791308" y="142631"/>
                      <a:pt x="1230923" y="0"/>
                      <a:pt x="1230923" y="0"/>
                    </a:cubicBezTo>
                    <a:lnTo>
                      <a:pt x="1230923" y="0"/>
                    </a:lnTo>
                  </a:path>
                </a:pathLst>
              </a:cu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de-CH"/>
              </a:p>
            </p:txBody>
          </p:sp>
          <p:cxnSp>
            <p:nvCxnSpPr>
              <p:cNvPr id="24" name="Gerader Verbinder 23">
                <a:extLst>
                  <a:ext uri="{FF2B5EF4-FFF2-40B4-BE49-F238E27FC236}">
                    <a16:creationId xmlns:a16="http://schemas.microsoft.com/office/drawing/2014/main" id="{E3C9B40C-637C-7390-01AE-FAEFA3F1CA47}"/>
                  </a:ext>
                </a:extLst>
              </p:cNvPr>
              <p:cNvCxnSpPr>
                <a:cxnSpLocks/>
              </p:cNvCxnSpPr>
              <p:nvPr/>
            </p:nvCxnSpPr>
            <p:spPr>
              <a:xfrm>
                <a:off x="3947931" y="2767158"/>
                <a:ext cx="3251" cy="12890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D37144F6-87F8-4629-CE91-8C46C1FB6840}"/>
                  </a:ext>
                </a:extLst>
              </p:cNvPr>
              <p:cNvCxnSpPr>
                <a:cxnSpLocks/>
              </p:cNvCxnSpPr>
              <p:nvPr/>
            </p:nvCxnSpPr>
            <p:spPr>
              <a:xfrm>
                <a:off x="4780265" y="2778882"/>
                <a:ext cx="3251" cy="12890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Gerade Verbindung mit Pfeil 29">
              <a:extLst>
                <a:ext uri="{FF2B5EF4-FFF2-40B4-BE49-F238E27FC236}">
                  <a16:creationId xmlns:a16="http://schemas.microsoft.com/office/drawing/2014/main" id="{B446C5FF-6302-F223-7321-08CD8EB728B3}"/>
                </a:ext>
              </a:extLst>
            </p:cNvPr>
            <p:cNvCxnSpPr>
              <a:cxnSpLocks/>
            </p:cNvCxnSpPr>
            <p:nvPr/>
          </p:nvCxnSpPr>
          <p:spPr>
            <a:xfrm flipH="1">
              <a:off x="9253258" y="3410722"/>
              <a:ext cx="315501" cy="10394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DD33DD82-4A1F-C117-D037-2E76ED20E2BB}"/>
                </a:ext>
              </a:extLst>
            </p:cNvPr>
            <p:cNvCxnSpPr>
              <a:cxnSpLocks/>
            </p:cNvCxnSpPr>
            <p:nvPr/>
          </p:nvCxnSpPr>
          <p:spPr>
            <a:xfrm flipH="1">
              <a:off x="8219795" y="3175663"/>
              <a:ext cx="1191213" cy="1345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Gerade Verbindung mit Pfeil 61">
              <a:extLst>
                <a:ext uri="{FF2B5EF4-FFF2-40B4-BE49-F238E27FC236}">
                  <a16:creationId xmlns:a16="http://schemas.microsoft.com/office/drawing/2014/main" id="{4F659FD5-85FE-E26C-B852-D9387A35704D}"/>
                </a:ext>
              </a:extLst>
            </p:cNvPr>
            <p:cNvCxnSpPr>
              <a:cxnSpLocks/>
            </p:cNvCxnSpPr>
            <p:nvPr/>
          </p:nvCxnSpPr>
          <p:spPr>
            <a:xfrm flipH="1">
              <a:off x="10060670" y="2801639"/>
              <a:ext cx="245864" cy="1648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8" name="Gruppieren 97">
              <a:extLst>
                <a:ext uri="{FF2B5EF4-FFF2-40B4-BE49-F238E27FC236}">
                  <a16:creationId xmlns:a16="http://schemas.microsoft.com/office/drawing/2014/main" id="{D8CEFCC8-2E20-383F-0143-905DCE73C3D4}"/>
                </a:ext>
              </a:extLst>
            </p:cNvPr>
            <p:cNvGrpSpPr/>
            <p:nvPr/>
          </p:nvGrpSpPr>
          <p:grpSpPr>
            <a:xfrm>
              <a:off x="6019735" y="1433135"/>
              <a:ext cx="3116185" cy="2024568"/>
              <a:chOff x="6014641" y="2296761"/>
              <a:chExt cx="3116185" cy="2024568"/>
            </a:xfrm>
          </p:grpSpPr>
          <p:sp>
            <p:nvSpPr>
              <p:cNvPr id="64" name="Textfeld 63">
                <a:extLst>
                  <a:ext uri="{FF2B5EF4-FFF2-40B4-BE49-F238E27FC236}">
                    <a16:creationId xmlns:a16="http://schemas.microsoft.com/office/drawing/2014/main" id="{B80939A3-B8F4-556B-47AB-5320DBBFE474}"/>
                  </a:ext>
                </a:extLst>
              </p:cNvPr>
              <p:cNvSpPr txBox="1"/>
              <p:nvPr/>
            </p:nvSpPr>
            <p:spPr>
              <a:xfrm>
                <a:off x="8127449" y="3982775"/>
                <a:ext cx="806405" cy="338554"/>
              </a:xfrm>
              <a:prstGeom prst="rect">
                <a:avLst/>
              </a:prstGeom>
              <a:solidFill>
                <a:schemeClr val="bg1"/>
              </a:solidFill>
            </p:spPr>
            <p:txBody>
              <a:bodyPr wrap="square">
                <a:spAutoFit/>
              </a:bodyPr>
              <a:lstStyle/>
              <a:p>
                <a:pPr algn="ctr"/>
                <a:r>
                  <a:rPr lang="en-CA" sz="1600" b="1" dirty="0">
                    <a:solidFill>
                      <a:schemeClr val="dk1"/>
                    </a:solidFill>
                    <a:ea typeface="Calibri"/>
                    <a:cs typeface="Calibri"/>
                    <a:sym typeface="Calibri"/>
                  </a:rPr>
                  <a:t>species</a:t>
                </a:r>
                <a:endParaRPr lang="de-CH" sz="1600" b="1" dirty="0"/>
              </a:p>
            </p:txBody>
          </p:sp>
          <p:cxnSp>
            <p:nvCxnSpPr>
              <p:cNvPr id="53" name="Gerader Verbinder 52">
                <a:extLst>
                  <a:ext uri="{FF2B5EF4-FFF2-40B4-BE49-F238E27FC236}">
                    <a16:creationId xmlns:a16="http://schemas.microsoft.com/office/drawing/2014/main" id="{7594970E-D095-3A26-3776-3A97AEB78F61}"/>
                  </a:ext>
                </a:extLst>
              </p:cNvPr>
              <p:cNvCxnSpPr>
                <a:cxnSpLocks/>
              </p:cNvCxnSpPr>
              <p:nvPr/>
            </p:nvCxnSpPr>
            <p:spPr>
              <a:xfrm>
                <a:off x="6737838" y="2468025"/>
                <a:ext cx="0" cy="15529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CE377738-6D81-D296-3ECC-30AFF41BE099}"/>
                  </a:ext>
                </a:extLst>
              </p:cNvPr>
              <p:cNvCxnSpPr>
                <a:cxnSpLocks/>
              </p:cNvCxnSpPr>
              <p:nvPr/>
            </p:nvCxnSpPr>
            <p:spPr>
              <a:xfrm>
                <a:off x="6737838" y="4021016"/>
                <a:ext cx="15269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2647BDD6-3353-CA0C-1082-06BBF4D9303B}"/>
                  </a:ext>
                </a:extLst>
              </p:cNvPr>
              <p:cNvSpPr txBox="1"/>
              <p:nvPr/>
            </p:nvSpPr>
            <p:spPr>
              <a:xfrm>
                <a:off x="6014641" y="2296761"/>
                <a:ext cx="3116185" cy="338554"/>
              </a:xfrm>
              <a:prstGeom prst="rect">
                <a:avLst/>
              </a:prstGeom>
              <a:solidFill>
                <a:schemeClr val="bg1"/>
              </a:solidFill>
            </p:spPr>
            <p:txBody>
              <a:bodyPr wrap="square">
                <a:spAutoFit/>
              </a:bodyPr>
              <a:lstStyle/>
              <a:p>
                <a:r>
                  <a:rPr lang="en-CA" sz="1600" b="1" dirty="0">
                    <a:solidFill>
                      <a:schemeClr val="dk1"/>
                    </a:solidFill>
                    <a:ea typeface="Calibri"/>
                    <a:cs typeface="Calibri"/>
                    <a:sym typeface="Calibri"/>
                  </a:rPr>
                  <a:t>Status or trend in connectivity</a:t>
                </a:r>
                <a:endParaRPr lang="de-CH" sz="1600" b="1" dirty="0"/>
              </a:p>
            </p:txBody>
          </p:sp>
          <p:cxnSp>
            <p:nvCxnSpPr>
              <p:cNvPr id="68" name="Gerader Verbinder 67">
                <a:extLst>
                  <a:ext uri="{FF2B5EF4-FFF2-40B4-BE49-F238E27FC236}">
                    <a16:creationId xmlns:a16="http://schemas.microsoft.com/office/drawing/2014/main" id="{9B290D37-98D7-CE47-94A0-2BAA686AF740}"/>
                  </a:ext>
                </a:extLst>
              </p:cNvPr>
              <p:cNvCxnSpPr>
                <a:cxnSpLocks/>
              </p:cNvCxnSpPr>
              <p:nvPr/>
            </p:nvCxnSpPr>
            <p:spPr>
              <a:xfrm>
                <a:off x="6726116" y="3411420"/>
                <a:ext cx="1526931"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EF58246B-60C3-91C3-35DF-44DF8BD2C0D2}"/>
                  </a:ext>
                </a:extLst>
              </p:cNvPr>
              <p:cNvSpPr txBox="1"/>
              <p:nvPr/>
            </p:nvSpPr>
            <p:spPr>
              <a:xfrm>
                <a:off x="6471467" y="3261923"/>
                <a:ext cx="210146" cy="338554"/>
              </a:xfrm>
              <a:prstGeom prst="rect">
                <a:avLst/>
              </a:prstGeom>
              <a:noFill/>
            </p:spPr>
            <p:txBody>
              <a:bodyPr wrap="square">
                <a:spAutoFit/>
              </a:bodyPr>
              <a:lstStyle/>
              <a:p>
                <a:r>
                  <a:rPr lang="en-CA" sz="1600" dirty="0">
                    <a:solidFill>
                      <a:schemeClr val="dk1"/>
                    </a:solidFill>
                    <a:ea typeface="Calibri"/>
                    <a:cs typeface="Calibri"/>
                    <a:sym typeface="Calibri"/>
                  </a:rPr>
                  <a:t>0</a:t>
                </a:r>
                <a:endParaRPr lang="de-CH" sz="1600" dirty="0"/>
              </a:p>
            </p:txBody>
          </p:sp>
          <p:sp>
            <p:nvSpPr>
              <p:cNvPr id="74" name="Rechteck 73">
                <a:extLst>
                  <a:ext uri="{FF2B5EF4-FFF2-40B4-BE49-F238E27FC236}">
                    <a16:creationId xmlns:a16="http://schemas.microsoft.com/office/drawing/2014/main" id="{09CDD8AE-7324-FF4F-C2EC-64ABB6EE01A4}"/>
                  </a:ext>
                </a:extLst>
              </p:cNvPr>
              <p:cNvSpPr/>
              <p:nvPr/>
            </p:nvSpPr>
            <p:spPr>
              <a:xfrm>
                <a:off x="6834554" y="3059723"/>
                <a:ext cx="14923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9" name="Rechteck 78">
                <a:extLst>
                  <a:ext uri="{FF2B5EF4-FFF2-40B4-BE49-F238E27FC236}">
                    <a16:creationId xmlns:a16="http://schemas.microsoft.com/office/drawing/2014/main" id="{52544883-EAB6-8F7F-7F3D-873365BC34AC}"/>
                  </a:ext>
                </a:extLst>
              </p:cNvPr>
              <p:cNvSpPr/>
              <p:nvPr/>
            </p:nvSpPr>
            <p:spPr>
              <a:xfrm>
                <a:off x="7080739" y="3338990"/>
                <a:ext cx="149002" cy="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0" name="Rechteck 79">
                <a:extLst>
                  <a:ext uri="{FF2B5EF4-FFF2-40B4-BE49-F238E27FC236}">
                    <a16:creationId xmlns:a16="http://schemas.microsoft.com/office/drawing/2014/main" id="{D02FA73F-5813-C287-DEA4-F0EDA5983C58}"/>
                  </a:ext>
                </a:extLst>
              </p:cNvPr>
              <p:cNvSpPr/>
              <p:nvPr/>
            </p:nvSpPr>
            <p:spPr>
              <a:xfrm>
                <a:off x="7268308" y="3409329"/>
                <a:ext cx="143949" cy="232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1" name="Rechteck 80">
                <a:extLst>
                  <a:ext uri="{FF2B5EF4-FFF2-40B4-BE49-F238E27FC236}">
                    <a16:creationId xmlns:a16="http://schemas.microsoft.com/office/drawing/2014/main" id="{1FB2CEBD-B15A-78A5-00E3-87733AEB20FB}"/>
                  </a:ext>
                </a:extLst>
              </p:cNvPr>
              <p:cNvSpPr/>
              <p:nvPr/>
            </p:nvSpPr>
            <p:spPr>
              <a:xfrm>
                <a:off x="7479602" y="3409329"/>
                <a:ext cx="143953" cy="398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2" name="Rechteck 81">
                <a:extLst>
                  <a:ext uri="{FF2B5EF4-FFF2-40B4-BE49-F238E27FC236}">
                    <a16:creationId xmlns:a16="http://schemas.microsoft.com/office/drawing/2014/main" id="{4777CFEA-5A3D-BE0B-DA1E-FD3FAD7417B8}"/>
                  </a:ext>
                </a:extLst>
              </p:cNvPr>
              <p:cNvSpPr/>
              <p:nvPr/>
            </p:nvSpPr>
            <p:spPr>
              <a:xfrm>
                <a:off x="7702340" y="3409330"/>
                <a:ext cx="143953" cy="467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87" name="Gruppieren 86">
              <a:extLst>
                <a:ext uri="{FF2B5EF4-FFF2-40B4-BE49-F238E27FC236}">
                  <a16:creationId xmlns:a16="http://schemas.microsoft.com/office/drawing/2014/main" id="{97196DFF-E8FD-564C-5C8E-9BE09BFBB7A8}"/>
                </a:ext>
              </a:extLst>
            </p:cNvPr>
            <p:cNvGrpSpPr/>
            <p:nvPr/>
          </p:nvGrpSpPr>
          <p:grpSpPr>
            <a:xfrm>
              <a:off x="7782333" y="4511916"/>
              <a:ext cx="757162" cy="498231"/>
              <a:chOff x="7777239" y="5375542"/>
              <a:chExt cx="757162" cy="498231"/>
            </a:xfrm>
          </p:grpSpPr>
          <p:sp>
            <p:nvSpPr>
              <p:cNvPr id="85" name="Pfeil: nach rechts 84">
                <a:extLst>
                  <a:ext uri="{FF2B5EF4-FFF2-40B4-BE49-F238E27FC236}">
                    <a16:creationId xmlns:a16="http://schemas.microsoft.com/office/drawing/2014/main" id="{C3FB0A9C-C36E-9DC2-7D43-CF5AE44C03CB}"/>
                  </a:ext>
                </a:extLst>
              </p:cNvPr>
              <p:cNvSpPr/>
              <p:nvPr/>
            </p:nvSpPr>
            <p:spPr>
              <a:xfrm>
                <a:off x="7893378" y="5451574"/>
                <a:ext cx="478397" cy="338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cxnSp>
            <p:nvCxnSpPr>
              <p:cNvPr id="47" name="Gerader Verbinder 46">
                <a:extLst>
                  <a:ext uri="{FF2B5EF4-FFF2-40B4-BE49-F238E27FC236}">
                    <a16:creationId xmlns:a16="http://schemas.microsoft.com/office/drawing/2014/main" id="{797BB270-050D-0C45-7AC7-835FBB426B42}"/>
                  </a:ext>
                </a:extLst>
              </p:cNvPr>
              <p:cNvCxnSpPr>
                <a:cxnSpLocks/>
              </p:cNvCxnSpPr>
              <p:nvPr/>
            </p:nvCxnSpPr>
            <p:spPr>
              <a:xfrm>
                <a:off x="7777239" y="5375542"/>
                <a:ext cx="0" cy="498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BD47404B-EA0C-26C4-5764-4CB6B3AD8E51}"/>
                  </a:ext>
                </a:extLst>
              </p:cNvPr>
              <p:cNvCxnSpPr>
                <a:cxnSpLocks/>
              </p:cNvCxnSpPr>
              <p:nvPr/>
            </p:nvCxnSpPr>
            <p:spPr>
              <a:xfrm>
                <a:off x="7777239" y="5873773"/>
                <a:ext cx="757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071D07DE-DAEB-D012-89B6-AF836374239F}"/>
                  </a:ext>
                </a:extLst>
              </p:cNvPr>
              <p:cNvCxnSpPr>
                <a:cxnSpLocks/>
              </p:cNvCxnSpPr>
              <p:nvPr/>
            </p:nvCxnSpPr>
            <p:spPr>
              <a:xfrm>
                <a:off x="7777239" y="5638805"/>
                <a:ext cx="75716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89" name="Pfeil: nach rechts 88">
              <a:extLst>
                <a:ext uri="{FF2B5EF4-FFF2-40B4-BE49-F238E27FC236}">
                  <a16:creationId xmlns:a16="http://schemas.microsoft.com/office/drawing/2014/main" id="{F439F8E0-62B8-1A2C-6273-5CBCAFDF0AEF}"/>
                </a:ext>
              </a:extLst>
            </p:cNvPr>
            <p:cNvSpPr/>
            <p:nvPr/>
          </p:nvSpPr>
          <p:spPr>
            <a:xfrm rot="16200000">
              <a:off x="8848861" y="4541056"/>
              <a:ext cx="478397" cy="338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cxnSp>
          <p:nvCxnSpPr>
            <p:cNvPr id="90" name="Gerader Verbinder 89">
              <a:extLst>
                <a:ext uri="{FF2B5EF4-FFF2-40B4-BE49-F238E27FC236}">
                  <a16:creationId xmlns:a16="http://schemas.microsoft.com/office/drawing/2014/main" id="{BE38C778-6DEA-E0A3-7F3C-12EC80BCF84C}"/>
                </a:ext>
              </a:extLst>
            </p:cNvPr>
            <p:cNvCxnSpPr>
              <a:cxnSpLocks/>
            </p:cNvCxnSpPr>
            <p:nvPr/>
          </p:nvCxnSpPr>
          <p:spPr>
            <a:xfrm>
              <a:off x="8732722" y="4511916"/>
              <a:ext cx="0" cy="498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924E1018-9F88-342E-4830-220C1E5612D6}"/>
                </a:ext>
              </a:extLst>
            </p:cNvPr>
            <p:cNvCxnSpPr>
              <a:cxnSpLocks/>
            </p:cNvCxnSpPr>
            <p:nvPr/>
          </p:nvCxnSpPr>
          <p:spPr>
            <a:xfrm>
              <a:off x="8732722" y="5010147"/>
              <a:ext cx="757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B29FA7A2-21B0-CE3C-5690-59FD65259D99}"/>
                </a:ext>
              </a:extLst>
            </p:cNvPr>
            <p:cNvCxnSpPr>
              <a:cxnSpLocks/>
            </p:cNvCxnSpPr>
            <p:nvPr/>
          </p:nvCxnSpPr>
          <p:spPr>
            <a:xfrm>
              <a:off x="8732722" y="4775179"/>
              <a:ext cx="75716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4" name="Pfeil: nach rechts 93">
              <a:extLst>
                <a:ext uri="{FF2B5EF4-FFF2-40B4-BE49-F238E27FC236}">
                  <a16:creationId xmlns:a16="http://schemas.microsoft.com/office/drawing/2014/main" id="{48667804-C853-1279-7F65-567677D8081E}"/>
                </a:ext>
              </a:extLst>
            </p:cNvPr>
            <p:cNvSpPr/>
            <p:nvPr/>
          </p:nvSpPr>
          <p:spPr>
            <a:xfrm rot="5400000">
              <a:off x="9825468" y="4602095"/>
              <a:ext cx="478397" cy="338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cxnSp>
          <p:nvCxnSpPr>
            <p:cNvPr id="95" name="Gerader Verbinder 94">
              <a:extLst>
                <a:ext uri="{FF2B5EF4-FFF2-40B4-BE49-F238E27FC236}">
                  <a16:creationId xmlns:a16="http://schemas.microsoft.com/office/drawing/2014/main" id="{0130B5AB-15F7-92B0-F5BA-FB65F365BAE9}"/>
                </a:ext>
              </a:extLst>
            </p:cNvPr>
            <p:cNvCxnSpPr>
              <a:cxnSpLocks/>
            </p:cNvCxnSpPr>
            <p:nvPr/>
          </p:nvCxnSpPr>
          <p:spPr>
            <a:xfrm>
              <a:off x="9709329" y="4526063"/>
              <a:ext cx="0" cy="498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Gerader Verbinder 95">
              <a:extLst>
                <a:ext uri="{FF2B5EF4-FFF2-40B4-BE49-F238E27FC236}">
                  <a16:creationId xmlns:a16="http://schemas.microsoft.com/office/drawing/2014/main" id="{1947B0CA-3F94-6F87-9143-622CFCEEA558}"/>
                </a:ext>
              </a:extLst>
            </p:cNvPr>
            <p:cNvCxnSpPr>
              <a:cxnSpLocks/>
            </p:cNvCxnSpPr>
            <p:nvPr/>
          </p:nvCxnSpPr>
          <p:spPr>
            <a:xfrm>
              <a:off x="9709329" y="5024294"/>
              <a:ext cx="757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43775576-8166-CE66-39DF-7C149D6A00DC}"/>
                </a:ext>
              </a:extLst>
            </p:cNvPr>
            <p:cNvCxnSpPr>
              <a:cxnSpLocks/>
            </p:cNvCxnSpPr>
            <p:nvPr/>
          </p:nvCxnSpPr>
          <p:spPr>
            <a:xfrm>
              <a:off x="9709329" y="4789326"/>
              <a:ext cx="75716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2" name="Verbinder: gewinkelt 101">
              <a:extLst>
                <a:ext uri="{FF2B5EF4-FFF2-40B4-BE49-F238E27FC236}">
                  <a16:creationId xmlns:a16="http://schemas.microsoft.com/office/drawing/2014/main" id="{5EEF7761-0B47-2CC9-CF43-71A495EC3F25}"/>
                </a:ext>
              </a:extLst>
            </p:cNvPr>
            <p:cNvCxnSpPr>
              <a:cxnSpLocks/>
            </p:cNvCxnSpPr>
            <p:nvPr/>
          </p:nvCxnSpPr>
          <p:spPr>
            <a:xfrm rot="10800000">
              <a:off x="3309903" y="4176813"/>
              <a:ext cx="3802985" cy="708014"/>
            </a:xfrm>
            <a:prstGeom prst="bentConnector3">
              <a:avLst>
                <a:gd name="adj1" fmla="val 9993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feld 105">
              <a:extLst>
                <a:ext uri="{FF2B5EF4-FFF2-40B4-BE49-F238E27FC236}">
                  <a16:creationId xmlns:a16="http://schemas.microsoft.com/office/drawing/2014/main" id="{A13F319E-E3E7-898D-BF5E-54B941B41919}"/>
                </a:ext>
              </a:extLst>
            </p:cNvPr>
            <p:cNvSpPr txBox="1"/>
            <p:nvPr/>
          </p:nvSpPr>
          <p:spPr>
            <a:xfrm>
              <a:off x="3500313" y="4452566"/>
              <a:ext cx="3101466" cy="338554"/>
            </a:xfrm>
            <a:prstGeom prst="rect">
              <a:avLst/>
            </a:prstGeom>
            <a:solidFill>
              <a:schemeClr val="bg1"/>
            </a:solidFill>
          </p:spPr>
          <p:txBody>
            <a:bodyPr wrap="square">
              <a:spAutoFit/>
            </a:bodyPr>
            <a:lstStyle/>
            <a:p>
              <a:r>
                <a:rPr lang="en-CA" sz="1600" b="1" dirty="0">
                  <a:solidFill>
                    <a:schemeClr val="dk1"/>
                  </a:solidFill>
                  <a:latin typeface="Calibri"/>
                  <a:ea typeface="Calibri"/>
                  <a:cs typeface="Calibri"/>
                  <a:sym typeface="Calibri"/>
                </a:rPr>
                <a:t>Spatial planning for connectivity</a:t>
              </a:r>
              <a:endParaRPr lang="de-CH" sz="1600" b="1" dirty="0"/>
            </a:p>
          </p:txBody>
        </p:sp>
        <p:cxnSp>
          <p:nvCxnSpPr>
            <p:cNvPr id="114" name="Gerader Verbinder 113">
              <a:extLst>
                <a:ext uri="{FF2B5EF4-FFF2-40B4-BE49-F238E27FC236}">
                  <a16:creationId xmlns:a16="http://schemas.microsoft.com/office/drawing/2014/main" id="{AAE32567-A644-1886-CBB1-FCEB722A1BF2}"/>
                </a:ext>
              </a:extLst>
            </p:cNvPr>
            <p:cNvCxnSpPr>
              <a:cxnSpLocks/>
            </p:cNvCxnSpPr>
            <p:nvPr/>
          </p:nvCxnSpPr>
          <p:spPr>
            <a:xfrm>
              <a:off x="6742932" y="2421928"/>
              <a:ext cx="1526931" cy="0"/>
            </a:xfrm>
            <a:prstGeom prst="line">
              <a:avLst/>
            </a:prstGeom>
            <a:ln w="19050">
              <a:solidFill>
                <a:srgbClr val="E2931E"/>
              </a:solidFill>
              <a:prstDash val="sysDash"/>
            </a:ln>
          </p:spPr>
          <p:style>
            <a:lnRef idx="1">
              <a:schemeClr val="accent1"/>
            </a:lnRef>
            <a:fillRef idx="0">
              <a:schemeClr val="accent1"/>
            </a:fillRef>
            <a:effectRef idx="0">
              <a:schemeClr val="accent1"/>
            </a:effectRef>
            <a:fontRef idx="minor">
              <a:schemeClr val="tx1"/>
            </a:fontRef>
          </p:style>
        </p:cxnSp>
        <p:cxnSp>
          <p:nvCxnSpPr>
            <p:cNvPr id="115" name="Gerader Verbinder 114">
              <a:extLst>
                <a:ext uri="{FF2B5EF4-FFF2-40B4-BE49-F238E27FC236}">
                  <a16:creationId xmlns:a16="http://schemas.microsoft.com/office/drawing/2014/main" id="{49DDE8FA-46CB-E1C0-2A55-9516040253EE}"/>
                </a:ext>
              </a:extLst>
            </p:cNvPr>
            <p:cNvCxnSpPr>
              <a:cxnSpLocks/>
            </p:cNvCxnSpPr>
            <p:nvPr/>
          </p:nvCxnSpPr>
          <p:spPr>
            <a:xfrm>
              <a:off x="6746487" y="2297577"/>
              <a:ext cx="1511654" cy="0"/>
            </a:xfrm>
            <a:prstGeom prst="line">
              <a:avLst/>
            </a:prstGeom>
            <a:ln w="190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9" name="Gerade Verbindung mit Pfeil 118">
              <a:extLst>
                <a:ext uri="{FF2B5EF4-FFF2-40B4-BE49-F238E27FC236}">
                  <a16:creationId xmlns:a16="http://schemas.microsoft.com/office/drawing/2014/main" id="{29DAF0DD-3BC7-F6D1-5D32-4EFC09B2EFA7}"/>
                </a:ext>
              </a:extLst>
            </p:cNvPr>
            <p:cNvCxnSpPr/>
            <p:nvPr/>
          </p:nvCxnSpPr>
          <p:spPr>
            <a:xfrm>
              <a:off x="2737673" y="2683278"/>
              <a:ext cx="23066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119">
              <a:extLst>
                <a:ext uri="{FF2B5EF4-FFF2-40B4-BE49-F238E27FC236}">
                  <a16:creationId xmlns:a16="http://schemas.microsoft.com/office/drawing/2014/main" id="{76AD85E5-0B3F-89A4-7B78-CF2086ACBF0F}"/>
                </a:ext>
              </a:extLst>
            </p:cNvPr>
            <p:cNvCxnSpPr/>
            <p:nvPr/>
          </p:nvCxnSpPr>
          <p:spPr>
            <a:xfrm>
              <a:off x="5904404" y="2683278"/>
              <a:ext cx="23066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45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1262</Words>
  <Application>Microsoft Office PowerPoint</Application>
  <PresentationFormat>Widescreen</PresentationFormat>
  <Paragraphs>343</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Helvetica Neue</vt:lpstr>
      <vt:lpstr>Office</vt:lpstr>
      <vt:lpstr>Rapid evaluation of multispecies connectivity (Reconnect)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evaluation of multispecies connectivity</dc:title>
  <dc:creator>Jacqueline Oehri</dc:creator>
  <cp:lastModifiedBy>Jacqueline Oehri</cp:lastModifiedBy>
  <cp:revision>36</cp:revision>
  <dcterms:created xsi:type="dcterms:W3CDTF">2022-11-10T14:48:11Z</dcterms:created>
  <dcterms:modified xsi:type="dcterms:W3CDTF">2024-03-22T14:40:05Z</dcterms:modified>
</cp:coreProperties>
</file>