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9"/>
  </p:notesMasterIdLst>
  <p:handoutMasterIdLst>
    <p:handoutMasterId r:id="rId10"/>
  </p:handoutMasterIdLst>
  <p:sldIdLst>
    <p:sldId id="343" r:id="rId5"/>
    <p:sldId id="350" r:id="rId6"/>
    <p:sldId id="347" r:id="rId7"/>
    <p:sldId id="348" r:id="rId8"/>
  </p:sldIdLst>
  <p:sldSz cx="12192000" cy="6858000"/>
  <p:notesSz cx="6834188" cy="9979025"/>
  <p:custDataLst>
    <p:tags r:id="rId11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Wittmann" initials="AW" lastIdx="1" clrIdx="0">
    <p:extLst>
      <p:ext uri="{19B8F6BF-5375-455C-9EA6-DF929625EA0E}">
        <p15:presenceInfo xmlns:p15="http://schemas.microsoft.com/office/powerpoint/2012/main" userId="S::Andrea.Wittmann@trivadis.com::0827b9ed-02bf-4208-b7ff-7993840177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7C77"/>
    <a:srgbClr val="55B8A4"/>
    <a:srgbClr val="6D65AB"/>
    <a:srgbClr val="005279"/>
    <a:srgbClr val="788487"/>
    <a:srgbClr val="E40520"/>
    <a:srgbClr val="4091B6"/>
    <a:srgbClr val="D9DCE4"/>
    <a:srgbClr val="8CC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77075" autoAdjust="0"/>
  </p:normalViewPr>
  <p:slideViewPr>
    <p:cSldViewPr snapToGrid="0">
      <p:cViewPr varScale="1">
        <p:scale>
          <a:sx n="92" d="100"/>
          <a:sy n="92" d="100"/>
        </p:scale>
        <p:origin x="17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4488" y="168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22.09.22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‹#›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491" y="657416"/>
            <a:ext cx="6766572" cy="380700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spcBef>
        <a:spcPts val="600"/>
      </a:spcBef>
      <a:spcAft>
        <a:spcPts val="600"/>
      </a:spcAft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1pPr>
    <a:lvl2pPr marL="228594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Wingdings" pitchFamily="2" charset="2"/>
      <a:buChar char="§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2pPr>
    <a:lvl3pPr marL="482588" indent="-2539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tabLst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3pPr>
    <a:lvl4pPr marL="711182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4pPr>
    <a:lvl5pPr marL="2438339" algn="l" defTabSz="1219170" rtl="0" eaLnBrk="1" latinLnBrk="0" hangingPunct="1">
      <a:defRPr sz="1600" kern="1200">
        <a:solidFill>
          <a:srgbClr val="535353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85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&lt;IDX&gt;Fazit OCI&lt;/IDX&gt;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6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&lt;IDX&gt;</a:t>
            </a:r>
            <a:r>
              <a:rPr lang="en-CH"/>
              <a:t>Fazit Terraform&lt;/</a:t>
            </a:r>
            <a:r>
              <a:rPr lang="en-CH" dirty="0"/>
              <a:t>IDX&gt;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36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1"/>
            <a:ext cx="10363200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0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de-CH" noProof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4743450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de-CH" noProof="0" smtClean="0"/>
              <a:pPr/>
              <a:t>22.09.22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7912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C43091-4154-DD5B-83F1-304052C2CA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96875" y="2273300"/>
            <a:ext cx="11388725" cy="42185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A17114-4D30-C41A-255A-5CC207F601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875" y="1744664"/>
            <a:ext cx="11388725" cy="5017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ED261FE-47C5-94AF-9ADE-E7CB0AC6991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F4967A5-07A0-EBD4-D615-D9432CA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9252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C68C93-67BC-67DF-8EC3-70C249F0B5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44663"/>
            <a:ext cx="11382375" cy="4740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45013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" descr="2008292_Trivadis_PPT_Concept_Design_CICD4.png">
            <a:extLst>
              <a:ext uri="{FF2B5EF4-FFF2-40B4-BE49-F238E27FC236}">
                <a16:creationId xmlns:a16="http://schemas.microsoft.com/office/drawing/2014/main" id="{AA75E9A7-E41D-D7BF-CC77-E96A62402F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5" y="0"/>
            <a:ext cx="121935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4EEE7-C7B5-915E-F7AD-35B1BAE6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7E99-69CC-212E-BDF5-585DA57B6904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en-US" sz="240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90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95600"/>
            <a:ext cx="10393680" cy="4444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609600" y="207485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>
                <a:solidFill>
                  <a:srgbClr val="F2F2F2"/>
                </a:solidFill>
              </a:rPr>
              <a:pPr/>
              <a:t>‹#›</a:t>
            </a:fld>
            <a:endParaRPr lang="en-US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1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1053548" y="2028616"/>
            <a:ext cx="10084904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44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9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>
            <a:extLst>
              <a:ext uri="{FF2B5EF4-FFF2-40B4-BE49-F238E27FC236}">
                <a16:creationId xmlns:a16="http://schemas.microsoft.com/office/drawing/2014/main" id="{B7B2D3E9-C883-E94B-8958-523247E14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0237" y="2567227"/>
            <a:ext cx="8651529" cy="17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7017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lang="en-US" sz="4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79092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A071D3-07B7-CA02-BEC8-07389493853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4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cap="all" baseline="0"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1" y="6081581"/>
            <a:ext cx="3528395" cy="393743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9979118" y="6153645"/>
            <a:ext cx="160981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1351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7566" y="1736035"/>
            <a:ext cx="3631095" cy="3697357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80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de-CH" noProof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80451" y="1737834"/>
            <a:ext cx="7513983" cy="3597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2400" b="1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79622" y="2130756"/>
            <a:ext cx="7513983" cy="41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2400" b="0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Title</a:t>
            </a:r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699615" y="5504622"/>
            <a:ext cx="566623" cy="57695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919557" y="5504622"/>
            <a:ext cx="566623" cy="57695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1139497" y="5496245"/>
            <a:ext cx="566623" cy="57695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3FCEF-3221-1021-0827-1381EE2B22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79899" y="2617159"/>
            <a:ext cx="7513705" cy="33772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8742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Agenda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0F087-9581-2908-9E24-E3FDE30AD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688" y="1720850"/>
            <a:ext cx="11358562" cy="4751873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/>
            </a:lvl1pPr>
            <a:lvl2pPr marL="457200" indent="-457200">
              <a:buSzPct val="100000"/>
              <a:buFont typeface="+mj-lt"/>
              <a:buAutoNum type="arabicPeriod"/>
              <a:defRPr/>
            </a:lvl2pPr>
            <a:lvl3pPr marL="841190" indent="-457200">
              <a:buFont typeface="+mj-lt"/>
              <a:buAutoNum type="arabicPeriod"/>
              <a:defRPr/>
            </a:lvl3pPr>
            <a:lvl4pPr marL="1113351" indent="-457200">
              <a:buFont typeface="+mj-lt"/>
              <a:buAutoNum type="arabicPeriod"/>
              <a:defRPr/>
            </a:lvl4pPr>
            <a:lvl5pPr marL="1356761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3C1F236-B920-DCD5-44F0-ADF67FB11DA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</p:spTree>
    <p:extLst>
      <p:ext uri="{BB962C8B-B14F-4D97-AF65-F5344CB8AC3E}">
        <p14:creationId xmlns:p14="http://schemas.microsoft.com/office/powerpoint/2010/main" val="306718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7EDBCFB-EEB5-D1DC-B2AF-9768209B0E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31963"/>
            <a:ext cx="11382041" cy="4740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62723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7697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3BC2C-328A-38E2-E7EB-8E48D5DE8DD8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46B49-0E9B-871C-34CA-1AC71DD229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11382375" cy="4716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52415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74A28EA-2508-3F4F-2E9B-E6815DBEC285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E56BC2-459E-9732-DDBA-F57C2060F0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5570538" cy="4803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70CC884-86C7-A198-2549-79386D8E78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9825" y="1720850"/>
            <a:ext cx="5559425" cy="475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7790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209226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15D1FE9-B86F-8F47-A426-95D6698588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872" y="2927417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0D602DF-984B-3638-CA3B-6653C731282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192A378-FF8A-D2E0-5E4D-E7ED9EB270A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6874" y="1744663"/>
            <a:ext cx="11382041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214CD47-6E28-35B1-6180-0DDF2E6927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96240" y="4016863"/>
            <a:ext cx="11369308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385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158419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F8597E-071E-5D07-68CA-1307E7A41AB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EF7E777-ADFA-BF0F-70E6-6FC7FBF9167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96875" y="1744663"/>
            <a:ext cx="11382375" cy="326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654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96240" y="1747521"/>
            <a:ext cx="11389360" cy="465556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1020297" y="385770"/>
            <a:ext cx="10765303" cy="438429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40" r:id="rId3"/>
    <p:sldLayoutId id="2147483741" r:id="rId4"/>
    <p:sldLayoutId id="2147483708" r:id="rId5"/>
    <p:sldLayoutId id="2147483742" r:id="rId6"/>
    <p:sldLayoutId id="2147483743" r:id="rId7"/>
    <p:sldLayoutId id="2147483744" r:id="rId8"/>
    <p:sldLayoutId id="2147483745" r:id="rId9"/>
    <p:sldLayoutId id="2147483732" r:id="rId10"/>
    <p:sldLayoutId id="2147483746" r:id="rId11"/>
    <p:sldLayoutId id="2147483747" r:id="rId12"/>
    <p:sldLayoutId id="2147483736" r:id="rId13"/>
    <p:sldLayoutId id="2147483737" r:id="rId14"/>
    <p:sldLayoutId id="2147483738" r:id="rId15"/>
    <p:sldLayoutId id="2147483739" r:id="rId16"/>
  </p:sldLayoutIdLst>
  <p:hf hdr="0" dt="0"/>
  <p:txStyles>
    <p:titleStyle>
      <a:lvl1pPr marL="0" algn="l" defTabSz="914400" rtl="0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defRPr lang="de-DE" sz="2400" b="1" i="0" u="none" kern="1200" cap="all" baseline="0" dirty="0">
          <a:solidFill>
            <a:srgbClr val="141313"/>
          </a:solidFill>
          <a:latin typeface="Montserrat SemiBold" pitchFamily="2" charset="77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20000"/>
        <a:buFont typeface="Wingdings" pitchFamily="2" charset="2"/>
        <a:buNone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296326" indent="-296326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623984" indent="-239994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rgbClr val="000000"/>
        </a:buClr>
        <a:buFont typeface="Courier New" panose="02070309020205020404" pitchFamily="49" charset="0"/>
        <a:buChar char="o"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899562" indent="-243411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1132389" indent="-232828" algn="l" defTabSz="1200121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1365217" indent="-232828" algn="l" defTabSz="1219170" rtl="0" eaLnBrk="1" latinLnBrk="0" hangingPunct="1">
        <a:lnSpc>
          <a:spcPct val="90000"/>
        </a:lnSpc>
        <a:spcBef>
          <a:spcPts val="300"/>
        </a:spcBef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6pPr>
      <a:lvl7pPr marL="623984" indent="-239994" algn="l" defTabSz="1219170" rtl="0" eaLnBrk="1" latinLnBrk="0" hangingPunct="1">
        <a:lnSpc>
          <a:spcPts val="2533"/>
        </a:lnSpc>
        <a:spcBef>
          <a:spcPts val="1200"/>
        </a:spcBef>
        <a:buClr>
          <a:schemeClr val="tx1"/>
        </a:buClr>
        <a:buFont typeface="Segoe UI" pitchFamily="34" charset="0"/>
        <a:buChar char="&gt;"/>
        <a:defRPr sz="2133" kern="1200">
          <a:solidFill>
            <a:srgbClr val="666666"/>
          </a:solidFill>
          <a:latin typeface="Arial"/>
          <a:ea typeface="+mn-ea"/>
          <a:cs typeface="Arial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6" userDrawn="1">
          <p15:clr>
            <a:srgbClr val="F26B43"/>
          </p15:clr>
        </p15:guide>
        <p15:guide id="2" pos="423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529" userDrawn="1">
          <p15:clr>
            <a:srgbClr val="F26B43"/>
          </p15:clr>
        </p15:guide>
        <p15:guide id="5" orient="horz" pos="3672" userDrawn="1">
          <p15:clr>
            <a:srgbClr val="F26B43"/>
          </p15:clr>
        </p15:guide>
        <p15:guide id="6" orient="horz" pos="4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6437F-1663-21CA-CBA7-5D26ADF9D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noProof="0" dirty="0"/>
              <a:t>Fazit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B8D0DC-0AE2-4996-6B08-B06D426F1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DOAG </a:t>
            </a:r>
            <a:r>
              <a:rPr lang="de-CH" noProof="0" dirty="0"/>
              <a:t>OCI Kickstart Workshop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0498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1C0E-1B96-F2EC-5966-7C0CCCC3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OCI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AB4D-2EEE-75F5-28F3-1588CBFC88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7113534" cy="4803775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Wir hoffen Sie hatten Spass mit Freunden in der Cloud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de-CH" dirty="0"/>
              <a:t>Auch so überschwänglich zurück im Betrieb? </a:t>
            </a:r>
            <a:r>
              <a:rPr lang="de-CH" dirty="0">
                <a:sym typeface="Wingdings" pitchFamily="2" charset="2"/>
              </a:rPr>
              <a:t></a:t>
            </a:r>
            <a:endParaRPr lang="de-CH" dirty="0"/>
          </a:p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Oracle bietet eine Vielzahl von Ressource Typen an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de-CH" dirty="0"/>
              <a:t>Die heute gezeigten decken nur ein Teil ab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de-CH" dirty="0"/>
              <a:t>Je nach Budget kann man sich auch eine </a:t>
            </a:r>
            <a:r>
              <a:rPr lang="de-CH" dirty="0" err="1"/>
              <a:t>Exadata</a:t>
            </a:r>
            <a:r>
              <a:rPr lang="de-CH" dirty="0"/>
              <a:t> zusammen stellen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Das Erstellen via OCI Konsole ist relative einfach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de-CH" dirty="0"/>
              <a:t>Wird mit den Tools und Wizards noch einfacher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Trotzdem lassen sich die via die «zusammen geklickten» Umgebungen nicht einfach wieder verwenden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CH" dirty="0"/>
              <a:t>Hier hilft </a:t>
            </a:r>
            <a:r>
              <a:rPr lang="de-CH" i="1" dirty="0" err="1"/>
              <a:t>Infrastructur</a:t>
            </a:r>
            <a:r>
              <a:rPr lang="de-CH" i="1" dirty="0"/>
              <a:t> </a:t>
            </a:r>
            <a:r>
              <a:rPr lang="de-CH" i="1" dirty="0" err="1"/>
              <a:t>as</a:t>
            </a:r>
            <a:r>
              <a:rPr lang="de-CH" i="1" dirty="0"/>
              <a:t> Code (</a:t>
            </a:r>
            <a:r>
              <a:rPr lang="de-CH" i="1" dirty="0" err="1"/>
              <a:t>IaC</a:t>
            </a:r>
            <a:r>
              <a:rPr lang="de-CH" i="1" dirty="0"/>
              <a:t>) </a:t>
            </a:r>
            <a:r>
              <a:rPr lang="de-CH" dirty="0"/>
              <a:t>respektive Terraform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83A74-BB11-B35B-3905-822B9D6D6339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1332672"/>
            <a:ext cx="4994275" cy="48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9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E7C7-B469-C7E1-B725-5D38BB05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Terraform Kickstart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08472-DD7A-07A5-4654-40AAA182C0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Der Aufbau von Cloud-basierten Umgebungen mit Terraform </a:t>
            </a:r>
            <a:r>
              <a:rPr lang="de-CH" b="1" dirty="0"/>
              <a:t>macht Spass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de-CH" dirty="0"/>
              <a:t>Umgebungen sind dann auch schnell wieder weg, wenn man etwas falsch macht </a:t>
            </a:r>
            <a:r>
              <a:rPr lang="de-CH" dirty="0">
                <a:sym typeface="Wingdings" pitchFamily="2" charset="2"/>
              </a:rPr>
              <a:t></a:t>
            </a:r>
            <a:endParaRPr lang="de-CH" dirty="0"/>
          </a:p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Eine </a:t>
            </a:r>
            <a:r>
              <a:rPr lang="de-CH" b="1" dirty="0"/>
              <a:t>klare Strategie </a:t>
            </a:r>
            <a:r>
              <a:rPr lang="de-CH" dirty="0"/>
              <a:t>ist wichtig</a:t>
            </a:r>
          </a:p>
          <a:p>
            <a:pPr marL="639226" lvl="1" indent="-342900"/>
            <a:r>
              <a:rPr lang="de-CH" dirty="0"/>
              <a:t>Es kann passieren, dass man sich bei der Entwicklung verliert…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Verwenden Sie Tools wie </a:t>
            </a:r>
            <a:r>
              <a:rPr lang="de-CH" b="1" dirty="0" err="1"/>
              <a:t>Ansible</a:t>
            </a:r>
            <a:r>
              <a:rPr lang="de-CH" b="1" dirty="0"/>
              <a:t> zur Konfiguration der Ressourcen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Nutzen sie </a:t>
            </a:r>
            <a:r>
              <a:rPr lang="de-CH" b="1" dirty="0"/>
              <a:t>Module</a:t>
            </a:r>
            <a:r>
              <a:rPr lang="de-CH" dirty="0"/>
              <a:t>, um Konfigurationen zu kombinieren / wieder zu verwenden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Folgen Sie den Terraform Best Practice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Ein Blick auf die verschiedenen Beispiele von Terraform und Oracle lohnt sich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CH" dirty="0"/>
              <a:t>Holen Sie sich Ideen für den Aufbau Ihrer eigenen Umgebung</a:t>
            </a:r>
          </a:p>
        </p:txBody>
      </p:sp>
    </p:spTree>
    <p:extLst>
      <p:ext uri="{BB962C8B-B14F-4D97-AF65-F5344CB8AC3E}">
        <p14:creationId xmlns:p14="http://schemas.microsoft.com/office/powerpoint/2010/main" val="334005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26DD-D02E-679C-72A6-ED056243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Bereit für die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3FDE-C4EB-3D3F-A6A0-A3BF674C76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4" y="1720850"/>
            <a:ext cx="6913931" cy="4803775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CH" dirty="0"/>
              <a:t>Der Einstieg in Cloud basierte Infrastruktuen ist einfach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CH" dirty="0"/>
              <a:t>Automatisiertes Deployment mit IaC, Terraform erlaubt</a:t>
            </a:r>
            <a:br>
              <a:rPr lang="en-CH" dirty="0"/>
            </a:br>
            <a:r>
              <a:rPr lang="en-CH" dirty="0"/>
              <a:t>die “Versionierung” der Infrastruktur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en-GB" dirty="0"/>
              <a:t>R</a:t>
            </a:r>
            <a:r>
              <a:rPr lang="en-CH" dirty="0"/>
              <a:t>eproduzierbarkeit</a:t>
            </a:r>
          </a:p>
          <a:p>
            <a:pPr marL="639226" lvl="1" indent="-342900">
              <a:buFont typeface="Courier New" panose="02070309020205020404" pitchFamily="49" charset="0"/>
              <a:buChar char="o"/>
            </a:pPr>
            <a:r>
              <a:rPr lang="en-CH" dirty="0"/>
              <a:t>Skallierung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CH" dirty="0"/>
              <a:t>Oracle Cloud Infrastucture ist einfacher als gedacht.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28261D-A482-7E28-477A-5F0027A2A389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0805" y="0"/>
            <a:ext cx="4468111" cy="616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4037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Hier steht der Trainingstitel.&amp;quot;&quot;/&gt;&lt;property id=&quot;20307&quot; value=&quot;342&quot;/&gt;&lt;/object&gt;&lt;object type=&quot;3&quot; unique_id=&quot;10004&quot;&gt;&lt;property id=&quot;20148&quot; value=&quot;5&quot;/&gt;&lt;property id=&quot;20300&quot; value=&quot;Folie 2 - &amp;quot;Vorname Name&amp;quot;&quot;/&gt;&lt;property id=&quot;20307&quot; value=&quot;357&quot;/&gt;&lt;/object&gt;&lt;object type=&quot;3&quot; unique_id=&quot;10005&quot;&gt;&lt;property id=&quot;20148&quot; value=&quot;5&quot;/&gt;&lt;property id=&quot;20300&quot; value=&quot;Folie 3&quot;/&gt;&lt;property id=&quot;20307&quot; value=&quot;358&quot;/&gt;&lt;/object&gt;&lt;object type=&quot;3&quot; unique_id=&quot;10006&quot;&gt;&lt;property id=&quot;20148&quot; value=&quot;5&quot;/&gt;&lt;property id=&quot;20300&quot; value=&quot;Folie 4 - &amp;quot;Hier steht eine Kapitel-Überschrift.&amp;quot;&quot;/&gt;&lt;property id=&quot;20307&quot; value=&quot;344&quot;/&gt;&lt;/object&gt;&lt;object type=&quot;3&quot; unique_id=&quot;10007&quot;&gt;&lt;property id=&quot;20148&quot; value=&quot;5&quot;/&gt;&lt;property id=&quot;20300&quot; value=&quot;Folie 5 - &amp;quot;Agenda&amp;quot;&quot;/&gt;&lt;property id=&quot;20307&quot; value=&quot;362&quot;/&gt;&lt;/object&gt;&lt;object type=&quot;3&quot; unique_id=&quot;10008&quot;&gt;&lt;property id=&quot;20148&quot; value=&quot;5&quot;/&gt;&lt;property id=&quot;20300&quot; value=&quot;Folie 6 - &amp;quot;Hier steht eine 1-zeilige Headline.&amp;quot;&quot;/&gt;&lt;property id=&quot;20307&quot; value=&quot;339&quot;/&gt;&lt;/object&gt;&lt;object type=&quot;3&quot; unique_id=&quot;10009&quot;&gt;&lt;property id=&quot;20148&quot; value=&quot;5&quot;/&gt;&lt;property id=&quot;20300&quot; value=&quot;Folie 7 - &amp;quot;Hier steht eine 2-zeilige Headline.&amp;quot;&quot;/&gt;&lt;property id=&quot;20307&quot; value=&quot;340&quot;/&gt;&lt;/object&gt;&lt;object type=&quot;3&quot; unique_id=&quot;10010&quot;&gt;&lt;property id=&quot;20148&quot; value=&quot;5&quot;/&gt;&lt;property id=&quot;20300&quot; value=&quot;Folie 8 - &amp;quot;Headline&amp;quot;&quot;/&gt;&lt;property id=&quot;20307&quot; value=&quot;363&quot;/&gt;&lt;/object&gt;&lt;object type=&quot;3&quot; unique_id=&quot;10011&quot;&gt;&lt;property id=&quot;20148&quot; value=&quot;5&quot;/&gt;&lt;property id=&quot;20300&quot; value=&quot;Folie 9 - &amp;quot;Referenz Story mit ganzem Bild&amp;quot;&quot;/&gt;&lt;property id=&quot;20307&quot; value=&quot;365&quot;/&gt;&lt;/object&gt;&lt;object type=&quot;3&quot; unique_id=&quot;10012&quot;&gt;&lt;property id=&quot;20148&quot; value=&quot;5&quot;/&gt;&lt;property id=&quot;20300&quot; value=&quot;Folie 10 - &amp;quot;Referenz Story&amp;quot;&quot;/&gt;&lt;property id=&quot;20307&quot; value=&quot;364&quot;/&gt;&lt;/object&gt;&lt;object type=&quot;3&quot; unique_id=&quot;10013&quot;&gt;&lt;property id=&quot;20148&quot; value=&quot;5&quot;/&gt;&lt;property id=&quot;20300&quot; value=&quot;Folie 11 - &amp;quot;Headline&amp;quot;&quot;/&gt;&lt;property id=&quot;20307&quot; value=&quot;366&quot;/&gt;&lt;/object&gt;&lt;object type=&quot;3&quot; unique_id=&quot;10014&quot;&gt;&lt;property id=&quot;20148&quot; value=&quot;5&quot;/&gt;&lt;property id=&quot;20300&quot; value=&quot;Folie 12 - &amp;quot;Headline&amp;quot;&quot;/&gt;&lt;property id=&quot;20307&quot; value=&quot;367&quot;/&gt;&lt;/object&gt;&lt;object type=&quot;3&quot; unique_id=&quot;10015&quot;&gt;&lt;property id=&quot;20148&quot; value=&quot;5&quot;/&gt;&lt;property id=&quot;20300&quot; value=&quot;Folie 13 - &amp;quot;Headline&amp;quot;&quot;/&gt;&lt;property id=&quot;20307&quot; value=&quot;368&quot;/&gt;&lt;/object&gt;&lt;object type=&quot;3&quot; unique_id=&quot;10016&quot;&gt;&lt;property id=&quot;20148&quot; value=&quot;5&quot;/&gt;&lt;property id=&quot;20300&quot; value=&quot;Folie 14 - &amp;quot;Vielen Dank.&amp;quot;&quot;/&gt;&lt;property id=&quot;20307&quot; value=&quot;349&quot;/&gt;&lt;/object&gt;&lt;object type=&quot;3&quot; unique_id=&quot;10017&quot;&gt;&lt;property id=&quot;20148&quot; value=&quot;5&quot;/&gt;&lt;property id=&quot;20300&quot; value=&quot;Folie 15&quot;/&gt;&lt;property id=&quot;20307&quot; value=&quot;355&quot;/&gt;&lt;/object&gt;&lt;object type=&quot;3&quot; unique_id=&quot;10018&quot;&gt;&lt;property id=&quot;20148&quot; value=&quot;5&quot;/&gt;&lt;property id=&quot;20300&quot; value=&quot;Folie 16 - &amp;quot;Icons / Standardobjekte / Best Practice Siegel&amp;quot;&quot;/&gt;&lt;property id=&quot;20307&quot; value=&quot;369&quot;/&gt;&lt;/object&gt;&lt;object type=&quot;3&quot; unique_id=&quot;10019&quot;&gt;&lt;property id=&quot;20148&quot; value=&quot;5&quot;/&gt;&lt;property id=&quot;20300&quot; value=&quot;Folie 17 - &amp;quot;Farbpalette – Trivadis &amp;amp; Friends.&amp;quot;&quot;/&gt;&lt;property id=&quot;20307&quot; value=&quot;351&quot;/&gt;&lt;/object&gt;&lt;/object&gt;&lt;object type=&quot;8&quot; unique_id=&quot;100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TVD_PPT_Template_16zu9_DE">
  <a:themeElements>
    <a:clrScheme name="TVD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091B6"/>
      </a:accent1>
      <a:accent2>
        <a:srgbClr val="FC7C77"/>
      </a:accent2>
      <a:accent3>
        <a:srgbClr val="55B8A4"/>
      </a:accent3>
      <a:accent4>
        <a:srgbClr val="F7C94D"/>
      </a:accent4>
      <a:accent5>
        <a:srgbClr val="34495E"/>
      </a:accent5>
      <a:accent6>
        <a:srgbClr val="6D65AB"/>
      </a:accent6>
      <a:hlink>
        <a:srgbClr val="005279"/>
      </a:hlink>
      <a:folHlink>
        <a:srgbClr val="D9DCE4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VD PPT-Template_Training_DE_new" id="{040A6E16-1ABB-C04A-806B-83E0E1BEE21B}" vid="{0281A7E1-7030-4B45-8E0B-798AE9988D0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49d9e7ef-5d44-4367-90d6-2cc1a328c29d">
      <UserInfo>
        <DisplayName/>
        <AccountId xsi:nil="true"/>
        <AccountType/>
      </UserInfo>
    </Responsible>
    <SecurityLevel xmlns="49d9e7ef-5d44-4367-90d6-2cc1a328c29d">internal</SecurityLevel>
    <ValidTo xmlns="49d9e7ef-5d44-4367-90d6-2cc1a328c29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1637CE4A8E76C4448E317F64D25C51140053B0137A43F09C44846777061E0F056A" ma:contentTypeVersion="44" ma:contentTypeDescription="" ma:contentTypeScope="" ma:versionID="2a2d05d53e7b3be4547158bc9b43f65d">
  <xsd:schema xmlns:xsd="http://www.w3.org/2001/XMLSchema" xmlns:xs="http://www.w3.org/2001/XMLSchema" xmlns:p="http://schemas.microsoft.com/office/2006/metadata/properties" xmlns:ns2="49d9e7ef-5d44-4367-90d6-2cc1a328c29d" xmlns:ns3="bd04218d-e560-4a5d-ad18-c196d2420a14" targetNamespace="http://schemas.microsoft.com/office/2006/metadata/properties" ma:root="true" ma:fieldsID="e20b88565520550da69d37cab28b1173" ns2:_="" ns3:_="">
    <xsd:import namespace="49d9e7ef-5d44-4367-90d6-2cc1a328c29d"/>
    <xsd:import namespace="bd04218d-e560-4a5d-ad18-c196d2420a14"/>
    <xsd:element name="properties">
      <xsd:complexType>
        <xsd:sequence>
          <xsd:element name="documentManagement">
            <xsd:complexType>
              <xsd:all>
                <xsd:element ref="ns2:ValidTo" minOccurs="0"/>
                <xsd:element ref="ns2:Responsible" minOccurs="0"/>
                <xsd:element ref="ns2:SecurityLevel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9e7ef-5d44-4367-90d6-2cc1a328c29d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format="DateOnly" ma:indexed="true" ma:internalName="ValidTo" ma:readOnly="false">
      <xsd:simpleType>
        <xsd:restriction base="dms:DateTime"/>
      </xsd:simpleType>
    </xsd:element>
    <xsd:element name="Responsible" ma:index="2" nillable="true" ma:displayName="Responsible" ma:indexed="true" ma:list="UserInfo" ma:SearchPeopleOnly="false" ma:SharePointGroup="0" ma:internalName="Responsible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nillable="true" ma:displayName="Security Level" ma:default="internal" ma:format="RadioButtons" ma:indexed="true" ma:internalName="SecurityLevel" ma:readOnly="false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  <xsd:element name="SharedWithUsers" ma:index="11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4218d-e560-4a5d-ad18-c196d2420a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EB2428-06DB-42A3-A94E-EC55E9256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4b9e184-14ce-443c-b89e-4fb866c8376b"/>
    <ds:schemaRef ds:uri="http://www.w3.org/XML/1998/namespace"/>
    <ds:schemaRef ds:uri="49d9e7ef-5d44-4367-90d6-2cc1a328c29d"/>
  </ds:schemaRefs>
</ds:datastoreItem>
</file>

<file path=customXml/itemProps2.xml><?xml version="1.0" encoding="utf-8"?>
<ds:datastoreItem xmlns:ds="http://schemas.openxmlformats.org/officeDocument/2006/customXml" ds:itemID="{FB963054-8648-43A2-92C9-BA1FDBC93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992F7D-77EB-45D8-83EA-D9433BE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d9e7ef-5d44-4367-90d6-2cc1a328c29d"/>
    <ds:schemaRef ds:uri="bd04218d-e560-4a5d-ad18-c196d2420a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TVD_PPT_Template_16zu9_DE</Template>
  <TotalTime>51</TotalTime>
  <Words>241</Words>
  <Application>Microsoft Macintosh PowerPoint</Application>
  <PresentationFormat>Widescreen</PresentationFormat>
  <Paragraphs>33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 Light</vt:lpstr>
      <vt:lpstr>Segoe UI</vt:lpstr>
      <vt:lpstr>Wingdings</vt:lpstr>
      <vt:lpstr>TVD_PPT_Template_16zu9_DE</vt:lpstr>
      <vt:lpstr>Fazit</vt:lpstr>
      <vt:lpstr>OCI Walkthrough</vt:lpstr>
      <vt:lpstr>Terraform Kickstart</vt:lpstr>
      <vt:lpstr>Bereit für die Cloud?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Oehrli, Stefan</dc:creator>
  <cp:lastModifiedBy>Oehrli, Stefan</cp:lastModifiedBy>
  <cp:revision>10</cp:revision>
  <cp:lastPrinted>2011-06-06T08:45:27Z</cp:lastPrinted>
  <dcterms:created xsi:type="dcterms:W3CDTF">2022-09-08T07:17:46Z</dcterms:created>
  <dcterms:modified xsi:type="dcterms:W3CDTF">2022-09-22T04:30:15Z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0x0101001637CE4A8E76C4448E317F64D25C51140053B0137A43F09C44846777061E0F056A</vt:lpwstr>
  </property>
  <property fmtid="{D5CDD505-2E9C-101B-9397-08002B2CF9AE}" pid="3" name="Self Training">
    <vt:lpwstr/>
  </property>
  <property fmtid="{D5CDD505-2E9C-101B-9397-08002B2CF9AE}" pid="4" name="_ExtendedDescription">
    <vt:lpwstr/>
  </property>
</Properties>
</file>