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Default Extension="png" ContentType="image/png"/>
  <Default Extension="emf" ContentType="image/x-emf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04" autoAdjust="0"/>
    <p:restoredTop sz="94706" autoAdjust="0"/>
  </p:normalViewPr>
  <p:slideViewPr>
    <p:cSldViewPr snapToGrid="0" snapToObjects="1">
      <p:cViewPr varScale="1">
        <p:scale>
          <a:sx n="103" d="100"/>
          <a:sy n="103" d="100"/>
        </p:scale>
        <p:origin x="192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emf"/><Relationship Id="rId7" Type="http://schemas.openxmlformats.org/officeDocument/2006/relationships/image" Target="../media/image6.sv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8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5">
            <a:extLst>
              <a:ext uri="{FF2B5EF4-FFF2-40B4-BE49-F238E27FC236}">
                <a16:creationId xmlns:a16="http://schemas.microsoft.com/office/drawing/2014/main" id="{7C0C8B30-35EF-C749-B642-B39423C7C0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4000" cy="39242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9023" y="233153"/>
            <a:ext cx="8568905" cy="581828"/>
          </a:xfrm>
        </p:spPr>
        <p:txBody>
          <a:bodyPr>
            <a:normAutofit/>
          </a:bodyPr>
          <a:lstStyle>
            <a:lvl1pPr>
              <a:defRPr lang="en-US" sz="3500" b="0" i="0" kern="1200" baseline="0" dirty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9024" y="875215"/>
            <a:ext cx="8696654" cy="396008"/>
          </a:xfrm>
        </p:spPr>
        <p:txBody>
          <a:bodyPr>
            <a:normAutofit/>
          </a:bodyPr>
          <a:lstStyle>
            <a:lvl1pPr marL="0" indent="0" algn="l">
              <a:buNone/>
              <a:defRPr lang="en-US" sz="2000" b="0" i="0" kern="1200" baseline="0" dirty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noProof="0" dirty="0"/>
              <a:t>Untertitel optional</a:t>
            </a:r>
          </a:p>
        </p:txBody>
      </p:sp>
      <p:pic>
        <p:nvPicPr>
          <p:cNvPr id="7" name="Grafik 20">
            <a:extLst>
              <a:ext uri="{FF2B5EF4-FFF2-40B4-BE49-F238E27FC236}">
                <a16:creationId xmlns:a16="http://schemas.microsoft.com/office/drawing/2014/main" id="{B6AF2B3C-B9FB-0341-B129-7F9DAF81D7A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035" y="4736175"/>
            <a:ext cx="5562600" cy="266700"/>
          </a:xfrm>
          <a:prstGeom prst="rect">
            <a:avLst/>
          </a:prstGeom>
        </p:spPr>
      </p:pic>
      <p:pic>
        <p:nvPicPr>
          <p:cNvPr id="9" name="Grafik 24">
            <a:extLst>
              <a:ext uri="{FF2B5EF4-FFF2-40B4-BE49-F238E27FC236}">
                <a16:creationId xmlns:a16="http://schemas.microsoft.com/office/drawing/2014/main" id="{B42EC0B1-617C-FC43-AB85-CD3E7BCA69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79128" y="4711969"/>
            <a:ext cx="1378800" cy="273992"/>
          </a:xfrm>
          <a:prstGeom prst="rect">
            <a:avLst/>
          </a:prstGeom>
        </p:spPr>
      </p:pic>
      <p:pic>
        <p:nvPicPr>
          <p:cNvPr id="10" name="Grafik 16">
            <a:extLst>
              <a:ext uri="{FF2B5EF4-FFF2-40B4-BE49-F238E27FC236}">
                <a16:creationId xmlns:a16="http://schemas.microsoft.com/office/drawing/2014/main" id="{4C8577FF-A172-2346-A4C6-6FFAA783B6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9035" y="3472182"/>
            <a:ext cx="309880" cy="250288"/>
          </a:xfrm>
          <a:prstGeom prst="rect">
            <a:avLst/>
          </a:prstGeom>
        </p:spPr>
      </p:pic>
      <p:pic>
        <p:nvPicPr>
          <p:cNvPr id="11" name="Grafik 17">
            <a:extLst>
              <a:ext uri="{FF2B5EF4-FFF2-40B4-BE49-F238E27FC236}">
                <a16:creationId xmlns:a16="http://schemas.microsoft.com/office/drawing/2014/main" id="{C0525424-4A76-6F4B-BD22-0C9A9CBF4CA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700000">
            <a:off x="3161516" y="3442167"/>
            <a:ext cx="383625" cy="277063"/>
          </a:xfrm>
          <a:prstGeom prst="rect">
            <a:avLst/>
          </a:prstGeom>
        </p:spPr>
      </p:pic>
      <p:sp>
        <p:nvSpPr>
          <p:cNvPr id="12" name="Textplatzhalter 22">
            <a:extLst>
              <a:ext uri="{FF2B5EF4-FFF2-40B4-BE49-F238E27FC236}">
                <a16:creationId xmlns:a16="http://schemas.microsoft.com/office/drawing/2014/main" id="{16AA5A72-F3B9-584E-9B49-B8E851F94DD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31333" y="3439779"/>
            <a:ext cx="2195957" cy="396008"/>
          </a:xfrm>
        </p:spPr>
        <p:txBody>
          <a:bodyPr lIns="108000"/>
          <a:lstStyle>
            <a:lvl1pPr marL="0" indent="0">
              <a:buNone/>
              <a:defRPr sz="2000" b="0" i="0" baseline="0">
                <a:solidFill>
                  <a:srgbClr val="FFFFFF"/>
                </a:solidFill>
                <a:effectLst/>
              </a:defRPr>
            </a:lvl1pPr>
          </a:lstStyle>
          <a:p>
            <a:pPr lvl="0"/>
            <a:r>
              <a:rPr lang="de-CH" noProof="0"/>
              <a:t>Blog</a:t>
            </a:r>
          </a:p>
        </p:txBody>
      </p:sp>
      <p:sp>
        <p:nvSpPr>
          <p:cNvPr id="13" name="Textplatzhalter 22">
            <a:extLst>
              <a:ext uri="{FF2B5EF4-FFF2-40B4-BE49-F238E27FC236}">
                <a16:creationId xmlns:a16="http://schemas.microsoft.com/office/drawing/2014/main" id="{9E97F1EA-8D8C-A94E-846A-646858F47BE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5504" y="3439779"/>
            <a:ext cx="2195957" cy="396008"/>
          </a:xfrm>
        </p:spPr>
        <p:txBody>
          <a:bodyPr lIns="108000"/>
          <a:lstStyle>
            <a:lvl1pPr marL="0" indent="0">
              <a:buNone/>
              <a:defRPr sz="2000" b="0" i="0" baseline="0">
                <a:solidFill>
                  <a:srgbClr val="FFFFFF"/>
                </a:solidFill>
                <a:effectLst/>
              </a:defRPr>
            </a:lvl1pPr>
          </a:lstStyle>
          <a:p>
            <a:pPr lvl="0"/>
            <a:r>
              <a:rPr lang="de-CH" noProof="0"/>
              <a:t>@Twitter</a:t>
            </a:r>
          </a:p>
        </p:txBody>
      </p:sp>
      <p:sp>
        <p:nvSpPr>
          <p:cNvPr id="18" name="Textplatzhalter 22">
            <a:extLst>
              <a:ext uri="{FF2B5EF4-FFF2-40B4-BE49-F238E27FC236}">
                <a16:creationId xmlns:a16="http://schemas.microsoft.com/office/drawing/2014/main" id="{7003A06A-9C64-1748-A2A8-7FE33A7BCA5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9023" y="1245688"/>
            <a:ext cx="8696654" cy="396008"/>
          </a:xfrm>
          <a:effectLst/>
        </p:spPr>
        <p:txBody>
          <a:bodyPr lIns="108000">
            <a:noAutofit/>
          </a:bodyPr>
          <a:lstStyle>
            <a:lvl1pPr marL="0" indent="0">
              <a:buNone/>
              <a:defRPr sz="2000" b="0" i="0" baseline="0">
                <a:solidFill>
                  <a:srgbClr val="FFFFFF"/>
                </a:solidFill>
                <a:effectLst/>
              </a:defRPr>
            </a:lvl1pPr>
          </a:lstStyle>
          <a:p>
            <a:pPr lvl="0"/>
            <a:r>
              <a:rPr lang="de-CH" noProof="0" dirty="0"/>
              <a:t>Referent(en) nur Vorname</a:t>
            </a: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>
            <a:lvl1pPr marL="0" algn="l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kern="1200" dirty="0">
                <a:solidFill>
                  <a:schemeClr val="tx1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400" y="802800"/>
            <a:ext cx="8690400" cy="381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7">
            <a:extLst>
              <a:ext uri="{FF2B5EF4-FFF2-40B4-BE49-F238E27FC236}">
                <a16:creationId xmlns:a16="http://schemas.microsoft.com/office/drawing/2014/main" id="{535F777B-13D6-4F4E-ADD9-EC8D5662E83F}"/>
              </a:ext>
            </a:extLst>
          </p:cNvPr>
          <p:cNvSpPr/>
          <p:nvPr userDrawn="1"/>
        </p:nvSpPr>
        <p:spPr>
          <a:xfrm>
            <a:off x="-11010" y="-1"/>
            <a:ext cx="9155010" cy="3924299"/>
          </a:xfrm>
          <a:prstGeom prst="rect">
            <a:avLst/>
          </a:prstGeom>
          <a:solidFill>
            <a:srgbClr val="D4594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4800" y="1123200"/>
            <a:ext cx="8102880" cy="1504800"/>
          </a:xfrm>
        </p:spPr>
        <p:txBody>
          <a:bodyPr anchor="t"/>
          <a:lstStyle>
            <a:lvl1pPr algn="ctr">
              <a:defRPr lang="en-US" sz="5000" b="0" i="0" kern="1200" baseline="0" dirty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 algn="ctr">
              <a:buNone/>
              <a:defRPr lang="en-US" sz="2000" b="0" i="0" kern="1200" baseline="0" smtClean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fik 17">
            <a:extLst>
              <a:ext uri="{FF2B5EF4-FFF2-40B4-BE49-F238E27FC236}">
                <a16:creationId xmlns:a16="http://schemas.microsoft.com/office/drawing/2014/main" id="{ED3190D5-0FC7-BF4B-8452-4A5B6EBEED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8000" y="183600"/>
            <a:ext cx="1378800" cy="27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>
            <a:lvl1pPr marL="0" algn="l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kern="1200" dirty="0">
                <a:solidFill>
                  <a:schemeClr val="tx1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74A37B9-68DC-F745-B7BB-D4924B005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400" y="802800"/>
            <a:ext cx="4305600" cy="381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4852ECF-26A4-1949-BABC-B207F9558B0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51200" y="802800"/>
            <a:ext cx="4305600" cy="381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6399" y="802800"/>
            <a:ext cx="4305600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4F9BDDC-57CB-8245-A337-3D0ECA18A32E}"/>
              </a:ext>
            </a:extLst>
          </p:cNvPr>
          <p:cNvSpPr txBox="1">
            <a:spLocks/>
          </p:cNvSpPr>
          <p:nvPr userDrawn="1"/>
        </p:nvSpPr>
        <p:spPr>
          <a:xfrm>
            <a:off x="266399" y="122400"/>
            <a:ext cx="7236000" cy="586800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>
            <a:lvl1pPr marL="0" algn="l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kern="1200" dirty="0">
                <a:solidFill>
                  <a:schemeClr val="tx1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9CBB085-DC1E-3349-B1FD-D66DF173B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400" y="1282622"/>
            <a:ext cx="4305600" cy="33325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44310CD-9E42-AD46-809F-21852B752EC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54799" y="1292498"/>
            <a:ext cx="4305600" cy="33325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56C37D9D-01FC-054B-9CC4-869EC0E633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54799" y="787111"/>
            <a:ext cx="4305600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6400" y="154800"/>
            <a:ext cx="7163999" cy="381600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400" y="673200"/>
            <a:ext cx="8690400" cy="39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2400" y="4712400"/>
            <a:ext cx="889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10/7/19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11600" y="4716000"/>
            <a:ext cx="70487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6400" y="4712400"/>
            <a:ext cx="576000" cy="273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fik 6">
            <a:extLst>
              <a:ext uri="{FF2B5EF4-FFF2-40B4-BE49-F238E27FC236}">
                <a16:creationId xmlns:a16="http://schemas.microsoft.com/office/drawing/2014/main" id="{03E75D96-F889-5346-9C9E-263A527FF9B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77418" y="182947"/>
            <a:ext cx="1380510" cy="27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rtl="0" eaLnBrk="1" latinLnBrk="0" hangingPunct="1">
        <a:lnSpc>
          <a:spcPct val="90000"/>
        </a:lnSpc>
        <a:spcBef>
          <a:spcPct val="0"/>
        </a:spcBef>
        <a:buNone/>
        <a:defRPr sz="21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172800" indent="-172800" algn="l" defTabSz="3429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1300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860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oehrlis/docker" TargetMode="External" /><Relationship Id="rId3" Type="http://schemas.openxmlformats.org/officeDocument/2006/relationships/hyperlink" Target="https://github.com/oracle/docker-images/pull/911" TargetMode="External" /><Relationship Id="rId4" Type="http://schemas.openxmlformats.org/officeDocument/2006/relationships/hyperlink" Target="https://github.com/oehrlis/oudbase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9023" y="233153"/>
            <a:ext cx="8568905" cy="581828"/>
          </a:xfrm>
        </p:spPr>
        <p:txBody>
          <a:bodyPr/>
          <a:lstStyle/>
          <a:p>
            <a:pPr lvl="0" marL="0" indent="0">
              <a:buNone/>
            </a:pPr>
            <a:r>
              <a:rPr/>
              <a:t>EUS,</a:t>
            </a:r>
            <a:r>
              <a:rPr/>
              <a:t> </a:t>
            </a:r>
            <a:r>
              <a:rPr/>
              <a:t>Kerberos,</a:t>
            </a:r>
            <a:r>
              <a:rPr/>
              <a:t> </a:t>
            </a:r>
            <a:r>
              <a:rPr/>
              <a:t>SSL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OUD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guideline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9024" y="875215"/>
            <a:ext cx="8696654" cy="396008"/>
          </a:xfrm>
        </p:spPr>
        <p:txBody>
          <a:bodyPr/>
          <a:lstStyle/>
          <a:p>
            <a:pPr lvl="0" marL="0" indent="0">
              <a:buNone/>
            </a:pPr>
            <a:r>
              <a:rPr/>
              <a:t>Demo</a:t>
            </a:r>
            <a:r>
              <a:rPr/>
              <a:t> </a:t>
            </a:r>
            <a:r>
              <a:rPr/>
              <a:t>Scripts,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Exercises</a:t>
            </a:r>
            <a:br/>
            <a:br/>
            <a:r>
              <a:rPr/>
              <a:t>Stefan</a:t>
            </a:r>
            <a:r>
              <a:rPr/>
              <a:t> </a:t>
            </a:r>
            <a:r>
              <a:rPr/>
              <a:t>Oehrli</a:t>
            </a:r>
          </a:p>
        </p:txBody>
      </p:sp>
      <p:sp/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Demos</a:t>
            </a:r>
            <a:r>
              <a:rPr/>
              <a:t> </a:t>
            </a:r>
            <a:r>
              <a:rPr/>
              <a:t>EUS,</a:t>
            </a:r>
            <a:r>
              <a:rPr/>
              <a:t> </a:t>
            </a:r>
            <a:r>
              <a:rPr/>
              <a:t>Kerberos,</a:t>
            </a:r>
            <a:r>
              <a:rPr/>
              <a:t> </a:t>
            </a:r>
            <a:r>
              <a:rPr/>
              <a:t>SSL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OUD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guideline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A couple of demo’s for the TechEvent presentation </a:t>
                </a:r>
                <a:r>
                  <a:rPr i="1"/>
                  <a:t>EUS, Kerberos, SSL and OUD a guideline</a:t>
                </a:r>
                <a:r>
                  <a:rPr/>
                  <a:t>. Be aware, that the code can not be used copy/past in all environments due to limitations on the line breaks.</a:t>
                </a:r>
              </a:p>
              <a:p>
                <a:pPr lvl="0" marL="0" indent="0">
                  <a:buNone/>
                </a:pPr>
                <a:r>
                  <a:rPr/>
                  <a:t>Demos are shown on an Oracle 18c Docker based database.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docker run --detach --name te2018_eusdb \</a:t>
                </a:r>
                <a:br/>
                <a:r>
                  <a:rPr sz="1800">
                    <a:latin typeface="Courier"/>
                  </a:rPr>
                  <a:t>  --volume /data/docker/volumes/te2018_eusdb:/u01 \</a:t>
                </a:r>
                <a:br/>
                <a:r>
                  <a:rPr sz="1800">
                    <a:latin typeface="Courier"/>
                  </a:rPr>
                  <a:t>  -e ORACLE_SID=TE18EUS \</a:t>
                </a:r>
                <a:br/>
                <a:r>
                  <a:rPr sz="1800">
                    <a:latin typeface="Courier"/>
                  </a:rPr>
                  <a:t>  -p 1521:1521 -p 5500:5500 \</a:t>
                </a:r>
                <a:br/>
                <a:r>
                  <a:rPr sz="1800">
                    <a:latin typeface="Courier"/>
                  </a:rPr>
                  <a:t>  --hostname te2018_eusdb.postgasse.org \</a:t>
                </a:r>
                <a:br/>
                <a:r>
                  <a:rPr sz="1800">
                    <a:latin typeface="Courier"/>
                  </a:rPr>
                  <a:t>  --dns 192.168.56.70 \</a:t>
                </a:r>
                <a:br/>
                <a:r>
                  <a:rPr sz="1800">
                    <a:latin typeface="Courier"/>
                  </a:rPr>
                  <a:t>  --dns-search postgasse.org \</a:t>
                </a:r>
                <a:br/>
                <a:r>
                  <a:rPr sz="1800">
                    <a:latin typeface="Courier"/>
                  </a:rPr>
                  <a:t>  oracle/database:18.3.0.0</a:t>
                </a:r>
              </a:p>
              <a:p>
                <a:pPr lvl="0" marL="0" indent="0">
                  <a:buNone/>
                </a:pPr>
                <a:r>
                  <a:rPr/>
                  <a:t>Create user and roles</a:t>
                </a:r>
              </a:p>
              <a:p>
                <a:pPr lvl="0" marL="1270000" indent="0">
                  <a:buNone/>
                </a:pP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CREATE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ROLE</a:t>
                </a:r>
                <a:r>
                  <a:rPr sz="1800">
                    <a:latin typeface="Courier"/>
                  </a:rPr>
                  <a:t> tvd_connect;</a:t>
                </a:r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GRANT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CREATE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SESSION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TO</a:t>
                </a:r>
                <a:r>
                  <a:rPr sz="1800">
                    <a:latin typeface="Courier"/>
                  </a:rPr>
                  <a:t> tvd_connect;</a:t>
                </a:r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GRANT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select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ON</a:t>
                </a:r>
                <a:r>
                  <a:rPr sz="1800">
                    <a:latin typeface="Courier"/>
                  </a:rPr>
                  <a:t> v_$session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TO</a:t>
                </a:r>
                <a:r>
                  <a:rPr sz="1800">
                    <a:latin typeface="Courier"/>
                  </a:rPr>
                  <a:t> tvd_connect;</a:t>
                </a:r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CREATE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06287E"/>
                    </a:solidFill>
                    <a:latin typeface="Courier"/>
                  </a:rPr>
                  <a:t>USER</a:t>
                </a:r>
                <a:r>
                  <a:rPr sz="1800">
                    <a:latin typeface="Courier"/>
                  </a:rPr>
                  <a:t> SOE_KERBEROS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IDENTIFIED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EXTERNALLY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AS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'soe@POSTGASSE.ORG'</a:t>
                </a:r>
                <a:r>
                  <a:rPr sz="1800">
                    <a:latin typeface="Courier"/>
                  </a:rPr>
                  <a:t>;</a:t>
                </a:r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GRANT</a:t>
                </a:r>
                <a:r>
                  <a:rPr sz="1800">
                    <a:latin typeface="Courier"/>
                  </a:rPr>
                  <a:t> tvd_connect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TO</a:t>
                </a:r>
                <a:r>
                  <a:rPr sz="1800">
                    <a:latin typeface="Courier"/>
                  </a:rPr>
                  <a:t> SOE_KERBEROS;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Password Verifier</a:t>
                </a:r>
              </a:p>
              <a:p>
                <a:pPr lvl="0" marL="0" indent="0">
                  <a:buNone/>
                </a:pPr>
                <a:r>
                  <a:rPr/>
                  <a:t>Clean up and remove the old users.</a:t>
                </a:r>
              </a:p>
              <a:p>
                <a:pPr lvl="0" marL="1270000" indent="0">
                  <a:buNone/>
                </a:pP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DROP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06287E"/>
                    </a:solidFill>
                    <a:latin typeface="Courier"/>
                  </a:rPr>
                  <a:t>USER</a:t>
                </a:r>
                <a:r>
                  <a:rPr sz="1800">
                    <a:latin typeface="Courier"/>
                  </a:rPr>
                  <a:t> user_10g;</a:t>
                </a:r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DROP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06287E"/>
                    </a:solidFill>
                    <a:latin typeface="Courier"/>
                  </a:rPr>
                  <a:t>USER</a:t>
                </a:r>
                <a:r>
                  <a:rPr sz="1800">
                    <a:latin typeface="Courier"/>
                  </a:rPr>
                  <a:t> user_11g;</a:t>
                </a:r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DROP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06287E"/>
                    </a:solidFill>
                    <a:latin typeface="Courier"/>
                  </a:rPr>
                  <a:t>USER</a:t>
                </a:r>
                <a:r>
                  <a:rPr sz="1800">
                    <a:latin typeface="Courier"/>
                  </a:rPr>
                  <a:t> user_12c;</a:t>
                </a:r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DROP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06287E"/>
                    </a:solidFill>
                    <a:latin typeface="Courier"/>
                  </a:rPr>
                  <a:t>USER</a:t>
                </a:r>
                <a:r>
                  <a:rPr sz="1800">
                    <a:latin typeface="Courier"/>
                  </a:rPr>
                  <a:t> user_all;</a:t>
                </a:r>
              </a:p>
              <a:p>
                <a:pPr lvl="0" marL="0" indent="0">
                  <a:buNone/>
                </a:pPr>
                <a:r>
                  <a:rPr/>
                  <a:t>Create 4 dedicated test user and grant them </a:t>
                </a:r>
                <a:r>
                  <a:rPr i="1"/>
                  <a:t>CREATE SESSION</a:t>
                </a:r>
                <a:r>
                  <a:rPr/>
                  <a:t>.</a:t>
                </a:r>
              </a:p>
              <a:p>
                <a:pPr lvl="0" marL="1270000" indent="0">
                  <a:buNone/>
                </a:pP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GRANT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CREATE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SESSION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TO</a:t>
                </a:r>
                <a:r>
                  <a:rPr sz="1800">
                    <a:latin typeface="Courier"/>
                  </a:rPr>
                  <a:t> user_10g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IDENTIFIED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BY</a:t>
                </a:r>
                <a:r>
                  <a:rPr sz="1800">
                    <a:latin typeface="Courier"/>
                  </a:rPr>
                  <a:t> manager;</a:t>
                </a:r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GRANT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CREATE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SESSION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TO</a:t>
                </a:r>
                <a:r>
                  <a:rPr sz="1800">
                    <a:latin typeface="Courier"/>
                  </a:rPr>
                  <a:t> user_11g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IDENTIFIED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BY</a:t>
                </a:r>
                <a:r>
                  <a:rPr sz="1800">
                    <a:latin typeface="Courier"/>
                  </a:rPr>
                  <a:t> manager;</a:t>
                </a:r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GRANT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CREATE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SESSION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TO</a:t>
                </a:r>
                <a:r>
                  <a:rPr sz="1800">
                    <a:latin typeface="Courier"/>
                  </a:rPr>
                  <a:t> user_12c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IDENTIFIED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BY</a:t>
                </a:r>
                <a:r>
                  <a:rPr sz="1800">
                    <a:latin typeface="Courier"/>
                  </a:rPr>
                  <a:t> manager;</a:t>
                </a:r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GRANT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CREATE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SESSION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TO</a:t>
                </a:r>
                <a:r>
                  <a:rPr sz="1800">
                    <a:latin typeface="Courier"/>
                  </a:rPr>
                  <a:t> user_all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IDENTIFIED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BY</a:t>
                </a:r>
                <a:r>
                  <a:rPr sz="1800">
                    <a:latin typeface="Courier"/>
                  </a:rPr>
                  <a:t> manager;</a:t>
                </a:r>
              </a:p>
              <a:p>
                <a:pPr lvl="0" marL="0" indent="0">
                  <a:buNone/>
                </a:pPr>
                <a:r>
                  <a:rPr/>
                  <a:t>Reset all passwords using </a:t>
                </a:r>
                <a:r>
                  <a:rPr i="1"/>
                  <a:t>IDENTIFIED BY VALUES</a:t>
                </a:r>
                <a:r>
                  <a:rPr/>
                  <a:t> to explicitly set a particular password verifier.</a:t>
                </a:r>
              </a:p>
              <a:p>
                <a:pPr lvl="0" marL="1270000" indent="0">
                  <a:buNone/>
                </a:pP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ALTER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06287E"/>
                    </a:solidFill>
                    <a:latin typeface="Courier"/>
                  </a:rPr>
                  <a:t>USER</a:t>
                </a:r>
                <a:r>
                  <a:rPr sz="1800">
                    <a:latin typeface="Courier"/>
                  </a:rPr>
                  <a:t> user_10g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IDENTIFIED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BY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VALUES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'808E79166793CFD1'</a:t>
                </a:r>
                <a:r>
                  <a:rPr sz="1800">
                    <a:latin typeface="Courier"/>
                  </a:rPr>
                  <a:t>;</a:t>
                </a:r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ALTER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06287E"/>
                    </a:solidFill>
                    <a:latin typeface="Courier"/>
                  </a:rPr>
                  <a:t>USER</a:t>
                </a:r>
                <a:r>
                  <a:rPr sz="1800">
                    <a:latin typeface="Courier"/>
                  </a:rPr>
                  <a:t> user_11g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IDENTIFIED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BY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VALUES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'S:22D8239017006EBDE054</a:t>
                </a:r>
                <a:br/>
                <a:r>
                  <a:rPr sz="1800">
                    <a:solidFill>
                      <a:srgbClr val="4070A0"/>
                    </a:solidFill>
                    <a:latin typeface="Courier"/>
                  </a:rPr>
                  <a:t>    108BF367F225B5E731D12C91A3BEB31FA28D4A38'</a:t>
                </a:r>
                <a:r>
                  <a:rPr sz="1800">
                    <a:latin typeface="Courier"/>
                  </a:rPr>
                  <a:t>;</a:t>
                </a:r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ALTER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06287E"/>
                    </a:solidFill>
                    <a:latin typeface="Courier"/>
                  </a:rPr>
                  <a:t>USER</a:t>
                </a:r>
                <a:r>
                  <a:rPr sz="1800">
                    <a:latin typeface="Courier"/>
                  </a:rPr>
                  <a:t> user_12c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IDENTIFIED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BY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VALUES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'T:C6CE7A88CC5D0E048F32</a:t>
                </a:r>
                <a:br/>
                <a:r>
                  <a:rPr sz="1800">
                    <a:solidFill>
                      <a:srgbClr val="4070A0"/>
                    </a:solidFill>
                    <a:latin typeface="Courier"/>
                  </a:rPr>
                  <a:t>    A564D2B6A7BDC78A2092184F28D13A90FC071F804E5EA09D4D2A3749AA79</a:t>
                </a:r>
                <a:br/>
                <a:r>
                  <a:rPr sz="1800">
                    <a:solidFill>
                      <a:srgbClr val="4070A0"/>
                    </a:solidFill>
                    <a:latin typeface="Courier"/>
                  </a:rPr>
                  <a:t>    BFD0A90D18DEC5788D2B8754AE20EE5C309DBA87550E8AA15EAF2746ED43</a:t>
                </a:r>
                <a:br/>
                <a:r>
                  <a:rPr sz="1800">
                    <a:solidFill>
                      <a:srgbClr val="4070A0"/>
                    </a:solidFill>
                    <a:latin typeface="Courier"/>
                  </a:rPr>
                  <a:t>    1BF4543D2ABE33E22678'</a:t>
                </a:r>
                <a:r>
                  <a:rPr sz="1800">
                    <a:latin typeface="Courier"/>
                  </a:rPr>
                  <a:t>;</a:t>
                </a:r>
              </a:p>
              <a:p>
                <a:pPr lvl="0" marL="0" indent="0">
                  <a:buNone/>
                </a:pPr>
                <a:r>
                  <a:rPr/>
                  <a:t>See what we do have in </a:t>
                </a:r>
                <a:r>
                  <a:rPr i="1"/>
                  <a:t>dba_users</a:t>
                </a:r>
                <a:r>
                  <a:rPr/>
                  <a:t>.</a:t>
                </a:r>
              </a:p>
              <a:p>
                <a:pPr lvl="0" marL="1270000" indent="0">
                  <a:buNone/>
                </a:pP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set</a:t>
                </a:r>
                <a:r>
                  <a:rPr sz="1800">
                    <a:latin typeface="Courier"/>
                  </a:rPr>
                  <a:t> linesize 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160</a:t>
                </a:r>
                <a:r>
                  <a:rPr sz="1800">
                    <a:latin typeface="Courier"/>
                  </a:rPr>
                  <a:t> pagesize 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200</a:t>
                </a:r>
                <a:br/>
                <a:r>
                  <a:rPr sz="1800">
                    <a:latin typeface="Courier"/>
                  </a:rPr>
                  <a:t>col username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for</a:t>
                </a:r>
                <a:r>
                  <a:rPr sz="1800">
                    <a:latin typeface="Courier"/>
                  </a:rPr>
                  <a:t> a25</a:t>
                </a:r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SELECT</a:t>
                </a:r>
                <a:r>
                  <a:rPr sz="1800">
                    <a:latin typeface="Courier"/>
                  </a:rPr>
                  <a:t> username,password_versions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FROM</a:t>
                </a:r>
                <a:r>
                  <a:rPr sz="1800">
                    <a:latin typeface="Courier"/>
                  </a:rPr>
                  <a:t> dba_users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WHERE</a:t>
                </a:r>
                <a:r>
                  <a:rPr sz="1800">
                    <a:latin typeface="Courier"/>
                  </a:rPr>
                  <a:t> username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LIKE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'USER_%'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ORDER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BY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 sz="1800">
                    <a:latin typeface="Courier"/>
                  </a:rPr>
                  <a:t>;</a:t>
                </a:r>
                <a:br/>
                <a:br/>
                <a:r>
                  <a:rPr sz="1800">
                    <a:latin typeface="Courier"/>
                  </a:rPr>
                  <a:t>USERNAME          PASSWORD_VERSIONS</a:t>
                </a:r>
                <a:br/>
                <a:r>
                  <a:rPr sz="1800" i="1">
                    <a:solidFill>
                      <a:srgbClr val="60A0B0"/>
                    </a:solidFill>
                    <a:latin typeface="Courier"/>
                  </a:rPr>
                  <a:t>------------------------- -----------------</a:t>
                </a:r>
                <a:br/>
                <a:r>
                  <a:rPr sz="1800">
                    <a:latin typeface="Courier"/>
                  </a:rPr>
                  <a:t>USER_10G          10G</a:t>
                </a:r>
                <a:br/>
                <a:r>
                  <a:rPr sz="1800">
                    <a:latin typeface="Courier"/>
                  </a:rPr>
                  <a:t>USER_11G          11G</a:t>
                </a:r>
                <a:br/>
                <a:r>
                  <a:rPr sz="1800">
                    <a:latin typeface="Courier"/>
                  </a:rPr>
                  <a:t>USER_12C          12C</a:t>
                </a:r>
                <a:br/>
                <a:r>
                  <a:rPr sz="1800">
                    <a:latin typeface="Courier"/>
                  </a:rPr>
                  <a:t>USER_ALL          10G 11G 12C</a:t>
                </a:r>
              </a:p>
              <a:p>
                <a:pPr lvl="0" marL="0" indent="0">
                  <a:buNone/>
                </a:pPr>
                <a:r>
                  <a:rPr/>
                  <a:t>See what we do have in </a:t>
                </a:r>
                <a:r>
                  <a:rPr i="1"/>
                  <a:t>user$</a:t>
                </a:r>
                <a:r>
                  <a:rPr/>
                  <a:t>.</a:t>
                </a:r>
              </a:p>
              <a:p>
                <a:pPr lvl="0" marL="1270000" indent="0">
                  <a:buNone/>
                </a:pP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set</a:t>
                </a:r>
                <a:r>
                  <a:rPr sz="1800">
                    <a:latin typeface="Courier"/>
                  </a:rPr>
                  <a:t> linesize 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160</a:t>
                </a:r>
                <a:r>
                  <a:rPr sz="1800">
                    <a:latin typeface="Courier"/>
                  </a:rPr>
                  <a:t> pagesize 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200</a:t>
                </a:r>
                <a:br/>
                <a:r>
                  <a:rPr sz="1800">
                    <a:latin typeface="Courier"/>
                  </a:rPr>
                  <a:t>col name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for</a:t>
                </a:r>
                <a:r>
                  <a:rPr sz="1800">
                    <a:latin typeface="Courier"/>
                  </a:rPr>
                  <a:t> a20</a:t>
                </a:r>
                <a:br/>
                <a:r>
                  <a:rPr sz="1800">
                    <a:latin typeface="Courier"/>
                  </a:rPr>
                  <a:t>col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password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for</a:t>
                </a:r>
                <a:r>
                  <a:rPr sz="1800">
                    <a:latin typeface="Courier"/>
                  </a:rPr>
                  <a:t> a20</a:t>
                </a:r>
                <a:br/>
                <a:r>
                  <a:rPr sz="1800">
                    <a:latin typeface="Courier"/>
                  </a:rPr>
                  <a:t>col spare4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for</a:t>
                </a:r>
                <a:r>
                  <a:rPr sz="1800">
                    <a:latin typeface="Courier"/>
                  </a:rPr>
                  <a:t> a65</a:t>
                </a:r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SELECT</a:t>
                </a:r>
                <a:r>
                  <a:rPr sz="1800">
                    <a:latin typeface="Courier"/>
                  </a:rPr>
                  <a:t> name,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password</a:t>
                </a:r>
                <a:r>
                  <a:rPr sz="1800">
                    <a:latin typeface="Courier"/>
                  </a:rPr>
                  <a:t>,spare4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FROM</a:t>
                </a:r>
                <a:r>
                  <a:rPr sz="1800">
                    <a:latin typeface="Courier"/>
                  </a:rPr>
                  <a:t> user$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WHERE</a:t>
                </a:r>
                <a:r>
                  <a:rPr sz="1800">
                    <a:latin typeface="Courier"/>
                  </a:rPr>
                  <a:t> name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LIKE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'USER_%'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ORDER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BY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 sz="1800">
                    <a:latin typeface="Courier"/>
                  </a:rPr>
                  <a:t>;</a:t>
                </a:r>
                <a:br/>
                <a:br/>
                <a:r>
                  <a:rPr sz="1800">
                    <a:latin typeface="Courier"/>
                  </a:rPr>
                  <a:t>NAME      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PASSWORD</a:t>
                </a:r>
                <a:r>
                  <a:rPr sz="1800">
                    <a:latin typeface="Courier"/>
                  </a:rPr>
                  <a:t>          SPARE4</a:t>
                </a:r>
                <a:br/>
                <a:r>
                  <a:rPr sz="1800" i="1">
                    <a:solidFill>
                      <a:srgbClr val="60A0B0"/>
                    </a:solidFill>
                    <a:latin typeface="Courier"/>
                  </a:rPr>
                  <a:t>---------- ----------------- --------------------------------------</a:t>
                </a:r>
                <a:br/>
                <a:r>
                  <a:rPr sz="1800">
                    <a:latin typeface="Courier"/>
                  </a:rPr>
                  <a:t>USER_10G   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808E79166793</a:t>
                </a:r>
                <a:r>
                  <a:rPr sz="1800">
                    <a:latin typeface="Courier"/>
                  </a:rPr>
                  <a:t>CFD1</a:t>
                </a:r>
                <a:br/>
                <a:r>
                  <a:rPr sz="1800">
                    <a:latin typeface="Courier"/>
                  </a:rPr>
                  <a:t>USER_11G                     S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:22D8239017006EBDE054108BF367F225B5E7</a:t>
                </a:r>
                <a:br/>
                <a:r>
                  <a:rPr sz="1800">
                    <a:latin typeface="Courier"/>
                  </a:rPr>
                  <a:t>                             31D12C91A3BEB31FA28D4A38</a:t>
                </a:r>
                <a:br/>
                <a:r>
                  <a:rPr sz="1800">
                    <a:latin typeface="Courier"/>
                  </a:rPr>
                  <a:t>USER_12C                     T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:C6CE7A88CC5D0E048F32A564D2B6A7BDC78A</a:t>
                </a:r>
                <a:br/>
                <a:r>
                  <a:rPr sz="1800">
                    <a:latin typeface="Courier"/>
                  </a:rPr>
                  <a:t>                             2092184F28D13A90FC071F804E5EA09D4D2A37</a:t>
                </a:r>
                <a:br/>
                <a:r>
                  <a:rPr sz="1800">
                    <a:latin typeface="Courier"/>
                  </a:rPr>
                  <a:t>                             49AA79BFD0A90D18DEC5788D2B8754AE20EE5C</a:t>
                </a:r>
                <a:br/>
                <a:r>
                  <a:rPr sz="1800">
                    <a:latin typeface="Courier"/>
                  </a:rPr>
                  <a:t>                             309DBA87550E8AA15EAF2746ED431BF4543D2A</a:t>
                </a:r>
                <a:br/>
                <a:r>
                  <a:rPr sz="1800">
                    <a:latin typeface="Courier"/>
                  </a:rPr>
                  <a:t>                             BE33E22678</a:t>
                </a:r>
                <a:br/>
                <a:br/>
                <a:r>
                  <a:rPr sz="1800">
                    <a:latin typeface="Courier"/>
                  </a:rPr>
                  <a:t>USER_ALL   BFD595809B6149CB  S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:804A87EA761505458FDED9B057A77FCF53DA</a:t>
                </a:r>
                <a:br/>
                <a:r>
                  <a:rPr sz="1800">
                    <a:latin typeface="Courier"/>
                  </a:rPr>
                  <a:t>                             3DDBD6EDB168501EDF5C0B10;T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:7950DF0D54D</a:t>
                </a:r>
                <a:br/>
                <a:r>
                  <a:rPr sz="1800">
                    <a:latin typeface="Courier"/>
                  </a:rPr>
                  <a:t>                             EA24F1764EBC34A262D784E18F4292510B8A2E</a:t>
                </a:r>
                <a:br/>
                <a:r>
                  <a:rPr sz="1800">
                    <a:latin typeface="Courier"/>
                  </a:rPr>
                  <a:t>                             0D0F7ADFEC1C6F1E22D841A9D91BAF0B9B0563</a:t>
                </a:r>
                <a:br/>
                <a:r>
                  <a:rPr sz="1800">
                    <a:latin typeface="Courier"/>
                  </a:rPr>
                  <a:t>                             2F6D4898C6F4AE1EEF1509339EBCE261A1F36E</a:t>
                </a:r>
                <a:br/>
                <a:r>
                  <a:rPr sz="1800">
                    <a:latin typeface="Courier"/>
                  </a:rPr>
                  <a:t>                             834A5E2DD9F1E772AB2D6413CCAB5EB0B23</a:t>
                </a:r>
              </a:p>
              <a:p>
                <a:pPr lvl="0" marL="0" indent="0">
                  <a:buNone/>
                </a:pPr>
                <a:r>
                  <a:rPr/>
                  <a:t>Check what we do have in </a:t>
                </a:r>
                <a:r>
                  <a:rPr i="1"/>
                  <a:t>sqlnet.ora</a:t>
                </a:r>
                <a:r>
                  <a:rPr/>
                  <a:t>.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host grep 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i ALLOWED 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>
                    <a:latin typeface="Courier"/>
                  </a:rPr>
                  <a:t>u00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>
                    <a:latin typeface="Courier"/>
                  </a:rPr>
                  <a:t>app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>
                    <a:latin typeface="Courier"/>
                  </a:rPr>
                  <a:t>oracle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network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admin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>
                    <a:latin typeface="Courier"/>
                  </a:rPr>
                  <a:t>sqlnet.ora</a:t>
                </a:r>
                <a:br/>
                <a:r>
                  <a:rPr sz="1800">
                    <a:latin typeface="Courier"/>
                  </a:rPr>
                  <a:t>#SQLNET.ALLOWED_LOGON_VERSION_CLIENT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 sz="1800">
                    <a:latin typeface="Courier"/>
                  </a:rPr>
                  <a:t>12a</a:t>
                </a:r>
                <a:br/>
                <a:r>
                  <a:rPr sz="1800">
                    <a:latin typeface="Courier"/>
                  </a:rPr>
                  <a:t>SQLNET.ALLOWED_LOGON_VERSION_SERVER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11</a:t>
                </a:r>
                <a:br/>
                <a:br/>
                <a:r>
                  <a:rPr sz="1800">
                    <a:latin typeface="Courier"/>
                  </a:rPr>
                  <a:t>host sed 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i </a:t>
                </a:r>
                <a:r>
                  <a:rPr sz="1800">
                    <a:solidFill>
                      <a:srgbClr val="007020"/>
                    </a:solidFill>
                    <a:latin typeface="Courier"/>
                  </a:rPr>
                  <a:t>"s|^SQLNET.ALLOWED_LOGON_VERSION_SERVER.*|SQLNET.ALLOWED_LOGON_VERSION_SERVER=11|"</a:t>
                </a:r>
                <a:r>
                  <a:rPr sz="1800">
                    <a:latin typeface="Courier"/>
                  </a:rPr>
                  <a:t> \</a:t>
                </a:r>
                <a:br/>
                <a:r>
                  <a:rPr sz="1800">
                    <a:latin typeface="Courier"/>
                  </a:rPr>
                  <a:t>    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>
                    <a:latin typeface="Courier"/>
                  </a:rPr>
                  <a:t>u00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>
                    <a:latin typeface="Courier"/>
                  </a:rPr>
                  <a:t>app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>
                    <a:latin typeface="Courier"/>
                  </a:rPr>
                  <a:t>oracle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network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admin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>
                    <a:latin typeface="Courier"/>
                  </a:rPr>
                  <a:t>sqlnet.ora</a:t>
                </a:r>
                <a:br/>
                <a:r>
                  <a:rPr sz="1800">
                    <a:latin typeface="Courier"/>
                  </a:rPr>
                  <a:t>host sed 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i </a:t>
                </a:r>
                <a:r>
                  <a:rPr sz="1800">
                    <a:solidFill>
                      <a:srgbClr val="007020"/>
                    </a:solidFill>
                    <a:latin typeface="Courier"/>
                  </a:rPr>
                  <a:t>"s|^SQLNET.ALLOWED_LOGON_VERSION_SERVER.*|SQLNET.ALLOWED_LOGON_VERSION_SERVER=12|"</a:t>
                </a:r>
                <a:r>
                  <a:rPr sz="1800">
                    <a:latin typeface="Courier"/>
                  </a:rPr>
                  <a:t> \</a:t>
                </a:r>
                <a:br/>
                <a:r>
                  <a:rPr sz="1800">
                    <a:latin typeface="Courier"/>
                  </a:rPr>
                  <a:t>    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>
                    <a:latin typeface="Courier"/>
                  </a:rPr>
                  <a:t>u00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>
                    <a:latin typeface="Courier"/>
                  </a:rPr>
                  <a:t>app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>
                    <a:latin typeface="Courier"/>
                  </a:rPr>
                  <a:t>oracle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network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admin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>
                    <a:latin typeface="Courier"/>
                  </a:rPr>
                  <a:t>sqlnet.ora</a:t>
                </a:r>
                <a:br/>
                <a:r>
                  <a:rPr sz="1800">
                    <a:latin typeface="Courier"/>
                  </a:rPr>
                  <a:t>host sed 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i </a:t>
                </a:r>
                <a:r>
                  <a:rPr sz="1800">
                    <a:solidFill>
                      <a:srgbClr val="007020"/>
                    </a:solidFill>
                    <a:latin typeface="Courier"/>
                  </a:rPr>
                  <a:t>"s|^SQLNET.ALLOWED_LOGON_VERSION_SERVER.*|SQLNET.ALLOWED_LOGON_VERSION_SERVER=12a|"</a:t>
                </a:r>
                <a:r>
                  <a:rPr sz="1800">
                    <a:latin typeface="Courier"/>
                  </a:rPr>
                  <a:t> \</a:t>
                </a:r>
                <a:br/>
                <a:r>
                  <a:rPr sz="1800">
                    <a:latin typeface="Courier"/>
                  </a:rPr>
                  <a:t>    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>
                    <a:latin typeface="Courier"/>
                  </a:rPr>
                  <a:t>u00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>
                    <a:latin typeface="Courier"/>
                  </a:rPr>
                  <a:t>app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>
                    <a:latin typeface="Courier"/>
                  </a:rPr>
                  <a:t>oracle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network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admin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>
                    <a:latin typeface="Courier"/>
                  </a:rPr>
                  <a:t>sqlnet.ora</a:t>
                </a:r>
              </a:p>
              <a:p>
                <a:pPr lvl="0" marL="0" indent="0">
                  <a:buNone/>
                </a:pPr>
                <a:r>
                  <a:rPr/>
                  <a:t>Do some login tests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SQL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&gt;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connect</a:t>
                </a:r>
                <a:r>
                  <a:rPr sz="1800">
                    <a:latin typeface="Courier"/>
                  </a:rPr>
                  <a:t> user_10g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>
                    <a:latin typeface="Courier"/>
                  </a:rPr>
                  <a:t>manager</a:t>
                </a:r>
                <a:br/>
                <a:r>
                  <a:rPr sz="1800">
                    <a:latin typeface="Courier"/>
                  </a:rPr>
                  <a:t>ERROR:</a:t>
                </a:r>
                <a:br/>
                <a:r>
                  <a:rPr sz="1800">
                    <a:latin typeface="Courier"/>
                  </a:rPr>
                  <a:t>ORA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01017</a:t>
                </a:r>
                <a:r>
                  <a:rPr sz="1800">
                    <a:latin typeface="Courier"/>
                  </a:rPr>
                  <a:t>: invalid username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password</a:t>
                </a:r>
                <a:r>
                  <a:rPr sz="1800">
                    <a:latin typeface="Courier"/>
                  </a:rPr>
                  <a:t>;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logon</a:t>
                </a:r>
                <a:r>
                  <a:rPr sz="1800">
                    <a:latin typeface="Courier"/>
                  </a:rPr>
                  <a:t> denied</a:t>
                </a:r>
                <a:br/>
                <a:br/>
                <a:br/>
                <a:r>
                  <a:rPr sz="1800">
                    <a:latin typeface="Courier"/>
                  </a:rPr>
                  <a:t>Warning: You are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no</a:t>
                </a:r>
                <a:r>
                  <a:rPr sz="1800">
                    <a:latin typeface="Courier"/>
                  </a:rPr>
                  <a:t> longer connected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to</a:t>
                </a:r>
                <a:r>
                  <a:rPr sz="1800">
                    <a:latin typeface="Courier"/>
                  </a:rPr>
                  <a:t> ORACLE.</a:t>
                </a:r>
                <a:br/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connect</a:t>
                </a:r>
                <a:r>
                  <a:rPr sz="1800">
                    <a:latin typeface="Courier"/>
                  </a:rPr>
                  <a:t> user_11g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>
                    <a:latin typeface="Courier"/>
                  </a:rPr>
                  <a:t>manager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Setup Kerberos</a:t>
                </a:r>
              </a:p>
              <a:p>
                <a:pPr lvl="0" marL="0" indent="0">
                  <a:buNone/>
                </a:pPr>
                <a:r>
                  <a:rPr/>
                  <a:t>Check the configuration scripts in </a:t>
                </a:r>
                <a:r>
                  <a:rPr i="1"/>
                  <a:t>sqlnet.ora</a:t>
                </a:r>
                <a:r>
                  <a:rPr/>
                  <a:t>.</a:t>
                </a:r>
              </a:p>
              <a:p>
                <a:pPr lvl="0" marL="1270000" indent="0">
                  <a:buNone/>
                </a:pPr>
                <a:r>
                  <a:rPr sz="1800">
                    <a:solidFill>
                      <a:srgbClr val="06287E"/>
                    </a:solidFill>
                    <a:latin typeface="Courier"/>
                  </a:rPr>
                  <a:t>grep</a:t>
                </a:r>
                <a:r>
                  <a:rPr sz="1800">
                    <a:latin typeface="Courier"/>
                  </a:rPr>
                  <a:t> -i -A 11 -B 2 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"Kerberos Configuration"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$TNS_ADMIN</a:t>
                </a:r>
                <a:r>
                  <a:rPr sz="1800">
                    <a:latin typeface="Courier"/>
                  </a:rPr>
                  <a:t>/sqlnet.ora</a:t>
                </a:r>
                <a:br/>
                <a:br/>
                <a:r>
                  <a:rPr sz="1800" i="1">
                    <a:solidFill>
                      <a:srgbClr val="60A0B0"/>
                    </a:solidFill>
                    <a:latin typeface="Courier"/>
                  </a:rPr>
                  <a:t>################################################################</a:t>
                </a:r>
                <a:br/>
                <a:r>
                  <a:rPr sz="1800" i="1">
                    <a:solidFill>
                      <a:srgbClr val="60A0B0"/>
                    </a:solidFill>
                    <a:latin typeface="Courier"/>
                  </a:rPr>
                  <a:t># Kerberos Configuration</a:t>
                </a:r>
                <a:br/>
                <a:r>
                  <a:rPr sz="1800" i="1">
                    <a:solidFill>
                      <a:srgbClr val="60A0B0"/>
                    </a:solidFill>
                    <a:latin typeface="Courier"/>
                  </a:rPr>
                  <a:t>################################################################</a:t>
                </a:r>
                <a:br/>
                <a:r>
                  <a:rPr sz="1800">
                    <a:latin typeface="Courier"/>
                  </a:rPr>
                  <a:t>SQLNET.AUTHENTICATION_SERVICES = (BEQ,KERBEROS5)</a:t>
                </a:r>
                <a:br/>
                <a:r>
                  <a:rPr sz="1800">
                    <a:latin typeface="Courier"/>
                  </a:rPr>
                  <a:t>SQLNET.FALLBACK_AUTHENTICATION = TRUE</a:t>
                </a:r>
                <a:br/>
                <a:r>
                  <a:rPr sz="1800">
                    <a:latin typeface="Courier"/>
                  </a:rPr>
                  <a:t>SQLNET.KERBEROS5_KEYTAB = /u00/app/oracle/network/admin/urania.keytab</a:t>
                </a:r>
                <a:br/>
                <a:r>
                  <a:rPr sz="1800">
                    <a:latin typeface="Courier"/>
                  </a:rPr>
                  <a:t>SQLNET.KERBEROS5_REALMS = /u00/app/oracle/network/admin/krb.realms</a:t>
                </a:r>
                <a:br/>
                <a:r>
                  <a:rPr sz="1800">
                    <a:latin typeface="Courier"/>
                  </a:rPr>
                  <a:t>SQLNET.KERBEROS5_CC_NAME = /u00/app/oracle/network/admin/krbcache</a:t>
                </a:r>
                <a:br/>
                <a:r>
                  <a:rPr sz="1800">
                    <a:latin typeface="Courier"/>
                  </a:rPr>
                  <a:t>SQLNET.KERBEROS5_CONF = /u00/app/oracle/network/admin/krb5.conf</a:t>
                </a:r>
                <a:br/>
                <a:r>
                  <a:rPr sz="1800">
                    <a:latin typeface="Courier"/>
                  </a:rPr>
                  <a:t>SQLNET.KERBEROS5_CONF_MIT=TRUE</a:t>
                </a:r>
                <a:br/>
                <a:r>
                  <a:rPr sz="1800">
                    <a:latin typeface="Courier"/>
                  </a:rPr>
                  <a:t>SQLNET.AUTHENTICATION_KERBEROS5_SERVICE = oracle</a:t>
                </a:r>
              </a:p>
              <a:p>
                <a:pPr lvl="0" marL="0" indent="0">
                  <a:buNone/>
                </a:pPr>
                <a:r>
                  <a:rPr/>
                  <a:t>Check the configuration scripts in </a:t>
                </a:r>
                <a:r>
                  <a:rPr i="1"/>
                  <a:t>krb5.conf</a:t>
                </a:r>
                <a:r>
                  <a:rPr/>
                  <a:t>.</a:t>
                </a:r>
              </a:p>
              <a:p>
                <a:pPr lvl="0" marL="1270000" indent="0">
                  <a:buNone/>
                </a:pPr>
                <a:r>
                  <a:rPr sz="1800">
                    <a:solidFill>
                      <a:srgbClr val="06287E"/>
                    </a:solidFill>
                    <a:latin typeface="Courier"/>
                  </a:rPr>
                  <a:t>cat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$TNS_ADMIN</a:t>
                </a:r>
                <a:r>
                  <a:rPr sz="1800">
                    <a:latin typeface="Courier"/>
                  </a:rPr>
                  <a:t>/krb5.conf</a:t>
                </a:r>
                <a:br/>
                <a:br/>
                <a:r>
                  <a:rPr sz="1800" i="1">
                    <a:solidFill>
                      <a:srgbClr val="60A0B0"/>
                    </a:solidFill>
                    <a:latin typeface="Courier"/>
                  </a:rPr>
                  <a:t>####krb5.conf DB Server</a:t>
                </a:r>
                <a:br/>
                <a:r>
                  <a:rPr sz="1800">
                    <a:latin typeface="Courier"/>
                  </a:rPr>
                  <a:t>[logging]</a:t>
                </a:r>
                <a:br/>
                <a:r>
                  <a:rPr sz="1800">
                    <a:latin typeface="Courier"/>
                  </a:rPr>
                  <a:t>default = FILE:/u00/app/oracle/network/log/krb5lib.log</a:t>
                </a:r>
                <a:br/>
                <a:r>
                  <a:rPr sz="1800">
                    <a:solidFill>
                      <a:srgbClr val="19177C"/>
                    </a:solidFill>
                    <a:latin typeface="Courier"/>
                  </a:rPr>
                  <a:t>kdc=</a:t>
                </a:r>
                <a:r>
                  <a:rPr sz="1800">
                    <a:latin typeface="Courier"/>
                  </a:rPr>
                  <a:t>FILE:/u00/app/oracle/network/log/krb5kdc.log</a:t>
                </a:r>
                <a:br/>
                <a:r>
                  <a:rPr sz="1800">
                    <a:solidFill>
                      <a:srgbClr val="19177C"/>
                    </a:solidFill>
                    <a:latin typeface="Courier"/>
                  </a:rPr>
                  <a:t>admin_server=</a:t>
                </a:r>
                <a:r>
                  <a:rPr sz="1800">
                    <a:latin typeface="Courier"/>
                  </a:rPr>
                  <a:t>FILE:/u00/app/oracle/network/log/kadmind.log</a:t>
                </a:r>
                <a:br/>
                <a:br/>
                <a:r>
                  <a:rPr sz="1800">
                    <a:latin typeface="Courier"/>
                  </a:rPr>
                  <a:t>[libdefaults]</a:t>
                </a:r>
                <a:br/>
                <a:r>
                  <a:rPr sz="1800">
                    <a:latin typeface="Courier"/>
                  </a:rPr>
                  <a:t> default_realm = POSTGASSE.ORG</a:t>
                </a:r>
                <a:br/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clockskew=</a:t>
                </a:r>
                <a:r>
                  <a:rPr sz="1800">
                    <a:latin typeface="Courier"/>
                  </a:rPr>
                  <a:t>300</a:t>
                </a:r>
                <a:br/>
                <a:r>
                  <a:rPr sz="1800">
                    <a:latin typeface="Courier"/>
                  </a:rPr>
                  <a:t> ticket_lifetime = 24h</a:t>
                </a:r>
                <a:br/>
                <a:r>
                  <a:rPr sz="1800">
                    <a:latin typeface="Courier"/>
                  </a:rPr>
                  <a:t> renew_lifetime = 7d</a:t>
                </a:r>
                <a:br/>
                <a:r>
                  <a:rPr sz="1800">
                    <a:latin typeface="Courier"/>
                  </a:rPr>
                  <a:t> forwardable = true</a:t>
                </a:r>
                <a:br/>
                <a:br/>
                <a:r>
                  <a:rPr sz="1800">
                    <a:latin typeface="Courier"/>
                  </a:rPr>
                  <a:t>[realms]</a:t>
                </a:r>
                <a:br/>
                <a:r>
                  <a:rPr sz="1800">
                    <a:latin typeface="Courier"/>
                  </a:rPr>
                  <a:t> POSTGASSE.ORG = {</a:t>
                </a:r>
                <a:br/>
                <a:r>
                  <a:rPr sz="1800">
                    <a:latin typeface="Courier"/>
                  </a:rPr>
                  <a:t>   kdc = mneme.postgasse.org</a:t>
                </a:r>
                <a:br/>
                <a:r>
                  <a:rPr sz="1800">
                    <a:latin typeface="Courier"/>
                  </a:rPr>
                  <a:t>   admin_server = mneme.postgasse.org</a:t>
                </a:r>
                <a:br/>
                <a:r>
                  <a:rPr sz="1800">
                    <a:latin typeface="Courier"/>
                  </a:rPr>
                  <a:t>}</a:t>
                </a:r>
                <a:br/>
                <a:br/>
                <a:r>
                  <a:rPr sz="1800">
                    <a:latin typeface="Courier"/>
                  </a:rPr>
                  <a:t>[domain_realm]</a:t>
                </a:r>
                <a:br/>
                <a:r>
                  <a:rPr sz="1800">
                    <a:latin typeface="Courier"/>
                  </a:rPr>
                  <a:t>.postgasse.org = POSTGASSE.ORG</a:t>
                </a:r>
                <a:br/>
                <a:r>
                  <a:rPr sz="1800">
                    <a:latin typeface="Courier"/>
                  </a:rPr>
                  <a:t>postgasse.org = POSTGASSE.ORG</a:t>
                </a:r>
              </a:p>
              <a:p>
                <a:pPr lvl="0" marL="0" indent="0">
                  <a:buNone/>
                </a:pPr>
                <a:r>
                  <a:rPr/>
                  <a:t>lookup hostname’s and check DNS configuration</a:t>
                </a:r>
              </a:p>
              <a:p>
                <a:pPr lvl="0" marL="1270000" indent="0">
                  <a:buNone/>
                </a:pPr>
                <a:r>
                  <a:rPr sz="1800">
                    <a:solidFill>
                      <a:srgbClr val="06287E"/>
                    </a:solidFill>
                    <a:latin typeface="Courier"/>
                  </a:rPr>
                  <a:t>cat</a:t>
                </a:r>
                <a:r>
                  <a:rPr sz="1800">
                    <a:latin typeface="Courier"/>
                  </a:rPr>
                  <a:t> /etc/resolv.conf</a:t>
                </a:r>
                <a:br/>
                <a:r>
                  <a:rPr sz="1800" i="1">
                    <a:solidFill>
                      <a:srgbClr val="60A0B0"/>
                    </a:solidFill>
                    <a:latin typeface="Courier"/>
                  </a:rPr>
                  <a:t># Generated by NetworkManager</a:t>
                </a:r>
                <a:br/>
                <a:r>
                  <a:rPr sz="1800">
                    <a:latin typeface="Courier"/>
                  </a:rPr>
                  <a:t>search aux.lan postgasse.org</a:t>
                </a:r>
                <a:br/>
                <a:r>
                  <a:rPr sz="1800">
                    <a:latin typeface="Courier"/>
                  </a:rPr>
                  <a:t>nameserver 192.168.56.70</a:t>
                </a:r>
                <a:br/>
                <a:r>
                  <a:rPr sz="1800">
                    <a:latin typeface="Courier"/>
                  </a:rPr>
                  <a:t>nameserver 10.154.0.1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nslookup mneme.postgasse.org</a:t>
                </a:r>
                <a:br/>
                <a:r>
                  <a:rPr sz="1800">
                    <a:latin typeface="Courier"/>
                  </a:rPr>
                  <a:t>Server:     192.168.56.70</a:t>
                </a:r>
                <a:br/>
                <a:r>
                  <a:rPr sz="1800">
                    <a:latin typeface="Courier"/>
                  </a:rPr>
                  <a:t>Address:    192.168.56.70#53</a:t>
                </a:r>
                <a:br/>
                <a:br/>
                <a:r>
                  <a:rPr sz="1800">
                    <a:latin typeface="Courier"/>
                  </a:rPr>
                  <a:t>Name:   mneme.postgasse.org</a:t>
                </a:r>
                <a:br/>
                <a:r>
                  <a:rPr sz="1800">
                    <a:latin typeface="Courier"/>
                  </a:rPr>
                  <a:t>Address: 192.168.56.70</a:t>
                </a:r>
                <a:br/>
                <a:r>
                  <a:rPr sz="1800">
                    <a:latin typeface="Courier"/>
                  </a:rPr>
                  <a:t>Name:   mneme.postgasse.org</a:t>
                </a:r>
                <a:br/>
                <a:r>
                  <a:rPr sz="1800">
                    <a:latin typeface="Courier"/>
                  </a:rPr>
                  <a:t>Address: 10.0.2.19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nslookup te2018_eusdb.postgasse.org</a:t>
                </a:r>
                <a:br/>
                <a:r>
                  <a:rPr sz="1800">
                    <a:latin typeface="Courier"/>
                  </a:rPr>
                  <a:t>Server:     192.168.56.70</a:t>
                </a:r>
                <a:br/>
                <a:r>
                  <a:rPr sz="1800">
                    <a:latin typeface="Courier"/>
                  </a:rPr>
                  <a:t>Address:    192.168.56.70#53</a:t>
                </a:r>
                <a:br/>
                <a:br/>
                <a:r>
                  <a:rPr sz="1800">
                    <a:latin typeface="Courier"/>
                  </a:rPr>
                  <a:t>Name:   urania.postgasse.org</a:t>
                </a:r>
                <a:br/>
                <a:r>
                  <a:rPr sz="1800">
                    <a:latin typeface="Courier"/>
                  </a:rPr>
                  <a:t>Address: 192.168.56.90</a:t>
                </a:r>
              </a:p>
              <a:p>
                <a:pPr lvl="0" marL="0" indent="0">
                  <a:buNone/>
                </a:pPr>
                <a:r>
                  <a:rPr/>
                  <a:t>Create a service principle in MS AD</a:t>
                </a:r>
              </a:p>
              <a:p>
                <a:pPr lvl="0" marL="0" indent="0">
                  <a:buNone/>
                </a:pPr>
                <a:r>
                  <a:rPr/>
                  <a:t>Create the keytab file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ktpass.exe -princ oracle/te2018_eusdb.postgasse.org@POSTGASSE.ORG \
    -mapuser te2018_eusdb.postgasse.org -pass manager \
    -crypto ALL -ptype KRB5_NT_PRINCIPAL \
    -out C:\u00\app\oracle\network\te2018_eusdb.keytab</a:t>
                </a:r>
              </a:p>
              <a:p>
                <a:pPr lvl="0" marL="0" indent="0">
                  <a:buNone/>
                </a:pPr>
                <a:r>
                  <a:rPr/>
                  <a:t>Connect as kerberos User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Setup OUD AD Proxy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Requirements</a:t>
                </a:r>
              </a:p>
              <a:p>
                <a:pPr lvl="0" marL="0" indent="0">
                  <a:buNone/>
                </a:pPr>
                <a:r>
                  <a:rPr/>
                  <a:t>Before you can start you may need a few things.</a:t>
                </a:r>
              </a:p>
              <a:p>
                <a:pPr lvl="1"/>
                <a:r>
                  <a:rPr/>
                  <a:t>Docker environment (eg. Docker community edition)</a:t>
                </a:r>
              </a:p>
              <a:p>
                <a:pPr lvl="1"/>
                <a:r>
                  <a:rPr/>
                  <a:t>OUD Docker Images in particular one for OUD 12.2.1.3 with the latest OUD base see </a:t>
                </a:r>
                <a:r>
                  <a:rPr>
                    <a:hlinkClick r:id="rId2"/>
                  </a:rPr>
                  <a:t>oehrlis/docker</a:t>
                </a:r>
                <a:r>
                  <a:rPr/>
                  <a:t> soon you may also get the Dockerfiles from the Oracle Repository see </a:t>
                </a:r>
                <a:r>
                  <a:rPr>
                    <a:hlinkClick r:id="rId3"/>
                  </a:rPr>
                  <a:t>pull request 911</a:t>
                </a:r>
              </a:p>
              <a:p>
                <a:pPr lvl="1"/>
                <a:r>
                  <a:rPr/>
                  <a:t>An MS AD Directory server or at lease a few credential to access one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Environment Variable</a:t>
                </a:r>
              </a:p>
              <a:p>
                <a:pPr lvl="0" marL="0" indent="0">
                  <a:buNone/>
                </a:pPr>
                <a:r>
                  <a:rPr/>
                  <a:t>To type less you just have to define a few environment variables. Basically you will define the local Docker volume path, container name, container hostname and the OUD instance name.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export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MY_CONTAINER=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"te2018_oud"</a:t>
                </a:r>
                <a:br/>
                <a:r>
                  <a:rPr sz="1800">
                    <a:latin typeface="Courier"/>
                  </a:rPr>
                  <a:t>export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MY_VOLUME_PATH=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"/data/docker/volumes/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$MY_CONTAINER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</a:t>
                </a:r>
                <a:br/>
                <a:r>
                  <a:rPr sz="1800">
                    <a:latin typeface="Courier"/>
                  </a:rPr>
                  <a:t>export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MY_HOST=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$MY_CONTAINER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.postgasse.org"</a:t>
                </a:r>
                <a:br/>
                <a:r>
                  <a:rPr sz="1800">
                    <a:latin typeface="Courier"/>
                  </a:rPr>
                  <a:t>export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MY_OUD_INSTANCE=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"oud_adproxy"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Create the container</a:t>
                </a:r>
              </a:p>
              <a:p>
                <a:pPr lvl="0" marL="0" indent="0">
                  <a:buNone/>
                </a:pPr>
                <a:r>
                  <a:rPr/>
                  <a:t>Just create a container without starting it. Adjust ports, base DN etc.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docker container create --name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$MY_CONTAINER</a:t>
                </a:r>
                <a:r>
                  <a:rPr sz="1800">
                    <a:latin typeface="Courier"/>
                  </a:rPr>
                  <a:t> \</a:t>
                </a:r>
                <a:br/>
                <a:r>
                  <a:rPr sz="1800">
                    <a:latin typeface="Courier"/>
                  </a:rPr>
                  <a:t>    --volume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 sz="1800">
                    <a:latin typeface="Courier"/>
                  </a:rPr>
                  <a:t>:/u01 \</a:t>
                </a:r>
                <a:br/>
                <a:r>
                  <a:rPr sz="1800">
                    <a:latin typeface="Courier"/>
                  </a:rPr>
                  <a:t>    -p 1389:1389 -p 1636:1636 -p 4444:4444 \</a:t>
                </a:r>
                <a:br/>
                <a:r>
                  <a:rPr sz="1800">
                    <a:latin typeface="Courier"/>
                  </a:rPr>
                  <a:t>    -e OUD_CUSTOM=TRUE \</a:t>
                </a:r>
                <a:br/>
                <a:r>
                  <a:rPr sz="1800">
                    <a:latin typeface="Courier"/>
                  </a:rPr>
                  <a:t>    -e BASEDN=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"dc=postgasse,dc=org"</a:t>
                </a:r>
                <a:r>
                  <a:rPr sz="1800">
                    <a:latin typeface="Courier"/>
                  </a:rPr>
                  <a:t> \</a:t>
                </a:r>
                <a:br/>
                <a:r>
                  <a:rPr sz="1800">
                    <a:latin typeface="Courier"/>
                  </a:rPr>
                  <a:t>    -e OUD_INSTANCE=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 sz="1800">
                    <a:latin typeface="Courier"/>
                  </a:rPr>
                  <a:t> \</a:t>
                </a:r>
                <a:br/>
                <a:r>
                  <a:rPr sz="1800">
                    <a:latin typeface="Courier"/>
                  </a:rPr>
                  <a:t>    --hostname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$MY_HOST</a:t>
                </a:r>
                <a:r>
                  <a:rPr sz="1800">
                    <a:latin typeface="Courier"/>
                  </a:rPr>
                  <a:t> \</a:t>
                </a:r>
                <a:br/>
                <a:r>
                  <a:rPr sz="1800">
                    <a:latin typeface="Courier"/>
                  </a:rPr>
                  <a:t>    --dns 192.168.56.70 \</a:t>
                </a:r>
                <a:br/>
                <a:r>
                  <a:rPr sz="1800">
                    <a:latin typeface="Courier"/>
                  </a:rPr>
                  <a:t>    --dns-search postgasse.org \</a:t>
                </a:r>
                <a:br/>
                <a:r>
                  <a:rPr sz="1800">
                    <a:latin typeface="Courier"/>
                  </a:rPr>
                  <a:t>    oracle/oud:12.2.1.3.180626</a:t>
                </a:r>
              </a:p>
              <a:p>
                <a:pPr lvl="0" marL="0" indent="0">
                  <a:buNone/>
                </a:pPr>
                <a:r>
                  <a:rPr/>
                  <a:t>Get and configure your create scripts out of the container from the OUD base. Alternatively you may also get it directly from GitHub </a:t>
                </a:r>
                <a:r>
                  <a:rPr>
                    <a:hlinkClick r:id="rId4"/>
                  </a:rPr>
                  <a:t>oehrlis/oudbase</a:t>
                </a:r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Get the OUD EUS AD templates from the Docker container created before.</a:t>
                </a:r>
              </a:p>
              <a:p>
                <a:pPr lvl="0" marL="1270000" indent="0">
                  <a:buNone/>
                </a:pPr>
                <a:r>
                  <a:rPr sz="1800">
                    <a:solidFill>
                      <a:srgbClr val="06287E"/>
                    </a:solidFill>
                    <a:latin typeface="Courier"/>
                  </a:rPr>
                  <a:t>mkdir</a:t>
                </a:r>
                <a:r>
                  <a:rPr sz="1800">
                    <a:latin typeface="Courier"/>
                  </a:rPr>
                  <a:t> -p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 sz="1800">
                    <a:latin typeface="Courier"/>
                  </a:rPr>
                  <a:t>/admin/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br/>
                <a:r>
                  <a:rPr sz="1800">
                    <a:latin typeface="Courier"/>
                  </a:rPr>
                  <a:t>docker cp \</a:t>
                </a:r>
                <a:br/>
                <a:r>
                  <a:rPr sz="1800">
                    <a:latin typeface="Courier"/>
                  </a:rPr>
                  <a:t>   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$(</a:t>
                </a:r>
                <a:r>
                  <a:rPr sz="1800">
                    <a:latin typeface="Courier"/>
                  </a:rPr>
                  <a:t>docker ps -aqf 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"name=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$MY_CONTAINER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)</a:t>
                </a:r>
                <a:r>
                  <a:rPr sz="1800">
                    <a:latin typeface="Courier"/>
                  </a:rPr>
                  <a:t>:/u00/app/oracle/local/oudbase/templates/create/oud12c_eus_ad_proxy \</a:t>
                </a:r>
                <a:br/>
                <a:r>
                  <a:rPr sz="1800">
                    <a:latin typeface="Courier"/>
                  </a:rPr>
                  <a:t>   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 sz="1800">
                    <a:latin typeface="Courier"/>
                  </a:rPr>
                  <a:t>/admin/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br/>
                <a:r>
                  <a:rPr sz="1800">
                    <a:solidFill>
                      <a:srgbClr val="06287E"/>
                    </a:solidFill>
                    <a:latin typeface="Courier"/>
                  </a:rPr>
                  <a:t>mv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 sz="1800">
                    <a:latin typeface="Courier"/>
                  </a:rPr>
                  <a:t>/admin/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 sz="1800">
                    <a:latin typeface="Courier"/>
                  </a:rPr>
                  <a:t>/oud12c_eus_ad_proxy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 sz="1800">
                    <a:latin typeface="Courier"/>
                  </a:rPr>
                  <a:t>/admin/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 sz="1800">
                    <a:latin typeface="Courier"/>
                  </a:rPr>
                  <a:t>/create</a:t>
                </a:r>
                <a:br/>
                <a:r>
                  <a:rPr sz="1800">
                    <a:solidFill>
                      <a:srgbClr val="06287E"/>
                    </a:solidFill>
                    <a:latin typeface="Courier"/>
                  </a:rPr>
                  <a:t>mkdir</a:t>
                </a:r>
                <a:r>
                  <a:rPr sz="1800">
                    <a:latin typeface="Courier"/>
                  </a:rPr>
                  <a:t> -p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 sz="1800">
                    <a:latin typeface="Courier"/>
                  </a:rPr>
                  <a:t>/admin/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 sz="1800">
                    <a:latin typeface="Courier"/>
                  </a:rPr>
                  <a:t>/etc</a:t>
                </a:r>
                <a:br/>
                <a:r>
                  <a:rPr sz="1800">
                    <a:latin typeface="Courier"/>
                  </a:rPr>
                  <a:t>echo 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"manager"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&gt;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 sz="1800">
                    <a:latin typeface="Courier"/>
                  </a:rPr>
                  <a:t>/admin/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 sz="1800">
                    <a:latin typeface="Courier"/>
                  </a:rPr>
                  <a:t>/etc/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${MY_OUD_INSTANCE}</a:t>
                </a:r>
                <a:r>
                  <a:rPr sz="1800">
                    <a:latin typeface="Courier"/>
                  </a:rPr>
                  <a:t>_pwd.txt</a:t>
                </a:r>
              </a:p>
              <a:p>
                <a:pPr lvl="0" marL="0" indent="0">
                  <a:buNone/>
                </a:pPr>
                <a:r>
                  <a:rPr/>
                  <a:t>Update the </a:t>
                </a:r>
                <a:r>
                  <a:rPr i="1"/>
                  <a:t>00_init_environment</a:t>
                </a:r>
                <a:r>
                  <a:rPr/>
                  <a:t> according to your environment. In particular the variables AD_PDC_HOST,AD_PDC_PORT, AD_PDC_USER, AD_PDC_PASSWORD and BASEDN, GROUP_DN, USER_DN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vi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 sz="1800">
                    <a:latin typeface="Courier"/>
                  </a:rPr>
                  <a:t>/admin/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 sz="1800">
                    <a:latin typeface="Courier"/>
                  </a:rPr>
                  <a:t>/create/00_init_environment</a:t>
                </a:r>
                <a:br/>
                <a:br/>
                <a:r>
                  <a:rPr sz="1800">
                    <a:solidFill>
                      <a:srgbClr val="06287E"/>
                    </a:solidFill>
                    <a:latin typeface="Courier"/>
                  </a:rPr>
                  <a:t>sed</a:t>
                </a:r>
                <a:r>
                  <a:rPr sz="1800">
                    <a:latin typeface="Courier"/>
                  </a:rPr>
                  <a:t> -i -e 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"s|&lt;PDC_HOSTNAME&gt;|mneme.postgasse.org|g"</a:t>
                </a:r>
                <a:r>
                  <a:rPr sz="1800">
                    <a:latin typeface="Courier"/>
                  </a:rPr>
                  <a:t> \</a:t>
                </a:r>
                <a:br/>
                <a:r>
                  <a:rPr sz="1800">
                    <a:latin typeface="Courier"/>
                  </a:rPr>
                  <a:t>   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 sz="1800">
                    <a:latin typeface="Courier"/>
                  </a:rPr>
                  <a:t>/admin/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 sz="1800">
                    <a:latin typeface="Courier"/>
                  </a:rPr>
                  <a:t>/create/00_init_environment</a:t>
                </a:r>
                <a:br/>
                <a:r>
                  <a:rPr sz="1800">
                    <a:solidFill>
                      <a:srgbClr val="06287E"/>
                    </a:solidFill>
                    <a:latin typeface="Courier"/>
                  </a:rPr>
                  <a:t>sed</a:t>
                </a:r>
                <a:r>
                  <a:rPr sz="1800">
                    <a:latin typeface="Courier"/>
                  </a:rPr>
                  <a:t> -i -e 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's|&lt;USER_DN&gt;|CN=OUD\\ Admin,CN=Users,dc=postgasse,dc=org|g'</a:t>
                </a:r>
                <a:r>
                  <a:rPr sz="1800">
                    <a:latin typeface="Courier"/>
                  </a:rPr>
                  <a:t> \</a:t>
                </a:r>
                <a:br/>
                <a:r>
                  <a:rPr sz="1800">
                    <a:latin typeface="Courier"/>
                  </a:rPr>
                  <a:t>   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 sz="1800">
                    <a:latin typeface="Courier"/>
                  </a:rPr>
                  <a:t>/admin/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 sz="1800">
                    <a:latin typeface="Courier"/>
                  </a:rPr>
                  <a:t>/create/00_init_environment</a:t>
                </a:r>
                <a:br/>
                <a:r>
                  <a:rPr sz="1800">
                    <a:solidFill>
                      <a:srgbClr val="06287E"/>
                    </a:solidFill>
                    <a:latin typeface="Courier"/>
                  </a:rPr>
                  <a:t>sed</a:t>
                </a:r>
                <a:r>
                  <a:rPr sz="1800">
                    <a:latin typeface="Courier"/>
                  </a:rPr>
                  <a:t> -i -e 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"s|&lt;PASSWORD&gt;|manager|g"</a:t>
                </a:r>
                <a:r>
                  <a:rPr sz="1800">
                    <a:latin typeface="Courier"/>
                  </a:rPr>
                  <a:t> \</a:t>
                </a:r>
                <a:br/>
                <a:r>
                  <a:rPr sz="1800">
                    <a:latin typeface="Courier"/>
                  </a:rPr>
                  <a:t>   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 sz="1800">
                    <a:latin typeface="Courier"/>
                  </a:rPr>
                  <a:t>/admin/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 sz="1800">
                    <a:latin typeface="Courier"/>
                  </a:rPr>
                  <a:t>/create/00_init_environment</a:t>
                </a:r>
                <a:br/>
                <a:br/>
                <a:r>
                  <a:rPr sz="1800">
                    <a:solidFill>
                      <a:srgbClr val="06287E"/>
                    </a:solidFill>
                    <a:latin typeface="Courier"/>
                  </a:rPr>
                  <a:t>sed</a:t>
                </a:r>
                <a:r>
                  <a:rPr sz="1800">
                    <a:latin typeface="Courier"/>
                  </a:rPr>
                  <a:t> -i -e 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's|^export BASEDN.*|export BASEDN="dc=postgasse,dc=org"|g'</a:t>
                </a:r>
                <a:r>
                  <a:rPr sz="1800">
                    <a:latin typeface="Courier"/>
                  </a:rPr>
                  <a:t> \</a:t>
                </a:r>
                <a:br/>
                <a:r>
                  <a:rPr sz="1800">
                    <a:latin typeface="Courier"/>
                  </a:rPr>
                  <a:t>   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 sz="1800">
                    <a:latin typeface="Courier"/>
                  </a:rPr>
                  <a:t>/admin/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 sz="1800">
                    <a:latin typeface="Courier"/>
                  </a:rPr>
                  <a:t>/create/00_init_environment</a:t>
                </a:r>
                <a:br/>
                <a:r>
                  <a:rPr sz="1800">
                    <a:solidFill>
                      <a:srgbClr val="06287E"/>
                    </a:solidFill>
                    <a:latin typeface="Courier"/>
                  </a:rPr>
                  <a:t>sed</a:t>
                </a:r>
                <a:r>
                  <a:rPr sz="1800">
                    <a:latin typeface="Courier"/>
                  </a:rPr>
                  <a:t> -i -e 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's|^export GROUP_OU.*|export GROUP_OU="ou=Groups,dc=postgasse,dc=org"|g'</a:t>
                </a:r>
                <a:r>
                  <a:rPr sz="1800">
                    <a:latin typeface="Courier"/>
                  </a:rPr>
                  <a:t> \</a:t>
                </a:r>
                <a:br/>
                <a:r>
                  <a:rPr sz="1800">
                    <a:latin typeface="Courier"/>
                  </a:rPr>
                  <a:t>   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 sz="1800">
                    <a:latin typeface="Courier"/>
                  </a:rPr>
                  <a:t>/admin/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 sz="1800">
                    <a:latin typeface="Courier"/>
                  </a:rPr>
                  <a:t>/create/00_init_environment</a:t>
                </a:r>
                <a:br/>
                <a:r>
                  <a:rPr sz="1800">
                    <a:solidFill>
                      <a:srgbClr val="06287E"/>
                    </a:solidFill>
                    <a:latin typeface="Courier"/>
                  </a:rPr>
                  <a:t>sed</a:t>
                </a:r>
                <a:r>
                  <a:rPr sz="1800">
                    <a:latin typeface="Courier"/>
                  </a:rPr>
                  <a:t> -i -e 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's|^export USER_OU.*|export USER_OU="ou=People,dc=postgasse,dc=org"|g'</a:t>
                </a:r>
                <a:r>
                  <a:rPr sz="1800">
                    <a:latin typeface="Courier"/>
                  </a:rPr>
                  <a:t> \</a:t>
                </a:r>
                <a:br/>
                <a:r>
                  <a:rPr sz="1800">
                    <a:latin typeface="Courier"/>
                  </a:rPr>
                  <a:t>   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 sz="1800">
                    <a:latin typeface="Courier"/>
                  </a:rPr>
                  <a:t>/admin/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 sz="1800">
                    <a:latin typeface="Courier"/>
                  </a:rPr>
                  <a:t>/create/00_init_environment</a:t>
                </a:r>
                <a:br/>
                <a:r>
                  <a:rPr sz="1800">
                    <a:solidFill>
                      <a:srgbClr val="06287E"/>
                    </a:solidFill>
                    <a:latin typeface="Courier"/>
                  </a:rPr>
                  <a:t>sed</a:t>
                </a:r>
                <a:r>
                  <a:rPr sz="1800">
                    <a:latin typeface="Courier"/>
                  </a:rPr>
                  <a:t> -i -e 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"s|dc=example,dc=com|dc=postgasse,dc=org|g"</a:t>
                </a:r>
                <a:r>
                  <a:rPr sz="1800">
                    <a:latin typeface="Courier"/>
                  </a:rPr>
                  <a:t> \</a:t>
                </a:r>
                <a:br/>
                <a:r>
                  <a:rPr sz="1800">
                    <a:latin typeface="Courier"/>
                  </a:rPr>
                  <a:t>   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 sz="1800">
                    <a:latin typeface="Courier"/>
                  </a:rPr>
                  <a:t>/admin/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 sz="1800">
                    <a:latin typeface="Courier"/>
                  </a:rPr>
                  <a:t>/create/00_init_environment</a:t>
                </a:r>
                <a:br/>
                <a:br/>
                <a:r>
                  <a:rPr sz="1800">
                    <a:solidFill>
                      <a:srgbClr val="06287E"/>
                    </a:solidFill>
                    <a:latin typeface="Courier"/>
                  </a:rPr>
                  <a:t>cat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 sz="1800">
                    <a:latin typeface="Courier"/>
                  </a:rPr>
                  <a:t>/admin/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 sz="1800">
                    <a:latin typeface="Courier"/>
                  </a:rPr>
                  <a:t>/create/00_init_environment</a:t>
                </a:r>
              </a:p>
              <a:p>
                <a:pPr lvl="0" marL="0" indent="0">
                  <a:buNone/>
                </a:pPr>
                <a:r>
                  <a:rPr/>
                  <a:t>Lets go. Start the container and let the scripts create the OUD instance.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docker start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$MY_CONTAINER</a:t>
                </a:r>
              </a:p>
              <a:p>
                <a:pPr lvl="0" marL="0" indent="0">
                  <a:buNone/>
                </a:pPr>
                <a:r>
                  <a:rPr/>
                  <a:t>Enjoy the log and see how your OUD EUS AD proxy is created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docker logs -f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$MY_CONTAINER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Setup EUS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dbca -configureDatabase -sourceDB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$ORACLE_SID</a:t>
                </a:r>
                <a:r>
                  <a:rPr sz="1800">
                    <a:latin typeface="Courier"/>
                  </a:rPr>
                  <a:t> \</a:t>
                </a:r>
                <a:br/>
                <a:r>
                  <a:rPr sz="1800">
                    <a:latin typeface="Courier"/>
                  </a:rPr>
                  <a:t>    -registerWithDirService true \</a:t>
                </a:r>
                <a:br/>
                <a:r>
                  <a:rPr sz="1800">
                    <a:latin typeface="Courier"/>
                  </a:rPr>
                  <a:t>    -dirServiceUserName 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"cn=eusadmin"</a:t>
                </a:r>
                <a:r>
                  <a:rPr sz="1800">
                    <a:latin typeface="Courier"/>
                  </a:rPr>
                  <a:t> -dirServicePassword manager \</a:t>
                </a:r>
                <a:br/>
                <a:r>
                  <a:rPr sz="1800">
                    <a:latin typeface="Courier"/>
                  </a:rPr>
                  <a:t>    -walletPassword TVD04manager -silent</a:t>
                </a:r>
              </a:p>
              <a:p>
                <a:pPr lvl="0" marL="0" indent="0">
                  <a:buNone/>
                </a:pPr>
                <a:r>
                  <a:rPr/>
                  <a:t>Create a global DB User</a:t>
                </a:r>
              </a:p>
              <a:p>
                <a:pPr lvl="0" marL="1270000" indent="0">
                  <a:buNone/>
                </a:pP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DROP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06287E"/>
                    </a:solidFill>
                    <a:latin typeface="Courier"/>
                  </a:rPr>
                  <a:t>USER</a:t>
                </a:r>
                <a:r>
                  <a:rPr sz="1800">
                    <a:latin typeface="Courier"/>
                  </a:rPr>
                  <a:t> eus_users;</a:t>
                </a:r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CREATE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06287E"/>
                    </a:solidFill>
                    <a:latin typeface="Courier"/>
                  </a:rPr>
                  <a:t>USER</a:t>
                </a:r>
                <a:r>
                  <a:rPr sz="1800">
                    <a:latin typeface="Courier"/>
                  </a:rPr>
                  <a:t> eus_users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IDENTIFIED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GLOBALLY</a:t>
                </a:r>
                <a:r>
                  <a:rPr sz="1800">
                    <a:latin typeface="Courier"/>
                  </a:rPr>
                  <a:t>;  </a:t>
                </a:r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GRANT</a:t>
                </a:r>
                <a:r>
                  <a:rPr sz="1800">
                    <a:latin typeface="Courier"/>
                  </a:rPr>
                  <a:t> tvd_connect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TO</a:t>
                </a:r>
                <a:r>
                  <a:rPr sz="1800">
                    <a:latin typeface="Courier"/>
                  </a:rPr>
                  <a:t> eus_users;  </a:t>
                </a:r>
              </a:p>
              <a:p>
                <a:pPr lvl="0" marL="0" indent="0">
                  <a:buNone/>
                </a:pPr>
                <a:r>
                  <a:rPr/>
                  <a:t>Define a EUS mapping to the shared schema created before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eusm createMapping database_name=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$ORACLE_SID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</a:t>
                </a:r>
                <a:r>
                  <a:rPr sz="1800">
                    <a:latin typeface="Courier"/>
                  </a:rPr>
                  <a:t> \</a:t>
                </a:r>
                <a:br/>
                <a:r>
                  <a:rPr sz="1800">
                    <a:latin typeface="Courier"/>
                  </a:rPr>
                  <a:t>    realm_dn=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"dc=postgasse,dc=org"</a:t>
                </a:r>
                <a:r>
                  <a:rPr sz="1800">
                    <a:latin typeface="Courier"/>
                  </a:rPr>
                  <a:t> map_type=SUBTREE \</a:t>
                </a:r>
                <a:br/>
                <a:r>
                  <a:rPr sz="1800">
                    <a:latin typeface="Courier"/>
                  </a:rPr>
                  <a:t>    map_dn=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"ou=People,dc=postgasse,dc=org"</a:t>
                </a:r>
                <a:r>
                  <a:rPr sz="1800">
                    <a:latin typeface="Courier"/>
                  </a:rPr>
                  <a:t> schema=EUS_USERS \</a:t>
                </a:r>
                <a:br/>
                <a:r>
                  <a:rPr sz="1800">
                    <a:latin typeface="Courier"/>
                  </a:rPr>
                  <a:t>    ldap_host=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"te2018_oud.postgasse.org"</a:t>
                </a:r>
                <a:r>
                  <a:rPr sz="1800">
                    <a:latin typeface="Courier"/>
                  </a:rPr>
                  <a:t> ldap_port=1389 \</a:t>
                </a:r>
                <a:br/>
                <a:r>
                  <a:rPr sz="1800">
                    <a:latin typeface="Courier"/>
                  </a:rPr>
                  <a:t>    ldap_user_dn=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"cn=eusadmin"</a:t>
                </a:r>
                <a:r>
                  <a:rPr sz="1800">
                    <a:latin typeface="Courier"/>
                  </a:rPr>
                  <a:t> \</a:t>
                </a:r>
                <a:br/>
                <a:r>
                  <a:rPr sz="1800">
                    <a:latin typeface="Courier"/>
                  </a:rPr>
                  <a:t>    ldap_user_password=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"manager"</a:t>
                </a:r>
                <a:r>
                  <a:rPr sz="1800">
                    <a:latin typeface="Courier"/>
                  </a:rPr>
                  <a:t>  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eusm listMappings database_name=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$ORACLE_SID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</a:t>
                </a:r>
                <a:r>
                  <a:rPr sz="1800">
                    <a:latin typeface="Courier"/>
                  </a:rPr>
                  <a:t> \</a:t>
                </a:r>
                <a:br/>
                <a:r>
                  <a:rPr sz="1800">
                    <a:latin typeface="Courier"/>
                  </a:rPr>
                  <a:t>    realm_dn=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"dc=postgasse,dc=org"</a:t>
                </a:r>
                <a:r>
                  <a:rPr sz="1800">
                    <a:latin typeface="Courier"/>
                  </a:rPr>
                  <a:t> \</a:t>
                </a:r>
                <a:br/>
                <a:r>
                  <a:rPr sz="1800">
                    <a:latin typeface="Courier"/>
                  </a:rPr>
                  <a:t>    ldap_host=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"te2018_oud.postgasse.org"</a:t>
                </a:r>
                <a:r>
                  <a:rPr sz="1800">
                    <a:latin typeface="Courier"/>
                  </a:rPr>
                  <a:t> ldap_port=1389 \</a:t>
                </a:r>
                <a:br/>
                <a:r>
                  <a:rPr sz="1800">
                    <a:latin typeface="Courier"/>
                  </a:rPr>
                  <a:t>    ldap_user_dn=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"cn=eusadmin"</a:t>
                </a:r>
                <a:r>
                  <a:rPr sz="1800">
                    <a:latin typeface="Courier"/>
                  </a:rPr>
                  <a:t> \</a:t>
                </a:r>
                <a:br/>
                <a:r>
                  <a:rPr sz="1800">
                    <a:latin typeface="Courier"/>
                  </a:rPr>
                  <a:t>    ldap_user_password=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"manager"</a:t>
                </a:r>
              </a:p>
              <a:p>
                <a:pPr lvl="0" marL="0" indent="0">
                  <a:buNone/>
                </a:pPr>
                <a:r>
                  <a:rPr/>
                  <a:t>Passwords are in docker logs or in the password files in </a:t>
                </a:r>
                <a14:m>
                  <m:oMath xmlns:m="http://schemas.openxmlformats.org/officeDocument/2006/math">
                    <m:r>
                      <m:t>M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V</m:t>
                        </m:r>
                      </m:sub>
                    </m:sSub>
                    <m:r>
                      <m:t>O</m:t>
                    </m:r>
                    <m:r>
                      <m:t>L</m:t>
                    </m:r>
                    <m:r>
                      <m:t>U</m:t>
                    </m:r>
                    <m:r>
                      <m:t>M</m:t>
                    </m:r>
                    <m:sSub>
                      <m:e>
                        <m:r>
                          <m:t>E</m:t>
                        </m:r>
                      </m:e>
                      <m:sub>
                        <m:r>
                          <m:t>P</m:t>
                        </m:r>
                      </m:sub>
                    </m:sSub>
                    <m:r>
                      <m:t>A</m:t>
                    </m:r>
                    <m:r>
                      <m:t>T</m:t>
                    </m:r>
                    <m:r>
                      <m:t>H</m:t>
                    </m:r>
                    <m:r>
                      <m:t>/</m:t>
                    </m:r>
                    <m:r>
                      <m:t>a</m:t>
                    </m:r>
                    <m:r>
                      <m:t>d</m:t>
                    </m:r>
                    <m:r>
                      <m:t>m</m:t>
                    </m:r>
                    <m:r>
                      <m:t>i</m:t>
                    </m:r>
                    <m:r>
                      <m:t>n</m:t>
                    </m:r>
                    <m:r>
                      <m:t>/</m:t>
                    </m:r>
                  </m:oMath>
                </a14:m>
                <a:r>
                  <a:rPr/>
                  <a:t>MY_OUD_INSTANCE/etc</a:t>
                </a:r>
              </a:p>
              <a:p>
                <a:pPr lvl="0" marL="0" indent="0">
                  <a:buNone/>
                </a:pPr>
                <a:r>
                  <a:rPr/>
                  <a:t>check EUS connection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SQL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&gt;</a:t>
                </a:r>
                <a:r>
                  <a:rPr sz="1800">
                    <a:latin typeface="Courier"/>
                  </a:rPr>
                  <a:t> conn dinu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>
                    <a:latin typeface="Courier"/>
                  </a:rPr>
                  <a:t>manager</a:t>
                </a:r>
                <a:br/>
                <a:r>
                  <a:rPr sz="1800">
                    <a:latin typeface="Courier"/>
                  </a:rPr>
                  <a:t>Connected.</a:t>
                </a:r>
                <a:br/>
                <a:r>
                  <a:rPr sz="1800">
                    <a:latin typeface="Courier"/>
                  </a:rPr>
                  <a:t>SQL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&gt;</a:t>
                </a:r>
                <a:r>
                  <a:rPr sz="1800">
                    <a:latin typeface="Courier"/>
                  </a:rPr>
                  <a:t> @sousrinf</a:t>
                </a:r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Database</a:t>
                </a:r>
                <a:r>
                  <a:rPr sz="1800">
                    <a:latin typeface="Courier"/>
                  </a:rPr>
                  <a:t> Information</a:t>
                </a:r>
                <a:br/>
                <a:r>
                  <a:rPr sz="1800" i="1">
                    <a:solidFill>
                      <a:srgbClr val="60A0B0"/>
                    </a:solidFill>
                    <a:latin typeface="Courier"/>
                  </a:rPr>
                  <a:t>--------------------</a:t>
                </a:r>
                <a:br/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 DB_NAME       : TDB122A</a:t>
                </a:r>
                <a:br/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 DB_DOMAIN     :</a:t>
                </a:r>
                <a:br/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INSTANCE</a:t>
                </a:r>
                <a:r>
                  <a:rPr sz="1800">
                    <a:latin typeface="Courier"/>
                  </a:rPr>
                  <a:t>      : 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</a:t>
                </a:r>
                <a:br/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 INSTANCE_NAME     : TDB122A</a:t>
                </a:r>
                <a:br/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 SERVER_HOST       : urania</a:t>
                </a:r>
                <a:br/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br/>
                <a:r>
                  <a:rPr sz="1800">
                    <a:latin typeface="Courier"/>
                  </a:rPr>
                  <a:t>Authentification Information</a:t>
                </a:r>
                <a:br/>
                <a:r>
                  <a:rPr sz="1800" i="1">
                    <a:solidFill>
                      <a:srgbClr val="60A0B0"/>
                    </a:solidFill>
                    <a:latin typeface="Courier"/>
                  </a:rPr>
                  <a:t>----------------------------</a:t>
                </a:r>
                <a:br/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 SESSION_USER      : EUS_USERS</a:t>
                </a:r>
                <a:br/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 PROXY_USER        :</a:t>
                </a:r>
                <a:br/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 AUTHENTICATION_METHOD :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PASSWORD</a:t>
                </a:r>
                <a:br/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 IDENTIFICATION_TYPE   :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GLOBAL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SHARED</a:t>
                </a:r>
                <a:br/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 NETWORK_PROTOCOL  :</a:t>
                </a:r>
                <a:br/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 OS_USER       : oracle</a:t>
                </a:r>
                <a:br/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 AUTHENTICATED_IDENTITY: DINU</a:t>
                </a:r>
                <a:br/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 ENTERPRISE_IDENTITY   : cn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 sz="1800">
                    <a:latin typeface="Courier"/>
                  </a:rPr>
                  <a:t>Martin Berger,ou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 sz="1800">
                    <a:latin typeface="Courier"/>
                  </a:rPr>
                  <a:t>People,dc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 sz="1800">
                    <a:latin typeface="Courier"/>
                  </a:rPr>
                  <a:t>postgasse,dc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 sz="1800">
                    <a:latin typeface="Courier"/>
                  </a:rPr>
                  <a:t>org</a:t>
                </a:r>
                <a:br/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br/>
                <a:r>
                  <a:rPr sz="1800">
                    <a:latin typeface="Courier"/>
                  </a:rPr>
                  <a:t>Other Information</a:t>
                </a:r>
                <a:br/>
                <a:r>
                  <a:rPr sz="1800" i="1">
                    <a:solidFill>
                      <a:srgbClr val="60A0B0"/>
                    </a:solidFill>
                    <a:latin typeface="Courier"/>
                  </a:rPr>
                  <a:t>-----------------</a:t>
                </a:r>
                <a:br/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 ISDBA         :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FALSE</a:t>
                </a:r>
                <a:br/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 CLIENT_INFO       :</a:t>
                </a:r>
                <a:br/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 PROGRAM       : sqlplus@urania (TNS V1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V3)</a:t>
                </a:r>
                <a:br/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 MODULE        : SQL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*</a:t>
                </a:r>
                <a:r>
                  <a:rPr sz="1800">
                    <a:latin typeface="Courier"/>
                  </a:rPr>
                  <a:t>Plus</a:t>
                </a:r>
                <a:br/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 IP_ADDRESS        :</a:t>
                </a:r>
                <a:br/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 SID           : 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33</a:t>
                </a:r>
                <a:br/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 SERIAL#       : 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17568</a:t>
                </a:r>
                <a:br/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 SERVER        : DEDICATED</a:t>
                </a:r>
                <a:br/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 TERMINAL      : pts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</a:t>
                </a:r>
                <a:br/>
                <a:br/>
                <a:r>
                  <a:rPr sz="1800">
                    <a:latin typeface="Courier"/>
                  </a:rPr>
                  <a:t>PL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>
                    <a:latin typeface="Courier"/>
                  </a:rPr>
                  <a:t>SQL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procedure</a:t>
                </a:r>
                <a:r>
                  <a:rPr sz="1800">
                    <a:latin typeface="Courier"/>
                  </a:rPr>
                  <a:t> successfully completed.</a:t>
                </a:r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45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Impact</vt:lpstr>
      <vt:lpstr>Nunito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EUS, Kerberos, SSL and OUD a guideline</dc:title>
  <dc:creator>Stefan Oehrli</dc:creator>
  <cp:keywords/>
  <dcterms:created xsi:type="dcterms:W3CDTF">2019-10-21T19:49:53Z</dcterms:created>
  <dcterms:modified xsi:type="dcterms:W3CDTF">2019-10-21T19:49:53Z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lorlinks">
    <vt:lpwstr>True</vt:lpwstr>
  </property>
  <property fmtid="{D5CDD505-2E9C-101B-9397-08002B2CF9AE}" pid="3" name="date">
    <vt:lpwstr>2019 October 16</vt:lpwstr>
  </property>
  <property fmtid="{D5CDD505-2E9C-101B-9397-08002B2CF9AE}" pid="4" name="geometry">
    <vt:lpwstr/>
  </property>
  <property fmtid="{D5CDD505-2E9C-101B-9397-08002B2CF9AE}" pid="5" name="listings-disable-line-numbers">
    <vt:lpwstr>True</vt:lpwstr>
  </property>
  <property fmtid="{D5CDD505-2E9C-101B-9397-08002B2CF9AE}" pid="6" name="logo">
    <vt:lpwstr>/TVDLogo2019.eps</vt:lpwstr>
  </property>
  <property fmtid="{D5CDD505-2E9C-101B-9397-08002B2CF9AE}" pid="7" name="mainfont">
    <vt:lpwstr>Nunito Sans SemiBold</vt:lpwstr>
  </property>
  <property fmtid="{D5CDD505-2E9C-101B-9397-08002B2CF9AE}" pid="8" name="monofont">
    <vt:lpwstr>Courier New</vt:lpwstr>
  </property>
  <property fmtid="{D5CDD505-2E9C-101B-9397-08002B2CF9AE}" pid="9" name="numbersections">
    <vt:lpwstr>False</vt:lpwstr>
  </property>
  <property fmtid="{D5CDD505-2E9C-101B-9397-08002B2CF9AE}" pid="10" name="papersize">
    <vt:lpwstr>a4</vt:lpwstr>
  </property>
  <property fmtid="{D5CDD505-2E9C-101B-9397-08002B2CF9AE}" pid="11" name="subtitle">
    <vt:lpwstr>Demo Scripts, Examples and Exercises</vt:lpwstr>
  </property>
  <property fmtid="{D5CDD505-2E9C-101B-9397-08002B2CF9AE}" pid="12" name="titlepage">
    <vt:lpwstr>False</vt:lpwstr>
  </property>
  <property fmtid="{D5CDD505-2E9C-101B-9397-08002B2CF9AE}" pid="13" name="toc">
    <vt:lpwstr>False</vt:lpwstr>
  </property>
  <property fmtid="{D5CDD505-2E9C-101B-9397-08002B2CF9AE}" pid="14" name="tvddocversion">
    <vt:lpwstr>1.0</vt:lpwstr>
  </property>
</Properties>
</file>