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hyperlink" Target="https://www.example.com" TargetMode="External" /><Relationship Id="rId3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6.xml" /><Relationship Id="rId3" Type="http://schemas.openxmlformats.org/officeDocument/2006/relationships/hyperlink" Target="https://ctan.org/pkg/awesomebox" TargetMode="External" /><Relationship Id="rId4" Type="http://schemas.openxmlformats.org/officeDocument/2006/relationships/hyperlink" Target="https://ctan.org/pkg/awesomebox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OraDBA Markdown Doc 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 template for markdown based documentation</a:t>
            </a:r>
            <a:br/>
            <a:br/>
            <a:r>
              <a:rPr/>
              <a:t>Stefan Oehrli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Formatting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Basic Syntax</a:t>
            </a:r>
          </a:p>
          <a:p>
            <a:pPr lvl="0" indent="0" marL="0">
              <a:buNone/>
            </a:pPr>
            <a:r>
              <a:rPr/>
              <a:t>These are the elements outlined in John Gruber’s original design document.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</a:t>
            </a:r>
          </a:p>
          <a:p>
            <a:pPr lvl="0" indent="0" marL="0">
              <a:buNone/>
            </a:pPr>
            <a:r>
              <a:rPr/>
              <a:t>Headings are created with a </a:t>
            </a:r>
            <a:r>
              <a:rPr>
                <a:latin typeface="Courier New"/>
              </a:rPr>
              <a:t>#</a:t>
            </a:r>
            <a:r>
              <a:rPr/>
              <a:t>. Where the number of </a:t>
            </a:r>
            <a:r>
              <a:rPr>
                <a:latin typeface="Courier New"/>
              </a:rPr>
              <a:t>#</a:t>
            </a:r>
            <a:r>
              <a:rPr/>
              <a:t> corresponds to the level of the heading.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# This is an &lt;h1&gt;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 This is an &lt;h2&gt; tag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### This is an &lt;h3&gt; tag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Emphasis</a:t>
            </a:r>
          </a:p>
          <a:p>
            <a:pPr lvl="0" indent="0">
              <a:buNone/>
            </a:pPr>
            <a:r>
              <a:rPr>
                <a:latin typeface="Courier New"/>
              </a:rPr>
              <a:t>*This text will be italic*</a:t>
            </a:r>
            <a:br/>
            <a:r>
              <a:rPr>
                <a:latin typeface="Courier New"/>
              </a:rPr>
              <a:t>_This will also be italic_</a:t>
            </a:r>
            <a:br/>
            <a:br/>
            <a:r>
              <a:rPr>
                <a:latin typeface="Courier New"/>
              </a:rPr>
              <a:t>**This text will be bold**</a:t>
            </a:r>
            <a:br/>
            <a:r>
              <a:rPr>
                <a:latin typeface="Courier New"/>
              </a:rPr>
              <a:t>__This will also be bold__</a:t>
            </a:r>
            <a:br/>
            <a:br/>
            <a:r>
              <a:rPr>
                <a:latin typeface="Courier New"/>
              </a:rPr>
              <a:t>_You **can** combine them_</a:t>
            </a:r>
          </a:p>
          <a:p>
            <a:pPr lvl="0" indent="0" marL="0">
              <a:buNone/>
            </a:pPr>
            <a:r>
              <a:rPr i="1"/>
              <a:t>This text will be italic</a:t>
            </a:r>
            <a:r>
              <a:rPr/>
              <a:t> </a:t>
            </a:r>
            <a:r>
              <a:rPr i="1"/>
              <a:t>This will also be italic</a:t>
            </a:r>
          </a:p>
          <a:p>
            <a:pPr lvl="0" indent="0" marL="0">
              <a:buNone/>
            </a:pPr>
            <a:r>
              <a:rPr b="1"/>
              <a:t>This text will be bold</a:t>
            </a:r>
            <a:r>
              <a:rPr/>
              <a:t> </a:t>
            </a:r>
            <a:r>
              <a:rPr b="1"/>
              <a:t>This will also be bold</a:t>
            </a:r>
          </a:p>
          <a:p>
            <a:pPr lvl="0" indent="0" marL="0">
              <a:buNone/>
            </a:pPr>
            <a:r>
              <a:rPr i="1"/>
              <a:t>You </a:t>
            </a:r>
            <a:r>
              <a:rPr b="1" i="1"/>
              <a:t>can</a:t>
            </a:r>
            <a:r>
              <a:rPr i="1"/>
              <a:t> combine them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Blockquote</a:t>
            </a:r>
          </a:p>
          <a:p>
            <a:pPr lvl="0" indent="0">
              <a:buNone/>
            </a:pPr>
            <a:r>
              <a:rPr>
                <a:solidFill>
                  <a:srgbClr val="7D9029"/>
                </a:solidFill>
                <a:latin typeface="Courier New"/>
              </a:rPr>
              <a:t>&gt; blockquote</a:t>
            </a:r>
          </a:p>
          <a:p>
            <a:pPr lvl="0" indent="0" marL="1270000">
              <a:buNone/>
            </a:pPr>
            <a:r>
              <a:rPr sz="2000"/>
              <a:t>blockquote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Ordered List</a:t>
            </a:r>
          </a:p>
          <a:p>
            <a:pPr lvl="0" indent="-342900" marL="342900">
              <a:buAutoNum type="arabicPeriod"/>
            </a:pPr>
            <a:r>
              <a:rPr/>
              <a:t>First item</a:t>
            </a:r>
          </a:p>
          <a:p>
            <a:pPr lvl="0" indent="-342900" marL="342900">
              <a:buAutoNum type="arabicPeriod"/>
            </a:pPr>
            <a:r>
              <a:rPr/>
              <a:t>Second item</a:t>
            </a:r>
          </a:p>
          <a:p>
            <a:pPr lvl="0" indent="-342900" marL="342900">
              <a:buAutoNum type="arabicPeriod"/>
            </a:pPr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Unordered List</a:t>
            </a:r>
          </a:p>
          <a:p>
            <a:pPr lvl="0"/>
            <a:r>
              <a:rPr/>
              <a:t>First item</a:t>
            </a:r>
          </a:p>
          <a:p>
            <a:pPr lvl="0"/>
            <a:r>
              <a:rPr/>
              <a:t>Second item</a:t>
            </a:r>
          </a:p>
          <a:p>
            <a:pPr lvl="0"/>
            <a:r>
              <a:rPr/>
              <a:t>Third item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Code</a:t>
            </a:r>
          </a:p>
          <a:p>
            <a:pPr lvl="0" indent="0" marL="0">
              <a:buNone/>
            </a:pPr>
            <a:r>
              <a:rPr>
                <a:latin typeface="Courier New"/>
              </a:rPr>
              <a:t>code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Horizontal Rule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Link</a:t>
            </a:r>
          </a:p>
          <a:p>
            <a:pPr lvl="0" indent="0" marL="0">
              <a:buNone/>
            </a:pPr>
            <a:r>
              <a:rPr>
                <a:hlinkClick r:id="rId2"/>
              </a:rPr>
              <a:t>title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Image</a:t>
            </a:r>
          </a:p>
        </p:txBody>
      </p:sp>
      <p:pic>
        <p:nvPicPr>
          <p:cNvPr descr="CMU_overview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1333500"/>
            <a:ext cx="5105400" cy="1625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>
            <p:ph idx="1"/>
          </p:nvPr>
        </p:nvSpPr>
        <p:spPr>
          <a:xfrm>
            <a:off x="3568700" y="4076700"/>
            <a:ext cx="51054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“Oracle Centrally Managed Users Overview”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Extended Syntax</a:t>
            </a:r>
          </a:p>
          <a:p>
            <a:pPr lvl="0" indent="0" marL="0">
              <a:buNone/>
            </a:pPr>
            <a:r>
              <a:rPr/>
              <a:t>These elements extend the basic syntax by adding additional features. Not all Markdown applications support these elements.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Table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Syntax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Description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Header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Title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Paragraph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Text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Fenced Code Block</a:t>
            </a:r>
          </a:p>
          <a:p>
            <a:pPr lvl="0" indent="0">
              <a:buNone/>
            </a:pPr>
            <a:r>
              <a:rPr>
                <a:solidFill>
                  <a:srgbClr val="06287E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"firstName"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"John"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"lastName"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70A0"/>
                </a:solidFill>
                <a:latin typeface="Courier New"/>
              </a:rPr>
              <a:t>"Smith"</a:t>
            </a:r>
            <a:r>
              <a:rPr>
                <a:solidFill>
                  <a:srgbClr val="06287E"/>
                </a:solidFill>
                <a:latin typeface="Courier New"/>
              </a:rPr>
              <a:t>,</a:t>
            </a:r>
            <a:br/>
            <a:r>
              <a:rPr>
                <a:latin typeface="Courier New"/>
              </a:rPr>
              <a:t>  </a:t>
            </a:r>
            <a:r>
              <a:rPr>
                <a:solidFill>
                  <a:srgbClr val="902000"/>
                </a:solidFill>
                <a:latin typeface="Courier New"/>
              </a:rPr>
              <a:t>"age"</a:t>
            </a:r>
            <a:r>
              <a:rPr>
                <a:solidFill>
                  <a:srgbClr val="06287E"/>
                </a:solidFill>
                <a:latin typeface="Courier New"/>
              </a:rPr>
              <a:t>: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25</a:t>
            </a:r>
            <a:br/>
            <a:r>
              <a:rPr>
                <a:solidFill>
                  <a:srgbClr val="06287E"/>
                </a:solidFill>
                <a:latin typeface="Courier New"/>
              </a:rPr>
              <a:t>}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Footnote</a:t>
            </a:r>
          </a:p>
          <a:p>
            <a:pPr lvl="0" indent="0" marL="0">
              <a:buNone/>
            </a:pPr>
            <a:r>
              <a:rPr/>
              <a:t>Here’s a sentence with a footnote. </a:t>
            </a:r>
            <a:r>
              <a:rPr baseline="30000">
                <a:hlinkClick r:id="rId2" action="ppaction://hlinksldjump"/>
              </a:rPr>
              <a:t>1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Heading ID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My Great Heading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Definition List</a:t>
            </a:r>
          </a:p>
          <a:p>
            <a:pPr lvl="0" indent="0" marL="0">
              <a:buNone/>
            </a:pPr>
            <a:r>
              <a:rPr b="1"/>
              <a:t>term</a:t>
            </a:r>
          </a:p>
          <a:p>
            <a:pPr lvl="0" indent="0" marL="1270000">
              <a:buNone/>
            </a:pPr>
            <a:r>
              <a:rPr sz="2000"/>
              <a:t>definition For a list of all available boxes and options visit theFor a list of all available boxes and options visit theFor a list of all available boxes and options visit the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Strikethrough</a:t>
            </a:r>
          </a:p>
          <a:p>
            <a:pPr lvl="0" indent="0" marL="0">
              <a:buNone/>
            </a:pPr>
            <a:r>
              <a:rPr strike="sngStrike"/>
              <a:t>The world is flat.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Task List</a:t>
            </a:r>
          </a:p>
          <a:p>
            <a:pPr lvl="0"/>
            <a:r>
              <a:rPr/>
              <a:t>☒ Write the press release</a:t>
            </a:r>
          </a:p>
          <a:p>
            <a:pPr lvl="0"/>
            <a:r>
              <a:rPr/>
              <a:t>☐ Update the website</a:t>
            </a:r>
          </a:p>
          <a:p>
            <a:pPr lvl="0"/>
            <a:r>
              <a:rPr/>
              <a:t>☐ Contact the media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Box Types</a:t>
            </a:r>
          </a:p>
          <a:p>
            <a:pPr lvl="0" indent="0" marL="0">
              <a:buNone/>
            </a:pPr>
            <a:r>
              <a:rPr/>
              <a:t>For a list of all available boxes and options visit the </a:t>
            </a:r>
            <a:r>
              <a:rPr>
                <a:hlinkClick r:id="rId3"/>
                <a:latin typeface="Courier New"/>
              </a:rPr>
              <a:t>awesomebox</a:t>
            </a:r>
            <a:r>
              <a:rPr>
                <a:hlinkClick r:id="rId4"/>
              </a:rPr>
              <a:t> documentation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note</a:t>
            </a:r>
            <a:br/>
            <a:r>
              <a:rPr>
                <a:latin typeface="Courier New"/>
              </a:rPr>
              <a:t>**Note**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/>
              <a:t>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tip</a:t>
            </a:r>
            <a:br/>
            <a:r>
              <a:rPr>
                <a:latin typeface="Courier New"/>
              </a:rPr>
              <a:t>**Tip**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Tip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</a:t>
            </a:r>
            <a:br/>
            <a:r>
              <a:rPr>
                <a:latin typeface="Courier New"/>
              </a:rPr>
              <a:t>**Warning**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Warning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warning
**Caution** Lorem ipsum dolor ...
:::</a:t>
            </a:r>
          </a:p>
          <a:p>
            <a:pPr lvl="0" indent="0" marL="0">
              <a:buNone/>
            </a:pPr>
            <a:r>
              <a:rPr b="1"/>
              <a:t>Caution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>
              <a:buNone/>
            </a:pPr>
            <a:r>
              <a:rPr>
                <a:latin typeface="Courier New"/>
              </a:rPr>
              <a:t>::: important</a:t>
            </a:r>
            <a:br/>
            <a:r>
              <a:rPr>
                <a:latin typeface="Courier New"/>
              </a:rPr>
              <a:t>**Important** Lorem ipsum dolor ...</a:t>
            </a:r>
            <a:br/>
            <a:r>
              <a:rPr>
                <a:latin typeface="Courier New"/>
              </a:rPr>
              <a:t>:::</a:t>
            </a:r>
          </a:p>
          <a:p>
            <a:pPr lvl="0" indent="0" marL="0">
              <a:buNone/>
            </a:pPr>
            <a:r>
              <a:rPr b="1"/>
              <a:t>Important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/>
              <a:t>Markdown formatting inside the environments is supported.</a:t>
            </a:r>
          </a:p>
          <a:p>
            <a:pPr lvl="0" indent="0" marL="0">
              <a:buNone/>
            </a:pPr>
            <a:r>
              <a:rPr b="1"/>
              <a:t>Lorem ipsum dolor</a:t>
            </a:r>
            <a:r>
              <a:rPr/>
              <a:t> sit amet, </a:t>
            </a:r>
            <a:r>
              <a:rPr>
                <a:latin typeface="Courier New"/>
              </a:rPr>
              <a:t>consectetur adipiscing</a:t>
            </a:r>
            <a:r>
              <a:rPr/>
              <a:t> elit.</a:t>
            </a:r>
          </a:p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 New"/>
              </a:rPr>
              <a:t>if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latin typeface="Courier New"/>
              </a:rPr>
              <a:t>args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length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&lt;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40A070"/>
                </a:solidFill>
                <a:latin typeface="Courier New"/>
              </a:rPr>
              <a:t>2</a:t>
            </a:r>
            <a:r>
              <a:rPr>
                <a:solidFill>
                  <a:srgbClr val="666666"/>
                </a:solidFill>
                <a:latin typeface="Courier New"/>
              </a:rPr>
              <a:t>)</a:t>
            </a:r>
            <a:r>
              <a:rPr>
                <a:latin typeface="Courier New"/>
              </a:rPr>
              <a:t> </a:t>
            </a:r>
            <a:r>
              <a:rPr>
                <a:solidFill>
                  <a:srgbClr val="666666"/>
                </a:solidFill>
                <a:latin typeface="Courier New"/>
              </a:rPr>
              <a:t>{</a:t>
            </a:r>
            <a:br/>
            <a:r>
              <a:rPr>
                <a:latin typeface="Courier New"/>
              </a:rPr>
              <a:t>    </a:t>
            </a:r>
            <a:r>
              <a:rPr>
                <a:solidFill>
                  <a:srgbClr val="008000"/>
                </a:solidFill>
                <a:latin typeface="Courier New"/>
              </a:rPr>
              <a:t>System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out</a:t>
            </a:r>
            <a:r>
              <a:rPr>
                <a:solidFill>
                  <a:srgbClr val="666666"/>
                </a:solidFill>
                <a:latin typeface="Courier New"/>
              </a:rPr>
              <a:t>.</a:t>
            </a:r>
            <a:r>
              <a:rPr>
                <a:solidFill>
                  <a:srgbClr val="06287E"/>
                </a:solidFill>
                <a:latin typeface="Courier New"/>
              </a:rPr>
              <a:t>println</a:t>
            </a:r>
            <a:r>
              <a:rPr>
                <a:solidFill>
                  <a:srgbClr val="666666"/>
                </a:solidFill>
                <a:latin typeface="Courier New"/>
              </a:rPr>
              <a:t>(</a:t>
            </a:r>
            <a:r>
              <a:rPr>
                <a:solidFill>
                  <a:srgbClr val="4070A0"/>
                </a:solidFill>
                <a:latin typeface="Courier New"/>
              </a:rPr>
              <a:t>"Lorem ipsum dolor sit amet"</a:t>
            </a:r>
            <a:r>
              <a:rPr>
                <a:solidFill>
                  <a:srgbClr val="666666"/>
                </a:solidFill>
                <a:latin typeface="Courier New"/>
              </a:rPr>
              <a:t>);</a:t>
            </a:r>
            <a:br/>
            <a:r>
              <a:rPr>
                <a:solidFill>
                  <a:srgbClr val="666666"/>
                </a:solidFill>
                <a:latin typeface="Courier New"/>
              </a:rPr>
              <a:t>}</a:t>
            </a:r>
          </a:p>
          <a:p>
            <a:pPr lvl="0" indent="0" marL="0">
              <a:buNone/>
            </a:pPr>
            <a:r>
              <a:rPr i="1"/>
              <a:t>Nam aliquet libero quis lectus elementum fermentum.</a:t>
            </a:r>
          </a:p>
          <a:p>
            <a:pPr lvl="0" indent="0" marL="0">
              <a:buNone/>
            </a:pPr>
            <a:r>
              <a:rPr b="1"/>
              <a:t>OraDBA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  <a:p>
            <a:pPr lvl="0" indent="0" marL="0">
              <a:buNone/>
            </a:pPr>
            <a:r>
              <a:rPr b="1"/>
              <a:t>OraDBA</a:t>
            </a:r>
            <a:r>
              <a:rPr/>
              <a:t> Lorem ipsum dolor sit amet, consectetur adipiscing elit. Nam aliquet libero quis lectus elementum fermentum.</a:t>
            </a:r>
          </a:p>
          <a:p>
            <a:pPr lvl="0" indent="0" marL="0">
              <a:buNone/>
            </a:pPr>
            <a:r>
              <a:rPr/>
              <a:t>Fusce aliquet augue sapien, non efficitur mi ornare sed. Morbi at dictum felis. Pellentesque tortor lacus, semper et neque vitae, egestas commodo nisl.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This is the footnote.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OraDBA Markdown Doc Template</dc:title>
  <dc:creator>Stefan Oehrli</dc:creator>
  <cp:keywords/>
  <dcterms:created xsi:type="dcterms:W3CDTF">2025-09-04T17:06:46Z</dcterms:created>
  <dcterms:modified xsi:type="dcterms:W3CDTF">2025-09-04T17:06:46Z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ulletcolor">
    <vt:lpwstr>black</vt:lpwstr>
  </property>
  <property fmtid="{D5CDD505-2E9C-101B-9397-08002B2CF9AE}" pid="3" name="code-block-font-size">
    <vt:lpwstr/>
  </property>
  <property fmtid="{D5CDD505-2E9C-101B-9397-08002B2CF9AE}" pid="4" name="disable-header">
    <vt:lpwstr>True</vt:lpwstr>
  </property>
  <property fmtid="{D5CDD505-2E9C-101B-9397-08002B2CF9AE}" pid="5" name="filecolor">
    <vt:lpwstr>purple</vt:lpwstr>
  </property>
  <property fmtid="{D5CDD505-2E9C-101B-9397-08002B2CF9AE}" pid="6" name="footer-left">
    <vt:lpwstr>Copyright © 2023 Accenture. All rights reserved.</vt:lpwstr>
  </property>
  <property fmtid="{D5CDD505-2E9C-101B-9397-08002B2CF9AE}" pid="7" name="geometry">
    <vt:lpwstr/>
  </property>
  <property fmtid="{D5CDD505-2E9C-101B-9397-08002B2CF9AE}" pid="8" name="header-includes">
    <vt:lpwstr/>
  </property>
  <property fmtid="{D5CDD505-2E9C-101B-9397-08002B2CF9AE}" pid="9" name="linkcolor">
    <vt:lpwstr>purple</vt:lpwstr>
  </property>
  <property fmtid="{D5CDD505-2E9C-101B-9397-08002B2CF9AE}" pid="10" name="links-as-notes">
    <vt:lpwstr>False</vt:lpwstr>
  </property>
  <property fmtid="{D5CDD505-2E9C-101B-9397-08002B2CF9AE}" pid="11" name="listings">
    <vt:lpwstr>True</vt:lpwstr>
  </property>
  <property fmtid="{D5CDD505-2E9C-101B-9397-08002B2CF9AE}" pid="12" name="listings-disable-line-numbers">
    <vt:lpwstr>True</vt:lpwstr>
  </property>
  <property fmtid="{D5CDD505-2E9C-101B-9397-08002B2CF9AE}" pid="13" name="listings-no-page-break">
    <vt:lpwstr>True</vt:lpwstr>
  </property>
  <property fmtid="{D5CDD505-2E9C-101B-9397-08002B2CF9AE}" pid="14" name="lof">
    <vt:lpwstr>False</vt:lpwstr>
  </property>
  <property fmtid="{D5CDD505-2E9C-101B-9397-08002B2CF9AE}" pid="15" name="lof-own-page">
    <vt:lpwstr>False</vt:lpwstr>
  </property>
  <property fmtid="{D5CDD505-2E9C-101B-9397-08002B2CF9AE}" pid="16" name="lot">
    <vt:lpwstr>True</vt:lpwstr>
  </property>
  <property fmtid="{D5CDD505-2E9C-101B-9397-08002B2CF9AE}" pid="17" name="lot-own-page">
    <vt:lpwstr>True</vt:lpwstr>
  </property>
  <property fmtid="{D5CDD505-2E9C-101B-9397-08002B2CF9AE}" pid="18" name="mainfont">
    <vt:lpwstr>Arial</vt:lpwstr>
  </property>
  <property fmtid="{D5CDD505-2E9C-101B-9397-08002B2CF9AE}" pid="19" name="monofont">
    <vt:lpwstr>Courier New</vt:lpwstr>
  </property>
  <property fmtid="{D5CDD505-2E9C-101B-9397-08002B2CF9AE}" pid="20" name="numbersections">
    <vt:lpwstr>True</vt:lpwstr>
  </property>
  <property fmtid="{D5CDD505-2E9C-101B-9397-08002B2CF9AE}" pid="21" name="pandoc-latex-environment">
    <vt:lpwstr/>
  </property>
  <property fmtid="{D5CDD505-2E9C-101B-9397-08002B2CF9AE}" pid="22" name="papersize">
    <vt:lpwstr>a4</vt:lpwstr>
  </property>
  <property fmtid="{D5CDD505-2E9C-101B-9397-08002B2CF9AE}" pid="23" name="sansfont">
    <vt:lpwstr>Arial</vt:lpwstr>
  </property>
  <property fmtid="{D5CDD505-2E9C-101B-9397-08002B2CF9AE}" pid="24" name="subtitle">
    <vt:lpwstr>A template for markdown based documentation</vt:lpwstr>
  </property>
  <property fmtid="{D5CDD505-2E9C-101B-9397-08002B2CF9AE}" pid="25" name="subtitle-color">
    <vt:lpwstr>A100FF</vt:lpwstr>
  </property>
  <property fmtid="{D5CDD505-2E9C-101B-9397-08002B2CF9AE}" pid="26" name="titlepage">
    <vt:lpwstr>True</vt:lpwstr>
  </property>
  <property fmtid="{D5CDD505-2E9C-101B-9397-08002B2CF9AE}" pid="27" name="titlepage-logo">
    <vt:lpwstr>sample/logo.png</vt:lpwstr>
  </property>
  <property fmtid="{D5CDD505-2E9C-101B-9397-08002B2CF9AE}" pid="28" name="titlepage-rule-height">
    <vt:lpwstr>0</vt:lpwstr>
  </property>
  <property fmtid="{D5CDD505-2E9C-101B-9397-08002B2CF9AE}" pid="29" name="titlepage-text-color">
    <vt:lpwstr>000000</vt:lpwstr>
  </property>
  <property fmtid="{D5CDD505-2E9C-101B-9397-08002B2CF9AE}" pid="30" name="toc">
    <vt:lpwstr>True</vt:lpwstr>
  </property>
  <property fmtid="{D5CDD505-2E9C-101B-9397-08002B2CF9AE}" pid="31" name="toc-depth">
    <vt:lpwstr>2</vt:lpwstr>
  </property>
  <property fmtid="{D5CDD505-2E9C-101B-9397-08002B2CF9AE}" pid="32" name="toc-own-page">
    <vt:lpwstr>True</vt:lpwstr>
  </property>
  <property fmtid="{D5CDD505-2E9C-101B-9397-08002B2CF9AE}" pid="33" name="toc-title">
    <vt:lpwstr>Table of Contents</vt:lpwstr>
  </property>
  <property fmtid="{D5CDD505-2E9C-101B-9397-08002B2CF9AE}" pid="34" name="tvddocversion">
    <vt:lpwstr>0.0.3</vt:lpwstr>
  </property>
  <property fmtid="{D5CDD505-2E9C-101B-9397-08002B2CF9AE}" pid="35" name="urlcolor">
    <vt:lpwstr>purple</vt:lpwstr>
  </property>
</Properties>
</file>