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 autoAdjust="0"/>
    <p:restoredTop sz="94706" autoAdjust="0"/>
  </p:normalViewPr>
  <p:slideViewPr>
    <p:cSldViewPr snapToGrid="0" snapToObjects="1">
      <p:cViewPr varScale="1">
        <p:scale>
          <a:sx n="103" d="100"/>
          <a:sy n="103" d="100"/>
        </p:scale>
        <p:origin x="19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emf"/><Relationship Id="rId7" Type="http://schemas.openxmlformats.org/officeDocument/2006/relationships/image" Target="../media/image6.sv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7" name="Grafik 20">
            <a:extLst>
              <a:ext uri="{FF2B5EF4-FFF2-40B4-BE49-F238E27FC236}">
                <a16:creationId xmlns:a16="http://schemas.microsoft.com/office/drawing/2014/main" id="{B6AF2B3C-B9FB-0341-B129-7F9DAF81D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35" y="4736175"/>
            <a:ext cx="5562600" cy="266700"/>
          </a:xfrm>
          <a:prstGeom prst="rect">
            <a:avLst/>
          </a:prstGeom>
        </p:spPr>
      </p:pic>
      <p:pic>
        <p:nvPicPr>
          <p:cNvPr id="9" name="Grafik 24">
            <a:extLst>
              <a:ext uri="{FF2B5EF4-FFF2-40B4-BE49-F238E27FC236}">
                <a16:creationId xmlns:a16="http://schemas.microsoft.com/office/drawing/2014/main" id="{B42EC0B1-617C-FC43-AB85-CD3E7BCA69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9128" y="4711969"/>
            <a:ext cx="1378800" cy="273992"/>
          </a:xfrm>
          <a:prstGeom prst="rect">
            <a:avLst/>
          </a:prstGeom>
        </p:spPr>
      </p:pic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2" name="Textplatzhalter 22">
            <a:extLst>
              <a:ext uri="{FF2B5EF4-FFF2-40B4-BE49-F238E27FC236}">
                <a16:creationId xmlns:a16="http://schemas.microsoft.com/office/drawing/2014/main" id="{16AA5A72-F3B9-584E-9B49-B8E851F94D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3" name="Textplatzhalter 22">
            <a:extLst>
              <a:ext uri="{FF2B5EF4-FFF2-40B4-BE49-F238E27FC236}">
                <a16:creationId xmlns:a16="http://schemas.microsoft.com/office/drawing/2014/main" id="{9E97F1EA-8D8C-A94E-846A-646858F47B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4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 algn="ctr">
              <a:buNone/>
              <a:defRPr lang="en-US" sz="2000" b="0" i="0" kern="1200" baseline="0" smtClean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fik 17">
            <a:extLst>
              <a:ext uri="{FF2B5EF4-FFF2-40B4-BE49-F238E27FC236}">
                <a16:creationId xmlns:a16="http://schemas.microsoft.com/office/drawing/2014/main" id="{ED3190D5-0FC7-BF4B-8452-4A5B6EBEED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000" y="183600"/>
            <a:ext cx="1378800" cy="2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70487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7418" y="182947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ehrlis/docker" TargetMode="External" /><Relationship Id="rId3" Type="http://schemas.openxmlformats.org/officeDocument/2006/relationships/hyperlink" Target="https://github.com/oracle/docker-images/pull/911" TargetMode="External" /><Relationship Id="rId4" Type="http://schemas.openxmlformats.org/officeDocument/2006/relationships/hyperlink" Target="https://github.com/oehrlis/oudbas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</a:t>
            </a:r>
            <a:r>
              <a:rPr/>
              <a:t> </a:t>
            </a:r>
            <a:r>
              <a:rPr/>
              <a:t>Scripts,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Exercises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Demos</a:t>
            </a:r>
            <a:r>
              <a:rPr/>
              <a:t> </a:t>
            </a: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couple of demo’s for the TechEvent presentation </a:t>
            </a:r>
            <a:r>
              <a:rPr i="1"/>
              <a:t>EUS, Kerberos, SSL and OUD a guideline</a:t>
            </a:r>
            <a:r>
              <a:rPr/>
              <a:t>. Be aware, that the code can not be used copy/past in all environments due to limitations on the line breaks.</a:t>
            </a:r>
          </a:p>
          <a:p>
            <a:pPr lvl="0" marL="0" indent="0">
              <a:buNone/>
            </a:pPr>
            <a:r>
              <a:rPr/>
              <a:t>Demos are shown on an Oracle 18c Docker based database.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--detach --name te2018_eusdb \</a:t>
            </a:r>
            <a:br/>
            <a:r>
              <a:rPr>
                <a:latin typeface="Courier"/>
              </a:rPr>
              <a:t>  --volume /data/docker/volumes/te2018_eusdb:/u01 \</a:t>
            </a:r>
            <a:br/>
            <a:r>
              <a:rPr>
                <a:latin typeface="Courier"/>
              </a:rPr>
              <a:t>  -e ORACLE_SID=TE18EUS \</a:t>
            </a:r>
            <a:br/>
            <a:r>
              <a:rPr>
                <a:latin typeface="Courier"/>
              </a:rPr>
              <a:t>  -p 1521:1521 -p 5500:5500 \</a:t>
            </a:r>
            <a:br/>
            <a:r>
              <a:rPr>
                <a:latin typeface="Courier"/>
              </a:rPr>
              <a:t>  --hostname te2018_eusdb.postgasse.org \</a:t>
            </a:r>
            <a:br/>
            <a:r>
              <a:rPr>
                <a:latin typeface="Courier"/>
              </a:rPr>
              <a:t>  --dns 192.168.56.70 \</a:t>
            </a:r>
            <a:br/>
            <a:r>
              <a:rPr>
                <a:latin typeface="Courier"/>
              </a:rPr>
              <a:t>  --dns-search postgasse.org \</a:t>
            </a:r>
            <a:br/>
            <a:r>
              <a:rPr>
                <a:latin typeface="Courier"/>
              </a:rPr>
              <a:t>  oracle/database:18.3.0.0</a:t>
            </a:r>
          </a:p>
          <a:p>
            <a:pPr lvl="0" marL="0" indent="0">
              <a:buNone/>
            </a:pPr>
            <a:r>
              <a:rPr/>
              <a:t>Create user and roles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ROLE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ON</a:t>
            </a:r>
            <a:r>
              <a:rPr>
                <a:latin typeface="Courier"/>
              </a:rPr>
              <a:t> v_$session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SOE_KERBEROS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EXTERNALLY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'soe@POSTGASSE.ORG'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tvd_connect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SOE_KERBEROS;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Password Verifier</a:t>
            </a:r>
          </a:p>
          <a:p>
            <a:pPr lvl="0" marL="0" indent="0">
              <a:buNone/>
            </a:pPr>
            <a:r>
              <a:rPr/>
              <a:t>Clean up and remove the old users.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user_10g;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user_11g;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user_12c;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user_all;</a:t>
            </a:r>
          </a:p>
          <a:p>
            <a:pPr lvl="0" marL="0" indent="0">
              <a:buNone/>
            </a:pPr>
            <a:r>
              <a:rPr/>
              <a:t>Create 4 dedicated test user and grant them </a:t>
            </a:r>
            <a:r>
              <a:rPr i="1"/>
              <a:t>CREATE SESSION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user_10g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user_11g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user_12c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user_all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</a:p>
          <a:p>
            <a:pPr lvl="0" marL="0" indent="0">
              <a:buNone/>
            </a:pPr>
            <a:r>
              <a:rPr/>
              <a:t>Reset all passwords using </a:t>
            </a:r>
            <a:r>
              <a:rPr i="1"/>
              <a:t>IDENTIFIED BY VALUES</a:t>
            </a:r>
            <a:r>
              <a:rPr/>
              <a:t> to explicitly set a particular password verifier.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user_10g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'808E79166793CFD1'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user_11g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'S:22D8239017006EBDE054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108BF367F225B5E731D12C91A3BEB31FA28D4A38'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user_12c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'T:C6CE7A88CC5D0E048F32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A564D2B6A7BDC78A2092184F28D13A90FC071F804E5EA09D4D2A3749AA79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BFD0A90D18DEC5788D2B8754AE20EE5C309DBA87550E8AA15EAF2746ED43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1BF4543D2ABE33E22678'</a:t>
            </a:r>
            <a:r>
              <a:rPr>
                <a:latin typeface="Courier"/>
              </a:rPr>
              <a:t>;</a:t>
            </a:r>
          </a:p>
          <a:p>
            <a:pPr lvl="0" marL="0" indent="0">
              <a:buNone/>
            </a:pPr>
            <a:r>
              <a:rPr/>
              <a:t>See what we do have in </a:t>
            </a:r>
            <a:r>
              <a:rPr i="1"/>
              <a:t>dba_users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 linesize 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 pagesize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col username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a25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username,password_versions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dba_users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username </a:t>
            </a:r>
            <a:r>
              <a:rPr b="1">
                <a:solidFill>
                  <a:srgbClr val="007020"/>
                </a:solidFill>
                <a:latin typeface="Courier"/>
              </a:rPr>
              <a:t>LIKE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'USER_%'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USERNAME          PASSWORD_VERSIONS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------------------------- -----------------</a:t>
            </a:r>
            <a:br/>
            <a:r>
              <a:rPr>
                <a:latin typeface="Courier"/>
              </a:rPr>
              <a:t>USER_10G          10G</a:t>
            </a:r>
            <a:br/>
            <a:r>
              <a:rPr>
                <a:latin typeface="Courier"/>
              </a:rPr>
              <a:t>USER_11G          11G</a:t>
            </a:r>
            <a:br/>
            <a:r>
              <a:rPr>
                <a:latin typeface="Courier"/>
              </a:rPr>
              <a:t>USER_12C          12C</a:t>
            </a:r>
            <a:br/>
            <a:r>
              <a:rPr>
                <a:latin typeface="Courier"/>
              </a:rPr>
              <a:t>USER_ALL          10G 11G 12C</a:t>
            </a:r>
          </a:p>
          <a:p>
            <a:pPr lvl="0" marL="0" indent="0">
              <a:buNone/>
            </a:pPr>
            <a:r>
              <a:rPr/>
              <a:t>See what we do have in </a:t>
            </a:r>
            <a:r>
              <a:rPr i="1"/>
              <a:t>user$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 linesize 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 pagesize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col 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a20</a:t>
            </a:r>
            <a:br/>
            <a:r>
              <a:rPr>
                <a:latin typeface="Courier"/>
              </a:rPr>
              <a:t>col 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a20</a:t>
            </a:r>
            <a:br/>
            <a:r>
              <a:rPr>
                <a:latin typeface="Courier"/>
              </a:rPr>
              <a:t>col spare4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a65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name,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,spare4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user$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name </a:t>
            </a:r>
            <a:r>
              <a:rPr b="1">
                <a:solidFill>
                  <a:srgbClr val="007020"/>
                </a:solidFill>
                <a:latin typeface="Courier"/>
              </a:rPr>
              <a:t>LIKE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'USER_%'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NAME       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          SPARE4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---------- ----------------- --------------------------------------</a:t>
            </a:r>
            <a:br/>
            <a:r>
              <a:rPr>
                <a:latin typeface="Courier"/>
              </a:rPr>
              <a:t>USER_10G   </a:t>
            </a:r>
            <a:r>
              <a:rPr>
                <a:solidFill>
                  <a:srgbClr val="40A070"/>
                </a:solidFill>
                <a:latin typeface="Courier"/>
              </a:rPr>
              <a:t>808E79166793</a:t>
            </a:r>
            <a:r>
              <a:rPr>
                <a:latin typeface="Courier"/>
              </a:rPr>
              <a:t>CFD1</a:t>
            </a:r>
            <a:br/>
            <a:r>
              <a:rPr>
                <a:latin typeface="Courier"/>
              </a:rPr>
              <a:t>USER_11G                     S</a:t>
            </a:r>
            <a:r>
              <a:rPr>
                <a:solidFill>
                  <a:srgbClr val="4070A0"/>
                </a:solidFill>
                <a:latin typeface="Courier"/>
              </a:rPr>
              <a:t>:22D8239017006EBDE054108BF367F225B5E7</a:t>
            </a:r>
            <a:br/>
            <a:r>
              <a:rPr>
                <a:latin typeface="Courier"/>
              </a:rPr>
              <a:t>                             31D12C91A3BEB31FA28D4A38</a:t>
            </a:r>
            <a:br/>
            <a:r>
              <a:rPr>
                <a:latin typeface="Courier"/>
              </a:rPr>
              <a:t>USER_12C                     T</a:t>
            </a:r>
            <a:r>
              <a:rPr>
                <a:solidFill>
                  <a:srgbClr val="4070A0"/>
                </a:solidFill>
                <a:latin typeface="Courier"/>
              </a:rPr>
              <a:t>:C6CE7A88CC5D0E048F32A564D2B6A7BDC78A</a:t>
            </a:r>
            <a:br/>
            <a:r>
              <a:rPr>
                <a:latin typeface="Courier"/>
              </a:rPr>
              <a:t>                             2092184F28D13A90FC071F804E5EA09D4D2A37</a:t>
            </a:r>
            <a:br/>
            <a:r>
              <a:rPr>
                <a:latin typeface="Courier"/>
              </a:rPr>
              <a:t>                             49AA79BFD0A90D18DEC5788D2B8754AE20EE5C</a:t>
            </a:r>
            <a:br/>
            <a:r>
              <a:rPr>
                <a:latin typeface="Courier"/>
              </a:rPr>
              <a:t>                             309DBA87550E8AA15EAF2746ED431BF4543D2A</a:t>
            </a:r>
            <a:br/>
            <a:r>
              <a:rPr>
                <a:latin typeface="Courier"/>
              </a:rPr>
              <a:t>                             BE33E22678</a:t>
            </a:r>
            <a:br/>
            <a:br/>
            <a:r>
              <a:rPr>
                <a:latin typeface="Courier"/>
              </a:rPr>
              <a:t>USER_ALL   BFD595809B6149CB  S</a:t>
            </a:r>
            <a:r>
              <a:rPr>
                <a:solidFill>
                  <a:srgbClr val="4070A0"/>
                </a:solidFill>
                <a:latin typeface="Courier"/>
              </a:rPr>
              <a:t>:804A87EA761505458FDED9B057A77FCF53DA</a:t>
            </a:r>
            <a:br/>
            <a:r>
              <a:rPr>
                <a:latin typeface="Courier"/>
              </a:rPr>
              <a:t>                             3DDBD6EDB168501EDF5C0B10;T</a:t>
            </a:r>
            <a:r>
              <a:rPr>
                <a:solidFill>
                  <a:srgbClr val="4070A0"/>
                </a:solidFill>
                <a:latin typeface="Courier"/>
              </a:rPr>
              <a:t>:7950DF0D54D</a:t>
            </a:r>
            <a:br/>
            <a:r>
              <a:rPr>
                <a:latin typeface="Courier"/>
              </a:rPr>
              <a:t>                             EA24F1764EBC34A262D784E18F4292510B8A2E</a:t>
            </a:r>
            <a:br/>
            <a:r>
              <a:rPr>
                <a:latin typeface="Courier"/>
              </a:rPr>
              <a:t>                             0D0F7ADFEC1C6F1E22D841A9D91BAF0B9B0563</a:t>
            </a:r>
            <a:br/>
            <a:r>
              <a:rPr>
                <a:latin typeface="Courier"/>
              </a:rPr>
              <a:t>                             2F6D4898C6F4AE1EEF1509339EBCE261A1F36E</a:t>
            </a:r>
            <a:br/>
            <a:r>
              <a:rPr>
                <a:latin typeface="Courier"/>
              </a:rPr>
              <a:t>                             834A5E2DD9F1E772AB2D6413CCAB5EB0B23</a:t>
            </a:r>
          </a:p>
          <a:p>
            <a:pPr lvl="0" marL="0" indent="0">
              <a:buNone/>
            </a:pPr>
            <a:r>
              <a:rPr/>
              <a:t>Check what we do have in </a:t>
            </a:r>
            <a:r>
              <a:rPr i="1"/>
              <a:t>sqlnet.ora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host grep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ALLOWED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#SQLNET.ALLOWED_LOGON_VERSION_CLIENT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12a</a:t>
            </a:r>
            <a:br/>
            <a:r>
              <a:rPr>
                <a:latin typeface="Courier"/>
              </a:rPr>
              <a:t>SQLNET.ALLOWED_LOGON_VERSION_SERVER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br/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"s|^SQLNET.ALLOWED_LOGON_VERSION_SERVER.*|SQLNET.ALLOWED_LOGON_VERSION_SERVER=11|"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"s|^SQLNET.ALLOWED_LOGON_VERSION_SERVER.*|SQLNET.ALLOWED_LOGON_VERSION_SERVER=12|"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"s|^SQLNET.ALLOWED_LOGON_VERSION_SERVER.*|SQLNET.ALLOWED_LOGON_VERSION_SERVER=12a|"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</a:p>
          <a:p>
            <a:pPr lvl="0" marL="0" indent="0">
              <a:buNone/>
            </a:pPr>
            <a:r>
              <a:rPr/>
              <a:t>Do some login tests</a:t>
            </a:r>
          </a:p>
          <a:p>
            <a:pPr lvl="0" indent="0">
              <a:buNone/>
            </a:pPr>
            <a:r>
              <a:rPr>
                <a:latin typeface="Courier"/>
              </a:rPr>
              <a:t>SQL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connect</a:t>
            </a:r>
            <a:r>
              <a:rPr>
                <a:latin typeface="Courier"/>
              </a:rPr>
              <a:t> user_10g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manager</a:t>
            </a:r>
            <a:br/>
            <a:r>
              <a:rPr>
                <a:latin typeface="Courier"/>
              </a:rPr>
              <a:t>ERROR:</a:t>
            </a:r>
            <a:br/>
            <a:r>
              <a:rPr>
                <a:latin typeface="Courier"/>
              </a:rPr>
              <a:t>ORA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01017</a:t>
            </a:r>
            <a:r>
              <a:rPr>
                <a:latin typeface="Courier"/>
              </a:rPr>
              <a:t>: invalid username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; </a:t>
            </a:r>
            <a:r>
              <a:rPr b="1">
                <a:solidFill>
                  <a:srgbClr val="007020"/>
                </a:solidFill>
                <a:latin typeface="Courier"/>
              </a:rPr>
              <a:t>logon</a:t>
            </a:r>
            <a:r>
              <a:rPr>
                <a:latin typeface="Courier"/>
              </a:rPr>
              <a:t> denied</a:t>
            </a:r>
            <a:br/>
            <a:br/>
            <a:br/>
            <a:r>
              <a:rPr>
                <a:latin typeface="Courier"/>
              </a:rPr>
              <a:t>Warning: You are </a:t>
            </a:r>
            <a:r>
              <a:rPr b="1">
                <a:solidFill>
                  <a:srgbClr val="007020"/>
                </a:solidFill>
                <a:latin typeface="Courier"/>
              </a:rPr>
              <a:t>no</a:t>
            </a:r>
            <a:r>
              <a:rPr>
                <a:latin typeface="Courier"/>
              </a:rPr>
              <a:t> longer connected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ORACLE.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connect</a:t>
            </a:r>
            <a:r>
              <a:rPr>
                <a:latin typeface="Courier"/>
              </a:rPr>
              <a:t> user_11g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manager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Setup Kerberos</a:t>
            </a:r>
          </a:p>
          <a:p>
            <a:pPr lvl="0" marL="0" indent="0">
              <a:buNone/>
            </a:pPr>
            <a:r>
              <a:rPr/>
              <a:t>Check the configuration scripts in </a:t>
            </a:r>
            <a:r>
              <a:rPr i="1"/>
              <a:t>sqlnet.ora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 -i -A 11 -B 2 </a:t>
            </a:r>
            <a:r>
              <a:rPr>
                <a:solidFill>
                  <a:srgbClr val="4070A0"/>
                </a:solidFill>
                <a:latin typeface="Courier"/>
              </a:rPr>
              <a:t>"Kerberos Configuration"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$TNS_ADMIN</a:t>
            </a:r>
            <a:r>
              <a:rPr>
                <a:latin typeface="Courier"/>
              </a:rPr>
              <a:t>/sqlnet.ora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################################################################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Kerberos Configuration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################################################################</a:t>
            </a:r>
            <a:br/>
            <a:r>
              <a:rPr>
                <a:latin typeface="Courier"/>
              </a:rPr>
              <a:t>SQLNET.AUTHENTICATION_SERVICES = (BEQ,KERBEROS5)</a:t>
            </a:r>
            <a:br/>
            <a:r>
              <a:rPr>
                <a:latin typeface="Courier"/>
              </a:rPr>
              <a:t>SQLNET.FALLBACK_AUTHENTICATION = TRUE</a:t>
            </a:r>
            <a:br/>
            <a:r>
              <a:rPr>
                <a:latin typeface="Courier"/>
              </a:rPr>
              <a:t>SQLNET.KERBEROS5_KEYTAB = /u00/app/oracle/network/admin/urania.keytab</a:t>
            </a:r>
            <a:br/>
            <a:r>
              <a:rPr>
                <a:latin typeface="Courier"/>
              </a:rPr>
              <a:t>SQLNET.KERBEROS5_REALMS = /u00/app/oracle/network/admin/krb.realms</a:t>
            </a:r>
            <a:br/>
            <a:r>
              <a:rPr>
                <a:latin typeface="Courier"/>
              </a:rPr>
              <a:t>SQLNET.KERBEROS5_CC_NAME = /u00/app/oracle/network/admin/krbcache</a:t>
            </a:r>
            <a:br/>
            <a:r>
              <a:rPr>
                <a:latin typeface="Courier"/>
              </a:rPr>
              <a:t>SQLNET.KERBEROS5_CONF = /u00/app/oracle/network/admin/krb5.conf</a:t>
            </a:r>
            <a:br/>
            <a:r>
              <a:rPr>
                <a:latin typeface="Courier"/>
              </a:rPr>
              <a:t>SQLNET.KERBEROS5_CONF_MIT=TRUE</a:t>
            </a:r>
            <a:br/>
            <a:r>
              <a:rPr>
                <a:latin typeface="Courier"/>
              </a:rPr>
              <a:t>SQLNET.AUTHENTICATION_KERBEROS5_SERVICE = oracle</a:t>
            </a:r>
          </a:p>
          <a:p>
            <a:pPr lvl="0" marL="0" indent="0">
              <a:buNone/>
            </a:pPr>
            <a:r>
              <a:rPr/>
              <a:t>Check the configuration scripts in </a:t>
            </a:r>
            <a:r>
              <a:rPr i="1"/>
              <a:t>krb5.conf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cat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$TNS_ADMIN</a:t>
            </a:r>
            <a:r>
              <a:rPr>
                <a:latin typeface="Courier"/>
              </a:rPr>
              <a:t>/krb5.conf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####krb5.conf DB Server</a:t>
            </a:r>
            <a:br/>
            <a:r>
              <a:rPr>
                <a:latin typeface="Courier"/>
              </a:rPr>
              <a:t>[logging]</a:t>
            </a:r>
            <a:br/>
            <a:r>
              <a:rPr>
                <a:latin typeface="Courier"/>
              </a:rPr>
              <a:t>default = FILE:/u00/app/oracle/network/log/krb5lib.log</a:t>
            </a:r>
            <a:br/>
            <a:r>
              <a:rPr>
                <a:solidFill>
                  <a:srgbClr val="19177C"/>
                </a:solidFill>
                <a:latin typeface="Courier"/>
              </a:rPr>
              <a:t>kdc=</a:t>
            </a:r>
            <a:r>
              <a:rPr>
                <a:latin typeface="Courier"/>
              </a:rPr>
              <a:t>FILE:/u00/app/oracle/network/log/krb5kdc.log</a:t>
            </a:r>
            <a:br/>
            <a:r>
              <a:rPr>
                <a:solidFill>
                  <a:srgbClr val="19177C"/>
                </a:solidFill>
                <a:latin typeface="Courier"/>
              </a:rPr>
              <a:t>admin_server=</a:t>
            </a:r>
            <a:r>
              <a:rPr>
                <a:latin typeface="Courier"/>
              </a:rPr>
              <a:t>FILE:/u00/app/oracle/network/log/kadmind.log</a:t>
            </a:r>
            <a:br/>
            <a:br/>
            <a:r>
              <a:rPr>
                <a:latin typeface="Courier"/>
              </a:rPr>
              <a:t>[libdefaults]</a:t>
            </a:r>
            <a:br/>
            <a:r>
              <a:rPr>
                <a:latin typeface="Courier"/>
              </a:rPr>
              <a:t> default_realm = POSTGASSE.ORG</a:t>
            </a:r>
            <a:br/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clockskew=</a:t>
            </a:r>
            <a:r>
              <a:rPr>
                <a:latin typeface="Courier"/>
              </a:rPr>
              <a:t>300</a:t>
            </a:r>
            <a:br/>
            <a:r>
              <a:rPr>
                <a:latin typeface="Courier"/>
              </a:rPr>
              <a:t> ticket_lifetime = 24h</a:t>
            </a:r>
            <a:br/>
            <a:r>
              <a:rPr>
                <a:latin typeface="Courier"/>
              </a:rPr>
              <a:t> renew_lifetime = 7d</a:t>
            </a:r>
            <a:br/>
            <a:r>
              <a:rPr>
                <a:latin typeface="Courier"/>
              </a:rPr>
              <a:t> forwardable = true</a:t>
            </a:r>
            <a:br/>
            <a:br/>
            <a:r>
              <a:rPr>
                <a:latin typeface="Courier"/>
              </a:rPr>
              <a:t>[realms]</a:t>
            </a:r>
            <a:br/>
            <a:r>
              <a:rPr>
                <a:latin typeface="Courier"/>
              </a:rPr>
              <a:t> POSTGASSE.ORG = {</a:t>
            </a:r>
            <a:br/>
            <a:r>
              <a:rPr>
                <a:latin typeface="Courier"/>
              </a:rPr>
              <a:t>   kdc = mneme.postgasse.org</a:t>
            </a:r>
            <a:br/>
            <a:r>
              <a:rPr>
                <a:latin typeface="Courier"/>
              </a:rPr>
              <a:t>   admin_server = mneme.postgasse.org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[domain_realm]</a:t>
            </a:r>
            <a:br/>
            <a:r>
              <a:rPr>
                <a:latin typeface="Courier"/>
              </a:rPr>
              <a:t>.postgasse.org = POSTGASSE.ORG</a:t>
            </a:r>
            <a:br/>
            <a:r>
              <a:rPr>
                <a:latin typeface="Courier"/>
              </a:rPr>
              <a:t>postgasse.org = POSTGASSE.ORG</a:t>
            </a:r>
          </a:p>
          <a:p>
            <a:pPr lvl="0" marL="0" indent="0">
              <a:buNone/>
            </a:pPr>
            <a:r>
              <a:rPr/>
              <a:t>lookup hostname’s and check DNS configuration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cat</a:t>
            </a:r>
            <a:r>
              <a:rPr>
                <a:latin typeface="Courier"/>
              </a:rPr>
              <a:t> /etc/resolv.conf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Generated by NetworkManager</a:t>
            </a:r>
            <a:br/>
            <a:r>
              <a:rPr>
                <a:latin typeface="Courier"/>
              </a:rPr>
              <a:t>search aux.lan postgasse.org</a:t>
            </a:r>
            <a:br/>
            <a:r>
              <a:rPr>
                <a:latin typeface="Courier"/>
              </a:rPr>
              <a:t>nameserver 192.168.56.70</a:t>
            </a:r>
            <a:br/>
            <a:r>
              <a:rPr>
                <a:latin typeface="Courier"/>
              </a:rPr>
              <a:t>nameserver 10.154.0.1</a:t>
            </a:r>
          </a:p>
          <a:p>
            <a:pPr lvl="0" indent="0">
              <a:buNone/>
            </a:pPr>
            <a:r>
              <a:rPr>
                <a:latin typeface="Courier"/>
              </a:rPr>
              <a:t>nslookup mneme.postgasse.org</a:t>
            </a:r>
            <a:br/>
            <a:r>
              <a:rPr>
                <a:latin typeface="Courier"/>
              </a:rPr>
              <a:t>Server:     192.168.56.70</a:t>
            </a:r>
            <a:br/>
            <a:r>
              <a:rPr>
                <a:latin typeface="Courier"/>
              </a:rPr>
              <a:t>Address:    192.168.56.70#53</a:t>
            </a:r>
            <a:br/>
            <a:br/>
            <a:r>
              <a:rPr>
                <a:latin typeface="Courier"/>
              </a:rPr>
              <a:t>Name:   mneme.postgasse.org</a:t>
            </a:r>
            <a:br/>
            <a:r>
              <a:rPr>
                <a:latin typeface="Courier"/>
              </a:rPr>
              <a:t>Address: 192.168.56.70</a:t>
            </a:r>
            <a:br/>
            <a:r>
              <a:rPr>
                <a:latin typeface="Courier"/>
              </a:rPr>
              <a:t>Name:   mneme.postgasse.org</a:t>
            </a:r>
            <a:br/>
            <a:r>
              <a:rPr>
                <a:latin typeface="Courier"/>
              </a:rPr>
              <a:t>Address: 10.0.2.19</a:t>
            </a:r>
          </a:p>
          <a:p>
            <a:pPr lvl="0" indent="0">
              <a:buNone/>
            </a:pPr>
            <a:r>
              <a:rPr>
                <a:latin typeface="Courier"/>
              </a:rPr>
              <a:t>nslookup te2018_eusdb.postgasse.org</a:t>
            </a:r>
            <a:br/>
            <a:r>
              <a:rPr>
                <a:latin typeface="Courier"/>
              </a:rPr>
              <a:t>Server:     192.168.56.70</a:t>
            </a:r>
            <a:br/>
            <a:r>
              <a:rPr>
                <a:latin typeface="Courier"/>
              </a:rPr>
              <a:t>Address:    192.168.56.70#53</a:t>
            </a:r>
            <a:br/>
            <a:br/>
            <a:r>
              <a:rPr>
                <a:latin typeface="Courier"/>
              </a:rPr>
              <a:t>Name:   urania.postgasse.org</a:t>
            </a:r>
            <a:br/>
            <a:r>
              <a:rPr>
                <a:latin typeface="Courier"/>
              </a:rPr>
              <a:t>Address: 192.168.56.90</a:t>
            </a:r>
          </a:p>
          <a:p>
            <a:pPr lvl="0" marL="0" indent="0">
              <a:buNone/>
            </a:pPr>
            <a:r>
              <a:rPr/>
              <a:t>Create a service principle in MS AD</a:t>
            </a:r>
          </a:p>
          <a:p>
            <a:pPr lvl="0" marL="0" indent="0">
              <a:buNone/>
            </a:pPr>
            <a:r>
              <a:rPr/>
              <a:t>Create the keytab file</a:t>
            </a:r>
          </a:p>
          <a:p>
            <a:pPr lvl="0" indent="0">
              <a:buNone/>
            </a:pPr>
            <a:r>
              <a:rPr>
                <a:latin typeface="Courier"/>
              </a:rPr>
              <a:t>ktpass.exe -princ oracle/te2018_eusdb.postgasse.org@POSTGASSE.ORG \
    -mapuser te2018_eusdb.postgasse.org -pass manager \
    -crypto ALL -ptype KRB5_NT_PRINCIPAL \
    -out C:\u00\app\oracle\network\te2018_eusdb.keytab</a:t>
            </a:r>
          </a:p>
          <a:p>
            <a:pPr lvl="0" marL="0" indent="0">
              <a:buNone/>
            </a:pPr>
            <a:r>
              <a:rPr/>
              <a:t>Connect as kerberos User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800100"/>
          <a:ext cx="86868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Risk</a:t>
                      </a:r>
                      <a:r>
                        <a:rPr/>
                        <a:t> </a:t>
                      </a:r>
                      <a:r>
                        <a:rPr/>
                        <a:t>[^1]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[^99]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gelb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54000" y="4102100"/>
            <a:ext cx="8686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Vulnerability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OUD AD Proxy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Requirements</a:t>
                </a:r>
              </a:p>
              <a:p>
                <a:pPr lvl="0" marL="0" indent="0">
                  <a:buNone/>
                </a:pPr>
                <a:r>
                  <a:rPr/>
                  <a:t>Before you can start you may need a few things.</a:t>
                </a:r>
              </a:p>
              <a:p>
                <a:pPr lvl="1"/>
                <a:r>
                  <a:rPr/>
                  <a:t>Docker environment (eg. Docker community edition)</a:t>
                </a:r>
              </a:p>
              <a:p>
                <a:pPr lvl="1"/>
                <a:r>
                  <a:rPr/>
                  <a:t>OUD Docker Images in particular one for OUD 12.2.1.3 with the latest OUD base see </a:t>
                </a:r>
                <a:r>
                  <a:rPr>
                    <a:hlinkClick r:id="rId2"/>
                  </a:rPr>
                  <a:t>oehrlis/docker</a:t>
                </a:r>
                <a:r>
                  <a:rPr/>
                  <a:t> soon you may also get the Dockerfiles from the Oracle Repository see </a:t>
                </a:r>
                <a:r>
                  <a:rPr>
                    <a:hlinkClick r:id="rId3"/>
                  </a:rPr>
                  <a:t>pull request 911</a:t>
                </a:r>
              </a:p>
              <a:p>
                <a:pPr lvl="1"/>
                <a:r>
                  <a:rPr/>
                  <a:t>An MS AD Directory server or at lease a few credential to access one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Environment Variable</a:t>
                </a:r>
              </a:p>
              <a:p>
                <a:pPr lvl="0" marL="0" indent="0">
                  <a:buNone/>
                </a:pPr>
                <a:r>
                  <a:rPr/>
                  <a:t>To type less you just have to define a few environment variables. Basically you will define the local Docker volume path, container name, container hostname and the OUD instance name.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MY_CONTAINER=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MY_VOLUME_PATH=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"/data/docker/volumes/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.postgasse.org"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MY_OUD_INSTANCE=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"oud_adproxy"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Create the container</a:t>
                </a:r>
              </a:p>
              <a:p>
                <a:pPr lvl="0" marL="0" indent="0">
                  <a:buNone/>
                </a:pPr>
                <a:r>
                  <a:rPr/>
                  <a:t>Just create a container without starting it. Adjust ports, base DN etc.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container create --name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--volume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:/u01 \</a:t>
                </a:r>
                <a:br/>
                <a:r>
                  <a:rPr>
                    <a:latin typeface="Courier"/>
                  </a:rPr>
                  <a:t>    -p 1389:1389 -p 1636:1636 -p 4444:4444 \</a:t>
                </a:r>
                <a:br/>
                <a:r>
                  <a:rPr>
                    <a:latin typeface="Courier"/>
                  </a:rPr>
                  <a:t>    -e OUD_CUSTOM=TRUE \</a:t>
                </a:r>
                <a:br/>
                <a:r>
                  <a:rPr>
                    <a:latin typeface="Courier"/>
                  </a:rPr>
                  <a:t>    -e BASEDN=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-e OUD_INSTANCE=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--hostname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$MY_HOST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--dns 192.168.56.70 \</a:t>
                </a:r>
                <a:br/>
                <a:r>
                  <a:rPr>
                    <a:latin typeface="Courier"/>
                  </a:rPr>
                  <a:t>    --dns-search postgasse.org \</a:t>
                </a:r>
                <a:br/>
                <a:r>
                  <a:rPr>
                    <a:latin typeface="Courier"/>
                  </a:rPr>
                  <a:t>    oracle/oud:12.2.1.3.180626</a:t>
                </a:r>
              </a:p>
              <a:p>
                <a:pPr lvl="0" marL="0" indent="0">
                  <a:buNone/>
                </a:pPr>
                <a:r>
                  <a:rPr/>
                  <a:t>Get and configure your create scripts out of the container from the OUD base. Alternatively you may also get it directly from GitHub </a:t>
                </a:r>
                <a:r>
                  <a:rPr>
                    <a:hlinkClick r:id="rId4"/>
                  </a:rPr>
                  <a:t>oehrlis/oudbase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Get the OUD EUS AD templates from the Docker container created before.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>
                    <a:latin typeface="Courier"/>
                  </a:rPr>
                  <a:t> -p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>
                    <a:latin typeface="Courier"/>
                  </a:rPr>
                  <a:t>docker cp 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$(</a:t>
                </a:r>
                <a:r>
                  <a:rPr>
                    <a:latin typeface="Courier"/>
                  </a:rPr>
                  <a:t>docker ps -aqf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"name=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:/u00/app/oracle/local/oudbase/templates/create/oud12c_eus_ad_proxy 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mv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/oud12c_eus_ad_proxy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>
                    <a:latin typeface="Courier"/>
                  </a:rPr>
                  <a:t> -p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/etc</a:t>
                </a:r>
                <a:br/>
                <a:r>
                  <a:rPr>
                    <a:latin typeface="Courier"/>
                  </a:rPr>
                  <a:t>echo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/etc/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${MY_OUD_INSTANCE}</a:t>
                </a:r>
                <a:r>
                  <a:rPr>
                    <a:latin typeface="Courier"/>
                  </a:rPr>
                  <a:t>_pwd.txt</a:t>
                </a:r>
              </a:p>
              <a:p>
                <a:pPr lvl="0" marL="0" indent="0">
                  <a:buNone/>
                </a:pPr>
                <a:r>
                  <a:rPr/>
                  <a:t>Update the </a:t>
                </a:r>
                <a:r>
                  <a:rPr i="1"/>
                  <a:t>00_init_environment</a:t>
                </a:r>
                <a:r>
                  <a:rPr/>
                  <a:t> according to your environment. In particular the variables AD_PDC_HOST,AD_PDC_PORT, AD_PDC_USER, AD_PDC_PASSWORD and BASEDN, GROUP_DN, USER_DN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vi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-i -e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"s|&lt;PDC_HOSTNAME&gt;|mneme.postgasse.org|g"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-i -e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's|&lt;USER_DN&gt;|CN=OUD\\ Admin,CN=Users,dc=postgasse,dc=org|g'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-i -e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"s|&lt;PASSWORD&gt;|manager|g"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-i -e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BASEDN.*|export BASEDN="dc=postgasse,dc=org"|g'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-i -e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GROUP_OU.*|export GROUP_OU="ou=Groups,dc=postgasse,dc=org"|g'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-i -e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USER_OU.*|export USER_OU="ou=People,dc=postgasse,dc=org"|g'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-i -e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"s|dc=example,dc=com|dc=postgasse,dc=org|g"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cat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</a:p>
              <a:p>
                <a:pPr lvl="0" marL="0" indent="0">
                  <a:buNone/>
                </a:pPr>
                <a:r>
                  <a:rPr/>
                  <a:t>Lets go. Start the container and let the scripts create the OUD instance.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start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buNone/>
                </a:pPr>
                <a:r>
                  <a:rPr/>
                  <a:t>Enjoy the log and see how your OUD EUS AD proxy is created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logs -f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EUS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dbca -configureDatabase -sourceDB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-registerWithDirService true \</a:t>
                </a:r>
                <a:br/>
                <a:r>
                  <a:rPr>
                    <a:latin typeface="Courier"/>
                  </a:rPr>
                  <a:t>    -dirServiceUserName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-dirServicePassword manager \</a:t>
                </a:r>
                <a:br/>
                <a:r>
                  <a:rPr>
                    <a:latin typeface="Courier"/>
                  </a:rPr>
                  <a:t>    -walletPassword TVD04manager -silent</a:t>
                </a:r>
              </a:p>
              <a:p>
                <a:pPr lvl="0" marL="0" indent="0">
                  <a:buNone/>
                </a:pPr>
                <a:r>
                  <a:rPr/>
                  <a:t>Create a global DB User</a:t>
                </a:r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>
                    <a:latin typeface="Courier"/>
                  </a:rPr>
                  <a:t> eus_users;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>
                    <a:latin typeface="Courier"/>
                  </a:rPr>
                  <a:t> eus_users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GLOBALLY</a:t>
                </a:r>
                <a:r>
                  <a:rPr>
                    <a:latin typeface="Courier"/>
                  </a:rPr>
                  <a:t>;  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>
                    <a:latin typeface="Courier"/>
                  </a:rPr>
                  <a:t> tvd_connect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>
                    <a:latin typeface="Courier"/>
                  </a:rPr>
                  <a:t> eus_users;  </a:t>
                </a:r>
              </a:p>
              <a:p>
                <a:pPr lvl="0" marL="0" indent="0">
                  <a:buNone/>
                </a:pPr>
                <a:r>
                  <a:rPr/>
                  <a:t>Define a EUS mapping to the shared schema created before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eusm createMapping database_name=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realm_dn=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map_type=SUBTREE \</a:t>
                </a:r>
                <a:br/>
                <a:r>
                  <a:rPr>
                    <a:latin typeface="Courier"/>
                  </a:rPr>
                  <a:t>    map_dn=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"ou=People,dc=postgasse,dc=org"</a:t>
                </a:r>
                <a:r>
                  <a:rPr>
                    <a:latin typeface="Courier"/>
                  </a:rPr>
                  <a:t> schema=EUS_USERS \</a:t>
                </a:r>
                <a:br/>
                <a:r>
                  <a:rPr>
                    <a:latin typeface="Courier"/>
                  </a:rPr>
                  <a:t>    ldap_host=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>
                    <a:latin typeface="Courier"/>
                  </a:rPr>
                  <a:t> ldap_port=1389 \</a:t>
                </a:r>
                <a:br/>
                <a:r>
                  <a:rPr>
                    <a:latin typeface="Courier"/>
                  </a:rPr>
                  <a:t>    ldap_user_dn=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ldap_user_password=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>
                    <a:latin typeface="Courier"/>
                  </a:rPr>
                  <a:t>  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eusm listMappings database_name=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realm_dn=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ldap_host=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>
                    <a:latin typeface="Courier"/>
                  </a:rPr>
                  <a:t> ldap_port=1389 \</a:t>
                </a:r>
                <a:br/>
                <a:r>
                  <a:rPr>
                    <a:latin typeface="Courier"/>
                  </a:rPr>
                  <a:t>    ldap_user_dn=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\</a:t>
                </a:r>
                <a:br/>
                <a:r>
                  <a:rPr>
                    <a:latin typeface="Courier"/>
                  </a:rPr>
                  <a:t>    ldap_user_password=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</a:p>
              <a:p>
                <a:pPr lvl="0" marL="0" indent="0">
                  <a:buNone/>
                </a:pPr>
                <a:r>
                  <a:rPr/>
                  <a:t>Passwords are in docker logs or in the password files in </a:t>
                </a:r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V</m:t>
                        </m:r>
                      </m:sub>
                    </m:sSub>
                    <m:r>
                      <m:t>O</m:t>
                    </m:r>
                    <m:r>
                      <m:t>L</m:t>
                    </m:r>
                    <m:r>
                      <m:t>U</m:t>
                    </m:r>
                    <m:r>
                      <m:t>M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t>A</m:t>
                    </m:r>
                    <m:r>
                      <m:t>T</m:t>
                    </m:r>
                    <m:r>
                      <m:t>H</m:t>
                    </m:r>
                    <m:r>
                      <m:t>/</m:t>
                    </m:r>
                    <m:r>
                      <m:t>a</m:t>
                    </m:r>
                    <m:r>
                      <m:t>d</m:t>
                    </m:r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r>
                      <m:t>/</m:t>
                    </m:r>
                  </m:oMath>
                </a14:m>
                <a:r>
                  <a:rPr/>
                  <a:t>MY_OUD_INSTANCE/etc</a:t>
                </a:r>
              </a:p>
              <a:p>
                <a:pPr lvl="0" marL="0" indent="0">
                  <a:buNone/>
                </a:pPr>
                <a:r>
                  <a:rPr/>
                  <a:t>check EUS connection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latin typeface="Courier"/>
                  </a:rPr>
                  <a:t> conn dinu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manager</a:t>
                </a:r>
                <a:br/>
                <a:r>
                  <a:rPr>
                    <a:latin typeface="Courier"/>
                  </a:rPr>
                  <a:t>Connected.</a:t>
                </a:r>
                <a:br/>
                <a:r>
                  <a:rPr>
                    <a:latin typeface="Courier"/>
                  </a:rPr>
                  <a:t>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latin typeface="Courier"/>
                  </a:rPr>
                  <a:t> @sousrinf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Database</a:t>
                </a:r>
                <a:r>
                  <a:rPr>
                    <a:latin typeface="Courier"/>
                  </a:rPr>
                  <a:t>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DB_NAME       : TDB122A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DB_DOMAIN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INSTANCE</a:t>
                </a:r>
                <a:r>
                  <a:rPr>
                    <a:latin typeface="Courier"/>
                  </a:rPr>
                  <a:t>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INSTANCE_NAME     : TDB122A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SERVER_HOST       : urania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>
                    <a:latin typeface="Courier"/>
                  </a:rPr>
                  <a:t>Authentification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SESSION_USER      : EUS_USERS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PROXY_USER 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AUTHENTICATION_METHOD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IDENTIFICATION_TYPE  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GLOBAL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SHARED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NETWORK_PROTOCOL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OS_USER       : oracle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AUTHENTICATED_IDENTITY: DINU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ENTERPRISE_IDENTITY   : cn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Martin Berger,ou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People,dc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postgasse,dc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org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>
                    <a:latin typeface="Courier"/>
                  </a:rPr>
                  <a:t>Other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ISDBA        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FALSE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CLIENT_INFO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PROGRAM       : sqlplus@urania (TNS V1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V3)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MODULE        : 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Plus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IP_ADDRESS 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SID     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33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SERIAL# 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17568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SERVER        : DEDICATED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TERMINAL      : pts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br/>
                <a:r>
                  <a:rPr>
                    <a:latin typeface="Courier"/>
                  </a:rPr>
                  <a:t>PL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SQL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procedure</a:t>
                </a:r>
                <a:r>
                  <a:rPr>
                    <a:latin typeface="Courier"/>
                  </a:rPr>
                  <a:t> successfully completed.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EUS, Kerberos, SSL and OUD a guideline</dc:title>
  <dc:creator>Stefan Oehrli</dc:creator>
  <cp:keywords/>
  <dcterms:created xsi:type="dcterms:W3CDTF">2020-01-14T07:03:23Z</dcterms:created>
  <dcterms:modified xsi:type="dcterms:W3CDTF">2020-01-14T07:03:23Z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links">
    <vt:lpwstr>True</vt:lpwstr>
  </property>
  <property fmtid="{D5CDD505-2E9C-101B-9397-08002B2CF9AE}" pid="3" name="date">
    <vt:lpwstr>2019 October 16</vt:lpwstr>
  </property>
  <property fmtid="{D5CDD505-2E9C-101B-9397-08002B2CF9AE}" pid="4" name="geometry">
    <vt:lpwstr/>
  </property>
  <property fmtid="{D5CDD505-2E9C-101B-9397-08002B2CF9AE}" pid="5" name="listings-disable-line-numbers">
    <vt:lpwstr>True</vt:lpwstr>
  </property>
  <property fmtid="{D5CDD505-2E9C-101B-9397-08002B2CF9AE}" pid="6" name="mainfont">
    <vt:lpwstr>Nunito Sans SemiBold</vt:lpwstr>
  </property>
  <property fmtid="{D5CDD505-2E9C-101B-9397-08002B2CF9AE}" pid="7" name="monofont">
    <vt:lpwstr>Courier New</vt:lpwstr>
  </property>
  <property fmtid="{D5CDD505-2E9C-101B-9397-08002B2CF9AE}" pid="8" name="numbersections">
    <vt:lpwstr>False</vt:lpwstr>
  </property>
  <property fmtid="{D5CDD505-2E9C-101B-9397-08002B2CF9AE}" pid="9" name="pandoc-latex-color">
    <vt:lpwstr/>
  </property>
  <property fmtid="{D5CDD505-2E9C-101B-9397-08002B2CF9AE}" pid="10" name="papersize">
    <vt:lpwstr>a4</vt:lpwstr>
  </property>
  <property fmtid="{D5CDD505-2E9C-101B-9397-08002B2CF9AE}" pid="11" name="subtitle">
    <vt:lpwstr>Demo Scripts, Examples and Exercises</vt:lpwstr>
  </property>
  <property fmtid="{D5CDD505-2E9C-101B-9397-08002B2CF9AE}" pid="12" name="titlepage">
    <vt:lpwstr>False</vt:lpwstr>
  </property>
  <property fmtid="{D5CDD505-2E9C-101B-9397-08002B2CF9AE}" pid="13" name="toc">
    <vt:lpwstr>False</vt:lpwstr>
  </property>
  <property fmtid="{D5CDD505-2E9C-101B-9397-08002B2CF9AE}" pid="14" name="tvddocversion">
    <vt:lpwstr>1.0</vt:lpwstr>
  </property>
</Properties>
</file>