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couple of demo’s for the TechEvent presentation </a:t>
                </a:r>
                <a:r>
                  <a:rPr i="1"/>
                  <a:t>EUS, Kerberos, SSL and OUD a guideline</a:t>
                </a:r>
                <a:r>
                  <a:rPr/>
                  <a:t>. Be aware, that the code can not be used copy/past in all environments due to limitations on the line breaks.</a:t>
                </a:r>
              </a:p>
              <a:p>
                <a:pPr lvl="0" marL="0" indent="0">
                  <a:buNone/>
                </a:pPr>
                <a:r>
                  <a:rPr/>
                  <a:t>Demos are shown on an Oracle 18c Docker based database.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run --detach --name te2018_eusdb \</a:t>
                </a:r>
                <a:br/>
                <a:r>
                  <a:rPr sz="1800">
                    <a:latin typeface="Courier"/>
                  </a:rPr>
                  <a:t>  --volume /data/docker/volumes/te2018_eusdb:/u01 \</a:t>
                </a:r>
                <a:br/>
                <a:r>
                  <a:rPr sz="1800">
                    <a:latin typeface="Courier"/>
                  </a:rPr>
                  <a:t>  -e ORACLE_SID=TE18EUS \</a:t>
                </a:r>
                <a:br/>
                <a:r>
                  <a:rPr sz="1800">
                    <a:latin typeface="Courier"/>
                  </a:rPr>
                  <a:t>  -p 1521:1521 -p 5500:5500 \</a:t>
                </a:r>
                <a:br/>
                <a:r>
                  <a:rPr sz="1800">
                    <a:latin typeface="Courier"/>
                  </a:rPr>
                  <a:t>  --hostname te2018_eusdb.postgasse.org \</a:t>
                </a:r>
                <a:br/>
                <a:r>
                  <a:rPr sz="1800">
                    <a:latin typeface="Courier"/>
                  </a:rPr>
                  <a:t>  --dns 192.168.56.70 \</a:t>
                </a:r>
                <a:br/>
                <a:r>
                  <a:rPr sz="1800">
                    <a:latin typeface="Courier"/>
                  </a:rPr>
                  <a:t>  --dns-search postgasse.org \</a:t>
                </a:r>
                <a:br/>
                <a:r>
                  <a:rPr sz="1800">
                    <a:latin typeface="Courier"/>
                  </a:rPr>
                  <a:t>  oracle/database:18.3.0.0</a:t>
                </a:r>
              </a:p>
              <a:p>
                <a:pPr lvl="0" marL="0" indent="0">
                  <a:buNone/>
                </a:pPr>
                <a:r>
                  <a:rPr/>
                  <a:t>Create user and roles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ROLE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ON</a:t>
                </a:r>
                <a:r>
                  <a:rPr sz="1800">
                    <a:latin typeface="Courier"/>
                  </a:rPr>
                  <a:t> v_$session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SOE_KERBEROS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EXTERNALLY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'soe@POSTGASSE.ORG'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tvd_connect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SOE_KERBEROS;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Password Verifier</a:t>
                </a:r>
              </a:p>
              <a:p>
                <a:pPr lvl="0" marL="0" indent="0">
                  <a:buNone/>
                </a:pPr>
                <a:r>
                  <a:rPr/>
                  <a:t>Clean up and remove the old users.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user_10g;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user_11g;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user_12c;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user_all;</a:t>
                </a:r>
              </a:p>
              <a:p>
                <a:pPr lvl="0" marL="0" indent="0">
                  <a:buNone/>
                </a:pPr>
                <a:r>
                  <a:rPr/>
                  <a:t>Create 4 dedicated test user and grant them </a:t>
                </a:r>
                <a:r>
                  <a:rPr i="1"/>
                  <a:t>CREATE SESSION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user_10g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user_11g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user_12c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user_all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</a:p>
              <a:p>
                <a:pPr lvl="0" marL="0" indent="0">
                  <a:buNone/>
                </a:pPr>
                <a:r>
                  <a:rPr/>
                  <a:t>Reset all passwords using </a:t>
                </a:r>
                <a:r>
                  <a:rPr i="1"/>
                  <a:t>IDENTIFIED BY VALUES</a:t>
                </a:r>
                <a:r>
                  <a:rPr/>
                  <a:t> to explicitly set a particular password verifier.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user_10g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'808E79166793CFD1'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user_11g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'S:22D8239017006EBDE054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108BF367F225B5E731D12C91A3BEB31FA28D4A38'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user_12c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'T:C6CE7A88CC5D0E048F32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A564D2B6A7BDC78A2092184F28D13A90FC071F804E5EA09D4D2A3749AA79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BFD0A90D18DEC5788D2B8754AE20EE5C309DBA87550E8AA15EAF2746ED43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1BF4543D2ABE33E22678'</a:t>
                </a:r>
                <a:r>
                  <a:rPr sz="1800">
                    <a:latin typeface="Courier"/>
                  </a:rPr>
                  <a:t>;</a:t>
                </a:r>
              </a:p>
              <a:p>
                <a:pPr lvl="0" marL="0" indent="0">
                  <a:buNone/>
                </a:pPr>
                <a:r>
                  <a:rPr/>
                  <a:t>See what we do have in </a:t>
                </a:r>
                <a:r>
                  <a:rPr i="1"/>
                  <a:t>dba_users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</a:t>
                </a:r>
                <a:r>
                  <a:rPr sz="1800">
                    <a:latin typeface="Courier"/>
                  </a:rPr>
                  <a:t> linesize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160</a:t>
                </a:r>
                <a:r>
                  <a:rPr sz="1800">
                    <a:latin typeface="Courier"/>
                  </a:rPr>
                  <a:t> pagesize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200</a:t>
                </a:r>
                <a:br/>
                <a:r>
                  <a:rPr sz="1800">
                    <a:latin typeface="Courier"/>
                  </a:rPr>
                  <a:t>col username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a25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username,password_versions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FROM</a:t>
                </a:r>
                <a:r>
                  <a:rPr sz="1800">
                    <a:latin typeface="Courier"/>
                  </a:rPr>
                  <a:t> dba_users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WHERE</a:t>
                </a:r>
                <a:r>
                  <a:rPr sz="1800">
                    <a:latin typeface="Courier"/>
                  </a:rPr>
                  <a:t> username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LIKE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'USER_%'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ORDER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;</a:t>
                </a:r>
                <a:br/>
                <a:br/>
                <a:r>
                  <a:rPr sz="1800">
                    <a:latin typeface="Courier"/>
                  </a:rPr>
                  <a:t>USERNAME          PASSWORD_VERSIONS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------------------------- -----------------</a:t>
                </a:r>
                <a:br/>
                <a:r>
                  <a:rPr sz="1800">
                    <a:latin typeface="Courier"/>
                  </a:rPr>
                  <a:t>USER_10G          10G</a:t>
                </a:r>
                <a:br/>
                <a:r>
                  <a:rPr sz="1800">
                    <a:latin typeface="Courier"/>
                  </a:rPr>
                  <a:t>USER_11G          11G</a:t>
                </a:r>
                <a:br/>
                <a:r>
                  <a:rPr sz="1800">
                    <a:latin typeface="Courier"/>
                  </a:rPr>
                  <a:t>USER_12C          12C</a:t>
                </a:r>
                <a:br/>
                <a:r>
                  <a:rPr sz="1800">
                    <a:latin typeface="Courier"/>
                  </a:rPr>
                  <a:t>USER_ALL          10G 11G 12C</a:t>
                </a:r>
              </a:p>
              <a:p>
                <a:pPr lvl="0" marL="0" indent="0">
                  <a:buNone/>
                </a:pPr>
                <a:r>
                  <a:rPr/>
                  <a:t>See what we do have in </a:t>
                </a:r>
                <a:r>
                  <a:rPr i="1"/>
                  <a:t>user$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</a:t>
                </a:r>
                <a:r>
                  <a:rPr sz="1800">
                    <a:latin typeface="Courier"/>
                  </a:rPr>
                  <a:t> linesize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160</a:t>
                </a:r>
                <a:r>
                  <a:rPr sz="1800">
                    <a:latin typeface="Courier"/>
                  </a:rPr>
                  <a:t> pagesize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200</a:t>
                </a:r>
                <a:br/>
                <a:r>
                  <a:rPr sz="1800">
                    <a:latin typeface="Courier"/>
                  </a:rPr>
                  <a:t>col 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a20</a:t>
                </a:r>
                <a:br/>
                <a:r>
                  <a:rPr sz="1800">
                    <a:latin typeface="Courier"/>
                  </a:rPr>
                  <a:t>col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a20</a:t>
                </a:r>
                <a:br/>
                <a:r>
                  <a:rPr sz="1800">
                    <a:latin typeface="Courier"/>
                  </a:rPr>
                  <a:t>col spare4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a65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name,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,spare4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FROM</a:t>
                </a:r>
                <a:r>
                  <a:rPr sz="1800">
                    <a:latin typeface="Courier"/>
                  </a:rPr>
                  <a:t> user$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WHERE</a:t>
                </a:r>
                <a:r>
                  <a:rPr sz="1800">
                    <a:latin typeface="Courier"/>
                  </a:rPr>
                  <a:t> 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LIKE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'USER_%'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ORDER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;</a:t>
                </a:r>
                <a:br/>
                <a:br/>
                <a:r>
                  <a:rPr sz="1800">
                    <a:latin typeface="Courier"/>
                  </a:rPr>
                  <a:t>NAME      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          SPARE4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 ----------------- --------------------------------------</a:t>
                </a:r>
                <a:br/>
                <a:r>
                  <a:rPr sz="1800">
                    <a:latin typeface="Courier"/>
                  </a:rPr>
                  <a:t>USER_10G  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808E79166793</a:t>
                </a:r>
                <a:r>
                  <a:rPr sz="1800">
                    <a:latin typeface="Courier"/>
                  </a:rPr>
                  <a:t>CFD1</a:t>
                </a:r>
                <a:br/>
                <a:r>
                  <a:rPr sz="1800">
                    <a:latin typeface="Courier"/>
                  </a:rPr>
                  <a:t>USER_11G                     S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:22D8239017006EBDE054108BF367F225B5E7</a:t>
                </a:r>
                <a:br/>
                <a:r>
                  <a:rPr sz="1800">
                    <a:latin typeface="Courier"/>
                  </a:rPr>
                  <a:t>                             31D12C91A3BEB31FA28D4A38</a:t>
                </a:r>
                <a:br/>
                <a:r>
                  <a:rPr sz="1800">
                    <a:latin typeface="Courier"/>
                  </a:rPr>
                  <a:t>USER_12C                     T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:C6CE7A88CC5D0E048F32A564D2B6A7BDC78A</a:t>
                </a:r>
                <a:br/>
                <a:r>
                  <a:rPr sz="1800">
                    <a:latin typeface="Courier"/>
                  </a:rPr>
                  <a:t>                             2092184F28D13A90FC071F804E5EA09D4D2A37</a:t>
                </a:r>
                <a:br/>
                <a:r>
                  <a:rPr sz="1800">
                    <a:latin typeface="Courier"/>
                  </a:rPr>
                  <a:t>                             49AA79BFD0A90D18DEC5788D2B8754AE20EE5C</a:t>
                </a:r>
                <a:br/>
                <a:r>
                  <a:rPr sz="1800">
                    <a:latin typeface="Courier"/>
                  </a:rPr>
                  <a:t>                             309DBA87550E8AA15EAF2746ED431BF4543D2A</a:t>
                </a:r>
                <a:br/>
                <a:r>
                  <a:rPr sz="1800">
                    <a:latin typeface="Courier"/>
                  </a:rPr>
                  <a:t>                             BE33E22678</a:t>
                </a:r>
                <a:br/>
                <a:br/>
                <a:r>
                  <a:rPr sz="1800">
                    <a:latin typeface="Courier"/>
                  </a:rPr>
                  <a:t>USER_ALL   BFD595809B6149CB  S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:804A87EA761505458FDED9B057A77FCF53DA</a:t>
                </a:r>
                <a:br/>
                <a:r>
                  <a:rPr sz="1800">
                    <a:latin typeface="Courier"/>
                  </a:rPr>
                  <a:t>                             3DDBD6EDB168501EDF5C0B10;T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:7950DF0D54D</a:t>
                </a:r>
                <a:br/>
                <a:r>
                  <a:rPr sz="1800">
                    <a:latin typeface="Courier"/>
                  </a:rPr>
                  <a:t>                             EA24F1764EBC34A262D784E18F4292510B8A2E</a:t>
                </a:r>
                <a:br/>
                <a:r>
                  <a:rPr sz="1800">
                    <a:latin typeface="Courier"/>
                  </a:rPr>
                  <a:t>                             0D0F7ADFEC1C6F1E22D841A9D91BAF0B9B0563</a:t>
                </a:r>
                <a:br/>
                <a:r>
                  <a:rPr sz="1800">
                    <a:latin typeface="Courier"/>
                  </a:rPr>
                  <a:t>                             2F6D4898C6F4AE1EEF1509339EBCE261A1F36E</a:t>
                </a:r>
                <a:br/>
                <a:r>
                  <a:rPr sz="1800">
                    <a:latin typeface="Courier"/>
                  </a:rPr>
                  <a:t>                             834A5E2DD9F1E772AB2D6413CCAB5EB0B23</a:t>
                </a:r>
              </a:p>
              <a:p>
                <a:pPr lvl="0" marL="0" indent="0">
                  <a:buNone/>
                </a:pPr>
                <a:r>
                  <a:rPr/>
                  <a:t>Check what we do have in </a:t>
                </a:r>
                <a:r>
                  <a:rPr i="1"/>
                  <a:t>sqlnet.ora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host grep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ALLOWED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#SQLNET.ALLOWED_LOGON_VERSION_CLIENT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12a</a:t>
                </a:r>
                <a:br/>
                <a:r>
                  <a:rPr sz="1800">
                    <a:latin typeface="Courier"/>
                  </a:rPr>
                  <a:t>SQLNET.ALLOWED_LOGON_VERSION_SERVER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11</a:t>
                </a:r>
                <a:br/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"s|^SQLNET.ALLOWED_LOGON_VERSION_SERVER.*|SQLNET.ALLOWED_LOGON_VERSION_SERVER=11|"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"s|^SQLNET.ALLOWED_LOGON_VERSION_SERVER.*|SQLNET.ALLOWED_LOGON_VERSION_SERVER=12|"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"s|^SQLNET.ALLOWED_LOGON_VERSION_SERVER.*|SQLNET.ALLOWED_LOGON_VERSION_SERVER=12a|"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</a:p>
              <a:p>
                <a:pPr lvl="0" marL="0" indent="0">
                  <a:buNone/>
                </a:pPr>
                <a:r>
                  <a:rPr/>
                  <a:t>Do some login tests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connect</a:t>
                </a:r>
                <a:r>
                  <a:rPr sz="1800">
                    <a:latin typeface="Courier"/>
                  </a:rPr>
                  <a:t> user_10g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  <a:br/>
                <a:r>
                  <a:rPr sz="1800">
                    <a:latin typeface="Courier"/>
                  </a:rPr>
                  <a:t>ERROR:</a:t>
                </a:r>
                <a:br/>
                <a:r>
                  <a:rPr sz="1800">
                    <a:latin typeface="Courier"/>
                  </a:rPr>
                  <a:t>ORA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01017</a:t>
                </a:r>
                <a:r>
                  <a:rPr sz="1800">
                    <a:latin typeface="Courier"/>
                  </a:rPr>
                  <a:t>: invalid username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;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logon</a:t>
                </a:r>
                <a:r>
                  <a:rPr sz="1800">
                    <a:latin typeface="Courier"/>
                  </a:rPr>
                  <a:t> denied</a:t>
                </a:r>
                <a:br/>
                <a:br/>
                <a:br/>
                <a:r>
                  <a:rPr sz="1800">
                    <a:latin typeface="Courier"/>
                  </a:rPr>
                  <a:t>Warning: You are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no</a:t>
                </a:r>
                <a:r>
                  <a:rPr sz="1800">
                    <a:latin typeface="Courier"/>
                  </a:rPr>
                  <a:t> longer connected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ORACLE.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connect</a:t>
                </a:r>
                <a:r>
                  <a:rPr sz="1800">
                    <a:latin typeface="Courier"/>
                  </a:rPr>
                  <a:t> user_11g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Kerberos</a:t>
                </a:r>
              </a:p>
              <a:p>
                <a:pPr lvl="0" marL="0" indent="0">
                  <a:buNone/>
                </a:pPr>
                <a:r>
                  <a:rPr/>
                  <a:t>Check the configuration scripts in </a:t>
                </a:r>
                <a:r>
                  <a:rPr i="1"/>
                  <a:t>sqlnet.ora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grep</a:t>
                </a:r>
                <a:r>
                  <a:rPr sz="1800">
                    <a:latin typeface="Courier"/>
                  </a:rPr>
                  <a:t> -i -A 11 -B 2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"Kerberos Configuration"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$TNS_ADMIN</a:t>
                </a:r>
                <a:r>
                  <a:rPr sz="1800">
                    <a:latin typeface="Courier"/>
                  </a:rPr>
                  <a:t>/sqlnet.ora</a:t>
                </a:r>
                <a:br/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################################################################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Kerberos Configuration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################################################################</a:t>
                </a:r>
                <a:br/>
                <a:r>
                  <a:rPr sz="1800">
                    <a:latin typeface="Courier"/>
                  </a:rPr>
                  <a:t>SQLNET.AUTHENTICATION_SERVICES = (BEQ,KERBEROS5)</a:t>
                </a:r>
                <a:br/>
                <a:r>
                  <a:rPr sz="1800">
                    <a:latin typeface="Courier"/>
                  </a:rPr>
                  <a:t>SQLNET.FALLBACK_AUTHENTICATION = TRUE</a:t>
                </a:r>
                <a:br/>
                <a:r>
                  <a:rPr sz="1800">
                    <a:latin typeface="Courier"/>
                  </a:rPr>
                  <a:t>SQLNET.KERBEROS5_KEYTAB = /u00/app/oracle/network/admin/urania.keytab</a:t>
                </a:r>
                <a:br/>
                <a:r>
                  <a:rPr sz="1800">
                    <a:latin typeface="Courier"/>
                  </a:rPr>
                  <a:t>SQLNET.KERBEROS5_REALMS = /u00/app/oracle/network/admin/krb.realms</a:t>
                </a:r>
                <a:br/>
                <a:r>
                  <a:rPr sz="1800">
                    <a:latin typeface="Courier"/>
                  </a:rPr>
                  <a:t>SQLNET.KERBEROS5_CC_NAME = /u00/app/oracle/network/admin/krbcache</a:t>
                </a:r>
                <a:br/>
                <a:r>
                  <a:rPr sz="1800">
                    <a:latin typeface="Courier"/>
                  </a:rPr>
                  <a:t>SQLNET.KERBEROS5_CONF = /u00/app/oracle/network/admin/krb5.conf</a:t>
                </a:r>
                <a:br/>
                <a:r>
                  <a:rPr sz="1800">
                    <a:latin typeface="Courier"/>
                  </a:rPr>
                  <a:t>SQLNET.KERBEROS5_CONF_MIT=TRUE</a:t>
                </a:r>
                <a:br/>
                <a:r>
                  <a:rPr sz="1800">
                    <a:latin typeface="Courier"/>
                  </a:rPr>
                  <a:t>SQLNET.AUTHENTICATION_KERBEROS5_SERVICE = oracle</a:t>
                </a:r>
              </a:p>
              <a:p>
                <a:pPr lvl="0" marL="0" indent="0">
                  <a:buNone/>
                </a:pPr>
                <a:r>
                  <a:rPr/>
                  <a:t>Check the configuration scripts in </a:t>
                </a:r>
                <a:r>
                  <a:rPr i="1"/>
                  <a:t>krb5.conf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$TNS_ADMIN</a:t>
                </a:r>
                <a:r>
                  <a:rPr sz="1800">
                    <a:latin typeface="Courier"/>
                  </a:rPr>
                  <a:t>/krb5.conf</a:t>
                </a:r>
                <a:br/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####krb5.conf DB Server</a:t>
                </a:r>
                <a:br/>
                <a:r>
                  <a:rPr sz="1800">
                    <a:latin typeface="Courier"/>
                  </a:rPr>
                  <a:t>[logging]</a:t>
                </a:r>
                <a:br/>
                <a:r>
                  <a:rPr sz="1800">
                    <a:latin typeface="Courier"/>
                  </a:rPr>
                  <a:t>default = FILE:/u00/app/oracle/network/log/krb5lib.log</a:t>
                </a:r>
                <a:br/>
                <a:r>
                  <a:rPr sz="1800">
                    <a:solidFill>
                      <a:srgbClr val="19177C"/>
                    </a:solidFill>
                    <a:latin typeface="Courier"/>
                  </a:rPr>
                  <a:t>kdc=</a:t>
                </a:r>
                <a:r>
                  <a:rPr sz="1800">
                    <a:latin typeface="Courier"/>
                  </a:rPr>
                  <a:t>FILE:/u00/app/oracle/network/log/krb5kdc.log</a:t>
                </a:r>
                <a:br/>
                <a:r>
                  <a:rPr sz="1800">
                    <a:solidFill>
                      <a:srgbClr val="19177C"/>
                    </a:solidFill>
                    <a:latin typeface="Courier"/>
                  </a:rPr>
                  <a:t>admin_server=</a:t>
                </a:r>
                <a:r>
                  <a:rPr sz="1800">
                    <a:latin typeface="Courier"/>
                  </a:rPr>
                  <a:t>FILE:/u00/app/oracle/network/log/kadmind.log</a:t>
                </a:r>
                <a:br/>
                <a:br/>
                <a:r>
                  <a:rPr sz="1800">
                    <a:latin typeface="Courier"/>
                  </a:rPr>
                  <a:t>[libdefaults]</a:t>
                </a:r>
                <a:br/>
                <a:r>
                  <a:rPr sz="1800">
                    <a:latin typeface="Courier"/>
                  </a:rPr>
                  <a:t> default_realm = POSTGASSE.ORG</a:t>
                </a:r>
                <a:br/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clockskew=</a:t>
                </a:r>
                <a:r>
                  <a:rPr sz="1800">
                    <a:latin typeface="Courier"/>
                  </a:rPr>
                  <a:t>300</a:t>
                </a:r>
                <a:br/>
                <a:r>
                  <a:rPr sz="1800">
                    <a:latin typeface="Courier"/>
                  </a:rPr>
                  <a:t> ticket_lifetime = 24h</a:t>
                </a:r>
                <a:br/>
                <a:r>
                  <a:rPr sz="1800">
                    <a:latin typeface="Courier"/>
                  </a:rPr>
                  <a:t> renew_lifetime = 7d</a:t>
                </a:r>
                <a:br/>
                <a:r>
                  <a:rPr sz="1800">
                    <a:latin typeface="Courier"/>
                  </a:rPr>
                  <a:t> forwardable = true</a:t>
                </a:r>
                <a:br/>
                <a:br/>
                <a:r>
                  <a:rPr sz="1800">
                    <a:latin typeface="Courier"/>
                  </a:rPr>
                  <a:t>[realms]</a:t>
                </a:r>
                <a:br/>
                <a:r>
                  <a:rPr sz="1800">
                    <a:latin typeface="Courier"/>
                  </a:rPr>
                  <a:t> POSTGASSE.ORG = {</a:t>
                </a:r>
                <a:br/>
                <a:r>
                  <a:rPr sz="1800">
                    <a:latin typeface="Courier"/>
                  </a:rPr>
                  <a:t>   kdc = mneme.postgasse.org</a:t>
                </a:r>
                <a:br/>
                <a:r>
                  <a:rPr sz="1800">
                    <a:latin typeface="Courier"/>
                  </a:rPr>
                  <a:t>   admin_server = mneme.postgasse.org</a:t>
                </a:r>
                <a:br/>
                <a:r>
                  <a:rPr sz="1800">
                    <a:latin typeface="Courier"/>
                  </a:rPr>
                  <a:t>}</a:t>
                </a:r>
                <a:br/>
                <a:br/>
                <a:r>
                  <a:rPr sz="1800">
                    <a:latin typeface="Courier"/>
                  </a:rPr>
                  <a:t>[domain_realm]</a:t>
                </a:r>
                <a:br/>
                <a:r>
                  <a:rPr sz="1800">
                    <a:latin typeface="Courier"/>
                  </a:rPr>
                  <a:t>.postgasse.org = POSTGASSE.ORG</a:t>
                </a:r>
                <a:br/>
                <a:r>
                  <a:rPr sz="1800">
                    <a:latin typeface="Courier"/>
                  </a:rPr>
                  <a:t>postgasse.org = POSTGASSE.ORG</a:t>
                </a:r>
              </a:p>
              <a:p>
                <a:pPr lvl="0" marL="0" indent="0">
                  <a:buNone/>
                </a:pPr>
                <a:r>
                  <a:rPr/>
                  <a:t>lookup hostname’s and check DNS configuration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/etc/resolv.conf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Generated by NetworkManager</a:t>
                </a:r>
                <a:br/>
                <a:r>
                  <a:rPr sz="1800">
                    <a:latin typeface="Courier"/>
                  </a:rPr>
                  <a:t>search aux.lan postgasse.org</a:t>
                </a:r>
                <a:br/>
                <a:r>
                  <a:rPr sz="1800">
                    <a:latin typeface="Courier"/>
                  </a:rPr>
                  <a:t>nameserver 192.168.56.70</a:t>
                </a:r>
                <a:br/>
                <a:r>
                  <a:rPr sz="1800">
                    <a:latin typeface="Courier"/>
                  </a:rPr>
                  <a:t>nameserver 10.154.0.1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nslookup mneme.postgasse.org</a:t>
                </a:r>
                <a:br/>
                <a:r>
                  <a:rPr sz="1800">
                    <a:latin typeface="Courier"/>
                  </a:rPr>
                  <a:t>Server:     192.168.56.70</a:t>
                </a:r>
                <a:br/>
                <a:r>
                  <a:rPr sz="1800">
                    <a:latin typeface="Courier"/>
                  </a:rPr>
                  <a:t>Address:    192.168.56.70#53</a:t>
                </a:r>
                <a:br/>
                <a:br/>
                <a:r>
                  <a:rPr sz="1800">
                    <a:latin typeface="Courier"/>
                  </a:rPr>
                  <a:t>Name:   mneme.postgasse.org</a:t>
                </a:r>
                <a:br/>
                <a:r>
                  <a:rPr sz="1800">
                    <a:latin typeface="Courier"/>
                  </a:rPr>
                  <a:t>Address: 192.168.56.70</a:t>
                </a:r>
                <a:br/>
                <a:r>
                  <a:rPr sz="1800">
                    <a:latin typeface="Courier"/>
                  </a:rPr>
                  <a:t>Name:   mneme.postgasse.org</a:t>
                </a:r>
                <a:br/>
                <a:r>
                  <a:rPr sz="1800">
                    <a:latin typeface="Courier"/>
                  </a:rPr>
                  <a:t>Address: 10.0.2.19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nslookup te2018_eusdb.postgasse.org</a:t>
                </a:r>
                <a:br/>
                <a:r>
                  <a:rPr sz="1800">
                    <a:latin typeface="Courier"/>
                  </a:rPr>
                  <a:t>Server:     192.168.56.70</a:t>
                </a:r>
                <a:br/>
                <a:r>
                  <a:rPr sz="1800">
                    <a:latin typeface="Courier"/>
                  </a:rPr>
                  <a:t>Address:    192.168.56.70#53</a:t>
                </a:r>
                <a:br/>
                <a:br/>
                <a:r>
                  <a:rPr sz="1800">
                    <a:latin typeface="Courier"/>
                  </a:rPr>
                  <a:t>Name:   urania.postgasse.org</a:t>
                </a:r>
                <a:br/>
                <a:r>
                  <a:rPr sz="1800">
                    <a:latin typeface="Courier"/>
                  </a:rPr>
                  <a:t>Address: 192.168.56.90</a:t>
                </a:r>
              </a:p>
              <a:p>
                <a:pPr lvl="0" marL="0" indent="0">
                  <a:buNone/>
                </a:pPr>
                <a:r>
                  <a:rPr/>
                  <a:t>Create a service principle in MS AD</a:t>
                </a:r>
              </a:p>
              <a:p>
                <a:pPr lvl="0" marL="0" indent="0">
                  <a:buNone/>
                </a:pPr>
                <a:r>
                  <a:rPr/>
                  <a:t>Create the keytab file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ktpass.exe -princ oracle/te2018_eusdb.postgasse.org@POSTGASSE.ORG \
    -mapuser te2018_eusdb.postgasse.org -pass manager \
    -crypto ALL -ptype KRB5_NT_PRINCIPAL \
    -out C:\u00\app\oracle\network\te2018_eusdb.keytab</a:t>
                </a:r>
              </a:p>
              <a:p>
                <a:pPr lvl="0" marL="0" indent="0">
                  <a:buNone/>
                </a:pPr>
                <a:r>
                  <a:rPr/>
                  <a:t>Connect as kerberos User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container create --name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--volume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:/u01 \</a:t>
                </a:r>
                <a:br/>
                <a:r>
                  <a:rPr sz="1800">
                    <a:latin typeface="Courier"/>
                  </a:rPr>
                  <a:t>    -p 1389:1389 -p 1636:1636 -p 4444:4444 \</a:t>
                </a:r>
                <a:br/>
                <a:r>
                  <a:rPr sz="1800">
                    <a:latin typeface="Courier"/>
                  </a:rPr>
                  <a:t>    -e OUD_CUSTOM=TRUE \</a:t>
                </a:r>
                <a:br/>
                <a:r>
                  <a:rPr sz="1800">
                    <a:latin typeface="Courier"/>
                  </a:rPr>
                  <a:t>    -e BASEDN=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-e OUD_INSTANCE=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--hostname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--dns 192.168.56.70 \</a:t>
                </a:r>
                <a:br/>
                <a:r>
                  <a:rPr sz="1800">
                    <a:latin typeface="Courier"/>
                  </a:rPr>
                  <a:t>    --dns-search postgasse.org \</a:t>
                </a:r>
                <a:br/>
                <a:r>
                  <a:rPr sz="1800"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 sz="1800">
                    <a:latin typeface="Courier"/>
                  </a:rPr>
                  <a:t> -p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 sz="1800">
                    <a:latin typeface="Courier"/>
                  </a:rPr>
                  <a:t>docker cp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 sz="1800">
                    <a:latin typeface="Courier"/>
                  </a:rPr>
                  <a:t>docker ps -aqf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 sz="1800">
                    <a:latin typeface="Courier"/>
                  </a:rPr>
                  <a:t>:/u00/app/oracle/local/oudbase/templates/create/oud12c_eus_ad_proxy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/oud12c_eus_ad_proxy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 sz="1800">
                    <a:latin typeface="Courier"/>
                  </a:rPr>
                  <a:t> -p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/etc</a:t>
                </a:r>
                <a:br/>
                <a:r>
                  <a:rPr sz="1800">
                    <a:latin typeface="Courier"/>
                  </a:rPr>
                  <a:t>echo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/etc/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 sz="1800"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vi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start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logs -f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dbca -configureDatabase -sourceDB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-registerWithDirService true \</a:t>
                </a:r>
                <a:br/>
                <a:r>
                  <a:rPr sz="1800">
                    <a:latin typeface="Courier"/>
                  </a:rPr>
                  <a:t>    -dirServiceUserName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-dirServicePassword manager \</a:t>
                </a:r>
                <a:br/>
                <a:r>
                  <a:rPr sz="1800">
                    <a:latin typeface="Courier"/>
                  </a:rPr>
                  <a:t>    -walletPassword TVD04manager 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eus_users;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eus_users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 sz="1800">
                    <a:latin typeface="Courier"/>
                  </a:rPr>
                  <a:t>;  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tvd_connect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eusm createMapping database_name=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realm_dn=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map_type=SUBTREE \</a:t>
                </a:r>
                <a:br/>
                <a:r>
                  <a:rPr sz="1800">
                    <a:latin typeface="Courier"/>
                  </a:rPr>
                  <a:t>    map_dn=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 sz="1800">
                    <a:latin typeface="Courier"/>
                  </a:rPr>
                  <a:t> schema=EUS_USERS \</a:t>
                </a:r>
                <a:br/>
                <a:r>
                  <a:rPr sz="1800">
                    <a:latin typeface="Courier"/>
                  </a:rPr>
                  <a:t>    ldap_host=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 sz="1800">
                    <a:latin typeface="Courier"/>
                  </a:rPr>
                  <a:t> ldap_port=1389 \</a:t>
                </a:r>
                <a:br/>
                <a:r>
                  <a:rPr sz="1800">
                    <a:latin typeface="Courier"/>
                  </a:rPr>
                  <a:t>    ldap_user_dn=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ldap_user_password=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 sz="1800">
                    <a:latin typeface="Courier"/>
                  </a:rPr>
                  <a:t>  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eusm listMappings database_name=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realm_dn=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 sz="1800">
                    <a:latin typeface="Courier"/>
                  </a:rPr>
                  <a:t> ldap_port=1389 \</a:t>
                </a:r>
                <a:br/>
                <a:r>
                  <a:rPr sz="1800">
                    <a:latin typeface="Courier"/>
                  </a:rPr>
                  <a:t>    ldap_user_dn=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ldap_user_password=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conn dinu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  <a:br/>
                <a:r>
                  <a:rPr sz="1800">
                    <a:latin typeface="Courier"/>
                  </a:rPr>
                  <a:t>Connected.</a:t>
                </a:r>
                <a:br/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@sousrinf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 sz="1800">
                    <a:latin typeface="Courier"/>
                  </a:rPr>
                  <a:t>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DB_NAME       : TDB122A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DB_DOMAIN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 sz="1800">
                    <a:latin typeface="Courier"/>
                  </a:rPr>
                  <a:t>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INSTANCE_NAME     : TDB122A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SERVER_HOST       : urania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 sz="1800">
                    <a:latin typeface="Courier"/>
                  </a:rPr>
                  <a:t>Authentification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SESSION_USER      : EUS_USERS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PROXY_USER 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AUTHENTICATION_METHOD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IDENTIFICATION_TYPE  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NETWORK_PROTOCOL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OS_USER       : oracle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AUTHENTICATED_IDENTITY: DINU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ENTERPRISE_IDENTITY   : cn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Martin Berger,ou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People,dc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postgasse,dc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org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 sz="1800">
                    <a:latin typeface="Courier"/>
                  </a:rPr>
                  <a:t>Other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ISDBA        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CLIENT_INFO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PROGRAM       : sqlplus@urania (TNS V1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V3)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MODULE        : 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Plus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IP_ADDRESS 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SID     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SERIAL# 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SERVER        : DEDICATED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TERMINAL      : pts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 sz="1800">
                    <a:latin typeface="Courier"/>
                  </a:rPr>
                  <a:t>PL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 sz="1800"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2019-10-21T19:47:14Z</dcterms:created>
  <dcterms:modified xsi:type="dcterms:W3CDTF">2019-10-21T19:47:14Z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logo">
    <vt:lpwstr>/TVDLogo2019.eps</vt:lpwstr>
  </property>
  <property fmtid="{D5CDD505-2E9C-101B-9397-08002B2CF9AE}" pid="7" name="mainfont">
    <vt:lpwstr>Nunito Sans SemiBold</vt:lpwstr>
  </property>
  <property fmtid="{D5CDD505-2E9C-101B-9397-08002B2CF9AE}" pid="8" name="monofont">
    <vt:lpwstr>Courier New</vt:lpwstr>
  </property>
  <property fmtid="{D5CDD505-2E9C-101B-9397-08002B2CF9AE}" pid="9" name="numbersections">
    <vt:lpwstr>False</vt:lpwstr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