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emf" ContentType="image/x-emf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 showSpecialPlsOnTitleSld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342900" eaLnBrk="1" hangingPunct="1" latinLnBrk="0" marL="0" rtl="0">
      <a:defRPr kern="1200" sz="1350">
        <a:solidFill>
          <a:schemeClr val="tx1"/>
        </a:solidFill>
        <a:latin typeface="+mn-lt"/>
        <a:ea typeface="+mn-ea"/>
        <a:cs typeface="+mn-cs"/>
      </a:defRPr>
    </a:lvl1pPr>
    <a:lvl2pPr algn="l" defTabSz="342900" eaLnBrk="1" hangingPunct="1" latinLnBrk="0" marL="342900" rtl="0">
      <a:defRPr kern="1200" sz="1350">
        <a:solidFill>
          <a:schemeClr val="tx1"/>
        </a:solidFill>
        <a:latin typeface="+mn-lt"/>
        <a:ea typeface="+mn-ea"/>
        <a:cs typeface="+mn-cs"/>
      </a:defRPr>
    </a:lvl2pPr>
    <a:lvl3pPr algn="l" defTabSz="342900" eaLnBrk="1" hangingPunct="1" latinLnBrk="0" marL="685800" rtl="0">
      <a:defRPr kern="1200" sz="1350">
        <a:solidFill>
          <a:schemeClr val="tx1"/>
        </a:solidFill>
        <a:latin typeface="+mn-lt"/>
        <a:ea typeface="+mn-ea"/>
        <a:cs typeface="+mn-cs"/>
      </a:defRPr>
    </a:lvl3pPr>
    <a:lvl4pPr algn="l" defTabSz="342900" eaLnBrk="1" hangingPunct="1" latinLnBrk="0" marL="1028700" rtl="0">
      <a:defRPr kern="1200" sz="1350">
        <a:solidFill>
          <a:schemeClr val="tx1"/>
        </a:solidFill>
        <a:latin typeface="+mn-lt"/>
        <a:ea typeface="+mn-ea"/>
        <a:cs typeface="+mn-cs"/>
      </a:defRPr>
    </a:lvl4pPr>
    <a:lvl5pPr algn="l" defTabSz="342900" eaLnBrk="1" hangingPunct="1" latinLnBrk="0" marL="1371600" rtl="0">
      <a:defRPr kern="1200" sz="1350">
        <a:solidFill>
          <a:schemeClr val="tx1"/>
        </a:solidFill>
        <a:latin typeface="+mn-lt"/>
        <a:ea typeface="+mn-ea"/>
        <a:cs typeface="+mn-cs"/>
      </a:defRPr>
    </a:lvl5pPr>
    <a:lvl6pPr algn="l" defTabSz="342900" eaLnBrk="1" hangingPunct="1" latinLnBrk="0" marL="1714500" rtl="0">
      <a:defRPr kern="1200" sz="1350">
        <a:solidFill>
          <a:schemeClr val="tx1"/>
        </a:solidFill>
        <a:latin typeface="+mn-lt"/>
        <a:ea typeface="+mn-ea"/>
        <a:cs typeface="+mn-cs"/>
      </a:defRPr>
    </a:lvl6pPr>
    <a:lvl7pPr algn="l" defTabSz="342900" eaLnBrk="1" hangingPunct="1" latinLnBrk="0" marL="2057400" rtl="0">
      <a:defRPr kern="1200" sz="1350">
        <a:solidFill>
          <a:schemeClr val="tx1"/>
        </a:solidFill>
        <a:latin typeface="+mn-lt"/>
        <a:ea typeface="+mn-ea"/>
        <a:cs typeface="+mn-cs"/>
      </a:defRPr>
    </a:lvl7pPr>
    <a:lvl8pPr algn="l" defTabSz="342900" eaLnBrk="1" hangingPunct="1" latinLnBrk="0" marL="2400300" rtl="0">
      <a:defRPr kern="1200" sz="1350">
        <a:solidFill>
          <a:schemeClr val="tx1"/>
        </a:solidFill>
        <a:latin typeface="+mn-lt"/>
        <a:ea typeface="+mn-ea"/>
        <a:cs typeface="+mn-cs"/>
      </a:defRPr>
    </a:lvl8pPr>
    <a:lvl9pPr algn="l" defTabSz="342900" eaLnBrk="1" hangingPunct="1" latinLnBrk="0" marL="2743200" rtl="0">
      <a:defRPr kern="1200" sz="135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9103"/>
    <p:restoredTop autoAdjust="0" sz="94694"/>
  </p:normalViewPr>
  <p:slideViewPr>
    <p:cSldViewPr snapToGrid="0" snapToObjects="1">
      <p:cViewPr varScale="1">
        <p:scale>
          <a:sx d="100" n="156"/>
          <a:sy d="100" n="156"/>
        </p:scale>
        <p:origin x="584" y="168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5">
            <a:extLst>
              <a:ext uri="{FF2B5EF4-FFF2-40B4-BE49-F238E27FC236}">
                <a16:creationId xmlns:a16="http://schemas.microsoft.com/office/drawing/2014/main" id="{7C0C8B30-35EF-C749-B642-B39423C7C0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9144000" cy="39242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>
            <a:normAutofit/>
          </a:bodyPr>
          <a:lstStyle>
            <a:lvl1pPr>
              <a:defRPr lang="en-US" sz="35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9024" y="875215"/>
            <a:ext cx="8696654" cy="396008"/>
          </a:xfrm>
        </p:spPr>
        <p:txBody>
          <a:bodyPr>
            <a:normAutofit/>
          </a:bodyPr>
          <a:lstStyle>
            <a:lvl1pPr marL="0" indent="0" algn="l">
              <a:buNone/>
              <a:defRPr lang="en-US" sz="2000" b="0" i="0" kern="1200" baseline="0" dirty="0">
                <a:solidFill>
                  <a:srgbClr val="FFFFFF"/>
                </a:solidFill>
                <a:effectLst/>
                <a:latin typeface="+mn-lt"/>
                <a:ea typeface="+mn-ea"/>
                <a:cs typeface="+mn-cs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CH" noProof="0" dirty="0"/>
              <a:t>Untertitel optional</a:t>
            </a:r>
          </a:p>
        </p:txBody>
      </p:sp>
      <p:pic>
        <p:nvPicPr>
          <p:cNvPr id="10" name="Grafik 16">
            <a:extLst>
              <a:ext uri="{FF2B5EF4-FFF2-40B4-BE49-F238E27FC236}">
                <a16:creationId xmlns:a16="http://schemas.microsoft.com/office/drawing/2014/main" id="{4C8577FF-A172-2346-A4C6-6FFAA783B6C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9035" y="3472182"/>
            <a:ext cx="309880" cy="250288"/>
          </a:xfrm>
          <a:prstGeom prst="rect">
            <a:avLst/>
          </a:prstGeom>
        </p:spPr>
      </p:pic>
      <p:pic>
        <p:nvPicPr>
          <p:cNvPr id="11" name="Grafik 17">
            <a:extLst>
              <a:ext uri="{FF2B5EF4-FFF2-40B4-BE49-F238E27FC236}">
                <a16:creationId xmlns:a16="http://schemas.microsoft.com/office/drawing/2014/main" id="{C0525424-4A76-6F4B-BD22-0C9A9CBF4CA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2700000">
            <a:off x="3161516" y="3442167"/>
            <a:ext cx="383625" cy="277063"/>
          </a:xfrm>
          <a:prstGeom prst="rect">
            <a:avLst/>
          </a:prstGeom>
        </p:spPr>
      </p:pic>
      <p:sp>
        <p:nvSpPr>
          <p:cNvPr id="18" name="Textplatzhalter 22">
            <a:extLst>
              <a:ext uri="{FF2B5EF4-FFF2-40B4-BE49-F238E27FC236}">
                <a16:creationId xmlns:a16="http://schemas.microsoft.com/office/drawing/2014/main" id="{7003A06A-9C64-1748-A2A8-7FE33A7BCA5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9023" y="1245688"/>
            <a:ext cx="8696654" cy="396008"/>
          </a:xfrm>
          <a:effectLst/>
        </p:spPr>
        <p:txBody>
          <a:bodyPr lIns="108000">
            <a:noAutofit/>
          </a:bodyPr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 dirty="0"/>
              <a:t>Referent(en) nur Vorname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2A07D1-F3EC-F348-A551-6FF3EFD438FD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499036" y="4736175"/>
            <a:ext cx="5046212" cy="266699"/>
          </a:xfrm>
          <a:prstGeom prst="rect">
            <a:avLst/>
          </a:prstGeom>
        </p:spPr>
      </p:pic>
      <p:sp>
        <p:nvSpPr>
          <p:cNvPr id="16" name="Textplatzhalter 22">
            <a:extLst>
              <a:ext uri="{FF2B5EF4-FFF2-40B4-BE49-F238E27FC236}">
                <a16:creationId xmlns:a16="http://schemas.microsoft.com/office/drawing/2014/main" id="{89EAFE61-06E4-3D4E-932E-1640DFE9A7E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531332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Blog</a:t>
            </a:r>
          </a:p>
        </p:txBody>
      </p:sp>
      <p:sp>
        <p:nvSpPr>
          <p:cNvPr id="17" name="Textplatzhalter 22">
            <a:extLst>
              <a:ext uri="{FF2B5EF4-FFF2-40B4-BE49-F238E27FC236}">
                <a16:creationId xmlns:a16="http://schemas.microsoft.com/office/drawing/2014/main" id="{8639980A-F29D-174D-AC99-A64D87468A1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5503" y="3439779"/>
            <a:ext cx="2195957" cy="396008"/>
          </a:xfrm>
        </p:spPr>
        <p:txBody>
          <a:bodyPr lIns="108000"/>
          <a:lstStyle>
            <a:lvl1pPr marL="0" indent="0">
              <a:buNone/>
              <a:defRPr sz="2000" b="0" i="0" baseline="0">
                <a:solidFill>
                  <a:srgbClr val="FFFFFF"/>
                </a:solidFill>
                <a:effectLst/>
              </a:defRPr>
            </a:lvl1pPr>
          </a:lstStyle>
          <a:p>
            <a:pPr lvl="0"/>
            <a:r>
              <a:rPr lang="de-CH" noProof="0"/>
              <a:t>@Twitter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4B57A1-731A-4645-8FA8-45F2583A07A5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A0BE2-4D2F-ED48-8BC0-248235B9C6F4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400" y="802800"/>
            <a:ext cx="86904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9611F-6BA5-0048-8392-92F1B38493E7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7">
            <a:extLst>
              <a:ext uri="{FF2B5EF4-FFF2-40B4-BE49-F238E27FC236}">
                <a16:creationId xmlns:a16="http://schemas.microsoft.com/office/drawing/2014/main" id="{535F777B-13D6-4F4E-ADD9-EC8D5662E83F}"/>
              </a:ext>
            </a:extLst>
          </p:cNvPr>
          <p:cNvSpPr/>
          <p:nvPr userDrawn="1"/>
        </p:nvSpPr>
        <p:spPr>
          <a:xfrm>
            <a:off x="-11010" y="-1"/>
            <a:ext cx="9155010" cy="3924299"/>
          </a:xfrm>
          <a:prstGeom prst="rect">
            <a:avLst/>
          </a:prstGeom>
          <a:solidFill>
            <a:srgbClr val="D4594A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400" err="1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14800" y="1123200"/>
            <a:ext cx="8102880" cy="1504800"/>
          </a:xfrm>
        </p:spPr>
        <p:txBody>
          <a:bodyPr anchor="t"/>
          <a:lstStyle>
            <a:lvl1pPr algn="ctr">
              <a:defRPr lang="en-US" sz="5000" b="0" i="0" kern="1200" baseline="0" dirty="0">
                <a:solidFill>
                  <a:schemeClr val="bg1"/>
                </a:solidFill>
                <a:latin typeface="Impact" panose="020B0806030902050204" pitchFamily="34" charset="0"/>
                <a:ea typeface="+mj-ea"/>
                <a:cs typeface="+mj-cs"/>
              </a:defRPr>
            </a:lvl1pPr>
          </a:lstStyle>
          <a:p>
            <a:r>
              <a:rPr lang="en-US" dirty="0"/>
              <a:t>Click to edit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C1A4C-7A2A-7E47-B513-AA9B6E35088F}" type="datetime1">
              <a:rPr lang="de-CH" smtClean="0"/>
              <a:t>01.03.21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1534C-AFA4-894A-A196-C8C5D2CADB83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74A37B9-68DC-F745-B7BB-D4924B005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4852ECF-26A4-1949-BABC-B207F9558B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1200" y="802800"/>
            <a:ext cx="4305600" cy="3812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66399" y="802800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BA69C-5834-4942-A499-A18EB51C73D4}" type="datetime1">
              <a:rPr lang="de-CH" smtClean="0"/>
              <a:t>01.03.21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4F9BDDC-57CB-8245-A337-3D0ECA18A32E}"/>
              </a:ext>
            </a:extLst>
          </p:cNvPr>
          <p:cNvSpPr txBox="1">
            <a:spLocks/>
          </p:cNvSpPr>
          <p:nvPr userDrawn="1"/>
        </p:nvSpPr>
        <p:spPr>
          <a:xfrm>
            <a:off x="266399" y="122400"/>
            <a:ext cx="7236000" cy="5868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>
            <a:lvl1pPr marL="0" algn="l" defTabSz="3429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100" kern="1200" dirty="0">
                <a:solidFill>
                  <a:schemeClr val="tx1"/>
                </a:solidFill>
                <a:latin typeface="Nunito" pitchFamily="2" charset="77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CBB085-DC1E-3349-B1FD-D66DF173B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400" y="1282622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44310CD-9E42-AD46-809F-21852B752EC0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54799" y="1292498"/>
            <a:ext cx="4305600" cy="333257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56C37D9D-01FC-054B-9CC4-869EC0E633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54799" y="787111"/>
            <a:ext cx="4305600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092CF-8504-474B-A72C-41725B2DF3AA}" type="datetime1">
              <a:rPr lang="de-CH" smtClean="0"/>
              <a:t>01.03.21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05BA1-25DE-EE45-AC87-C10FEAB4A299}" type="datetime1">
              <a:rPr lang="de-CH" smtClean="0"/>
              <a:t>01.03.21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35FA8-0076-0E4D-B40A-04A78EA57A96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43240-5293-4641-B0B8-C5912A8D3A4D}" type="datetime1">
              <a:rPr lang="de-CH" smtClean="0"/>
              <a:t>01.03.21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6400" y="154800"/>
            <a:ext cx="7163999" cy="381600"/>
          </a:xfrm>
          <a:prstGeom prst="rect">
            <a:avLst/>
          </a:prstGeom>
        </p:spPr>
        <p:txBody>
          <a:bodyPr vert="horz" lIns="9000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6400" y="673200"/>
            <a:ext cx="8690400" cy="39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2400" y="4712400"/>
            <a:ext cx="8892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8F4E5-F6D1-D74A-8C39-BBFE9EBFB1A6}" type="datetime1">
              <a:rPr lang="de-CH" smtClean="0"/>
              <a:t>01.03.21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11600" y="4716000"/>
            <a:ext cx="55957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6400" y="4712400"/>
            <a:ext cx="576000" cy="27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3" name="Grafik 6">
            <a:extLst>
              <a:ext uri="{FF2B5EF4-FFF2-40B4-BE49-F238E27FC236}">
                <a16:creationId xmlns:a16="http://schemas.microsoft.com/office/drawing/2014/main" id="{03E75D96-F889-5346-9C9E-263A527FF9B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576290" y="4721439"/>
            <a:ext cx="1380510" cy="274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342900" rtl="0" eaLnBrk="1" latinLnBrk="0" hangingPunct="1">
        <a:lnSpc>
          <a:spcPct val="90000"/>
        </a:lnSpc>
        <a:spcBef>
          <a:spcPct val="0"/>
        </a:spcBef>
        <a:buNone/>
        <a:defRPr sz="21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172800" indent="-172800" algn="l" defTabSz="3429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5130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5860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2800" algn="l" defTabSz="3429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2800" algn="l" defTabSz="3429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example.com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8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9023" y="233153"/>
            <a:ext cx="8568905" cy="581828"/>
          </a:xfrm>
        </p:spPr>
        <p:txBody>
          <a:bodyPr/>
          <a:lstStyle/>
          <a:p>
            <a:pPr lvl="0" marL="0" indent="0">
              <a:buNone/>
            </a:pPr>
            <a:r>
              <a:rPr/>
              <a:t>Trivadis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Subtitle 2"/>
          <p:cNvSpPr>
            <a:spLocks noGrp="1"/>
          </p:cNvSpPr>
          <p:nvPr>
            <p:ph hasCustomPrompt="1" idx="1" type="subTitle"/>
          </p:nvPr>
        </p:nvSpPr>
        <p:spPr>
          <a:xfrm>
            <a:off x="389024" y="875215"/>
            <a:ext cx="8696654" cy="396008"/>
          </a:xfrm>
        </p:spPr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</a:t>
            </a:r>
            <a:r>
              <a:rPr/>
              <a:t> </a:t>
            </a:r>
            <a:r>
              <a:rPr/>
              <a:t>Pandoc</a:t>
            </a:r>
            <a:br/>
            <a:br/>
            <a:r>
              <a:rPr/>
              <a:t>Stefan</a:t>
            </a:r>
            <a:r>
              <a:rPr/>
              <a:t> </a:t>
            </a:r>
            <a:r>
              <a:rPr/>
              <a:t>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Formatting</a:t>
            </a:r>
            <a:r>
              <a:rPr/>
              <a:t> </a:t>
            </a:r>
            <a:r>
              <a:rPr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marL="0" indent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marL="0" indent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marL="0" indent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marL="0" indent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marL="0" indent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marL="1270000" indent="0">
              <a:buNone/>
            </a:pPr>
            <a:r>
              <a:rPr sz="2000"/>
              <a:t>blockquote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1">
              <a:buAutoNum type="arabicPeriod"/>
            </a:pPr>
            <a:r>
              <a:rPr/>
              <a:t>First item</a:t>
            </a:r>
          </a:p>
          <a:p>
            <a:pPr lvl="1">
              <a:buAutoNum type="arabicPeriod"/>
            </a:pPr>
            <a:r>
              <a:rPr/>
              <a:t>Second item</a:t>
            </a:r>
          </a:p>
          <a:p>
            <a:pPr lvl="1">
              <a:buAutoNum type="arabicPeriod"/>
            </a:pPr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1"/>
            <a:r>
              <a:rPr/>
              <a:t>First item</a:t>
            </a:r>
          </a:p>
          <a:p>
            <a:pPr lvl="1"/>
            <a:r>
              <a:rPr/>
              <a:t>Second item</a:t>
            </a:r>
          </a:p>
          <a:p>
            <a:pPr lvl="1"/>
            <a:r>
              <a:rPr/>
              <a:t>Third item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marL="0" indent="0">
              <a:buNone/>
            </a:pPr>
            <a:r>
              <a:rPr>
                <a:latin typeface="Courier New"/>
              </a:rPr>
              <a:t>code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marL="0" indent="0">
              <a:buNone/>
            </a:pPr>
            <a:r>
              <a:rPr>
                <a:hlinkClick r:id="rId2"/>
              </a:rPr>
              <a:t>title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4000" y="1066800"/>
            <a:ext cx="86868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254000" y="4102100"/>
            <a:ext cx="86868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“</a:t>
            </a:r>
            <a:r>
              <a:rPr/>
              <a:t>Oracle</a:t>
            </a:r>
            <a:r>
              <a:rPr/>
              <a:t> </a:t>
            </a:r>
            <a:r>
              <a:rPr/>
              <a:t>Centrally</a:t>
            </a:r>
            <a:r>
              <a:rPr/>
              <a:t> </a:t>
            </a:r>
            <a:r>
              <a:rPr/>
              <a:t>Managed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Overview</a:t>
            </a:r>
            <a:r>
              <a:rPr/>
              <a:t>”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marL="0" indent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54000" y="800100"/>
          <a:ext cx="8686800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3400"/>
                <a:gridCol w="43434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marL="0" indent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marL="0" indent="0">
              <a:buNone/>
            </a:pPr>
            <a:r>
              <a:rPr b="1"/>
              <a:t>term</a:t>
            </a:r>
          </a:p>
          <a:p>
            <a:pPr lvl="0" marL="1270000" indent="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marL="0" indent="0">
              <a:buNone/>
            </a:pPr>
            <a:r>
              <a:rPr strike="sngStrike"/>
              <a:t>The world is flat.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1"/>
            <a:r>
              <a:rPr/>
              <a:t>☒ Write the press release</a:t>
            </a:r>
          </a:p>
          <a:p>
            <a:pPr lvl="1"/>
            <a:r>
              <a:rPr/>
              <a:t>☐ Update the website</a:t>
            </a:r>
          </a:p>
          <a:p>
            <a:pPr lvl="1"/>
            <a:r>
              <a:rPr/>
              <a:t>☐ Contact the media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marL="0" indent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marL="0" indent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marL="0" indent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marL="0" indent="0">
              <a:buNone/>
            </a:pPr>
            <a:r>
              <a:rPr/>
              <a:t>Markdown formatting inside the environments is supported.</a:t>
            </a:r>
          </a:p>
          <a:p>
            <a:pPr lvl="0" marL="0" indent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marL="0" indent="0">
              <a:buNone/>
            </a:pPr>
            <a:r>
              <a:rPr i="1"/>
              <a:t>Nam aliquet libero quis lectus elementum fermentum.</a:t>
            </a:r>
          </a:p>
          <a:p>
            <a:pPr lvl="0" marL="0" indent="0">
              <a:buNone/>
            </a:pPr>
            <a:r>
              <a:rPr b="1"/>
              <a:t>Trivadis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marL="0" indent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399" y="122400"/>
            <a:ext cx="7236000" cy="5868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48</Words>
  <Application>Microsoft Macintosh PowerPoint</Application>
  <PresentationFormat>On-screen Show (16:9)</PresentationFormat>
  <Paragraphs>19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Impact</vt:lpstr>
      <vt:lpstr>Nunito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Trivadis Sample File</dc:title>
  <dc:creator>Stefan Oehrli</dc:creator>
  <cp:keywords/>
  <dcterms:created xsi:type="dcterms:W3CDTF">2021-08-09T19:10:56Z</dcterms:created>
  <dcterms:modified xsi:type="dcterms:W3CDTF">2021-08-09T19:10:56Z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de-block-font-size">
    <vt:lpwstr/>
  </property>
  <property fmtid="{D5CDD505-2E9C-101B-9397-08002B2CF9AE}" pid="3" name="filecolor">
    <vt:lpwstr>tvdcolor</vt:lpwstr>
  </property>
  <property fmtid="{D5CDD505-2E9C-101B-9397-08002B2CF9AE}" pid="4" name="footer-logo">
    <vt:lpwstr>/trivadis/images/TVDLogo2021blue.eps</vt:lpwstr>
  </property>
  <property fmtid="{D5CDD505-2E9C-101B-9397-08002B2CF9AE}" pid="5" name="geometry">
    <vt:lpwstr/>
  </property>
  <property fmtid="{D5CDD505-2E9C-101B-9397-08002B2CF9AE}" pid="6" name="header-includes">
    <vt:lpwstr/>
  </property>
  <property fmtid="{D5CDD505-2E9C-101B-9397-08002B2CF9AE}" pid="7" name="linkcolor">
    <vt:lpwstr>tvdcolor</vt:lpwstr>
  </property>
  <property fmtid="{D5CDD505-2E9C-101B-9397-08002B2CF9AE}" pid="8" name="links-as-notes">
    <vt:lpwstr>False</vt:lpwstr>
  </property>
  <property fmtid="{D5CDD505-2E9C-101B-9397-08002B2CF9AE}" pid="9" name="listings">
    <vt:lpwstr>True</vt:lpwstr>
  </property>
  <property fmtid="{D5CDD505-2E9C-101B-9397-08002B2CF9AE}" pid="10" name="listings-disable-line-numbers">
    <vt:lpwstr>True</vt:lpwstr>
  </property>
  <property fmtid="{D5CDD505-2E9C-101B-9397-08002B2CF9AE}" pid="11" name="lof">
    <vt:lpwstr>True</vt:lpwstr>
  </property>
  <property fmtid="{D5CDD505-2E9C-101B-9397-08002B2CF9AE}" pid="12" name="lof-own-page">
    <vt:lpwstr>False</vt:lpwstr>
  </property>
  <property fmtid="{D5CDD505-2E9C-101B-9397-08002B2CF9AE}" pid="13" name="logo">
    <vt:lpwstr>/trivadis/images/TVDLogo2021blue.eps</vt:lpwstr>
  </property>
  <property fmtid="{D5CDD505-2E9C-101B-9397-08002B2CF9AE}" pid="14" name="lot">
    <vt:lpwstr>True</vt:lpwstr>
  </property>
  <property fmtid="{D5CDD505-2E9C-101B-9397-08002B2CF9AE}" pid="15" name="lot-own-page">
    <vt:lpwstr>False</vt:lpwstr>
  </property>
  <property fmtid="{D5CDD505-2E9C-101B-9397-08002B2CF9AE}" pid="16" name="mainfont">
    <vt:lpwstr>Open Sans</vt:lpwstr>
  </property>
  <property fmtid="{D5CDD505-2E9C-101B-9397-08002B2CF9AE}" pid="17" name="monofont">
    <vt:lpwstr>Courier New</vt:lpwstr>
  </property>
  <property fmtid="{D5CDD505-2E9C-101B-9397-08002B2CF9AE}" pid="18" name="numbersections">
    <vt:lpwstr>True</vt:lpwstr>
  </property>
  <property fmtid="{D5CDD505-2E9C-101B-9397-08002B2CF9AE}" pid="19" name="pandoc-latex-environment">
    <vt:lpwstr/>
  </property>
  <property fmtid="{D5CDD505-2E9C-101B-9397-08002B2CF9AE}" pid="20" name="papersize">
    <vt:lpwstr>a4</vt:lpwstr>
  </property>
  <property fmtid="{D5CDD505-2E9C-101B-9397-08002B2CF9AE}" pid="21" name="sansfont">
    <vt:lpwstr>Montserrat</vt:lpwstr>
  </property>
  <property fmtid="{D5CDD505-2E9C-101B-9397-08002B2CF9AE}" pid="22" name="subtitle">
    <vt:lpwstr>A example file to verify Pandoc</vt:lpwstr>
  </property>
  <property fmtid="{D5CDD505-2E9C-101B-9397-08002B2CF9AE}" pid="23" name="titlepage">
    <vt:lpwstr>True</vt:lpwstr>
  </property>
  <property fmtid="{D5CDD505-2E9C-101B-9397-08002B2CF9AE}" pid="24" name="titlepage-background">
    <vt:lpwstr>/trivadis/images/TVDTitle2021.png</vt:lpwstr>
  </property>
  <property fmtid="{D5CDD505-2E9C-101B-9397-08002B2CF9AE}" pid="25" name="titlepage-logo">
    <vt:lpwstr>/trivadis/images/TVDLogo2021white.eps</vt:lpwstr>
  </property>
  <property fmtid="{D5CDD505-2E9C-101B-9397-08002B2CF9AE}" pid="26" name="titlepage-rule-height">
    <vt:lpwstr>0</vt:lpwstr>
  </property>
  <property fmtid="{D5CDD505-2E9C-101B-9397-08002B2CF9AE}" pid="27" name="titlepage-text-color">
    <vt:lpwstr>FFFFFF</vt:lpwstr>
  </property>
  <property fmtid="{D5CDD505-2E9C-101B-9397-08002B2CF9AE}" pid="28" name="toc">
    <vt:lpwstr>True</vt:lpwstr>
  </property>
  <property fmtid="{D5CDD505-2E9C-101B-9397-08002B2CF9AE}" pid="29" name="toc-depth">
    <vt:lpwstr>2</vt:lpwstr>
  </property>
  <property fmtid="{D5CDD505-2E9C-101B-9397-08002B2CF9AE}" pid="30" name="toc-own-page">
    <vt:lpwstr>True</vt:lpwstr>
  </property>
  <property fmtid="{D5CDD505-2E9C-101B-9397-08002B2CF9AE}" pid="31" name="toc-title">
    <vt:lpwstr>Table of Contents</vt:lpwstr>
  </property>
  <property fmtid="{D5CDD505-2E9C-101B-9397-08002B2CF9AE}" pid="32" name="tvddocversion">
    <vt:lpwstr>0.0.1</vt:lpwstr>
  </property>
  <property fmtid="{D5CDD505-2E9C-101B-9397-08002B2CF9AE}" pid="33" name="urlcolor">
    <vt:lpwstr>tvdcolor</vt:lpwstr>
  </property>
</Properties>
</file>