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 autoAdjust="0"/>
    <p:restoredTop sz="94706" autoAdjust="0"/>
  </p:normalViewPr>
  <p:slideViewPr>
    <p:cSldViewPr snapToGrid="0" snapToObjects="1">
      <p:cViewPr varScale="1">
        <p:scale>
          <a:sx n="103" d="100"/>
          <a:sy n="103" d="100"/>
        </p:scale>
        <p:origin x="1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7" Type="http://schemas.openxmlformats.org/officeDocument/2006/relationships/image" Target="../media/image6.sv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7" name="Grafik 20">
            <a:extLst>
              <a:ext uri="{FF2B5EF4-FFF2-40B4-BE49-F238E27FC236}">
                <a16:creationId xmlns:a16="http://schemas.microsoft.com/office/drawing/2014/main" id="{B6AF2B3C-B9FB-0341-B129-7F9DAF81D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35" y="4736175"/>
            <a:ext cx="5562600" cy="266700"/>
          </a:xfrm>
          <a:prstGeom prst="rect">
            <a:avLst/>
          </a:prstGeom>
        </p:spPr>
      </p:pic>
      <p:pic>
        <p:nvPicPr>
          <p:cNvPr id="9" name="Grafik 24">
            <a:extLst>
              <a:ext uri="{FF2B5EF4-FFF2-40B4-BE49-F238E27FC236}">
                <a16:creationId xmlns:a16="http://schemas.microsoft.com/office/drawing/2014/main" id="{B42EC0B1-617C-FC43-AB85-CD3E7BCA69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9128" y="4711969"/>
            <a:ext cx="1378800" cy="273992"/>
          </a:xfrm>
          <a:prstGeom prst="rect">
            <a:avLst/>
          </a:prstGeom>
        </p:spPr>
      </p:pic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16AA5A72-F3B9-584E-9B49-B8E851F94D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3" name="Textplatzhalter 22">
            <a:extLst>
              <a:ext uri="{FF2B5EF4-FFF2-40B4-BE49-F238E27FC236}">
                <a16:creationId xmlns:a16="http://schemas.microsoft.com/office/drawing/2014/main" id="{9E97F1EA-8D8C-A94E-846A-646858F47B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4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 algn="ctr">
              <a:buNone/>
              <a:defRPr lang="en-US" sz="2000" b="0" i="0" kern="1200" baseline="0" smtClean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17">
            <a:extLst>
              <a:ext uri="{FF2B5EF4-FFF2-40B4-BE49-F238E27FC236}">
                <a16:creationId xmlns:a16="http://schemas.microsoft.com/office/drawing/2014/main" id="{ED3190D5-0FC7-BF4B-8452-4A5B6EBEED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000" y="183600"/>
            <a:ext cx="1378800" cy="2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70487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7418" y="182947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O-DB-DOCKER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Guide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9:</a:t>
            </a:r>
            <a:r>
              <a:rPr/>
              <a:t> </a:t>
            </a:r>
            <a:r>
              <a:rPr/>
              <a:t>Accessing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Be able to access and use the Docker database container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Access Docker container via shell</a:t>
            </a:r>
          </a:p>
          <a:p>
            <a:pPr lvl="1"/>
            <a:r>
              <a:rPr/>
              <a:t>Access Docker container via SQLPlus / SQL Developer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10: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Unified</a:t>
            </a:r>
            <a:r>
              <a:rPr/>
              <a:t> </a:t>
            </a:r>
            <a:r>
              <a:rPr/>
              <a:t>Audit</a:t>
            </a:r>
            <a:r>
              <a:rPr/>
              <a:t> </a:t>
            </a:r>
            <a:r>
              <a:rPr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Use the startup / setup script folder to customize the database Docker container. In this exercise using Oracle Unified Directory as an example.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Review the setup scripts</a:t>
            </a:r>
          </a:p>
          <a:p>
            <a:pPr lvl="1"/>
            <a:r>
              <a:rPr/>
              <a:t>Refine a </a:t>
            </a:r>
            <a:r>
              <a:rPr sz="1800">
                <a:latin typeface="Courier"/>
              </a:rPr>
              <a:t>docker-compose.yml</a:t>
            </a:r>
            <a:r>
              <a:rPr/>
              <a:t> file</a:t>
            </a:r>
          </a:p>
          <a:p>
            <a:pPr lvl="1"/>
            <a:r>
              <a:rPr/>
              <a:t>Create a Docker container using </a:t>
            </a:r>
            <a:r>
              <a:rPr sz="1800">
                <a:latin typeface="Courier"/>
              </a:rPr>
              <a:t>docker-compose</a:t>
            </a:r>
            <a:r>
              <a:rPr/>
              <a:t> and review the database configuration. In particular the Unified Audit configuration.</a:t>
            </a:r>
          </a:p>
          <a:p>
            <a:pPr lvl="1"/>
            <a:r>
              <a:rPr/>
              <a:t>Re-create the Docker container using </a:t>
            </a:r>
            <a:r>
              <a:rPr sz="1800">
                <a:latin typeface="Courier"/>
              </a:rPr>
              <a:t>docker-compose</a:t>
            </a:r>
            <a:r>
              <a:rPr/>
              <a:t> to see that Oracle Unified Audit gets linked again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Additions to the Solution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docker-compose</a:t>
            </a:r>
            <a:r>
              <a:rPr/>
              <a:t> file does include the services for Oracle 12.2, 18c and 19c. But the services </a:t>
            </a:r>
            <a:r>
              <a:rPr b="1"/>
              <a:t>tua122</a:t>
            </a:r>
            <a:r>
              <a:rPr/>
              <a:t> and </a:t>
            </a:r>
            <a:r>
              <a:rPr b="1"/>
              <a:t>tua180</a:t>
            </a:r>
            <a:r>
              <a:rPr/>
              <a:t> are commented out.</a:t>
            </a:r>
          </a:p>
          <a:p>
            <a:pPr lvl="1"/>
            <a:r>
              <a:rPr/>
              <a:t>The database is pre-configured in volume </a:t>
            </a:r>
            <a:r>
              <a:rPr i="1"/>
              <a:t>db-tua190</a:t>
            </a:r>
            <a:r>
              <a:rPr/>
              <a:t> if used a different Oracle version the DB may have to be created.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11: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RU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See how to install a Oracle RU in a dockerized database.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Review scripts defined in setup / startup folder.</a:t>
            </a:r>
          </a:p>
          <a:p>
            <a:pPr lvl="1"/>
            <a:r>
              <a:rPr/>
              <a:t>Create a container based on 19.4.0.0 (Volume / database is pre-configured)</a:t>
            </a:r>
          </a:p>
          <a:p>
            <a:pPr lvl="1"/>
            <a:r>
              <a:rPr/>
              <a:t>Stop and remove the container.</a:t>
            </a:r>
          </a:p>
          <a:p>
            <a:pPr lvl="1"/>
            <a:r>
              <a:rPr/>
              <a:t>Update the </a:t>
            </a:r>
            <a:r>
              <a:rPr sz="1800">
                <a:latin typeface="Courier"/>
              </a:rPr>
              <a:t>docker-compose.yml</a:t>
            </a:r>
            <a:r>
              <a:rPr/>
              <a:t> file to match the new Docker image.</a:t>
            </a:r>
          </a:p>
          <a:p>
            <a:pPr lvl="1"/>
            <a:r>
              <a:rPr/>
              <a:t>Create a container based on 19.5.0.0.</a:t>
            </a:r>
          </a:p>
          <a:p>
            <a:pPr lvl="1"/>
            <a:r>
              <a:rPr/>
              <a:t>Review the database configuration and patch status.</a:t>
            </a:r>
          </a:p>
          <a:p>
            <a:pPr lvl="1"/>
            <a:r>
              <a:rPr/>
              <a:t>Optional: switch back to old Docker image.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12: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Enterprise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1"/>
            <a:r>
              <a:rPr/>
              <a:t>See how a more complex test environment can be setup using </a:t>
            </a:r>
            <a:r>
              <a:rPr sz="1800">
                <a:latin typeface="Courier"/>
              </a:rPr>
              <a:t>docker-compose</a:t>
            </a:r>
          </a:p>
          <a:p>
            <a:pPr lvl="1"/>
            <a:r>
              <a:rPr/>
              <a:t>Test Oracle Enterprise User Security.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Review the </a:t>
            </a:r>
            <a:r>
              <a:rPr sz="1800">
                <a:latin typeface="Courier"/>
              </a:rPr>
              <a:t>docker-compose.yml</a:t>
            </a:r>
          </a:p>
          <a:p>
            <a:pPr lvl="1"/>
            <a:r>
              <a:rPr/>
              <a:t>Start the container using </a:t>
            </a:r>
            <a:r>
              <a:rPr sz="1800">
                <a:latin typeface="Courier"/>
              </a:rPr>
              <a:t>docker-compose</a:t>
            </a:r>
          </a:p>
          <a:p>
            <a:pPr lvl="1"/>
            <a:r>
              <a:rPr/>
              <a:t>Test Oracle Names Resolution within the database container.</a:t>
            </a:r>
          </a:p>
          <a:p>
            <a:pPr lvl="1"/>
            <a:r>
              <a:rPr/>
              <a:t>Test EUS Login within the database container.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13: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PDB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Plugin an existing PDB into a new container.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Create the </a:t>
            </a:r>
            <a:r>
              <a:rPr sz="1800">
                <a:latin typeface="Courier"/>
              </a:rPr>
              <a:t>docker-compose.yml</a:t>
            </a:r>
            <a:r>
              <a:rPr/>
              <a:t> for a Oracle Container Database</a:t>
            </a:r>
          </a:p>
          <a:p>
            <a:pPr lvl="1"/>
            <a:r>
              <a:rPr/>
              <a:t>Prepare the scripts to look for the PDB.</a:t>
            </a:r>
          </a:p>
          <a:p>
            <a:pPr lvl="1"/>
            <a:r>
              <a:rPr/>
              <a:t>Start the container and plugin the PDB.</a:t>
            </a:r>
          </a:p>
          <a:p>
            <a:pPr lvl="1"/>
            <a:r>
              <a:rPr/>
              <a:t>Verify the status of the PDB.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14: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RAC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Setup a simple RAC based test environment on Docker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Create the Docker network.</a:t>
            </a:r>
          </a:p>
          <a:p>
            <a:pPr lvl="1"/>
            <a:r>
              <a:rPr/>
              <a:t>Create a RAC storage server Docker container.</a:t>
            </a:r>
          </a:p>
          <a:p>
            <a:pPr lvl="1"/>
            <a:r>
              <a:rPr/>
              <a:t>Create a NFS volume</a:t>
            </a:r>
          </a:p>
          <a:p>
            <a:pPr lvl="1"/>
            <a:r>
              <a:rPr/>
              <a:t>Creating the Docker GI and RAC Container</a:t>
            </a:r>
          </a:p>
          <a:p>
            <a:pPr lvl="1"/>
            <a:r>
              <a:rPr/>
              <a:t>Assign networks to RAC containers</a:t>
            </a:r>
          </a:p>
          <a:p>
            <a:pPr lvl="1"/>
            <a:r>
              <a:rPr/>
              <a:t>Adding a RAC Node using a Docker container</a:t>
            </a:r>
          </a:p>
          <a:p>
            <a:pPr lvl="1"/>
            <a:r>
              <a:rPr/>
              <a:t>Connecting to RAC Database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15:</a:t>
            </a:r>
            <a:r>
              <a:rPr/>
              <a:t> </a:t>
            </a:r>
            <a:r>
              <a:rPr/>
              <a:t>Container</a:t>
            </a:r>
            <a:r>
              <a:rPr/>
              <a:t> </a:t>
            </a:r>
            <a:r>
              <a:rPr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Test the different Monitoring solutions for Oracle databases on Docker.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configure and review HEALTHCHECK</a:t>
            </a:r>
          </a:p>
          <a:p>
            <a:pPr lvl="1"/>
            <a:r>
              <a:rPr/>
              <a:t>Setup and configure Prometheus</a:t>
            </a:r>
          </a:p>
          <a:p>
            <a:pPr lvl="1"/>
            <a:r>
              <a:rPr/>
              <a:t>Setup and configure Grafana.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couple of ideas for additional exercises:</a:t>
            </a:r>
          </a:p>
          <a:p>
            <a:pPr lvl="1"/>
            <a:r>
              <a:rPr/>
              <a:t>Oracle Data Guard</a:t>
            </a:r>
          </a:p>
          <a:p>
            <a:pPr lvl="1"/>
            <a:r>
              <a:rPr/>
              <a:t>Oracle Database Backup and Recovery</a:t>
            </a:r>
          </a:p>
          <a:p>
            <a:pPr lvl="1"/>
            <a:r>
              <a:rPr/>
              <a:t>Oracle APEX test DB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Simple exercise to get to know the environment.</a:t>
            </a:r>
          </a:p>
          <a:p>
            <a:pPr lvl="1"/>
            <a:r>
              <a:rPr/>
              <a:t>Everybody can access his/her compute instance.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Login to your individual OCI compute instance eg. </a:t>
            </a:r>
            <a:r>
              <a:rPr i="1"/>
              <a:t>ol7dockerXX</a:t>
            </a:r>
            <a:r>
              <a:rPr/>
              <a:t>.</a:t>
            </a:r>
          </a:p>
          <a:p>
            <a:pPr lvl="1"/>
            <a:r>
              <a:rPr/>
              <a:t>Switch to user </a:t>
            </a:r>
            <a:r>
              <a:rPr i="1"/>
              <a:t>oracle</a:t>
            </a:r>
            <a:r>
              <a:rPr/>
              <a:t>.</a:t>
            </a:r>
          </a:p>
          <a:p>
            <a:pPr lvl="1"/>
            <a:r>
              <a:rPr/>
              <a:t>Check what Docker images are available.</a:t>
            </a:r>
          </a:p>
          <a:p>
            <a:pPr lvl="1"/>
            <a:r>
              <a:rPr/>
              <a:t>Check directories for workshop and software.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Create a simple Docker image to get warm.</a:t>
            </a:r>
          </a:p>
          <a:p>
            <a:pPr lvl="1"/>
            <a:r>
              <a:rPr/>
              <a:t>Everybody can successfully build a docker image.</a:t>
            </a:r>
          </a:p>
          <a:p>
            <a:pPr lvl="1"/>
            <a:r>
              <a:rPr/>
              <a:t>Everybody can successfully run a docker container.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Create an Dockerfile with a simple </a:t>
            </a:r>
            <a:r>
              <a:rPr i="1"/>
              <a:t>hello world</a:t>
            </a:r>
          </a:p>
          <a:p>
            <a:pPr lvl="1"/>
            <a:r>
              <a:rPr/>
              <a:t>Build Docker image</a:t>
            </a:r>
          </a:p>
          <a:p>
            <a:pPr lvl="1"/>
            <a:r>
              <a:rPr/>
              <a:t>Run the Docker </a:t>
            </a:r>
            <a:r>
              <a:rPr i="1"/>
              <a:t>hello world</a:t>
            </a:r>
            <a:r>
              <a:rPr/>
              <a:t> example.</a:t>
            </a:r>
          </a:p>
          <a:p>
            <a:pPr lvl="1"/>
            <a:r>
              <a:rPr/>
              <a:t>Run a few basic docker commands.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Identify the reason for different image size for the same Image.</a:t>
            </a:r>
          </a:p>
          <a:p>
            <a:pPr lvl="1"/>
            <a:r>
              <a:rPr/>
              <a:t>Everybody know why its image gets large.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0" marL="0" indent="0">
              <a:buNone/>
            </a:pPr>
            <a:r>
              <a:rPr/>
              <a:t>Build Oracle Instant Client Docker images with different Dockerfiles.</a:t>
            </a:r>
          </a:p>
          <a:p>
            <a:pPr lvl="1"/>
            <a:r>
              <a:rPr/>
              <a:t>Dockerfile with several </a:t>
            </a:r>
            <a:r>
              <a:rPr sz="1800">
                <a:latin typeface="Courier"/>
              </a:rPr>
              <a:t>RUN</a:t>
            </a:r>
            <a:r>
              <a:rPr/>
              <a:t> commands.</a:t>
            </a:r>
          </a:p>
          <a:p>
            <a:pPr lvl="1"/>
            <a:r>
              <a:rPr/>
              <a:t>Dockerfile with a combined </a:t>
            </a:r>
            <a:r>
              <a:rPr sz="1800">
                <a:latin typeface="Courier"/>
              </a:rPr>
              <a:t>RUN</a:t>
            </a:r>
            <a:r>
              <a:rPr/>
              <a:t> command.</a:t>
            </a:r>
          </a:p>
          <a:p>
            <a:pPr lvl="1"/>
            <a:r>
              <a:rPr/>
              <a:t>Using a build stage build.</a:t>
            </a:r>
          </a:p>
          <a:p>
            <a:pPr lvl="1"/>
            <a:r>
              <a:rPr/>
              <a:t>Verify if Docker </a:t>
            </a:r>
            <a:r>
              <a:rPr i="1"/>
              <a:t>expertimental</a:t>
            </a:r>
            <a:r>
              <a:rPr/>
              <a:t> is enabled</a:t>
            </a:r>
          </a:p>
          <a:p>
            <a:pPr lvl="1"/>
            <a:r>
              <a:rPr/>
              <a:t>Build an image using squash</a:t>
            </a:r>
          </a:p>
          <a:p>
            <a:pPr lvl="1"/>
            <a:r>
              <a:rPr/>
              <a:t>Analyse the different images using </a:t>
            </a:r>
            <a:r>
              <a:rPr sz="1800">
                <a:latin typeface="Courier"/>
              </a:rPr>
              <a:t>docker history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4: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Be able to use a local software repository during build.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Create docker-compose file for the local software repository</a:t>
            </a:r>
          </a:p>
          <a:p>
            <a:pPr lvl="1"/>
            <a:r>
              <a:rPr/>
              <a:t>Start the container using </a:t>
            </a:r>
            <a:r>
              <a:rPr sz="1800">
                <a:latin typeface="Courier"/>
              </a:rPr>
              <a:t>docker-compose</a:t>
            </a:r>
          </a:p>
          <a:p>
            <a:pPr lvl="1"/>
            <a:r>
              <a:rPr/>
              <a:t>Use the local software repository in a Docker build.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5:</a:t>
            </a:r>
            <a:r>
              <a:rPr/>
              <a:t> </a:t>
            </a:r>
            <a:r>
              <a:rPr/>
              <a:t>Simples</a:t>
            </a:r>
            <a:r>
              <a:rPr/>
              <a:t> </a:t>
            </a:r>
            <a:r>
              <a:rPr/>
              <a:t>DB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1"/>
            <a:r>
              <a:rPr/>
              <a:t>Create a simple database Docker image</a:t>
            </a:r>
          </a:p>
          <a:p>
            <a:pPr lvl="1"/>
            <a:r>
              <a:rPr/>
              <a:t>Identify challenges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Customize the Dockerfile for build a simple database image using Oracle RPM package.</a:t>
            </a:r>
          </a:p>
          <a:p>
            <a:pPr lvl="1"/>
            <a:r>
              <a:rPr/>
              <a:t>Build the database Docker image. Either by using orarepo or the local software.</a:t>
            </a:r>
          </a:p>
          <a:p>
            <a:pPr lvl="1"/>
            <a:r>
              <a:rPr/>
              <a:t>Think about what this image lacks.</a:t>
            </a:r>
          </a:p>
          <a:p>
            <a:pPr lvl="1"/>
            <a:r>
              <a:rPr/>
              <a:t>Optional: Create a simple database image using regular Oracle packages.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6: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1"/>
            <a:r>
              <a:rPr/>
              <a:t>Create database Docker image using the Oracle build scripts.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Update local git working copy of </a:t>
            </a:r>
            <a:r>
              <a:rPr i="1"/>
              <a:t>oracle/docker-images</a:t>
            </a:r>
          </a:p>
          <a:p>
            <a:pPr lvl="1"/>
            <a:r>
              <a:rPr/>
              <a:t>Check whether all the prerequisites have been fulfilled.</a:t>
            </a:r>
          </a:p>
          <a:p>
            <a:pPr lvl="1"/>
            <a:r>
              <a:rPr/>
              <a:t>Build Docker image using </a:t>
            </a:r>
            <a:r>
              <a:rPr sz="1800">
                <a:latin typeface="Courier"/>
              </a:rPr>
              <a:t>buildDockerImage.sh</a:t>
            </a:r>
            <a:r>
              <a:rPr/>
              <a:t> or manually using </a:t>
            </a:r>
            <a:r>
              <a:rPr sz="1800">
                <a:latin typeface="Courier"/>
              </a:rPr>
              <a:t>docker build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7:</a:t>
            </a:r>
            <a:r>
              <a:rPr/>
              <a:t> </a:t>
            </a:r>
            <a:r>
              <a:rPr/>
              <a:t>OraDBA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1"/>
            <a:r>
              <a:rPr/>
              <a:t>Create database Docker image using the OraDBA build scripts.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Update local git working copy of </a:t>
            </a:r>
            <a:r>
              <a:rPr i="1"/>
              <a:t>oehrlis/docker</a:t>
            </a:r>
          </a:p>
          <a:p>
            <a:pPr lvl="1"/>
            <a:r>
              <a:rPr/>
              <a:t>Review the Dockerfile and define Oracle version to build</a:t>
            </a:r>
          </a:p>
          <a:p>
            <a:pPr lvl="1"/>
            <a:r>
              <a:rPr/>
              <a:t>Check whether all the prerequisites have been fulfilled.</a:t>
            </a:r>
          </a:p>
          <a:p>
            <a:pPr lvl="1"/>
            <a:r>
              <a:rPr/>
              <a:t>Build Docker image using </a:t>
            </a:r>
            <a:r>
              <a:rPr sz="1800">
                <a:latin typeface="Courier"/>
              </a:rPr>
              <a:t>docker build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8: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DB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1"/>
            <a:r>
              <a:rPr/>
              <a:t>Run an Oracle database in a Docker container.</a:t>
            </a:r>
          </a:p>
          <a:p>
            <a:pPr lvl="1"/>
            <a:r>
              <a:rPr/>
              <a:t>See the difference between docker </a:t>
            </a:r>
            <a:r>
              <a:rPr sz="1800">
                <a:latin typeface="Courier"/>
              </a:rPr>
              <a:t>docker run</a:t>
            </a:r>
            <a:r>
              <a:rPr/>
              <a:t> and </a:t>
            </a:r>
            <a:r>
              <a:rPr sz="1800">
                <a:latin typeface="Courier"/>
              </a:rPr>
              <a:t>docker-compose</a:t>
            </a:r>
          </a:p>
          <a:p>
            <a:pPr lvl="1"/>
            <a:r>
              <a:rPr/>
              <a:t>See what happens if you forget to specify a volume.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Create a Docker container by using </a:t>
            </a:r>
            <a:r>
              <a:rPr sz="1800">
                <a:latin typeface="Courier"/>
              </a:rPr>
              <a:t>docker run</a:t>
            </a:r>
            <a:r>
              <a:rPr/>
              <a:t> without a volume.</a:t>
            </a:r>
          </a:p>
          <a:p>
            <a:pPr lvl="1"/>
            <a:r>
              <a:rPr/>
              <a:t>Create a Docker container by using </a:t>
            </a:r>
            <a:r>
              <a:rPr sz="1800">
                <a:latin typeface="Courier"/>
              </a:rPr>
              <a:t>docker run</a:t>
            </a:r>
            <a:r>
              <a:rPr/>
              <a:t> with a volume.</a:t>
            </a:r>
          </a:p>
          <a:p>
            <a:pPr lvl="1"/>
            <a:r>
              <a:rPr/>
              <a:t>Create a Docker container using </a:t>
            </a:r>
            <a:r>
              <a:rPr sz="1800">
                <a:latin typeface="Courier"/>
              </a:rPr>
              <a:t>docker-compose</a:t>
            </a:r>
            <a:r>
              <a:rPr/>
              <a:t> with a predefined volume.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O-DB-DOCKER</dc:title>
  <dc:creator>Stefan Oehrli</dc:creator>
  <cp:keywords/>
  <dcterms:created xsi:type="dcterms:W3CDTF">2019-11-22T00:37:53Z</dcterms:created>
  <dcterms:modified xsi:type="dcterms:W3CDTF">2019-11-22T00:37:53Z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 November 21</vt:lpwstr>
  </property>
  <property fmtid="{D5CDD505-2E9C-101B-9397-08002B2CF9AE}" pid="3" name="geometry">
    <vt:lpwstr/>
  </property>
  <property fmtid="{D5CDD505-2E9C-101B-9397-08002B2CF9AE}" pid="4" name="header-includes">
    <vt:lpwstr/>
  </property>
  <property fmtid="{D5CDD505-2E9C-101B-9397-08002B2CF9AE}" pid="5" name="linkcolor">
    <vt:lpwstr>blue</vt:lpwstr>
  </property>
  <property fmtid="{D5CDD505-2E9C-101B-9397-08002B2CF9AE}" pid="6" name="listings-disable-line-numbers">
    <vt:lpwstr>True</vt:lpwstr>
  </property>
  <property fmtid="{D5CDD505-2E9C-101B-9397-08002B2CF9AE}" pid="7" name="lof">
    <vt:lpwstr>True</vt:lpwstr>
  </property>
  <property fmtid="{D5CDD505-2E9C-101B-9397-08002B2CF9AE}" pid="8" name="lof-own-page">
    <vt:lpwstr>True</vt:lpwstr>
  </property>
  <property fmtid="{D5CDD505-2E9C-101B-9397-08002B2CF9AE}" pid="9" name="logo">
    <vt:lpwstr>doc/images/TVDLogo2019.eps</vt:lpwstr>
  </property>
  <property fmtid="{D5CDD505-2E9C-101B-9397-08002B2CF9AE}" pid="10" name="mainfont">
    <vt:lpwstr>Nunito Sans SemiBold</vt:lpwstr>
  </property>
  <property fmtid="{D5CDD505-2E9C-101B-9397-08002B2CF9AE}" pid="11" name="monofont">
    <vt:lpwstr>Courier New</vt:lpwstr>
  </property>
  <property fmtid="{D5CDD505-2E9C-101B-9397-08002B2CF9AE}" pid="12" name="numbersections">
    <vt:lpwstr>True</vt:lpwstr>
  </property>
  <property fmtid="{D5CDD505-2E9C-101B-9397-08002B2CF9AE}" pid="13" name="papersize">
    <vt:lpwstr>a4</vt:lpwstr>
  </property>
  <property fmtid="{D5CDD505-2E9C-101B-9397-08002B2CF9AE}" pid="14" name="subtitle">
    <vt:lpwstr>Lab and Exercise Guide</vt:lpwstr>
  </property>
  <property fmtid="{D5CDD505-2E9C-101B-9397-08002B2CF9AE}" pid="15" name="titlepage">
    <vt:lpwstr>True</vt:lpwstr>
  </property>
  <property fmtid="{D5CDD505-2E9C-101B-9397-08002B2CF9AE}" pid="16" name="titlepage-rule-height">
    <vt:lpwstr>0</vt:lpwstr>
  </property>
  <property fmtid="{D5CDD505-2E9C-101B-9397-08002B2CF9AE}" pid="17" name="toc">
    <vt:lpwstr>True</vt:lpwstr>
  </property>
  <property fmtid="{D5CDD505-2E9C-101B-9397-08002B2CF9AE}" pid="18" name="toc-depth">
    <vt:lpwstr>2</vt:lpwstr>
  </property>
  <property fmtid="{D5CDD505-2E9C-101B-9397-08002B2CF9AE}" pid="19" name="toc-own-page">
    <vt:lpwstr>True</vt:lpwstr>
  </property>
  <property fmtid="{D5CDD505-2E9C-101B-9397-08002B2CF9AE}" pid="20" name="toc-title">
    <vt:lpwstr>Table of Contents</vt:lpwstr>
  </property>
  <property fmtid="{D5CDD505-2E9C-101B-9397-08002B2CF9AE}" pid="21" name="tvddocversion">
    <vt:lpwstr>1.0</vt:lpwstr>
  </property>
</Properties>
</file>