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308" r:id="rId5"/>
    <p:sldId id="344" r:id="rId6"/>
    <p:sldId id="461" r:id="rId7"/>
    <p:sldId id="2147138226" r:id="rId8"/>
    <p:sldId id="2147138263" r:id="rId9"/>
    <p:sldId id="2147138229" r:id="rId10"/>
    <p:sldId id="2147138246" r:id="rId11"/>
    <p:sldId id="2147138248" r:id="rId12"/>
    <p:sldId id="2147138262" r:id="rId13"/>
    <p:sldId id="2147138261" r:id="rId14"/>
    <p:sldId id="2147138230" r:id="rId15"/>
    <p:sldId id="2147138250" r:id="rId16"/>
    <p:sldId id="2147138251" r:id="rId17"/>
    <p:sldId id="2147138255" r:id="rId18"/>
    <p:sldId id="2147138231" r:id="rId19"/>
    <p:sldId id="2147138260" r:id="rId20"/>
    <p:sldId id="2147138256" r:id="rId21"/>
    <p:sldId id="2147138252" r:id="rId22"/>
    <p:sldId id="2147138265" r:id="rId23"/>
    <p:sldId id="2147138253" r:id="rId24"/>
    <p:sldId id="2147138266" r:id="rId25"/>
    <p:sldId id="2147138264" r:id="rId26"/>
    <p:sldId id="2147138257" r:id="rId27"/>
    <p:sldId id="2147138254" r:id="rId28"/>
    <p:sldId id="2147138258" r:id="rId29"/>
    <p:sldId id="2147138259" r:id="rId30"/>
    <p:sldId id="2147138236" r:id="rId31"/>
    <p:sldId id="2147138243" r:id="rId32"/>
    <p:sldId id="2147138238" r:id="rId33"/>
    <p:sldId id="2147138239" r:id="rId34"/>
    <p:sldId id="2147138228" r:id="rId35"/>
    <p:sldId id="2147138244" r:id="rId36"/>
    <p:sldId id="2147138245" r:id="rId37"/>
    <p:sldId id="2147138249" r:id="rId38"/>
    <p:sldId id="268" r:id="rId39"/>
    <p:sldId id="2147138224" r:id="rId40"/>
    <p:sldId id="214713822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26"/>
            <p14:sldId id="2147138263"/>
            <p14:sldId id="2147138229"/>
            <p14:sldId id="2147138246"/>
            <p14:sldId id="2147138248"/>
            <p14:sldId id="2147138262"/>
            <p14:sldId id="2147138261"/>
            <p14:sldId id="2147138230"/>
            <p14:sldId id="2147138250"/>
            <p14:sldId id="2147138251"/>
            <p14:sldId id="2147138255"/>
            <p14:sldId id="2147138231"/>
            <p14:sldId id="2147138260"/>
            <p14:sldId id="2147138256"/>
            <p14:sldId id="2147138252"/>
            <p14:sldId id="2147138265"/>
            <p14:sldId id="2147138253"/>
            <p14:sldId id="2147138266"/>
            <p14:sldId id="2147138264"/>
            <p14:sldId id="2147138257"/>
            <p14:sldId id="2147138254"/>
            <p14:sldId id="2147138258"/>
            <p14:sldId id="2147138259"/>
            <p14:sldId id="2147138236"/>
            <p14:sldId id="2147138243"/>
            <p14:sldId id="2147138238"/>
            <p14:sldId id="2147138239"/>
            <p14:sldId id="2147138228"/>
            <p14:sldId id="2147138244"/>
            <p14:sldId id="2147138245"/>
            <p14:sldId id="2147138249"/>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8B41A-6079-43D2-B54F-50518D136075}" v="101" dt="2024-10-16T20:19:33.894"/>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382" autoAdjust="0"/>
  </p:normalViewPr>
  <p:slideViewPr>
    <p:cSldViewPr snapToGrid="0" showGuides="1">
      <p:cViewPr varScale="1">
        <p:scale>
          <a:sx n="112" d="100"/>
          <a:sy n="112" d="100"/>
        </p:scale>
        <p:origin x="132" y="33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7T11:16:41.050" v="5061" actId="20577"/>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Chg chg="addSp modSp new mod">
        <pc:chgData name="Berger, Martin" userId="2dce5e24-1af4-4f49-bc50-80b59c8dc36b" providerId="ADAL" clId="{B1A8B41A-6079-43D2-B54F-50518D136075}" dt="2024-10-17T11:16:41.050" v="5061" actId="20577"/>
        <pc:sldMkLst>
          <pc:docMk/>
          <pc:sldMk cId="3481383291" sldId="2147138266"/>
        </pc:sldMkLst>
        <pc:spChg chg="mod">
          <ac:chgData name="Berger, Martin" userId="2dce5e24-1af4-4f49-bc50-80b59c8dc36b" providerId="ADAL" clId="{B1A8B41A-6079-43D2-B54F-50518D136075}" dt="2024-10-17T11:16:18.686" v="5060" actId="20577"/>
          <ac:spMkLst>
            <pc:docMk/>
            <pc:sldMk cId="3481383291" sldId="2147138266"/>
            <ac:spMk id="2" creationId="{7B17A25E-1540-EED4-32C6-4B9A18626280}"/>
          </ac:spMkLst>
        </pc:spChg>
        <pc:spChg chg="mod">
          <ac:chgData name="Berger, Martin" userId="2dce5e24-1af4-4f49-bc50-80b59c8dc36b" providerId="ADAL" clId="{B1A8B41A-6079-43D2-B54F-50518D136075}" dt="2024-10-17T11:16:41.050" v="5061" actId="20577"/>
          <ac:spMkLst>
            <pc:docMk/>
            <pc:sldMk cId="3481383291" sldId="2147138266"/>
            <ac:spMk id="3" creationId="{44484C6F-B238-3A53-B1AC-094266EB9556}"/>
          </ac:spMkLst>
        </pc:spChg>
        <pc:picChg chg="add mod">
          <ac:chgData name="Berger, Martin" userId="2dce5e24-1af4-4f49-bc50-80b59c8dc36b" providerId="ADAL" clId="{B1A8B41A-6079-43D2-B54F-50518D136075}" dt="2024-10-17T11:16:06.914" v="5045" actId="208"/>
          <ac:picMkLst>
            <pc:docMk/>
            <pc:sldMk cId="3481383291" sldId="2147138266"/>
            <ac:picMk id="7" creationId="{317E24BA-CBBF-BF67-A732-4050E5D109C3}"/>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F6863-1DFF-4D82-BA25-4FED01AF1C96}" type="doc">
      <dgm:prSet loTypeId="urn:microsoft.com/office/officeart/2016/7/layout/VerticalDownArrowProcess" loCatId="process" qsTypeId="urn:microsoft.com/office/officeart/2005/8/quickstyle/simple5" qsCatId="simple" csTypeId="urn:microsoft.com/office/officeart/2005/8/colors/accent3_2" csCatId="accent3"/>
      <dgm:spPr/>
      <dgm:t>
        <a:bodyPr/>
        <a:lstStyle/>
        <a:p>
          <a:endParaRPr lang="en-US"/>
        </a:p>
      </dgm:t>
    </dgm:pt>
    <dgm:pt modelId="{6F081244-C1D3-429D-B605-B253AF2E27D2}">
      <dgm:prSet/>
      <dgm:spPr/>
      <dgm:t>
        <a:bodyPr/>
        <a:lstStyle/>
        <a:p>
          <a:r>
            <a:rPr lang="en-US"/>
            <a:t>Enable</a:t>
          </a:r>
        </a:p>
      </dgm:t>
    </dgm:pt>
    <dgm:pt modelId="{AD68D0DD-96CE-4051-8C45-EC82CA201D15}" type="parTrans" cxnId="{E08136D4-4377-4C3B-8225-5DF144ED7A97}">
      <dgm:prSet/>
      <dgm:spPr/>
      <dgm:t>
        <a:bodyPr/>
        <a:lstStyle/>
        <a:p>
          <a:endParaRPr lang="en-US"/>
        </a:p>
      </dgm:t>
    </dgm:pt>
    <dgm:pt modelId="{E5824EC3-72E6-44A3-A9F6-5138D6571AD4}" type="sibTrans" cxnId="{E08136D4-4377-4C3B-8225-5DF144ED7A97}">
      <dgm:prSet/>
      <dgm:spPr/>
      <dgm:t>
        <a:bodyPr/>
        <a:lstStyle/>
        <a:p>
          <a:endParaRPr lang="en-US"/>
        </a:p>
      </dgm:t>
    </dgm:pt>
    <dgm:pt modelId="{B0E96A03-13EB-4692-8D73-AA0680A95B9D}">
      <dgm:prSet/>
      <dgm:spPr/>
      <dgm:t>
        <a:bodyPr/>
        <a:lstStyle/>
        <a:p>
          <a:r>
            <a:rPr lang="en-US"/>
            <a:t>Enable it, it is for free</a:t>
          </a:r>
        </a:p>
      </dgm:t>
    </dgm:pt>
    <dgm:pt modelId="{0F494620-0A92-446B-8E0D-25BBC404A190}" type="parTrans" cxnId="{142F0C71-88AE-49F1-AC4F-C0DAB6AAD227}">
      <dgm:prSet/>
      <dgm:spPr/>
      <dgm:t>
        <a:bodyPr/>
        <a:lstStyle/>
        <a:p>
          <a:endParaRPr lang="en-US"/>
        </a:p>
      </dgm:t>
    </dgm:pt>
    <dgm:pt modelId="{D39EA983-CEA5-4671-A158-EB34C76D640F}" type="sibTrans" cxnId="{142F0C71-88AE-49F1-AC4F-C0DAB6AAD227}">
      <dgm:prSet/>
      <dgm:spPr/>
      <dgm:t>
        <a:bodyPr/>
        <a:lstStyle/>
        <a:p>
          <a:endParaRPr lang="en-US"/>
        </a:p>
      </dgm:t>
    </dgm:pt>
    <dgm:pt modelId="{5F7A35A7-7126-460E-AFEC-C0AD9860B9F7}">
      <dgm:prSet/>
      <dgm:spPr/>
      <dgm:t>
        <a:bodyPr/>
        <a:lstStyle/>
        <a:p>
          <a:r>
            <a:rPr lang="en-US"/>
            <a:t>Define</a:t>
          </a:r>
        </a:p>
      </dgm:t>
    </dgm:pt>
    <dgm:pt modelId="{698D34EB-C682-46D8-AFD0-A682D6D99970}" type="parTrans" cxnId="{EF8CD34D-29F7-44C5-82D9-E69B03F1CDF2}">
      <dgm:prSet/>
      <dgm:spPr/>
      <dgm:t>
        <a:bodyPr/>
        <a:lstStyle/>
        <a:p>
          <a:endParaRPr lang="en-US"/>
        </a:p>
      </dgm:t>
    </dgm:pt>
    <dgm:pt modelId="{F629DCCB-B2BF-4D28-A84D-675340069180}" type="sibTrans" cxnId="{EF8CD34D-29F7-44C5-82D9-E69B03F1CDF2}">
      <dgm:prSet/>
      <dgm:spPr/>
      <dgm:t>
        <a:bodyPr/>
        <a:lstStyle/>
        <a:p>
          <a:endParaRPr lang="en-US"/>
        </a:p>
      </dgm:t>
    </dgm:pt>
    <dgm:pt modelId="{F9D9AE9F-B535-49A3-A7B3-0E4E3E907547}">
      <dgm:prSet/>
      <dgm:spPr/>
      <dgm:t>
        <a:bodyPr/>
        <a:lstStyle/>
        <a:p>
          <a:r>
            <a:rPr lang="en-US"/>
            <a:t>Define own recipes and rules</a:t>
          </a:r>
        </a:p>
      </dgm:t>
    </dgm:pt>
    <dgm:pt modelId="{4FBE4484-EF30-468A-8F20-044A987C34D5}" type="parTrans" cxnId="{6871A214-5BCF-49A4-847C-03D90061F145}">
      <dgm:prSet/>
      <dgm:spPr/>
      <dgm:t>
        <a:bodyPr/>
        <a:lstStyle/>
        <a:p>
          <a:endParaRPr lang="en-US"/>
        </a:p>
      </dgm:t>
    </dgm:pt>
    <dgm:pt modelId="{A22232D1-0B9E-49AF-8D98-74BE22573265}" type="sibTrans" cxnId="{6871A214-5BCF-49A4-847C-03D90061F145}">
      <dgm:prSet/>
      <dgm:spPr/>
      <dgm:t>
        <a:bodyPr/>
        <a:lstStyle/>
        <a:p>
          <a:endParaRPr lang="en-US"/>
        </a:p>
      </dgm:t>
    </dgm:pt>
    <dgm:pt modelId="{70070622-A8A0-466C-9F04-89059EA7F368}">
      <dgm:prSet/>
      <dgm:spPr/>
      <dgm:t>
        <a:bodyPr/>
        <a:lstStyle/>
        <a:p>
          <a:r>
            <a:rPr lang="en-US"/>
            <a:t>Stay</a:t>
          </a:r>
        </a:p>
      </dgm:t>
    </dgm:pt>
    <dgm:pt modelId="{7F4FF3DB-4F6E-47A6-BB21-6BA24DA5C4E8}" type="parTrans" cxnId="{16B86797-6816-4AEA-9F26-1D1D703AB73D}">
      <dgm:prSet/>
      <dgm:spPr/>
      <dgm:t>
        <a:bodyPr/>
        <a:lstStyle/>
        <a:p>
          <a:endParaRPr lang="en-US"/>
        </a:p>
      </dgm:t>
    </dgm:pt>
    <dgm:pt modelId="{EAE4966F-F2E9-437B-9099-F08950E42D2E}" type="sibTrans" cxnId="{16B86797-6816-4AEA-9F26-1D1D703AB73D}">
      <dgm:prSet/>
      <dgm:spPr/>
      <dgm:t>
        <a:bodyPr/>
        <a:lstStyle/>
        <a:p>
          <a:endParaRPr lang="en-US"/>
        </a:p>
      </dgm:t>
    </dgm:pt>
    <dgm:pt modelId="{27CA7D6B-21D9-4A1E-A5FD-BEA62D5CCA09}">
      <dgm:prSet/>
      <dgm:spPr/>
      <dgm:t>
        <a:bodyPr/>
        <a:lstStyle/>
        <a:p>
          <a:r>
            <a:rPr lang="en-US"/>
            <a:t>Stay informed</a:t>
          </a:r>
        </a:p>
      </dgm:t>
    </dgm:pt>
    <dgm:pt modelId="{BAA9FB9D-78A3-4F6F-935C-8859C28EFA1A}" type="parTrans" cxnId="{F1378CA0-00BF-4FAD-8377-A48B22FF2B74}">
      <dgm:prSet/>
      <dgm:spPr/>
      <dgm:t>
        <a:bodyPr/>
        <a:lstStyle/>
        <a:p>
          <a:endParaRPr lang="en-US"/>
        </a:p>
      </dgm:t>
    </dgm:pt>
    <dgm:pt modelId="{98CF631B-24C5-42A9-B400-E66E5C82B93E}" type="sibTrans" cxnId="{F1378CA0-00BF-4FAD-8377-A48B22FF2B74}">
      <dgm:prSet/>
      <dgm:spPr/>
      <dgm:t>
        <a:bodyPr/>
        <a:lstStyle/>
        <a:p>
          <a:endParaRPr lang="en-US"/>
        </a:p>
      </dgm:t>
    </dgm:pt>
    <dgm:pt modelId="{4B2D69A5-4EA4-4B9E-B29E-0FCB75B7E8BB}">
      <dgm:prSet/>
      <dgm:spPr/>
      <dgm:t>
        <a:bodyPr/>
        <a:lstStyle/>
        <a:p>
          <a:r>
            <a:rPr lang="en-US"/>
            <a:t>Force</a:t>
          </a:r>
        </a:p>
      </dgm:t>
    </dgm:pt>
    <dgm:pt modelId="{853638DE-FD23-4A56-9C61-126885FAC7CB}" type="parTrans" cxnId="{D41A53ED-FFFD-43BD-87CD-5131A518741C}">
      <dgm:prSet/>
      <dgm:spPr/>
      <dgm:t>
        <a:bodyPr/>
        <a:lstStyle/>
        <a:p>
          <a:endParaRPr lang="en-US"/>
        </a:p>
      </dgm:t>
    </dgm:pt>
    <dgm:pt modelId="{58AF3496-D34E-4DE3-8177-EB056841DB83}" type="sibTrans" cxnId="{D41A53ED-FFFD-43BD-87CD-5131A518741C}">
      <dgm:prSet/>
      <dgm:spPr/>
      <dgm:t>
        <a:bodyPr/>
        <a:lstStyle/>
        <a:p>
          <a:endParaRPr lang="en-US"/>
        </a:p>
      </dgm:t>
    </dgm:pt>
    <dgm:pt modelId="{A4232B15-7D79-4AEB-A377-27BDE5197DD8}">
      <dgm:prSet/>
      <dgm:spPr/>
      <dgm:t>
        <a:bodyPr/>
        <a:lstStyle/>
        <a:p>
          <a:r>
            <a:rPr lang="en-US"/>
            <a:t>Force users to remediate issues</a:t>
          </a:r>
        </a:p>
      </dgm:t>
    </dgm:pt>
    <dgm:pt modelId="{E3A124D5-3929-4600-85E5-BC549D9A7DC0}" type="parTrans" cxnId="{E84F762E-2F7D-44A3-B7A2-9FAE68DA8CB1}">
      <dgm:prSet/>
      <dgm:spPr/>
      <dgm:t>
        <a:bodyPr/>
        <a:lstStyle/>
        <a:p>
          <a:endParaRPr lang="en-US"/>
        </a:p>
      </dgm:t>
    </dgm:pt>
    <dgm:pt modelId="{6784101C-9BF8-4E19-AA2E-94914F502156}" type="sibTrans" cxnId="{E84F762E-2F7D-44A3-B7A2-9FAE68DA8CB1}">
      <dgm:prSet/>
      <dgm:spPr/>
      <dgm:t>
        <a:bodyPr/>
        <a:lstStyle/>
        <a:p>
          <a:endParaRPr lang="en-US"/>
        </a:p>
      </dgm:t>
    </dgm:pt>
    <dgm:pt modelId="{70E4CA26-00F1-4F9E-8B9A-094A7F70DDF8}">
      <dgm:prSet/>
      <dgm:spPr/>
      <dgm:t>
        <a:bodyPr/>
        <a:lstStyle/>
        <a:p>
          <a:r>
            <a:rPr lang="en-US"/>
            <a:t>Create</a:t>
          </a:r>
        </a:p>
      </dgm:t>
    </dgm:pt>
    <dgm:pt modelId="{0E5334B9-B0F2-417B-B7CB-9A5011D1B7D3}" type="parTrans" cxnId="{A4E4FB9F-F447-4764-B7B3-A2E543906F04}">
      <dgm:prSet/>
      <dgm:spPr/>
      <dgm:t>
        <a:bodyPr/>
        <a:lstStyle/>
        <a:p>
          <a:endParaRPr lang="en-US"/>
        </a:p>
      </dgm:t>
    </dgm:pt>
    <dgm:pt modelId="{C21DF945-72B8-43EE-91A4-A82ED9872AE7}" type="sibTrans" cxnId="{A4E4FB9F-F447-4764-B7B3-A2E543906F04}">
      <dgm:prSet/>
      <dgm:spPr/>
      <dgm:t>
        <a:bodyPr/>
        <a:lstStyle/>
        <a:p>
          <a:endParaRPr lang="en-US"/>
        </a:p>
      </dgm:t>
    </dgm:pt>
    <dgm:pt modelId="{CC9CE76A-1941-4326-96A8-F4CC0B8D0A81}">
      <dgm:prSet/>
      <dgm:spPr/>
      <dgm:t>
        <a:bodyPr/>
        <a:lstStyle/>
        <a:p>
          <a:r>
            <a:rPr lang="en-US"/>
            <a:t>Create guidelines for creating OCI ressources</a:t>
          </a:r>
        </a:p>
      </dgm:t>
    </dgm:pt>
    <dgm:pt modelId="{473FC2D4-C560-4947-9281-342CFAEB9FA8}" type="parTrans" cxnId="{D17036DF-B69D-42EF-AEDD-BCE528D0AAB9}">
      <dgm:prSet/>
      <dgm:spPr/>
      <dgm:t>
        <a:bodyPr/>
        <a:lstStyle/>
        <a:p>
          <a:endParaRPr lang="en-US"/>
        </a:p>
      </dgm:t>
    </dgm:pt>
    <dgm:pt modelId="{0EDE5F80-4C06-478A-995A-AF40DBE8A8D6}" type="sibTrans" cxnId="{D17036DF-B69D-42EF-AEDD-BCE528D0AAB9}">
      <dgm:prSet/>
      <dgm:spPr/>
      <dgm:t>
        <a:bodyPr/>
        <a:lstStyle/>
        <a:p>
          <a:endParaRPr lang="en-US"/>
        </a:p>
      </dgm:t>
    </dgm:pt>
    <dgm:pt modelId="{D62AAD6F-750F-49B7-A591-07D6BAA8DA35}" type="pres">
      <dgm:prSet presAssocID="{E64F6863-1DFF-4D82-BA25-4FED01AF1C96}" presName="Name0" presStyleCnt="0">
        <dgm:presLayoutVars>
          <dgm:dir/>
          <dgm:animLvl val="lvl"/>
          <dgm:resizeHandles val="exact"/>
        </dgm:presLayoutVars>
      </dgm:prSet>
      <dgm:spPr/>
    </dgm:pt>
    <dgm:pt modelId="{22501BF2-15C3-4C46-9A21-D640F74D9B6A}" type="pres">
      <dgm:prSet presAssocID="{70E4CA26-00F1-4F9E-8B9A-094A7F70DDF8}" presName="boxAndChildren" presStyleCnt="0"/>
      <dgm:spPr/>
    </dgm:pt>
    <dgm:pt modelId="{413EE417-0BC1-417E-9937-EAB6588EC7FB}" type="pres">
      <dgm:prSet presAssocID="{70E4CA26-00F1-4F9E-8B9A-094A7F70DDF8}" presName="parentTextBox" presStyleLbl="alignNode1" presStyleIdx="0" presStyleCnt="5"/>
      <dgm:spPr/>
    </dgm:pt>
    <dgm:pt modelId="{323D3FFE-AF14-452E-B051-29ED2428C744}" type="pres">
      <dgm:prSet presAssocID="{70E4CA26-00F1-4F9E-8B9A-094A7F70DDF8}" presName="descendantBox" presStyleLbl="bgAccFollowNode1" presStyleIdx="0" presStyleCnt="5"/>
      <dgm:spPr/>
    </dgm:pt>
    <dgm:pt modelId="{DC4E55C9-63AC-4734-9C68-769511E8E688}" type="pres">
      <dgm:prSet presAssocID="{58AF3496-D34E-4DE3-8177-EB056841DB83}" presName="sp" presStyleCnt="0"/>
      <dgm:spPr/>
    </dgm:pt>
    <dgm:pt modelId="{11609108-604B-4AA9-8401-E22AAE553511}" type="pres">
      <dgm:prSet presAssocID="{4B2D69A5-4EA4-4B9E-B29E-0FCB75B7E8BB}" presName="arrowAndChildren" presStyleCnt="0"/>
      <dgm:spPr/>
    </dgm:pt>
    <dgm:pt modelId="{A067CAB2-2EF2-4F46-B699-23C148DD83FA}" type="pres">
      <dgm:prSet presAssocID="{4B2D69A5-4EA4-4B9E-B29E-0FCB75B7E8BB}" presName="parentTextArrow" presStyleLbl="node1" presStyleIdx="0" presStyleCnt="0"/>
      <dgm:spPr/>
    </dgm:pt>
    <dgm:pt modelId="{BE80F2AB-52F1-43BB-9D93-5BC7F878253D}" type="pres">
      <dgm:prSet presAssocID="{4B2D69A5-4EA4-4B9E-B29E-0FCB75B7E8BB}" presName="arrow" presStyleLbl="alignNode1" presStyleIdx="1" presStyleCnt="5"/>
      <dgm:spPr/>
    </dgm:pt>
    <dgm:pt modelId="{A6962651-9D74-4B34-9EE4-4A52875895C8}" type="pres">
      <dgm:prSet presAssocID="{4B2D69A5-4EA4-4B9E-B29E-0FCB75B7E8BB}" presName="descendantArrow" presStyleLbl="bgAccFollowNode1" presStyleIdx="1" presStyleCnt="5"/>
      <dgm:spPr/>
    </dgm:pt>
    <dgm:pt modelId="{7679755B-147F-4881-9B2A-452D5F339EE7}" type="pres">
      <dgm:prSet presAssocID="{EAE4966F-F2E9-437B-9099-F08950E42D2E}" presName="sp" presStyleCnt="0"/>
      <dgm:spPr/>
    </dgm:pt>
    <dgm:pt modelId="{0FB76DDD-4CB1-448B-94F2-2F56E9DE2B8A}" type="pres">
      <dgm:prSet presAssocID="{70070622-A8A0-466C-9F04-89059EA7F368}" presName="arrowAndChildren" presStyleCnt="0"/>
      <dgm:spPr/>
    </dgm:pt>
    <dgm:pt modelId="{D92918A5-CBC3-402D-ACBF-F00086999324}" type="pres">
      <dgm:prSet presAssocID="{70070622-A8A0-466C-9F04-89059EA7F368}" presName="parentTextArrow" presStyleLbl="node1" presStyleIdx="0" presStyleCnt="0"/>
      <dgm:spPr/>
    </dgm:pt>
    <dgm:pt modelId="{320675EA-5189-4C04-A326-9F4E21B88589}" type="pres">
      <dgm:prSet presAssocID="{70070622-A8A0-466C-9F04-89059EA7F368}" presName="arrow" presStyleLbl="alignNode1" presStyleIdx="2" presStyleCnt="5"/>
      <dgm:spPr/>
    </dgm:pt>
    <dgm:pt modelId="{23656653-6F1C-4FF3-AD6D-3DCF99FF9B31}" type="pres">
      <dgm:prSet presAssocID="{70070622-A8A0-466C-9F04-89059EA7F368}" presName="descendantArrow" presStyleLbl="bgAccFollowNode1" presStyleIdx="2" presStyleCnt="5"/>
      <dgm:spPr/>
    </dgm:pt>
    <dgm:pt modelId="{4FF4980A-3A95-46DD-8BFB-B80D436BB06A}" type="pres">
      <dgm:prSet presAssocID="{F629DCCB-B2BF-4D28-A84D-675340069180}" presName="sp" presStyleCnt="0"/>
      <dgm:spPr/>
    </dgm:pt>
    <dgm:pt modelId="{C57028F6-0FC7-4A06-B910-1E7BF78B8038}" type="pres">
      <dgm:prSet presAssocID="{5F7A35A7-7126-460E-AFEC-C0AD9860B9F7}" presName="arrowAndChildren" presStyleCnt="0"/>
      <dgm:spPr/>
    </dgm:pt>
    <dgm:pt modelId="{789D4F8E-43D2-4299-B0C2-EC47A0016DEA}" type="pres">
      <dgm:prSet presAssocID="{5F7A35A7-7126-460E-AFEC-C0AD9860B9F7}" presName="parentTextArrow" presStyleLbl="node1" presStyleIdx="0" presStyleCnt="0"/>
      <dgm:spPr/>
    </dgm:pt>
    <dgm:pt modelId="{C1C06931-D9CF-411D-B052-6C6C3B755E8D}" type="pres">
      <dgm:prSet presAssocID="{5F7A35A7-7126-460E-AFEC-C0AD9860B9F7}" presName="arrow" presStyleLbl="alignNode1" presStyleIdx="3" presStyleCnt="5"/>
      <dgm:spPr/>
    </dgm:pt>
    <dgm:pt modelId="{25664110-6465-45A5-88D7-31A5BE58FCEE}" type="pres">
      <dgm:prSet presAssocID="{5F7A35A7-7126-460E-AFEC-C0AD9860B9F7}" presName="descendantArrow" presStyleLbl="bgAccFollowNode1" presStyleIdx="3" presStyleCnt="5"/>
      <dgm:spPr/>
    </dgm:pt>
    <dgm:pt modelId="{58D88096-C6E5-4368-802E-720EDAC80B84}" type="pres">
      <dgm:prSet presAssocID="{E5824EC3-72E6-44A3-A9F6-5138D6571AD4}" presName="sp" presStyleCnt="0"/>
      <dgm:spPr/>
    </dgm:pt>
    <dgm:pt modelId="{44AD3FF5-46FD-4C96-AC2D-20B0C70CDD71}" type="pres">
      <dgm:prSet presAssocID="{6F081244-C1D3-429D-B605-B253AF2E27D2}" presName="arrowAndChildren" presStyleCnt="0"/>
      <dgm:spPr/>
    </dgm:pt>
    <dgm:pt modelId="{6BE79100-E42A-412E-A2CB-DA0DBC44F17B}" type="pres">
      <dgm:prSet presAssocID="{6F081244-C1D3-429D-B605-B253AF2E27D2}" presName="parentTextArrow" presStyleLbl="node1" presStyleIdx="0" presStyleCnt="0"/>
      <dgm:spPr/>
    </dgm:pt>
    <dgm:pt modelId="{C3CA3729-0BFE-471E-AAF6-10A036D99913}" type="pres">
      <dgm:prSet presAssocID="{6F081244-C1D3-429D-B605-B253AF2E27D2}" presName="arrow" presStyleLbl="alignNode1" presStyleIdx="4" presStyleCnt="5"/>
      <dgm:spPr/>
    </dgm:pt>
    <dgm:pt modelId="{9B94DE0A-01DB-4B3A-A0BE-E7797808EC74}" type="pres">
      <dgm:prSet presAssocID="{6F081244-C1D3-429D-B605-B253AF2E27D2}" presName="descendantArrow" presStyleLbl="bgAccFollowNode1" presStyleIdx="4" presStyleCnt="5"/>
      <dgm:spPr/>
    </dgm:pt>
  </dgm:ptLst>
  <dgm:cxnLst>
    <dgm:cxn modelId="{453C4E11-4BA5-4437-ADA7-78707EC3B7BF}" type="presOf" srcId="{5F7A35A7-7126-460E-AFEC-C0AD9860B9F7}" destId="{C1C06931-D9CF-411D-B052-6C6C3B755E8D}" srcOrd="1" destOrd="0" presId="urn:microsoft.com/office/officeart/2016/7/layout/VerticalDownArrowProcess"/>
    <dgm:cxn modelId="{6871A214-5BCF-49A4-847C-03D90061F145}" srcId="{5F7A35A7-7126-460E-AFEC-C0AD9860B9F7}" destId="{F9D9AE9F-B535-49A3-A7B3-0E4E3E907547}" srcOrd="0" destOrd="0" parTransId="{4FBE4484-EF30-468A-8F20-044A987C34D5}" sibTransId="{A22232D1-0B9E-49AF-8D98-74BE22573265}"/>
    <dgm:cxn modelId="{3D335C1B-E979-4BEB-A65A-B2C6595F8055}" type="presOf" srcId="{B0E96A03-13EB-4692-8D73-AA0680A95B9D}" destId="{9B94DE0A-01DB-4B3A-A0BE-E7797808EC74}" srcOrd="0" destOrd="0" presId="urn:microsoft.com/office/officeart/2016/7/layout/VerticalDownArrowProcess"/>
    <dgm:cxn modelId="{9F441921-02A2-4240-A9C2-8420D5E615B2}" type="presOf" srcId="{A4232B15-7D79-4AEB-A377-27BDE5197DD8}" destId="{A6962651-9D74-4B34-9EE4-4A52875895C8}" srcOrd="0" destOrd="0" presId="urn:microsoft.com/office/officeart/2016/7/layout/VerticalDownArrowProcess"/>
    <dgm:cxn modelId="{90D22A27-994B-4112-B0DC-A710F8534CD6}" type="presOf" srcId="{CC9CE76A-1941-4326-96A8-F4CC0B8D0A81}" destId="{323D3FFE-AF14-452E-B051-29ED2428C744}" srcOrd="0" destOrd="0" presId="urn:microsoft.com/office/officeart/2016/7/layout/VerticalDownArrowProcess"/>
    <dgm:cxn modelId="{E84F762E-2F7D-44A3-B7A2-9FAE68DA8CB1}" srcId="{4B2D69A5-4EA4-4B9E-B29E-0FCB75B7E8BB}" destId="{A4232B15-7D79-4AEB-A377-27BDE5197DD8}" srcOrd="0" destOrd="0" parTransId="{E3A124D5-3929-4600-85E5-BC549D9A7DC0}" sibTransId="{6784101C-9BF8-4E19-AA2E-94914F502156}"/>
    <dgm:cxn modelId="{D80A4030-4637-451D-B01B-C77A79BEA604}" type="presOf" srcId="{4B2D69A5-4EA4-4B9E-B29E-0FCB75B7E8BB}" destId="{BE80F2AB-52F1-43BB-9D93-5BC7F878253D}" srcOrd="1" destOrd="0" presId="urn:microsoft.com/office/officeart/2016/7/layout/VerticalDownArrowProcess"/>
    <dgm:cxn modelId="{470C855D-686B-4F73-AD75-43984E6FC9C1}" type="presOf" srcId="{70070622-A8A0-466C-9F04-89059EA7F368}" destId="{D92918A5-CBC3-402D-ACBF-F00086999324}" srcOrd="0" destOrd="0" presId="urn:microsoft.com/office/officeart/2016/7/layout/VerticalDownArrowProcess"/>
    <dgm:cxn modelId="{EF8CD34D-29F7-44C5-82D9-E69B03F1CDF2}" srcId="{E64F6863-1DFF-4D82-BA25-4FED01AF1C96}" destId="{5F7A35A7-7126-460E-AFEC-C0AD9860B9F7}" srcOrd="1" destOrd="0" parTransId="{698D34EB-C682-46D8-AFD0-A682D6D99970}" sibTransId="{F629DCCB-B2BF-4D28-A84D-675340069180}"/>
    <dgm:cxn modelId="{142F0C71-88AE-49F1-AC4F-C0DAB6AAD227}" srcId="{6F081244-C1D3-429D-B605-B253AF2E27D2}" destId="{B0E96A03-13EB-4692-8D73-AA0680A95B9D}" srcOrd="0" destOrd="0" parTransId="{0F494620-0A92-446B-8E0D-25BBC404A190}" sibTransId="{D39EA983-CEA5-4671-A158-EB34C76D640F}"/>
    <dgm:cxn modelId="{3C058B78-E66D-46DC-9D9B-20BADE95D22F}" type="presOf" srcId="{F9D9AE9F-B535-49A3-A7B3-0E4E3E907547}" destId="{25664110-6465-45A5-88D7-31A5BE58FCEE}" srcOrd="0" destOrd="0" presId="urn:microsoft.com/office/officeart/2016/7/layout/VerticalDownArrowProcess"/>
    <dgm:cxn modelId="{16B86797-6816-4AEA-9F26-1D1D703AB73D}" srcId="{E64F6863-1DFF-4D82-BA25-4FED01AF1C96}" destId="{70070622-A8A0-466C-9F04-89059EA7F368}" srcOrd="2" destOrd="0" parTransId="{7F4FF3DB-4F6E-47A6-BB21-6BA24DA5C4E8}" sibTransId="{EAE4966F-F2E9-437B-9099-F08950E42D2E}"/>
    <dgm:cxn modelId="{41D76E9C-8FF7-4232-A965-E78DFDB181D9}" type="presOf" srcId="{6F081244-C1D3-429D-B605-B253AF2E27D2}" destId="{6BE79100-E42A-412E-A2CB-DA0DBC44F17B}" srcOrd="0" destOrd="0" presId="urn:microsoft.com/office/officeart/2016/7/layout/VerticalDownArrowProcess"/>
    <dgm:cxn modelId="{1723C99C-2B77-4F90-A686-BE4618156051}" type="presOf" srcId="{70E4CA26-00F1-4F9E-8B9A-094A7F70DDF8}" destId="{413EE417-0BC1-417E-9937-EAB6588EC7FB}" srcOrd="0" destOrd="0" presId="urn:microsoft.com/office/officeart/2016/7/layout/VerticalDownArrowProcess"/>
    <dgm:cxn modelId="{8F72FE9D-B26C-4E9D-ADF8-1C43E2FC7448}" type="presOf" srcId="{E64F6863-1DFF-4D82-BA25-4FED01AF1C96}" destId="{D62AAD6F-750F-49B7-A591-07D6BAA8DA35}" srcOrd="0" destOrd="0" presId="urn:microsoft.com/office/officeart/2016/7/layout/VerticalDownArrowProcess"/>
    <dgm:cxn modelId="{A4E4FB9F-F447-4764-B7B3-A2E543906F04}" srcId="{E64F6863-1DFF-4D82-BA25-4FED01AF1C96}" destId="{70E4CA26-00F1-4F9E-8B9A-094A7F70DDF8}" srcOrd="4" destOrd="0" parTransId="{0E5334B9-B0F2-417B-B7CB-9A5011D1B7D3}" sibTransId="{C21DF945-72B8-43EE-91A4-A82ED9872AE7}"/>
    <dgm:cxn modelId="{F1378CA0-00BF-4FAD-8377-A48B22FF2B74}" srcId="{70070622-A8A0-466C-9F04-89059EA7F368}" destId="{27CA7D6B-21D9-4A1E-A5FD-BEA62D5CCA09}" srcOrd="0" destOrd="0" parTransId="{BAA9FB9D-78A3-4F6F-935C-8859C28EFA1A}" sibTransId="{98CF631B-24C5-42A9-B400-E66E5C82B93E}"/>
    <dgm:cxn modelId="{979792AE-A1C3-489C-A53D-815A9DE0E3DB}" type="presOf" srcId="{4B2D69A5-4EA4-4B9E-B29E-0FCB75B7E8BB}" destId="{A067CAB2-2EF2-4F46-B699-23C148DD83FA}" srcOrd="0" destOrd="0" presId="urn:microsoft.com/office/officeart/2016/7/layout/VerticalDownArrowProcess"/>
    <dgm:cxn modelId="{36CCDFB1-F496-4C79-B7E9-2553C31B8042}" type="presOf" srcId="{5F7A35A7-7126-460E-AFEC-C0AD9860B9F7}" destId="{789D4F8E-43D2-4299-B0C2-EC47A0016DEA}" srcOrd="0" destOrd="0" presId="urn:microsoft.com/office/officeart/2016/7/layout/VerticalDownArrowProcess"/>
    <dgm:cxn modelId="{3F6780B4-41E7-4F0D-8429-7E111409570D}" type="presOf" srcId="{6F081244-C1D3-429D-B605-B253AF2E27D2}" destId="{C3CA3729-0BFE-471E-AAF6-10A036D99913}" srcOrd="1" destOrd="0" presId="urn:microsoft.com/office/officeart/2016/7/layout/VerticalDownArrowProcess"/>
    <dgm:cxn modelId="{1022E3D2-4ABB-48C9-93D9-E06C1FFF8CBB}" type="presOf" srcId="{27CA7D6B-21D9-4A1E-A5FD-BEA62D5CCA09}" destId="{23656653-6F1C-4FF3-AD6D-3DCF99FF9B31}" srcOrd="0" destOrd="0" presId="urn:microsoft.com/office/officeart/2016/7/layout/VerticalDownArrowProcess"/>
    <dgm:cxn modelId="{E08136D4-4377-4C3B-8225-5DF144ED7A97}" srcId="{E64F6863-1DFF-4D82-BA25-4FED01AF1C96}" destId="{6F081244-C1D3-429D-B605-B253AF2E27D2}" srcOrd="0" destOrd="0" parTransId="{AD68D0DD-96CE-4051-8C45-EC82CA201D15}" sibTransId="{E5824EC3-72E6-44A3-A9F6-5138D6571AD4}"/>
    <dgm:cxn modelId="{D17036DF-B69D-42EF-AEDD-BCE528D0AAB9}" srcId="{70E4CA26-00F1-4F9E-8B9A-094A7F70DDF8}" destId="{CC9CE76A-1941-4326-96A8-F4CC0B8D0A81}" srcOrd="0" destOrd="0" parTransId="{473FC2D4-C560-4947-9281-342CFAEB9FA8}" sibTransId="{0EDE5F80-4C06-478A-995A-AF40DBE8A8D6}"/>
    <dgm:cxn modelId="{8C6EECEB-1DD2-4B15-883B-87AC95E72D4B}" type="presOf" srcId="{70070622-A8A0-466C-9F04-89059EA7F368}" destId="{320675EA-5189-4C04-A326-9F4E21B88589}" srcOrd="1" destOrd="0" presId="urn:microsoft.com/office/officeart/2016/7/layout/VerticalDownArrowProcess"/>
    <dgm:cxn modelId="{D41A53ED-FFFD-43BD-87CD-5131A518741C}" srcId="{E64F6863-1DFF-4D82-BA25-4FED01AF1C96}" destId="{4B2D69A5-4EA4-4B9E-B29E-0FCB75B7E8BB}" srcOrd="3" destOrd="0" parTransId="{853638DE-FD23-4A56-9C61-126885FAC7CB}" sibTransId="{58AF3496-D34E-4DE3-8177-EB056841DB83}"/>
    <dgm:cxn modelId="{E88780EF-FC99-46DF-A168-4476550D1515}" type="presParOf" srcId="{D62AAD6F-750F-49B7-A591-07D6BAA8DA35}" destId="{22501BF2-15C3-4C46-9A21-D640F74D9B6A}" srcOrd="0" destOrd="0" presId="urn:microsoft.com/office/officeart/2016/7/layout/VerticalDownArrowProcess"/>
    <dgm:cxn modelId="{BA1E58DB-A631-4728-A116-4EB125493CE8}" type="presParOf" srcId="{22501BF2-15C3-4C46-9A21-D640F74D9B6A}" destId="{413EE417-0BC1-417E-9937-EAB6588EC7FB}" srcOrd="0" destOrd="0" presId="urn:microsoft.com/office/officeart/2016/7/layout/VerticalDownArrowProcess"/>
    <dgm:cxn modelId="{ED208639-66B3-4521-B534-F426873BD558}" type="presParOf" srcId="{22501BF2-15C3-4C46-9A21-D640F74D9B6A}" destId="{323D3FFE-AF14-452E-B051-29ED2428C744}" srcOrd="1" destOrd="0" presId="urn:microsoft.com/office/officeart/2016/7/layout/VerticalDownArrowProcess"/>
    <dgm:cxn modelId="{3F73626C-CD5D-40F0-8569-5A1FE9CE24B3}" type="presParOf" srcId="{D62AAD6F-750F-49B7-A591-07D6BAA8DA35}" destId="{DC4E55C9-63AC-4734-9C68-769511E8E688}" srcOrd="1" destOrd="0" presId="urn:microsoft.com/office/officeart/2016/7/layout/VerticalDownArrowProcess"/>
    <dgm:cxn modelId="{7B80444B-274C-4FE2-B443-6E99E507AB35}" type="presParOf" srcId="{D62AAD6F-750F-49B7-A591-07D6BAA8DA35}" destId="{11609108-604B-4AA9-8401-E22AAE553511}" srcOrd="2" destOrd="0" presId="urn:microsoft.com/office/officeart/2016/7/layout/VerticalDownArrowProcess"/>
    <dgm:cxn modelId="{1AEC0422-30BA-4195-8F2C-93A1C0B1FF19}" type="presParOf" srcId="{11609108-604B-4AA9-8401-E22AAE553511}" destId="{A067CAB2-2EF2-4F46-B699-23C148DD83FA}" srcOrd="0" destOrd="0" presId="urn:microsoft.com/office/officeart/2016/7/layout/VerticalDownArrowProcess"/>
    <dgm:cxn modelId="{A275B357-F659-41A9-8175-E0CEAD412758}" type="presParOf" srcId="{11609108-604B-4AA9-8401-E22AAE553511}" destId="{BE80F2AB-52F1-43BB-9D93-5BC7F878253D}" srcOrd="1" destOrd="0" presId="urn:microsoft.com/office/officeart/2016/7/layout/VerticalDownArrowProcess"/>
    <dgm:cxn modelId="{C2539958-F252-41C6-BE91-CA57B7DDB126}" type="presParOf" srcId="{11609108-604B-4AA9-8401-E22AAE553511}" destId="{A6962651-9D74-4B34-9EE4-4A52875895C8}" srcOrd="2" destOrd="0" presId="urn:microsoft.com/office/officeart/2016/7/layout/VerticalDownArrowProcess"/>
    <dgm:cxn modelId="{942B4040-FF8B-451F-8D0A-6138AEB780E2}" type="presParOf" srcId="{D62AAD6F-750F-49B7-A591-07D6BAA8DA35}" destId="{7679755B-147F-4881-9B2A-452D5F339EE7}" srcOrd="3" destOrd="0" presId="urn:microsoft.com/office/officeart/2016/7/layout/VerticalDownArrowProcess"/>
    <dgm:cxn modelId="{5E0B1D7E-71D9-4AFF-897B-FA1CA3A23647}" type="presParOf" srcId="{D62AAD6F-750F-49B7-A591-07D6BAA8DA35}" destId="{0FB76DDD-4CB1-448B-94F2-2F56E9DE2B8A}" srcOrd="4" destOrd="0" presId="urn:microsoft.com/office/officeart/2016/7/layout/VerticalDownArrowProcess"/>
    <dgm:cxn modelId="{B0A6CF4E-6915-4987-98AD-4037B11214A3}" type="presParOf" srcId="{0FB76DDD-4CB1-448B-94F2-2F56E9DE2B8A}" destId="{D92918A5-CBC3-402D-ACBF-F00086999324}" srcOrd="0" destOrd="0" presId="urn:microsoft.com/office/officeart/2016/7/layout/VerticalDownArrowProcess"/>
    <dgm:cxn modelId="{07AF5417-CA17-4B56-8763-43BD52C850DA}" type="presParOf" srcId="{0FB76DDD-4CB1-448B-94F2-2F56E9DE2B8A}" destId="{320675EA-5189-4C04-A326-9F4E21B88589}" srcOrd="1" destOrd="0" presId="urn:microsoft.com/office/officeart/2016/7/layout/VerticalDownArrowProcess"/>
    <dgm:cxn modelId="{EB557553-697E-4857-B2BD-440AC8CF7720}" type="presParOf" srcId="{0FB76DDD-4CB1-448B-94F2-2F56E9DE2B8A}" destId="{23656653-6F1C-4FF3-AD6D-3DCF99FF9B31}" srcOrd="2" destOrd="0" presId="urn:microsoft.com/office/officeart/2016/7/layout/VerticalDownArrowProcess"/>
    <dgm:cxn modelId="{A82D344F-513A-4609-80CD-2D840CA3BAB6}" type="presParOf" srcId="{D62AAD6F-750F-49B7-A591-07D6BAA8DA35}" destId="{4FF4980A-3A95-46DD-8BFB-B80D436BB06A}" srcOrd="5" destOrd="0" presId="urn:microsoft.com/office/officeart/2016/7/layout/VerticalDownArrowProcess"/>
    <dgm:cxn modelId="{CA3B9BA1-AAB3-4927-A341-698ECBDA8CF5}" type="presParOf" srcId="{D62AAD6F-750F-49B7-A591-07D6BAA8DA35}" destId="{C57028F6-0FC7-4A06-B910-1E7BF78B8038}" srcOrd="6" destOrd="0" presId="urn:microsoft.com/office/officeart/2016/7/layout/VerticalDownArrowProcess"/>
    <dgm:cxn modelId="{3DE63023-CEFB-4B49-AFB9-71FBFC0E0703}" type="presParOf" srcId="{C57028F6-0FC7-4A06-B910-1E7BF78B8038}" destId="{789D4F8E-43D2-4299-B0C2-EC47A0016DEA}" srcOrd="0" destOrd="0" presId="urn:microsoft.com/office/officeart/2016/7/layout/VerticalDownArrowProcess"/>
    <dgm:cxn modelId="{F4E175DB-FE2E-4F16-95E9-14E202FEE3C1}" type="presParOf" srcId="{C57028F6-0FC7-4A06-B910-1E7BF78B8038}" destId="{C1C06931-D9CF-411D-B052-6C6C3B755E8D}" srcOrd="1" destOrd="0" presId="urn:microsoft.com/office/officeart/2016/7/layout/VerticalDownArrowProcess"/>
    <dgm:cxn modelId="{8235C157-E03C-483A-BC29-E6E1DBDA269C}" type="presParOf" srcId="{C57028F6-0FC7-4A06-B910-1E7BF78B8038}" destId="{25664110-6465-45A5-88D7-31A5BE58FCEE}" srcOrd="2" destOrd="0" presId="urn:microsoft.com/office/officeart/2016/7/layout/VerticalDownArrowProcess"/>
    <dgm:cxn modelId="{5F065B25-FE8C-454A-966E-A06D67C58E1A}" type="presParOf" srcId="{D62AAD6F-750F-49B7-A591-07D6BAA8DA35}" destId="{58D88096-C6E5-4368-802E-720EDAC80B84}" srcOrd="7" destOrd="0" presId="urn:microsoft.com/office/officeart/2016/7/layout/VerticalDownArrowProcess"/>
    <dgm:cxn modelId="{69FC5D68-30F6-47F7-B2CF-366B445A3C28}" type="presParOf" srcId="{D62AAD6F-750F-49B7-A591-07D6BAA8DA35}" destId="{44AD3FF5-46FD-4C96-AC2D-20B0C70CDD71}" srcOrd="8" destOrd="0" presId="urn:microsoft.com/office/officeart/2016/7/layout/VerticalDownArrowProcess"/>
    <dgm:cxn modelId="{65D38867-616D-4E1C-94DA-695A323AC142}" type="presParOf" srcId="{44AD3FF5-46FD-4C96-AC2D-20B0C70CDD71}" destId="{6BE79100-E42A-412E-A2CB-DA0DBC44F17B}" srcOrd="0" destOrd="0" presId="urn:microsoft.com/office/officeart/2016/7/layout/VerticalDownArrowProcess"/>
    <dgm:cxn modelId="{99E0DE67-B5CD-4696-957C-FF45DBC604D3}" type="presParOf" srcId="{44AD3FF5-46FD-4C96-AC2D-20B0C70CDD71}" destId="{C3CA3729-0BFE-471E-AAF6-10A036D99913}" srcOrd="1" destOrd="0" presId="urn:microsoft.com/office/officeart/2016/7/layout/VerticalDownArrowProcess"/>
    <dgm:cxn modelId="{EE4C5DC6-17B2-4EDC-9558-5CBDB10431CB}" type="presParOf" srcId="{44AD3FF5-46FD-4C96-AC2D-20B0C70CDD71}" destId="{9B94DE0A-01DB-4B3A-A0BE-E7797808EC7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E417-0BC1-417E-9937-EAB6588EC7FB}">
      <dsp:nvSpPr>
        <dsp:cNvPr id="0" name=""/>
        <dsp:cNvSpPr/>
      </dsp:nvSpPr>
      <dsp:spPr>
        <a:xfrm>
          <a:off x="0" y="4239821"/>
          <a:ext cx="1381124" cy="695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Create</a:t>
          </a:r>
        </a:p>
      </dsp:txBody>
      <dsp:txXfrm>
        <a:off x="0" y="4239821"/>
        <a:ext cx="1381124" cy="695578"/>
      </dsp:txXfrm>
    </dsp:sp>
    <dsp:sp modelId="{323D3FFE-AF14-452E-B051-29ED2428C744}">
      <dsp:nvSpPr>
        <dsp:cNvPr id="0" name=""/>
        <dsp:cNvSpPr/>
      </dsp:nvSpPr>
      <dsp:spPr>
        <a:xfrm>
          <a:off x="1381124" y="4239821"/>
          <a:ext cx="4143374" cy="69557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Create guidelines for creating OCI ressources</a:t>
          </a:r>
        </a:p>
      </dsp:txBody>
      <dsp:txXfrm>
        <a:off x="1381124" y="4239821"/>
        <a:ext cx="4143374" cy="695578"/>
      </dsp:txXfrm>
    </dsp:sp>
    <dsp:sp modelId="{BE80F2AB-52F1-43BB-9D93-5BC7F878253D}">
      <dsp:nvSpPr>
        <dsp:cNvPr id="0" name=""/>
        <dsp:cNvSpPr/>
      </dsp:nvSpPr>
      <dsp:spPr>
        <a:xfrm rot="10800000">
          <a:off x="0" y="3180456"/>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Force</a:t>
          </a:r>
        </a:p>
      </dsp:txBody>
      <dsp:txXfrm rot="-10800000">
        <a:off x="0" y="3180456"/>
        <a:ext cx="1381124" cy="695369"/>
      </dsp:txXfrm>
    </dsp:sp>
    <dsp:sp modelId="{A6962651-9D74-4B34-9EE4-4A52875895C8}">
      <dsp:nvSpPr>
        <dsp:cNvPr id="0" name=""/>
        <dsp:cNvSpPr/>
      </dsp:nvSpPr>
      <dsp:spPr>
        <a:xfrm>
          <a:off x="1381124" y="3180456"/>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Force users to remediate issues</a:t>
          </a:r>
        </a:p>
      </dsp:txBody>
      <dsp:txXfrm>
        <a:off x="1381124" y="3180456"/>
        <a:ext cx="4143374" cy="695369"/>
      </dsp:txXfrm>
    </dsp:sp>
    <dsp:sp modelId="{320675EA-5189-4C04-A326-9F4E21B88589}">
      <dsp:nvSpPr>
        <dsp:cNvPr id="0" name=""/>
        <dsp:cNvSpPr/>
      </dsp:nvSpPr>
      <dsp:spPr>
        <a:xfrm rot="10800000">
          <a:off x="0" y="212109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Stay</a:t>
          </a:r>
        </a:p>
      </dsp:txBody>
      <dsp:txXfrm rot="-10800000">
        <a:off x="0" y="2121090"/>
        <a:ext cx="1381124" cy="695369"/>
      </dsp:txXfrm>
    </dsp:sp>
    <dsp:sp modelId="{23656653-6F1C-4FF3-AD6D-3DCF99FF9B31}">
      <dsp:nvSpPr>
        <dsp:cNvPr id="0" name=""/>
        <dsp:cNvSpPr/>
      </dsp:nvSpPr>
      <dsp:spPr>
        <a:xfrm>
          <a:off x="1381124" y="212109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Stay informed</a:t>
          </a:r>
        </a:p>
      </dsp:txBody>
      <dsp:txXfrm>
        <a:off x="1381124" y="2121090"/>
        <a:ext cx="4143374" cy="695369"/>
      </dsp:txXfrm>
    </dsp:sp>
    <dsp:sp modelId="{C1C06931-D9CF-411D-B052-6C6C3B755E8D}">
      <dsp:nvSpPr>
        <dsp:cNvPr id="0" name=""/>
        <dsp:cNvSpPr/>
      </dsp:nvSpPr>
      <dsp:spPr>
        <a:xfrm rot="10800000">
          <a:off x="0" y="1061725"/>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Define</a:t>
          </a:r>
        </a:p>
      </dsp:txBody>
      <dsp:txXfrm rot="-10800000">
        <a:off x="0" y="1061725"/>
        <a:ext cx="1381124" cy="695369"/>
      </dsp:txXfrm>
    </dsp:sp>
    <dsp:sp modelId="{25664110-6465-45A5-88D7-31A5BE58FCEE}">
      <dsp:nvSpPr>
        <dsp:cNvPr id="0" name=""/>
        <dsp:cNvSpPr/>
      </dsp:nvSpPr>
      <dsp:spPr>
        <a:xfrm>
          <a:off x="1381124" y="1061725"/>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Define own recipes and rules</a:t>
          </a:r>
        </a:p>
      </dsp:txBody>
      <dsp:txXfrm>
        <a:off x="1381124" y="1061725"/>
        <a:ext cx="4143374" cy="695369"/>
      </dsp:txXfrm>
    </dsp:sp>
    <dsp:sp modelId="{C3CA3729-0BFE-471E-AAF6-10A036D99913}">
      <dsp:nvSpPr>
        <dsp:cNvPr id="0" name=""/>
        <dsp:cNvSpPr/>
      </dsp:nvSpPr>
      <dsp:spPr>
        <a:xfrm rot="10800000">
          <a:off x="0" y="236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Enable</a:t>
          </a:r>
        </a:p>
      </dsp:txBody>
      <dsp:txXfrm rot="-10800000">
        <a:off x="0" y="2360"/>
        <a:ext cx="1381124" cy="695369"/>
      </dsp:txXfrm>
    </dsp:sp>
    <dsp:sp modelId="{9B94DE0A-01DB-4B3A-A0BE-E7797808EC74}">
      <dsp:nvSpPr>
        <dsp:cNvPr id="0" name=""/>
        <dsp:cNvSpPr/>
      </dsp:nvSpPr>
      <dsp:spPr>
        <a:xfrm>
          <a:off x="1381124" y="236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Enable it, it is for free</a:t>
          </a:r>
        </a:p>
      </dsp:txBody>
      <dsp:txXfrm>
        <a:off x="1381124" y="2360"/>
        <a:ext cx="4143374" cy="6953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10/17/2024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401052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16</a:t>
            </a:fld>
            <a:endParaRPr lang="en-US" dirty="0"/>
          </a:p>
        </p:txBody>
      </p:sp>
    </p:spTree>
    <p:extLst>
      <p:ext uri="{BB962C8B-B14F-4D97-AF65-F5344CB8AC3E}">
        <p14:creationId xmlns:p14="http://schemas.microsoft.com/office/powerpoint/2010/main" val="255811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25</a:t>
            </a:fld>
            <a:endParaRPr lang="en-US" dirty="0"/>
          </a:p>
        </p:txBody>
      </p:sp>
    </p:spTree>
    <p:extLst>
      <p:ext uri="{BB962C8B-B14F-4D97-AF65-F5344CB8AC3E}">
        <p14:creationId xmlns:p14="http://schemas.microsoft.com/office/powerpoint/2010/main" val="151581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26</a:t>
            </a:fld>
            <a:endParaRPr lang="en-US" dirty="0"/>
          </a:p>
        </p:txBody>
      </p:sp>
    </p:spTree>
    <p:extLst>
      <p:ext uri="{BB962C8B-B14F-4D97-AF65-F5344CB8AC3E}">
        <p14:creationId xmlns:p14="http://schemas.microsoft.com/office/powerpoint/2010/main" val="55513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hyperlink" Target="https://www.oracle.com/security/cloud-security/cloud-guard/get-started/" TargetMode="Externa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3.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Cloud Guard</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CEA75-2985-B301-A7B8-F50F1B24CC5A}"/>
              </a:ext>
            </a:extLst>
          </p:cNvPr>
          <p:cNvSpPr>
            <a:spLocks noGrp="1"/>
          </p:cNvSpPr>
          <p:nvPr>
            <p:ph type="title"/>
          </p:nvPr>
        </p:nvSpPr>
        <p:spPr/>
        <p:txBody>
          <a:bodyPr/>
          <a:lstStyle/>
          <a:p>
            <a:r>
              <a:rPr lang="de-CH" dirty="0"/>
              <a:t>About </a:t>
            </a:r>
            <a:r>
              <a:rPr lang="de-CH" dirty="0" err="1"/>
              <a:t>Compartments</a:t>
            </a:r>
            <a:r>
              <a:rPr lang="de-CH" dirty="0"/>
              <a:t> – </a:t>
            </a:r>
            <a:r>
              <a:rPr lang="de-CH" dirty="0" err="1"/>
              <a:t>Important</a:t>
            </a:r>
            <a:r>
              <a:rPr lang="de-CH" dirty="0"/>
              <a:t> Notes</a:t>
            </a:r>
          </a:p>
        </p:txBody>
      </p:sp>
      <p:sp>
        <p:nvSpPr>
          <p:cNvPr id="3" name="Inhaltsplatzhalter 2">
            <a:extLst>
              <a:ext uri="{FF2B5EF4-FFF2-40B4-BE49-F238E27FC236}">
                <a16:creationId xmlns:a16="http://schemas.microsoft.com/office/drawing/2014/main" id="{563BCF4A-B278-D578-9B04-FAFCDF084EC7}"/>
              </a:ext>
            </a:extLst>
          </p:cNvPr>
          <p:cNvSpPr>
            <a:spLocks noGrp="1"/>
          </p:cNvSpPr>
          <p:nvPr>
            <p:ph sz="quarter" idx="10"/>
          </p:nvPr>
        </p:nvSpPr>
        <p:spPr/>
        <p:txBody>
          <a:bodyPr/>
          <a:lstStyle/>
          <a:p>
            <a:pPr marL="0" indent="0">
              <a:buNone/>
            </a:pPr>
            <a:r>
              <a:rPr lang="en-US" b="1" dirty="0"/>
              <a:t>All compartments of a target inherit that target's configuration.</a:t>
            </a:r>
          </a:p>
          <a:p>
            <a:r>
              <a:rPr lang="en-US" dirty="0"/>
              <a:t>Detector and responder rule settings for a target apply to:</a:t>
            </a:r>
          </a:p>
          <a:p>
            <a:pPr lvl="1"/>
            <a:r>
              <a:rPr lang="en-US" dirty="0"/>
              <a:t>The top-level compartment assigned to that target.</a:t>
            </a:r>
          </a:p>
          <a:p>
            <a:pPr lvl="1"/>
            <a:r>
              <a:rPr lang="en-US" dirty="0"/>
              <a:t>Any subordinate compartments below it in the hierarchy.</a:t>
            </a:r>
          </a:p>
          <a:p>
            <a:pPr marL="0" indent="0">
              <a:buNone/>
            </a:pPr>
            <a:endParaRPr lang="en-US" dirty="0"/>
          </a:p>
          <a:p>
            <a:pPr marL="0" indent="0">
              <a:buNone/>
            </a:pPr>
            <a:r>
              <a:rPr lang="en-US" b="1" dirty="0"/>
              <a:t>Target defined within an existing target overrides inherited configuration. </a:t>
            </a:r>
          </a:p>
          <a:p>
            <a:r>
              <a:rPr lang="en-US" dirty="0"/>
              <a:t>If you want to exclude some compartments from monitoring, create targets below the root level and do not include the root compartment in any target.</a:t>
            </a:r>
            <a:endParaRPr lang="de-CH" dirty="0"/>
          </a:p>
        </p:txBody>
      </p:sp>
      <p:sp>
        <p:nvSpPr>
          <p:cNvPr id="4" name="Fußzeilenplatzhalter 3">
            <a:extLst>
              <a:ext uri="{FF2B5EF4-FFF2-40B4-BE49-F238E27FC236}">
                <a16:creationId xmlns:a16="http://schemas.microsoft.com/office/drawing/2014/main" id="{616738C5-E38A-FDFE-F2C5-FFC8021D9E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ACB04E-4C8C-5EAB-BDA7-7E8D25685336}"/>
              </a:ext>
            </a:extLst>
          </p:cNvPr>
          <p:cNvSpPr>
            <a:spLocks noGrp="1"/>
          </p:cNvSpPr>
          <p:nvPr>
            <p:ph type="sldNum" sz="quarter" idx="11"/>
          </p:nvPr>
        </p:nvSpPr>
        <p:spPr/>
        <p:txBody>
          <a:bodyPr/>
          <a:lstStyle/>
          <a:p>
            <a:fld id="{1F90F471-3972-4120-B8B3-0237DE626C35}" type="slidenum">
              <a:rPr lang="en-US" smtClean="0"/>
              <a:pPr/>
              <a:t>10</a:t>
            </a:fld>
            <a:endParaRPr lang="en-US" dirty="0"/>
          </a:p>
        </p:txBody>
      </p:sp>
    </p:spTree>
    <p:extLst>
      <p:ext uri="{BB962C8B-B14F-4D97-AF65-F5344CB8AC3E}">
        <p14:creationId xmlns:p14="http://schemas.microsoft.com/office/powerpoint/2010/main" val="373496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Setting Up Cloud Guard Targets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Defines the resources where Cloud Guard is enabled.</a:t>
            </a:r>
          </a:p>
          <a:p>
            <a:r>
              <a:rPr lang="en-US" dirty="0"/>
              <a:t>Setting up more targets allows more specific monitoring</a:t>
            </a:r>
          </a:p>
          <a:p>
            <a:r>
              <a:rPr lang="en-US" dirty="0"/>
              <a:t>OCI Cloud Guard service targets are logical objects inspected by Cloud like Compute Instance, Object Storage Bucket, Security Lists etc.</a:t>
            </a:r>
          </a:p>
          <a:p>
            <a:r>
              <a:rPr lang="en-US" dirty="0"/>
              <a:t>Rules to detect and resolve issues are applied to targets. </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11</a:t>
            </a:fld>
            <a:endParaRPr lang="en-US" dirty="0"/>
          </a:p>
        </p:txBody>
      </p:sp>
      <p:pic>
        <p:nvPicPr>
          <p:cNvPr id="7" name="Grafik 6">
            <a:extLst>
              <a:ext uri="{FF2B5EF4-FFF2-40B4-BE49-F238E27FC236}">
                <a16:creationId xmlns:a16="http://schemas.microsoft.com/office/drawing/2014/main" id="{88C8684A-6C52-C569-D51A-2C8A72AF2F0A}"/>
              </a:ext>
            </a:extLst>
          </p:cNvPr>
          <p:cNvPicPr>
            <a:picLocks noChangeAspect="1"/>
          </p:cNvPicPr>
          <p:nvPr/>
        </p:nvPicPr>
        <p:blipFill>
          <a:blip r:embed="rId2"/>
          <a:stretch>
            <a:fillRect/>
          </a:stretch>
        </p:blipFill>
        <p:spPr>
          <a:xfrm>
            <a:off x="578265" y="3352610"/>
            <a:ext cx="10649905" cy="2377629"/>
          </a:xfrm>
          <a:prstGeom prst="rect">
            <a:avLst/>
          </a:prstGeom>
          <a:ln>
            <a:solidFill>
              <a:schemeClr val="bg1">
                <a:lumMod val="50000"/>
              </a:schemeClr>
            </a:solidFill>
          </a:ln>
        </p:spPr>
      </p:pic>
    </p:spTree>
    <p:extLst>
      <p:ext uri="{BB962C8B-B14F-4D97-AF65-F5344CB8AC3E}">
        <p14:creationId xmlns:p14="http://schemas.microsoft.com/office/powerpoint/2010/main" val="37031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2BAAF-36A2-7982-0B40-A982D0CA866D}"/>
              </a:ext>
            </a:extLst>
          </p:cNvPr>
          <p:cNvSpPr>
            <a:spLocks noGrp="1"/>
          </p:cNvSpPr>
          <p:nvPr>
            <p:ph type="title"/>
          </p:nvPr>
        </p:nvSpPr>
        <p:spPr/>
        <p:txBody>
          <a:bodyPr/>
          <a:lstStyle/>
          <a:p>
            <a:r>
              <a:rPr lang="de-CH" dirty="0"/>
              <a:t>Targets Inside</a:t>
            </a:r>
          </a:p>
        </p:txBody>
      </p:sp>
      <p:sp>
        <p:nvSpPr>
          <p:cNvPr id="3" name="Inhaltsplatzhalter 2">
            <a:extLst>
              <a:ext uri="{FF2B5EF4-FFF2-40B4-BE49-F238E27FC236}">
                <a16:creationId xmlns:a16="http://schemas.microsoft.com/office/drawing/2014/main" id="{62BC3EF3-2261-2E87-8358-BB547ED67E9F}"/>
              </a:ext>
            </a:extLst>
          </p:cNvPr>
          <p:cNvSpPr>
            <a:spLocks noGrp="1"/>
          </p:cNvSpPr>
          <p:nvPr>
            <p:ph sz="quarter" idx="10"/>
          </p:nvPr>
        </p:nvSpPr>
        <p:spPr/>
        <p:txBody>
          <a:bodyPr/>
          <a:lstStyle/>
          <a:p>
            <a:pPr marL="0" indent="0">
              <a:buNone/>
            </a:pPr>
            <a:r>
              <a:rPr lang="de-CH" dirty="0" err="1"/>
              <a:t>You</a:t>
            </a:r>
            <a:r>
              <a:rPr lang="de-CH" dirty="0"/>
              <a:t> </a:t>
            </a:r>
            <a:r>
              <a:rPr lang="de-CH" dirty="0" err="1"/>
              <a:t>don’t</a:t>
            </a:r>
            <a:r>
              <a:rPr lang="de-CH" dirty="0"/>
              <a:t> </a:t>
            </a:r>
            <a:r>
              <a:rPr lang="de-CH" dirty="0" err="1"/>
              <a:t>see</a:t>
            </a:r>
            <a:r>
              <a:rPr lang="de-CH" dirty="0"/>
              <a:t> </a:t>
            </a:r>
            <a:r>
              <a:rPr lang="de-CH" dirty="0" err="1"/>
              <a:t>the</a:t>
            </a:r>
            <a:r>
              <a:rPr lang="de-CH" dirty="0"/>
              <a:t> </a:t>
            </a:r>
            <a:r>
              <a:rPr lang="de-CH" dirty="0" err="1"/>
              <a:t>new</a:t>
            </a:r>
            <a:r>
              <a:rPr lang="de-CH" dirty="0"/>
              <a:t> </a:t>
            </a:r>
            <a:r>
              <a:rPr lang="de-CH" dirty="0" err="1"/>
              <a:t>created</a:t>
            </a:r>
            <a:r>
              <a:rPr lang="de-CH" dirty="0"/>
              <a:t> </a:t>
            </a:r>
            <a:r>
              <a:rPr lang="de-CH" dirty="0" err="1"/>
              <a:t>target</a:t>
            </a:r>
            <a:r>
              <a:rPr lang="de-CH" dirty="0"/>
              <a:t> </a:t>
            </a:r>
            <a:r>
              <a:rPr lang="de-CH" dirty="0" err="1"/>
              <a:t>for</a:t>
            </a:r>
            <a:r>
              <a:rPr lang="de-CH" dirty="0"/>
              <a:t> a </a:t>
            </a:r>
            <a:r>
              <a:rPr lang="de-CH" dirty="0" err="1"/>
              <a:t>compartment</a:t>
            </a:r>
            <a:r>
              <a:rPr lang="de-CH" dirty="0"/>
              <a:t> in </a:t>
            </a:r>
            <a:r>
              <a:rPr lang="de-CH" dirty="0" err="1"/>
              <a:t>the</a:t>
            </a:r>
            <a:r>
              <a:rPr lang="de-CH" dirty="0"/>
              <a:t> </a:t>
            </a:r>
            <a:r>
              <a:rPr lang="de-CH" dirty="0" err="1"/>
              <a:t>configuration</a:t>
            </a:r>
            <a:r>
              <a:rPr lang="de-CH" dirty="0"/>
              <a:t> </a:t>
            </a:r>
            <a:r>
              <a:rPr lang="de-CH" dirty="0" err="1"/>
              <a:t>list</a:t>
            </a:r>
            <a:r>
              <a:rPr lang="de-CH" dirty="0"/>
              <a:t>? Search </a:t>
            </a:r>
            <a:r>
              <a:rPr lang="de-CH" dirty="0" err="1"/>
              <a:t>it</a:t>
            </a:r>
            <a:r>
              <a:rPr lang="de-CH" dirty="0"/>
              <a:t> via </a:t>
            </a:r>
            <a:r>
              <a:rPr lang="de-CH" b="1" dirty="0" err="1"/>
              <a:t>Tenacy</a:t>
            </a:r>
            <a:r>
              <a:rPr lang="de-CH" b="1" dirty="0"/>
              <a:t> Explorer </a:t>
            </a:r>
            <a:r>
              <a:rPr lang="de-CH" dirty="0" err="1"/>
              <a:t>or</a:t>
            </a:r>
            <a:r>
              <a:rPr lang="de-CH" dirty="0"/>
              <a:t> </a:t>
            </a:r>
            <a:r>
              <a:rPr lang="de-CH" b="1" dirty="0"/>
              <a:t>Search Bar</a:t>
            </a:r>
            <a:r>
              <a:rPr lang="de-CH" dirty="0"/>
              <a:t>.</a:t>
            </a:r>
          </a:p>
        </p:txBody>
      </p:sp>
      <p:sp>
        <p:nvSpPr>
          <p:cNvPr id="4" name="Fußzeilenplatzhalter 3">
            <a:extLst>
              <a:ext uri="{FF2B5EF4-FFF2-40B4-BE49-F238E27FC236}">
                <a16:creationId xmlns:a16="http://schemas.microsoft.com/office/drawing/2014/main" id="{98FEC383-AD5F-7FCA-8B07-9DA73DA07B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40A00328-B24D-DD9E-D90D-E1FB0EB47054}"/>
              </a:ext>
            </a:extLst>
          </p:cNvPr>
          <p:cNvSpPr>
            <a:spLocks noGrp="1"/>
          </p:cNvSpPr>
          <p:nvPr>
            <p:ph type="sldNum" sz="quarter" idx="11"/>
          </p:nvPr>
        </p:nvSpPr>
        <p:spPr/>
        <p:txBody>
          <a:bodyPr/>
          <a:lstStyle/>
          <a:p>
            <a:fld id="{1F90F471-3972-4120-B8B3-0237DE626C35}" type="slidenum">
              <a:rPr lang="en-US" smtClean="0"/>
              <a:pPr/>
              <a:t>12</a:t>
            </a:fld>
            <a:endParaRPr lang="en-US" dirty="0"/>
          </a:p>
        </p:txBody>
      </p:sp>
      <p:pic>
        <p:nvPicPr>
          <p:cNvPr id="7" name="Grafik 6">
            <a:extLst>
              <a:ext uri="{FF2B5EF4-FFF2-40B4-BE49-F238E27FC236}">
                <a16:creationId xmlns:a16="http://schemas.microsoft.com/office/drawing/2014/main" id="{882DDEEE-79E8-38EF-BC84-C7FCFCC03F71}"/>
              </a:ext>
            </a:extLst>
          </p:cNvPr>
          <p:cNvPicPr>
            <a:picLocks noChangeAspect="1"/>
          </p:cNvPicPr>
          <p:nvPr/>
        </p:nvPicPr>
        <p:blipFill>
          <a:blip r:embed="rId2"/>
          <a:stretch>
            <a:fillRect/>
          </a:stretch>
        </p:blipFill>
        <p:spPr>
          <a:xfrm>
            <a:off x="380999" y="2165645"/>
            <a:ext cx="9000000" cy="1891608"/>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4EA68A04-9F93-65DE-DC4D-DB42720A3E5D}"/>
              </a:ext>
            </a:extLst>
          </p:cNvPr>
          <p:cNvPicPr>
            <a:picLocks noChangeAspect="1"/>
          </p:cNvPicPr>
          <p:nvPr/>
        </p:nvPicPr>
        <p:blipFill>
          <a:blip r:embed="rId3"/>
          <a:stretch>
            <a:fillRect/>
          </a:stretch>
        </p:blipFill>
        <p:spPr>
          <a:xfrm>
            <a:off x="4563455" y="3550898"/>
            <a:ext cx="6611596" cy="2761002"/>
          </a:xfrm>
          <a:prstGeom prst="rect">
            <a:avLst/>
          </a:prstGeom>
          <a:ln>
            <a:solidFill>
              <a:schemeClr val="bg1">
                <a:lumMod val="50000"/>
              </a:schemeClr>
            </a:solidFill>
          </a:ln>
        </p:spPr>
      </p:pic>
    </p:spTree>
    <p:extLst>
      <p:ext uri="{BB962C8B-B14F-4D97-AF65-F5344CB8AC3E}">
        <p14:creationId xmlns:p14="http://schemas.microsoft.com/office/powerpoint/2010/main" val="245575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FF005-9445-7A65-E1D4-47B1B1993FA3}"/>
              </a:ext>
            </a:extLst>
          </p:cNvPr>
          <p:cNvSpPr>
            <a:spLocks noGrp="1"/>
          </p:cNvSpPr>
          <p:nvPr>
            <p:ph type="title"/>
          </p:nvPr>
        </p:nvSpPr>
        <p:spPr/>
        <p:txBody>
          <a:bodyPr/>
          <a:lstStyle/>
          <a:p>
            <a:r>
              <a:rPr lang="de-CH" dirty="0" err="1"/>
              <a:t>Managed</a:t>
            </a:r>
            <a:r>
              <a:rPr lang="de-CH" dirty="0"/>
              <a:t> Lists</a:t>
            </a:r>
          </a:p>
        </p:txBody>
      </p:sp>
      <p:sp>
        <p:nvSpPr>
          <p:cNvPr id="3" name="Inhaltsplatzhalter 2">
            <a:extLst>
              <a:ext uri="{FF2B5EF4-FFF2-40B4-BE49-F238E27FC236}">
                <a16:creationId xmlns:a16="http://schemas.microsoft.com/office/drawing/2014/main" id="{C6CA7AF0-A63C-4604-7F0C-9E589AC69F49}"/>
              </a:ext>
            </a:extLst>
          </p:cNvPr>
          <p:cNvSpPr>
            <a:spLocks noGrp="1"/>
          </p:cNvSpPr>
          <p:nvPr>
            <p:ph sz="quarter" idx="10"/>
          </p:nvPr>
        </p:nvSpPr>
        <p:spPr>
          <a:xfrm>
            <a:off x="381001" y="1371600"/>
            <a:ext cx="8252636" cy="4940300"/>
          </a:xfrm>
        </p:spPr>
        <p:txBody>
          <a:bodyPr/>
          <a:lstStyle/>
          <a:p>
            <a:pPr marL="0" indent="0" algn="l">
              <a:buNone/>
            </a:pPr>
            <a:r>
              <a:rPr lang="en-US" b="0" i="0" dirty="0">
                <a:effectLst/>
              </a:rPr>
              <a:t>A managed list is a reusable set of target parameters that simplifies setting the scope for detector and responder rules. It can be used to apply specific configurations to detectors. </a:t>
            </a:r>
          </a:p>
          <a:p>
            <a:r>
              <a:rPr lang="en-US" b="0" i="0" dirty="0">
                <a:effectLst/>
              </a:rPr>
              <a:t>For example, a predefined "</a:t>
            </a:r>
            <a:r>
              <a:rPr lang="en-US" b="1" i="0" dirty="0">
                <a:effectLst/>
              </a:rPr>
              <a:t>Trusted Oracle IP address space</a:t>
            </a:r>
            <a:r>
              <a:rPr lang="en-US" b="0" i="0" dirty="0">
                <a:effectLst/>
              </a:rPr>
              <a:t>" list includes all Oracle IP addresses you want to consider trusted when defining rules for detectors and responders.</a:t>
            </a:r>
            <a:endParaRPr lang="en-US" dirty="0"/>
          </a:p>
          <a:p>
            <a:r>
              <a:rPr lang="en-US" b="0" i="0" dirty="0">
                <a:effectLst/>
              </a:rPr>
              <a:t>Cloud Guard also allows you to create your own managed lists as needed, such as lists of states or provinces, zip or postal codes, OCIDs, or any other criteria you require.</a:t>
            </a:r>
          </a:p>
          <a:p>
            <a:pPr marL="0" indent="0" algn="l">
              <a:buNone/>
            </a:pPr>
            <a:r>
              <a:rPr lang="en-US" b="0" i="0" dirty="0">
                <a:effectLst/>
              </a:rPr>
              <a:t>Here are some specific use cases for custom managed lists:</a:t>
            </a:r>
          </a:p>
          <a:p>
            <a:r>
              <a:rPr lang="en-US" b="1" i="0" dirty="0">
                <a:effectLst/>
              </a:rPr>
              <a:t>Trusted IP addresses</a:t>
            </a:r>
            <a:r>
              <a:rPr lang="en-US" b="0" i="0" dirty="0">
                <a:effectLst/>
              </a:rPr>
              <a:t>: Exempt listed IP addresses from triggering alerts that should only be triggered by untrusted IP addresses.</a:t>
            </a:r>
          </a:p>
          <a:p>
            <a:r>
              <a:rPr lang="en-US" b="1" i="0" dirty="0">
                <a:effectLst/>
              </a:rPr>
              <a:t>Resources that should be public</a:t>
            </a:r>
            <a:r>
              <a:rPr lang="en-US" b="0" i="0" dirty="0">
                <a:effectLst/>
              </a:rPr>
              <a:t>: Exempt listed resources from all detectors related to identifying public configurations.</a:t>
            </a:r>
            <a:endParaRPr lang="de-CH" dirty="0"/>
          </a:p>
        </p:txBody>
      </p:sp>
      <p:sp>
        <p:nvSpPr>
          <p:cNvPr id="4" name="Fußzeilenplatzhalter 3">
            <a:extLst>
              <a:ext uri="{FF2B5EF4-FFF2-40B4-BE49-F238E27FC236}">
                <a16:creationId xmlns:a16="http://schemas.microsoft.com/office/drawing/2014/main" id="{111FCA46-547F-67F0-E9E9-DD6D600AAE0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47968C-2365-059C-0013-4A07A6D6EC44}"/>
              </a:ext>
            </a:extLst>
          </p:cNvPr>
          <p:cNvSpPr>
            <a:spLocks noGrp="1"/>
          </p:cNvSpPr>
          <p:nvPr>
            <p:ph type="sldNum" sz="quarter" idx="11"/>
          </p:nvPr>
        </p:nvSpPr>
        <p:spPr/>
        <p:txBody>
          <a:bodyPr/>
          <a:lstStyle/>
          <a:p>
            <a:fld id="{1F90F471-3972-4120-B8B3-0237DE626C35}" type="slidenum">
              <a:rPr lang="en-US" smtClean="0"/>
              <a:pPr/>
              <a:t>13</a:t>
            </a:fld>
            <a:endParaRPr lang="en-US" dirty="0"/>
          </a:p>
        </p:txBody>
      </p:sp>
      <p:pic>
        <p:nvPicPr>
          <p:cNvPr id="10" name="Grafik 9">
            <a:extLst>
              <a:ext uri="{FF2B5EF4-FFF2-40B4-BE49-F238E27FC236}">
                <a16:creationId xmlns:a16="http://schemas.microsoft.com/office/drawing/2014/main" id="{5889014A-DE6E-5352-6315-4BA2D4710798}"/>
              </a:ext>
            </a:extLst>
          </p:cNvPr>
          <p:cNvPicPr>
            <a:picLocks noChangeAspect="1"/>
          </p:cNvPicPr>
          <p:nvPr/>
        </p:nvPicPr>
        <p:blipFill>
          <a:blip r:embed="rId2"/>
          <a:stretch>
            <a:fillRect/>
          </a:stretch>
        </p:blipFill>
        <p:spPr>
          <a:xfrm>
            <a:off x="8896713" y="876300"/>
            <a:ext cx="2914286" cy="5219048"/>
          </a:xfrm>
          <a:prstGeom prst="rect">
            <a:avLst/>
          </a:prstGeom>
          <a:ln>
            <a:solidFill>
              <a:schemeClr val="bg1">
                <a:lumMod val="50000"/>
              </a:schemeClr>
            </a:solidFill>
          </a:ln>
        </p:spPr>
      </p:pic>
    </p:spTree>
    <p:extLst>
      <p:ext uri="{BB962C8B-B14F-4D97-AF65-F5344CB8AC3E}">
        <p14:creationId xmlns:p14="http://schemas.microsoft.com/office/powerpoint/2010/main" val="2340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dirty="0" err="1">
                <a:solidFill>
                  <a:srgbClr val="242424"/>
                </a:solidFill>
              </a:rPr>
              <a:t>Detection</a:t>
            </a:r>
            <a:r>
              <a:rPr lang="de-CH" dirty="0">
                <a:solidFill>
                  <a:srgbClr val="242424"/>
                </a:solidFill>
              </a:rPr>
              <a:t> </a:t>
            </a:r>
            <a:r>
              <a:rPr lang="de-CH" dirty="0" err="1">
                <a:solidFill>
                  <a:srgbClr val="242424"/>
                </a:solidFill>
              </a:rPr>
              <a:t>or</a:t>
            </a:r>
            <a:r>
              <a:rPr lang="de-CH" dirty="0">
                <a:solidFill>
                  <a:srgbClr val="242424"/>
                </a:solidFill>
              </a:rPr>
              <a:t> </a:t>
            </a:r>
            <a:r>
              <a:rPr lang="de-CH" dirty="0" err="1">
                <a:solidFill>
                  <a:srgbClr val="242424"/>
                </a:solidFill>
              </a:rPr>
              <a:t>Responding</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Detector Recipes</a:t>
            </a:r>
            <a:endParaRPr lang="en-US" dirty="0"/>
          </a:p>
          <a:p>
            <a:pPr>
              <a:buFontTx/>
              <a:buChar char="-"/>
            </a:pPr>
            <a:r>
              <a:rPr lang="en-US" dirty="0"/>
              <a:t>These recipes are used to identify potential security issues by continuously monitoring resources for misconfigurations, vulnerabilities, and anomalous activities.</a:t>
            </a:r>
          </a:p>
          <a:p>
            <a:pPr>
              <a:buFontTx/>
              <a:buChar char="-"/>
            </a:pPr>
            <a:r>
              <a:rPr lang="en-US" dirty="0"/>
              <a:t>Detector recipes contain rules that define what constitutes a problem. When these rules are triggered, Cloud Guard creates a problem.</a:t>
            </a:r>
          </a:p>
          <a:p>
            <a:pPr marL="0" indent="0">
              <a:buNone/>
            </a:pPr>
            <a:endParaRPr lang="en-US" b="1" dirty="0"/>
          </a:p>
          <a:p>
            <a:pPr marL="0" indent="0">
              <a:buNone/>
            </a:pPr>
            <a:r>
              <a:rPr lang="en-US" b="1" dirty="0"/>
              <a:t>Responder Recipes</a:t>
            </a:r>
          </a:p>
          <a:p>
            <a:pPr>
              <a:buFontTx/>
              <a:buChar char="-"/>
            </a:pPr>
            <a:r>
              <a:rPr lang="en-US" dirty="0"/>
              <a:t>These recipes define the actions to be taken when a problem is detected by a detector recipe.</a:t>
            </a:r>
          </a:p>
          <a:p>
            <a:pPr>
              <a:buFontTx/>
              <a:buChar char="-"/>
            </a:pPr>
            <a:r>
              <a:rPr lang="en-US" dirty="0"/>
              <a:t>Responder recipes contain rules that specify the actions to remediate, resolve, or dismiss the identified problems.</a:t>
            </a:r>
          </a:p>
          <a:p>
            <a:pPr marL="0" indent="0">
              <a:buNone/>
            </a:pPr>
            <a:endParaRPr lang="en-US" dirty="0"/>
          </a:p>
          <a:p>
            <a:pPr marL="0" indent="0">
              <a:buNone/>
            </a:pPr>
            <a:r>
              <a:rPr lang="en-US" dirty="0"/>
              <a:t>Oracle provides a set of recipes (3+1) – you can clone then for adaption according your security needs.</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14</a:t>
            </a:fld>
            <a:endParaRPr lang="en-US" dirty="0"/>
          </a:p>
        </p:txBody>
      </p:sp>
    </p:spTree>
    <p:extLst>
      <p:ext uri="{BB962C8B-B14F-4D97-AF65-F5344CB8AC3E}">
        <p14:creationId xmlns:p14="http://schemas.microsoft.com/office/powerpoint/2010/main" val="416594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err="1">
                <a:solidFill>
                  <a:srgbClr val="242424"/>
                </a:solidFill>
                <a:effectLst/>
              </a:rPr>
              <a:t>Detector</a:t>
            </a:r>
            <a:r>
              <a:rPr lang="de-CH" b="1" i="0" dirty="0">
                <a:solidFill>
                  <a:srgbClr val="242424"/>
                </a:solidFill>
                <a:effectLst/>
              </a:rPr>
              <a:t>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OCI Configuration Detector Recipe</a:t>
            </a:r>
          </a:p>
          <a:p>
            <a:r>
              <a:rPr lang="en-US" sz="1800" dirty="0"/>
              <a:t>Designed to detect resource configuration settings that could pose a security problem.</a:t>
            </a:r>
          </a:p>
          <a:p>
            <a:r>
              <a:rPr lang="en-US" sz="1800" dirty="0"/>
              <a:t>Helps identify misconfigured resources to ensure compliance with security policies.</a:t>
            </a:r>
          </a:p>
          <a:p>
            <a:pPr marL="0" indent="0">
              <a:buNone/>
            </a:pPr>
            <a:r>
              <a:rPr lang="en-US" b="1" dirty="0"/>
              <a:t>OCI Instance Security Recipe</a:t>
            </a:r>
          </a:p>
          <a:p>
            <a:r>
              <a:rPr lang="en-US" sz="1800" dirty="0"/>
              <a:t>Monitors compute hosts for suspicious activity, providing runtime security for workloads in Compute virtual and bare metal hosts.</a:t>
            </a:r>
          </a:p>
          <a:p>
            <a:r>
              <a:rPr lang="en-US" sz="1800" dirty="0"/>
              <a:t>Collects important security information such as security alerts, vulnerabilities, and open ports to provide actionable guidance for detection and prevention.</a:t>
            </a:r>
          </a:p>
          <a:p>
            <a:pPr marL="0" indent="0">
              <a:buNone/>
            </a:pPr>
            <a:r>
              <a:rPr lang="en-US" b="1" dirty="0"/>
              <a:t>OCI Activity Detector Recipe</a:t>
            </a:r>
          </a:p>
          <a:p>
            <a:r>
              <a:rPr lang="en-US" sz="1800" dirty="0"/>
              <a:t>Detects actions on resources that could pose a security problem.</a:t>
            </a:r>
          </a:p>
          <a:p>
            <a:r>
              <a:rPr lang="en-US" sz="1800" dirty="0"/>
              <a:t>Monitors activities to identify potential security issues based on resource actions.</a:t>
            </a:r>
          </a:p>
          <a:p>
            <a:pPr marL="0" indent="0">
              <a:buNone/>
            </a:pPr>
            <a:r>
              <a:rPr lang="en-US" b="1" dirty="0"/>
              <a:t>OCI Threat Detector Recipe</a:t>
            </a:r>
          </a:p>
          <a:p>
            <a:r>
              <a:rPr lang="en-US" sz="1800" dirty="0"/>
              <a:t>Designed to detect subtle patterns of activity that could be building up to pose a security problem.</a:t>
            </a:r>
          </a:p>
          <a:p>
            <a:r>
              <a:rPr lang="en-US" sz="1800" dirty="0"/>
              <a:t>Continuously monitors OCI audit events for malicious activity using machine learning-based behavioral attack models.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11" name="Grafik 10">
            <a:extLst>
              <a:ext uri="{FF2B5EF4-FFF2-40B4-BE49-F238E27FC236}">
                <a16:creationId xmlns:a16="http://schemas.microsoft.com/office/drawing/2014/main" id="{43FAD0F4-C9DD-AB10-4CBE-4468A10B7701}"/>
              </a:ext>
            </a:extLst>
          </p:cNvPr>
          <p:cNvPicPr>
            <a:picLocks noChangeAspect="1"/>
          </p:cNvPicPr>
          <p:nvPr/>
        </p:nvPicPr>
        <p:blipFill>
          <a:blip r:embed="rId2"/>
          <a:stretch>
            <a:fillRect/>
          </a:stretch>
        </p:blipFill>
        <p:spPr>
          <a:xfrm>
            <a:off x="9474655" y="201542"/>
            <a:ext cx="2336345" cy="1080995"/>
          </a:xfrm>
          <a:prstGeom prst="rect">
            <a:avLst/>
          </a:prstGeom>
          <a:ln>
            <a:solidFill>
              <a:schemeClr val="bg1">
                <a:lumMod val="50000"/>
              </a:schemeClr>
            </a:solidFill>
          </a:ln>
        </p:spPr>
      </p:pic>
    </p:spTree>
    <p:extLst>
      <p:ext uri="{BB962C8B-B14F-4D97-AF65-F5344CB8AC3E}">
        <p14:creationId xmlns:p14="http://schemas.microsoft.com/office/powerpoint/2010/main" val="19634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7779-DCCC-B25B-F2CD-3C68B20C162B}"/>
              </a:ext>
            </a:extLst>
          </p:cNvPr>
          <p:cNvSpPr>
            <a:spLocks noGrp="1"/>
          </p:cNvSpPr>
          <p:nvPr>
            <p:ph type="title"/>
          </p:nvPr>
        </p:nvSpPr>
        <p:spPr/>
        <p:txBody>
          <a:bodyPr/>
          <a:lstStyle/>
          <a:p>
            <a:r>
              <a:rPr lang="en-US" b="1" dirty="0"/>
              <a:t>OCI Configuration Detector Recipe – Center of Internet Security</a:t>
            </a:r>
            <a:br>
              <a:rPr lang="en-US" b="1" dirty="0"/>
            </a:br>
            <a:endParaRPr lang="de-CH" dirty="0"/>
          </a:p>
        </p:txBody>
      </p:sp>
      <p:sp>
        <p:nvSpPr>
          <p:cNvPr id="3" name="Inhaltsplatzhalter 2">
            <a:extLst>
              <a:ext uri="{FF2B5EF4-FFF2-40B4-BE49-F238E27FC236}">
                <a16:creationId xmlns:a16="http://schemas.microsoft.com/office/drawing/2014/main" id="{C824A047-EAAE-6351-20D6-4AE95713A7C5}"/>
              </a:ext>
            </a:extLst>
          </p:cNvPr>
          <p:cNvSpPr>
            <a:spLocks noGrp="1"/>
          </p:cNvSpPr>
          <p:nvPr>
            <p:ph sz="quarter" idx="10"/>
          </p:nvPr>
        </p:nvSpPr>
        <p:spPr/>
        <p:txBody>
          <a:bodyPr/>
          <a:lstStyle/>
          <a:p>
            <a:pPr marL="0" indent="0">
              <a:buNone/>
            </a:pPr>
            <a:r>
              <a:rPr lang="de-CH" dirty="0"/>
              <a:t>The </a:t>
            </a:r>
            <a:r>
              <a:rPr lang="de-CH" b="1" dirty="0" err="1"/>
              <a:t>Configuration</a:t>
            </a:r>
            <a:r>
              <a:rPr lang="de-CH" b="1" dirty="0"/>
              <a:t> </a:t>
            </a:r>
            <a:r>
              <a:rPr lang="de-CH" b="1" dirty="0" err="1"/>
              <a:t>Detector</a:t>
            </a:r>
            <a:r>
              <a:rPr lang="de-CH" b="1" dirty="0"/>
              <a:t> </a:t>
            </a:r>
            <a:r>
              <a:rPr lang="de-CH" dirty="0"/>
              <a:t>recipe </a:t>
            </a:r>
            <a:r>
              <a:rPr lang="de-CH" dirty="0" err="1"/>
              <a:t>follows</a:t>
            </a:r>
            <a:r>
              <a:rPr lang="de-CH" dirty="0"/>
              <a:t> </a:t>
            </a:r>
            <a:r>
              <a:rPr lang="de-CH" dirty="0" err="1"/>
              <a:t>the</a:t>
            </a:r>
            <a:r>
              <a:rPr lang="de-CH" dirty="0"/>
              <a:t> CIS – </a:t>
            </a:r>
            <a:r>
              <a:rPr lang="de-CH" i="1" dirty="0"/>
              <a:t>Center </a:t>
            </a:r>
            <a:r>
              <a:rPr lang="de-CH" i="1" dirty="0" err="1"/>
              <a:t>of</a:t>
            </a:r>
            <a:r>
              <a:rPr lang="de-CH" i="1" dirty="0"/>
              <a:t> Internet Security </a:t>
            </a:r>
            <a:r>
              <a:rPr lang="de-CH" dirty="0"/>
              <a:t>– </a:t>
            </a:r>
            <a:r>
              <a:rPr lang="de-CH" dirty="0" err="1"/>
              <a:t>guidelines</a:t>
            </a:r>
            <a:r>
              <a:rPr lang="de-CH" dirty="0"/>
              <a:t> in </a:t>
            </a:r>
            <a:r>
              <a:rPr lang="de-CH" dirty="0" err="1"/>
              <a:t>version</a:t>
            </a:r>
            <a:r>
              <a:rPr lang="de-CH" dirty="0"/>
              <a:t> 1.0 ,1.1 </a:t>
            </a:r>
            <a:r>
              <a:rPr lang="de-CH" dirty="0" err="1"/>
              <a:t>or</a:t>
            </a:r>
            <a:r>
              <a:rPr lang="de-CH" dirty="0"/>
              <a:t> 2.0.</a:t>
            </a:r>
          </a:p>
        </p:txBody>
      </p:sp>
      <p:sp>
        <p:nvSpPr>
          <p:cNvPr id="4" name="Fußzeilenplatzhalter 3">
            <a:extLst>
              <a:ext uri="{FF2B5EF4-FFF2-40B4-BE49-F238E27FC236}">
                <a16:creationId xmlns:a16="http://schemas.microsoft.com/office/drawing/2014/main" id="{386D32DE-E1EB-47E8-349B-CB9A95B29F7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C6571FD-ED0B-B7A5-9B21-1B1A471E2BA5}"/>
              </a:ext>
            </a:extLst>
          </p:cNvPr>
          <p:cNvSpPr>
            <a:spLocks noGrp="1"/>
          </p:cNvSpPr>
          <p:nvPr>
            <p:ph type="sldNum" sz="quarter" idx="11"/>
          </p:nvPr>
        </p:nvSpPr>
        <p:spPr/>
        <p:txBody>
          <a:bodyPr/>
          <a:lstStyle/>
          <a:p>
            <a:fld id="{1F90F471-3972-4120-B8B3-0237DE626C35}" type="slidenum">
              <a:rPr lang="en-US" smtClean="0"/>
              <a:pPr/>
              <a:t>16</a:t>
            </a:fld>
            <a:endParaRPr lang="en-US" dirty="0"/>
          </a:p>
        </p:txBody>
      </p:sp>
      <p:pic>
        <p:nvPicPr>
          <p:cNvPr id="7" name="Grafik 6">
            <a:extLst>
              <a:ext uri="{FF2B5EF4-FFF2-40B4-BE49-F238E27FC236}">
                <a16:creationId xmlns:a16="http://schemas.microsoft.com/office/drawing/2014/main" id="{7C2CC537-F985-6D96-21DF-4A5DA63D904D}"/>
              </a:ext>
            </a:extLst>
          </p:cNvPr>
          <p:cNvPicPr>
            <a:picLocks noChangeAspect="1"/>
          </p:cNvPicPr>
          <p:nvPr/>
        </p:nvPicPr>
        <p:blipFill>
          <a:blip r:embed="rId3"/>
          <a:stretch>
            <a:fillRect/>
          </a:stretch>
        </p:blipFill>
        <p:spPr>
          <a:xfrm>
            <a:off x="380998" y="2209800"/>
            <a:ext cx="11103747" cy="4060385"/>
          </a:xfrm>
          <a:prstGeom prst="rect">
            <a:avLst/>
          </a:prstGeom>
          <a:ln>
            <a:solidFill>
              <a:schemeClr val="bg1">
                <a:lumMod val="50000"/>
              </a:schemeClr>
            </a:solidFill>
          </a:ln>
        </p:spPr>
      </p:pic>
    </p:spTree>
    <p:extLst>
      <p:ext uri="{BB962C8B-B14F-4D97-AF65-F5344CB8AC3E}">
        <p14:creationId xmlns:p14="http://schemas.microsoft.com/office/powerpoint/2010/main" val="8864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rPr>
              <a:t>Responder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 actions to be taken when a problem is detected by a detector recipe.</a:t>
            </a:r>
          </a:p>
          <a:p>
            <a:r>
              <a:rPr lang="en-US" dirty="0"/>
              <a:t>Can be configured for automatic remediation or to notify administrators for manual intervention.</a:t>
            </a:r>
          </a:p>
          <a:p>
            <a:r>
              <a:rPr lang="en-US" dirty="0"/>
              <a:t>Contain multiple responder rules specifying actions to address identified problems.</a:t>
            </a:r>
          </a:p>
          <a:p>
            <a:r>
              <a:rPr lang="en-US" dirty="0"/>
              <a:t>Can use Oracle-managed recipes with default rules or customized user-managed recipes.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17</a:t>
            </a:fld>
            <a:endParaRPr lang="en-US" dirty="0"/>
          </a:p>
        </p:txBody>
      </p:sp>
      <p:pic>
        <p:nvPicPr>
          <p:cNvPr id="9" name="Grafik 8">
            <a:extLst>
              <a:ext uri="{FF2B5EF4-FFF2-40B4-BE49-F238E27FC236}">
                <a16:creationId xmlns:a16="http://schemas.microsoft.com/office/drawing/2014/main" id="{E713D9D8-2982-7A7F-0B93-482C175EF053}"/>
              </a:ext>
            </a:extLst>
          </p:cNvPr>
          <p:cNvPicPr>
            <a:picLocks noChangeAspect="1"/>
          </p:cNvPicPr>
          <p:nvPr/>
        </p:nvPicPr>
        <p:blipFill>
          <a:blip r:embed="rId2"/>
          <a:stretch>
            <a:fillRect/>
          </a:stretch>
        </p:blipFill>
        <p:spPr>
          <a:xfrm>
            <a:off x="9815127" y="249380"/>
            <a:ext cx="1995873" cy="1033158"/>
          </a:xfrm>
          <a:prstGeom prst="rect">
            <a:avLst/>
          </a:prstGeom>
          <a:ln>
            <a:solidFill>
              <a:schemeClr val="bg1">
                <a:lumMod val="50000"/>
              </a:schemeClr>
            </a:solidFill>
          </a:ln>
        </p:spPr>
      </p:pic>
      <p:pic>
        <p:nvPicPr>
          <p:cNvPr id="7" name="Grafik 6">
            <a:extLst>
              <a:ext uri="{FF2B5EF4-FFF2-40B4-BE49-F238E27FC236}">
                <a16:creationId xmlns:a16="http://schemas.microsoft.com/office/drawing/2014/main" id="{B955477A-BC47-F1F2-6FDD-DC1B72A2BF52}"/>
              </a:ext>
            </a:extLst>
          </p:cNvPr>
          <p:cNvPicPr>
            <a:picLocks noChangeAspect="1"/>
          </p:cNvPicPr>
          <p:nvPr/>
        </p:nvPicPr>
        <p:blipFill>
          <a:blip r:embed="rId3"/>
          <a:stretch>
            <a:fillRect/>
          </a:stretch>
        </p:blipFill>
        <p:spPr>
          <a:xfrm>
            <a:off x="380999" y="3668812"/>
            <a:ext cx="9494792" cy="2061905"/>
          </a:xfrm>
          <a:prstGeom prst="rect">
            <a:avLst/>
          </a:prstGeom>
          <a:ln>
            <a:solidFill>
              <a:schemeClr val="bg1">
                <a:lumMod val="50000"/>
              </a:schemeClr>
            </a:solidFill>
          </a:ln>
        </p:spPr>
      </p:pic>
    </p:spTree>
    <p:extLst>
      <p:ext uri="{BB962C8B-B14F-4D97-AF65-F5344CB8AC3E}">
        <p14:creationId xmlns:p14="http://schemas.microsoft.com/office/powerpoint/2010/main" val="6577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03685-E909-E772-CA4B-977FEF3D3B28}"/>
              </a:ext>
            </a:extLst>
          </p:cNvPr>
          <p:cNvSpPr>
            <a:spLocks noGrp="1"/>
          </p:cNvSpPr>
          <p:nvPr>
            <p:ph type="title"/>
          </p:nvPr>
        </p:nvSpPr>
        <p:spPr/>
        <p:txBody>
          <a:bodyPr/>
          <a:lstStyle/>
          <a:p>
            <a:r>
              <a:rPr lang="de-CH" dirty="0"/>
              <a:t>Auto-Resolve</a:t>
            </a:r>
          </a:p>
        </p:txBody>
      </p:sp>
      <p:sp>
        <p:nvSpPr>
          <p:cNvPr id="3" name="Inhaltsplatzhalter 2">
            <a:extLst>
              <a:ext uri="{FF2B5EF4-FFF2-40B4-BE49-F238E27FC236}">
                <a16:creationId xmlns:a16="http://schemas.microsoft.com/office/drawing/2014/main" id="{DA07060D-2D34-DEAA-3C47-C5CD027EFCEB}"/>
              </a:ext>
            </a:extLst>
          </p:cNvPr>
          <p:cNvSpPr>
            <a:spLocks noGrp="1"/>
          </p:cNvSpPr>
          <p:nvPr>
            <p:ph sz="quarter" idx="10"/>
          </p:nvPr>
        </p:nvSpPr>
        <p:spPr/>
        <p:txBody>
          <a:bodyPr/>
          <a:lstStyle/>
          <a:p>
            <a:r>
              <a:rPr lang="en-US" dirty="0"/>
              <a:t>This is configured on level targets according the </a:t>
            </a:r>
            <a:r>
              <a:rPr lang="en-US" b="1" dirty="0"/>
              <a:t>Responder</a:t>
            </a:r>
            <a:r>
              <a:rPr lang="en-US" dirty="0"/>
              <a:t> rules.</a:t>
            </a:r>
          </a:p>
          <a:p>
            <a:r>
              <a:rPr lang="en-US" dirty="0"/>
              <a:t>Requires an IAM policy to allow Cloud Guard the action.</a:t>
            </a:r>
          </a:p>
          <a:p>
            <a:endParaRPr lang="en-US" dirty="0"/>
          </a:p>
          <a:p>
            <a:endParaRPr lang="en-US" dirty="0"/>
          </a:p>
          <a:p>
            <a:endParaRPr lang="en-US" dirty="0"/>
          </a:p>
          <a:p>
            <a:r>
              <a:rPr lang="en-US" dirty="0"/>
              <a:t>The Detector and Responder rule must be enabled.</a:t>
            </a:r>
          </a:p>
          <a:p>
            <a:pPr marL="0" indent="0">
              <a:buNone/>
            </a:pPr>
            <a:endParaRPr lang="de-CH" dirty="0"/>
          </a:p>
        </p:txBody>
      </p:sp>
      <p:sp>
        <p:nvSpPr>
          <p:cNvPr id="6" name="Textplatzhalter 5">
            <a:extLst>
              <a:ext uri="{FF2B5EF4-FFF2-40B4-BE49-F238E27FC236}">
                <a16:creationId xmlns:a16="http://schemas.microsoft.com/office/drawing/2014/main" id="{B6D034A6-E66F-4427-E24E-B3BB942BE0E2}"/>
              </a:ext>
            </a:extLst>
          </p:cNvPr>
          <p:cNvSpPr>
            <a:spLocks noGrp="1"/>
          </p:cNvSpPr>
          <p:nvPr>
            <p:ph type="body" sz="quarter" idx="11"/>
          </p:nvPr>
        </p:nvSpPr>
        <p:spPr/>
        <p:txBody>
          <a:bodyPr/>
          <a:lstStyle/>
          <a:p>
            <a:endParaRPr lang="de-CH"/>
          </a:p>
        </p:txBody>
      </p:sp>
      <p:sp>
        <p:nvSpPr>
          <p:cNvPr id="4" name="Fußzeilenplatzhalter 3">
            <a:extLst>
              <a:ext uri="{FF2B5EF4-FFF2-40B4-BE49-F238E27FC236}">
                <a16:creationId xmlns:a16="http://schemas.microsoft.com/office/drawing/2014/main" id="{F79DC221-8C28-FF2A-4DE3-AEE1987BA07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001E647-121B-BFB3-5228-C2D1A4F4CBF3}"/>
              </a:ext>
            </a:extLst>
          </p:cNvPr>
          <p:cNvSpPr>
            <a:spLocks noGrp="1"/>
          </p:cNvSpPr>
          <p:nvPr>
            <p:ph type="sldNum" sz="quarter" idx="12"/>
          </p:nvPr>
        </p:nvSpPr>
        <p:spPr/>
        <p:txBody>
          <a:bodyPr/>
          <a:lstStyle/>
          <a:p>
            <a:fld id="{1F90F471-3972-4120-B8B3-0237DE626C35}" type="slidenum">
              <a:rPr lang="en-US" smtClean="0"/>
              <a:pPr/>
              <a:t>18</a:t>
            </a:fld>
            <a:endParaRPr lang="en-US" dirty="0"/>
          </a:p>
        </p:txBody>
      </p:sp>
      <p:sp>
        <p:nvSpPr>
          <p:cNvPr id="7" name="Inhaltsplatzhalter 6">
            <a:extLst>
              <a:ext uri="{FF2B5EF4-FFF2-40B4-BE49-F238E27FC236}">
                <a16:creationId xmlns:a16="http://schemas.microsoft.com/office/drawing/2014/main" id="{650E04BA-1F3D-7936-8089-246FDF0D7913}"/>
              </a:ext>
            </a:extLst>
          </p:cNvPr>
          <p:cNvSpPr>
            <a:spLocks noGrp="1"/>
          </p:cNvSpPr>
          <p:nvPr>
            <p:ph sz="quarter" idx="15"/>
          </p:nvPr>
        </p:nvSpPr>
        <p:spPr>
          <a:xfrm>
            <a:off x="381000" y="2902537"/>
            <a:ext cx="11430000" cy="714331"/>
          </a:xfrm>
        </p:spPr>
        <p:txBody>
          <a:bodyPr/>
          <a:lstStyle/>
          <a:p>
            <a:r>
              <a:rPr lang="en-US" sz="2000" b="1" i="0" dirty="0">
                <a:solidFill>
                  <a:srgbClr val="000000"/>
                </a:solidFill>
                <a:effectLst/>
                <a:latin typeface="Courier New" panose="02070309020205020404" pitchFamily="49" charset="0"/>
                <a:cs typeface="Courier New" panose="02070309020205020404" pitchFamily="49" charset="0"/>
              </a:rPr>
              <a:t>Allow service </a:t>
            </a:r>
            <a:r>
              <a:rPr lang="en-US" sz="2000" b="1" i="0" dirty="0" err="1">
                <a:solidFill>
                  <a:srgbClr val="000000"/>
                </a:solidFill>
                <a:effectLst/>
                <a:latin typeface="Courier New" panose="02070309020205020404" pitchFamily="49" charset="0"/>
                <a:cs typeface="Courier New" panose="02070309020205020404" pitchFamily="49" charset="0"/>
              </a:rPr>
              <a:t>cloudguard</a:t>
            </a:r>
            <a:r>
              <a:rPr lang="en-US" sz="2000" b="1" i="0" dirty="0">
                <a:solidFill>
                  <a:srgbClr val="000000"/>
                </a:solidFill>
                <a:effectLst/>
                <a:latin typeface="Courier New" panose="02070309020205020404" pitchFamily="49" charset="0"/>
                <a:cs typeface="Courier New" panose="02070309020205020404" pitchFamily="49" charset="0"/>
              </a:rPr>
              <a:t> to manage buckets in compartment </a:t>
            </a:r>
          </a:p>
          <a:p>
            <a:r>
              <a:rPr lang="en-US" sz="2000" b="1" i="0" dirty="0">
                <a:solidFill>
                  <a:srgbClr val="000000"/>
                </a:solidFill>
                <a:effectLst/>
                <a:latin typeface="Courier New" panose="02070309020205020404" pitchFamily="49" charset="0"/>
                <a:cs typeface="Courier New" panose="02070309020205020404" pitchFamily="49" charset="0"/>
              </a:rPr>
              <a:t>comp-</a:t>
            </a:r>
            <a:r>
              <a:rPr lang="en-US" sz="2000" b="1" i="0" dirty="0" err="1">
                <a:solidFill>
                  <a:srgbClr val="000000"/>
                </a:solidFill>
                <a:effectLst/>
                <a:latin typeface="Courier New" panose="02070309020205020404" pitchFamily="49" charset="0"/>
                <a:cs typeface="Courier New" panose="02070309020205020404" pitchFamily="49" charset="0"/>
              </a:rPr>
              <a:t>doag</a:t>
            </a:r>
            <a:r>
              <a:rPr lang="en-US" sz="2000" b="1" i="0" dirty="0">
                <a:solidFill>
                  <a:srgbClr val="000000"/>
                </a:solidFill>
                <a:effectLst/>
                <a:latin typeface="Courier New" panose="02070309020205020404" pitchFamily="49" charset="0"/>
                <a:cs typeface="Courier New" panose="02070309020205020404" pitchFamily="49" charset="0"/>
              </a:rPr>
              <a:t>-high-sec</a:t>
            </a:r>
            <a:endParaRPr lang="de-CH" dirty="0"/>
          </a:p>
        </p:txBody>
      </p:sp>
      <p:pic>
        <p:nvPicPr>
          <p:cNvPr id="9" name="Grafik 8">
            <a:extLst>
              <a:ext uri="{FF2B5EF4-FFF2-40B4-BE49-F238E27FC236}">
                <a16:creationId xmlns:a16="http://schemas.microsoft.com/office/drawing/2014/main" id="{138126EA-2821-63C6-67F8-F70BC24AD15B}"/>
              </a:ext>
            </a:extLst>
          </p:cNvPr>
          <p:cNvPicPr>
            <a:picLocks noChangeAspect="1"/>
          </p:cNvPicPr>
          <p:nvPr/>
        </p:nvPicPr>
        <p:blipFill>
          <a:blip r:embed="rId2"/>
          <a:stretch>
            <a:fillRect/>
          </a:stretch>
        </p:blipFill>
        <p:spPr>
          <a:xfrm>
            <a:off x="427914" y="4334965"/>
            <a:ext cx="11383085" cy="1734348"/>
          </a:xfrm>
          <a:prstGeom prst="rect">
            <a:avLst/>
          </a:prstGeom>
          <a:ln>
            <a:solidFill>
              <a:schemeClr val="bg1">
                <a:lumMod val="50000"/>
              </a:schemeClr>
            </a:solidFill>
          </a:ln>
        </p:spPr>
      </p:pic>
    </p:spTree>
    <p:extLst>
      <p:ext uri="{BB962C8B-B14F-4D97-AF65-F5344CB8AC3E}">
        <p14:creationId xmlns:p14="http://schemas.microsoft.com/office/powerpoint/2010/main" val="18208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19C01B42-C455-C7D1-10B8-4394D04A509B}"/>
              </a:ext>
            </a:extLst>
          </p:cNvPr>
          <p:cNvSpPr>
            <a:spLocks noGrp="1"/>
          </p:cNvSpPr>
          <p:nvPr>
            <p:ph type="title"/>
          </p:nvPr>
        </p:nvSpPr>
        <p:spPr/>
        <p:txBody>
          <a:bodyPr/>
          <a:lstStyle/>
          <a:p>
            <a:r>
              <a:rPr lang="de-CH" dirty="0" err="1"/>
              <a:t>How</a:t>
            </a:r>
            <a:r>
              <a:rPr lang="de-CH" dirty="0"/>
              <a:t> </a:t>
            </a:r>
            <a:r>
              <a:rPr lang="de-CH" dirty="0" err="1"/>
              <a:t>to</a:t>
            </a:r>
            <a:r>
              <a:rPr lang="de-CH" dirty="0"/>
              <a:t> </a:t>
            </a:r>
            <a:r>
              <a:rPr lang="de-CH" dirty="0" err="1"/>
              <a:t>enable</a:t>
            </a:r>
            <a:r>
              <a:rPr lang="de-CH" dirty="0"/>
              <a:t> Auto-Resolve</a:t>
            </a:r>
          </a:p>
        </p:txBody>
      </p:sp>
      <p:sp>
        <p:nvSpPr>
          <p:cNvPr id="9" name="Inhaltsplatzhalter 8">
            <a:extLst>
              <a:ext uri="{FF2B5EF4-FFF2-40B4-BE49-F238E27FC236}">
                <a16:creationId xmlns:a16="http://schemas.microsoft.com/office/drawing/2014/main" id="{9D51B210-ACDB-8E76-E660-218506FBD3EC}"/>
              </a:ext>
            </a:extLst>
          </p:cNvPr>
          <p:cNvSpPr>
            <a:spLocks noGrp="1"/>
          </p:cNvSpPr>
          <p:nvPr>
            <p:ph sz="quarter" idx="10"/>
          </p:nvPr>
        </p:nvSpPr>
        <p:spPr/>
        <p:txBody>
          <a:bodyPr/>
          <a:lstStyle/>
          <a:p>
            <a:pPr marL="457200" indent="-457200">
              <a:buFont typeface="+mj-lt"/>
              <a:buAutoNum type="arabicPeriod"/>
            </a:pPr>
            <a:r>
              <a:rPr lang="de-CH" dirty="0"/>
              <a:t>Search </a:t>
            </a:r>
            <a:r>
              <a:rPr lang="de-CH" b="1" dirty="0"/>
              <a:t>Cloud </a:t>
            </a:r>
            <a:r>
              <a:rPr lang="de-CH" b="1" dirty="0" err="1"/>
              <a:t>Guard</a:t>
            </a:r>
            <a:r>
              <a:rPr lang="de-CH" b="1" dirty="0"/>
              <a:t> Target Group</a:t>
            </a:r>
          </a:p>
          <a:p>
            <a:pPr marL="457200" indent="-457200">
              <a:buFont typeface="+mj-lt"/>
              <a:buAutoNum type="arabicPeriod"/>
            </a:pPr>
            <a:r>
              <a:rPr lang="de-CH" dirty="0"/>
              <a:t>Select </a:t>
            </a:r>
            <a:r>
              <a:rPr lang="de-CH" b="1" dirty="0"/>
              <a:t>Responder Recipe - Responder Rule </a:t>
            </a:r>
            <a:r>
              <a:rPr lang="de-CH" dirty="0"/>
              <a:t>– </a:t>
            </a:r>
            <a:r>
              <a:rPr lang="de-CH" dirty="0" err="1"/>
              <a:t>click</a:t>
            </a:r>
            <a:r>
              <a:rPr lang="de-CH" dirty="0"/>
              <a:t> on </a:t>
            </a:r>
            <a:r>
              <a:rPr lang="de-CH" dirty="0" err="1"/>
              <a:t>three</a:t>
            </a:r>
            <a:r>
              <a:rPr lang="de-CH" dirty="0"/>
              <a:t> </a:t>
            </a:r>
            <a:r>
              <a:rPr lang="de-CH" dirty="0" err="1"/>
              <a:t>dots</a:t>
            </a:r>
            <a:r>
              <a:rPr lang="de-CH" dirty="0"/>
              <a:t> / </a:t>
            </a:r>
            <a:r>
              <a:rPr lang="de-CH" dirty="0" err="1"/>
              <a:t>edit</a:t>
            </a:r>
            <a:endParaRPr lang="de-CH" dirty="0"/>
          </a:p>
          <a:p>
            <a:pPr marL="457200" indent="-457200">
              <a:buFont typeface="+mj-lt"/>
              <a:buAutoNum type="arabicPeriod"/>
            </a:pPr>
            <a:r>
              <a:rPr lang="de-CH" dirty="0"/>
              <a:t>Change </a:t>
            </a:r>
            <a:r>
              <a:rPr lang="de-CH" b="1" dirty="0"/>
              <a:t>Setting</a:t>
            </a:r>
            <a:r>
              <a:rPr lang="de-CH" dirty="0"/>
              <a:t> and </a:t>
            </a:r>
            <a:r>
              <a:rPr lang="de-CH" dirty="0" err="1"/>
              <a:t>enable</a:t>
            </a:r>
            <a:r>
              <a:rPr lang="de-CH" dirty="0"/>
              <a:t> </a:t>
            </a:r>
            <a:r>
              <a:rPr lang="de-CH" b="1" dirty="0" err="1"/>
              <a:t>checkbox</a:t>
            </a:r>
            <a:r>
              <a:rPr lang="de-CH" dirty="0"/>
              <a:t> </a:t>
            </a:r>
            <a:r>
              <a:rPr lang="de-CH" dirty="0" err="1"/>
              <a:t>for</a:t>
            </a:r>
            <a:r>
              <a:rPr lang="de-CH" dirty="0"/>
              <a:t> </a:t>
            </a:r>
            <a:r>
              <a:rPr lang="de-CH" dirty="0" err="1"/>
              <a:t>confirmation</a:t>
            </a:r>
            <a:endParaRPr lang="de-CH" dirty="0"/>
          </a:p>
        </p:txBody>
      </p:sp>
      <p:sp>
        <p:nvSpPr>
          <p:cNvPr id="5" name="Fußzeilenplatzhalter 4">
            <a:extLst>
              <a:ext uri="{FF2B5EF4-FFF2-40B4-BE49-F238E27FC236}">
                <a16:creationId xmlns:a16="http://schemas.microsoft.com/office/drawing/2014/main" id="{78A15A4E-D103-AA51-4328-C6F04C15F77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7DB0BF46-648D-68D1-2CDC-E37EFFE021D1}"/>
              </a:ext>
            </a:extLst>
          </p:cNvPr>
          <p:cNvSpPr>
            <a:spLocks noGrp="1"/>
          </p:cNvSpPr>
          <p:nvPr>
            <p:ph type="sldNum" sz="quarter" idx="11"/>
          </p:nvPr>
        </p:nvSpPr>
        <p:spPr/>
        <p:txBody>
          <a:bodyPr/>
          <a:lstStyle/>
          <a:p>
            <a:fld id="{1F90F471-3972-4120-B8B3-0237DE626C35}" type="slidenum">
              <a:rPr lang="en-US" smtClean="0"/>
              <a:pPr/>
              <a:t>19</a:t>
            </a:fld>
            <a:endParaRPr lang="en-US" dirty="0"/>
          </a:p>
        </p:txBody>
      </p:sp>
      <p:pic>
        <p:nvPicPr>
          <p:cNvPr id="13" name="Grafik 12">
            <a:extLst>
              <a:ext uri="{FF2B5EF4-FFF2-40B4-BE49-F238E27FC236}">
                <a16:creationId xmlns:a16="http://schemas.microsoft.com/office/drawing/2014/main" id="{0457127F-9F00-64BE-4C7A-2F31984EEFE6}"/>
              </a:ext>
            </a:extLst>
          </p:cNvPr>
          <p:cNvPicPr>
            <a:picLocks noChangeAspect="1"/>
          </p:cNvPicPr>
          <p:nvPr/>
        </p:nvPicPr>
        <p:blipFill>
          <a:blip r:embed="rId2"/>
          <a:stretch>
            <a:fillRect/>
          </a:stretch>
        </p:blipFill>
        <p:spPr>
          <a:xfrm>
            <a:off x="380999" y="2568630"/>
            <a:ext cx="11551546" cy="990600"/>
          </a:xfrm>
          <a:prstGeom prst="rect">
            <a:avLst/>
          </a:prstGeom>
          <a:ln>
            <a:solidFill>
              <a:schemeClr val="bg1">
                <a:lumMod val="50000"/>
              </a:schemeClr>
            </a:solidFill>
          </a:ln>
        </p:spPr>
      </p:pic>
      <p:pic>
        <p:nvPicPr>
          <p:cNvPr id="15" name="Grafik 14">
            <a:extLst>
              <a:ext uri="{FF2B5EF4-FFF2-40B4-BE49-F238E27FC236}">
                <a16:creationId xmlns:a16="http://schemas.microsoft.com/office/drawing/2014/main" id="{DD9A989E-696B-9E08-0079-C94BF6748425}"/>
              </a:ext>
            </a:extLst>
          </p:cNvPr>
          <p:cNvPicPr>
            <a:picLocks noChangeAspect="1"/>
          </p:cNvPicPr>
          <p:nvPr/>
        </p:nvPicPr>
        <p:blipFill>
          <a:blip r:embed="rId3"/>
          <a:stretch>
            <a:fillRect/>
          </a:stretch>
        </p:blipFill>
        <p:spPr>
          <a:xfrm>
            <a:off x="380999" y="3868876"/>
            <a:ext cx="8907896" cy="2546239"/>
          </a:xfrm>
          <a:prstGeom prst="rect">
            <a:avLst/>
          </a:prstGeom>
          <a:ln>
            <a:solidFill>
              <a:schemeClr val="bg1">
                <a:lumMod val="50000"/>
              </a:schemeClr>
            </a:solidFill>
          </a:ln>
        </p:spPr>
      </p:pic>
    </p:spTree>
    <p:extLst>
      <p:ext uri="{BB962C8B-B14F-4D97-AF65-F5344CB8AC3E}">
        <p14:creationId xmlns:p14="http://schemas.microsoft.com/office/powerpoint/2010/main" val="28752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A674AFE-5512-1542-41A3-194815669B48}"/>
              </a:ext>
            </a:extLst>
          </p:cNvPr>
          <p:cNvSpPr>
            <a:spLocks noGrp="1"/>
          </p:cNvSpPr>
          <p:nvPr>
            <p:ph type="title"/>
          </p:nvPr>
        </p:nvSpPr>
        <p:spPr/>
        <p:txBody>
          <a:bodyPr/>
          <a:lstStyle/>
          <a:p>
            <a:r>
              <a:rPr lang="de-CH" dirty="0" err="1"/>
              <a:t>Conditional</a:t>
            </a:r>
            <a:r>
              <a:rPr lang="de-CH" dirty="0"/>
              <a:t> </a:t>
            </a:r>
            <a:r>
              <a:rPr lang="de-CH" dirty="0" err="1"/>
              <a:t>Execution</a:t>
            </a:r>
            <a:endParaRPr lang="de-CH" dirty="0"/>
          </a:p>
        </p:txBody>
      </p:sp>
      <p:sp>
        <p:nvSpPr>
          <p:cNvPr id="9" name="Inhaltsplatzhalter 8">
            <a:extLst>
              <a:ext uri="{FF2B5EF4-FFF2-40B4-BE49-F238E27FC236}">
                <a16:creationId xmlns:a16="http://schemas.microsoft.com/office/drawing/2014/main" id="{7FB0F095-79D3-F7C6-215C-E7619C91839A}"/>
              </a:ext>
            </a:extLst>
          </p:cNvPr>
          <p:cNvSpPr>
            <a:spLocks noGrp="1"/>
          </p:cNvSpPr>
          <p:nvPr>
            <p:ph sz="quarter" idx="10"/>
          </p:nvPr>
        </p:nvSpPr>
        <p:spPr/>
        <p:txBody>
          <a:bodyPr/>
          <a:lstStyle/>
          <a:p>
            <a:pPr marL="0" indent="0">
              <a:buNone/>
            </a:pPr>
            <a:r>
              <a:rPr lang="en-US" dirty="0"/>
              <a:t>Key points about the </a:t>
            </a:r>
            <a:r>
              <a:rPr lang="en-US" b="1" dirty="0"/>
              <a:t>conditional execution </a:t>
            </a:r>
            <a:r>
              <a:rPr lang="en-US" dirty="0"/>
              <a:t>of a responder recipe:</a:t>
            </a:r>
          </a:p>
          <a:p>
            <a:r>
              <a:rPr lang="en-US" dirty="0"/>
              <a:t>Specify conditions under which a responder rule will be executed.</a:t>
            </a:r>
          </a:p>
          <a:p>
            <a:r>
              <a:rPr lang="en-US" dirty="0"/>
              <a:t>Define conditional groups with parameters like region, resource type, or tags.</a:t>
            </a:r>
          </a:p>
          <a:p>
            <a:r>
              <a:rPr lang="en-US" dirty="0"/>
              <a:t>The rule is enforced only if all conditions in the group are met.</a:t>
            </a:r>
          </a:p>
          <a:p>
            <a:r>
              <a:rPr lang="en-US" dirty="0"/>
              <a:t>Helps create precise, context-aware security responses, reducing unnecessary actions.</a:t>
            </a:r>
            <a:endParaRPr lang="de-CH" dirty="0"/>
          </a:p>
        </p:txBody>
      </p:sp>
      <p:sp>
        <p:nvSpPr>
          <p:cNvPr id="5" name="Fußzeilenplatzhalter 4">
            <a:extLst>
              <a:ext uri="{FF2B5EF4-FFF2-40B4-BE49-F238E27FC236}">
                <a16:creationId xmlns:a16="http://schemas.microsoft.com/office/drawing/2014/main" id="{8223B6E2-6E61-7710-C703-42B5855D2ED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3405E9BB-5ABE-F33E-DF95-6B27BB562FB4}"/>
              </a:ext>
            </a:extLst>
          </p:cNvPr>
          <p:cNvSpPr>
            <a:spLocks noGrp="1"/>
          </p:cNvSpPr>
          <p:nvPr>
            <p:ph type="sldNum" sz="quarter" idx="11"/>
          </p:nvPr>
        </p:nvSpPr>
        <p:spPr/>
        <p:txBody>
          <a:bodyPr/>
          <a:lstStyle/>
          <a:p>
            <a:fld id="{1F90F471-3972-4120-B8B3-0237DE626C35}" type="slidenum">
              <a:rPr lang="en-US" smtClean="0"/>
              <a:pPr/>
              <a:t>20</a:t>
            </a:fld>
            <a:endParaRPr lang="en-US" dirty="0"/>
          </a:p>
        </p:txBody>
      </p:sp>
      <p:pic>
        <p:nvPicPr>
          <p:cNvPr id="11" name="Grafik 10">
            <a:extLst>
              <a:ext uri="{FF2B5EF4-FFF2-40B4-BE49-F238E27FC236}">
                <a16:creationId xmlns:a16="http://schemas.microsoft.com/office/drawing/2014/main" id="{0E6B69C8-D752-8192-165A-D0F3C99A3772}"/>
              </a:ext>
            </a:extLst>
          </p:cNvPr>
          <p:cNvPicPr>
            <a:picLocks noChangeAspect="1"/>
          </p:cNvPicPr>
          <p:nvPr/>
        </p:nvPicPr>
        <p:blipFill>
          <a:blip r:embed="rId2"/>
          <a:stretch>
            <a:fillRect/>
          </a:stretch>
        </p:blipFill>
        <p:spPr>
          <a:xfrm>
            <a:off x="380999" y="3670300"/>
            <a:ext cx="8166101" cy="2364782"/>
          </a:xfrm>
          <a:prstGeom prst="rect">
            <a:avLst/>
          </a:prstGeom>
          <a:ln>
            <a:solidFill>
              <a:schemeClr val="bg1">
                <a:lumMod val="50000"/>
              </a:schemeClr>
            </a:solidFill>
          </a:ln>
        </p:spPr>
      </p:pic>
    </p:spTree>
    <p:extLst>
      <p:ext uri="{BB962C8B-B14F-4D97-AF65-F5344CB8AC3E}">
        <p14:creationId xmlns:p14="http://schemas.microsoft.com/office/powerpoint/2010/main" val="135260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7A25E-1540-EED4-32C6-4B9A18626280}"/>
              </a:ext>
            </a:extLst>
          </p:cNvPr>
          <p:cNvSpPr>
            <a:spLocks noGrp="1"/>
          </p:cNvSpPr>
          <p:nvPr>
            <p:ph type="title"/>
          </p:nvPr>
        </p:nvSpPr>
        <p:spPr/>
        <p:txBody>
          <a:bodyPr/>
          <a:lstStyle/>
          <a:p>
            <a:r>
              <a:rPr lang="de-CH" dirty="0"/>
              <a:t>Problem </a:t>
            </a:r>
            <a:r>
              <a:rPr lang="de-CH" dirty="0" err="1"/>
              <a:t>solving</a:t>
            </a:r>
            <a:endParaRPr lang="de-CH" dirty="0"/>
          </a:p>
        </p:txBody>
      </p:sp>
      <p:sp>
        <p:nvSpPr>
          <p:cNvPr id="3" name="Inhaltsplatzhalter 2">
            <a:extLst>
              <a:ext uri="{FF2B5EF4-FFF2-40B4-BE49-F238E27FC236}">
                <a16:creationId xmlns:a16="http://schemas.microsoft.com/office/drawing/2014/main" id="{44484C6F-B238-3A53-B1AC-094266EB9556}"/>
              </a:ext>
            </a:extLst>
          </p:cNvPr>
          <p:cNvSpPr>
            <a:spLocks noGrp="1"/>
          </p:cNvSpPr>
          <p:nvPr>
            <p:ph sz="quarter" idx="10"/>
          </p:nvPr>
        </p:nvSpPr>
        <p:spPr/>
        <p:txBody>
          <a:bodyPr/>
          <a:lstStyle/>
          <a:p>
            <a:r>
              <a:rPr lang="en-US" b="1" dirty="0"/>
              <a:t>Remediate</a:t>
            </a:r>
            <a:r>
              <a:rPr lang="en-US" dirty="0"/>
              <a:t>: When you click the "Remediate" button, you are instructing Cloud Guard to take action to fix the identified problem. This typically involves executing a responder rule that addresses the issue, such as changing a configuration setting or applying a security patch. The goal is to resolve the problem so that it does not occur again.</a:t>
            </a:r>
          </a:p>
          <a:p>
            <a:r>
              <a:rPr lang="en-US" b="1" i="0" dirty="0">
                <a:solidFill>
                  <a:srgbClr val="242424"/>
                </a:solidFill>
                <a:effectLst/>
              </a:rPr>
              <a:t>Mark As Resolved: </a:t>
            </a:r>
            <a:r>
              <a:rPr lang="en-US" b="0" i="0" dirty="0">
                <a:solidFill>
                  <a:srgbClr val="242424"/>
                </a:solidFill>
                <a:effectLst/>
              </a:rPr>
              <a:t>Used to indicate that a problem has been addressed and resolved. When you mark a problem as resolved, you are telling Cloud Guard that the issue was indeed a problem, but you have taken the necessary actions to handle it.</a:t>
            </a:r>
            <a:endParaRPr lang="en-US" dirty="0"/>
          </a:p>
          <a:p>
            <a:r>
              <a:rPr lang="en-US" b="1" dirty="0"/>
              <a:t>Dismiss</a:t>
            </a:r>
            <a:r>
              <a:rPr lang="en-US" dirty="0"/>
              <a:t>: Clicking the "Dismiss" button indicates that you have reviewed the alert and decided that no action is necessary. This could be because the alert is a false positive, or the issue is not relevant or critical. Dismissing an alert will close it without taking any corrective </a:t>
            </a:r>
            <a:r>
              <a:rPr lang="en-US"/>
              <a:t>action. </a:t>
            </a:r>
            <a:endParaRPr lang="de-CH" dirty="0"/>
          </a:p>
        </p:txBody>
      </p:sp>
      <p:sp>
        <p:nvSpPr>
          <p:cNvPr id="4" name="Fußzeilenplatzhalter 3">
            <a:extLst>
              <a:ext uri="{FF2B5EF4-FFF2-40B4-BE49-F238E27FC236}">
                <a16:creationId xmlns:a16="http://schemas.microsoft.com/office/drawing/2014/main" id="{7795E66F-B25D-ADB8-985F-E81B8125B72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78B131-FE0A-1A07-557F-42C33990D607}"/>
              </a:ext>
            </a:extLst>
          </p:cNvPr>
          <p:cNvSpPr>
            <a:spLocks noGrp="1"/>
          </p:cNvSpPr>
          <p:nvPr>
            <p:ph type="sldNum" sz="quarter" idx="11"/>
          </p:nvPr>
        </p:nvSpPr>
        <p:spPr/>
        <p:txBody>
          <a:bodyPr/>
          <a:lstStyle/>
          <a:p>
            <a:fld id="{1F90F471-3972-4120-B8B3-0237DE626C35}" type="slidenum">
              <a:rPr lang="en-US" smtClean="0"/>
              <a:pPr/>
              <a:t>21</a:t>
            </a:fld>
            <a:endParaRPr lang="en-US" dirty="0"/>
          </a:p>
        </p:txBody>
      </p:sp>
      <p:pic>
        <p:nvPicPr>
          <p:cNvPr id="7" name="Grafik 6">
            <a:extLst>
              <a:ext uri="{FF2B5EF4-FFF2-40B4-BE49-F238E27FC236}">
                <a16:creationId xmlns:a16="http://schemas.microsoft.com/office/drawing/2014/main" id="{317E24BA-CBBF-BF67-A732-4050E5D109C3}"/>
              </a:ext>
            </a:extLst>
          </p:cNvPr>
          <p:cNvPicPr>
            <a:picLocks noChangeAspect="1"/>
          </p:cNvPicPr>
          <p:nvPr/>
        </p:nvPicPr>
        <p:blipFill>
          <a:blip r:embed="rId2"/>
          <a:stretch>
            <a:fillRect/>
          </a:stretch>
        </p:blipFill>
        <p:spPr>
          <a:xfrm>
            <a:off x="600914" y="4990543"/>
            <a:ext cx="6714286" cy="1409524"/>
          </a:xfrm>
          <a:prstGeom prst="rect">
            <a:avLst/>
          </a:prstGeom>
          <a:ln>
            <a:solidFill>
              <a:schemeClr val="bg1">
                <a:lumMod val="50000"/>
              </a:schemeClr>
            </a:solidFill>
          </a:ln>
        </p:spPr>
      </p:pic>
    </p:spTree>
    <p:extLst>
      <p:ext uri="{BB962C8B-B14F-4D97-AF65-F5344CB8AC3E}">
        <p14:creationId xmlns:p14="http://schemas.microsoft.com/office/powerpoint/2010/main" val="348138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5C110-7FAB-A503-502F-96CFDC899DA0}"/>
              </a:ext>
            </a:extLst>
          </p:cNvPr>
          <p:cNvSpPr>
            <a:spLocks noGrp="1"/>
          </p:cNvSpPr>
          <p:nvPr>
            <p:ph type="title"/>
          </p:nvPr>
        </p:nvSpPr>
        <p:spPr/>
        <p:txBody>
          <a:bodyPr/>
          <a:lstStyle/>
          <a:p>
            <a:r>
              <a:rPr lang="de-CH" dirty="0"/>
              <a:t>Processing Problems</a:t>
            </a:r>
          </a:p>
        </p:txBody>
      </p:sp>
      <p:sp>
        <p:nvSpPr>
          <p:cNvPr id="3" name="Inhaltsplatzhalter 2">
            <a:extLst>
              <a:ext uri="{FF2B5EF4-FFF2-40B4-BE49-F238E27FC236}">
                <a16:creationId xmlns:a16="http://schemas.microsoft.com/office/drawing/2014/main" id="{26C03780-BADC-8123-034E-EFD23CA87028}"/>
              </a:ext>
            </a:extLst>
          </p:cNvPr>
          <p:cNvSpPr>
            <a:spLocks noGrp="1"/>
          </p:cNvSpPr>
          <p:nvPr>
            <p:ph sz="quarter" idx="10"/>
          </p:nvPr>
        </p:nvSpPr>
        <p:spPr/>
        <p:txBody>
          <a:bodyPr/>
          <a:lstStyle/>
          <a:p>
            <a:r>
              <a:rPr lang="de-CH" dirty="0" err="1"/>
              <a:t>If</a:t>
            </a:r>
            <a:r>
              <a:rPr lang="de-CH" dirty="0"/>
              <a:t> not auto-</a:t>
            </a:r>
            <a:r>
              <a:rPr lang="de-CH" dirty="0" err="1"/>
              <a:t>resolved</a:t>
            </a:r>
            <a:r>
              <a:rPr lang="de-CH" dirty="0"/>
              <a:t>, </a:t>
            </a:r>
            <a:r>
              <a:rPr lang="de-CH" dirty="0" err="1"/>
              <a:t>see</a:t>
            </a:r>
            <a:r>
              <a:rPr lang="de-CH" dirty="0"/>
              <a:t> </a:t>
            </a:r>
            <a:r>
              <a:rPr lang="de-CH" dirty="0" err="1"/>
              <a:t>what</a:t>
            </a:r>
            <a:r>
              <a:rPr lang="de-CH" dirty="0"/>
              <a:t> </a:t>
            </a:r>
            <a:r>
              <a:rPr lang="de-CH" dirty="0" err="1"/>
              <a:t>you</a:t>
            </a:r>
            <a:r>
              <a:rPr lang="de-CH" dirty="0"/>
              <a:t> </a:t>
            </a:r>
            <a:r>
              <a:rPr lang="de-CH" dirty="0" err="1"/>
              <a:t>have</a:t>
            </a:r>
            <a:r>
              <a:rPr lang="de-CH" dirty="0"/>
              <a:t> </a:t>
            </a:r>
            <a:r>
              <a:rPr lang="de-CH" dirty="0" err="1"/>
              <a:t>to</a:t>
            </a:r>
            <a:r>
              <a:rPr lang="de-CH" dirty="0"/>
              <a:t> do </a:t>
            </a:r>
            <a:r>
              <a:rPr lang="de-CH" dirty="0" err="1"/>
              <a:t>for</a:t>
            </a:r>
            <a:r>
              <a:rPr lang="de-CH" dirty="0"/>
              <a:t> </a:t>
            </a:r>
            <a:r>
              <a:rPr lang="de-CH" dirty="0" err="1"/>
              <a:t>remediation</a:t>
            </a:r>
            <a:r>
              <a:rPr lang="de-CH" dirty="0"/>
              <a:t>.</a:t>
            </a:r>
          </a:p>
          <a:p>
            <a:r>
              <a:rPr lang="de-CH" dirty="0" err="1"/>
              <a:t>Remediated</a:t>
            </a:r>
            <a:r>
              <a:rPr lang="de-CH" dirty="0"/>
              <a:t>: Fixed </a:t>
            </a:r>
            <a:r>
              <a:rPr lang="de-CH" dirty="0" err="1"/>
              <a:t>by</a:t>
            </a:r>
            <a:r>
              <a:rPr lang="de-CH" dirty="0"/>
              <a:t> Cloud </a:t>
            </a:r>
            <a:r>
              <a:rPr lang="de-CH" dirty="0" err="1"/>
              <a:t>Guard</a:t>
            </a:r>
            <a:r>
              <a:rPr lang="de-CH" dirty="0"/>
              <a:t> Responder</a:t>
            </a:r>
          </a:p>
          <a:p>
            <a:r>
              <a:rPr lang="de-CH" dirty="0" err="1"/>
              <a:t>Resolved</a:t>
            </a:r>
            <a:r>
              <a:rPr lang="de-CH" dirty="0"/>
              <a:t>: Fixed </a:t>
            </a:r>
            <a:r>
              <a:rPr lang="de-CH" dirty="0" err="1"/>
              <a:t>by</a:t>
            </a:r>
            <a:r>
              <a:rPr lang="de-CH" dirty="0"/>
              <a:t> </a:t>
            </a:r>
            <a:r>
              <a:rPr lang="de-CH" dirty="0" err="1"/>
              <a:t>other</a:t>
            </a:r>
            <a:r>
              <a:rPr lang="de-CH" dirty="0"/>
              <a:t> </a:t>
            </a:r>
            <a:r>
              <a:rPr lang="de-CH" dirty="0" err="1"/>
              <a:t>processes</a:t>
            </a:r>
            <a:endParaRPr lang="de-CH" dirty="0"/>
          </a:p>
          <a:p>
            <a:r>
              <a:rPr lang="de-CH" dirty="0" err="1"/>
              <a:t>Dismissed</a:t>
            </a:r>
            <a:r>
              <a:rPr lang="de-CH" dirty="0"/>
              <a:t>: </a:t>
            </a:r>
            <a:r>
              <a:rPr lang="de-CH" dirty="0" err="1"/>
              <a:t>Ignored</a:t>
            </a:r>
            <a:r>
              <a:rPr lang="de-CH" dirty="0"/>
              <a:t> / </a:t>
            </a:r>
            <a:r>
              <a:rPr lang="de-CH" dirty="0" err="1"/>
              <a:t>closed</a:t>
            </a:r>
            <a:endParaRPr lang="de-CH" dirty="0"/>
          </a:p>
        </p:txBody>
      </p:sp>
      <p:sp>
        <p:nvSpPr>
          <p:cNvPr id="4" name="Fußzeilenplatzhalter 3">
            <a:extLst>
              <a:ext uri="{FF2B5EF4-FFF2-40B4-BE49-F238E27FC236}">
                <a16:creationId xmlns:a16="http://schemas.microsoft.com/office/drawing/2014/main" id="{F82E3326-6233-8A67-2F36-A7370E941E5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DCF0D63-64EC-C1BA-1536-955313144901}"/>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33AD90AB-9423-A75F-1ED8-2C6A4F476917}"/>
              </a:ext>
            </a:extLst>
          </p:cNvPr>
          <p:cNvPicPr>
            <a:picLocks noChangeAspect="1"/>
          </p:cNvPicPr>
          <p:nvPr/>
        </p:nvPicPr>
        <p:blipFill>
          <a:blip r:embed="rId2"/>
          <a:stretch>
            <a:fillRect/>
          </a:stretch>
        </p:blipFill>
        <p:spPr>
          <a:xfrm>
            <a:off x="380999" y="3162164"/>
            <a:ext cx="10465750" cy="3013321"/>
          </a:xfrm>
          <a:prstGeom prst="rect">
            <a:avLst/>
          </a:prstGeom>
          <a:ln>
            <a:solidFill>
              <a:schemeClr val="bg1">
                <a:lumMod val="50000"/>
              </a:schemeClr>
            </a:solidFill>
          </a:ln>
        </p:spPr>
      </p:pic>
    </p:spTree>
    <p:extLst>
      <p:ext uri="{BB962C8B-B14F-4D97-AF65-F5344CB8AC3E}">
        <p14:creationId xmlns:p14="http://schemas.microsoft.com/office/powerpoint/2010/main" val="42689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54B36-73C4-B2B5-336D-A5E2BFB8A430}"/>
              </a:ext>
            </a:extLst>
          </p:cNvPr>
          <p:cNvSpPr>
            <a:spLocks noGrp="1"/>
          </p:cNvSpPr>
          <p:nvPr>
            <p:ph type="title"/>
          </p:nvPr>
        </p:nvSpPr>
        <p:spPr/>
        <p:txBody>
          <a:bodyPr/>
          <a:lstStyle/>
          <a:p>
            <a:r>
              <a:rPr lang="de-CH" dirty="0" err="1"/>
              <a:t>Notification</a:t>
            </a:r>
            <a:endParaRPr lang="de-CH" dirty="0"/>
          </a:p>
        </p:txBody>
      </p:sp>
      <p:sp>
        <p:nvSpPr>
          <p:cNvPr id="3" name="Inhaltsplatzhalter 2">
            <a:extLst>
              <a:ext uri="{FF2B5EF4-FFF2-40B4-BE49-F238E27FC236}">
                <a16:creationId xmlns:a16="http://schemas.microsoft.com/office/drawing/2014/main" id="{D233D7DD-3C1E-9338-6F72-2A70EE081CBE}"/>
              </a:ext>
            </a:extLst>
          </p:cNvPr>
          <p:cNvSpPr>
            <a:spLocks noGrp="1"/>
          </p:cNvSpPr>
          <p:nvPr>
            <p:ph sz="quarter" idx="10"/>
          </p:nvPr>
        </p:nvSpPr>
        <p:spPr/>
        <p:txBody>
          <a:bodyPr/>
          <a:lstStyle/>
          <a:p>
            <a:r>
              <a:rPr lang="de-CH" dirty="0"/>
              <a:t>Be </a:t>
            </a:r>
            <a:r>
              <a:rPr lang="de-CH" dirty="0" err="1"/>
              <a:t>informed</a:t>
            </a:r>
            <a:r>
              <a:rPr lang="de-CH" dirty="0"/>
              <a:t> </a:t>
            </a:r>
            <a:r>
              <a:rPr lang="de-CH" dirty="0" err="1"/>
              <a:t>whenever</a:t>
            </a:r>
            <a:r>
              <a:rPr lang="de-CH" dirty="0"/>
              <a:t> Cloud </a:t>
            </a:r>
            <a:r>
              <a:rPr lang="de-CH" dirty="0" err="1"/>
              <a:t>Guard</a:t>
            </a:r>
            <a:r>
              <a:rPr lang="de-CH" dirty="0"/>
              <a:t> </a:t>
            </a:r>
            <a:r>
              <a:rPr lang="de-CH" dirty="0" err="1"/>
              <a:t>has</a:t>
            </a:r>
            <a:r>
              <a:rPr lang="de-CH" dirty="0"/>
              <a:t> </a:t>
            </a:r>
            <a:r>
              <a:rPr lang="de-CH" dirty="0" err="1"/>
              <a:t>detected</a:t>
            </a:r>
            <a:r>
              <a:rPr lang="de-CH" dirty="0"/>
              <a:t> </a:t>
            </a:r>
            <a:r>
              <a:rPr lang="de-CH" dirty="0" err="1"/>
              <a:t>or</a:t>
            </a:r>
            <a:r>
              <a:rPr lang="de-CH" dirty="0"/>
              <a:t> auto-</a:t>
            </a:r>
            <a:r>
              <a:rPr lang="de-CH" dirty="0" err="1"/>
              <a:t>resolved</a:t>
            </a:r>
            <a:r>
              <a:rPr lang="de-CH" dirty="0"/>
              <a:t> </a:t>
            </a:r>
            <a:r>
              <a:rPr lang="de-CH" dirty="0" err="1"/>
              <a:t>the</a:t>
            </a:r>
            <a:r>
              <a:rPr lang="de-CH" dirty="0"/>
              <a:t> </a:t>
            </a:r>
            <a:r>
              <a:rPr lang="de-CH" dirty="0" err="1"/>
              <a:t>problem</a:t>
            </a:r>
            <a:r>
              <a:rPr lang="de-CH" dirty="0"/>
              <a:t> </a:t>
            </a:r>
            <a:r>
              <a:rPr lang="de-CH" dirty="0" err="1"/>
              <a:t>by</a:t>
            </a:r>
            <a:r>
              <a:rPr lang="de-CH" dirty="0"/>
              <a:t> </a:t>
            </a:r>
            <a:r>
              <a:rPr lang="de-CH" dirty="0" err="1"/>
              <a:t>definig</a:t>
            </a:r>
            <a:r>
              <a:rPr lang="de-CH" dirty="0"/>
              <a:t> Rules.</a:t>
            </a:r>
          </a:p>
          <a:p>
            <a:endParaRPr lang="de-CH" dirty="0"/>
          </a:p>
          <a:p>
            <a:endParaRPr lang="de-CH" dirty="0"/>
          </a:p>
          <a:p>
            <a:pPr marL="0" indent="0">
              <a:buNone/>
            </a:pPr>
            <a:endParaRPr lang="de-CH" dirty="0"/>
          </a:p>
        </p:txBody>
      </p:sp>
      <p:sp>
        <p:nvSpPr>
          <p:cNvPr id="4" name="Fußzeilenplatzhalter 3">
            <a:extLst>
              <a:ext uri="{FF2B5EF4-FFF2-40B4-BE49-F238E27FC236}">
                <a16:creationId xmlns:a16="http://schemas.microsoft.com/office/drawing/2014/main" id="{50C6A290-8471-08F6-C21D-2DF403DA0F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5118162-A1BE-662D-79A0-95693F5D6050}"/>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5F4633AF-7103-1F41-C09F-D0C751FB5E2E}"/>
              </a:ext>
            </a:extLst>
          </p:cNvPr>
          <p:cNvPicPr>
            <a:picLocks noChangeAspect="1"/>
          </p:cNvPicPr>
          <p:nvPr/>
        </p:nvPicPr>
        <p:blipFill>
          <a:blip r:embed="rId2"/>
          <a:stretch>
            <a:fillRect/>
          </a:stretch>
        </p:blipFill>
        <p:spPr>
          <a:xfrm>
            <a:off x="546024" y="2101605"/>
            <a:ext cx="10883976" cy="2400789"/>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A98C4A56-1E2C-D798-561C-68A00988E684}"/>
              </a:ext>
            </a:extLst>
          </p:cNvPr>
          <p:cNvPicPr>
            <a:picLocks noChangeAspect="1"/>
          </p:cNvPicPr>
          <p:nvPr/>
        </p:nvPicPr>
        <p:blipFill>
          <a:blip r:embed="rId3"/>
          <a:stretch>
            <a:fillRect/>
          </a:stretch>
        </p:blipFill>
        <p:spPr>
          <a:xfrm>
            <a:off x="5011026" y="3978390"/>
            <a:ext cx="6990476" cy="1847619"/>
          </a:xfrm>
          <a:prstGeom prst="rect">
            <a:avLst/>
          </a:prstGeom>
          <a:ln>
            <a:solidFill>
              <a:schemeClr val="bg1">
                <a:lumMod val="50000"/>
              </a:schemeClr>
            </a:solidFill>
          </a:ln>
        </p:spPr>
      </p:pic>
    </p:spTree>
    <p:extLst>
      <p:ext uri="{BB962C8B-B14F-4D97-AF65-F5344CB8AC3E}">
        <p14:creationId xmlns:p14="http://schemas.microsoft.com/office/powerpoint/2010/main" val="2353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56132-B12D-E754-2680-968A210E0DD6}"/>
              </a:ext>
            </a:extLst>
          </p:cNvPr>
          <p:cNvSpPr>
            <a:spLocks noGrp="1"/>
          </p:cNvSpPr>
          <p:nvPr>
            <p:ph type="title"/>
          </p:nvPr>
        </p:nvSpPr>
        <p:spPr/>
        <p:txBody>
          <a:bodyPr/>
          <a:lstStyle/>
          <a:p>
            <a:r>
              <a:rPr lang="de-CH" dirty="0" err="1"/>
              <a:t>Notification</a:t>
            </a:r>
            <a:endParaRPr lang="de-CH" dirty="0"/>
          </a:p>
        </p:txBody>
      </p:sp>
      <p:sp>
        <p:nvSpPr>
          <p:cNvPr id="4" name="Fußzeilenplatzhalter 3">
            <a:extLst>
              <a:ext uri="{FF2B5EF4-FFF2-40B4-BE49-F238E27FC236}">
                <a16:creationId xmlns:a16="http://schemas.microsoft.com/office/drawing/2014/main" id="{10A288A1-B381-B3AF-C153-9A0A20EA6CF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5C173973-D375-1F01-F6DA-06902B86E9D4}"/>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9" name="Grafik 8">
            <a:extLst>
              <a:ext uri="{FF2B5EF4-FFF2-40B4-BE49-F238E27FC236}">
                <a16:creationId xmlns:a16="http://schemas.microsoft.com/office/drawing/2014/main" id="{87B80071-D6C7-C222-CDB2-ADA125949684}"/>
              </a:ext>
            </a:extLst>
          </p:cNvPr>
          <p:cNvPicPr>
            <a:picLocks noChangeAspect="1"/>
          </p:cNvPicPr>
          <p:nvPr/>
        </p:nvPicPr>
        <p:blipFill>
          <a:blip r:embed="rId2"/>
          <a:stretch>
            <a:fillRect/>
          </a:stretch>
        </p:blipFill>
        <p:spPr>
          <a:xfrm>
            <a:off x="571500" y="1058685"/>
            <a:ext cx="10160000" cy="5097639"/>
          </a:xfrm>
          <a:prstGeom prst="rect">
            <a:avLst/>
          </a:prstGeom>
        </p:spPr>
      </p:pic>
    </p:spTree>
    <p:extLst>
      <p:ext uri="{BB962C8B-B14F-4D97-AF65-F5344CB8AC3E}">
        <p14:creationId xmlns:p14="http://schemas.microsoft.com/office/powerpoint/2010/main" val="252088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Verify Instances</a:t>
            </a:r>
            <a:endParaRPr lang="de-CH" dirty="0"/>
          </a:p>
        </p:txBody>
      </p:sp>
      <p:sp>
        <p:nvSpPr>
          <p:cNvPr id="8" name="Inhaltsplatzhalter 7">
            <a:extLst>
              <a:ext uri="{FF2B5EF4-FFF2-40B4-BE49-F238E27FC236}">
                <a16:creationId xmlns:a16="http://schemas.microsoft.com/office/drawing/2014/main" id="{F3C19BA0-F75E-AC00-3A48-A384DE91742E}"/>
              </a:ext>
            </a:extLst>
          </p:cNvPr>
          <p:cNvSpPr>
            <a:spLocks noGrp="1"/>
          </p:cNvSpPr>
          <p:nvPr>
            <p:ph sz="quarter" idx="10"/>
          </p:nvPr>
        </p:nvSpPr>
        <p:spPr/>
        <p:txBody>
          <a:bodyPr/>
          <a:lstStyle/>
          <a:p>
            <a:r>
              <a:rPr lang="en-US" b="0" i="0" dirty="0">
                <a:solidFill>
                  <a:srgbClr val="161513"/>
                </a:solidFill>
                <a:effectLst/>
                <a:latin typeface="Helvetica Neue"/>
              </a:rPr>
              <a:t>Use queries to get critical information about the current state of your compute instances via </a:t>
            </a:r>
            <a:r>
              <a:rPr lang="en-US" b="1" i="0" dirty="0">
                <a:solidFill>
                  <a:srgbClr val="161513"/>
                </a:solidFill>
                <a:effectLst/>
                <a:latin typeface="Helvetica Neue"/>
              </a:rPr>
              <a:t>OS Agent </a:t>
            </a:r>
            <a:r>
              <a:rPr lang="en-US" b="0" i="0" dirty="0">
                <a:solidFill>
                  <a:srgbClr val="161513"/>
                </a:solidFill>
                <a:effectLst/>
                <a:latin typeface="Helvetica Neue"/>
              </a:rPr>
              <a:t>plugin.</a:t>
            </a:r>
          </a:p>
          <a:p>
            <a:r>
              <a:rPr lang="en-US" dirty="0"/>
              <a:t>Instance Security uses </a:t>
            </a:r>
            <a:r>
              <a:rPr lang="en-US" b="1" dirty="0" err="1"/>
              <a:t>Osquery</a:t>
            </a:r>
            <a:r>
              <a:rPr lang="en-US" dirty="0"/>
              <a:t>, which leverages a relational data model to describe an instance.</a:t>
            </a:r>
          </a:p>
          <a:p>
            <a:r>
              <a:rPr lang="en-US" dirty="0"/>
              <a:t>A little bit tricky to configure (IAM &amp; Firewall)</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25</a:t>
            </a:fld>
            <a:endParaRPr lang="en-US" dirty="0"/>
          </a:p>
        </p:txBody>
      </p:sp>
      <p:pic>
        <p:nvPicPr>
          <p:cNvPr id="3" name="Grafik 2">
            <a:extLst>
              <a:ext uri="{FF2B5EF4-FFF2-40B4-BE49-F238E27FC236}">
                <a16:creationId xmlns:a16="http://schemas.microsoft.com/office/drawing/2014/main" id="{463EF70C-85C2-7C57-5063-199C164BCA00}"/>
              </a:ext>
            </a:extLst>
          </p:cNvPr>
          <p:cNvPicPr>
            <a:picLocks noChangeAspect="1"/>
          </p:cNvPicPr>
          <p:nvPr/>
        </p:nvPicPr>
        <p:blipFill>
          <a:blip r:embed="rId3"/>
          <a:stretch>
            <a:fillRect/>
          </a:stretch>
        </p:blipFill>
        <p:spPr>
          <a:xfrm>
            <a:off x="380999" y="3107039"/>
            <a:ext cx="9860063" cy="3336010"/>
          </a:xfrm>
          <a:prstGeom prst="rect">
            <a:avLst/>
          </a:prstGeom>
          <a:ln>
            <a:solidFill>
              <a:schemeClr val="bg1">
                <a:lumMod val="50000"/>
              </a:schemeClr>
            </a:solidFill>
          </a:ln>
        </p:spPr>
      </p:pic>
      <p:pic>
        <p:nvPicPr>
          <p:cNvPr id="20" name="Grafik 19">
            <a:extLst>
              <a:ext uri="{FF2B5EF4-FFF2-40B4-BE49-F238E27FC236}">
                <a16:creationId xmlns:a16="http://schemas.microsoft.com/office/drawing/2014/main" id="{0177136F-DF73-3029-85C6-68980C8410B2}"/>
              </a:ext>
            </a:extLst>
          </p:cNvPr>
          <p:cNvPicPr>
            <a:picLocks noChangeAspect="1"/>
          </p:cNvPicPr>
          <p:nvPr/>
        </p:nvPicPr>
        <p:blipFill>
          <a:blip r:embed="rId4"/>
          <a:stretch>
            <a:fillRect/>
          </a:stretch>
        </p:blipFill>
        <p:spPr>
          <a:xfrm>
            <a:off x="6796409" y="5874579"/>
            <a:ext cx="5152381" cy="771429"/>
          </a:xfrm>
          <a:prstGeom prst="rect">
            <a:avLst/>
          </a:prstGeom>
          <a:ln>
            <a:solidFill>
              <a:schemeClr val="bg1">
                <a:lumMod val="50000"/>
              </a:schemeClr>
            </a:solidFill>
          </a:ln>
        </p:spPr>
      </p:pic>
    </p:spTree>
    <p:extLst>
      <p:ext uri="{BB962C8B-B14F-4D97-AF65-F5344CB8AC3E}">
        <p14:creationId xmlns:p14="http://schemas.microsoft.com/office/powerpoint/2010/main" val="368571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Results</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4" name="Grafik 3">
            <a:extLst>
              <a:ext uri="{FF2B5EF4-FFF2-40B4-BE49-F238E27FC236}">
                <a16:creationId xmlns:a16="http://schemas.microsoft.com/office/drawing/2014/main" id="{3E472183-2B23-C434-92BA-CFBBC98B6848}"/>
              </a:ext>
            </a:extLst>
          </p:cNvPr>
          <p:cNvPicPr>
            <a:picLocks noChangeAspect="1"/>
          </p:cNvPicPr>
          <p:nvPr/>
        </p:nvPicPr>
        <p:blipFill>
          <a:blip r:embed="rId3"/>
          <a:stretch>
            <a:fillRect/>
          </a:stretch>
        </p:blipFill>
        <p:spPr>
          <a:xfrm>
            <a:off x="381000" y="1221834"/>
            <a:ext cx="10486285" cy="4685900"/>
          </a:xfrm>
          <a:prstGeom prst="rect">
            <a:avLst/>
          </a:prstGeom>
          <a:ln>
            <a:solidFill>
              <a:schemeClr val="bg1">
                <a:lumMod val="50000"/>
              </a:schemeClr>
            </a:solidFill>
          </a:ln>
        </p:spPr>
      </p:pic>
    </p:spTree>
    <p:extLst>
      <p:ext uri="{BB962C8B-B14F-4D97-AF65-F5344CB8AC3E}">
        <p14:creationId xmlns:p14="http://schemas.microsoft.com/office/powerpoint/2010/main" val="80342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a:xfrm>
            <a:off x="381001" y="380999"/>
            <a:ext cx="11429999" cy="987552"/>
          </a:xfrm>
        </p:spPr>
        <p:txBody>
          <a:bodyPr anchor="t">
            <a:normAutofit/>
          </a:bodyPr>
          <a:lstStyle/>
          <a:p>
            <a:r>
              <a:rPr lang="en-US" b="1" i="0">
                <a:effectLst/>
              </a:rPr>
              <a:t>Best Practices for Using OCI Cloud Guard</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2024 Accenture. All rights reserved.</a:t>
            </a:r>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20"/>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27</a:t>
            </a:fld>
            <a:endParaRPr lang="en-US"/>
          </a:p>
        </p:txBody>
      </p:sp>
      <p:graphicFrame>
        <p:nvGraphicFramePr>
          <p:cNvPr id="7" name="Inhaltsplatzhalter 2">
            <a:extLst>
              <a:ext uri="{FF2B5EF4-FFF2-40B4-BE49-F238E27FC236}">
                <a16:creationId xmlns:a16="http://schemas.microsoft.com/office/drawing/2014/main" id="{93066D36-492E-19CD-8AA6-A752686C069A}"/>
              </a:ext>
            </a:extLst>
          </p:cNvPr>
          <p:cNvGraphicFramePr>
            <a:graphicFrameLocks noGrp="1"/>
          </p:cNvGraphicFramePr>
          <p:nvPr>
            <p:ph sz="half" idx="18"/>
          </p:nvPr>
        </p:nvGraphicFramePr>
        <p:xfrm>
          <a:off x="6286500" y="1371600"/>
          <a:ext cx="5524499"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fik 7">
            <a:extLst>
              <a:ext uri="{FF2B5EF4-FFF2-40B4-BE49-F238E27FC236}">
                <a16:creationId xmlns:a16="http://schemas.microsoft.com/office/drawing/2014/main" id="{5E995655-1F59-90E3-8404-C8D010FAA65B}"/>
              </a:ext>
            </a:extLst>
          </p:cNvPr>
          <p:cNvPicPr>
            <a:picLocks noChangeAspect="1"/>
          </p:cNvPicPr>
          <p:nvPr/>
        </p:nvPicPr>
        <p:blipFill>
          <a:blip r:embed="rId7"/>
          <a:stretch>
            <a:fillRect/>
          </a:stretch>
        </p:blipFill>
        <p:spPr>
          <a:xfrm>
            <a:off x="381001" y="3385064"/>
            <a:ext cx="5151314" cy="2924296"/>
          </a:xfrm>
          <a:prstGeom prst="rect">
            <a:avLst/>
          </a:prstGeom>
        </p:spPr>
      </p:pic>
      <p:pic>
        <p:nvPicPr>
          <p:cNvPr id="10" name="Grafik 9">
            <a:extLst>
              <a:ext uri="{FF2B5EF4-FFF2-40B4-BE49-F238E27FC236}">
                <a16:creationId xmlns:a16="http://schemas.microsoft.com/office/drawing/2014/main" id="{6B49BAF4-A7BA-2221-E3E3-87E3D0866255}"/>
              </a:ext>
            </a:extLst>
          </p:cNvPr>
          <p:cNvPicPr>
            <a:picLocks noChangeAspect="1"/>
          </p:cNvPicPr>
          <p:nvPr/>
        </p:nvPicPr>
        <p:blipFill>
          <a:blip r:embed="rId8"/>
          <a:stretch>
            <a:fillRect/>
          </a:stretch>
        </p:blipFill>
        <p:spPr>
          <a:xfrm>
            <a:off x="381000" y="1370946"/>
            <a:ext cx="5151315" cy="1705561"/>
          </a:xfrm>
          <a:prstGeom prst="rect">
            <a:avLst/>
          </a:prstGeom>
        </p:spPr>
      </p:pic>
    </p:spTree>
    <p:extLst>
      <p:ext uri="{BB962C8B-B14F-4D97-AF65-F5344CB8AC3E}">
        <p14:creationId xmlns:p14="http://schemas.microsoft.com/office/powerpoint/2010/main" val="33454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28</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1: Creating and Customizing Detector 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de-CH" dirty="0"/>
              <a:t>Clone </a:t>
            </a:r>
            <a:r>
              <a:rPr lang="de-CH" dirty="0" err="1"/>
              <a:t>the</a:t>
            </a:r>
            <a:r>
              <a:rPr lang="de-CH" dirty="0"/>
              <a:t> </a:t>
            </a:r>
            <a:r>
              <a:rPr lang="de-CH" dirty="0" err="1"/>
              <a:t>existing</a:t>
            </a:r>
            <a:r>
              <a:rPr lang="de-CH" dirty="0"/>
              <a:t> Oracle </a:t>
            </a:r>
            <a:r>
              <a:rPr lang="de-CH" dirty="0" err="1"/>
              <a:t>detector</a:t>
            </a:r>
            <a:r>
              <a:rPr lang="de-CH" dirty="0"/>
              <a:t> and </a:t>
            </a:r>
            <a:r>
              <a:rPr lang="de-CH" dirty="0" err="1"/>
              <a:t>responder</a:t>
            </a:r>
            <a:r>
              <a:rPr lang="de-CH" dirty="0"/>
              <a:t> </a:t>
            </a:r>
            <a:r>
              <a:rPr lang="de-CH" dirty="0" err="1"/>
              <a:t>recipes</a:t>
            </a:r>
            <a:r>
              <a:rPr lang="de-CH" dirty="0"/>
              <a:t>.</a:t>
            </a:r>
          </a:p>
          <a:p>
            <a:r>
              <a:rPr lang="de-CH" dirty="0" err="1"/>
              <a:t>Enable</a:t>
            </a:r>
            <a:r>
              <a:rPr lang="de-CH" dirty="0"/>
              <a:t> in </a:t>
            </a:r>
            <a:r>
              <a:rPr lang="de-CH" dirty="0" err="1"/>
              <a:t>cloned</a:t>
            </a:r>
            <a:r>
              <a:rPr lang="de-CH" dirty="0"/>
              <a:t> </a:t>
            </a:r>
            <a:r>
              <a:rPr lang="de-CH" dirty="0" err="1"/>
              <a:t>responder</a:t>
            </a:r>
            <a:r>
              <a:rPr lang="de-CH" dirty="0"/>
              <a:t> recipe </a:t>
            </a:r>
            <a:r>
              <a:rPr lang="de-CH" dirty="0" err="1"/>
              <a:t>the</a:t>
            </a:r>
            <a:r>
              <a:rPr lang="de-CH" dirty="0"/>
              <a:t> </a:t>
            </a:r>
            <a:r>
              <a:rPr lang="de-CH" dirty="0" err="1"/>
              <a:t>rule</a:t>
            </a:r>
            <a:r>
              <a:rPr lang="de-CH" dirty="0"/>
              <a:t>: Change a Public </a:t>
            </a:r>
            <a:r>
              <a:rPr lang="de-CH" dirty="0" err="1"/>
              <a:t>Bucket</a:t>
            </a:r>
            <a:r>
              <a:rPr lang="de-CH" dirty="0"/>
              <a:t> </a:t>
            </a:r>
            <a:r>
              <a:rPr lang="de-CH" dirty="0" err="1"/>
              <a:t>automated</a:t>
            </a:r>
            <a:r>
              <a:rPr lang="de-CH" dirty="0"/>
              <a:t> </a:t>
            </a:r>
            <a:r>
              <a:rPr lang="de-CH" dirty="0" err="1"/>
              <a:t>to</a:t>
            </a:r>
            <a:r>
              <a:rPr lang="de-CH" dirty="0"/>
              <a:t> Private.</a:t>
            </a:r>
          </a:p>
          <a:p>
            <a:r>
              <a:rPr lang="de-CH" dirty="0"/>
              <a:t>Create a private </a:t>
            </a:r>
            <a:r>
              <a:rPr lang="de-CH" dirty="0" err="1"/>
              <a:t>Object</a:t>
            </a:r>
            <a:r>
              <a:rPr lang="de-CH" dirty="0"/>
              <a:t> Storage </a:t>
            </a:r>
            <a:r>
              <a:rPr lang="de-CH" dirty="0" err="1"/>
              <a:t>bucket</a:t>
            </a:r>
            <a:r>
              <a:rPr lang="de-CH" dirty="0"/>
              <a:t>, </a:t>
            </a:r>
            <a:r>
              <a:rPr lang="de-CH" dirty="0" err="1"/>
              <a:t>change</a:t>
            </a:r>
            <a:r>
              <a:rPr lang="de-CH" dirty="0"/>
              <a:t> </a:t>
            </a:r>
            <a:r>
              <a:rPr lang="de-CH" dirty="0" err="1"/>
              <a:t>visibility</a:t>
            </a:r>
            <a:r>
              <a:rPr lang="de-CH" dirty="0"/>
              <a:t> </a:t>
            </a:r>
            <a:r>
              <a:rPr lang="de-CH" dirty="0" err="1"/>
              <a:t>to</a:t>
            </a:r>
            <a:r>
              <a:rPr lang="de-CH" dirty="0"/>
              <a:t> </a:t>
            </a:r>
            <a:r>
              <a:rPr lang="de-CH" dirty="0" err="1"/>
              <a:t>public</a:t>
            </a:r>
            <a:r>
              <a:rPr lang="de-CH" dirty="0"/>
              <a:t> and </a:t>
            </a:r>
            <a:r>
              <a:rPr lang="de-CH" dirty="0" err="1"/>
              <a:t>verify</a:t>
            </a:r>
            <a:r>
              <a:rPr lang="de-CH" dirty="0"/>
              <a:t> </a:t>
            </a:r>
            <a:r>
              <a:rPr lang="de-CH" dirty="0" err="1"/>
              <a:t>the</a:t>
            </a:r>
            <a:r>
              <a:rPr lang="de-CH" dirty="0"/>
              <a:t> </a:t>
            </a:r>
            <a:r>
              <a:rPr lang="de-CH" dirty="0" err="1"/>
              <a:t>visibility</a:t>
            </a:r>
            <a:r>
              <a:rPr lang="de-CH" dirty="0"/>
              <a:t> </a:t>
            </a:r>
            <a:r>
              <a:rPr lang="de-CH" dirty="0" err="1"/>
              <a:t>status</a:t>
            </a:r>
            <a:r>
              <a:rPr lang="de-CH" dirty="0"/>
              <a:t> after 2mins </a:t>
            </a:r>
            <a:r>
              <a:rPr lang="de-CH" dirty="0" err="1"/>
              <a:t>again</a:t>
            </a:r>
            <a:r>
              <a:rPr lang="de-CH" dirty="0"/>
              <a:t>.</a:t>
            </a:r>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29</a:t>
            </a:fld>
            <a:endParaRPr lang="en-US" dirty="0"/>
          </a:p>
        </p:txBody>
      </p:sp>
      <p:pic>
        <p:nvPicPr>
          <p:cNvPr id="7" name="Grafik 6">
            <a:extLst>
              <a:ext uri="{FF2B5EF4-FFF2-40B4-BE49-F238E27FC236}">
                <a16:creationId xmlns:a16="http://schemas.microsoft.com/office/drawing/2014/main" id="{F43DC803-3AA4-8EED-063C-969B89C5F4F9}"/>
              </a:ext>
            </a:extLst>
          </p:cNvPr>
          <p:cNvPicPr>
            <a:picLocks noChangeAspect="1"/>
          </p:cNvPicPr>
          <p:nvPr/>
        </p:nvPicPr>
        <p:blipFill>
          <a:blip r:embed="rId2"/>
          <a:stretch>
            <a:fillRect/>
          </a:stretch>
        </p:blipFill>
        <p:spPr>
          <a:xfrm>
            <a:off x="514540" y="2942029"/>
            <a:ext cx="11133333" cy="2304762"/>
          </a:xfrm>
          <a:prstGeom prst="rect">
            <a:avLst/>
          </a:prstGeom>
          <a:ln>
            <a:solidFill>
              <a:schemeClr val="bg1">
                <a:lumMod val="50000"/>
              </a:schemeClr>
            </a:solidFill>
          </a:ln>
        </p:spPr>
      </p:pic>
    </p:spTree>
    <p:extLst>
      <p:ext uri="{BB962C8B-B14F-4D97-AF65-F5344CB8AC3E}">
        <p14:creationId xmlns:p14="http://schemas.microsoft.com/office/powerpoint/2010/main" val="135969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Understanding Cloud Guard</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3: Creating and Customizing Responder 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endParaRPr lang="de-CH"/>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30</a:t>
            </a:fld>
            <a:endParaRPr lang="en-US" dirty="0"/>
          </a:p>
        </p:txBody>
      </p:sp>
    </p:spTree>
    <p:extLst>
      <p:ext uri="{BB962C8B-B14F-4D97-AF65-F5344CB8AC3E}">
        <p14:creationId xmlns:p14="http://schemas.microsoft.com/office/powerpoint/2010/main" val="78170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E0444-6428-CC0E-BC40-C74478BE967F}"/>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4: Monitoring and Managing Security Posture</a:t>
            </a:r>
            <a:endParaRPr lang="de-CH" dirty="0"/>
          </a:p>
        </p:txBody>
      </p:sp>
      <p:sp>
        <p:nvSpPr>
          <p:cNvPr id="3" name="Inhaltsplatzhalter 2">
            <a:extLst>
              <a:ext uri="{FF2B5EF4-FFF2-40B4-BE49-F238E27FC236}">
                <a16:creationId xmlns:a16="http://schemas.microsoft.com/office/drawing/2014/main" id="{F30C576D-B65A-44B5-FEEF-970FBECCA6AF}"/>
              </a:ext>
            </a:extLst>
          </p:cNvPr>
          <p:cNvSpPr>
            <a:spLocks noGrp="1"/>
          </p:cNvSpPr>
          <p:nvPr>
            <p:ph sz="quarter" idx="10"/>
          </p:nvPr>
        </p:nvSpPr>
        <p:spPr/>
        <p:txBody>
          <a:bodyPr/>
          <a:lstStyle/>
          <a:p>
            <a:endParaRPr lang="de-CH"/>
          </a:p>
        </p:txBody>
      </p:sp>
      <p:sp>
        <p:nvSpPr>
          <p:cNvPr id="4" name="Fußzeilenplatzhalter 3">
            <a:extLst>
              <a:ext uri="{FF2B5EF4-FFF2-40B4-BE49-F238E27FC236}">
                <a16:creationId xmlns:a16="http://schemas.microsoft.com/office/drawing/2014/main" id="{C242C4C9-A2CE-3931-9445-861BD38558C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C7D86D3-D61F-C034-1D3D-125D74101DD0}"/>
              </a:ext>
            </a:extLst>
          </p:cNvPr>
          <p:cNvSpPr>
            <a:spLocks noGrp="1"/>
          </p:cNvSpPr>
          <p:nvPr>
            <p:ph type="sldNum" sz="quarter" idx="11"/>
          </p:nvPr>
        </p:nvSpPr>
        <p:spPr/>
        <p:txBody>
          <a:bodyPr/>
          <a:lstStyle/>
          <a:p>
            <a:fld id="{1F90F471-3972-4120-B8B3-0237DE626C35}" type="slidenum">
              <a:rPr lang="en-US" smtClean="0"/>
              <a:pPr/>
              <a:t>31</a:t>
            </a:fld>
            <a:endParaRPr lang="en-US" dirty="0"/>
          </a:p>
        </p:txBody>
      </p:sp>
    </p:spTree>
    <p:extLst>
      <p:ext uri="{BB962C8B-B14F-4D97-AF65-F5344CB8AC3E}">
        <p14:creationId xmlns:p14="http://schemas.microsoft.com/office/powerpoint/2010/main" val="179100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err="1"/>
              <a:t>Conclusion</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5</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32</a:t>
            </a:fld>
            <a:endParaRPr lang="en-US" dirty="0"/>
          </a:p>
        </p:txBody>
      </p:sp>
    </p:spTree>
    <p:extLst>
      <p:ext uri="{BB962C8B-B14F-4D97-AF65-F5344CB8AC3E}">
        <p14:creationId xmlns:p14="http://schemas.microsoft.com/office/powerpoint/2010/main" val="2048567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latin typeface="Segoe UI" panose="020B0502040204020203" pitchFamily="34" charset="0"/>
              </a:rPr>
              <a:t>Summary and Key Takeaways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33</a:t>
            </a:fld>
            <a:endParaRPr lang="en-US" dirty="0"/>
          </a:p>
        </p:txBody>
      </p:sp>
    </p:spTree>
    <p:extLst>
      <p:ext uri="{BB962C8B-B14F-4D97-AF65-F5344CB8AC3E}">
        <p14:creationId xmlns:p14="http://schemas.microsoft.com/office/powerpoint/2010/main" val="288068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04419-C632-2A92-74F3-231015EDC3D2}"/>
              </a:ext>
            </a:extLst>
          </p:cNvPr>
          <p:cNvSpPr>
            <a:spLocks noGrp="1"/>
          </p:cNvSpPr>
          <p:nvPr>
            <p:ph type="title"/>
          </p:nvPr>
        </p:nvSpPr>
        <p:spPr/>
        <p:txBody>
          <a:bodyPr/>
          <a:lstStyle/>
          <a:p>
            <a:r>
              <a:rPr lang="de-CH" dirty="0"/>
              <a:t>Resources</a:t>
            </a:r>
          </a:p>
        </p:txBody>
      </p:sp>
      <p:sp>
        <p:nvSpPr>
          <p:cNvPr id="3" name="Inhaltsplatzhalter 2">
            <a:extLst>
              <a:ext uri="{FF2B5EF4-FFF2-40B4-BE49-F238E27FC236}">
                <a16:creationId xmlns:a16="http://schemas.microsoft.com/office/drawing/2014/main" id="{5FB33E6E-C293-4105-E748-EAD20DF1B7B0}"/>
              </a:ext>
            </a:extLst>
          </p:cNvPr>
          <p:cNvSpPr>
            <a:spLocks noGrp="1"/>
          </p:cNvSpPr>
          <p:nvPr>
            <p:ph sz="quarter" idx="10"/>
          </p:nvPr>
        </p:nvSpPr>
        <p:spPr/>
        <p:txBody>
          <a:bodyPr/>
          <a:lstStyle/>
          <a:p>
            <a:r>
              <a:rPr lang="en-US" dirty="0">
                <a:hlinkClick r:id="rId2"/>
              </a:rPr>
              <a:t>Cloud Guard Quick Start Guide | Oracle</a:t>
            </a:r>
            <a:endParaRPr lang="de-CH" dirty="0"/>
          </a:p>
        </p:txBody>
      </p:sp>
      <p:sp>
        <p:nvSpPr>
          <p:cNvPr id="4" name="Fußzeilenplatzhalter 3">
            <a:extLst>
              <a:ext uri="{FF2B5EF4-FFF2-40B4-BE49-F238E27FC236}">
                <a16:creationId xmlns:a16="http://schemas.microsoft.com/office/drawing/2014/main" id="{7C4B492F-C568-EAF3-90BF-89300618B03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ECD3576-DF5A-E36E-5FB1-ED0E24A77384}"/>
              </a:ext>
            </a:extLst>
          </p:cNvPr>
          <p:cNvSpPr>
            <a:spLocks noGrp="1"/>
          </p:cNvSpPr>
          <p:nvPr>
            <p:ph type="sldNum" sz="quarter" idx="11"/>
          </p:nvPr>
        </p:nvSpPr>
        <p:spPr/>
        <p:txBody>
          <a:bodyPr/>
          <a:lstStyle/>
          <a:p>
            <a:fld id="{1F90F471-3972-4120-B8B3-0237DE626C35}" type="slidenum">
              <a:rPr lang="en-US" smtClean="0"/>
              <a:pPr/>
              <a:t>34</a:t>
            </a:fld>
            <a:endParaRPr lang="en-US" dirty="0"/>
          </a:p>
        </p:txBody>
      </p:sp>
    </p:spTree>
    <p:extLst>
      <p:ext uri="{BB962C8B-B14F-4D97-AF65-F5344CB8AC3E}">
        <p14:creationId xmlns:p14="http://schemas.microsoft.com/office/powerpoint/2010/main" val="152871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36</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37</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228EDD00-3E6E-3EA2-D837-FDBAAE1198D6}"/>
              </a:ext>
            </a:extLst>
          </p:cNvPr>
          <p:cNvSpPr>
            <a:spLocks noGrp="1"/>
          </p:cNvSpPr>
          <p:nvPr>
            <p:ph type="title"/>
          </p:nvPr>
        </p:nvSpPr>
        <p:spPr/>
        <p:txBody>
          <a:bodyPr/>
          <a:lstStyle/>
          <a:p>
            <a:r>
              <a:rPr lang="en-US" b="1" i="0" dirty="0">
                <a:solidFill>
                  <a:srgbClr val="242424"/>
                </a:solidFill>
                <a:effectLst/>
              </a:rPr>
              <a:t>What is Cloud Guard?</a:t>
            </a:r>
            <a:endParaRPr lang="de-CH" dirty="0"/>
          </a:p>
        </p:txBody>
      </p:sp>
      <p:sp>
        <p:nvSpPr>
          <p:cNvPr id="5" name="Fußzeilenplatzhalter 4">
            <a:extLst>
              <a:ext uri="{FF2B5EF4-FFF2-40B4-BE49-F238E27FC236}">
                <a16:creationId xmlns:a16="http://schemas.microsoft.com/office/drawing/2014/main" id="{63E2152E-730F-388F-D25C-697905EA13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CA5B469F-CB72-B684-4F00-4C4317D8E28E}"/>
              </a:ext>
            </a:extLst>
          </p:cNvPr>
          <p:cNvSpPr>
            <a:spLocks noGrp="1"/>
          </p:cNvSpPr>
          <p:nvPr>
            <p:ph type="sldNum" sz="quarter" idx="11"/>
          </p:nvPr>
        </p:nvSpPr>
        <p:spPr/>
        <p:txBody>
          <a:bodyPr/>
          <a:lstStyle/>
          <a:p>
            <a:fld id="{1F90F471-3972-4120-B8B3-0237DE626C35}" type="slidenum">
              <a:rPr lang="en-US" smtClean="0"/>
              <a:pPr/>
              <a:t>4</a:t>
            </a:fld>
            <a:endParaRPr lang="en-US" dirty="0"/>
          </a:p>
        </p:txBody>
      </p:sp>
      <p:sp>
        <p:nvSpPr>
          <p:cNvPr id="4" name="Textfeld 3">
            <a:extLst>
              <a:ext uri="{FF2B5EF4-FFF2-40B4-BE49-F238E27FC236}">
                <a16:creationId xmlns:a16="http://schemas.microsoft.com/office/drawing/2014/main" id="{5FF72B66-11E1-1C10-71D3-868ABA8FE6EC}"/>
              </a:ext>
            </a:extLst>
          </p:cNvPr>
          <p:cNvSpPr txBox="1"/>
          <p:nvPr/>
        </p:nvSpPr>
        <p:spPr>
          <a:xfrm>
            <a:off x="381000" y="1483866"/>
            <a:ext cx="11049000" cy="914400"/>
          </a:xfrm>
          <a:prstGeom prst="rect">
            <a:avLst/>
          </a:prstGeom>
          <a:noFill/>
        </p:spPr>
        <p:txBody>
          <a:bodyPr wrap="square" lIns="0" tIns="0" rIns="0" bIns="0" rtlCol="0">
            <a:noAutofit/>
          </a:bodyPr>
          <a:lstStyle/>
          <a:p>
            <a:pPr algn="just" defTabSz="228600">
              <a:spcAft>
                <a:spcPts val="1200"/>
              </a:spcAft>
            </a:pPr>
            <a:r>
              <a:rPr lang="en-US" noProof="0" dirty="0"/>
              <a:t>Oracle Cloud Guard is a cloud-native service designed to help customers monitor, identify, and maintain a strong security posture on Oracle Cloud Infrastructure. It continuously examines OCI resources for security weaknesses related to configuration and user activities</a:t>
            </a:r>
            <a:endParaRPr lang="de-CH" noProof="0" dirty="0"/>
          </a:p>
        </p:txBody>
      </p:sp>
      <p:grpSp>
        <p:nvGrpSpPr>
          <p:cNvPr id="14" name="Gruppieren 13">
            <a:extLst>
              <a:ext uri="{FF2B5EF4-FFF2-40B4-BE49-F238E27FC236}">
                <a16:creationId xmlns:a16="http://schemas.microsoft.com/office/drawing/2014/main" id="{2D6BA81B-23A3-CAD1-E851-0DC734000D1B}"/>
              </a:ext>
            </a:extLst>
          </p:cNvPr>
          <p:cNvGrpSpPr/>
          <p:nvPr/>
        </p:nvGrpSpPr>
        <p:grpSpPr>
          <a:xfrm>
            <a:off x="380999" y="2652267"/>
            <a:ext cx="3600000" cy="1585464"/>
            <a:chOff x="380999" y="2652267"/>
            <a:chExt cx="3600000" cy="1585464"/>
          </a:xfrm>
        </p:grpSpPr>
        <p:cxnSp>
          <p:nvCxnSpPr>
            <p:cNvPr id="8" name="Gerader Verbinder 7">
              <a:extLst>
                <a:ext uri="{FF2B5EF4-FFF2-40B4-BE49-F238E27FC236}">
                  <a16:creationId xmlns:a16="http://schemas.microsoft.com/office/drawing/2014/main" id="{3AD41933-5F7A-8683-094F-752D897B45AF}"/>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985E747-572A-7EED-8B11-E12E85A29B5D}"/>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a:t>Real-Time </a:t>
              </a:r>
              <a:r>
                <a:rPr lang="de-CH" b="1" noProof="0" dirty="0" err="1"/>
                <a:t>Threat</a:t>
              </a:r>
              <a:r>
                <a:rPr lang="de-CH" b="1" noProof="0" dirty="0"/>
                <a:t> </a:t>
              </a:r>
              <a:r>
                <a:rPr lang="de-CH" b="1" noProof="0" dirty="0" err="1"/>
                <a:t>Detection</a:t>
              </a:r>
              <a:endParaRPr lang="de-CH" b="1" noProof="0" dirty="0"/>
            </a:p>
          </p:txBody>
        </p:sp>
        <p:sp>
          <p:nvSpPr>
            <p:cNvPr id="13" name="Textfeld 12">
              <a:extLst>
                <a:ext uri="{FF2B5EF4-FFF2-40B4-BE49-F238E27FC236}">
                  <a16:creationId xmlns:a16="http://schemas.microsoft.com/office/drawing/2014/main" id="{D39B0CA9-2295-7E81-2B01-77143C3FCB77}"/>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provides real-time monitoring and threat detection by continuously scanning OCI resources for misconfigurations, vulnerabilities, and anomalous activities. This ensures that potential security issues are identified and addressed promptly</a:t>
              </a:r>
              <a:endParaRPr lang="de-CH" sz="1200" noProof="0" dirty="0">
                <a:solidFill>
                  <a:schemeClr val="bg1">
                    <a:lumMod val="50000"/>
                  </a:schemeClr>
                </a:solidFill>
              </a:endParaRPr>
            </a:p>
          </p:txBody>
        </p:sp>
      </p:grpSp>
      <p:grpSp>
        <p:nvGrpSpPr>
          <p:cNvPr id="15" name="Gruppieren 14">
            <a:extLst>
              <a:ext uri="{FF2B5EF4-FFF2-40B4-BE49-F238E27FC236}">
                <a16:creationId xmlns:a16="http://schemas.microsoft.com/office/drawing/2014/main" id="{80C48316-6FF4-B390-840E-00875E5E6E37}"/>
              </a:ext>
            </a:extLst>
          </p:cNvPr>
          <p:cNvGrpSpPr/>
          <p:nvPr/>
        </p:nvGrpSpPr>
        <p:grpSpPr>
          <a:xfrm>
            <a:off x="4296000" y="2642615"/>
            <a:ext cx="3600000" cy="1585464"/>
            <a:chOff x="380999" y="2652267"/>
            <a:chExt cx="3600000" cy="1585464"/>
          </a:xfrm>
        </p:grpSpPr>
        <p:cxnSp>
          <p:nvCxnSpPr>
            <p:cNvPr id="16" name="Gerader Verbinder 15">
              <a:extLst>
                <a:ext uri="{FF2B5EF4-FFF2-40B4-BE49-F238E27FC236}">
                  <a16:creationId xmlns:a16="http://schemas.microsoft.com/office/drawing/2014/main" id="{CA427CEF-86CD-DD95-82A0-872771019EE9}"/>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BF56F96-83B9-CCEF-BAB0-E4D9A5D6BA4F}"/>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en-US" b="1" i="0" dirty="0">
                  <a:solidFill>
                    <a:srgbClr val="242424"/>
                  </a:solidFill>
                  <a:effectLst/>
                </a:rPr>
                <a:t>Automated Risk Assessment</a:t>
              </a:r>
              <a:endParaRPr lang="de-CH" b="1" noProof="0" dirty="0"/>
            </a:p>
          </p:txBody>
        </p:sp>
        <p:sp>
          <p:nvSpPr>
            <p:cNvPr id="18" name="Textfeld 17">
              <a:extLst>
                <a:ext uri="{FF2B5EF4-FFF2-40B4-BE49-F238E27FC236}">
                  <a16:creationId xmlns:a16="http://schemas.microsoft.com/office/drawing/2014/main" id="{82F921D6-6802-6086-709E-C2CB0A2AB3F4}"/>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automatically assesses security risks based on predefined security policies and industry standards, such as the CIS Benchmark. It offers actionable recommendations for addressing detected risks, allowing for quick remediation and enhancing overall security</a:t>
              </a:r>
              <a:endParaRPr lang="de-CH" sz="1200" noProof="0" dirty="0">
                <a:solidFill>
                  <a:schemeClr val="bg1">
                    <a:lumMod val="50000"/>
                  </a:schemeClr>
                </a:solidFill>
              </a:endParaRPr>
            </a:p>
          </p:txBody>
        </p:sp>
      </p:grpSp>
      <p:grpSp>
        <p:nvGrpSpPr>
          <p:cNvPr id="19" name="Gruppieren 18">
            <a:extLst>
              <a:ext uri="{FF2B5EF4-FFF2-40B4-BE49-F238E27FC236}">
                <a16:creationId xmlns:a16="http://schemas.microsoft.com/office/drawing/2014/main" id="{1355EAE4-852B-9365-F9E1-BAAAA8D8D8C2}"/>
              </a:ext>
            </a:extLst>
          </p:cNvPr>
          <p:cNvGrpSpPr/>
          <p:nvPr/>
        </p:nvGrpSpPr>
        <p:grpSpPr>
          <a:xfrm>
            <a:off x="8148319" y="2642615"/>
            <a:ext cx="3600000" cy="1585464"/>
            <a:chOff x="380999" y="2652267"/>
            <a:chExt cx="3600000" cy="1585464"/>
          </a:xfrm>
        </p:grpSpPr>
        <p:cxnSp>
          <p:nvCxnSpPr>
            <p:cNvPr id="20" name="Gerader Verbinder 19">
              <a:extLst>
                <a:ext uri="{FF2B5EF4-FFF2-40B4-BE49-F238E27FC236}">
                  <a16:creationId xmlns:a16="http://schemas.microsoft.com/office/drawing/2014/main" id="{D48F2344-E412-3BA9-8F53-82129F81F50E}"/>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D74F8F2-06FD-7F0A-633D-9387B42AA604}"/>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err="1"/>
                <a:t>Customizable</a:t>
              </a:r>
              <a:r>
                <a:rPr lang="de-CH" b="1" noProof="0" dirty="0"/>
                <a:t> Security </a:t>
              </a:r>
              <a:r>
                <a:rPr lang="de-CH" b="1" noProof="0" dirty="0" err="1"/>
                <a:t>Policies</a:t>
              </a:r>
              <a:endParaRPr lang="de-CH" b="1" noProof="0" dirty="0"/>
            </a:p>
          </p:txBody>
        </p:sp>
        <p:sp>
          <p:nvSpPr>
            <p:cNvPr id="22" name="Textfeld 21">
              <a:extLst>
                <a:ext uri="{FF2B5EF4-FFF2-40B4-BE49-F238E27FC236}">
                  <a16:creationId xmlns:a16="http://schemas.microsoft.com/office/drawing/2014/main" id="{E5AB7CEC-D3E2-6215-ED1B-F1C4F80077B1}"/>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Users can configure custom policies and rules to align monitoring with their specific security requirements. Cloud Guard integrates seamlessly with other OCI tools, providing a comprehensive and flexible security solution.</a:t>
              </a:r>
              <a:endParaRPr lang="de-CH" sz="1200" noProof="0" dirty="0">
                <a:solidFill>
                  <a:schemeClr val="bg1">
                    <a:lumMod val="50000"/>
                  </a:schemeClr>
                </a:solidFill>
              </a:endParaRPr>
            </a:p>
          </p:txBody>
        </p:sp>
      </p:grpSp>
      <p:pic>
        <p:nvPicPr>
          <p:cNvPr id="24" name="Grafik 23">
            <a:extLst>
              <a:ext uri="{FF2B5EF4-FFF2-40B4-BE49-F238E27FC236}">
                <a16:creationId xmlns:a16="http://schemas.microsoft.com/office/drawing/2014/main" id="{F66B8F6C-35E4-CEDE-320C-6AE439CEF1BF}"/>
              </a:ext>
            </a:extLst>
          </p:cNvPr>
          <p:cNvPicPr>
            <a:picLocks noChangeAspect="1"/>
          </p:cNvPicPr>
          <p:nvPr/>
        </p:nvPicPr>
        <p:blipFill>
          <a:blip r:embed="rId2"/>
          <a:stretch>
            <a:fillRect/>
          </a:stretch>
        </p:blipFill>
        <p:spPr>
          <a:xfrm>
            <a:off x="930207" y="4401875"/>
            <a:ext cx="10331586" cy="1912562"/>
          </a:xfrm>
          <a:prstGeom prst="rect">
            <a:avLst/>
          </a:prstGeom>
          <a:ln>
            <a:solidFill>
              <a:schemeClr val="bg1">
                <a:lumMod val="50000"/>
              </a:schemeClr>
            </a:solidFill>
          </a:ln>
        </p:spPr>
      </p:pic>
    </p:spTree>
    <p:extLst>
      <p:ext uri="{BB962C8B-B14F-4D97-AF65-F5344CB8AC3E}">
        <p14:creationId xmlns:p14="http://schemas.microsoft.com/office/powerpoint/2010/main" val="344158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99429-430D-26C5-AFC6-252B8BB803F1}"/>
              </a:ext>
            </a:extLst>
          </p:cNvPr>
          <p:cNvSpPr>
            <a:spLocks noGrp="1"/>
          </p:cNvSpPr>
          <p:nvPr>
            <p:ph type="title"/>
          </p:nvPr>
        </p:nvSpPr>
        <p:spPr/>
        <p:txBody>
          <a:bodyPr/>
          <a:lstStyle/>
          <a:p>
            <a:r>
              <a:rPr lang="de-CH" dirty="0"/>
              <a:t>The Concept</a:t>
            </a:r>
          </a:p>
        </p:txBody>
      </p:sp>
      <p:sp>
        <p:nvSpPr>
          <p:cNvPr id="3" name="Inhaltsplatzhalter 2">
            <a:extLst>
              <a:ext uri="{FF2B5EF4-FFF2-40B4-BE49-F238E27FC236}">
                <a16:creationId xmlns:a16="http://schemas.microsoft.com/office/drawing/2014/main" id="{1BACDB22-7BDA-B405-ADBD-04A500DB3F86}"/>
              </a:ext>
            </a:extLst>
          </p:cNvPr>
          <p:cNvSpPr>
            <a:spLocks noGrp="1"/>
          </p:cNvSpPr>
          <p:nvPr>
            <p:ph sz="quarter" idx="10"/>
          </p:nvPr>
        </p:nvSpPr>
        <p:spPr/>
        <p:txBody>
          <a:bodyPr/>
          <a:lstStyle/>
          <a:p>
            <a:r>
              <a:rPr lang="de-CH" b="1" dirty="0" err="1"/>
              <a:t>Detector</a:t>
            </a:r>
            <a:r>
              <a:rPr lang="de-CH" b="1" dirty="0"/>
              <a:t> Rules </a:t>
            </a:r>
            <a:r>
              <a:rPr lang="de-CH" dirty="0" err="1"/>
              <a:t>provide</a:t>
            </a:r>
            <a:r>
              <a:rPr lang="de-CH" dirty="0"/>
              <a:t> a </a:t>
            </a:r>
            <a:r>
              <a:rPr lang="de-CH" dirty="0" err="1"/>
              <a:t>class</a:t>
            </a:r>
            <a:r>
              <a:rPr lang="de-CH" dirty="0"/>
              <a:t> </a:t>
            </a:r>
            <a:r>
              <a:rPr lang="de-CH" dirty="0" err="1"/>
              <a:t>of</a:t>
            </a:r>
            <a:r>
              <a:rPr lang="de-CH" dirty="0"/>
              <a:t> </a:t>
            </a:r>
            <a:r>
              <a:rPr lang="de-CH" dirty="0" err="1"/>
              <a:t>resources</a:t>
            </a:r>
            <a:r>
              <a:rPr lang="de-CH" dirty="0"/>
              <a:t> </a:t>
            </a:r>
            <a:r>
              <a:rPr lang="de-CH" dirty="0" err="1"/>
              <a:t>with</a:t>
            </a:r>
            <a:r>
              <a:rPr lang="de-CH" dirty="0"/>
              <a:t> </a:t>
            </a:r>
            <a:r>
              <a:rPr lang="de-CH" dirty="0" err="1"/>
              <a:t>specific</a:t>
            </a:r>
            <a:r>
              <a:rPr lang="de-CH" dirty="0"/>
              <a:t> </a:t>
            </a:r>
            <a:r>
              <a:rPr lang="de-CH" dirty="0" err="1"/>
              <a:t>actions</a:t>
            </a:r>
            <a:r>
              <a:rPr lang="de-CH" dirty="0"/>
              <a:t> </a:t>
            </a:r>
            <a:r>
              <a:rPr lang="de-CH" dirty="0" err="1"/>
              <a:t>or</a:t>
            </a:r>
            <a:r>
              <a:rPr lang="de-CH" dirty="0"/>
              <a:t> </a:t>
            </a:r>
            <a:r>
              <a:rPr lang="de-CH" dirty="0" err="1"/>
              <a:t>cinfiugurations</a:t>
            </a:r>
            <a:r>
              <a:rPr lang="de-CH" dirty="0"/>
              <a:t> </a:t>
            </a:r>
            <a:r>
              <a:rPr lang="de-CH" dirty="0" err="1"/>
              <a:t>that</a:t>
            </a:r>
            <a:r>
              <a:rPr lang="de-CH" dirty="0"/>
              <a:t> </a:t>
            </a:r>
            <a:r>
              <a:rPr lang="de-CH" dirty="0" err="1"/>
              <a:t>can</a:t>
            </a:r>
            <a:r>
              <a:rPr lang="de-CH" dirty="0"/>
              <a:t> </a:t>
            </a:r>
            <a:r>
              <a:rPr lang="de-CH" dirty="0" err="1"/>
              <a:t>cause</a:t>
            </a:r>
            <a:r>
              <a:rPr lang="de-CH" dirty="0"/>
              <a:t> a </a:t>
            </a:r>
            <a:r>
              <a:rPr lang="de-CH" dirty="0" err="1"/>
              <a:t>detector</a:t>
            </a:r>
            <a:r>
              <a:rPr lang="de-CH" dirty="0"/>
              <a:t> </a:t>
            </a:r>
            <a:r>
              <a:rPr lang="de-CH" dirty="0" err="1"/>
              <a:t>to</a:t>
            </a:r>
            <a:r>
              <a:rPr lang="de-CH" dirty="0"/>
              <a:t> </a:t>
            </a:r>
            <a:r>
              <a:rPr lang="de-CH" dirty="0" err="1"/>
              <a:t>report</a:t>
            </a:r>
            <a:r>
              <a:rPr lang="de-CH" dirty="0"/>
              <a:t> a </a:t>
            </a:r>
            <a:r>
              <a:rPr lang="de-CH" dirty="0" err="1"/>
              <a:t>problem</a:t>
            </a:r>
            <a:r>
              <a:rPr lang="de-CH" dirty="0"/>
              <a:t>.</a:t>
            </a:r>
          </a:p>
          <a:p>
            <a:r>
              <a:rPr lang="de-CH" b="1" dirty="0" err="1"/>
              <a:t>Detector</a:t>
            </a:r>
            <a:r>
              <a:rPr lang="de-CH" b="1" dirty="0"/>
              <a:t> </a:t>
            </a:r>
            <a:r>
              <a:rPr lang="de-CH" b="1" dirty="0" err="1"/>
              <a:t>Receipes</a:t>
            </a:r>
            <a:r>
              <a:rPr lang="de-CH" b="1" dirty="0"/>
              <a:t> </a:t>
            </a:r>
            <a:r>
              <a:rPr lang="de-CH" dirty="0" err="1"/>
              <a:t>provide</a:t>
            </a:r>
            <a:r>
              <a:rPr lang="de-CH" dirty="0"/>
              <a:t> </a:t>
            </a:r>
            <a:r>
              <a:rPr lang="de-CH" dirty="0" err="1"/>
              <a:t>the</a:t>
            </a:r>
            <a:r>
              <a:rPr lang="de-CH" dirty="0"/>
              <a:t> </a:t>
            </a:r>
            <a:r>
              <a:rPr lang="de-CH" dirty="0" err="1"/>
              <a:t>baselines</a:t>
            </a:r>
            <a:r>
              <a:rPr lang="de-CH" dirty="0"/>
              <a:t> </a:t>
            </a:r>
            <a:r>
              <a:rPr lang="de-CH" dirty="0" err="1"/>
              <a:t>for</a:t>
            </a:r>
            <a:r>
              <a:rPr lang="de-CH" dirty="0"/>
              <a:t> </a:t>
            </a:r>
            <a:r>
              <a:rPr lang="de-CH" dirty="0" err="1"/>
              <a:t>examining</a:t>
            </a:r>
            <a:r>
              <a:rPr lang="de-CH" dirty="0"/>
              <a:t> </a:t>
            </a:r>
            <a:r>
              <a:rPr lang="de-CH" dirty="0" err="1"/>
              <a:t>the</a:t>
            </a:r>
            <a:r>
              <a:rPr lang="de-CH" dirty="0"/>
              <a:t> </a:t>
            </a:r>
            <a:r>
              <a:rPr lang="de-CH" dirty="0" err="1"/>
              <a:t>resources</a:t>
            </a:r>
            <a:r>
              <a:rPr lang="de-CH" dirty="0"/>
              <a:t> and </a:t>
            </a:r>
            <a:r>
              <a:rPr lang="de-CH" dirty="0" err="1"/>
              <a:t>activities</a:t>
            </a:r>
            <a:r>
              <a:rPr lang="de-CH" dirty="0"/>
              <a:t> in </a:t>
            </a:r>
            <a:r>
              <a:rPr lang="de-CH" dirty="0" err="1"/>
              <a:t>the</a:t>
            </a:r>
            <a:r>
              <a:rPr lang="de-CH" dirty="0"/>
              <a:t> </a:t>
            </a:r>
            <a:r>
              <a:rPr lang="de-CH" dirty="0" err="1"/>
              <a:t>target</a:t>
            </a:r>
            <a:r>
              <a:rPr lang="de-CH" dirty="0"/>
              <a:t>.</a:t>
            </a:r>
          </a:p>
        </p:txBody>
      </p:sp>
      <p:sp>
        <p:nvSpPr>
          <p:cNvPr id="4" name="Fußzeilenplatzhalter 3">
            <a:extLst>
              <a:ext uri="{FF2B5EF4-FFF2-40B4-BE49-F238E27FC236}">
                <a16:creationId xmlns:a16="http://schemas.microsoft.com/office/drawing/2014/main" id="{DC39B06A-01B0-7F03-07CB-32B1F15289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78001A1-35F6-284F-5AC2-F48FFE5CB7EB}"/>
              </a:ext>
            </a:extLst>
          </p:cNvPr>
          <p:cNvSpPr>
            <a:spLocks noGrp="1"/>
          </p:cNvSpPr>
          <p:nvPr>
            <p:ph type="sldNum" sz="quarter" idx="11"/>
          </p:nvPr>
        </p:nvSpPr>
        <p:spPr/>
        <p:txBody>
          <a:bodyPr/>
          <a:lstStyle/>
          <a:p>
            <a:fld id="{1F90F471-3972-4120-B8B3-0237DE626C35}" type="slidenum">
              <a:rPr lang="en-US" smtClean="0"/>
              <a:pPr/>
              <a:t>5</a:t>
            </a:fld>
            <a:endParaRPr lang="en-US" dirty="0"/>
          </a:p>
        </p:txBody>
      </p:sp>
      <p:pic>
        <p:nvPicPr>
          <p:cNvPr id="7" name="Grafik 6">
            <a:extLst>
              <a:ext uri="{FF2B5EF4-FFF2-40B4-BE49-F238E27FC236}">
                <a16:creationId xmlns:a16="http://schemas.microsoft.com/office/drawing/2014/main" id="{7A8EA5D6-3B26-0D40-D330-C91BEC68B1E8}"/>
              </a:ext>
            </a:extLst>
          </p:cNvPr>
          <p:cNvPicPr>
            <a:picLocks noChangeAspect="1"/>
          </p:cNvPicPr>
          <p:nvPr/>
        </p:nvPicPr>
        <p:blipFill>
          <a:blip r:embed="rId2"/>
          <a:stretch>
            <a:fillRect/>
          </a:stretch>
        </p:blipFill>
        <p:spPr>
          <a:xfrm>
            <a:off x="519670" y="2770424"/>
            <a:ext cx="9094349" cy="290734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59509EDA-A9F1-201A-21C7-CA7AD9190D25}"/>
              </a:ext>
            </a:extLst>
          </p:cNvPr>
          <p:cNvPicPr>
            <a:picLocks noChangeAspect="1"/>
          </p:cNvPicPr>
          <p:nvPr/>
        </p:nvPicPr>
        <p:blipFill>
          <a:blip r:embed="rId3"/>
          <a:stretch>
            <a:fillRect/>
          </a:stretch>
        </p:blipFill>
        <p:spPr>
          <a:xfrm>
            <a:off x="1208556" y="5120621"/>
            <a:ext cx="10276190" cy="1114286"/>
          </a:xfrm>
          <a:prstGeom prst="rect">
            <a:avLst/>
          </a:prstGeom>
          <a:ln>
            <a:solidFill>
              <a:schemeClr val="bg1">
                <a:lumMod val="50000"/>
              </a:schemeClr>
            </a:solidFill>
          </a:ln>
        </p:spPr>
      </p:pic>
    </p:spTree>
    <p:extLst>
      <p:ext uri="{BB962C8B-B14F-4D97-AF65-F5344CB8AC3E}">
        <p14:creationId xmlns:p14="http://schemas.microsoft.com/office/powerpoint/2010/main" val="143083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Key Components of Cloud Guard</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a:xfrm>
            <a:off x="1657213" y="1685863"/>
            <a:ext cx="6963548" cy="380390"/>
          </a:xfrm>
        </p:spPr>
        <p:txBody>
          <a:bodyPr/>
          <a:lstStyle/>
          <a:p>
            <a:pPr marL="0" indent="0">
              <a:buNone/>
            </a:pPr>
            <a:r>
              <a:rPr lang="en-US" sz="2400" b="1" i="0" dirty="0">
                <a:solidFill>
                  <a:srgbClr val="242424"/>
                </a:solidFill>
                <a:effectLst/>
                <a:latin typeface="Segoe UI" panose="020B0502040204020203" pitchFamily="34" charset="0"/>
              </a:rPr>
              <a:t>Targets</a:t>
            </a:r>
            <a:endParaRPr lang="de-CH" sz="24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6</a:t>
            </a:fld>
            <a:endParaRPr lang="en-US" dirty="0"/>
          </a:p>
        </p:txBody>
      </p:sp>
      <p:sp>
        <p:nvSpPr>
          <p:cNvPr id="10" name="Inhaltsplatzhalter 2">
            <a:extLst>
              <a:ext uri="{FF2B5EF4-FFF2-40B4-BE49-F238E27FC236}">
                <a16:creationId xmlns:a16="http://schemas.microsoft.com/office/drawing/2014/main" id="{1EF03200-DC3E-0AA8-9613-2D9FE5CDA0BD}"/>
              </a:ext>
            </a:extLst>
          </p:cNvPr>
          <p:cNvSpPr txBox="1">
            <a:spLocks/>
          </p:cNvSpPr>
          <p:nvPr/>
        </p:nvSpPr>
        <p:spPr>
          <a:xfrm>
            <a:off x="3505200" y="1685863"/>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Targets define the scope of what Cloud Guard is to check. This scope is tied to the compartment where the target is defined and all the child compartments from that point until another target is encountered. Compute Instances, Object Storage etc.</a:t>
            </a:r>
            <a:endParaRPr lang="de-CH" sz="1600" dirty="0">
              <a:solidFill>
                <a:schemeClr val="bg1">
                  <a:lumMod val="50000"/>
                </a:schemeClr>
              </a:solidFill>
            </a:endParaRPr>
          </a:p>
        </p:txBody>
      </p:sp>
      <p:sp>
        <p:nvSpPr>
          <p:cNvPr id="11" name="Inhaltsplatzhalter 2">
            <a:extLst>
              <a:ext uri="{FF2B5EF4-FFF2-40B4-BE49-F238E27FC236}">
                <a16:creationId xmlns:a16="http://schemas.microsoft.com/office/drawing/2014/main" id="{993BCD26-6FFC-CE53-ABF0-FD2950D728D6}"/>
              </a:ext>
            </a:extLst>
          </p:cNvPr>
          <p:cNvSpPr txBox="1">
            <a:spLocks/>
          </p:cNvSpPr>
          <p:nvPr/>
        </p:nvSpPr>
        <p:spPr>
          <a:xfrm>
            <a:off x="1657213" y="2800531"/>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Detectors</a:t>
            </a:r>
            <a:endParaRPr lang="de-CH" sz="2400" dirty="0"/>
          </a:p>
        </p:txBody>
      </p:sp>
      <p:sp>
        <p:nvSpPr>
          <p:cNvPr id="12" name="Inhaltsplatzhalter 2">
            <a:extLst>
              <a:ext uri="{FF2B5EF4-FFF2-40B4-BE49-F238E27FC236}">
                <a16:creationId xmlns:a16="http://schemas.microsoft.com/office/drawing/2014/main" id="{7020E321-0D70-BA20-2EFF-91806D5FD70E}"/>
              </a:ext>
            </a:extLst>
          </p:cNvPr>
          <p:cNvSpPr txBox="1">
            <a:spLocks/>
          </p:cNvSpPr>
          <p:nvPr/>
        </p:nvSpPr>
        <p:spPr>
          <a:xfrm>
            <a:off x="3505200" y="2800531"/>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Detectors perform checks and identify potential security problems based on their type and configuration.</a:t>
            </a:r>
            <a:endParaRPr lang="de-CH" sz="1600" dirty="0">
              <a:solidFill>
                <a:schemeClr val="bg1">
                  <a:lumMod val="50000"/>
                </a:schemeClr>
              </a:solidFill>
            </a:endParaRPr>
          </a:p>
        </p:txBody>
      </p:sp>
      <p:sp>
        <p:nvSpPr>
          <p:cNvPr id="13" name="Inhaltsplatzhalter 2">
            <a:extLst>
              <a:ext uri="{FF2B5EF4-FFF2-40B4-BE49-F238E27FC236}">
                <a16:creationId xmlns:a16="http://schemas.microsoft.com/office/drawing/2014/main" id="{D5A90839-DBFA-D667-BD97-9C824FE5EE0A}"/>
              </a:ext>
            </a:extLst>
          </p:cNvPr>
          <p:cNvSpPr txBox="1">
            <a:spLocks/>
          </p:cNvSpPr>
          <p:nvPr/>
        </p:nvSpPr>
        <p:spPr>
          <a:xfrm>
            <a:off x="1657213" y="5197103"/>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4" name="Inhaltsplatzhalter 2">
            <a:extLst>
              <a:ext uri="{FF2B5EF4-FFF2-40B4-BE49-F238E27FC236}">
                <a16:creationId xmlns:a16="http://schemas.microsoft.com/office/drawing/2014/main" id="{FA79502B-A129-2B4A-2A24-10D4CDFA577D}"/>
              </a:ext>
            </a:extLst>
          </p:cNvPr>
          <p:cNvSpPr txBox="1">
            <a:spLocks/>
          </p:cNvSpPr>
          <p:nvPr/>
        </p:nvSpPr>
        <p:spPr>
          <a:xfrm>
            <a:off x="3505198" y="3739722"/>
            <a:ext cx="7924799"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These provide the baselines for examining the resources and activities in the target. Oracle-managed detector recipes allow setting only the scope of resources for which a rule triggers a problem, while user-managed detector recipes allow more customization.</a:t>
            </a:r>
            <a:endParaRPr lang="de-CH" sz="1600" dirty="0">
              <a:solidFill>
                <a:schemeClr val="bg1">
                  <a:lumMod val="50000"/>
                </a:schemeClr>
              </a:solidFill>
            </a:endParaRPr>
          </a:p>
        </p:txBody>
      </p:sp>
      <p:sp>
        <p:nvSpPr>
          <p:cNvPr id="15" name="Inhaltsplatzhalter 2">
            <a:extLst>
              <a:ext uri="{FF2B5EF4-FFF2-40B4-BE49-F238E27FC236}">
                <a16:creationId xmlns:a16="http://schemas.microsoft.com/office/drawing/2014/main" id="{17623DD9-A5C3-E003-0562-E799B3FDDDC8}"/>
              </a:ext>
            </a:extLst>
          </p:cNvPr>
          <p:cNvSpPr txBox="1">
            <a:spLocks/>
          </p:cNvSpPr>
          <p:nvPr/>
        </p:nvSpPr>
        <p:spPr>
          <a:xfrm>
            <a:off x="1657213" y="3739722"/>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Responder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6" name="Inhaltsplatzhalter 2">
            <a:extLst>
              <a:ext uri="{FF2B5EF4-FFF2-40B4-BE49-F238E27FC236}">
                <a16:creationId xmlns:a16="http://schemas.microsoft.com/office/drawing/2014/main" id="{0C888513-5D3A-1CD5-DAEC-36263BF4DD53}"/>
              </a:ext>
            </a:extLst>
          </p:cNvPr>
          <p:cNvSpPr txBox="1">
            <a:spLocks/>
          </p:cNvSpPr>
          <p:nvPr/>
        </p:nvSpPr>
        <p:spPr>
          <a:xfrm>
            <a:off x="3505199" y="5197103"/>
            <a:ext cx="7924798"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Responder recipes define the actions to be taken when a problem is detected. They can be configured to automatically remediate security issues or to notify administrators for manual intervention.</a:t>
            </a:r>
            <a:endParaRPr lang="de-CH" sz="1600" dirty="0">
              <a:solidFill>
                <a:schemeClr val="bg1">
                  <a:lumMod val="50000"/>
                </a:schemeClr>
              </a:solidFill>
            </a:endParaRPr>
          </a:p>
        </p:txBody>
      </p:sp>
      <p:pic>
        <p:nvPicPr>
          <p:cNvPr id="1026" name="Picture 2" descr="First Responder Solothurn | LinkedIn">
            <a:extLst>
              <a:ext uri="{FF2B5EF4-FFF2-40B4-BE49-F238E27FC236}">
                <a16:creationId xmlns:a16="http://schemas.microsoft.com/office/drawing/2014/main" id="{3F1A10B1-8C25-FF70-9C23-19BDA803D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6" y="4998141"/>
            <a:ext cx="1131766" cy="113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ptopf Kochbuch">
            <a:extLst>
              <a:ext uri="{FF2B5EF4-FFF2-40B4-BE49-F238E27FC236}">
                <a16:creationId xmlns:a16="http://schemas.microsoft.com/office/drawing/2014/main" id="{70677A46-E7EA-3318-8723-9526BEB59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1" y="3686637"/>
            <a:ext cx="835987" cy="113176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34" name="Picture 10" descr="Produktbild">
            <a:extLst>
              <a:ext uri="{FF2B5EF4-FFF2-40B4-BE49-F238E27FC236}">
                <a16:creationId xmlns:a16="http://schemas.microsoft.com/office/drawing/2014/main" id="{8A8C3B93-827D-D68E-1616-E009779E8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89" y="2636230"/>
            <a:ext cx="833819" cy="722643"/>
          </a:xfrm>
          <a:prstGeom prst="rect">
            <a:avLst/>
          </a:prstGeom>
          <a:noFill/>
          <a:extLst>
            <a:ext uri="{909E8E84-426E-40DD-AFC4-6F175D3DCCD1}">
              <a14:hiddenFill xmlns:a14="http://schemas.microsoft.com/office/drawing/2010/main">
                <a:solidFill>
                  <a:srgbClr val="FFFFFF"/>
                </a:solidFill>
              </a14:hiddenFill>
            </a:ext>
          </a:extLst>
        </p:spPr>
      </p:pic>
      <p:pic>
        <p:nvPicPr>
          <p:cNvPr id="76" name="Grafik 75">
            <a:extLst>
              <a:ext uri="{FF2B5EF4-FFF2-40B4-BE49-F238E27FC236}">
                <a16:creationId xmlns:a16="http://schemas.microsoft.com/office/drawing/2014/main" id="{5253FBFE-7D80-B320-5379-98D4F40BA823}"/>
              </a:ext>
            </a:extLst>
          </p:cNvPr>
          <p:cNvPicPr>
            <a:picLocks noChangeAspect="1"/>
          </p:cNvPicPr>
          <p:nvPr/>
        </p:nvPicPr>
        <p:blipFill>
          <a:blip r:embed="rId5"/>
          <a:stretch>
            <a:fillRect/>
          </a:stretch>
        </p:blipFill>
        <p:spPr>
          <a:xfrm>
            <a:off x="567086" y="1465892"/>
            <a:ext cx="692824" cy="990600"/>
          </a:xfrm>
          <a:prstGeom prst="rect">
            <a:avLst/>
          </a:prstGeom>
          <a:solidFill>
            <a:schemeClr val="bg1">
              <a:lumMod val="85000"/>
            </a:schemeClr>
          </a:solidFill>
          <a:ln>
            <a:solidFill>
              <a:schemeClr val="bg1">
                <a:lumMod val="50000"/>
              </a:schemeClr>
            </a:solidFill>
          </a:ln>
        </p:spPr>
      </p:pic>
    </p:spTree>
    <p:extLst>
      <p:ext uri="{BB962C8B-B14F-4D97-AF65-F5344CB8AC3E}">
        <p14:creationId xmlns:p14="http://schemas.microsoft.com/office/powerpoint/2010/main" val="22095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hteck: abgerundete Ecken 150">
            <a:extLst>
              <a:ext uri="{FF2B5EF4-FFF2-40B4-BE49-F238E27FC236}">
                <a16:creationId xmlns:a16="http://schemas.microsoft.com/office/drawing/2014/main" id="{AAA75DA5-205D-8B67-CC06-ED2FC29D3F6E}"/>
              </a:ext>
            </a:extLst>
          </p:cNvPr>
          <p:cNvSpPr/>
          <p:nvPr/>
        </p:nvSpPr>
        <p:spPr>
          <a:xfrm>
            <a:off x="896823" y="4291408"/>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0" name="Rechteck: abgerundete Ecken 149">
            <a:extLst>
              <a:ext uri="{FF2B5EF4-FFF2-40B4-BE49-F238E27FC236}">
                <a16:creationId xmlns:a16="http://schemas.microsoft.com/office/drawing/2014/main" id="{450657BD-6E58-F923-314E-54F28EA41D52}"/>
              </a:ext>
            </a:extLst>
          </p:cNvPr>
          <p:cNvSpPr/>
          <p:nvPr/>
        </p:nvSpPr>
        <p:spPr>
          <a:xfrm>
            <a:off x="896823" y="324677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49" name="Rechteck: abgerundete Ecken 148">
            <a:extLst>
              <a:ext uri="{FF2B5EF4-FFF2-40B4-BE49-F238E27FC236}">
                <a16:creationId xmlns:a16="http://schemas.microsoft.com/office/drawing/2014/main" id="{A044DCEB-96B6-210D-981C-F4899AD4555C}"/>
              </a:ext>
            </a:extLst>
          </p:cNvPr>
          <p:cNvSpPr/>
          <p:nvPr/>
        </p:nvSpPr>
        <p:spPr>
          <a:xfrm>
            <a:off x="923544" y="223002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213892F5-3C17-FE9A-5689-39C543E59B30}"/>
              </a:ext>
            </a:extLst>
          </p:cNvPr>
          <p:cNvSpPr>
            <a:spLocks noGrp="1"/>
          </p:cNvSpPr>
          <p:nvPr>
            <p:ph type="title"/>
          </p:nvPr>
        </p:nvSpPr>
        <p:spPr/>
        <p:txBody>
          <a:bodyPr/>
          <a:lstStyle/>
          <a:p>
            <a:r>
              <a:rPr lang="de-CH" dirty="0" err="1"/>
              <a:t>How</a:t>
            </a:r>
            <a:r>
              <a:rPr lang="de-CH" dirty="0"/>
              <a:t> Cloud </a:t>
            </a:r>
            <a:r>
              <a:rPr lang="de-CH" dirty="0" err="1"/>
              <a:t>Guard</a:t>
            </a:r>
            <a:r>
              <a:rPr lang="de-CH" dirty="0"/>
              <a:t> </a:t>
            </a:r>
            <a:r>
              <a:rPr lang="de-CH" dirty="0" err="1"/>
              <a:t>works</a:t>
            </a:r>
            <a:endParaRPr lang="de-CH" dirty="0"/>
          </a:p>
        </p:txBody>
      </p:sp>
      <p:sp>
        <p:nvSpPr>
          <p:cNvPr id="4" name="Fußzeilenplatzhalter 3">
            <a:extLst>
              <a:ext uri="{FF2B5EF4-FFF2-40B4-BE49-F238E27FC236}">
                <a16:creationId xmlns:a16="http://schemas.microsoft.com/office/drawing/2014/main" id="{87899C05-2C55-1E2A-3A6C-10A57A75472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5" name="Foliennummernplatzhalter 4">
            <a:extLst>
              <a:ext uri="{FF2B5EF4-FFF2-40B4-BE49-F238E27FC236}">
                <a16:creationId xmlns:a16="http://schemas.microsoft.com/office/drawing/2014/main" id="{5A070E27-4156-5808-89A1-6AAF14586D0E}"/>
              </a:ext>
            </a:extLst>
          </p:cNvPr>
          <p:cNvSpPr>
            <a:spLocks noGrp="1"/>
          </p:cNvSpPr>
          <p:nvPr>
            <p:ph type="sldNum" sz="quarter" idx="11"/>
          </p:nvPr>
        </p:nvSpPr>
        <p:spPr/>
        <p:txBody>
          <a:bodyPr/>
          <a:lstStyle/>
          <a:p>
            <a:fld id="{1F90F471-3972-4120-B8B3-0237DE626C35}" type="slidenum">
              <a:rPr lang="en-US" smtClean="0"/>
              <a:pPr/>
              <a:t>7</a:t>
            </a:fld>
            <a:endParaRPr lang="en-US" dirty="0"/>
          </a:p>
        </p:txBody>
      </p:sp>
      <p:sp>
        <p:nvSpPr>
          <p:cNvPr id="6" name="TextBox 5">
            <a:extLst>
              <a:ext uri="{FF2B5EF4-FFF2-40B4-BE49-F238E27FC236}">
                <a16:creationId xmlns:a16="http://schemas.microsoft.com/office/drawing/2014/main" id="{571EBFB4-B739-266F-0E9D-414B10F9DE73}"/>
              </a:ext>
            </a:extLst>
          </p:cNvPr>
          <p:cNvSpPr txBox="1"/>
          <p:nvPr/>
        </p:nvSpPr>
        <p:spPr>
          <a:xfrm>
            <a:off x="923544"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Target</a:t>
            </a:r>
          </a:p>
        </p:txBody>
      </p:sp>
      <p:sp>
        <p:nvSpPr>
          <p:cNvPr id="7" name="TextBox 6">
            <a:extLst>
              <a:ext uri="{FF2B5EF4-FFF2-40B4-BE49-F238E27FC236}">
                <a16:creationId xmlns:a16="http://schemas.microsoft.com/office/drawing/2014/main" id="{FC02B07C-7496-1E1F-295E-FEECC8BEE634}"/>
              </a:ext>
            </a:extLst>
          </p:cNvPr>
          <p:cNvSpPr txBox="1"/>
          <p:nvPr/>
        </p:nvSpPr>
        <p:spPr>
          <a:xfrm>
            <a:off x="3480816"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err="1">
                <a:solidFill>
                  <a:schemeClr val="bg1"/>
                </a:solidFill>
              </a:rPr>
              <a:t>Detectors</a:t>
            </a:r>
            <a:endParaRPr lang="de-CH" b="1" noProof="0" dirty="0">
              <a:solidFill>
                <a:schemeClr val="bg1"/>
              </a:solidFill>
            </a:endParaRPr>
          </a:p>
        </p:txBody>
      </p:sp>
      <p:sp>
        <p:nvSpPr>
          <p:cNvPr id="8" name="TextBox 7">
            <a:extLst>
              <a:ext uri="{FF2B5EF4-FFF2-40B4-BE49-F238E27FC236}">
                <a16:creationId xmlns:a16="http://schemas.microsoft.com/office/drawing/2014/main" id="{F1DB6FBF-7C16-6329-8F09-AED647DEFE6A}"/>
              </a:ext>
            </a:extLst>
          </p:cNvPr>
          <p:cNvSpPr txBox="1"/>
          <p:nvPr/>
        </p:nvSpPr>
        <p:spPr>
          <a:xfrm>
            <a:off x="6038088"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Problems</a:t>
            </a:r>
          </a:p>
        </p:txBody>
      </p:sp>
      <p:sp>
        <p:nvSpPr>
          <p:cNvPr id="9" name="TextBox 8">
            <a:extLst>
              <a:ext uri="{FF2B5EF4-FFF2-40B4-BE49-F238E27FC236}">
                <a16:creationId xmlns:a16="http://schemas.microsoft.com/office/drawing/2014/main" id="{D9467E6D-F295-CA08-00B6-DD26714449C7}"/>
              </a:ext>
            </a:extLst>
          </p:cNvPr>
          <p:cNvSpPr txBox="1"/>
          <p:nvPr/>
        </p:nvSpPr>
        <p:spPr>
          <a:xfrm>
            <a:off x="8595360"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Responder</a:t>
            </a:r>
          </a:p>
        </p:txBody>
      </p:sp>
      <p:grpSp>
        <p:nvGrpSpPr>
          <p:cNvPr id="10" name="Graphic 2">
            <a:extLst>
              <a:ext uri="{FF2B5EF4-FFF2-40B4-BE49-F238E27FC236}">
                <a16:creationId xmlns:a16="http://schemas.microsoft.com/office/drawing/2014/main" id="{0925C476-0C58-9FFD-7A8F-EEF9ECA937FF}"/>
              </a:ext>
            </a:extLst>
          </p:cNvPr>
          <p:cNvGrpSpPr/>
          <p:nvPr/>
        </p:nvGrpSpPr>
        <p:grpSpPr>
          <a:xfrm>
            <a:off x="3621214" y="2429501"/>
            <a:ext cx="513348" cy="509067"/>
            <a:chOff x="2005263" y="2368071"/>
            <a:chExt cx="513348" cy="509067"/>
          </a:xfrm>
        </p:grpSpPr>
        <p:grpSp>
          <p:nvGrpSpPr>
            <p:cNvPr id="11" name="Graphic 2">
              <a:extLst>
                <a:ext uri="{FF2B5EF4-FFF2-40B4-BE49-F238E27FC236}">
                  <a16:creationId xmlns:a16="http://schemas.microsoft.com/office/drawing/2014/main" id="{8C6959DC-4352-E6C6-58B2-9F2DD30C81C2}"/>
                </a:ext>
              </a:extLst>
            </p:cNvPr>
            <p:cNvGrpSpPr/>
            <p:nvPr/>
          </p:nvGrpSpPr>
          <p:grpSpPr>
            <a:xfrm>
              <a:off x="2005263" y="2368071"/>
              <a:ext cx="513348" cy="509067"/>
              <a:chOff x="2005263" y="2368071"/>
              <a:chExt cx="513348" cy="509067"/>
            </a:xfrm>
            <a:solidFill>
              <a:srgbClr val="FFFFFF"/>
            </a:solidFill>
          </p:grpSpPr>
          <p:sp>
            <p:nvSpPr>
              <p:cNvPr id="34" name="Freeform: Shape 35">
                <a:extLst>
                  <a:ext uri="{FF2B5EF4-FFF2-40B4-BE49-F238E27FC236}">
                    <a16:creationId xmlns:a16="http://schemas.microsoft.com/office/drawing/2014/main" id="{4206350E-C80D-A4AE-A690-E1DB6105569F}"/>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35" name="Freeform: Shape 36">
                <a:extLst>
                  <a:ext uri="{FF2B5EF4-FFF2-40B4-BE49-F238E27FC236}">
                    <a16:creationId xmlns:a16="http://schemas.microsoft.com/office/drawing/2014/main" id="{DDD666C7-5F99-0B99-CF4A-0496D1FECBFB}"/>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2" name="Graphic 2">
              <a:extLst>
                <a:ext uri="{FF2B5EF4-FFF2-40B4-BE49-F238E27FC236}">
                  <a16:creationId xmlns:a16="http://schemas.microsoft.com/office/drawing/2014/main" id="{E2085967-009D-1CF4-5785-AD2E806C3760}"/>
                </a:ext>
              </a:extLst>
            </p:cNvPr>
            <p:cNvGrpSpPr/>
            <p:nvPr/>
          </p:nvGrpSpPr>
          <p:grpSpPr>
            <a:xfrm>
              <a:off x="2017179" y="2381069"/>
              <a:ext cx="488321" cy="475804"/>
              <a:chOff x="2017179" y="2381069"/>
              <a:chExt cx="488321" cy="475804"/>
            </a:xfrm>
            <a:solidFill>
              <a:srgbClr val="2D5967"/>
            </a:solidFill>
          </p:grpSpPr>
          <p:sp>
            <p:nvSpPr>
              <p:cNvPr id="13" name="Freeform: Shape 14">
                <a:extLst>
                  <a:ext uri="{FF2B5EF4-FFF2-40B4-BE49-F238E27FC236}">
                    <a16:creationId xmlns:a16="http://schemas.microsoft.com/office/drawing/2014/main" id="{3D629FFB-1F87-5EA5-2AA7-BCA99AD875C9}"/>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4" name="Freeform: Shape 15">
                <a:extLst>
                  <a:ext uri="{FF2B5EF4-FFF2-40B4-BE49-F238E27FC236}">
                    <a16:creationId xmlns:a16="http://schemas.microsoft.com/office/drawing/2014/main" id="{55D1907B-5C52-B714-36FC-BC9A8ABCE148}"/>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5" name="Freeform: Shape 16">
                <a:extLst>
                  <a:ext uri="{FF2B5EF4-FFF2-40B4-BE49-F238E27FC236}">
                    <a16:creationId xmlns:a16="http://schemas.microsoft.com/office/drawing/2014/main" id="{0B8BFDCF-4F23-4EA4-48DA-52D1E3543B31}"/>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6" name="Freeform: Shape 17">
                <a:extLst>
                  <a:ext uri="{FF2B5EF4-FFF2-40B4-BE49-F238E27FC236}">
                    <a16:creationId xmlns:a16="http://schemas.microsoft.com/office/drawing/2014/main" id="{4B81DED7-BA13-1261-E9EC-048ECB7312F2}"/>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7" name="Freeform: Shape 18">
                <a:extLst>
                  <a:ext uri="{FF2B5EF4-FFF2-40B4-BE49-F238E27FC236}">
                    <a16:creationId xmlns:a16="http://schemas.microsoft.com/office/drawing/2014/main" id="{2C1CE819-6618-C245-1464-487AECA991F5}"/>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8" name="Freeform: Shape 19">
                <a:extLst>
                  <a:ext uri="{FF2B5EF4-FFF2-40B4-BE49-F238E27FC236}">
                    <a16:creationId xmlns:a16="http://schemas.microsoft.com/office/drawing/2014/main" id="{7A4F77CF-CE1B-D540-4A77-34A49AE6A6BB}"/>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9" name="Freeform: Shape 20">
                <a:extLst>
                  <a:ext uri="{FF2B5EF4-FFF2-40B4-BE49-F238E27FC236}">
                    <a16:creationId xmlns:a16="http://schemas.microsoft.com/office/drawing/2014/main" id="{85686CBF-E1D9-615A-C51C-DA240A75C6E9}"/>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20" name="Freeform: Shape 21">
                <a:extLst>
                  <a:ext uri="{FF2B5EF4-FFF2-40B4-BE49-F238E27FC236}">
                    <a16:creationId xmlns:a16="http://schemas.microsoft.com/office/drawing/2014/main" id="{E9116148-3D1F-CA13-3DFE-C881DB0FFA7F}"/>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21" name="Freeform: Shape 22">
                <a:extLst>
                  <a:ext uri="{FF2B5EF4-FFF2-40B4-BE49-F238E27FC236}">
                    <a16:creationId xmlns:a16="http://schemas.microsoft.com/office/drawing/2014/main" id="{6502FEC9-AA57-15EB-61EF-169FC89BC809}"/>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22" name="Freeform: Shape 23">
                <a:extLst>
                  <a:ext uri="{FF2B5EF4-FFF2-40B4-BE49-F238E27FC236}">
                    <a16:creationId xmlns:a16="http://schemas.microsoft.com/office/drawing/2014/main" id="{A0F33011-A295-3EFF-27ED-8560AF46FB23}"/>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23" name="Freeform: Shape 24">
                <a:extLst>
                  <a:ext uri="{FF2B5EF4-FFF2-40B4-BE49-F238E27FC236}">
                    <a16:creationId xmlns:a16="http://schemas.microsoft.com/office/drawing/2014/main" id="{61CDA76B-5550-D7CB-A978-71DCDBDE03B9}"/>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24" name="Freeform: Shape 25">
                <a:extLst>
                  <a:ext uri="{FF2B5EF4-FFF2-40B4-BE49-F238E27FC236}">
                    <a16:creationId xmlns:a16="http://schemas.microsoft.com/office/drawing/2014/main" id="{C1148506-FA78-DA35-C592-4A9BB25F2F5B}"/>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291E1DC3-02CD-C8FB-965D-8611F72A5BB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6" name="Freeform: Shape 27">
                <a:extLst>
                  <a:ext uri="{FF2B5EF4-FFF2-40B4-BE49-F238E27FC236}">
                    <a16:creationId xmlns:a16="http://schemas.microsoft.com/office/drawing/2014/main" id="{5718A692-C893-BF0A-0D87-18B322C11B1F}"/>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258D9C84-FF1D-A7FC-E307-BF9994CCD6B0}"/>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28" name="Freeform: Shape 29">
                <a:extLst>
                  <a:ext uri="{FF2B5EF4-FFF2-40B4-BE49-F238E27FC236}">
                    <a16:creationId xmlns:a16="http://schemas.microsoft.com/office/drawing/2014/main" id="{157163A1-04E6-A0B4-4AB4-3F01314271BE}"/>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E1574F09-B700-B162-5854-CC67261BE57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30" name="Freeform: Shape 31">
                <a:extLst>
                  <a:ext uri="{FF2B5EF4-FFF2-40B4-BE49-F238E27FC236}">
                    <a16:creationId xmlns:a16="http://schemas.microsoft.com/office/drawing/2014/main" id="{976CFCCA-842B-56AC-F89F-4A3705DEC5CF}"/>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31" name="Freeform: Shape 32">
                <a:extLst>
                  <a:ext uri="{FF2B5EF4-FFF2-40B4-BE49-F238E27FC236}">
                    <a16:creationId xmlns:a16="http://schemas.microsoft.com/office/drawing/2014/main" id="{2B731BB1-FB48-E68D-B1AE-1631E79A1C3B}"/>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32" name="Freeform: Shape 33">
                <a:extLst>
                  <a:ext uri="{FF2B5EF4-FFF2-40B4-BE49-F238E27FC236}">
                    <a16:creationId xmlns:a16="http://schemas.microsoft.com/office/drawing/2014/main" id="{0AD9B505-8C7C-6E6E-E5DA-6D7CC03E1AA6}"/>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33" name="Freeform: Shape 34">
                <a:extLst>
                  <a:ext uri="{FF2B5EF4-FFF2-40B4-BE49-F238E27FC236}">
                    <a16:creationId xmlns:a16="http://schemas.microsoft.com/office/drawing/2014/main" id="{580B601B-066C-4FD3-5F7D-A501FEAB5253}"/>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grpSp>
        <p:nvGrpSpPr>
          <p:cNvPr id="36" name="Graphic 3">
            <a:extLst>
              <a:ext uri="{FF2B5EF4-FFF2-40B4-BE49-F238E27FC236}">
                <a16:creationId xmlns:a16="http://schemas.microsoft.com/office/drawing/2014/main" id="{61920268-4E41-02E2-B6B8-B5669D8C0C56}"/>
              </a:ext>
            </a:extLst>
          </p:cNvPr>
          <p:cNvGrpSpPr/>
          <p:nvPr/>
        </p:nvGrpSpPr>
        <p:grpSpPr>
          <a:xfrm>
            <a:off x="1027095" y="2437564"/>
            <a:ext cx="513347" cy="513347"/>
            <a:chOff x="1167865" y="3801176"/>
            <a:chExt cx="513347" cy="513347"/>
          </a:xfrm>
        </p:grpSpPr>
        <p:grpSp>
          <p:nvGrpSpPr>
            <p:cNvPr id="37" name="Graphic 3">
              <a:extLst>
                <a:ext uri="{FF2B5EF4-FFF2-40B4-BE49-F238E27FC236}">
                  <a16:creationId xmlns:a16="http://schemas.microsoft.com/office/drawing/2014/main" id="{DEBC262B-BFBE-1333-813F-1919BA44CF41}"/>
                </a:ext>
              </a:extLst>
            </p:cNvPr>
            <p:cNvGrpSpPr/>
            <p:nvPr/>
          </p:nvGrpSpPr>
          <p:grpSpPr>
            <a:xfrm>
              <a:off x="1167865" y="3801176"/>
              <a:ext cx="513347" cy="513347"/>
              <a:chOff x="1167865" y="3801176"/>
              <a:chExt cx="513347" cy="513347"/>
            </a:xfrm>
            <a:solidFill>
              <a:srgbClr val="FFFFFF"/>
            </a:solidFill>
          </p:grpSpPr>
          <p:sp>
            <p:nvSpPr>
              <p:cNvPr id="44" name="Freeform: Shape 47">
                <a:extLst>
                  <a:ext uri="{FF2B5EF4-FFF2-40B4-BE49-F238E27FC236}">
                    <a16:creationId xmlns:a16="http://schemas.microsoft.com/office/drawing/2014/main" id="{8BC62289-F094-FB51-184C-2DE39E9D9BC5}"/>
                  </a:ext>
                </a:extLst>
              </p:cNvPr>
              <p:cNvSpPr/>
              <p:nvPr/>
            </p:nvSpPr>
            <p:spPr>
              <a:xfrm>
                <a:off x="1173974" y="3807285"/>
                <a:ext cx="501155" cy="502348"/>
              </a:xfrm>
              <a:custGeom>
                <a:avLst/>
                <a:gdLst>
                  <a:gd name="connsiteX0" fmla="*/ 26829 w 501155"/>
                  <a:gd name="connsiteY0" fmla="*/ 501123 h 502348"/>
                  <a:gd name="connsiteX1" fmla="*/ 0 w 501155"/>
                  <a:gd name="connsiteY1" fmla="*/ 474237 h 502348"/>
                  <a:gd name="connsiteX2" fmla="*/ 0 w 501155"/>
                  <a:gd name="connsiteY2" fmla="*/ 26893 h 502348"/>
                  <a:gd name="connsiteX3" fmla="*/ 26829 w 501155"/>
                  <a:gd name="connsiteY3" fmla="*/ 0 h 502348"/>
                  <a:gd name="connsiteX4" fmla="*/ 474333 w 501155"/>
                  <a:gd name="connsiteY4" fmla="*/ 0 h 502348"/>
                  <a:gd name="connsiteX5" fmla="*/ 501155 w 501155"/>
                  <a:gd name="connsiteY5" fmla="*/ 26893 h 502348"/>
                  <a:gd name="connsiteX6" fmla="*/ 501155 w 501155"/>
                  <a:gd name="connsiteY6" fmla="*/ 475456 h 502348"/>
                  <a:gd name="connsiteX7" fmla="*/ 474333 w 501155"/>
                  <a:gd name="connsiteY7" fmla="*/ 502349 h 502348"/>
                  <a:gd name="connsiteX8" fmla="*/ 26829 w 501155"/>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8">
                    <a:moveTo>
                      <a:pt x="26829" y="501123"/>
                    </a:moveTo>
                    <a:cubicBezTo>
                      <a:pt x="12198" y="501123"/>
                      <a:pt x="0" y="488906"/>
                      <a:pt x="0" y="474237"/>
                    </a:cubicBezTo>
                    <a:lnTo>
                      <a:pt x="0" y="26893"/>
                    </a:lnTo>
                    <a:cubicBezTo>
                      <a:pt x="0" y="12224"/>
                      <a:pt x="12198" y="0"/>
                      <a:pt x="26829" y="0"/>
                    </a:cubicBezTo>
                    <a:lnTo>
                      <a:pt x="474333" y="0"/>
                    </a:lnTo>
                    <a:cubicBezTo>
                      <a:pt x="488963" y="0"/>
                      <a:pt x="501155" y="12224"/>
                      <a:pt x="501155" y="26893"/>
                    </a:cubicBezTo>
                    <a:lnTo>
                      <a:pt x="501155" y="475456"/>
                    </a:lnTo>
                    <a:cubicBezTo>
                      <a:pt x="501155" y="490125"/>
                      <a:pt x="488963" y="502349"/>
                      <a:pt x="474333" y="502349"/>
                    </a:cubicBezTo>
                    <a:lnTo>
                      <a:pt x="26829" y="501123"/>
                    </a:lnTo>
                    <a:close/>
                  </a:path>
                </a:pathLst>
              </a:custGeom>
              <a:solidFill>
                <a:srgbClr val="FFFFFF"/>
              </a:solidFill>
              <a:ln w="6417" cap="flat">
                <a:noFill/>
                <a:prstDash val="solid"/>
                <a:miter/>
              </a:ln>
            </p:spPr>
            <p:txBody>
              <a:bodyPr rtlCol="0" anchor="ctr"/>
              <a:lstStyle/>
              <a:p>
                <a:endParaRPr lang="en-US"/>
              </a:p>
            </p:txBody>
          </p:sp>
          <p:sp>
            <p:nvSpPr>
              <p:cNvPr id="45" name="Freeform: Shape 48">
                <a:extLst>
                  <a:ext uri="{FF2B5EF4-FFF2-40B4-BE49-F238E27FC236}">
                    <a16:creationId xmlns:a16="http://schemas.microsoft.com/office/drawing/2014/main" id="{7D5972E5-76CF-2C82-1D53-898BD702C1A3}"/>
                  </a:ext>
                </a:extLst>
              </p:cNvPr>
              <p:cNvSpPr/>
              <p:nvPr/>
            </p:nvSpPr>
            <p:spPr>
              <a:xfrm>
                <a:off x="1167865" y="3801176"/>
                <a:ext cx="513347" cy="513347"/>
              </a:xfrm>
              <a:custGeom>
                <a:avLst/>
                <a:gdLst>
                  <a:gd name="connsiteX0" fmla="*/ 479203 w 513347"/>
                  <a:gd name="connsiteY0" fmla="*/ 12224 h 513347"/>
                  <a:gd name="connsiteX1" fmla="*/ 499936 w 513347"/>
                  <a:gd name="connsiteY1" fmla="*/ 33002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5 h 513347"/>
                  <a:gd name="connsiteX6" fmla="*/ 12192 w 513347"/>
                  <a:gd name="connsiteY6" fmla="*/ 33002 h 513347"/>
                  <a:gd name="connsiteX7" fmla="*/ 32925 w 513347"/>
                  <a:gd name="connsiteY7" fmla="*/ 12224 h 513347"/>
                  <a:gd name="connsiteX8" fmla="*/ 479203 w 513347"/>
                  <a:gd name="connsiteY8" fmla="*/ 12224 h 513347"/>
                  <a:gd name="connsiteX9" fmla="*/ 479203 w 513347"/>
                  <a:gd name="connsiteY9" fmla="*/ 0 h 513347"/>
                  <a:gd name="connsiteX10" fmla="*/ 32925 w 513347"/>
                  <a:gd name="connsiteY10" fmla="*/ 0 h 513347"/>
                  <a:gd name="connsiteX11" fmla="*/ 0 w 513347"/>
                  <a:gd name="connsiteY11" fmla="*/ 33002 h 513347"/>
                  <a:gd name="connsiteX12" fmla="*/ 0 w 513347"/>
                  <a:gd name="connsiteY12" fmla="*/ 481571 h 513347"/>
                  <a:gd name="connsiteX13" fmla="*/ 32925 w 513347"/>
                  <a:gd name="connsiteY13" fmla="*/ 513347 h 513347"/>
                  <a:gd name="connsiteX14" fmla="*/ 480422 w 513347"/>
                  <a:gd name="connsiteY14" fmla="*/ 513347 h 513347"/>
                  <a:gd name="connsiteX15" fmla="*/ 513347 w 513347"/>
                  <a:gd name="connsiteY15" fmla="*/ 480345 h 513347"/>
                  <a:gd name="connsiteX16" fmla="*/ 513347 w 513347"/>
                  <a:gd name="connsiteY16" fmla="*/ 33002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4"/>
                    </a:moveTo>
                    <a:cubicBezTo>
                      <a:pt x="490183" y="12224"/>
                      <a:pt x="499936" y="22003"/>
                      <a:pt x="499936" y="33002"/>
                    </a:cubicBezTo>
                    <a:lnTo>
                      <a:pt x="499936" y="481571"/>
                    </a:lnTo>
                    <a:cubicBezTo>
                      <a:pt x="499936" y="492570"/>
                      <a:pt x="490183" y="502349"/>
                      <a:pt x="479203" y="502349"/>
                    </a:cubicBezTo>
                    <a:lnTo>
                      <a:pt x="32925" y="502349"/>
                    </a:lnTo>
                    <a:cubicBezTo>
                      <a:pt x="21946" y="501123"/>
                      <a:pt x="12192" y="491344"/>
                      <a:pt x="12192" y="480345"/>
                    </a:cubicBezTo>
                    <a:lnTo>
                      <a:pt x="12192" y="33002"/>
                    </a:lnTo>
                    <a:cubicBezTo>
                      <a:pt x="12192" y="22003"/>
                      <a:pt x="21946" y="12224"/>
                      <a:pt x="32925" y="12224"/>
                    </a:cubicBezTo>
                    <a:lnTo>
                      <a:pt x="479203" y="12224"/>
                    </a:lnTo>
                    <a:close/>
                    <a:moveTo>
                      <a:pt x="479203" y="0"/>
                    </a:moveTo>
                    <a:lnTo>
                      <a:pt x="32925" y="0"/>
                    </a:lnTo>
                    <a:cubicBezTo>
                      <a:pt x="14630" y="0"/>
                      <a:pt x="0" y="14669"/>
                      <a:pt x="0" y="33002"/>
                    </a:cubicBezTo>
                    <a:lnTo>
                      <a:pt x="0" y="481571"/>
                    </a:lnTo>
                    <a:cubicBezTo>
                      <a:pt x="0" y="498678"/>
                      <a:pt x="14630" y="513347"/>
                      <a:pt x="32925" y="513347"/>
                    </a:cubicBezTo>
                    <a:lnTo>
                      <a:pt x="480422" y="513347"/>
                    </a:lnTo>
                    <a:cubicBezTo>
                      <a:pt x="498717" y="513347"/>
                      <a:pt x="513347" y="498678"/>
                      <a:pt x="513347" y="480345"/>
                    </a:cubicBezTo>
                    <a:lnTo>
                      <a:pt x="513347" y="33002"/>
                    </a:lnTo>
                    <a:cubicBezTo>
                      <a:pt x="512128" y="14669"/>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C045D217-FAF0-A446-9717-568D0D697016}"/>
                </a:ext>
              </a:extLst>
            </p:cNvPr>
            <p:cNvGrpSpPr/>
            <p:nvPr/>
          </p:nvGrpSpPr>
          <p:grpSpPr>
            <a:xfrm>
              <a:off x="1250777" y="3920959"/>
              <a:ext cx="342640" cy="331231"/>
              <a:chOff x="1250777" y="3920959"/>
              <a:chExt cx="342640" cy="331231"/>
            </a:xfrm>
            <a:solidFill>
              <a:srgbClr val="2D5967"/>
            </a:solidFill>
          </p:grpSpPr>
          <p:sp>
            <p:nvSpPr>
              <p:cNvPr id="41" name="Freeform: Shape 44">
                <a:extLst>
                  <a:ext uri="{FF2B5EF4-FFF2-40B4-BE49-F238E27FC236}">
                    <a16:creationId xmlns:a16="http://schemas.microsoft.com/office/drawing/2014/main" id="{EDAAD6CF-E618-F9B0-11F1-EA9C6B3D25A2}"/>
                  </a:ext>
                </a:extLst>
              </p:cNvPr>
              <p:cNvSpPr/>
              <p:nvPr/>
            </p:nvSpPr>
            <p:spPr>
              <a:xfrm>
                <a:off x="1417826" y="3925849"/>
                <a:ext cx="175590" cy="151559"/>
              </a:xfrm>
              <a:custGeom>
                <a:avLst/>
                <a:gdLst>
                  <a:gd name="connsiteX0" fmla="*/ 120720 w 175590"/>
                  <a:gd name="connsiteY0" fmla="*/ 17114 h 151559"/>
                  <a:gd name="connsiteX1" fmla="*/ 153639 w 175590"/>
                  <a:gd name="connsiteY1" fmla="*/ 74557 h 151559"/>
                  <a:gd name="connsiteX2" fmla="*/ 120720 w 175590"/>
                  <a:gd name="connsiteY2" fmla="*/ 132007 h 151559"/>
                  <a:gd name="connsiteX3" fmla="*/ 54870 w 175590"/>
                  <a:gd name="connsiteY3" fmla="*/ 132007 h 151559"/>
                  <a:gd name="connsiteX4" fmla="*/ 21952 w 175590"/>
                  <a:gd name="connsiteY4" fmla="*/ 74557 h 151559"/>
                  <a:gd name="connsiteX5" fmla="*/ 54870 w 175590"/>
                  <a:gd name="connsiteY5" fmla="*/ 17114 h 151559"/>
                  <a:gd name="connsiteX6" fmla="*/ 120720 w 175590"/>
                  <a:gd name="connsiteY6" fmla="*/ 17114 h 151559"/>
                  <a:gd name="connsiteX7" fmla="*/ 120720 w 175590"/>
                  <a:gd name="connsiteY7" fmla="*/ 17114 h 151559"/>
                  <a:gd name="connsiteX8" fmla="*/ 131693 w 175590"/>
                  <a:gd name="connsiteY8" fmla="*/ 0 h 151559"/>
                  <a:gd name="connsiteX9" fmla="*/ 43898 w 175590"/>
                  <a:gd name="connsiteY9" fmla="*/ 0 h 151559"/>
                  <a:gd name="connsiteX10" fmla="*/ 0 w 175590"/>
                  <a:gd name="connsiteY10" fmla="*/ 75783 h 151559"/>
                  <a:gd name="connsiteX11" fmla="*/ 43898 w 175590"/>
                  <a:gd name="connsiteY11" fmla="*/ 151560 h 151559"/>
                  <a:gd name="connsiteX12" fmla="*/ 131693 w 175590"/>
                  <a:gd name="connsiteY12" fmla="*/ 151560 h 151559"/>
                  <a:gd name="connsiteX13" fmla="*/ 175590 w 175590"/>
                  <a:gd name="connsiteY13" fmla="*/ 75783 h 151559"/>
                  <a:gd name="connsiteX14" fmla="*/ 131693 w 175590"/>
                  <a:gd name="connsiteY14"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90" h="151559">
                    <a:moveTo>
                      <a:pt x="120720" y="17114"/>
                    </a:moveTo>
                    <a:lnTo>
                      <a:pt x="153639" y="74557"/>
                    </a:lnTo>
                    <a:lnTo>
                      <a:pt x="120720" y="132007"/>
                    </a:lnTo>
                    <a:lnTo>
                      <a:pt x="54870" y="132007"/>
                    </a:lnTo>
                    <a:lnTo>
                      <a:pt x="21952" y="74557"/>
                    </a:lnTo>
                    <a:lnTo>
                      <a:pt x="54870" y="17114"/>
                    </a:lnTo>
                    <a:lnTo>
                      <a:pt x="120720" y="17114"/>
                    </a:lnTo>
                    <a:lnTo>
                      <a:pt x="120720" y="17114"/>
                    </a:lnTo>
                    <a:close/>
                    <a:moveTo>
                      <a:pt x="131693" y="0"/>
                    </a:moveTo>
                    <a:lnTo>
                      <a:pt x="43898" y="0"/>
                    </a:lnTo>
                    <a:lnTo>
                      <a:pt x="0" y="75783"/>
                    </a:lnTo>
                    <a:lnTo>
                      <a:pt x="43898" y="151560"/>
                    </a:lnTo>
                    <a:lnTo>
                      <a:pt x="131693" y="151560"/>
                    </a:lnTo>
                    <a:lnTo>
                      <a:pt x="175590" y="75783"/>
                    </a:lnTo>
                    <a:lnTo>
                      <a:pt x="131693" y="0"/>
                    </a:lnTo>
                    <a:close/>
                  </a:path>
                </a:pathLst>
              </a:custGeom>
              <a:solidFill>
                <a:srgbClr val="2D5967"/>
              </a:solidFill>
              <a:ln w="6417" cap="flat">
                <a:noFill/>
                <a:prstDash val="solid"/>
                <a:miter/>
              </a:ln>
            </p:spPr>
            <p:txBody>
              <a:bodyPr rtlCol="0" anchor="ctr"/>
              <a:lstStyle/>
              <a:p>
                <a:endParaRPr lang="en-US"/>
              </a:p>
            </p:txBody>
          </p:sp>
          <p:sp>
            <p:nvSpPr>
              <p:cNvPr id="42" name="Freeform: Shape 45">
                <a:extLst>
                  <a:ext uri="{FF2B5EF4-FFF2-40B4-BE49-F238E27FC236}">
                    <a16:creationId xmlns:a16="http://schemas.microsoft.com/office/drawing/2014/main" id="{1316FE60-68E9-A9CF-DC26-3BC95D12DA06}"/>
                  </a:ext>
                </a:extLst>
              </p:cNvPr>
              <p:cNvSpPr/>
              <p:nvPr/>
            </p:nvSpPr>
            <p:spPr>
              <a:xfrm>
                <a:off x="1344655" y="4100631"/>
                <a:ext cx="151200" cy="151559"/>
              </a:xfrm>
              <a:custGeom>
                <a:avLst/>
                <a:gdLst>
                  <a:gd name="connsiteX0" fmla="*/ 75603 w 151200"/>
                  <a:gd name="connsiteY0" fmla="*/ 17107 h 151559"/>
                  <a:gd name="connsiteX1" fmla="*/ 132912 w 151200"/>
                  <a:gd name="connsiteY1" fmla="*/ 74557 h 151559"/>
                  <a:gd name="connsiteX2" fmla="*/ 75603 w 151200"/>
                  <a:gd name="connsiteY2" fmla="*/ 132001 h 151559"/>
                  <a:gd name="connsiteX3" fmla="*/ 18294 w 151200"/>
                  <a:gd name="connsiteY3" fmla="*/ 74557 h 151559"/>
                  <a:gd name="connsiteX4" fmla="*/ 75603 w 151200"/>
                  <a:gd name="connsiteY4" fmla="*/ 17107 h 151559"/>
                  <a:gd name="connsiteX5" fmla="*/ 75603 w 151200"/>
                  <a:gd name="connsiteY5" fmla="*/ 0 h 151559"/>
                  <a:gd name="connsiteX6" fmla="*/ 0 w 151200"/>
                  <a:gd name="connsiteY6" fmla="*/ 75777 h 151559"/>
                  <a:gd name="connsiteX7" fmla="*/ 75603 w 151200"/>
                  <a:gd name="connsiteY7" fmla="*/ 151560 h 151559"/>
                  <a:gd name="connsiteX8" fmla="*/ 151200 w 151200"/>
                  <a:gd name="connsiteY8" fmla="*/ 75777 h 151559"/>
                  <a:gd name="connsiteX9" fmla="*/ 75603 w 151200"/>
                  <a:gd name="connsiteY9"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00" h="151559">
                    <a:moveTo>
                      <a:pt x="75603" y="17107"/>
                    </a:moveTo>
                    <a:cubicBezTo>
                      <a:pt x="107302" y="17107"/>
                      <a:pt x="132912" y="42775"/>
                      <a:pt x="132912" y="74557"/>
                    </a:cubicBezTo>
                    <a:cubicBezTo>
                      <a:pt x="132912" y="106334"/>
                      <a:pt x="107302" y="132001"/>
                      <a:pt x="75603" y="132001"/>
                    </a:cubicBezTo>
                    <a:cubicBezTo>
                      <a:pt x="43898" y="132001"/>
                      <a:pt x="18294" y="106334"/>
                      <a:pt x="18294" y="74557"/>
                    </a:cubicBezTo>
                    <a:cubicBezTo>
                      <a:pt x="18294" y="42775"/>
                      <a:pt x="43898" y="17107"/>
                      <a:pt x="75603" y="17107"/>
                    </a:cubicBezTo>
                    <a:close/>
                    <a:moveTo>
                      <a:pt x="75603" y="0"/>
                    </a:moveTo>
                    <a:cubicBezTo>
                      <a:pt x="34144" y="0"/>
                      <a:pt x="0" y="34221"/>
                      <a:pt x="0" y="75777"/>
                    </a:cubicBezTo>
                    <a:cubicBezTo>
                      <a:pt x="0" y="117332"/>
                      <a:pt x="34144" y="151560"/>
                      <a:pt x="75603" y="151560"/>
                    </a:cubicBezTo>
                    <a:cubicBezTo>
                      <a:pt x="117056" y="151560"/>
                      <a:pt x="151200" y="117332"/>
                      <a:pt x="151200" y="75777"/>
                    </a:cubicBezTo>
                    <a:cubicBezTo>
                      <a:pt x="151200" y="32995"/>
                      <a:pt x="117056" y="0"/>
                      <a:pt x="75603" y="0"/>
                    </a:cubicBezTo>
                    <a:close/>
                  </a:path>
                </a:pathLst>
              </a:custGeom>
              <a:solidFill>
                <a:srgbClr val="2D5967"/>
              </a:solidFill>
              <a:ln w="6417" cap="flat">
                <a:noFill/>
                <a:prstDash val="solid"/>
                <a:miter/>
              </a:ln>
            </p:spPr>
            <p:txBody>
              <a:bodyPr rtlCol="0" anchor="ctr"/>
              <a:lstStyle/>
              <a:p>
                <a:endParaRPr lang="en-US"/>
              </a:p>
            </p:txBody>
          </p:sp>
          <p:sp>
            <p:nvSpPr>
              <p:cNvPr id="43" name="Freeform: Shape 46">
                <a:extLst>
                  <a:ext uri="{FF2B5EF4-FFF2-40B4-BE49-F238E27FC236}">
                    <a16:creationId xmlns:a16="http://schemas.microsoft.com/office/drawing/2014/main" id="{58DF75CE-7C95-3D5F-1EC4-1BDF6BAD769C}"/>
                  </a:ext>
                </a:extLst>
              </p:cNvPr>
              <p:cNvSpPr/>
              <p:nvPr/>
            </p:nvSpPr>
            <p:spPr>
              <a:xfrm>
                <a:off x="1250777" y="3920959"/>
                <a:ext cx="167049" cy="151565"/>
              </a:xfrm>
              <a:custGeom>
                <a:avLst/>
                <a:gdLst>
                  <a:gd name="connsiteX0" fmla="*/ 82912 w 167049"/>
                  <a:gd name="connsiteY0" fmla="*/ 36672 h 151565"/>
                  <a:gd name="connsiteX1" fmla="*/ 136563 w 167049"/>
                  <a:gd name="connsiteY1" fmla="*/ 133226 h 151565"/>
                  <a:gd name="connsiteX2" fmla="*/ 30480 w 167049"/>
                  <a:gd name="connsiteY2" fmla="*/ 133226 h 151565"/>
                  <a:gd name="connsiteX3" fmla="*/ 82912 w 167049"/>
                  <a:gd name="connsiteY3" fmla="*/ 36672 h 151565"/>
                  <a:gd name="connsiteX4" fmla="*/ 82912 w 167049"/>
                  <a:gd name="connsiteY4" fmla="*/ 0 h 151565"/>
                  <a:gd name="connsiteX5" fmla="*/ 0 w 167049"/>
                  <a:gd name="connsiteY5" fmla="*/ 151566 h 151565"/>
                  <a:gd name="connsiteX6" fmla="*/ 167050 w 167049"/>
                  <a:gd name="connsiteY6" fmla="*/ 151566 h 151565"/>
                  <a:gd name="connsiteX7" fmla="*/ 82912 w 167049"/>
                  <a:gd name="connsiteY7" fmla="*/ 0 h 15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49" h="151565">
                    <a:moveTo>
                      <a:pt x="82912" y="36672"/>
                    </a:moveTo>
                    <a:lnTo>
                      <a:pt x="136563" y="133226"/>
                    </a:lnTo>
                    <a:lnTo>
                      <a:pt x="30480" y="133226"/>
                    </a:lnTo>
                    <a:lnTo>
                      <a:pt x="82912" y="36672"/>
                    </a:lnTo>
                    <a:close/>
                    <a:moveTo>
                      <a:pt x="82912" y="0"/>
                    </a:moveTo>
                    <a:lnTo>
                      <a:pt x="0" y="151566"/>
                    </a:lnTo>
                    <a:lnTo>
                      <a:pt x="167050" y="151566"/>
                    </a:lnTo>
                    <a:lnTo>
                      <a:pt x="82912" y="0"/>
                    </a:lnTo>
                    <a:close/>
                  </a:path>
                </a:pathLst>
              </a:custGeom>
              <a:solidFill>
                <a:srgbClr val="2D5967"/>
              </a:solidFill>
              <a:ln w="6417" cap="flat">
                <a:noFill/>
                <a:prstDash val="solid"/>
                <a:miter/>
              </a:ln>
            </p:spPr>
            <p:txBody>
              <a:bodyPr rtlCol="0" anchor="ctr"/>
              <a:lstStyle/>
              <a:p>
                <a:endParaRPr lang="en-US"/>
              </a:p>
            </p:txBody>
          </p:sp>
        </p:grpSp>
        <p:sp>
          <p:nvSpPr>
            <p:cNvPr id="39" name="Freeform: Shape 42">
              <a:extLst>
                <a:ext uri="{FF2B5EF4-FFF2-40B4-BE49-F238E27FC236}">
                  <a16:creationId xmlns:a16="http://schemas.microsoft.com/office/drawing/2014/main" id="{C02580AA-D750-8E49-99B1-38AEF57D2734}"/>
                </a:ext>
              </a:extLst>
            </p:cNvPr>
            <p:cNvSpPr/>
            <p:nvPr/>
          </p:nvSpPr>
          <p:spPr>
            <a:xfrm>
              <a:off x="1180063" y="3862296"/>
              <a:ext cx="487737" cy="440009"/>
            </a:xfrm>
            <a:custGeom>
              <a:avLst/>
              <a:gdLst>
                <a:gd name="connsiteX0" fmla="*/ 467011 w 487737"/>
                <a:gd name="connsiteY0" fmla="*/ 440009 h 440009"/>
                <a:gd name="connsiteX1" fmla="*/ 20726 w 487737"/>
                <a:gd name="connsiteY1" fmla="*/ 440009 h 440009"/>
                <a:gd name="connsiteX2" fmla="*/ 0 w 487737"/>
                <a:gd name="connsiteY2" fmla="*/ 419232 h 440009"/>
                <a:gd name="connsiteX3" fmla="*/ 0 w 487737"/>
                <a:gd name="connsiteY3" fmla="*/ 0 h 440009"/>
                <a:gd name="connsiteX4" fmla="*/ 487738 w 487737"/>
                <a:gd name="connsiteY4" fmla="*/ 0 h 440009"/>
                <a:gd name="connsiteX5" fmla="*/ 487738 w 487737"/>
                <a:gd name="connsiteY5" fmla="*/ 419232 h 440009"/>
                <a:gd name="connsiteX6" fmla="*/ 467011 w 487737"/>
                <a:gd name="connsiteY6" fmla="*/ 440009 h 440009"/>
                <a:gd name="connsiteX7" fmla="*/ 18288 w 487737"/>
                <a:gd name="connsiteY7" fmla="*/ 18333 h 440009"/>
                <a:gd name="connsiteX8" fmla="*/ 18288 w 487737"/>
                <a:gd name="connsiteY8" fmla="*/ 420457 h 440009"/>
                <a:gd name="connsiteX9" fmla="*/ 20726 w 487737"/>
                <a:gd name="connsiteY9" fmla="*/ 422902 h 440009"/>
                <a:gd name="connsiteX10" fmla="*/ 468231 w 487737"/>
                <a:gd name="connsiteY10" fmla="*/ 422902 h 440009"/>
                <a:gd name="connsiteX11" fmla="*/ 470669 w 487737"/>
                <a:gd name="connsiteY11" fmla="*/ 420457 h 440009"/>
                <a:gd name="connsiteX12" fmla="*/ 470669 w 487737"/>
                <a:gd name="connsiteY12" fmla="*/ 18333 h 440009"/>
                <a:gd name="connsiteX13" fmla="*/ 18288 w 487737"/>
                <a:gd name="connsiteY13" fmla="*/ 18333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737" h="440009">
                  <a:moveTo>
                    <a:pt x="467011" y="440009"/>
                  </a:moveTo>
                  <a:lnTo>
                    <a:pt x="20726" y="440009"/>
                  </a:lnTo>
                  <a:cubicBezTo>
                    <a:pt x="9754" y="440009"/>
                    <a:pt x="0" y="430236"/>
                    <a:pt x="0" y="419232"/>
                  </a:cubicBezTo>
                  <a:lnTo>
                    <a:pt x="0" y="0"/>
                  </a:lnTo>
                  <a:lnTo>
                    <a:pt x="487738" y="0"/>
                  </a:lnTo>
                  <a:lnTo>
                    <a:pt x="487738" y="419232"/>
                  </a:lnTo>
                  <a:cubicBezTo>
                    <a:pt x="487738" y="430236"/>
                    <a:pt x="477984" y="440009"/>
                    <a:pt x="467011" y="440009"/>
                  </a:cubicBezTo>
                  <a:close/>
                  <a:moveTo>
                    <a:pt x="18288" y="18333"/>
                  </a:moveTo>
                  <a:lnTo>
                    <a:pt x="18288" y="420457"/>
                  </a:lnTo>
                  <a:cubicBezTo>
                    <a:pt x="18288" y="421676"/>
                    <a:pt x="19507" y="422902"/>
                    <a:pt x="20726" y="422902"/>
                  </a:cubicBezTo>
                  <a:lnTo>
                    <a:pt x="468231" y="422902"/>
                  </a:lnTo>
                  <a:cubicBezTo>
                    <a:pt x="469450" y="422902"/>
                    <a:pt x="470669" y="421676"/>
                    <a:pt x="470669" y="420457"/>
                  </a:cubicBezTo>
                  <a:lnTo>
                    <a:pt x="470669" y="18333"/>
                  </a:lnTo>
                  <a:lnTo>
                    <a:pt x="18288" y="18333"/>
                  </a:lnTo>
                  <a:close/>
                </a:path>
              </a:pathLst>
            </a:custGeom>
            <a:solidFill>
              <a:srgbClr val="2D5967"/>
            </a:solidFill>
            <a:ln w="6417" cap="flat">
              <a:noFill/>
              <a:prstDash val="solid"/>
              <a:miter/>
            </a:ln>
          </p:spPr>
          <p:txBody>
            <a:bodyPr rtlCol="0" anchor="ctr"/>
            <a:lstStyle/>
            <a:p>
              <a:endParaRPr lang="en-US"/>
            </a:p>
          </p:txBody>
        </p:sp>
        <p:sp>
          <p:nvSpPr>
            <p:cNvPr id="40" name="Freeform: Shape 43">
              <a:extLst>
                <a:ext uri="{FF2B5EF4-FFF2-40B4-BE49-F238E27FC236}">
                  <a16:creationId xmlns:a16="http://schemas.microsoft.com/office/drawing/2014/main" id="{883B2375-07C1-8C12-A036-9FCFC59F2DF4}"/>
                </a:ext>
              </a:extLst>
            </p:cNvPr>
            <p:cNvSpPr/>
            <p:nvPr/>
          </p:nvSpPr>
          <p:spPr>
            <a:xfrm>
              <a:off x="1180063" y="3813400"/>
              <a:ext cx="487737" cy="35446"/>
            </a:xfrm>
            <a:custGeom>
              <a:avLst/>
              <a:gdLst>
                <a:gd name="connsiteX0" fmla="*/ 487738 w 487737"/>
                <a:gd name="connsiteY0" fmla="*/ 35447 h 35446"/>
                <a:gd name="connsiteX1" fmla="*/ 0 w 487737"/>
                <a:gd name="connsiteY1" fmla="*/ 35447 h 35446"/>
                <a:gd name="connsiteX2" fmla="*/ 0 w 487737"/>
                <a:gd name="connsiteY2" fmla="*/ 20778 h 35446"/>
                <a:gd name="connsiteX3" fmla="*/ 20726 w 487737"/>
                <a:gd name="connsiteY3" fmla="*/ 0 h 35446"/>
                <a:gd name="connsiteX4" fmla="*/ 468231 w 487737"/>
                <a:gd name="connsiteY4" fmla="*/ 0 h 35446"/>
                <a:gd name="connsiteX5" fmla="*/ 487738 w 487737"/>
                <a:gd name="connsiteY5" fmla="*/ 20778 h 35446"/>
                <a:gd name="connsiteX6" fmla="*/ 487738 w 487737"/>
                <a:gd name="connsiteY6" fmla="*/ 35447 h 3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6">
                  <a:moveTo>
                    <a:pt x="487738" y="35447"/>
                  </a:moveTo>
                  <a:lnTo>
                    <a:pt x="0" y="35447"/>
                  </a:lnTo>
                  <a:lnTo>
                    <a:pt x="0" y="20778"/>
                  </a:lnTo>
                  <a:cubicBezTo>
                    <a:pt x="0" y="9779"/>
                    <a:pt x="9754" y="0"/>
                    <a:pt x="20726" y="0"/>
                  </a:cubicBezTo>
                  <a:lnTo>
                    <a:pt x="468231" y="0"/>
                  </a:lnTo>
                  <a:cubicBezTo>
                    <a:pt x="477984" y="0"/>
                    <a:pt x="487738" y="9779"/>
                    <a:pt x="487738" y="20778"/>
                  </a:cubicBezTo>
                  <a:lnTo>
                    <a:pt x="487738" y="35447"/>
                  </a:lnTo>
                  <a:close/>
                </a:path>
              </a:pathLst>
            </a:custGeom>
            <a:solidFill>
              <a:srgbClr val="2D5967"/>
            </a:solidFill>
            <a:ln w="6417" cap="flat">
              <a:noFill/>
              <a:prstDash val="solid"/>
              <a:miter/>
            </a:ln>
          </p:spPr>
          <p:txBody>
            <a:bodyPr rtlCol="0" anchor="ctr"/>
            <a:lstStyle/>
            <a:p>
              <a:endParaRPr lang="en-US"/>
            </a:p>
          </p:txBody>
        </p:sp>
      </p:grpSp>
      <p:pic>
        <p:nvPicPr>
          <p:cNvPr id="46" name="Graphic 50" descr="Siren outline">
            <a:extLst>
              <a:ext uri="{FF2B5EF4-FFF2-40B4-BE49-F238E27FC236}">
                <a16:creationId xmlns:a16="http://schemas.microsoft.com/office/drawing/2014/main" id="{6AB0678F-B204-2138-FC87-70E375185B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8431" y="2275661"/>
            <a:ext cx="616634" cy="616634"/>
          </a:xfrm>
          <a:prstGeom prst="rect">
            <a:avLst/>
          </a:prstGeom>
        </p:spPr>
      </p:pic>
      <p:pic>
        <p:nvPicPr>
          <p:cNvPr id="47" name="Graphic 64" descr="Clapper board outline">
            <a:extLst>
              <a:ext uri="{FF2B5EF4-FFF2-40B4-BE49-F238E27FC236}">
                <a16:creationId xmlns:a16="http://schemas.microsoft.com/office/drawing/2014/main" id="{01D65CBC-4607-55B5-90CE-6F2F92D44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375" y="2292596"/>
            <a:ext cx="602863" cy="602863"/>
          </a:xfrm>
          <a:prstGeom prst="rect">
            <a:avLst/>
          </a:prstGeom>
        </p:spPr>
      </p:pic>
      <p:grpSp>
        <p:nvGrpSpPr>
          <p:cNvPr id="48" name="Graphic 2">
            <a:extLst>
              <a:ext uri="{FF2B5EF4-FFF2-40B4-BE49-F238E27FC236}">
                <a16:creationId xmlns:a16="http://schemas.microsoft.com/office/drawing/2014/main" id="{14C0731A-C3B1-64E7-409A-0071AC88CAF2}"/>
              </a:ext>
            </a:extLst>
          </p:cNvPr>
          <p:cNvGrpSpPr/>
          <p:nvPr/>
        </p:nvGrpSpPr>
        <p:grpSpPr>
          <a:xfrm>
            <a:off x="1025845" y="3348916"/>
            <a:ext cx="617111" cy="615634"/>
            <a:chOff x="2990248" y="3749841"/>
            <a:chExt cx="256673" cy="256673"/>
          </a:xfrm>
        </p:grpSpPr>
        <p:grpSp>
          <p:nvGrpSpPr>
            <p:cNvPr id="49" name="Graphic 2">
              <a:extLst>
                <a:ext uri="{FF2B5EF4-FFF2-40B4-BE49-F238E27FC236}">
                  <a16:creationId xmlns:a16="http://schemas.microsoft.com/office/drawing/2014/main" id="{BB03C5B8-AA56-E47B-8D3A-B66633F274FB}"/>
                </a:ext>
              </a:extLst>
            </p:cNvPr>
            <p:cNvGrpSpPr/>
            <p:nvPr/>
          </p:nvGrpSpPr>
          <p:grpSpPr>
            <a:xfrm>
              <a:off x="2990248" y="3749841"/>
              <a:ext cx="256673" cy="256673"/>
              <a:chOff x="2990248" y="3749841"/>
              <a:chExt cx="256673" cy="256673"/>
            </a:xfrm>
            <a:solidFill>
              <a:srgbClr val="FFFFFF"/>
            </a:solidFill>
          </p:grpSpPr>
          <p:sp>
            <p:nvSpPr>
              <p:cNvPr id="65" name="Freeform: Shape 87">
                <a:extLst>
                  <a:ext uri="{FF2B5EF4-FFF2-40B4-BE49-F238E27FC236}">
                    <a16:creationId xmlns:a16="http://schemas.microsoft.com/office/drawing/2014/main" id="{6EA8DA8E-BF14-152C-19F6-E246F894179C}"/>
                  </a:ext>
                </a:extLst>
              </p:cNvPr>
              <p:cNvSpPr/>
              <p:nvPr/>
            </p:nvSpPr>
            <p:spPr>
              <a:xfrm>
                <a:off x="2993302" y="3752928"/>
                <a:ext cx="251174" cy="250500"/>
              </a:xfrm>
              <a:custGeom>
                <a:avLst/>
                <a:gdLst>
                  <a:gd name="connsiteX0" fmla="*/ 0 w 251174"/>
                  <a:gd name="connsiteY0" fmla="*/ 250501 h 250500"/>
                  <a:gd name="connsiteX1" fmla="*/ 0 w 251174"/>
                  <a:gd name="connsiteY1" fmla="*/ 80827 h 250500"/>
                  <a:gd name="connsiteX2" fmla="*/ 107559 w 251174"/>
                  <a:gd name="connsiteY2" fmla="*/ 80827 h 250500"/>
                  <a:gd name="connsiteX3" fmla="*/ 107559 w 251174"/>
                  <a:gd name="connsiteY3" fmla="*/ 30852 h 250500"/>
                  <a:gd name="connsiteX4" fmla="*/ 179672 w 251174"/>
                  <a:gd name="connsiteY4" fmla="*/ 0 h 250500"/>
                  <a:gd name="connsiteX5" fmla="*/ 251174 w 251174"/>
                  <a:gd name="connsiteY5" fmla="*/ 30852 h 250500"/>
                  <a:gd name="connsiteX6" fmla="*/ 251174 w 251174"/>
                  <a:gd name="connsiteY6" fmla="*/ 96253 h 250500"/>
                  <a:gd name="connsiteX7" fmla="*/ 242005 w 251174"/>
                  <a:gd name="connsiteY7" fmla="*/ 132040 h 250500"/>
                  <a:gd name="connsiteX8" fmla="*/ 182116 w 251174"/>
                  <a:gd name="connsiteY8" fmla="*/ 185716 h 250500"/>
                  <a:gd name="connsiteX9" fmla="*/ 182116 w 251174"/>
                  <a:gd name="connsiteY9" fmla="*/ 249885 h 250500"/>
                  <a:gd name="connsiteX10" fmla="*/ 0 w 251174"/>
                  <a:gd name="connsiteY10" fmla="*/ 249885 h 250500"/>
                  <a:gd name="connsiteX11" fmla="*/ 0 w 251174"/>
                  <a:gd name="connsiteY11" fmla="*/ 250501 h 25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174" h="250500">
                    <a:moveTo>
                      <a:pt x="0" y="250501"/>
                    </a:moveTo>
                    <a:lnTo>
                      <a:pt x="0" y="80827"/>
                    </a:lnTo>
                    <a:lnTo>
                      <a:pt x="107559" y="80827"/>
                    </a:lnTo>
                    <a:lnTo>
                      <a:pt x="107559" y="30852"/>
                    </a:lnTo>
                    <a:lnTo>
                      <a:pt x="179672" y="0"/>
                    </a:lnTo>
                    <a:lnTo>
                      <a:pt x="251174" y="30852"/>
                    </a:lnTo>
                    <a:lnTo>
                      <a:pt x="251174" y="96253"/>
                    </a:lnTo>
                    <a:cubicBezTo>
                      <a:pt x="251174" y="96869"/>
                      <a:pt x="251174" y="112911"/>
                      <a:pt x="242005" y="132040"/>
                    </a:cubicBezTo>
                    <a:cubicBezTo>
                      <a:pt x="234061" y="149314"/>
                      <a:pt x="217563" y="172761"/>
                      <a:pt x="182116" y="185716"/>
                    </a:cubicBezTo>
                    <a:lnTo>
                      <a:pt x="182116" y="249885"/>
                    </a:lnTo>
                    <a:lnTo>
                      <a:pt x="0" y="249885"/>
                    </a:lnTo>
                    <a:lnTo>
                      <a:pt x="0" y="250501"/>
                    </a:lnTo>
                    <a:close/>
                  </a:path>
                </a:pathLst>
              </a:custGeom>
              <a:solidFill>
                <a:srgbClr val="FFFFFF"/>
              </a:solidFill>
              <a:ln w="6417" cap="flat">
                <a:noFill/>
                <a:prstDash val="solid"/>
                <a:miter/>
              </a:ln>
            </p:spPr>
            <p:txBody>
              <a:bodyPr rtlCol="0" anchor="ctr"/>
              <a:lstStyle/>
              <a:p>
                <a:endParaRPr lang="en-US"/>
              </a:p>
            </p:txBody>
          </p:sp>
          <p:sp>
            <p:nvSpPr>
              <p:cNvPr id="66" name="Freeform: Shape 88">
                <a:extLst>
                  <a:ext uri="{FF2B5EF4-FFF2-40B4-BE49-F238E27FC236}">
                    <a16:creationId xmlns:a16="http://schemas.microsoft.com/office/drawing/2014/main" id="{842CAD43-F983-CDFC-C4CF-FE5696AE7679}"/>
                  </a:ext>
                </a:extLst>
              </p:cNvPr>
              <p:cNvSpPr/>
              <p:nvPr/>
            </p:nvSpPr>
            <p:spPr>
              <a:xfrm>
                <a:off x="2990248" y="3749841"/>
                <a:ext cx="256673" cy="256673"/>
              </a:xfrm>
              <a:custGeom>
                <a:avLst/>
                <a:gdLst>
                  <a:gd name="connsiteX0" fmla="*/ 182116 w 256673"/>
                  <a:gd name="connsiteY0" fmla="*/ 6789 h 256673"/>
                  <a:gd name="connsiteX1" fmla="*/ 250565 w 256673"/>
                  <a:gd name="connsiteY1" fmla="*/ 35787 h 256673"/>
                  <a:gd name="connsiteX2" fmla="*/ 250565 w 256673"/>
                  <a:gd name="connsiteY2" fmla="*/ 99339 h 256673"/>
                  <a:gd name="connsiteX3" fmla="*/ 242005 w 256673"/>
                  <a:gd name="connsiteY3" fmla="*/ 133887 h 256673"/>
                  <a:gd name="connsiteX4" fmla="*/ 183952 w 256673"/>
                  <a:gd name="connsiteY4" fmla="*/ 186332 h 256673"/>
                  <a:gd name="connsiteX5" fmla="*/ 182726 w 256673"/>
                  <a:gd name="connsiteY5" fmla="*/ 186955 h 256673"/>
                  <a:gd name="connsiteX6" fmla="*/ 182116 w 256673"/>
                  <a:gd name="connsiteY6" fmla="*/ 186955 h 256673"/>
                  <a:gd name="connsiteX7" fmla="*/ 182116 w 256673"/>
                  <a:gd name="connsiteY7" fmla="*/ 250501 h 256673"/>
                  <a:gd name="connsiteX8" fmla="*/ 6109 w 256673"/>
                  <a:gd name="connsiteY8" fmla="*/ 250501 h 256673"/>
                  <a:gd name="connsiteX9" fmla="*/ 6109 w 256673"/>
                  <a:gd name="connsiteY9" fmla="*/ 87000 h 256673"/>
                  <a:gd name="connsiteX10" fmla="*/ 113668 w 256673"/>
                  <a:gd name="connsiteY10" fmla="*/ 87000 h 256673"/>
                  <a:gd name="connsiteX11" fmla="*/ 113668 w 256673"/>
                  <a:gd name="connsiteY11" fmla="*/ 35787 h 256673"/>
                  <a:gd name="connsiteX12" fmla="*/ 182116 w 256673"/>
                  <a:gd name="connsiteY12" fmla="*/ 6789 h 256673"/>
                  <a:gd name="connsiteX13" fmla="*/ 182116 w 256673"/>
                  <a:gd name="connsiteY13" fmla="*/ 0 h 256673"/>
                  <a:gd name="connsiteX14" fmla="*/ 179672 w 256673"/>
                  <a:gd name="connsiteY14" fmla="*/ 1232 h 256673"/>
                  <a:gd name="connsiteX15" fmla="*/ 111223 w 256673"/>
                  <a:gd name="connsiteY15" fmla="*/ 30236 h 256673"/>
                  <a:gd name="connsiteX16" fmla="*/ 107559 w 256673"/>
                  <a:gd name="connsiteY16" fmla="*/ 32084 h 256673"/>
                  <a:gd name="connsiteX17" fmla="*/ 107559 w 256673"/>
                  <a:gd name="connsiteY17" fmla="*/ 36403 h 256673"/>
                  <a:gd name="connsiteX18" fmla="*/ 107559 w 256673"/>
                  <a:gd name="connsiteY18" fmla="*/ 81442 h 256673"/>
                  <a:gd name="connsiteX19" fmla="*/ 6109 w 256673"/>
                  <a:gd name="connsiteY19" fmla="*/ 81442 h 256673"/>
                  <a:gd name="connsiteX20" fmla="*/ 0 w 256673"/>
                  <a:gd name="connsiteY20" fmla="*/ 81442 h 256673"/>
                  <a:gd name="connsiteX21" fmla="*/ 0 w 256673"/>
                  <a:gd name="connsiteY21" fmla="*/ 87616 h 256673"/>
                  <a:gd name="connsiteX22" fmla="*/ 0 w 256673"/>
                  <a:gd name="connsiteY22" fmla="*/ 250501 h 256673"/>
                  <a:gd name="connsiteX23" fmla="*/ 0 w 256673"/>
                  <a:gd name="connsiteY23" fmla="*/ 256674 h 256673"/>
                  <a:gd name="connsiteX24" fmla="*/ 6109 w 256673"/>
                  <a:gd name="connsiteY24" fmla="*/ 256674 h 256673"/>
                  <a:gd name="connsiteX25" fmla="*/ 182116 w 256673"/>
                  <a:gd name="connsiteY25" fmla="*/ 256674 h 256673"/>
                  <a:gd name="connsiteX26" fmla="*/ 188225 w 256673"/>
                  <a:gd name="connsiteY26" fmla="*/ 256674 h 256673"/>
                  <a:gd name="connsiteX27" fmla="*/ 188225 w 256673"/>
                  <a:gd name="connsiteY27" fmla="*/ 250501 h 256673"/>
                  <a:gd name="connsiteX28" fmla="*/ 188225 w 256673"/>
                  <a:gd name="connsiteY28" fmla="*/ 191273 h 256673"/>
                  <a:gd name="connsiteX29" fmla="*/ 247504 w 256673"/>
                  <a:gd name="connsiteY29" fmla="*/ 136358 h 256673"/>
                  <a:gd name="connsiteX30" fmla="*/ 256674 w 256673"/>
                  <a:gd name="connsiteY30" fmla="*/ 99339 h 256673"/>
                  <a:gd name="connsiteX31" fmla="*/ 256674 w 256673"/>
                  <a:gd name="connsiteY31" fmla="*/ 35787 h 256673"/>
                  <a:gd name="connsiteX32" fmla="*/ 256674 w 256673"/>
                  <a:gd name="connsiteY32" fmla="*/ 32084 h 256673"/>
                  <a:gd name="connsiteX33" fmla="*/ 253010 w 256673"/>
                  <a:gd name="connsiteY33" fmla="*/ 30236 h 256673"/>
                  <a:gd name="connsiteX34" fmla="*/ 184561 w 256673"/>
                  <a:gd name="connsiteY34" fmla="*/ 1232 h 256673"/>
                  <a:gd name="connsiteX35" fmla="*/ 182116 w 256673"/>
                  <a:gd name="connsiteY35" fmla="*/ 0 h 25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6673" h="256673">
                    <a:moveTo>
                      <a:pt x="182116" y="6789"/>
                    </a:moveTo>
                    <a:lnTo>
                      <a:pt x="250565" y="35787"/>
                    </a:lnTo>
                    <a:lnTo>
                      <a:pt x="250565" y="99339"/>
                    </a:lnTo>
                    <a:cubicBezTo>
                      <a:pt x="250565" y="99955"/>
                      <a:pt x="250565" y="115381"/>
                      <a:pt x="242005" y="133887"/>
                    </a:cubicBezTo>
                    <a:cubicBezTo>
                      <a:pt x="234061" y="151168"/>
                      <a:pt x="218173" y="173993"/>
                      <a:pt x="183952" y="186332"/>
                    </a:cubicBezTo>
                    <a:lnTo>
                      <a:pt x="182726" y="186955"/>
                    </a:lnTo>
                    <a:lnTo>
                      <a:pt x="182116" y="186955"/>
                    </a:lnTo>
                    <a:lnTo>
                      <a:pt x="182116" y="250501"/>
                    </a:lnTo>
                    <a:lnTo>
                      <a:pt x="6109" y="250501"/>
                    </a:lnTo>
                    <a:lnTo>
                      <a:pt x="6109" y="87000"/>
                    </a:lnTo>
                    <a:lnTo>
                      <a:pt x="113668" y="87000"/>
                    </a:lnTo>
                    <a:lnTo>
                      <a:pt x="113668" y="35787"/>
                    </a:lnTo>
                    <a:lnTo>
                      <a:pt x="182116" y="6789"/>
                    </a:lnTo>
                    <a:close/>
                    <a:moveTo>
                      <a:pt x="182116" y="0"/>
                    </a:moveTo>
                    <a:lnTo>
                      <a:pt x="179672" y="1232"/>
                    </a:lnTo>
                    <a:lnTo>
                      <a:pt x="111223" y="30236"/>
                    </a:lnTo>
                    <a:lnTo>
                      <a:pt x="107559" y="32084"/>
                    </a:lnTo>
                    <a:lnTo>
                      <a:pt x="107559" y="36403"/>
                    </a:lnTo>
                    <a:lnTo>
                      <a:pt x="107559" y="81442"/>
                    </a:lnTo>
                    <a:lnTo>
                      <a:pt x="6109" y="81442"/>
                    </a:lnTo>
                    <a:lnTo>
                      <a:pt x="0" y="81442"/>
                    </a:lnTo>
                    <a:lnTo>
                      <a:pt x="0" y="87616"/>
                    </a:lnTo>
                    <a:lnTo>
                      <a:pt x="0" y="250501"/>
                    </a:lnTo>
                    <a:lnTo>
                      <a:pt x="0" y="256674"/>
                    </a:lnTo>
                    <a:lnTo>
                      <a:pt x="6109" y="256674"/>
                    </a:lnTo>
                    <a:lnTo>
                      <a:pt x="182116" y="256674"/>
                    </a:lnTo>
                    <a:lnTo>
                      <a:pt x="188225" y="256674"/>
                    </a:lnTo>
                    <a:lnTo>
                      <a:pt x="188225" y="250501"/>
                    </a:lnTo>
                    <a:lnTo>
                      <a:pt x="188225" y="191273"/>
                    </a:lnTo>
                    <a:cubicBezTo>
                      <a:pt x="222453" y="177695"/>
                      <a:pt x="239560" y="154248"/>
                      <a:pt x="247504" y="136358"/>
                    </a:cubicBezTo>
                    <a:cubicBezTo>
                      <a:pt x="256674" y="116613"/>
                      <a:pt x="256674" y="99955"/>
                      <a:pt x="256674" y="99339"/>
                    </a:cubicBezTo>
                    <a:lnTo>
                      <a:pt x="256674" y="35787"/>
                    </a:lnTo>
                    <a:lnTo>
                      <a:pt x="256674" y="32084"/>
                    </a:lnTo>
                    <a:lnTo>
                      <a:pt x="253010" y="30236"/>
                    </a:lnTo>
                    <a:lnTo>
                      <a:pt x="184561" y="1232"/>
                    </a:lnTo>
                    <a:lnTo>
                      <a:pt x="182116" y="0"/>
                    </a:lnTo>
                    <a:close/>
                  </a:path>
                </a:pathLst>
              </a:custGeom>
              <a:solidFill>
                <a:srgbClr val="FFFFFF"/>
              </a:solidFill>
              <a:ln w="6417" cap="flat">
                <a:noFill/>
                <a:prstDash val="solid"/>
                <a:miter/>
              </a:ln>
            </p:spPr>
            <p:txBody>
              <a:bodyPr rtlCol="0" anchor="ctr"/>
              <a:lstStyle/>
              <a:p>
                <a:endParaRPr lang="en-US"/>
              </a:p>
            </p:txBody>
          </p:sp>
        </p:grpSp>
        <p:grpSp>
          <p:nvGrpSpPr>
            <p:cNvPr id="50" name="Graphic 2">
              <a:extLst>
                <a:ext uri="{FF2B5EF4-FFF2-40B4-BE49-F238E27FC236}">
                  <a16:creationId xmlns:a16="http://schemas.microsoft.com/office/drawing/2014/main" id="{C91C0735-11E8-6E4E-A85D-951C3CE88E6B}"/>
                </a:ext>
              </a:extLst>
            </p:cNvPr>
            <p:cNvGrpSpPr/>
            <p:nvPr/>
          </p:nvGrpSpPr>
          <p:grpSpPr>
            <a:xfrm>
              <a:off x="2996357" y="3756630"/>
              <a:ext cx="243839" cy="244334"/>
              <a:chOff x="2996357" y="3756630"/>
              <a:chExt cx="243839" cy="244334"/>
            </a:xfrm>
            <a:solidFill>
              <a:srgbClr val="AE562C"/>
            </a:solidFill>
          </p:grpSpPr>
          <p:sp>
            <p:nvSpPr>
              <p:cNvPr id="51" name="Freeform: Shape 73">
                <a:extLst>
                  <a:ext uri="{FF2B5EF4-FFF2-40B4-BE49-F238E27FC236}">
                    <a16:creationId xmlns:a16="http://schemas.microsoft.com/office/drawing/2014/main" id="{BBF8B7E5-FCAC-EA9E-44A0-79C993CE935B}"/>
                  </a:ext>
                </a:extLst>
              </p:cNvPr>
              <p:cNvSpPr/>
              <p:nvPr/>
            </p:nvSpPr>
            <p:spPr>
              <a:xfrm>
                <a:off x="2996357" y="3838073"/>
                <a:ext cx="176007" cy="162891"/>
              </a:xfrm>
              <a:custGeom>
                <a:avLst/>
                <a:gdLst>
                  <a:gd name="connsiteX0" fmla="*/ 167454 w 176007"/>
                  <a:gd name="connsiteY0" fmla="*/ 102426 h 162891"/>
                  <a:gd name="connsiteX1" fmla="*/ 55005 w 176007"/>
                  <a:gd name="connsiteY1" fmla="*/ 102426 h 162891"/>
                  <a:gd name="connsiteX2" fmla="*/ 55005 w 176007"/>
                  <a:gd name="connsiteY2" fmla="*/ 59234 h 162891"/>
                  <a:gd name="connsiteX3" fmla="*/ 116119 w 176007"/>
                  <a:gd name="connsiteY3" fmla="*/ 59234 h 162891"/>
                  <a:gd name="connsiteX4" fmla="*/ 111839 w 176007"/>
                  <a:gd name="connsiteY4" fmla="*/ 51213 h 162891"/>
                  <a:gd name="connsiteX5" fmla="*/ 55005 w 176007"/>
                  <a:gd name="connsiteY5" fmla="*/ 51213 h 162891"/>
                  <a:gd name="connsiteX6" fmla="*/ 55005 w 176007"/>
                  <a:gd name="connsiteY6" fmla="*/ 8021 h 162891"/>
                  <a:gd name="connsiteX7" fmla="*/ 100841 w 176007"/>
                  <a:gd name="connsiteY7" fmla="*/ 8021 h 162891"/>
                  <a:gd name="connsiteX8" fmla="*/ 100841 w 176007"/>
                  <a:gd name="connsiteY8" fmla="*/ 0 h 162891"/>
                  <a:gd name="connsiteX9" fmla="*/ 0 w 176007"/>
                  <a:gd name="connsiteY9" fmla="*/ 0 h 162891"/>
                  <a:gd name="connsiteX10" fmla="*/ 0 w 176007"/>
                  <a:gd name="connsiteY10" fmla="*/ 162892 h 162891"/>
                  <a:gd name="connsiteX11" fmla="*/ 176008 w 176007"/>
                  <a:gd name="connsiteY11" fmla="*/ 162892 h 162891"/>
                  <a:gd name="connsiteX12" fmla="*/ 176008 w 176007"/>
                  <a:gd name="connsiteY12" fmla="*/ 106122 h 162891"/>
                  <a:gd name="connsiteX13" fmla="*/ 172953 w 176007"/>
                  <a:gd name="connsiteY13" fmla="*/ 104890 h 162891"/>
                  <a:gd name="connsiteX14" fmla="*/ 167454 w 176007"/>
                  <a:gd name="connsiteY14" fmla="*/ 102426 h 162891"/>
                  <a:gd name="connsiteX15" fmla="*/ 7944 w 176007"/>
                  <a:gd name="connsiteY15" fmla="*/ 7405 h 162891"/>
                  <a:gd name="connsiteX16" fmla="*/ 47061 w 176007"/>
                  <a:gd name="connsiteY16" fmla="*/ 7405 h 162891"/>
                  <a:gd name="connsiteX17" fmla="*/ 47061 w 176007"/>
                  <a:gd name="connsiteY17" fmla="*/ 50597 h 162891"/>
                  <a:gd name="connsiteX18" fmla="*/ 7944 w 176007"/>
                  <a:gd name="connsiteY18" fmla="*/ 50597 h 162891"/>
                  <a:gd name="connsiteX19" fmla="*/ 7944 w 176007"/>
                  <a:gd name="connsiteY19" fmla="*/ 7405 h 162891"/>
                  <a:gd name="connsiteX20" fmla="*/ 47061 w 176007"/>
                  <a:gd name="connsiteY20" fmla="*/ 58618 h 162891"/>
                  <a:gd name="connsiteX21" fmla="*/ 47061 w 176007"/>
                  <a:gd name="connsiteY21" fmla="*/ 101803 h 162891"/>
                  <a:gd name="connsiteX22" fmla="*/ 7944 w 176007"/>
                  <a:gd name="connsiteY22" fmla="*/ 101803 h 162891"/>
                  <a:gd name="connsiteX23" fmla="*/ 7944 w 176007"/>
                  <a:gd name="connsiteY23" fmla="*/ 58618 h 162891"/>
                  <a:gd name="connsiteX24" fmla="*/ 47061 w 176007"/>
                  <a:gd name="connsiteY24" fmla="*/ 58618 h 162891"/>
                  <a:gd name="connsiteX25" fmla="*/ 7944 w 176007"/>
                  <a:gd name="connsiteY25" fmla="*/ 110447 h 162891"/>
                  <a:gd name="connsiteX26" fmla="*/ 47061 w 176007"/>
                  <a:gd name="connsiteY26" fmla="*/ 110447 h 162891"/>
                  <a:gd name="connsiteX27" fmla="*/ 47061 w 176007"/>
                  <a:gd name="connsiteY27" fmla="*/ 153632 h 162891"/>
                  <a:gd name="connsiteX28" fmla="*/ 7944 w 176007"/>
                  <a:gd name="connsiteY28" fmla="*/ 153632 h 162891"/>
                  <a:gd name="connsiteX29" fmla="*/ 7944 w 176007"/>
                  <a:gd name="connsiteY29" fmla="*/ 110447 h 162891"/>
                  <a:gd name="connsiteX30" fmla="*/ 167454 w 176007"/>
                  <a:gd name="connsiteY30" fmla="*/ 153632 h 162891"/>
                  <a:gd name="connsiteX31" fmla="*/ 55005 w 176007"/>
                  <a:gd name="connsiteY31" fmla="*/ 153632 h 162891"/>
                  <a:gd name="connsiteX32" fmla="*/ 55005 w 176007"/>
                  <a:gd name="connsiteY32" fmla="*/ 110447 h 162891"/>
                  <a:gd name="connsiteX33" fmla="*/ 167454 w 176007"/>
                  <a:gd name="connsiteY33" fmla="*/ 110447 h 162891"/>
                  <a:gd name="connsiteX34" fmla="*/ 167454 w 176007"/>
                  <a:gd name="connsiteY34" fmla="*/ 153632 h 16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6007" h="162891">
                    <a:moveTo>
                      <a:pt x="167454" y="102426"/>
                    </a:moveTo>
                    <a:lnTo>
                      <a:pt x="55005" y="102426"/>
                    </a:lnTo>
                    <a:lnTo>
                      <a:pt x="55005" y="59234"/>
                    </a:lnTo>
                    <a:lnTo>
                      <a:pt x="116119" y="59234"/>
                    </a:lnTo>
                    <a:cubicBezTo>
                      <a:pt x="114284" y="56147"/>
                      <a:pt x="113058" y="53677"/>
                      <a:pt x="111839" y="51213"/>
                    </a:cubicBezTo>
                    <a:lnTo>
                      <a:pt x="55005" y="51213"/>
                    </a:lnTo>
                    <a:lnTo>
                      <a:pt x="55005" y="8021"/>
                    </a:lnTo>
                    <a:lnTo>
                      <a:pt x="100841" y="8021"/>
                    </a:lnTo>
                    <a:lnTo>
                      <a:pt x="100841" y="0"/>
                    </a:lnTo>
                    <a:lnTo>
                      <a:pt x="0" y="0"/>
                    </a:lnTo>
                    <a:lnTo>
                      <a:pt x="0" y="162892"/>
                    </a:lnTo>
                    <a:lnTo>
                      <a:pt x="176008" y="162892"/>
                    </a:lnTo>
                    <a:lnTo>
                      <a:pt x="176008" y="106122"/>
                    </a:lnTo>
                    <a:lnTo>
                      <a:pt x="172953" y="104890"/>
                    </a:lnTo>
                    <a:cubicBezTo>
                      <a:pt x="171118" y="103658"/>
                      <a:pt x="169283" y="103042"/>
                      <a:pt x="167454" y="102426"/>
                    </a:cubicBezTo>
                    <a:close/>
                    <a:moveTo>
                      <a:pt x="7944" y="7405"/>
                    </a:moveTo>
                    <a:lnTo>
                      <a:pt x="47061" y="7405"/>
                    </a:lnTo>
                    <a:lnTo>
                      <a:pt x="47061" y="50597"/>
                    </a:lnTo>
                    <a:lnTo>
                      <a:pt x="7944" y="50597"/>
                    </a:lnTo>
                    <a:lnTo>
                      <a:pt x="7944" y="7405"/>
                    </a:lnTo>
                    <a:close/>
                    <a:moveTo>
                      <a:pt x="47061" y="58618"/>
                    </a:moveTo>
                    <a:lnTo>
                      <a:pt x="47061" y="101803"/>
                    </a:lnTo>
                    <a:lnTo>
                      <a:pt x="7944" y="101803"/>
                    </a:lnTo>
                    <a:lnTo>
                      <a:pt x="7944" y="58618"/>
                    </a:lnTo>
                    <a:lnTo>
                      <a:pt x="47061" y="58618"/>
                    </a:lnTo>
                    <a:close/>
                    <a:moveTo>
                      <a:pt x="7944" y="110447"/>
                    </a:moveTo>
                    <a:lnTo>
                      <a:pt x="47061" y="110447"/>
                    </a:lnTo>
                    <a:lnTo>
                      <a:pt x="47061" y="153632"/>
                    </a:lnTo>
                    <a:lnTo>
                      <a:pt x="7944" y="153632"/>
                    </a:lnTo>
                    <a:lnTo>
                      <a:pt x="7944" y="110447"/>
                    </a:lnTo>
                    <a:close/>
                    <a:moveTo>
                      <a:pt x="167454" y="153632"/>
                    </a:moveTo>
                    <a:lnTo>
                      <a:pt x="55005" y="153632"/>
                    </a:lnTo>
                    <a:lnTo>
                      <a:pt x="55005" y="110447"/>
                    </a:lnTo>
                    <a:lnTo>
                      <a:pt x="167454" y="110447"/>
                    </a:lnTo>
                    <a:lnTo>
                      <a:pt x="167454" y="153632"/>
                    </a:lnTo>
                    <a:close/>
                  </a:path>
                </a:pathLst>
              </a:custGeom>
              <a:solidFill>
                <a:srgbClr val="AE562C"/>
              </a:solidFill>
              <a:ln w="6417" cap="flat">
                <a:noFill/>
                <a:prstDash val="solid"/>
                <a:miter/>
              </a:ln>
            </p:spPr>
            <p:txBody>
              <a:bodyPr rtlCol="0" anchor="ctr"/>
              <a:lstStyle/>
              <a:p>
                <a:endParaRPr lang="en-US"/>
              </a:p>
            </p:txBody>
          </p:sp>
          <p:sp>
            <p:nvSpPr>
              <p:cNvPr id="52" name="Freeform: Shape 74">
                <a:extLst>
                  <a:ext uri="{FF2B5EF4-FFF2-40B4-BE49-F238E27FC236}">
                    <a16:creationId xmlns:a16="http://schemas.microsoft.com/office/drawing/2014/main" id="{34B6EC8E-DD92-422D-48AA-8FB95C074C40}"/>
                  </a:ext>
                </a:extLst>
              </p:cNvPr>
              <p:cNvSpPr/>
              <p:nvPr/>
            </p:nvSpPr>
            <p:spPr>
              <a:xfrm>
                <a:off x="3146697"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3" name="Freeform: Shape 75">
                <a:extLst>
                  <a:ext uri="{FF2B5EF4-FFF2-40B4-BE49-F238E27FC236}">
                    <a16:creationId xmlns:a16="http://schemas.microsoft.com/office/drawing/2014/main" id="{D3CAAF8C-8582-2B82-8A9C-8D60008A7EF5}"/>
                  </a:ext>
                </a:extLst>
              </p:cNvPr>
              <p:cNvSpPr/>
              <p:nvPr/>
            </p:nvSpPr>
            <p:spPr>
              <a:xfrm>
                <a:off x="3114914" y="3957157"/>
                <a:ext cx="26283" cy="26527"/>
              </a:xfrm>
              <a:custGeom>
                <a:avLst/>
                <a:gdLst>
                  <a:gd name="connsiteX0" fmla="*/ 6115 w 26283"/>
                  <a:gd name="connsiteY0" fmla="*/ 26527 h 26527"/>
                  <a:gd name="connsiteX1" fmla="*/ 13450 w 26283"/>
                  <a:gd name="connsiteY1" fmla="*/ 19122 h 26527"/>
                  <a:gd name="connsiteX2" fmla="*/ 20784 w 26283"/>
                  <a:gd name="connsiteY2" fmla="*/ 26527 h 26527"/>
                  <a:gd name="connsiteX3" fmla="*/ 26283 w 26283"/>
                  <a:gd name="connsiteY3" fmla="*/ 20360 h 26527"/>
                  <a:gd name="connsiteX4" fmla="*/ 18949 w 26283"/>
                  <a:gd name="connsiteY4" fmla="*/ 12955 h 26527"/>
                  <a:gd name="connsiteX5" fmla="*/ 26283 w 26283"/>
                  <a:gd name="connsiteY5" fmla="*/ 5551 h 26527"/>
                  <a:gd name="connsiteX6" fmla="*/ 20784 w 26283"/>
                  <a:gd name="connsiteY6" fmla="*/ 0 h 26527"/>
                  <a:gd name="connsiteX7" fmla="*/ 13450 w 26283"/>
                  <a:gd name="connsiteY7" fmla="*/ 7399 h 26527"/>
                  <a:gd name="connsiteX8" fmla="*/ 6115 w 26283"/>
                  <a:gd name="connsiteY8" fmla="*/ 0 h 26527"/>
                  <a:gd name="connsiteX9" fmla="*/ 0 w 26283"/>
                  <a:gd name="connsiteY9" fmla="*/ 5551 h 26527"/>
                  <a:gd name="connsiteX10" fmla="*/ 7334 w 26283"/>
                  <a:gd name="connsiteY10" fmla="*/ 12955 h 26527"/>
                  <a:gd name="connsiteX11" fmla="*/ 0 w 26283"/>
                  <a:gd name="connsiteY11" fmla="*/ 20360 h 26527"/>
                  <a:gd name="connsiteX12" fmla="*/ 6115 w 26283"/>
                  <a:gd name="connsiteY12" fmla="*/ 2652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83" h="26527">
                    <a:moveTo>
                      <a:pt x="6115" y="26527"/>
                    </a:moveTo>
                    <a:lnTo>
                      <a:pt x="13450" y="19122"/>
                    </a:lnTo>
                    <a:lnTo>
                      <a:pt x="20784" y="26527"/>
                    </a:lnTo>
                    <a:lnTo>
                      <a:pt x="26283" y="20360"/>
                    </a:lnTo>
                    <a:lnTo>
                      <a:pt x="18949" y="12955"/>
                    </a:lnTo>
                    <a:lnTo>
                      <a:pt x="26283" y="5551"/>
                    </a:lnTo>
                    <a:lnTo>
                      <a:pt x="20784" y="0"/>
                    </a:lnTo>
                    <a:lnTo>
                      <a:pt x="13450" y="7399"/>
                    </a:lnTo>
                    <a:lnTo>
                      <a:pt x="6115" y="0"/>
                    </a:lnTo>
                    <a:lnTo>
                      <a:pt x="0" y="5551"/>
                    </a:lnTo>
                    <a:lnTo>
                      <a:pt x="7334" y="12955"/>
                    </a:lnTo>
                    <a:lnTo>
                      <a:pt x="0" y="20360"/>
                    </a:lnTo>
                    <a:lnTo>
                      <a:pt x="6115" y="26527"/>
                    </a:lnTo>
                    <a:close/>
                  </a:path>
                </a:pathLst>
              </a:custGeom>
              <a:solidFill>
                <a:srgbClr val="AE562C"/>
              </a:solidFill>
              <a:ln w="6417" cap="flat">
                <a:noFill/>
                <a:prstDash val="solid"/>
                <a:miter/>
              </a:ln>
            </p:spPr>
            <p:txBody>
              <a:bodyPr rtlCol="0" anchor="ctr"/>
              <a:lstStyle/>
              <a:p>
                <a:endParaRPr lang="en-US"/>
              </a:p>
            </p:txBody>
          </p:sp>
          <p:sp>
            <p:nvSpPr>
              <p:cNvPr id="54" name="Freeform: Shape 76">
                <a:extLst>
                  <a:ext uri="{FF2B5EF4-FFF2-40B4-BE49-F238E27FC236}">
                    <a16:creationId xmlns:a16="http://schemas.microsoft.com/office/drawing/2014/main" id="{2741E5F0-C9AA-BDA2-2E77-C4BA39AB8EE7}"/>
                  </a:ext>
                </a:extLst>
              </p:cNvPr>
              <p:cNvSpPr/>
              <p:nvPr/>
            </p:nvSpPr>
            <p:spPr>
              <a:xfrm>
                <a:off x="3095362"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5" name="Freeform: Shape 77">
                <a:extLst>
                  <a:ext uri="{FF2B5EF4-FFF2-40B4-BE49-F238E27FC236}">
                    <a16:creationId xmlns:a16="http://schemas.microsoft.com/office/drawing/2014/main" id="{197E132C-BEDB-979D-5114-D26165968267}"/>
                  </a:ext>
                </a:extLst>
              </p:cNvPr>
              <p:cNvSpPr/>
              <p:nvPr/>
            </p:nvSpPr>
            <p:spPr>
              <a:xfrm>
                <a:off x="3064196" y="3957157"/>
                <a:ext cx="26276" cy="26527"/>
              </a:xfrm>
              <a:custGeom>
                <a:avLst/>
                <a:gdLst>
                  <a:gd name="connsiteX0" fmla="*/ 0 w 26276"/>
                  <a:gd name="connsiteY0" fmla="*/ 20360 h 26527"/>
                  <a:gd name="connsiteX1" fmla="*/ 5499 w 26276"/>
                  <a:gd name="connsiteY1" fmla="*/ 26527 h 26527"/>
                  <a:gd name="connsiteX2" fmla="*/ 12834 w 26276"/>
                  <a:gd name="connsiteY2" fmla="*/ 19122 h 26527"/>
                  <a:gd name="connsiteX3" fmla="*/ 20168 w 26276"/>
                  <a:gd name="connsiteY3" fmla="*/ 26527 h 26527"/>
                  <a:gd name="connsiteX4" fmla="*/ 26277 w 26276"/>
                  <a:gd name="connsiteY4" fmla="*/ 20360 h 26527"/>
                  <a:gd name="connsiteX5" fmla="*/ 18943 w 26276"/>
                  <a:gd name="connsiteY5" fmla="*/ 12955 h 26527"/>
                  <a:gd name="connsiteX6" fmla="*/ 26277 w 26276"/>
                  <a:gd name="connsiteY6" fmla="*/ 5551 h 26527"/>
                  <a:gd name="connsiteX7" fmla="*/ 20168 w 26276"/>
                  <a:gd name="connsiteY7" fmla="*/ 0 h 26527"/>
                  <a:gd name="connsiteX8" fmla="*/ 12834 w 26276"/>
                  <a:gd name="connsiteY8" fmla="*/ 7399 h 26527"/>
                  <a:gd name="connsiteX9" fmla="*/ 5499 w 26276"/>
                  <a:gd name="connsiteY9" fmla="*/ 0 h 26527"/>
                  <a:gd name="connsiteX10" fmla="*/ 0 w 26276"/>
                  <a:gd name="connsiteY10" fmla="*/ 5551 h 26527"/>
                  <a:gd name="connsiteX11" fmla="*/ 7334 w 26276"/>
                  <a:gd name="connsiteY11" fmla="*/ 12955 h 26527"/>
                  <a:gd name="connsiteX12" fmla="*/ 0 w 26276"/>
                  <a:gd name="connsiteY12" fmla="*/ 20360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360"/>
                    </a:moveTo>
                    <a:lnTo>
                      <a:pt x="5499" y="26527"/>
                    </a:lnTo>
                    <a:lnTo>
                      <a:pt x="12834" y="19122"/>
                    </a:lnTo>
                    <a:lnTo>
                      <a:pt x="20168" y="26527"/>
                    </a:lnTo>
                    <a:lnTo>
                      <a:pt x="26277" y="20360"/>
                    </a:lnTo>
                    <a:lnTo>
                      <a:pt x="18943" y="12955"/>
                    </a:lnTo>
                    <a:lnTo>
                      <a:pt x="26277" y="5551"/>
                    </a:lnTo>
                    <a:lnTo>
                      <a:pt x="20168" y="0"/>
                    </a:lnTo>
                    <a:lnTo>
                      <a:pt x="12834" y="7399"/>
                    </a:lnTo>
                    <a:lnTo>
                      <a:pt x="5499" y="0"/>
                    </a:lnTo>
                    <a:lnTo>
                      <a:pt x="0" y="5551"/>
                    </a:lnTo>
                    <a:lnTo>
                      <a:pt x="7334" y="12955"/>
                    </a:lnTo>
                    <a:lnTo>
                      <a:pt x="0" y="20360"/>
                    </a:lnTo>
                    <a:close/>
                  </a:path>
                </a:pathLst>
              </a:custGeom>
              <a:solidFill>
                <a:srgbClr val="AE562C"/>
              </a:solidFill>
              <a:ln w="6417" cap="flat">
                <a:noFill/>
                <a:prstDash val="solid"/>
                <a:miter/>
              </a:ln>
            </p:spPr>
            <p:txBody>
              <a:bodyPr rtlCol="0" anchor="ctr"/>
              <a:lstStyle/>
              <a:p>
                <a:endParaRPr lang="en-US"/>
              </a:p>
            </p:txBody>
          </p:sp>
          <p:sp>
            <p:nvSpPr>
              <p:cNvPr id="56" name="Freeform: Shape 78">
                <a:extLst>
                  <a:ext uri="{FF2B5EF4-FFF2-40B4-BE49-F238E27FC236}">
                    <a16:creationId xmlns:a16="http://schemas.microsoft.com/office/drawing/2014/main" id="{E3D646DB-C4CD-E95B-C991-FC561653A84D}"/>
                  </a:ext>
                </a:extLst>
              </p:cNvPr>
              <p:cNvSpPr/>
              <p:nvPr/>
            </p:nvSpPr>
            <p:spPr>
              <a:xfrm>
                <a:off x="3095362" y="3923840"/>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7" name="Freeform: Shape 79">
                <a:extLst>
                  <a:ext uri="{FF2B5EF4-FFF2-40B4-BE49-F238E27FC236}">
                    <a16:creationId xmlns:a16="http://schemas.microsoft.com/office/drawing/2014/main" id="{92CA29C2-4E5B-4EB3-B528-7987B73F49A1}"/>
                  </a:ext>
                </a:extLst>
              </p:cNvPr>
              <p:cNvSpPr/>
              <p:nvPr/>
            </p:nvSpPr>
            <p:spPr>
              <a:xfrm>
                <a:off x="3064196" y="3905328"/>
                <a:ext cx="26276" cy="26533"/>
              </a:xfrm>
              <a:custGeom>
                <a:avLst/>
                <a:gdLst>
                  <a:gd name="connsiteX0" fmla="*/ 0 w 26276"/>
                  <a:gd name="connsiteY0" fmla="*/ 20361 h 26533"/>
                  <a:gd name="connsiteX1" fmla="*/ 5499 w 26276"/>
                  <a:gd name="connsiteY1" fmla="*/ 26534 h 26533"/>
                  <a:gd name="connsiteX2" fmla="*/ 12834 w 26276"/>
                  <a:gd name="connsiteY2" fmla="*/ 19129 h 26533"/>
                  <a:gd name="connsiteX3" fmla="*/ 20168 w 26276"/>
                  <a:gd name="connsiteY3" fmla="*/ 26534 h 26533"/>
                  <a:gd name="connsiteX4" fmla="*/ 26277 w 26276"/>
                  <a:gd name="connsiteY4" fmla="*/ 20361 h 26533"/>
                  <a:gd name="connsiteX5" fmla="*/ 18943 w 26276"/>
                  <a:gd name="connsiteY5" fmla="*/ 12956 h 26533"/>
                  <a:gd name="connsiteX6" fmla="*/ 26277 w 26276"/>
                  <a:gd name="connsiteY6" fmla="*/ 5551 h 26533"/>
                  <a:gd name="connsiteX7" fmla="*/ 20168 w 26276"/>
                  <a:gd name="connsiteY7" fmla="*/ 0 h 26533"/>
                  <a:gd name="connsiteX8" fmla="*/ 12834 w 26276"/>
                  <a:gd name="connsiteY8" fmla="*/ 7405 h 26533"/>
                  <a:gd name="connsiteX9" fmla="*/ 5499 w 26276"/>
                  <a:gd name="connsiteY9" fmla="*/ 0 h 26533"/>
                  <a:gd name="connsiteX10" fmla="*/ 0 w 26276"/>
                  <a:gd name="connsiteY10" fmla="*/ 5551 h 26533"/>
                  <a:gd name="connsiteX11" fmla="*/ 7334 w 26276"/>
                  <a:gd name="connsiteY11" fmla="*/ 12956 h 26533"/>
                  <a:gd name="connsiteX12" fmla="*/ 0 w 26276"/>
                  <a:gd name="connsiteY12" fmla="*/ 20361 h 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33">
                    <a:moveTo>
                      <a:pt x="0" y="20361"/>
                    </a:moveTo>
                    <a:lnTo>
                      <a:pt x="5499" y="26534"/>
                    </a:lnTo>
                    <a:lnTo>
                      <a:pt x="12834" y="19129"/>
                    </a:lnTo>
                    <a:lnTo>
                      <a:pt x="20168" y="26534"/>
                    </a:lnTo>
                    <a:lnTo>
                      <a:pt x="26277" y="20361"/>
                    </a:lnTo>
                    <a:lnTo>
                      <a:pt x="18943" y="12956"/>
                    </a:lnTo>
                    <a:lnTo>
                      <a:pt x="26277" y="5551"/>
                    </a:lnTo>
                    <a:lnTo>
                      <a:pt x="20168" y="0"/>
                    </a:lnTo>
                    <a:lnTo>
                      <a:pt x="12834" y="7405"/>
                    </a:lnTo>
                    <a:lnTo>
                      <a:pt x="5499" y="0"/>
                    </a:lnTo>
                    <a:lnTo>
                      <a:pt x="0" y="5551"/>
                    </a:lnTo>
                    <a:lnTo>
                      <a:pt x="7334" y="12956"/>
                    </a:lnTo>
                    <a:lnTo>
                      <a:pt x="0" y="20361"/>
                    </a:lnTo>
                    <a:close/>
                  </a:path>
                </a:pathLst>
              </a:custGeom>
              <a:solidFill>
                <a:srgbClr val="AE562C"/>
              </a:solidFill>
              <a:ln w="6417" cap="flat">
                <a:noFill/>
                <a:prstDash val="solid"/>
                <a:miter/>
              </a:ln>
            </p:spPr>
            <p:txBody>
              <a:bodyPr rtlCol="0" anchor="ctr"/>
              <a:lstStyle/>
              <a:p>
                <a:endParaRPr lang="en-US"/>
              </a:p>
            </p:txBody>
          </p:sp>
          <p:sp>
            <p:nvSpPr>
              <p:cNvPr id="58" name="Freeform: Shape 80">
                <a:extLst>
                  <a:ext uri="{FF2B5EF4-FFF2-40B4-BE49-F238E27FC236}">
                    <a16:creationId xmlns:a16="http://schemas.microsoft.com/office/drawing/2014/main" id="{1EFBA58D-2CE4-576F-C3D6-E3794D91F86B}"/>
                  </a:ext>
                </a:extLst>
              </p:cNvPr>
              <p:cNvSpPr/>
              <p:nvPr/>
            </p:nvSpPr>
            <p:spPr>
              <a:xfrm>
                <a:off x="3093527" y="3872011"/>
                <a:ext cx="7944" cy="8637"/>
              </a:xfrm>
              <a:custGeom>
                <a:avLst/>
                <a:gdLst>
                  <a:gd name="connsiteX0" fmla="*/ 0 w 7944"/>
                  <a:gd name="connsiteY0" fmla="*/ 8637 h 8637"/>
                  <a:gd name="connsiteX1" fmla="*/ 7944 w 7944"/>
                  <a:gd name="connsiteY1" fmla="*/ 8637 h 8637"/>
                  <a:gd name="connsiteX2" fmla="*/ 7944 w 7944"/>
                  <a:gd name="connsiteY2" fmla="*/ 616 h 8637"/>
                  <a:gd name="connsiteX3" fmla="*/ 7944 w 7944"/>
                  <a:gd name="connsiteY3" fmla="*/ 0 h 8637"/>
                  <a:gd name="connsiteX4" fmla="*/ 0 w 7944"/>
                  <a:gd name="connsiteY4" fmla="*/ 0 h 8637"/>
                  <a:gd name="connsiteX5" fmla="*/ 0 w 7944"/>
                  <a:gd name="connsiteY5" fmla="*/ 8637 h 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4" h="8637">
                    <a:moveTo>
                      <a:pt x="0" y="8637"/>
                    </a:moveTo>
                    <a:lnTo>
                      <a:pt x="7944" y="8637"/>
                    </a:lnTo>
                    <a:lnTo>
                      <a:pt x="7944" y="616"/>
                    </a:lnTo>
                    <a:cubicBezTo>
                      <a:pt x="7944" y="616"/>
                      <a:pt x="7944" y="616"/>
                      <a:pt x="7944" y="0"/>
                    </a:cubicBezTo>
                    <a:lnTo>
                      <a:pt x="0" y="0"/>
                    </a:lnTo>
                    <a:lnTo>
                      <a:pt x="0" y="8637"/>
                    </a:lnTo>
                    <a:close/>
                  </a:path>
                </a:pathLst>
              </a:custGeom>
              <a:solidFill>
                <a:srgbClr val="AE562C"/>
              </a:solidFill>
              <a:ln w="6417" cap="flat">
                <a:noFill/>
                <a:prstDash val="solid"/>
                <a:miter/>
              </a:ln>
            </p:spPr>
            <p:txBody>
              <a:bodyPr rtlCol="0" anchor="ctr"/>
              <a:lstStyle/>
              <a:p>
                <a:endParaRPr lang="en-US"/>
              </a:p>
            </p:txBody>
          </p:sp>
          <p:sp>
            <p:nvSpPr>
              <p:cNvPr id="59" name="Freeform: Shape 81">
                <a:extLst>
                  <a:ext uri="{FF2B5EF4-FFF2-40B4-BE49-F238E27FC236}">
                    <a16:creationId xmlns:a16="http://schemas.microsoft.com/office/drawing/2014/main" id="{CC7CFC77-601E-300C-1AC0-6F2FB9C28044}"/>
                  </a:ext>
                </a:extLst>
              </p:cNvPr>
              <p:cNvSpPr/>
              <p:nvPr/>
            </p:nvSpPr>
            <p:spPr>
              <a:xfrm>
                <a:off x="3061751" y="3853499"/>
                <a:ext cx="26276" cy="26527"/>
              </a:xfrm>
              <a:custGeom>
                <a:avLst/>
                <a:gdLst>
                  <a:gd name="connsiteX0" fmla="*/ 0 w 26276"/>
                  <a:gd name="connsiteY0" fmla="*/ 20977 h 26527"/>
                  <a:gd name="connsiteX1" fmla="*/ 6109 w 26276"/>
                  <a:gd name="connsiteY1" fmla="*/ 26527 h 26527"/>
                  <a:gd name="connsiteX2" fmla="*/ 13443 w 26276"/>
                  <a:gd name="connsiteY2" fmla="*/ 19129 h 26527"/>
                  <a:gd name="connsiteX3" fmla="*/ 20778 w 26276"/>
                  <a:gd name="connsiteY3" fmla="*/ 26527 h 26527"/>
                  <a:gd name="connsiteX4" fmla="*/ 26277 w 26276"/>
                  <a:gd name="connsiteY4" fmla="*/ 20977 h 26527"/>
                  <a:gd name="connsiteX5" fmla="*/ 18942 w 26276"/>
                  <a:gd name="connsiteY5" fmla="*/ 13572 h 26527"/>
                  <a:gd name="connsiteX6" fmla="*/ 26277 w 26276"/>
                  <a:gd name="connsiteY6" fmla="*/ 6167 h 26527"/>
                  <a:gd name="connsiteX7" fmla="*/ 20778 w 26276"/>
                  <a:gd name="connsiteY7" fmla="*/ 0 h 26527"/>
                  <a:gd name="connsiteX8" fmla="*/ 13443 w 26276"/>
                  <a:gd name="connsiteY8" fmla="*/ 7405 h 26527"/>
                  <a:gd name="connsiteX9" fmla="*/ 6109 w 26276"/>
                  <a:gd name="connsiteY9" fmla="*/ 0 h 26527"/>
                  <a:gd name="connsiteX10" fmla="*/ 0 w 26276"/>
                  <a:gd name="connsiteY10" fmla="*/ 6167 h 26527"/>
                  <a:gd name="connsiteX11" fmla="*/ 7334 w 26276"/>
                  <a:gd name="connsiteY11" fmla="*/ 13572 h 26527"/>
                  <a:gd name="connsiteX12" fmla="*/ 0 w 26276"/>
                  <a:gd name="connsiteY12" fmla="*/ 2097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977"/>
                    </a:moveTo>
                    <a:lnTo>
                      <a:pt x="6109" y="26527"/>
                    </a:lnTo>
                    <a:lnTo>
                      <a:pt x="13443" y="19129"/>
                    </a:lnTo>
                    <a:lnTo>
                      <a:pt x="20778" y="26527"/>
                    </a:lnTo>
                    <a:lnTo>
                      <a:pt x="26277" y="20977"/>
                    </a:lnTo>
                    <a:lnTo>
                      <a:pt x="18942" y="13572"/>
                    </a:lnTo>
                    <a:lnTo>
                      <a:pt x="26277" y="6167"/>
                    </a:lnTo>
                    <a:lnTo>
                      <a:pt x="20778" y="0"/>
                    </a:lnTo>
                    <a:lnTo>
                      <a:pt x="13443" y="7405"/>
                    </a:lnTo>
                    <a:lnTo>
                      <a:pt x="6109" y="0"/>
                    </a:lnTo>
                    <a:lnTo>
                      <a:pt x="0" y="6167"/>
                    </a:lnTo>
                    <a:lnTo>
                      <a:pt x="7334" y="13572"/>
                    </a:lnTo>
                    <a:lnTo>
                      <a:pt x="0" y="20977"/>
                    </a:lnTo>
                    <a:close/>
                  </a:path>
                </a:pathLst>
              </a:custGeom>
              <a:solidFill>
                <a:srgbClr val="AE562C"/>
              </a:solidFill>
              <a:ln w="6417" cap="flat">
                <a:noFill/>
                <a:prstDash val="solid"/>
                <a:miter/>
              </a:ln>
            </p:spPr>
            <p:txBody>
              <a:bodyPr rtlCol="0" anchor="ctr"/>
              <a:lstStyle/>
              <a:p>
                <a:endParaRPr lang="en-US"/>
              </a:p>
            </p:txBody>
          </p:sp>
          <p:sp>
            <p:nvSpPr>
              <p:cNvPr id="60" name="Freeform: Shape 82">
                <a:extLst>
                  <a:ext uri="{FF2B5EF4-FFF2-40B4-BE49-F238E27FC236}">
                    <a16:creationId xmlns:a16="http://schemas.microsoft.com/office/drawing/2014/main" id="{614BA64E-F76F-4C86-FA7D-C518EB2D4ADB}"/>
                  </a:ext>
                </a:extLst>
              </p:cNvPr>
              <p:cNvSpPr/>
              <p:nvPr/>
            </p:nvSpPr>
            <p:spPr>
              <a:xfrm>
                <a:off x="3103916" y="3756630"/>
                <a:ext cx="136280" cy="180165"/>
              </a:xfrm>
              <a:custGeom>
                <a:avLst/>
                <a:gdLst>
                  <a:gd name="connsiteX0" fmla="*/ 0 w 136280"/>
                  <a:gd name="connsiteY0" fmla="*/ 28998 h 180165"/>
                  <a:gd name="connsiteX1" fmla="*/ 0 w 136280"/>
                  <a:gd name="connsiteY1" fmla="*/ 92550 h 180165"/>
                  <a:gd name="connsiteX2" fmla="*/ 8560 w 136280"/>
                  <a:gd name="connsiteY2" fmla="*/ 127098 h 180165"/>
                  <a:gd name="connsiteX3" fmla="*/ 67229 w 136280"/>
                  <a:gd name="connsiteY3" fmla="*/ 179543 h 180165"/>
                  <a:gd name="connsiteX4" fmla="*/ 68449 w 136280"/>
                  <a:gd name="connsiteY4" fmla="*/ 180166 h 180165"/>
                  <a:gd name="connsiteX5" fmla="*/ 69668 w 136280"/>
                  <a:gd name="connsiteY5" fmla="*/ 179543 h 180165"/>
                  <a:gd name="connsiteX6" fmla="*/ 127727 w 136280"/>
                  <a:gd name="connsiteY6" fmla="*/ 127098 h 180165"/>
                  <a:gd name="connsiteX7" fmla="*/ 136281 w 136280"/>
                  <a:gd name="connsiteY7" fmla="*/ 92550 h 180165"/>
                  <a:gd name="connsiteX8" fmla="*/ 136281 w 136280"/>
                  <a:gd name="connsiteY8" fmla="*/ 28998 h 180165"/>
                  <a:gd name="connsiteX9" fmla="*/ 68449 w 136280"/>
                  <a:gd name="connsiteY9" fmla="*/ 0 h 180165"/>
                  <a:gd name="connsiteX10" fmla="*/ 0 w 136280"/>
                  <a:gd name="connsiteY10" fmla="*/ 28998 h 180165"/>
                  <a:gd name="connsiteX11" fmla="*/ 128953 w 136280"/>
                  <a:gd name="connsiteY11" fmla="*/ 92550 h 180165"/>
                  <a:gd name="connsiteX12" fmla="*/ 69058 w 136280"/>
                  <a:gd name="connsiteY12" fmla="*/ 170906 h 180165"/>
                  <a:gd name="connsiteX13" fmla="*/ 16504 w 136280"/>
                  <a:gd name="connsiteY13" fmla="*/ 124018 h 180165"/>
                  <a:gd name="connsiteX14" fmla="*/ 8560 w 136280"/>
                  <a:gd name="connsiteY14" fmla="*/ 92550 h 180165"/>
                  <a:gd name="connsiteX15" fmla="*/ 8560 w 136280"/>
                  <a:gd name="connsiteY15" fmla="*/ 34548 h 180165"/>
                  <a:gd name="connsiteX16" fmla="*/ 69058 w 136280"/>
                  <a:gd name="connsiteY16" fmla="*/ 8637 h 180165"/>
                  <a:gd name="connsiteX17" fmla="*/ 128953 w 136280"/>
                  <a:gd name="connsiteY17" fmla="*/ 34548 h 180165"/>
                  <a:gd name="connsiteX18" fmla="*/ 128953 w 136280"/>
                  <a:gd name="connsiteY18" fmla="*/ 92550 h 18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280" h="180165">
                    <a:moveTo>
                      <a:pt x="0" y="28998"/>
                    </a:moveTo>
                    <a:lnTo>
                      <a:pt x="0" y="92550"/>
                    </a:lnTo>
                    <a:cubicBezTo>
                      <a:pt x="0" y="93166"/>
                      <a:pt x="616" y="108592"/>
                      <a:pt x="8560" y="127098"/>
                    </a:cubicBezTo>
                    <a:cubicBezTo>
                      <a:pt x="16504" y="144379"/>
                      <a:pt x="33002" y="167204"/>
                      <a:pt x="67229" y="179543"/>
                    </a:cubicBezTo>
                    <a:lnTo>
                      <a:pt x="68449" y="180166"/>
                    </a:lnTo>
                    <a:lnTo>
                      <a:pt x="69668" y="179543"/>
                    </a:lnTo>
                    <a:cubicBezTo>
                      <a:pt x="103895" y="167204"/>
                      <a:pt x="120393" y="144379"/>
                      <a:pt x="127727" y="127098"/>
                    </a:cubicBezTo>
                    <a:cubicBezTo>
                      <a:pt x="136281" y="108592"/>
                      <a:pt x="136281" y="93166"/>
                      <a:pt x="136281" y="92550"/>
                    </a:cubicBezTo>
                    <a:lnTo>
                      <a:pt x="136281" y="28998"/>
                    </a:lnTo>
                    <a:lnTo>
                      <a:pt x="68449" y="0"/>
                    </a:lnTo>
                    <a:lnTo>
                      <a:pt x="0" y="28998"/>
                    </a:lnTo>
                    <a:close/>
                    <a:moveTo>
                      <a:pt x="128953" y="92550"/>
                    </a:moveTo>
                    <a:cubicBezTo>
                      <a:pt x="128953" y="93166"/>
                      <a:pt x="127727" y="148697"/>
                      <a:pt x="69058" y="170906"/>
                    </a:cubicBezTo>
                    <a:cubicBezTo>
                      <a:pt x="44616" y="161653"/>
                      <a:pt x="26893" y="145611"/>
                      <a:pt x="16504" y="124018"/>
                    </a:cubicBezTo>
                    <a:cubicBezTo>
                      <a:pt x="8560" y="107354"/>
                      <a:pt x="8560" y="92550"/>
                      <a:pt x="8560" y="92550"/>
                    </a:cubicBezTo>
                    <a:lnTo>
                      <a:pt x="8560" y="34548"/>
                    </a:lnTo>
                    <a:lnTo>
                      <a:pt x="69058" y="8637"/>
                    </a:lnTo>
                    <a:lnTo>
                      <a:pt x="128953" y="34548"/>
                    </a:lnTo>
                    <a:lnTo>
                      <a:pt x="128953" y="92550"/>
                    </a:lnTo>
                    <a:close/>
                  </a:path>
                </a:pathLst>
              </a:custGeom>
              <a:solidFill>
                <a:srgbClr val="AE562C"/>
              </a:solidFill>
              <a:ln w="6417" cap="flat">
                <a:noFill/>
                <a:prstDash val="solid"/>
                <a:miter/>
              </a:ln>
            </p:spPr>
            <p:txBody>
              <a:bodyPr rtlCol="0" anchor="ctr"/>
              <a:lstStyle/>
              <a:p>
                <a:endParaRPr lang="en-US"/>
              </a:p>
            </p:txBody>
          </p:sp>
          <p:sp>
            <p:nvSpPr>
              <p:cNvPr id="61" name="Freeform: Shape 83">
                <a:extLst>
                  <a:ext uri="{FF2B5EF4-FFF2-40B4-BE49-F238E27FC236}">
                    <a16:creationId xmlns:a16="http://schemas.microsoft.com/office/drawing/2014/main" id="{9B90AD74-41AF-B5CC-89DE-7BCABD970F31}"/>
                  </a:ext>
                </a:extLst>
              </p:cNvPr>
              <p:cNvSpPr/>
              <p:nvPr/>
            </p:nvSpPr>
            <p:spPr>
              <a:xfrm>
                <a:off x="3133254" y="3857817"/>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2" name="Freeform: Shape 84">
                <a:extLst>
                  <a:ext uri="{FF2B5EF4-FFF2-40B4-BE49-F238E27FC236}">
                    <a16:creationId xmlns:a16="http://schemas.microsoft.com/office/drawing/2014/main" id="{4EF30CDC-C11A-7179-5B8D-80FCED76595F}"/>
                  </a:ext>
                </a:extLst>
              </p:cNvPr>
              <p:cNvSpPr/>
              <p:nvPr/>
            </p:nvSpPr>
            <p:spPr>
              <a:xfrm>
                <a:off x="3133254" y="3816480"/>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3" name="Freeform: Shape 85">
                <a:extLst>
                  <a:ext uri="{FF2B5EF4-FFF2-40B4-BE49-F238E27FC236}">
                    <a16:creationId xmlns:a16="http://schemas.microsoft.com/office/drawing/2014/main" id="{9DA485FC-CF3C-18D8-5B87-299702793C61}"/>
                  </a:ext>
                </a:extLst>
              </p:cNvPr>
              <p:cNvSpPr/>
              <p:nvPr/>
            </p:nvSpPr>
            <p:spPr>
              <a:xfrm>
                <a:off x="3177864" y="3807220"/>
                <a:ext cx="35446" cy="29004"/>
              </a:xfrm>
              <a:custGeom>
                <a:avLst/>
                <a:gdLst>
                  <a:gd name="connsiteX0" fmla="*/ 29947 w 35446"/>
                  <a:gd name="connsiteY0" fmla="*/ 0 h 29004"/>
                  <a:gd name="connsiteX1" fmla="*/ 12224 w 35446"/>
                  <a:gd name="connsiteY1" fmla="*/ 17281 h 29004"/>
                  <a:gd name="connsiteX2" fmla="*/ 6109 w 35446"/>
                  <a:gd name="connsiteY2" fmla="*/ 11108 h 29004"/>
                  <a:gd name="connsiteX3" fmla="*/ 0 w 35446"/>
                  <a:gd name="connsiteY3" fmla="*/ 16665 h 29004"/>
                  <a:gd name="connsiteX4" fmla="*/ 12224 w 35446"/>
                  <a:gd name="connsiteY4" fmla="*/ 29004 h 29004"/>
                  <a:gd name="connsiteX5" fmla="*/ 35447 w 35446"/>
                  <a:gd name="connsiteY5" fmla="*/ 5557 h 29004"/>
                  <a:gd name="connsiteX6" fmla="*/ 29947 w 35446"/>
                  <a:gd name="connsiteY6" fmla="*/ 0 h 2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46" h="29004">
                    <a:moveTo>
                      <a:pt x="29947" y="0"/>
                    </a:moveTo>
                    <a:lnTo>
                      <a:pt x="12224" y="17281"/>
                    </a:lnTo>
                    <a:lnTo>
                      <a:pt x="6109" y="11108"/>
                    </a:lnTo>
                    <a:lnTo>
                      <a:pt x="0" y="16665"/>
                    </a:lnTo>
                    <a:lnTo>
                      <a:pt x="12224" y="29004"/>
                    </a:lnTo>
                    <a:lnTo>
                      <a:pt x="35447" y="5557"/>
                    </a:lnTo>
                    <a:lnTo>
                      <a:pt x="29947" y="0"/>
                    </a:lnTo>
                    <a:close/>
                  </a:path>
                </a:pathLst>
              </a:custGeom>
              <a:solidFill>
                <a:srgbClr val="AE562C"/>
              </a:solidFill>
              <a:ln w="6417" cap="flat">
                <a:noFill/>
                <a:prstDash val="solid"/>
                <a:miter/>
              </a:ln>
            </p:spPr>
            <p:txBody>
              <a:bodyPr rtlCol="0" anchor="ctr"/>
              <a:lstStyle/>
              <a:p>
                <a:endParaRPr lang="en-US"/>
              </a:p>
            </p:txBody>
          </p:sp>
          <p:sp>
            <p:nvSpPr>
              <p:cNvPr id="64" name="Freeform: Shape 86">
                <a:extLst>
                  <a:ext uri="{FF2B5EF4-FFF2-40B4-BE49-F238E27FC236}">
                    <a16:creationId xmlns:a16="http://schemas.microsoft.com/office/drawing/2014/main" id="{887EA3EB-49A9-204A-A2F6-5793C255F941}"/>
                  </a:ext>
                </a:extLst>
              </p:cNvPr>
              <p:cNvSpPr/>
              <p:nvPr/>
            </p:nvSpPr>
            <p:spPr>
              <a:xfrm>
                <a:off x="3133254" y="3836841"/>
                <a:ext cx="31776" cy="8636"/>
              </a:xfrm>
              <a:custGeom>
                <a:avLst/>
                <a:gdLst>
                  <a:gd name="connsiteX0" fmla="*/ 0 w 31776"/>
                  <a:gd name="connsiteY0" fmla="*/ 8637 h 8636"/>
                  <a:gd name="connsiteX1" fmla="*/ 30550 w 31776"/>
                  <a:gd name="connsiteY1" fmla="*/ 8637 h 8636"/>
                  <a:gd name="connsiteX2" fmla="*/ 31776 w 31776"/>
                  <a:gd name="connsiteY2" fmla="*/ 8637 h 8636"/>
                  <a:gd name="connsiteX3" fmla="*/ 31776 w 31776"/>
                  <a:gd name="connsiteY3" fmla="*/ 0 h 8636"/>
                  <a:gd name="connsiteX4" fmla="*/ 0 w 31776"/>
                  <a:gd name="connsiteY4" fmla="*/ 0 h 8636"/>
                  <a:gd name="connsiteX5" fmla="*/ 0 w 31776"/>
                  <a:gd name="connsiteY5" fmla="*/ 8637 h 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6" h="8636">
                    <a:moveTo>
                      <a:pt x="0" y="8637"/>
                    </a:moveTo>
                    <a:lnTo>
                      <a:pt x="30550" y="8637"/>
                    </a:lnTo>
                    <a:lnTo>
                      <a:pt x="31776" y="8637"/>
                    </a:lnTo>
                    <a:lnTo>
                      <a:pt x="31776" y="0"/>
                    </a:lnTo>
                    <a:lnTo>
                      <a:pt x="0" y="0"/>
                    </a:lnTo>
                    <a:lnTo>
                      <a:pt x="0" y="8637"/>
                    </a:lnTo>
                    <a:close/>
                  </a:path>
                </a:pathLst>
              </a:custGeom>
              <a:solidFill>
                <a:srgbClr val="AE562C"/>
              </a:solidFill>
              <a:ln w="6417" cap="flat">
                <a:noFill/>
                <a:prstDash val="solid"/>
                <a:miter/>
              </a:ln>
            </p:spPr>
            <p:txBody>
              <a:bodyPr rtlCol="0" anchor="ctr"/>
              <a:lstStyle/>
              <a:p>
                <a:endParaRPr lang="en-US"/>
              </a:p>
            </p:txBody>
          </p:sp>
        </p:grpSp>
      </p:grpSp>
      <p:sp>
        <p:nvSpPr>
          <p:cNvPr id="67" name="TextBox 89">
            <a:extLst>
              <a:ext uri="{FF2B5EF4-FFF2-40B4-BE49-F238E27FC236}">
                <a16:creationId xmlns:a16="http://schemas.microsoft.com/office/drawing/2014/main" id="{69AFD728-2D3C-8052-3F0C-96A23AB2CD58}"/>
              </a:ext>
            </a:extLst>
          </p:cNvPr>
          <p:cNvSpPr txBox="1"/>
          <p:nvPr/>
        </p:nvSpPr>
        <p:spPr>
          <a:xfrm>
            <a:off x="1984221" y="2467511"/>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Object</a:t>
            </a:r>
            <a:r>
              <a:rPr lang="de-CH" sz="1400" noProof="0" dirty="0">
                <a:solidFill>
                  <a:schemeClr val="bg1">
                    <a:lumMod val="50000"/>
                  </a:schemeClr>
                </a:solidFill>
              </a:rPr>
              <a:t> Storage </a:t>
            </a:r>
            <a:br>
              <a:rPr lang="de-CH" sz="1400" noProof="0" dirty="0">
                <a:solidFill>
                  <a:schemeClr val="bg1">
                    <a:lumMod val="50000"/>
                  </a:schemeClr>
                </a:solidFill>
              </a:rPr>
            </a:br>
            <a:r>
              <a:rPr lang="de-CH" sz="1400" noProof="0" dirty="0" err="1">
                <a:solidFill>
                  <a:schemeClr val="bg1">
                    <a:lumMod val="50000"/>
                  </a:schemeClr>
                </a:solidFill>
              </a:rPr>
              <a:t>Bucket</a:t>
            </a:r>
            <a:endParaRPr lang="de-CH" sz="1400" noProof="0" dirty="0">
              <a:solidFill>
                <a:schemeClr val="bg1">
                  <a:lumMod val="50000"/>
                </a:schemeClr>
              </a:solidFill>
            </a:endParaRPr>
          </a:p>
        </p:txBody>
      </p:sp>
      <p:sp>
        <p:nvSpPr>
          <p:cNvPr id="68" name="TextBox 90">
            <a:extLst>
              <a:ext uri="{FF2B5EF4-FFF2-40B4-BE49-F238E27FC236}">
                <a16:creationId xmlns:a16="http://schemas.microsoft.com/office/drawing/2014/main" id="{3832D5ED-D7A8-FBA4-76AA-5F6DBDD2A440}"/>
              </a:ext>
            </a:extLst>
          </p:cNvPr>
          <p:cNvSpPr txBox="1"/>
          <p:nvPr/>
        </p:nvSpPr>
        <p:spPr>
          <a:xfrm>
            <a:off x="4504363" y="253798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Visibility</a:t>
            </a:r>
            <a:r>
              <a:rPr lang="de-CH" sz="1400" noProof="0" dirty="0">
                <a:solidFill>
                  <a:schemeClr val="bg1">
                    <a:lumMod val="50000"/>
                  </a:schemeClr>
                </a:solidFill>
              </a:rPr>
              <a:t> Public</a:t>
            </a:r>
          </a:p>
        </p:txBody>
      </p:sp>
      <p:sp>
        <p:nvSpPr>
          <p:cNvPr id="69" name="TextBox 91">
            <a:extLst>
              <a:ext uri="{FF2B5EF4-FFF2-40B4-BE49-F238E27FC236}">
                <a16:creationId xmlns:a16="http://schemas.microsoft.com/office/drawing/2014/main" id="{8A632B41-25C9-1D20-8CD1-E96DEC4C687D}"/>
              </a:ext>
            </a:extLst>
          </p:cNvPr>
          <p:cNvSpPr txBox="1"/>
          <p:nvPr/>
        </p:nvSpPr>
        <p:spPr>
          <a:xfrm>
            <a:off x="9314772" y="2530639"/>
            <a:ext cx="1666399" cy="374343"/>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Change </a:t>
            </a:r>
            <a:r>
              <a:rPr lang="de-CH" sz="1400" noProof="0" dirty="0" err="1">
                <a:solidFill>
                  <a:schemeClr val="bg1">
                    <a:lumMod val="50000"/>
                  </a:schemeClr>
                </a:solidFill>
              </a:rPr>
              <a:t>Visibility</a:t>
            </a:r>
            <a:endParaRPr lang="de-CH" sz="1400" noProof="0" dirty="0">
              <a:solidFill>
                <a:schemeClr val="bg1">
                  <a:lumMod val="50000"/>
                </a:schemeClr>
              </a:solidFill>
            </a:endParaRPr>
          </a:p>
        </p:txBody>
      </p:sp>
      <p:sp>
        <p:nvSpPr>
          <p:cNvPr id="70" name="TextBox 92">
            <a:extLst>
              <a:ext uri="{FF2B5EF4-FFF2-40B4-BE49-F238E27FC236}">
                <a16:creationId xmlns:a16="http://schemas.microsoft.com/office/drawing/2014/main" id="{FF17FC9D-8051-AFFF-9FA9-3DB06A7929E5}"/>
              </a:ext>
            </a:extLst>
          </p:cNvPr>
          <p:cNvSpPr txBox="1"/>
          <p:nvPr/>
        </p:nvSpPr>
        <p:spPr>
          <a:xfrm>
            <a:off x="1984221" y="3501829"/>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Security List</a:t>
            </a:r>
          </a:p>
        </p:txBody>
      </p:sp>
      <p:grpSp>
        <p:nvGrpSpPr>
          <p:cNvPr id="71" name="Graphic 2">
            <a:extLst>
              <a:ext uri="{FF2B5EF4-FFF2-40B4-BE49-F238E27FC236}">
                <a16:creationId xmlns:a16="http://schemas.microsoft.com/office/drawing/2014/main" id="{E0B03CF5-E19E-56AE-5620-E2C50FA453CE}"/>
              </a:ext>
            </a:extLst>
          </p:cNvPr>
          <p:cNvGrpSpPr/>
          <p:nvPr/>
        </p:nvGrpSpPr>
        <p:grpSpPr>
          <a:xfrm>
            <a:off x="3631648" y="3439387"/>
            <a:ext cx="513348" cy="509067"/>
            <a:chOff x="2005263" y="2368071"/>
            <a:chExt cx="513348" cy="509067"/>
          </a:xfrm>
        </p:grpSpPr>
        <p:grpSp>
          <p:nvGrpSpPr>
            <p:cNvPr id="72" name="Graphic 2">
              <a:extLst>
                <a:ext uri="{FF2B5EF4-FFF2-40B4-BE49-F238E27FC236}">
                  <a16:creationId xmlns:a16="http://schemas.microsoft.com/office/drawing/2014/main" id="{BBE2A60B-971F-7364-1CFD-33BD21E83A55}"/>
                </a:ext>
              </a:extLst>
            </p:cNvPr>
            <p:cNvGrpSpPr/>
            <p:nvPr/>
          </p:nvGrpSpPr>
          <p:grpSpPr>
            <a:xfrm>
              <a:off x="2005263" y="2368071"/>
              <a:ext cx="513348" cy="509067"/>
              <a:chOff x="2005263" y="2368071"/>
              <a:chExt cx="513348" cy="509067"/>
            </a:xfrm>
            <a:solidFill>
              <a:srgbClr val="FFFFFF"/>
            </a:solidFill>
          </p:grpSpPr>
          <p:sp>
            <p:nvSpPr>
              <p:cNvPr id="95" name="Freeform: Shape 117">
                <a:extLst>
                  <a:ext uri="{FF2B5EF4-FFF2-40B4-BE49-F238E27FC236}">
                    <a16:creationId xmlns:a16="http://schemas.microsoft.com/office/drawing/2014/main" id="{E632E951-CACC-A311-151F-98B2430FDF21}"/>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96" name="Freeform: Shape 118">
                <a:extLst>
                  <a:ext uri="{FF2B5EF4-FFF2-40B4-BE49-F238E27FC236}">
                    <a16:creationId xmlns:a16="http://schemas.microsoft.com/office/drawing/2014/main" id="{166CD9E7-6099-F5A4-22D4-BE267346F08F}"/>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73" name="Graphic 2">
              <a:extLst>
                <a:ext uri="{FF2B5EF4-FFF2-40B4-BE49-F238E27FC236}">
                  <a16:creationId xmlns:a16="http://schemas.microsoft.com/office/drawing/2014/main" id="{432C4D3D-2D67-0F47-C90A-AA240678C2CB}"/>
                </a:ext>
              </a:extLst>
            </p:cNvPr>
            <p:cNvGrpSpPr/>
            <p:nvPr/>
          </p:nvGrpSpPr>
          <p:grpSpPr>
            <a:xfrm>
              <a:off x="2017179" y="2381069"/>
              <a:ext cx="488321" cy="475804"/>
              <a:chOff x="2017179" y="2381069"/>
              <a:chExt cx="488321" cy="475804"/>
            </a:xfrm>
            <a:solidFill>
              <a:srgbClr val="2D5967"/>
            </a:solidFill>
          </p:grpSpPr>
          <p:sp>
            <p:nvSpPr>
              <p:cNvPr id="74" name="Freeform: Shape 96">
                <a:extLst>
                  <a:ext uri="{FF2B5EF4-FFF2-40B4-BE49-F238E27FC236}">
                    <a16:creationId xmlns:a16="http://schemas.microsoft.com/office/drawing/2014/main" id="{7EA0D943-BF47-6DBD-2184-89E6DFDEBE4F}"/>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75" name="Freeform: Shape 97">
                <a:extLst>
                  <a:ext uri="{FF2B5EF4-FFF2-40B4-BE49-F238E27FC236}">
                    <a16:creationId xmlns:a16="http://schemas.microsoft.com/office/drawing/2014/main" id="{E05D811E-4A23-B921-A7E6-10466FD887D2}"/>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76" name="Freeform: Shape 98">
                <a:extLst>
                  <a:ext uri="{FF2B5EF4-FFF2-40B4-BE49-F238E27FC236}">
                    <a16:creationId xmlns:a16="http://schemas.microsoft.com/office/drawing/2014/main" id="{538F122D-2629-71A4-2DC4-6EBA7E38995F}"/>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77" name="Freeform: Shape 99">
                <a:extLst>
                  <a:ext uri="{FF2B5EF4-FFF2-40B4-BE49-F238E27FC236}">
                    <a16:creationId xmlns:a16="http://schemas.microsoft.com/office/drawing/2014/main" id="{D32607DA-E6E0-B545-1FC6-1A9A8A657C05}"/>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8" name="Freeform: Shape 100">
                <a:extLst>
                  <a:ext uri="{FF2B5EF4-FFF2-40B4-BE49-F238E27FC236}">
                    <a16:creationId xmlns:a16="http://schemas.microsoft.com/office/drawing/2014/main" id="{90D67308-7DCB-CDF8-892F-18270A3B4E4D}"/>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9" name="Freeform: Shape 101">
                <a:extLst>
                  <a:ext uri="{FF2B5EF4-FFF2-40B4-BE49-F238E27FC236}">
                    <a16:creationId xmlns:a16="http://schemas.microsoft.com/office/drawing/2014/main" id="{DB665001-5D2D-DE72-F989-BBFD4A1ADF17}"/>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80" name="Freeform: Shape 102">
                <a:extLst>
                  <a:ext uri="{FF2B5EF4-FFF2-40B4-BE49-F238E27FC236}">
                    <a16:creationId xmlns:a16="http://schemas.microsoft.com/office/drawing/2014/main" id="{FB722E2F-89C6-A6D9-B837-57CD03B7B058}"/>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81" name="Freeform: Shape 103">
                <a:extLst>
                  <a:ext uri="{FF2B5EF4-FFF2-40B4-BE49-F238E27FC236}">
                    <a16:creationId xmlns:a16="http://schemas.microsoft.com/office/drawing/2014/main" id="{7AEF0F01-A544-9951-1168-4D0D94E39210}"/>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82" name="Freeform: Shape 104">
                <a:extLst>
                  <a:ext uri="{FF2B5EF4-FFF2-40B4-BE49-F238E27FC236}">
                    <a16:creationId xmlns:a16="http://schemas.microsoft.com/office/drawing/2014/main" id="{225AD25D-6313-32DF-61B2-8E2841386D51}"/>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83" name="Freeform: Shape 105">
                <a:extLst>
                  <a:ext uri="{FF2B5EF4-FFF2-40B4-BE49-F238E27FC236}">
                    <a16:creationId xmlns:a16="http://schemas.microsoft.com/office/drawing/2014/main" id="{42E4A773-36CB-E6F4-5FC3-88DF88B6AD68}"/>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84" name="Freeform: Shape 106">
                <a:extLst>
                  <a:ext uri="{FF2B5EF4-FFF2-40B4-BE49-F238E27FC236}">
                    <a16:creationId xmlns:a16="http://schemas.microsoft.com/office/drawing/2014/main" id="{C2EC9CBD-705A-3011-6B63-A804D9FC1B78}"/>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85" name="Freeform: Shape 107">
                <a:extLst>
                  <a:ext uri="{FF2B5EF4-FFF2-40B4-BE49-F238E27FC236}">
                    <a16:creationId xmlns:a16="http://schemas.microsoft.com/office/drawing/2014/main" id="{D5AE846D-269D-7BD7-FAA5-B4F9445E623A}"/>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6" name="Freeform: Shape 108">
                <a:extLst>
                  <a:ext uri="{FF2B5EF4-FFF2-40B4-BE49-F238E27FC236}">
                    <a16:creationId xmlns:a16="http://schemas.microsoft.com/office/drawing/2014/main" id="{D3FE3B29-80C2-7C3B-8548-EB11331C909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7" name="Freeform: Shape 109">
                <a:extLst>
                  <a:ext uri="{FF2B5EF4-FFF2-40B4-BE49-F238E27FC236}">
                    <a16:creationId xmlns:a16="http://schemas.microsoft.com/office/drawing/2014/main" id="{4D143731-241C-E0E7-42A1-1DE37DBFF0E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88" name="Freeform: Shape 110">
                <a:extLst>
                  <a:ext uri="{FF2B5EF4-FFF2-40B4-BE49-F238E27FC236}">
                    <a16:creationId xmlns:a16="http://schemas.microsoft.com/office/drawing/2014/main" id="{5938534D-055B-5CF6-E8E2-80909315A10E}"/>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89" name="Freeform: Shape 111">
                <a:extLst>
                  <a:ext uri="{FF2B5EF4-FFF2-40B4-BE49-F238E27FC236}">
                    <a16:creationId xmlns:a16="http://schemas.microsoft.com/office/drawing/2014/main" id="{326BB073-35C2-98E6-0ABB-08744B80FC25}"/>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90" name="Freeform: Shape 112">
                <a:extLst>
                  <a:ext uri="{FF2B5EF4-FFF2-40B4-BE49-F238E27FC236}">
                    <a16:creationId xmlns:a16="http://schemas.microsoft.com/office/drawing/2014/main" id="{C624DAF3-2520-2DD9-6688-3D3426248D95}"/>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91" name="Freeform: Shape 113">
                <a:extLst>
                  <a:ext uri="{FF2B5EF4-FFF2-40B4-BE49-F238E27FC236}">
                    <a16:creationId xmlns:a16="http://schemas.microsoft.com/office/drawing/2014/main" id="{CA1117AE-0A30-59A6-51A0-BAA0793877A9}"/>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92" name="Freeform: Shape 114">
                <a:extLst>
                  <a:ext uri="{FF2B5EF4-FFF2-40B4-BE49-F238E27FC236}">
                    <a16:creationId xmlns:a16="http://schemas.microsoft.com/office/drawing/2014/main" id="{09926586-C6F9-9E5A-B0FC-E1852453BBA0}"/>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93" name="Freeform: Shape 115">
                <a:extLst>
                  <a:ext uri="{FF2B5EF4-FFF2-40B4-BE49-F238E27FC236}">
                    <a16:creationId xmlns:a16="http://schemas.microsoft.com/office/drawing/2014/main" id="{B06083C6-3A7B-4418-0442-D7EFC23DB33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94" name="Freeform: Shape 116">
                <a:extLst>
                  <a:ext uri="{FF2B5EF4-FFF2-40B4-BE49-F238E27FC236}">
                    <a16:creationId xmlns:a16="http://schemas.microsoft.com/office/drawing/2014/main" id="{B2C8A712-B262-F29B-8109-0791AE195C20}"/>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sp>
        <p:nvSpPr>
          <p:cNvPr id="97" name="TextBox 119">
            <a:extLst>
              <a:ext uri="{FF2B5EF4-FFF2-40B4-BE49-F238E27FC236}">
                <a16:creationId xmlns:a16="http://schemas.microsoft.com/office/drawing/2014/main" id="{21BB70BB-A9A7-D17F-F9A8-2FFCAB7AF4CB}"/>
              </a:ext>
            </a:extLst>
          </p:cNvPr>
          <p:cNvSpPr txBox="1"/>
          <p:nvPr/>
        </p:nvSpPr>
        <p:spPr>
          <a:xfrm>
            <a:off x="4266866" y="3569412"/>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0.0.0.0/0</a:t>
            </a:r>
          </a:p>
        </p:txBody>
      </p:sp>
      <p:pic>
        <p:nvPicPr>
          <p:cNvPr id="98" name="Graphic 120" descr="Siren outline">
            <a:extLst>
              <a:ext uri="{FF2B5EF4-FFF2-40B4-BE49-F238E27FC236}">
                <a16:creationId xmlns:a16="http://schemas.microsoft.com/office/drawing/2014/main" id="{DBDDF4A7-D7E1-B5E4-F8E6-2F4F00689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8465" y="3290257"/>
            <a:ext cx="616634" cy="616634"/>
          </a:xfrm>
          <a:prstGeom prst="rect">
            <a:avLst/>
          </a:prstGeom>
        </p:spPr>
      </p:pic>
      <p:sp>
        <p:nvSpPr>
          <p:cNvPr id="99" name="TextBox 121">
            <a:extLst>
              <a:ext uri="{FF2B5EF4-FFF2-40B4-BE49-F238E27FC236}">
                <a16:creationId xmlns:a16="http://schemas.microsoft.com/office/drawing/2014/main" id="{4D427D9D-B500-2C5D-7549-22BAA3745019}"/>
              </a:ext>
            </a:extLst>
          </p:cNvPr>
          <p:cNvSpPr txBox="1"/>
          <p:nvPr/>
        </p:nvSpPr>
        <p:spPr>
          <a:xfrm>
            <a:off x="6888873" y="2543700"/>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Mail </a:t>
            </a:r>
            <a:r>
              <a:rPr lang="de-CH" sz="1400" noProof="0" dirty="0" err="1">
                <a:solidFill>
                  <a:schemeClr val="bg1">
                    <a:lumMod val="50000"/>
                  </a:schemeClr>
                </a:solidFill>
              </a:rPr>
              <a:t>Notification</a:t>
            </a:r>
            <a:endParaRPr lang="de-CH" sz="1400" noProof="0" dirty="0">
              <a:solidFill>
                <a:schemeClr val="bg1">
                  <a:lumMod val="50000"/>
                </a:schemeClr>
              </a:solidFill>
            </a:endParaRPr>
          </a:p>
        </p:txBody>
      </p:sp>
      <p:sp>
        <p:nvSpPr>
          <p:cNvPr id="100" name="TextBox 122">
            <a:extLst>
              <a:ext uri="{FF2B5EF4-FFF2-40B4-BE49-F238E27FC236}">
                <a16:creationId xmlns:a16="http://schemas.microsoft.com/office/drawing/2014/main" id="{0B4B1873-0018-5117-87C3-70826441CB25}"/>
              </a:ext>
            </a:extLst>
          </p:cNvPr>
          <p:cNvSpPr txBox="1"/>
          <p:nvPr/>
        </p:nvSpPr>
        <p:spPr>
          <a:xfrm>
            <a:off x="7074950" y="353268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Stream Information</a:t>
            </a:r>
          </a:p>
        </p:txBody>
      </p:sp>
      <p:sp>
        <p:nvSpPr>
          <p:cNvPr id="101" name="TextBox 123">
            <a:extLst>
              <a:ext uri="{FF2B5EF4-FFF2-40B4-BE49-F238E27FC236}">
                <a16:creationId xmlns:a16="http://schemas.microsoft.com/office/drawing/2014/main" id="{9DA3CAC0-C770-8B4E-D557-AB4D7C2024C5}"/>
              </a:ext>
            </a:extLst>
          </p:cNvPr>
          <p:cNvSpPr txBox="1"/>
          <p:nvPr/>
        </p:nvSpPr>
        <p:spPr>
          <a:xfrm>
            <a:off x="9407666" y="4569701"/>
            <a:ext cx="1480557"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Shutdown</a:t>
            </a:r>
          </a:p>
        </p:txBody>
      </p:sp>
      <p:pic>
        <p:nvPicPr>
          <p:cNvPr id="102" name="Graphic 124" descr="Clapper board outline">
            <a:extLst>
              <a:ext uri="{FF2B5EF4-FFF2-40B4-BE49-F238E27FC236}">
                <a16:creationId xmlns:a16="http://schemas.microsoft.com/office/drawing/2014/main" id="{3AAFAF5C-6350-01A1-F56B-3C4C3EFD95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0728" y="3252590"/>
            <a:ext cx="602863" cy="602863"/>
          </a:xfrm>
          <a:prstGeom prst="rect">
            <a:avLst/>
          </a:prstGeom>
        </p:spPr>
      </p:pic>
      <p:grpSp>
        <p:nvGrpSpPr>
          <p:cNvPr id="103" name="Graphic 2">
            <a:extLst>
              <a:ext uri="{FF2B5EF4-FFF2-40B4-BE49-F238E27FC236}">
                <a16:creationId xmlns:a16="http://schemas.microsoft.com/office/drawing/2014/main" id="{60C5F8BF-780A-D916-0816-9BE16C470019}"/>
              </a:ext>
            </a:extLst>
          </p:cNvPr>
          <p:cNvGrpSpPr/>
          <p:nvPr/>
        </p:nvGrpSpPr>
        <p:grpSpPr>
          <a:xfrm>
            <a:off x="1025541" y="4474916"/>
            <a:ext cx="514566" cy="513347"/>
            <a:chOff x="1079107" y="3005488"/>
            <a:chExt cx="514566" cy="513347"/>
          </a:xfrm>
        </p:grpSpPr>
        <p:grpSp>
          <p:nvGrpSpPr>
            <p:cNvPr id="104" name="Graphic 2">
              <a:extLst>
                <a:ext uri="{FF2B5EF4-FFF2-40B4-BE49-F238E27FC236}">
                  <a16:creationId xmlns:a16="http://schemas.microsoft.com/office/drawing/2014/main" id="{70C58FDB-3207-FF6F-27D2-67E3B28EAAEA}"/>
                </a:ext>
              </a:extLst>
            </p:cNvPr>
            <p:cNvGrpSpPr/>
            <p:nvPr/>
          </p:nvGrpSpPr>
          <p:grpSpPr>
            <a:xfrm>
              <a:off x="1079107" y="3005488"/>
              <a:ext cx="514566" cy="513347"/>
              <a:chOff x="1079107" y="3005488"/>
              <a:chExt cx="514566" cy="513347"/>
            </a:xfrm>
            <a:solidFill>
              <a:srgbClr val="FFFFFF"/>
            </a:solidFill>
          </p:grpSpPr>
          <p:sp>
            <p:nvSpPr>
              <p:cNvPr id="113" name="Freeform: Shape 139">
                <a:extLst>
                  <a:ext uri="{FF2B5EF4-FFF2-40B4-BE49-F238E27FC236}">
                    <a16:creationId xmlns:a16="http://schemas.microsoft.com/office/drawing/2014/main" id="{31CA1E21-D98E-1A4E-74C4-B693246139C0}"/>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114" name="Freeform: Shape 140">
                <a:extLst>
                  <a:ext uri="{FF2B5EF4-FFF2-40B4-BE49-F238E27FC236}">
                    <a16:creationId xmlns:a16="http://schemas.microsoft.com/office/drawing/2014/main" id="{4157D19E-B9F8-5A38-89F3-C9BCBCE409EE}"/>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105" name="Graphic 2">
              <a:extLst>
                <a:ext uri="{FF2B5EF4-FFF2-40B4-BE49-F238E27FC236}">
                  <a16:creationId xmlns:a16="http://schemas.microsoft.com/office/drawing/2014/main" id="{4FD0AB42-064D-331F-8C77-499A9A09D089}"/>
                </a:ext>
              </a:extLst>
            </p:cNvPr>
            <p:cNvGrpSpPr/>
            <p:nvPr/>
          </p:nvGrpSpPr>
          <p:grpSpPr>
            <a:xfrm>
              <a:off x="1091331" y="3017710"/>
              <a:ext cx="490124" cy="488900"/>
              <a:chOff x="1091331" y="3017710"/>
              <a:chExt cx="490124" cy="488900"/>
            </a:xfrm>
            <a:solidFill>
              <a:srgbClr val="2D5967"/>
            </a:solidFill>
          </p:grpSpPr>
          <p:sp>
            <p:nvSpPr>
              <p:cNvPr id="106" name="Freeform: Shape 132">
                <a:extLst>
                  <a:ext uri="{FF2B5EF4-FFF2-40B4-BE49-F238E27FC236}">
                    <a16:creationId xmlns:a16="http://schemas.microsoft.com/office/drawing/2014/main" id="{39041F08-1084-09CC-1BD5-A44BC08F2642}"/>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107" name="Freeform: Shape 133">
                <a:extLst>
                  <a:ext uri="{FF2B5EF4-FFF2-40B4-BE49-F238E27FC236}">
                    <a16:creationId xmlns:a16="http://schemas.microsoft.com/office/drawing/2014/main" id="{344ABE48-E78C-1941-B0A9-6EDB28F8A2A8}"/>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108" name="Freeform: Shape 134">
                <a:extLst>
                  <a:ext uri="{FF2B5EF4-FFF2-40B4-BE49-F238E27FC236}">
                    <a16:creationId xmlns:a16="http://schemas.microsoft.com/office/drawing/2014/main" id="{CD403BB9-0C16-5C2F-94EB-79B059C7656C}"/>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109" name="Freeform: Shape 135">
                <a:extLst>
                  <a:ext uri="{FF2B5EF4-FFF2-40B4-BE49-F238E27FC236}">
                    <a16:creationId xmlns:a16="http://schemas.microsoft.com/office/drawing/2014/main" id="{6886C961-93DD-E500-510F-4CB2DA60AAB4}"/>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110" name="Freeform: Shape 136">
                <a:extLst>
                  <a:ext uri="{FF2B5EF4-FFF2-40B4-BE49-F238E27FC236}">
                    <a16:creationId xmlns:a16="http://schemas.microsoft.com/office/drawing/2014/main" id="{44EFA7C8-F573-7D29-A6AA-CC09B5447B5C}"/>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111" name="Freeform: Shape 137">
                <a:extLst>
                  <a:ext uri="{FF2B5EF4-FFF2-40B4-BE49-F238E27FC236}">
                    <a16:creationId xmlns:a16="http://schemas.microsoft.com/office/drawing/2014/main" id="{6F8B4784-ED4B-0C6D-5F0E-ECAEF60737FE}"/>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112" name="Freeform: Shape 138">
                <a:extLst>
                  <a:ext uri="{FF2B5EF4-FFF2-40B4-BE49-F238E27FC236}">
                    <a16:creationId xmlns:a16="http://schemas.microsoft.com/office/drawing/2014/main" id="{0DC35247-12C8-33FE-5FD0-18FC82686AE7}"/>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115" name="Graphic 2">
            <a:extLst>
              <a:ext uri="{FF2B5EF4-FFF2-40B4-BE49-F238E27FC236}">
                <a16:creationId xmlns:a16="http://schemas.microsoft.com/office/drawing/2014/main" id="{0B181470-8759-342B-670B-1BD87E5D9871}"/>
              </a:ext>
            </a:extLst>
          </p:cNvPr>
          <p:cNvGrpSpPr/>
          <p:nvPr/>
        </p:nvGrpSpPr>
        <p:grpSpPr>
          <a:xfrm>
            <a:off x="3619430" y="4504923"/>
            <a:ext cx="513348" cy="509067"/>
            <a:chOff x="2005263" y="2368071"/>
            <a:chExt cx="513348" cy="509067"/>
          </a:xfrm>
        </p:grpSpPr>
        <p:grpSp>
          <p:nvGrpSpPr>
            <p:cNvPr id="116" name="Graphic 2">
              <a:extLst>
                <a:ext uri="{FF2B5EF4-FFF2-40B4-BE49-F238E27FC236}">
                  <a16:creationId xmlns:a16="http://schemas.microsoft.com/office/drawing/2014/main" id="{5A731FD4-D6A9-523F-0F8F-AB58E2D77D47}"/>
                </a:ext>
              </a:extLst>
            </p:cNvPr>
            <p:cNvGrpSpPr/>
            <p:nvPr/>
          </p:nvGrpSpPr>
          <p:grpSpPr>
            <a:xfrm>
              <a:off x="2005263" y="2368071"/>
              <a:ext cx="513348" cy="509067"/>
              <a:chOff x="2005263" y="2368071"/>
              <a:chExt cx="513348" cy="509067"/>
            </a:xfrm>
            <a:solidFill>
              <a:srgbClr val="FFFFFF"/>
            </a:solidFill>
          </p:grpSpPr>
          <p:sp>
            <p:nvSpPr>
              <p:cNvPr id="139" name="Freeform: Shape 166">
                <a:extLst>
                  <a:ext uri="{FF2B5EF4-FFF2-40B4-BE49-F238E27FC236}">
                    <a16:creationId xmlns:a16="http://schemas.microsoft.com/office/drawing/2014/main" id="{33DC4330-8FDF-3948-1597-B4BB17BA30F4}"/>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140" name="Freeform: Shape 167">
                <a:extLst>
                  <a:ext uri="{FF2B5EF4-FFF2-40B4-BE49-F238E27FC236}">
                    <a16:creationId xmlns:a16="http://schemas.microsoft.com/office/drawing/2014/main" id="{1826E7BA-F81E-DACF-0D11-CD1B10150E96}"/>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17" name="Graphic 2">
              <a:extLst>
                <a:ext uri="{FF2B5EF4-FFF2-40B4-BE49-F238E27FC236}">
                  <a16:creationId xmlns:a16="http://schemas.microsoft.com/office/drawing/2014/main" id="{3A1FFE43-427B-CA8C-C70F-1E566A4F414B}"/>
                </a:ext>
              </a:extLst>
            </p:cNvPr>
            <p:cNvGrpSpPr/>
            <p:nvPr/>
          </p:nvGrpSpPr>
          <p:grpSpPr>
            <a:xfrm>
              <a:off x="2017179" y="2381069"/>
              <a:ext cx="488321" cy="475804"/>
              <a:chOff x="2017179" y="2381069"/>
              <a:chExt cx="488321" cy="475804"/>
            </a:xfrm>
            <a:solidFill>
              <a:srgbClr val="2D5967"/>
            </a:solidFill>
          </p:grpSpPr>
          <p:sp>
            <p:nvSpPr>
              <p:cNvPr id="118" name="Freeform: Shape 145">
                <a:extLst>
                  <a:ext uri="{FF2B5EF4-FFF2-40B4-BE49-F238E27FC236}">
                    <a16:creationId xmlns:a16="http://schemas.microsoft.com/office/drawing/2014/main" id="{9F197713-1C0F-A991-7C87-8A57A5A2B84B}"/>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19" name="Freeform: Shape 146">
                <a:extLst>
                  <a:ext uri="{FF2B5EF4-FFF2-40B4-BE49-F238E27FC236}">
                    <a16:creationId xmlns:a16="http://schemas.microsoft.com/office/drawing/2014/main" id="{34AAF0FC-D1BA-792D-A9E5-5FF009EB19A0}"/>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20" name="Freeform: Shape 147">
                <a:extLst>
                  <a:ext uri="{FF2B5EF4-FFF2-40B4-BE49-F238E27FC236}">
                    <a16:creationId xmlns:a16="http://schemas.microsoft.com/office/drawing/2014/main" id="{68362F5B-82AD-3961-5161-9129CDE9AA76}"/>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21" name="Freeform: Shape 148">
                <a:extLst>
                  <a:ext uri="{FF2B5EF4-FFF2-40B4-BE49-F238E27FC236}">
                    <a16:creationId xmlns:a16="http://schemas.microsoft.com/office/drawing/2014/main" id="{50AB0070-B5F3-3C75-C53F-3C21980E80CA}"/>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2" name="Freeform: Shape 149">
                <a:extLst>
                  <a:ext uri="{FF2B5EF4-FFF2-40B4-BE49-F238E27FC236}">
                    <a16:creationId xmlns:a16="http://schemas.microsoft.com/office/drawing/2014/main" id="{ABD86339-6C7A-078F-56A1-26E9AC1B4D8C}"/>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3" name="Freeform: Shape 150">
                <a:extLst>
                  <a:ext uri="{FF2B5EF4-FFF2-40B4-BE49-F238E27FC236}">
                    <a16:creationId xmlns:a16="http://schemas.microsoft.com/office/drawing/2014/main" id="{B3E9F362-2EC0-395C-F87A-FB9468E7B595}"/>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24" name="Freeform: Shape 151">
                <a:extLst>
                  <a:ext uri="{FF2B5EF4-FFF2-40B4-BE49-F238E27FC236}">
                    <a16:creationId xmlns:a16="http://schemas.microsoft.com/office/drawing/2014/main" id="{FD55A831-FF36-2057-5D68-C7538A984447}"/>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125" name="Freeform: Shape 152">
                <a:extLst>
                  <a:ext uri="{FF2B5EF4-FFF2-40B4-BE49-F238E27FC236}">
                    <a16:creationId xmlns:a16="http://schemas.microsoft.com/office/drawing/2014/main" id="{7257A245-F36E-AE33-0D27-9250BD63FBE9}"/>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126" name="Freeform: Shape 153">
                <a:extLst>
                  <a:ext uri="{FF2B5EF4-FFF2-40B4-BE49-F238E27FC236}">
                    <a16:creationId xmlns:a16="http://schemas.microsoft.com/office/drawing/2014/main" id="{591F992F-AAFD-0DD7-B214-8F0A0B32690E}"/>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127" name="Freeform: Shape 154">
                <a:extLst>
                  <a:ext uri="{FF2B5EF4-FFF2-40B4-BE49-F238E27FC236}">
                    <a16:creationId xmlns:a16="http://schemas.microsoft.com/office/drawing/2014/main" id="{EC70A01F-4B36-378D-7088-55DAE55F3825}"/>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128" name="Freeform: Shape 155">
                <a:extLst>
                  <a:ext uri="{FF2B5EF4-FFF2-40B4-BE49-F238E27FC236}">
                    <a16:creationId xmlns:a16="http://schemas.microsoft.com/office/drawing/2014/main" id="{EB98B30B-42B0-AC85-8865-18DF7A3F8D52}"/>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129" name="Freeform: Shape 156">
                <a:extLst>
                  <a:ext uri="{FF2B5EF4-FFF2-40B4-BE49-F238E27FC236}">
                    <a16:creationId xmlns:a16="http://schemas.microsoft.com/office/drawing/2014/main" id="{78ECF331-09FB-7AE4-ECEE-470FF9C55C03}"/>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0" name="Freeform: Shape 157">
                <a:extLst>
                  <a:ext uri="{FF2B5EF4-FFF2-40B4-BE49-F238E27FC236}">
                    <a16:creationId xmlns:a16="http://schemas.microsoft.com/office/drawing/2014/main" id="{8A98F9FA-DAFC-F18A-7086-5A8B3F02DA9D}"/>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1" name="Freeform: Shape 158">
                <a:extLst>
                  <a:ext uri="{FF2B5EF4-FFF2-40B4-BE49-F238E27FC236}">
                    <a16:creationId xmlns:a16="http://schemas.microsoft.com/office/drawing/2014/main" id="{DEA8B64B-8BC4-F070-6A9F-DABC75D5814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132" name="Freeform: Shape 159">
                <a:extLst>
                  <a:ext uri="{FF2B5EF4-FFF2-40B4-BE49-F238E27FC236}">
                    <a16:creationId xmlns:a16="http://schemas.microsoft.com/office/drawing/2014/main" id="{7F1D64FF-7E0E-5AF7-5FED-92D3F23A25D4}"/>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133" name="Freeform: Shape 160">
                <a:extLst>
                  <a:ext uri="{FF2B5EF4-FFF2-40B4-BE49-F238E27FC236}">
                    <a16:creationId xmlns:a16="http://schemas.microsoft.com/office/drawing/2014/main" id="{4B9C8349-684E-8489-313A-4D6B010281BD}"/>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134" name="Freeform: Shape 161">
                <a:extLst>
                  <a:ext uri="{FF2B5EF4-FFF2-40B4-BE49-F238E27FC236}">
                    <a16:creationId xmlns:a16="http://schemas.microsoft.com/office/drawing/2014/main" id="{66E56AC5-E7AB-8CAD-1465-DCE86B7386A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135" name="Freeform: Shape 162">
                <a:extLst>
                  <a:ext uri="{FF2B5EF4-FFF2-40B4-BE49-F238E27FC236}">
                    <a16:creationId xmlns:a16="http://schemas.microsoft.com/office/drawing/2014/main" id="{8616B665-2E7B-8DD8-DF9B-C8F4B5AA43AC}"/>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136" name="Freeform: Shape 163">
                <a:extLst>
                  <a:ext uri="{FF2B5EF4-FFF2-40B4-BE49-F238E27FC236}">
                    <a16:creationId xmlns:a16="http://schemas.microsoft.com/office/drawing/2014/main" id="{65225642-E1AA-0809-F37A-BE0AEC773653}"/>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137" name="Freeform: Shape 164">
                <a:extLst>
                  <a:ext uri="{FF2B5EF4-FFF2-40B4-BE49-F238E27FC236}">
                    <a16:creationId xmlns:a16="http://schemas.microsoft.com/office/drawing/2014/main" id="{A2C3E5EA-77B3-1CA6-0499-28CC2D33E09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138" name="Freeform: Shape 165">
                <a:extLst>
                  <a:ext uri="{FF2B5EF4-FFF2-40B4-BE49-F238E27FC236}">
                    <a16:creationId xmlns:a16="http://schemas.microsoft.com/office/drawing/2014/main" id="{83DAEE35-3EE9-6EB8-CB3D-5C3831DCDF0C}"/>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pic>
        <p:nvPicPr>
          <p:cNvPr id="141" name="Graphic 169" descr="Siren outline">
            <a:extLst>
              <a:ext uri="{FF2B5EF4-FFF2-40B4-BE49-F238E27FC236}">
                <a16:creationId xmlns:a16="http://schemas.microsoft.com/office/drawing/2014/main" id="{F4616B4D-7A69-5364-DF38-04C7C42CDA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251" y="4355790"/>
            <a:ext cx="616634" cy="616634"/>
          </a:xfrm>
          <a:prstGeom prst="rect">
            <a:avLst/>
          </a:prstGeom>
        </p:spPr>
      </p:pic>
      <p:sp>
        <p:nvSpPr>
          <p:cNvPr id="142" name="TextBox 171">
            <a:extLst>
              <a:ext uri="{FF2B5EF4-FFF2-40B4-BE49-F238E27FC236}">
                <a16:creationId xmlns:a16="http://schemas.microsoft.com/office/drawing/2014/main" id="{925D1C3E-85CE-946A-EBD1-F364EA2687EF}"/>
              </a:ext>
            </a:extLst>
          </p:cNvPr>
          <p:cNvSpPr txBox="1"/>
          <p:nvPr/>
        </p:nvSpPr>
        <p:spPr>
          <a:xfrm>
            <a:off x="9374579" y="3555876"/>
            <a:ext cx="1666399"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Remove Rule</a:t>
            </a:r>
          </a:p>
        </p:txBody>
      </p:sp>
      <p:pic>
        <p:nvPicPr>
          <p:cNvPr id="143" name="Graphic 172" descr="Clapper board outline">
            <a:extLst>
              <a:ext uri="{FF2B5EF4-FFF2-40B4-BE49-F238E27FC236}">
                <a16:creationId xmlns:a16="http://schemas.microsoft.com/office/drawing/2014/main" id="{272313C6-65C4-21F9-D1F0-D0EA5DF7C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0682" y="4283734"/>
            <a:ext cx="602863" cy="602863"/>
          </a:xfrm>
          <a:prstGeom prst="rect">
            <a:avLst/>
          </a:prstGeom>
        </p:spPr>
      </p:pic>
      <p:sp>
        <p:nvSpPr>
          <p:cNvPr id="144" name="TextBox 141">
            <a:extLst>
              <a:ext uri="{FF2B5EF4-FFF2-40B4-BE49-F238E27FC236}">
                <a16:creationId xmlns:a16="http://schemas.microsoft.com/office/drawing/2014/main" id="{3181312F-974C-4315-4073-B4A26ECFE534}"/>
              </a:ext>
            </a:extLst>
          </p:cNvPr>
          <p:cNvSpPr txBox="1"/>
          <p:nvPr/>
        </p:nvSpPr>
        <p:spPr>
          <a:xfrm>
            <a:off x="2019867" y="461705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Compute</a:t>
            </a:r>
            <a:r>
              <a:rPr lang="de-CH" sz="1400" noProof="0" dirty="0">
                <a:solidFill>
                  <a:schemeClr val="bg1">
                    <a:lumMod val="50000"/>
                  </a:schemeClr>
                </a:solidFill>
              </a:rPr>
              <a:t> Instance</a:t>
            </a:r>
          </a:p>
        </p:txBody>
      </p:sp>
      <p:sp>
        <p:nvSpPr>
          <p:cNvPr id="145" name="TextBox 168">
            <a:extLst>
              <a:ext uri="{FF2B5EF4-FFF2-40B4-BE49-F238E27FC236}">
                <a16:creationId xmlns:a16="http://schemas.microsoft.com/office/drawing/2014/main" id="{DF2A931A-9329-4924-0FB8-0DF19DA99925}"/>
              </a:ext>
            </a:extLst>
          </p:cNvPr>
          <p:cNvSpPr txBox="1"/>
          <p:nvPr/>
        </p:nvSpPr>
        <p:spPr>
          <a:xfrm>
            <a:off x="4294663" y="466410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Public IP</a:t>
            </a:r>
          </a:p>
        </p:txBody>
      </p:sp>
      <p:sp>
        <p:nvSpPr>
          <p:cNvPr id="148" name="TextBox 170">
            <a:extLst>
              <a:ext uri="{FF2B5EF4-FFF2-40B4-BE49-F238E27FC236}">
                <a16:creationId xmlns:a16="http://schemas.microsoft.com/office/drawing/2014/main" id="{48433961-1F7F-3AD6-9118-ECE640C63488}"/>
              </a:ext>
            </a:extLst>
          </p:cNvPr>
          <p:cNvSpPr txBox="1"/>
          <p:nvPr/>
        </p:nvSpPr>
        <p:spPr>
          <a:xfrm>
            <a:off x="6809760" y="4572883"/>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Slack Channel</a:t>
            </a:r>
          </a:p>
        </p:txBody>
      </p:sp>
      <p:sp>
        <p:nvSpPr>
          <p:cNvPr id="153" name="Rechteck 152">
            <a:extLst>
              <a:ext uri="{FF2B5EF4-FFF2-40B4-BE49-F238E27FC236}">
                <a16:creationId xmlns:a16="http://schemas.microsoft.com/office/drawing/2014/main" id="{FBFC3354-1358-847F-B84C-3B2A91E3DCA2}"/>
              </a:ext>
            </a:extLst>
          </p:cNvPr>
          <p:cNvSpPr/>
          <p:nvPr/>
        </p:nvSpPr>
        <p:spPr>
          <a:xfrm>
            <a:off x="734938" y="1572426"/>
            <a:ext cx="5265720" cy="4819828"/>
          </a:xfrm>
          <a:custGeom>
            <a:avLst/>
            <a:gdLst>
              <a:gd name="connsiteX0" fmla="*/ 0 w 5265720"/>
              <a:gd name="connsiteY0" fmla="*/ 0 h 4819828"/>
              <a:gd name="connsiteX1" fmla="*/ 500243 w 5265720"/>
              <a:gd name="connsiteY1" fmla="*/ 0 h 4819828"/>
              <a:gd name="connsiteX2" fmla="*/ 1158458 w 5265720"/>
              <a:gd name="connsiteY2" fmla="*/ 0 h 4819828"/>
              <a:gd name="connsiteX3" fmla="*/ 1921988 w 5265720"/>
              <a:gd name="connsiteY3" fmla="*/ 0 h 4819828"/>
              <a:gd name="connsiteX4" fmla="*/ 2685517 w 5265720"/>
              <a:gd name="connsiteY4" fmla="*/ 0 h 4819828"/>
              <a:gd name="connsiteX5" fmla="*/ 3449047 w 5265720"/>
              <a:gd name="connsiteY5" fmla="*/ 0 h 4819828"/>
              <a:gd name="connsiteX6" fmla="*/ 4159919 w 5265720"/>
              <a:gd name="connsiteY6" fmla="*/ 0 h 4819828"/>
              <a:gd name="connsiteX7" fmla="*/ 5265720 w 5265720"/>
              <a:gd name="connsiteY7" fmla="*/ 0 h 4819828"/>
              <a:gd name="connsiteX8" fmla="*/ 5265720 w 5265720"/>
              <a:gd name="connsiteY8" fmla="*/ 640349 h 4819828"/>
              <a:gd name="connsiteX9" fmla="*/ 5265720 w 5265720"/>
              <a:gd name="connsiteY9" fmla="*/ 1232499 h 4819828"/>
              <a:gd name="connsiteX10" fmla="*/ 5265720 w 5265720"/>
              <a:gd name="connsiteY10" fmla="*/ 1921046 h 4819828"/>
              <a:gd name="connsiteX11" fmla="*/ 5265720 w 5265720"/>
              <a:gd name="connsiteY11" fmla="*/ 2513196 h 4819828"/>
              <a:gd name="connsiteX12" fmla="*/ 5265720 w 5265720"/>
              <a:gd name="connsiteY12" fmla="*/ 3153545 h 4819828"/>
              <a:gd name="connsiteX13" fmla="*/ 5265720 w 5265720"/>
              <a:gd name="connsiteY13" fmla="*/ 3842091 h 4819828"/>
              <a:gd name="connsiteX14" fmla="*/ 5265720 w 5265720"/>
              <a:gd name="connsiteY14" fmla="*/ 4819828 h 4819828"/>
              <a:gd name="connsiteX15" fmla="*/ 4502191 w 5265720"/>
              <a:gd name="connsiteY15" fmla="*/ 4819828 h 4819828"/>
              <a:gd name="connsiteX16" fmla="*/ 3896633 w 5265720"/>
              <a:gd name="connsiteY16" fmla="*/ 4819828 h 4819828"/>
              <a:gd name="connsiteX17" fmla="*/ 3238418 w 5265720"/>
              <a:gd name="connsiteY17" fmla="*/ 4819828 h 4819828"/>
              <a:gd name="connsiteX18" fmla="*/ 2474888 w 5265720"/>
              <a:gd name="connsiteY18" fmla="*/ 4819828 h 4819828"/>
              <a:gd name="connsiteX19" fmla="*/ 1974645 w 5265720"/>
              <a:gd name="connsiteY19" fmla="*/ 4819828 h 4819828"/>
              <a:gd name="connsiteX20" fmla="*/ 1421744 w 5265720"/>
              <a:gd name="connsiteY20" fmla="*/ 4819828 h 4819828"/>
              <a:gd name="connsiteX21" fmla="*/ 710872 w 5265720"/>
              <a:gd name="connsiteY21" fmla="*/ 4819828 h 4819828"/>
              <a:gd name="connsiteX22" fmla="*/ 0 w 5265720"/>
              <a:gd name="connsiteY22" fmla="*/ 4819828 h 4819828"/>
              <a:gd name="connsiteX23" fmla="*/ 0 w 5265720"/>
              <a:gd name="connsiteY23" fmla="*/ 4227678 h 4819828"/>
              <a:gd name="connsiteX24" fmla="*/ 0 w 5265720"/>
              <a:gd name="connsiteY24" fmla="*/ 3490933 h 4819828"/>
              <a:gd name="connsiteX25" fmla="*/ 0 w 5265720"/>
              <a:gd name="connsiteY25" fmla="*/ 2754187 h 4819828"/>
              <a:gd name="connsiteX26" fmla="*/ 0 w 5265720"/>
              <a:gd name="connsiteY26" fmla="*/ 1969244 h 4819828"/>
              <a:gd name="connsiteX27" fmla="*/ 0 w 5265720"/>
              <a:gd name="connsiteY27" fmla="*/ 1377094 h 4819828"/>
              <a:gd name="connsiteX28" fmla="*/ 0 w 5265720"/>
              <a:gd name="connsiteY28" fmla="*/ 640349 h 4819828"/>
              <a:gd name="connsiteX29" fmla="*/ 0 w 5265720"/>
              <a:gd name="connsiteY29"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65720" h="4819828" extrusionOk="0">
                <a:moveTo>
                  <a:pt x="0" y="0"/>
                </a:moveTo>
                <a:cubicBezTo>
                  <a:pt x="209503" y="13348"/>
                  <a:pt x="299766" y="-10556"/>
                  <a:pt x="500243" y="0"/>
                </a:cubicBezTo>
                <a:cubicBezTo>
                  <a:pt x="700720" y="10556"/>
                  <a:pt x="876778" y="-24337"/>
                  <a:pt x="1158458" y="0"/>
                </a:cubicBezTo>
                <a:cubicBezTo>
                  <a:pt x="1440138" y="24337"/>
                  <a:pt x="1646632" y="-7584"/>
                  <a:pt x="1921988" y="0"/>
                </a:cubicBezTo>
                <a:cubicBezTo>
                  <a:pt x="2197344" y="7584"/>
                  <a:pt x="2360792" y="12641"/>
                  <a:pt x="2685517" y="0"/>
                </a:cubicBezTo>
                <a:cubicBezTo>
                  <a:pt x="3010242" y="-12641"/>
                  <a:pt x="3070822" y="-26427"/>
                  <a:pt x="3449047" y="0"/>
                </a:cubicBezTo>
                <a:cubicBezTo>
                  <a:pt x="3827272" y="26427"/>
                  <a:pt x="4009439" y="32601"/>
                  <a:pt x="4159919" y="0"/>
                </a:cubicBezTo>
                <a:cubicBezTo>
                  <a:pt x="4310399" y="-32601"/>
                  <a:pt x="5018326" y="32150"/>
                  <a:pt x="5265720" y="0"/>
                </a:cubicBezTo>
                <a:cubicBezTo>
                  <a:pt x="5280308" y="302038"/>
                  <a:pt x="5262044" y="369660"/>
                  <a:pt x="5265720" y="640349"/>
                </a:cubicBezTo>
                <a:cubicBezTo>
                  <a:pt x="5269396" y="911038"/>
                  <a:pt x="5270155" y="1000478"/>
                  <a:pt x="5265720" y="1232499"/>
                </a:cubicBezTo>
                <a:cubicBezTo>
                  <a:pt x="5261286" y="1464520"/>
                  <a:pt x="5295132" y="1604671"/>
                  <a:pt x="5265720" y="1921046"/>
                </a:cubicBezTo>
                <a:cubicBezTo>
                  <a:pt x="5236308" y="2237421"/>
                  <a:pt x="5246892" y="2217524"/>
                  <a:pt x="5265720" y="2513196"/>
                </a:cubicBezTo>
                <a:cubicBezTo>
                  <a:pt x="5284549" y="2808868"/>
                  <a:pt x="5261394" y="2854186"/>
                  <a:pt x="5265720" y="3153545"/>
                </a:cubicBezTo>
                <a:cubicBezTo>
                  <a:pt x="5270046" y="3452904"/>
                  <a:pt x="5260330" y="3664611"/>
                  <a:pt x="5265720" y="3842091"/>
                </a:cubicBezTo>
                <a:cubicBezTo>
                  <a:pt x="5271110" y="4019571"/>
                  <a:pt x="5305045" y="4395254"/>
                  <a:pt x="5265720" y="4819828"/>
                </a:cubicBezTo>
                <a:cubicBezTo>
                  <a:pt x="5050744" y="4825229"/>
                  <a:pt x="4754543" y="4792732"/>
                  <a:pt x="4502191" y="4819828"/>
                </a:cubicBezTo>
                <a:cubicBezTo>
                  <a:pt x="4249839" y="4846924"/>
                  <a:pt x="4049662" y="4797760"/>
                  <a:pt x="3896633" y="4819828"/>
                </a:cubicBezTo>
                <a:cubicBezTo>
                  <a:pt x="3743604" y="4841896"/>
                  <a:pt x="3493860" y="4790576"/>
                  <a:pt x="3238418" y="4819828"/>
                </a:cubicBezTo>
                <a:cubicBezTo>
                  <a:pt x="2982976" y="4849080"/>
                  <a:pt x="2657271" y="4835141"/>
                  <a:pt x="2474888" y="4819828"/>
                </a:cubicBezTo>
                <a:cubicBezTo>
                  <a:pt x="2292505" y="4804516"/>
                  <a:pt x="2095287" y="4840687"/>
                  <a:pt x="1974645" y="4819828"/>
                </a:cubicBezTo>
                <a:cubicBezTo>
                  <a:pt x="1854003" y="4798969"/>
                  <a:pt x="1659570" y="4805967"/>
                  <a:pt x="1421744" y="4819828"/>
                </a:cubicBezTo>
                <a:cubicBezTo>
                  <a:pt x="1183918" y="4833689"/>
                  <a:pt x="871355" y="4850172"/>
                  <a:pt x="710872" y="4819828"/>
                </a:cubicBezTo>
                <a:cubicBezTo>
                  <a:pt x="550389" y="4789484"/>
                  <a:pt x="331505" y="4826724"/>
                  <a:pt x="0" y="4819828"/>
                </a:cubicBezTo>
                <a:cubicBezTo>
                  <a:pt x="-23526" y="4542889"/>
                  <a:pt x="-727" y="4423860"/>
                  <a:pt x="0" y="4227678"/>
                </a:cubicBezTo>
                <a:cubicBezTo>
                  <a:pt x="727" y="4031496"/>
                  <a:pt x="-35527" y="3782245"/>
                  <a:pt x="0" y="3490933"/>
                </a:cubicBezTo>
                <a:cubicBezTo>
                  <a:pt x="35527" y="3199622"/>
                  <a:pt x="-2400" y="2931952"/>
                  <a:pt x="0" y="2754187"/>
                </a:cubicBezTo>
                <a:cubicBezTo>
                  <a:pt x="2400" y="2576422"/>
                  <a:pt x="17024" y="2353689"/>
                  <a:pt x="0" y="1969244"/>
                </a:cubicBezTo>
                <a:cubicBezTo>
                  <a:pt x="-17024" y="1584799"/>
                  <a:pt x="989" y="1632175"/>
                  <a:pt x="0" y="1377094"/>
                </a:cubicBezTo>
                <a:cubicBezTo>
                  <a:pt x="-989" y="1122013"/>
                  <a:pt x="1814" y="798404"/>
                  <a:pt x="0" y="640349"/>
                </a:cubicBezTo>
                <a:cubicBezTo>
                  <a:pt x="-1814" y="482294"/>
                  <a:pt x="-25267" y="18705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4" name="Textfeld 153">
            <a:extLst>
              <a:ext uri="{FF2B5EF4-FFF2-40B4-BE49-F238E27FC236}">
                <a16:creationId xmlns:a16="http://schemas.microsoft.com/office/drawing/2014/main" id="{18C5D6A8-9E46-BC09-1ACF-9867400FA4F1}"/>
              </a:ext>
            </a:extLst>
          </p:cNvPr>
          <p:cNvSpPr txBox="1"/>
          <p:nvPr/>
        </p:nvSpPr>
        <p:spPr>
          <a:xfrm>
            <a:off x="1187500" y="5904650"/>
            <a:ext cx="3119215" cy="390830"/>
          </a:xfrm>
          <a:prstGeom prst="rect">
            <a:avLst/>
          </a:prstGeom>
          <a:noFill/>
        </p:spPr>
        <p:txBody>
          <a:bodyPr wrap="none" lIns="0" tIns="0" rIns="0" bIns="0" rtlCol="0">
            <a:noAutofit/>
          </a:bodyPr>
          <a:lstStyle/>
          <a:p>
            <a:pPr algn="l" defTabSz="228600">
              <a:spcAft>
                <a:spcPts val="1200"/>
              </a:spcAft>
            </a:pPr>
            <a:r>
              <a:rPr lang="de-CH" sz="2400" b="1" noProof="0" dirty="0"/>
              <a:t>Data Collection and Analysis</a:t>
            </a:r>
          </a:p>
        </p:txBody>
      </p:sp>
      <p:sp>
        <p:nvSpPr>
          <p:cNvPr id="156" name="Rechteck 155">
            <a:extLst>
              <a:ext uri="{FF2B5EF4-FFF2-40B4-BE49-F238E27FC236}">
                <a16:creationId xmlns:a16="http://schemas.microsoft.com/office/drawing/2014/main" id="{FC9436F4-5D94-B457-D9C7-FBB84322D375}"/>
              </a:ext>
            </a:extLst>
          </p:cNvPr>
          <p:cNvSpPr/>
          <p:nvPr/>
        </p:nvSpPr>
        <p:spPr>
          <a:xfrm>
            <a:off x="6063619" y="1569577"/>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7" name="Textfeld 156">
            <a:extLst>
              <a:ext uri="{FF2B5EF4-FFF2-40B4-BE49-F238E27FC236}">
                <a16:creationId xmlns:a16="http://schemas.microsoft.com/office/drawing/2014/main" id="{39C330AA-B534-D2C4-6383-A23C44391570}"/>
              </a:ext>
            </a:extLst>
          </p:cNvPr>
          <p:cNvSpPr txBox="1"/>
          <p:nvPr/>
        </p:nvSpPr>
        <p:spPr>
          <a:xfrm>
            <a:off x="6780193" y="5860217"/>
            <a:ext cx="1070014" cy="390830"/>
          </a:xfrm>
          <a:prstGeom prst="rect">
            <a:avLst/>
          </a:prstGeom>
          <a:noFill/>
        </p:spPr>
        <p:txBody>
          <a:bodyPr wrap="none" lIns="0" tIns="0" rIns="0" bIns="0" rtlCol="0">
            <a:noAutofit/>
          </a:bodyPr>
          <a:lstStyle/>
          <a:p>
            <a:pPr algn="l" defTabSz="228600">
              <a:spcAft>
                <a:spcPts val="1200"/>
              </a:spcAft>
            </a:pPr>
            <a:r>
              <a:rPr lang="de-CH" sz="2400" b="1" dirty="0"/>
              <a:t>Alert</a:t>
            </a:r>
            <a:endParaRPr lang="de-CH" sz="2400" b="1" noProof="0" dirty="0"/>
          </a:p>
        </p:txBody>
      </p:sp>
      <p:sp>
        <p:nvSpPr>
          <p:cNvPr id="158" name="Rechteck 157">
            <a:extLst>
              <a:ext uri="{FF2B5EF4-FFF2-40B4-BE49-F238E27FC236}">
                <a16:creationId xmlns:a16="http://schemas.microsoft.com/office/drawing/2014/main" id="{B22F81E6-844F-8636-025B-D6B92727FAF3}"/>
              </a:ext>
            </a:extLst>
          </p:cNvPr>
          <p:cNvSpPr/>
          <p:nvPr/>
        </p:nvSpPr>
        <p:spPr>
          <a:xfrm>
            <a:off x="8566781" y="1566941"/>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9" name="Textfeld 158">
            <a:extLst>
              <a:ext uri="{FF2B5EF4-FFF2-40B4-BE49-F238E27FC236}">
                <a16:creationId xmlns:a16="http://schemas.microsoft.com/office/drawing/2014/main" id="{24F3B435-D1A6-6448-5039-C09552A2C86B}"/>
              </a:ext>
            </a:extLst>
          </p:cNvPr>
          <p:cNvSpPr txBox="1"/>
          <p:nvPr/>
        </p:nvSpPr>
        <p:spPr>
          <a:xfrm>
            <a:off x="8913806" y="5846385"/>
            <a:ext cx="1070014" cy="390830"/>
          </a:xfrm>
          <a:prstGeom prst="rect">
            <a:avLst/>
          </a:prstGeom>
          <a:noFill/>
        </p:spPr>
        <p:txBody>
          <a:bodyPr wrap="none" lIns="0" tIns="0" rIns="0" bIns="0" rtlCol="0">
            <a:noAutofit/>
          </a:bodyPr>
          <a:lstStyle/>
          <a:p>
            <a:pPr algn="l" defTabSz="228600">
              <a:spcAft>
                <a:spcPts val="1200"/>
              </a:spcAft>
            </a:pPr>
            <a:r>
              <a:rPr lang="de-CH" sz="2400" b="1" dirty="0" err="1"/>
              <a:t>Remediation</a:t>
            </a:r>
            <a:endParaRPr lang="de-CH" sz="2400" b="1" noProof="0" dirty="0"/>
          </a:p>
        </p:txBody>
      </p:sp>
    </p:spTree>
    <p:extLst>
      <p:ext uri="{BB962C8B-B14F-4D97-AF65-F5344CB8AC3E}">
        <p14:creationId xmlns:p14="http://schemas.microsoft.com/office/powerpoint/2010/main" val="25080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7F691-EDEC-28A5-53A3-9677B0A7E2BA}"/>
              </a:ext>
            </a:extLst>
          </p:cNvPr>
          <p:cNvSpPr>
            <a:spLocks noGrp="1"/>
          </p:cNvSpPr>
          <p:nvPr>
            <p:ph type="title"/>
          </p:nvPr>
        </p:nvSpPr>
        <p:spPr/>
        <p:txBody>
          <a:bodyPr/>
          <a:lstStyle/>
          <a:p>
            <a:r>
              <a:rPr lang="de-CH" dirty="0" err="1"/>
              <a:t>Enable</a:t>
            </a:r>
            <a:r>
              <a:rPr lang="de-CH" dirty="0"/>
              <a:t> Cloud </a:t>
            </a:r>
            <a:r>
              <a:rPr lang="de-CH" dirty="0" err="1"/>
              <a:t>Guard</a:t>
            </a:r>
            <a:endParaRPr lang="de-CH" dirty="0"/>
          </a:p>
        </p:txBody>
      </p:sp>
      <p:sp>
        <p:nvSpPr>
          <p:cNvPr id="3" name="Inhaltsplatzhalter 2">
            <a:extLst>
              <a:ext uri="{FF2B5EF4-FFF2-40B4-BE49-F238E27FC236}">
                <a16:creationId xmlns:a16="http://schemas.microsoft.com/office/drawing/2014/main" id="{55049C61-BDAC-FC3E-F056-414614EF02C4}"/>
              </a:ext>
            </a:extLst>
          </p:cNvPr>
          <p:cNvSpPr>
            <a:spLocks noGrp="1"/>
          </p:cNvSpPr>
          <p:nvPr>
            <p:ph sz="quarter" idx="10"/>
          </p:nvPr>
        </p:nvSpPr>
        <p:spPr/>
        <p:txBody>
          <a:bodyPr/>
          <a:lstStyle/>
          <a:p>
            <a:pPr marL="0" indent="0" algn="l">
              <a:buNone/>
            </a:pPr>
            <a:r>
              <a:rPr lang="en-US" b="0" i="0" dirty="0">
                <a:solidFill>
                  <a:srgbClr val="242424"/>
                </a:solidFill>
                <a:effectLst/>
                <a:latin typeface="Segoe UI" panose="020B0502040204020203" pitchFamily="34" charset="0"/>
              </a:rPr>
              <a:t>The prerequisites for enabling Oracle Cloud Guard:</a:t>
            </a:r>
          </a:p>
          <a:p>
            <a:pPr algn="l"/>
            <a:r>
              <a:rPr lang="en-US" dirty="0">
                <a:solidFill>
                  <a:srgbClr val="242424"/>
                </a:solidFill>
                <a:latin typeface="Segoe UI" panose="020B0502040204020203" pitchFamily="34" charset="0"/>
              </a:rPr>
              <a:t>H</a:t>
            </a:r>
            <a:r>
              <a:rPr lang="en-US" b="0" i="0" dirty="0">
                <a:solidFill>
                  <a:srgbClr val="242424"/>
                </a:solidFill>
                <a:effectLst/>
                <a:latin typeface="Segoe UI" panose="020B0502040204020203" pitchFamily="34" charset="0"/>
              </a:rPr>
              <a:t>aving a paid Oracle Cloud Infrastructure tenancy, as Cloud Guard is not available for free tenancies</a:t>
            </a:r>
            <a:r>
              <a:rPr lang="en-US" dirty="0">
                <a:solidFill>
                  <a:srgbClr val="242424"/>
                </a:solidFill>
                <a:latin typeface="var(--fontFamilyBase)"/>
              </a:rPr>
              <a:t>.</a:t>
            </a: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Users must create a user group with administrator privileges to work with Cloud Guard, and this group should be restricted to a limited audience</a:t>
            </a:r>
            <a:r>
              <a:rPr lang="en-US" b="0" i="0" dirty="0">
                <a:solidFill>
                  <a:srgbClr val="242424"/>
                </a:solidFill>
                <a:effectLst/>
                <a:latin typeface="var(--fontFamilyBase)"/>
              </a:rPr>
              <a:t>.</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Additionally, specific policy statements must be added to enable the Cloud Guard users group to manage Cloud Guard resources.</a:t>
            </a:r>
            <a:endParaRPr lang="de-CH" dirty="0"/>
          </a:p>
        </p:txBody>
      </p:sp>
      <p:sp>
        <p:nvSpPr>
          <p:cNvPr id="4" name="Fußzeilenplatzhalter 3">
            <a:extLst>
              <a:ext uri="{FF2B5EF4-FFF2-40B4-BE49-F238E27FC236}">
                <a16:creationId xmlns:a16="http://schemas.microsoft.com/office/drawing/2014/main" id="{3F08E9F2-4CBF-5C57-9543-D7BF1FBD2B3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6E86F207-9CC1-7AB9-791B-DBB3CCEB5E11}"/>
              </a:ext>
            </a:extLst>
          </p:cNvPr>
          <p:cNvSpPr>
            <a:spLocks noGrp="1"/>
          </p:cNvSpPr>
          <p:nvPr>
            <p:ph type="sldNum" sz="quarter" idx="11"/>
          </p:nvPr>
        </p:nvSpPr>
        <p:spPr/>
        <p:txBody>
          <a:bodyPr/>
          <a:lstStyle/>
          <a:p>
            <a:fld id="{1F90F471-3972-4120-B8B3-0237DE626C35}" type="slidenum">
              <a:rPr lang="en-US" smtClean="0"/>
              <a:pPr/>
              <a:t>8</a:t>
            </a:fld>
            <a:endParaRPr lang="en-US" dirty="0"/>
          </a:p>
        </p:txBody>
      </p:sp>
      <p:pic>
        <p:nvPicPr>
          <p:cNvPr id="9" name="Grafik 8">
            <a:extLst>
              <a:ext uri="{FF2B5EF4-FFF2-40B4-BE49-F238E27FC236}">
                <a16:creationId xmlns:a16="http://schemas.microsoft.com/office/drawing/2014/main" id="{AA3C629E-09F3-176C-B978-069672E19B9E}"/>
              </a:ext>
            </a:extLst>
          </p:cNvPr>
          <p:cNvPicPr>
            <a:picLocks noChangeAspect="1"/>
          </p:cNvPicPr>
          <p:nvPr/>
        </p:nvPicPr>
        <p:blipFill>
          <a:blip r:embed="rId2"/>
          <a:stretch>
            <a:fillRect/>
          </a:stretch>
        </p:blipFill>
        <p:spPr>
          <a:xfrm>
            <a:off x="380999" y="3927208"/>
            <a:ext cx="8041832" cy="2254484"/>
          </a:xfrm>
          <a:prstGeom prst="rect">
            <a:avLst/>
          </a:prstGeom>
          <a:ln>
            <a:solidFill>
              <a:schemeClr val="bg1">
                <a:lumMod val="50000"/>
              </a:schemeClr>
            </a:solidFill>
          </a:ln>
        </p:spPr>
      </p:pic>
    </p:spTree>
    <p:extLst>
      <p:ext uri="{BB962C8B-B14F-4D97-AF65-F5344CB8AC3E}">
        <p14:creationId xmlns:p14="http://schemas.microsoft.com/office/powerpoint/2010/main" val="39356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02E7D-036C-A763-9494-12803C379F73}"/>
              </a:ext>
            </a:extLst>
          </p:cNvPr>
          <p:cNvSpPr>
            <a:spLocks noGrp="1"/>
          </p:cNvSpPr>
          <p:nvPr>
            <p:ph type="title"/>
          </p:nvPr>
        </p:nvSpPr>
        <p:spPr/>
        <p:txBody>
          <a:bodyPr/>
          <a:lstStyle/>
          <a:p>
            <a:r>
              <a:rPr lang="de-CH" dirty="0"/>
              <a:t>Scores</a:t>
            </a:r>
          </a:p>
        </p:txBody>
      </p:sp>
      <p:sp>
        <p:nvSpPr>
          <p:cNvPr id="3" name="Inhaltsplatzhalter 2">
            <a:extLst>
              <a:ext uri="{FF2B5EF4-FFF2-40B4-BE49-F238E27FC236}">
                <a16:creationId xmlns:a16="http://schemas.microsoft.com/office/drawing/2014/main" id="{20C0FE5F-0966-8D7F-2098-2DE366F60E75}"/>
              </a:ext>
            </a:extLst>
          </p:cNvPr>
          <p:cNvSpPr>
            <a:spLocks noGrp="1"/>
          </p:cNvSpPr>
          <p:nvPr>
            <p:ph sz="quarter" idx="10"/>
          </p:nvPr>
        </p:nvSpPr>
        <p:spPr/>
        <p:txBody>
          <a:bodyPr/>
          <a:lstStyle/>
          <a:p>
            <a:pPr marL="0" indent="0">
              <a:buNone/>
            </a:pPr>
            <a:r>
              <a:rPr lang="de-CH" b="1" dirty="0"/>
              <a:t>Security Score: </a:t>
            </a:r>
            <a:r>
              <a:rPr lang="en-US" dirty="0"/>
              <a:t>A higher security score is better. A security score of 100 would mean that no problems were detected for any resources. Reflects monitoring for past 30 days. </a:t>
            </a:r>
          </a:p>
          <a:p>
            <a:pPr marL="0" indent="0">
              <a:buNone/>
            </a:pPr>
            <a:r>
              <a:rPr lang="en-US" b="1" dirty="0"/>
              <a:t>Risk Score: </a:t>
            </a:r>
            <a:r>
              <a:rPr lang="en-US" dirty="0"/>
              <a:t>Related to the number and severity of problems. In general, organizations with many more resources are likely to have more problems, and thus a higher risk score. The risk score is closely related to the "potential surface area" of risk. Updated every 15 Minutes.</a:t>
            </a:r>
            <a:endParaRPr lang="de-CH" dirty="0"/>
          </a:p>
        </p:txBody>
      </p:sp>
      <p:sp>
        <p:nvSpPr>
          <p:cNvPr id="4" name="Fußzeilenplatzhalter 3">
            <a:extLst>
              <a:ext uri="{FF2B5EF4-FFF2-40B4-BE49-F238E27FC236}">
                <a16:creationId xmlns:a16="http://schemas.microsoft.com/office/drawing/2014/main" id="{73799268-53C6-EBE9-9A14-038843F5273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29268F1-9DA4-E7F7-2BCA-09B1F6DE9F53}"/>
              </a:ext>
            </a:extLst>
          </p:cNvPr>
          <p:cNvSpPr>
            <a:spLocks noGrp="1"/>
          </p:cNvSpPr>
          <p:nvPr>
            <p:ph type="sldNum" sz="quarter" idx="11"/>
          </p:nvPr>
        </p:nvSpPr>
        <p:spPr/>
        <p:txBody>
          <a:bodyPr/>
          <a:lstStyle/>
          <a:p>
            <a:fld id="{1F90F471-3972-4120-B8B3-0237DE626C35}" type="slidenum">
              <a:rPr lang="en-US" smtClean="0"/>
              <a:pPr/>
              <a:t>9</a:t>
            </a:fld>
            <a:endParaRPr lang="en-US" dirty="0"/>
          </a:p>
        </p:txBody>
      </p:sp>
      <p:pic>
        <p:nvPicPr>
          <p:cNvPr id="7" name="Grafik 6">
            <a:extLst>
              <a:ext uri="{FF2B5EF4-FFF2-40B4-BE49-F238E27FC236}">
                <a16:creationId xmlns:a16="http://schemas.microsoft.com/office/drawing/2014/main" id="{B83019DC-09CD-75AA-647B-A852C212A5A0}"/>
              </a:ext>
            </a:extLst>
          </p:cNvPr>
          <p:cNvPicPr>
            <a:picLocks noChangeAspect="1"/>
          </p:cNvPicPr>
          <p:nvPr/>
        </p:nvPicPr>
        <p:blipFill>
          <a:blip r:embed="rId2"/>
          <a:stretch>
            <a:fillRect/>
          </a:stretch>
        </p:blipFill>
        <p:spPr>
          <a:xfrm>
            <a:off x="380999" y="3429000"/>
            <a:ext cx="5723809" cy="2466667"/>
          </a:xfrm>
          <a:prstGeom prst="rect">
            <a:avLst/>
          </a:prstGeom>
          <a:ln>
            <a:solidFill>
              <a:schemeClr val="bg1">
                <a:lumMod val="50000"/>
              </a:schemeClr>
            </a:solidFill>
            <a:extLst>
              <a:ext uri="{C807C97D-BFC1-408E-A445-0C87EB9F89A2}">
                <ask:lineSketchStyleProps xmlns:ask="http://schemas.microsoft.com/office/drawing/2018/sketchyshapes">
                  <ask:type>
                    <ask:lineSketchNone/>
                  </ask:type>
                </ask:lineSketchStyleProps>
              </a:ext>
            </a:extLst>
          </a:ln>
        </p:spPr>
      </p:pic>
      <p:pic>
        <p:nvPicPr>
          <p:cNvPr id="9" name="Grafik 8">
            <a:extLst>
              <a:ext uri="{FF2B5EF4-FFF2-40B4-BE49-F238E27FC236}">
                <a16:creationId xmlns:a16="http://schemas.microsoft.com/office/drawing/2014/main" id="{11A06E72-0070-F189-26CB-064B3E14426B}"/>
              </a:ext>
            </a:extLst>
          </p:cNvPr>
          <p:cNvPicPr>
            <a:picLocks noChangeAspect="1"/>
          </p:cNvPicPr>
          <p:nvPr/>
        </p:nvPicPr>
        <p:blipFill>
          <a:blip r:embed="rId3"/>
          <a:stretch>
            <a:fillRect/>
          </a:stretch>
        </p:blipFill>
        <p:spPr>
          <a:xfrm rot="1236380">
            <a:off x="7975885" y="3712883"/>
            <a:ext cx="2321797" cy="1898898"/>
          </a:xfrm>
          <a:prstGeom prst="rect">
            <a:avLst/>
          </a:prstGeom>
          <a:ln>
            <a:solidFill>
              <a:schemeClr val="bg1">
                <a:lumMod val="50000"/>
              </a:schemeClr>
            </a:solidFill>
          </a:ln>
        </p:spPr>
      </p:pic>
    </p:spTree>
    <p:extLst>
      <p:ext uri="{BB962C8B-B14F-4D97-AF65-F5344CB8AC3E}">
        <p14:creationId xmlns:p14="http://schemas.microsoft.com/office/powerpoint/2010/main" val="3166183535"/>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3248</Words>
  <Application>Microsoft Office PowerPoint</Application>
  <PresentationFormat>Breitbild</PresentationFormat>
  <Paragraphs>319</Paragraphs>
  <Slides>37</Slides>
  <Notes>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37</vt:i4>
      </vt:variant>
    </vt:vector>
  </HeadingPairs>
  <TitlesOfParts>
    <vt:vector size="45" baseType="lpstr">
      <vt:lpstr>Courier New</vt:lpstr>
      <vt:lpstr>Graphik</vt:lpstr>
      <vt:lpstr>GT Sectra Fine Rg</vt:lpstr>
      <vt:lpstr>Helvetica Neue</vt:lpstr>
      <vt:lpstr>Segoe UI</vt:lpstr>
      <vt:lpstr>System Font</vt:lpstr>
      <vt:lpstr>var(--fontFamilyBase)</vt:lpstr>
      <vt:lpstr>Accenture 2020</vt:lpstr>
      <vt:lpstr>Oracle Cloud Infrastructure Security</vt:lpstr>
      <vt:lpstr>Cloud Guard</vt:lpstr>
      <vt:lpstr>Understanding Cloud Guard</vt:lpstr>
      <vt:lpstr>What is Cloud Guard?</vt:lpstr>
      <vt:lpstr>The Concept</vt:lpstr>
      <vt:lpstr>Key Components of Cloud Guard</vt:lpstr>
      <vt:lpstr>How Cloud Guard works</vt:lpstr>
      <vt:lpstr>Enable Cloud Guard</vt:lpstr>
      <vt:lpstr>Scores</vt:lpstr>
      <vt:lpstr>About Compartments – Important Notes</vt:lpstr>
      <vt:lpstr>Setting Up Cloud Guard Targets</vt:lpstr>
      <vt:lpstr>Targets Inside</vt:lpstr>
      <vt:lpstr>Managed Lists</vt:lpstr>
      <vt:lpstr>Detection or Responding</vt:lpstr>
      <vt:lpstr>Detector Recipes</vt:lpstr>
      <vt:lpstr>OCI Configuration Detector Recipe – Center of Internet Security </vt:lpstr>
      <vt:lpstr>Responder Recipes</vt:lpstr>
      <vt:lpstr>Auto-Resolve</vt:lpstr>
      <vt:lpstr>How to enable Auto-Resolve</vt:lpstr>
      <vt:lpstr>Conditional Execution</vt:lpstr>
      <vt:lpstr>Problem solving</vt:lpstr>
      <vt:lpstr>Processing Problems</vt:lpstr>
      <vt:lpstr>Notification</vt:lpstr>
      <vt:lpstr>Notification</vt:lpstr>
      <vt:lpstr>Queries – Verify Instances</vt:lpstr>
      <vt:lpstr>Queries – Results</vt:lpstr>
      <vt:lpstr>Best Practices for Using OCI Cloud Guard</vt:lpstr>
      <vt:lpstr>Hands-On Labs</vt:lpstr>
      <vt:lpstr>Lab 1: Creating and Customizing Detector Recipes</vt:lpstr>
      <vt:lpstr>Lab 3: Creating and Customizing Responder Recipes</vt:lpstr>
      <vt:lpstr>Lab 4: Monitoring and Managing Security Posture</vt:lpstr>
      <vt:lpstr>Conclusion</vt:lpstr>
      <vt:lpstr>Summary and Key Takeaways</vt:lpstr>
      <vt:lpstr>Resources</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25</cp:revision>
  <cp:lastPrinted>2020-11-17T04:05:48Z</cp:lastPrinted>
  <dcterms:created xsi:type="dcterms:W3CDTF">2023-04-03T06:37:13Z</dcterms:created>
  <dcterms:modified xsi:type="dcterms:W3CDTF">2024-10-17T11:16:49Z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