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308" r:id="rId5"/>
    <p:sldId id="344" r:id="rId6"/>
    <p:sldId id="461" r:id="rId7"/>
    <p:sldId id="2147138239" r:id="rId8"/>
    <p:sldId id="541" r:id="rId9"/>
    <p:sldId id="2147138238" r:id="rId10"/>
    <p:sldId id="564" r:id="rId11"/>
    <p:sldId id="542" r:id="rId12"/>
    <p:sldId id="543" r:id="rId13"/>
    <p:sldId id="2147138240" r:id="rId14"/>
    <p:sldId id="565" r:id="rId15"/>
    <p:sldId id="544" r:id="rId16"/>
    <p:sldId id="545" r:id="rId17"/>
    <p:sldId id="566" r:id="rId18"/>
    <p:sldId id="2147138226" r:id="rId19"/>
    <p:sldId id="539" r:id="rId20"/>
    <p:sldId id="563" r:id="rId21"/>
    <p:sldId id="540" r:id="rId22"/>
    <p:sldId id="2147138228" r:id="rId23"/>
    <p:sldId id="559" r:id="rId24"/>
    <p:sldId id="560" r:id="rId25"/>
    <p:sldId id="2147138232" r:id="rId26"/>
    <p:sldId id="537" r:id="rId27"/>
    <p:sldId id="2147138233" r:id="rId28"/>
    <p:sldId id="2147138234" r:id="rId29"/>
    <p:sldId id="2147138235" r:id="rId30"/>
    <p:sldId id="2147138236" r:id="rId31"/>
    <p:sldId id="2147138229" r:id="rId32"/>
    <p:sldId id="562" r:id="rId33"/>
    <p:sldId id="2147138237" r:id="rId34"/>
    <p:sldId id="561" r:id="rId35"/>
    <p:sldId id="538" r:id="rId36"/>
    <p:sldId id="2147138230" r:id="rId37"/>
    <p:sldId id="2147138231" r:id="rId38"/>
    <p:sldId id="268" r:id="rId39"/>
    <p:sldId id="2147138224" r:id="rId40"/>
    <p:sldId id="214713822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2147138239"/>
            <p14:sldId id="541"/>
            <p14:sldId id="2147138238"/>
            <p14:sldId id="564"/>
            <p14:sldId id="542"/>
            <p14:sldId id="543"/>
            <p14:sldId id="2147138240"/>
            <p14:sldId id="565"/>
            <p14:sldId id="544"/>
            <p14:sldId id="545"/>
            <p14:sldId id="566"/>
            <p14:sldId id="2147138226"/>
            <p14:sldId id="539"/>
            <p14:sldId id="563"/>
            <p14:sldId id="540"/>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B81"/>
    <a:srgbClr val="0041F0"/>
    <a:srgbClr val="FFFFFF"/>
    <a:srgbClr val="E6DCFF"/>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8B41A-6079-43D2-B54F-50518D136075}" v="101" dt="2024-10-16T20:19:33.894"/>
    <p1510:client id="{E3C3A9B4-A98D-454C-B862-8E15713050A6}" v="13" dt="2024-10-17T07:40:48.514"/>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3" autoAdjust="0"/>
    <p:restoredTop sz="83382" autoAdjust="0"/>
  </p:normalViewPr>
  <p:slideViewPr>
    <p:cSldViewPr snapToGrid="0" showGuides="1">
      <p:cViewPr varScale="1">
        <p:scale>
          <a:sx n="103" d="100"/>
          <a:sy n="103" d="100"/>
        </p:scale>
        <p:origin x="684" y="13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17T07:59:21.450" v="1473" actId="208"/>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10/23/2024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119763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9044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0800" y="274638"/>
            <a:ext cx="4733925" cy="2662237"/>
          </a:xfrm>
        </p:spPr>
      </p:sp>
      <p:sp>
        <p:nvSpPr>
          <p:cNvPr id="3" name="Notizenplatzhalter 2"/>
          <p:cNvSpPr>
            <a:spLocks noGrp="1"/>
          </p:cNvSpPr>
          <p:nvPr>
            <p:ph type="body" idx="1"/>
          </p:nvPr>
        </p:nvSpPr>
        <p:spPr/>
        <p:txBody>
          <a:bodyPr/>
          <a:lstStyle/>
          <a:p>
            <a:pPr marL="0" indent="0">
              <a:buNone/>
            </a:pPr>
            <a:r>
              <a:rPr lang="de-CH" dirty="0"/>
              <a:t>for </a:t>
            </a:r>
            <a:r>
              <a:rPr lang="de-CH" dirty="0" err="1"/>
              <a:t>region</a:t>
            </a:r>
            <a:r>
              <a:rPr lang="de-CH" dirty="0"/>
              <a:t> in `</a:t>
            </a:r>
            <a:r>
              <a:rPr lang="de-CH" dirty="0" err="1"/>
              <a:t>oci</a:t>
            </a:r>
            <a:r>
              <a:rPr lang="de-CH" dirty="0"/>
              <a:t> </a:t>
            </a:r>
            <a:r>
              <a:rPr lang="de-CH" dirty="0" err="1"/>
              <a:t>iam</a:t>
            </a:r>
            <a:r>
              <a:rPr lang="de-CH" dirty="0"/>
              <a:t> </a:t>
            </a:r>
            <a:r>
              <a:rPr lang="de-CH" dirty="0" err="1"/>
              <a:t>region</a:t>
            </a:r>
            <a:r>
              <a:rPr lang="de-CH" dirty="0"/>
              <a:t> </a:t>
            </a:r>
            <a:r>
              <a:rPr lang="de-CH" dirty="0" err="1"/>
              <a:t>list</a:t>
            </a:r>
            <a:r>
              <a:rPr lang="de-CH" dirty="0"/>
              <a:t> | </a:t>
            </a:r>
            <a:r>
              <a:rPr lang="de-CH" dirty="0" err="1"/>
              <a:t>jq</a:t>
            </a:r>
            <a:r>
              <a:rPr lang="de-CH" dirty="0"/>
              <a:t> -r '.</a:t>
            </a:r>
            <a:r>
              <a:rPr lang="de-CH" dirty="0" err="1"/>
              <a:t>data</a:t>
            </a:r>
            <a:r>
              <a:rPr lang="de-CH" dirty="0"/>
              <a:t>[] | .</a:t>
            </a:r>
            <a:r>
              <a:rPr lang="de-CH" dirty="0" err="1"/>
              <a:t>name</a:t>
            </a:r>
            <a:r>
              <a:rPr lang="de-CH" dirty="0"/>
              <a:t>'`; do for </a:t>
            </a:r>
            <a:r>
              <a:rPr lang="de-CH" dirty="0" err="1"/>
              <a:t>compid</a:t>
            </a:r>
            <a:r>
              <a:rPr lang="de-CH" dirty="0"/>
              <a:t> in `</a:t>
            </a:r>
            <a:r>
              <a:rPr lang="de-CH" dirty="0" err="1"/>
              <a:t>oci</a:t>
            </a:r>
            <a:r>
              <a:rPr lang="de-CH" dirty="0"/>
              <a:t> </a:t>
            </a:r>
            <a:r>
              <a:rPr lang="de-CH" dirty="0" err="1"/>
              <a:t>iam</a:t>
            </a:r>
            <a:r>
              <a:rPr lang="de-CH" dirty="0"/>
              <a:t> </a:t>
            </a:r>
            <a:r>
              <a:rPr lang="de-CH" dirty="0" err="1"/>
              <a:t>compartment</a:t>
            </a:r>
            <a:r>
              <a:rPr lang="de-CH" dirty="0"/>
              <a:t> </a:t>
            </a:r>
            <a:r>
              <a:rPr lang="de-CH" dirty="0" err="1"/>
              <a:t>list</a:t>
            </a:r>
            <a:r>
              <a:rPr lang="de-CH" dirty="0"/>
              <a:t> --</a:t>
            </a:r>
            <a:r>
              <a:rPr lang="de-CH" dirty="0" err="1"/>
              <a:t>compartment</a:t>
            </a:r>
            <a:r>
              <a:rPr lang="de-CH" dirty="0"/>
              <a:t>-</a:t>
            </a:r>
            <a:r>
              <a:rPr lang="de-CH" dirty="0" err="1"/>
              <a:t>id</a:t>
            </a:r>
            <a:r>
              <a:rPr lang="de-CH" dirty="0"/>
              <a:t>-in-</a:t>
            </a:r>
            <a:r>
              <a:rPr lang="de-CH" dirty="0" err="1"/>
              <a:t>subtree</a:t>
            </a:r>
            <a:r>
              <a:rPr lang="de-CH" dirty="0"/>
              <a:t> TRUE 2&gt;/</a:t>
            </a:r>
            <a:r>
              <a:rPr lang="de-CH" dirty="0" err="1"/>
              <a:t>dev</a:t>
            </a:r>
            <a:r>
              <a:rPr lang="de-CH" dirty="0"/>
              <a:t>/null | </a:t>
            </a:r>
            <a:r>
              <a:rPr lang="de-CH" dirty="0" err="1"/>
              <a:t>jq</a:t>
            </a:r>
            <a:r>
              <a:rPr lang="de-CH" dirty="0"/>
              <a:t> -r '.</a:t>
            </a:r>
            <a:r>
              <a:rPr lang="de-CH" dirty="0" err="1"/>
              <a:t>data</a:t>
            </a:r>
            <a:r>
              <a:rPr lang="de-CH" dirty="0"/>
              <a:t>[] | .</a:t>
            </a:r>
            <a:r>
              <a:rPr lang="de-CH" dirty="0" err="1"/>
              <a:t>id</a:t>
            </a:r>
            <a:r>
              <a:rPr lang="de-CH" dirty="0"/>
              <a:t>'`; do for </a:t>
            </a:r>
            <a:r>
              <a:rPr lang="de-CH" dirty="0" err="1"/>
              <a:t>bvid</a:t>
            </a:r>
            <a:r>
              <a:rPr lang="de-CH" dirty="0"/>
              <a:t> in `</a:t>
            </a:r>
            <a:r>
              <a:rPr lang="de-CH" dirty="0" err="1"/>
              <a:t>oci</a:t>
            </a:r>
            <a:r>
              <a:rPr lang="de-CH" dirty="0"/>
              <a:t> </a:t>
            </a:r>
            <a:r>
              <a:rPr lang="de-CH" dirty="0" err="1"/>
              <a:t>bv</a:t>
            </a:r>
            <a:r>
              <a:rPr lang="de-CH" dirty="0"/>
              <a:t> </a:t>
            </a:r>
            <a:r>
              <a:rPr lang="de-CH" dirty="0" err="1"/>
              <a:t>volume</a:t>
            </a:r>
            <a:r>
              <a:rPr lang="de-CH" dirty="0"/>
              <a:t> </a:t>
            </a:r>
            <a:r>
              <a:rPr lang="de-CH" dirty="0" err="1"/>
              <a:t>list</a:t>
            </a:r>
            <a:r>
              <a:rPr lang="de-CH" dirty="0"/>
              <a:t> --</a:t>
            </a:r>
            <a:r>
              <a:rPr lang="de-CH" dirty="0" err="1"/>
              <a:t>compartment-id</a:t>
            </a:r>
            <a:r>
              <a:rPr lang="de-CH" dirty="0"/>
              <a:t> $</a:t>
            </a:r>
            <a:r>
              <a:rPr lang="de-CH" dirty="0" err="1"/>
              <a:t>compid</a:t>
            </a:r>
            <a:r>
              <a:rPr lang="de-CH" dirty="0"/>
              <a:t> --region $</a:t>
            </a:r>
            <a:r>
              <a:rPr lang="de-CH" dirty="0" err="1"/>
              <a:t>region</a:t>
            </a:r>
            <a:r>
              <a:rPr lang="de-CH" dirty="0"/>
              <a:t> 2&gt;/</a:t>
            </a:r>
            <a:r>
              <a:rPr lang="de-CH" dirty="0" err="1"/>
              <a:t>dev</a:t>
            </a:r>
            <a:r>
              <a:rPr lang="de-CH" dirty="0"/>
              <a:t>/null | </a:t>
            </a:r>
            <a:r>
              <a:rPr lang="de-CH" dirty="0" err="1"/>
              <a:t>jq</a:t>
            </a:r>
            <a:r>
              <a:rPr lang="de-CH" dirty="0"/>
              <a:t> -r '.</a:t>
            </a:r>
            <a:r>
              <a:rPr lang="de-CH" dirty="0" err="1"/>
              <a:t>data</a:t>
            </a:r>
            <a:r>
              <a:rPr lang="de-CH" dirty="0"/>
              <a:t>[] | </a:t>
            </a:r>
            <a:r>
              <a:rPr lang="de-CH" dirty="0" err="1"/>
              <a:t>select</a:t>
            </a:r>
            <a:r>
              <a:rPr lang="de-CH" dirty="0"/>
              <a:t>(."</a:t>
            </a:r>
            <a:r>
              <a:rPr lang="de-CH" dirty="0" err="1"/>
              <a:t>kms-key-id</a:t>
            </a:r>
            <a:r>
              <a:rPr lang="de-CH" dirty="0"/>
              <a:t>" == null).</a:t>
            </a:r>
            <a:r>
              <a:rPr lang="de-CH" dirty="0" err="1"/>
              <a:t>id</a:t>
            </a:r>
            <a:r>
              <a:rPr lang="de-CH" dirty="0"/>
              <a:t>'`; do </a:t>
            </a:r>
            <a:r>
              <a:rPr lang="de-CH" dirty="0" err="1"/>
              <a:t>output</a:t>
            </a:r>
            <a:r>
              <a:rPr lang="de-CH" dirty="0"/>
              <a:t>=`</a:t>
            </a:r>
            <a:r>
              <a:rPr lang="de-CH" dirty="0" err="1"/>
              <a:t>oci</a:t>
            </a:r>
            <a:r>
              <a:rPr lang="de-CH" dirty="0"/>
              <a:t> </a:t>
            </a:r>
            <a:r>
              <a:rPr lang="de-CH" dirty="0" err="1"/>
              <a:t>bv</a:t>
            </a:r>
            <a:r>
              <a:rPr lang="de-CH" dirty="0"/>
              <a:t> </a:t>
            </a:r>
            <a:r>
              <a:rPr lang="de-CH" dirty="0" err="1"/>
              <a:t>volume</a:t>
            </a:r>
            <a:r>
              <a:rPr lang="de-CH" dirty="0"/>
              <a:t> </a:t>
            </a:r>
            <a:r>
              <a:rPr lang="de-CH" dirty="0" err="1"/>
              <a:t>get</a:t>
            </a:r>
            <a:r>
              <a:rPr lang="de-CH" dirty="0"/>
              <a:t> --volume-</a:t>
            </a:r>
            <a:r>
              <a:rPr lang="de-CH" dirty="0" err="1"/>
              <a:t>id</a:t>
            </a:r>
            <a:r>
              <a:rPr lang="de-CH" dirty="0"/>
              <a:t> $</a:t>
            </a:r>
            <a:r>
              <a:rPr lang="de-CH" dirty="0" err="1"/>
              <a:t>bvid</a:t>
            </a:r>
            <a:r>
              <a:rPr lang="de-CH" dirty="0"/>
              <a:t> --region $</a:t>
            </a:r>
            <a:r>
              <a:rPr lang="de-CH" dirty="0" err="1"/>
              <a:t>region</a:t>
            </a:r>
            <a:r>
              <a:rPr lang="de-CH" dirty="0"/>
              <a:t> --</a:t>
            </a:r>
            <a:r>
              <a:rPr lang="de-CH" dirty="0" err="1"/>
              <a:t>query</a:t>
            </a:r>
            <a:r>
              <a:rPr lang="de-CH" dirty="0"/>
              <a:t>=</a:t>
            </a:r>
            <a:r>
              <a:rPr lang="de-CH" dirty="0" err="1"/>
              <a:t>data</a:t>
            </a:r>
            <a:r>
              <a:rPr lang="de-CH" dirty="0"/>
              <a:t>.{"</a:t>
            </a:r>
            <a:r>
              <a:rPr lang="de-CH" dirty="0" err="1"/>
              <a:t>name</a:t>
            </a:r>
            <a:r>
              <a:rPr lang="de-CH" dirty="0"/>
              <a:t>:\"display-name\","</a:t>
            </a:r>
            <a:r>
              <a:rPr lang="de-CH" dirty="0" err="1"/>
              <a:t>id:id</a:t>
            </a:r>
            <a:r>
              <a:rPr lang="de-CH" dirty="0"/>
              <a:t>""} --output </a:t>
            </a:r>
            <a:r>
              <a:rPr lang="de-CH" dirty="0" err="1"/>
              <a:t>table</a:t>
            </a:r>
            <a:r>
              <a:rPr lang="de-CH" dirty="0"/>
              <a:t> 2&gt;/</a:t>
            </a:r>
            <a:r>
              <a:rPr lang="de-CH" dirty="0" err="1"/>
              <a:t>dev</a:t>
            </a:r>
            <a:r>
              <a:rPr lang="de-CH" dirty="0"/>
              <a:t>/null` </a:t>
            </a:r>
            <a:r>
              <a:rPr lang="de-CH" dirty="0" err="1"/>
              <a:t>if</a:t>
            </a:r>
            <a:r>
              <a:rPr lang="de-CH" dirty="0"/>
              <a:t> [ ! -z "$</a:t>
            </a:r>
            <a:r>
              <a:rPr lang="de-CH" dirty="0" err="1"/>
              <a:t>output</a:t>
            </a:r>
            <a:r>
              <a:rPr lang="de-CH" dirty="0"/>
              <a:t>" ]; </a:t>
            </a:r>
            <a:r>
              <a:rPr lang="de-CH" dirty="0" err="1"/>
              <a:t>then</a:t>
            </a:r>
            <a:r>
              <a:rPr lang="de-CH" dirty="0"/>
              <a:t> echo $</a:t>
            </a:r>
            <a:r>
              <a:rPr lang="de-CH" dirty="0" err="1"/>
              <a:t>output</a:t>
            </a:r>
            <a:r>
              <a:rPr lang="de-CH" dirty="0"/>
              <a:t>; </a:t>
            </a:r>
            <a:r>
              <a:rPr lang="de-CH" dirty="0" err="1"/>
              <a:t>fi</a:t>
            </a:r>
            <a:r>
              <a:rPr lang="de-CH" dirty="0"/>
              <a:t> </a:t>
            </a:r>
            <a:r>
              <a:rPr lang="de-CH" dirty="0" err="1"/>
              <a:t>done</a:t>
            </a:r>
            <a:r>
              <a:rPr lang="de-CH" dirty="0"/>
              <a:t> </a:t>
            </a:r>
            <a:r>
              <a:rPr lang="de-CH" dirty="0" err="1"/>
              <a:t>done</a:t>
            </a:r>
            <a:r>
              <a:rPr lang="de-CH" dirty="0"/>
              <a:t> </a:t>
            </a:r>
            <a:r>
              <a:rPr lang="de-CH" dirty="0" err="1"/>
              <a:t>done</a:t>
            </a:r>
            <a:endParaRPr lang="de-CH" dirty="0"/>
          </a:p>
        </p:txBody>
      </p:sp>
      <p:sp>
        <p:nvSpPr>
          <p:cNvPr id="4" name="Foliennummernplatzhalt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93676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31</a:t>
            </a:fld>
            <a:endParaRPr lang="en-US"/>
          </a:p>
        </p:txBody>
      </p:sp>
    </p:spTree>
    <p:extLst>
      <p:ext uri="{BB962C8B-B14F-4D97-AF65-F5344CB8AC3E}">
        <p14:creationId xmlns:p14="http://schemas.microsoft.com/office/powerpoint/2010/main" val="6343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3.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Others</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68F9F-CB79-441B-0D36-FB50D798FC12}"/>
              </a:ext>
            </a:extLst>
          </p:cNvPr>
          <p:cNvSpPr>
            <a:spLocks noGrp="1"/>
          </p:cNvSpPr>
          <p:nvPr>
            <p:ph type="title"/>
          </p:nvPr>
        </p:nvSpPr>
        <p:spPr/>
        <p:txBody>
          <a:bodyPr/>
          <a:lstStyle/>
          <a:p>
            <a:r>
              <a:rPr lang="de-CH" dirty="0"/>
              <a:t>CIS – Center </a:t>
            </a:r>
            <a:r>
              <a:rPr lang="de-CH" dirty="0" err="1"/>
              <a:t>of</a:t>
            </a:r>
            <a:r>
              <a:rPr lang="de-CH" dirty="0"/>
              <a:t> Internet Security OCI Benchmark</a:t>
            </a:r>
          </a:p>
        </p:txBody>
      </p:sp>
      <p:sp>
        <p:nvSpPr>
          <p:cNvPr id="3" name="Inhaltsplatzhalter 2">
            <a:extLst>
              <a:ext uri="{FF2B5EF4-FFF2-40B4-BE49-F238E27FC236}">
                <a16:creationId xmlns:a16="http://schemas.microsoft.com/office/drawing/2014/main" id="{55F98B3B-556A-73D2-6D1C-402767231BD7}"/>
              </a:ext>
            </a:extLst>
          </p:cNvPr>
          <p:cNvSpPr>
            <a:spLocks noGrp="1"/>
          </p:cNvSpPr>
          <p:nvPr>
            <p:ph sz="quarter" idx="10"/>
          </p:nvPr>
        </p:nvSpPr>
        <p:spPr>
          <a:xfrm>
            <a:off x="381001" y="1371600"/>
            <a:ext cx="3285930" cy="4940300"/>
          </a:xfrm>
        </p:spPr>
        <p:txBody>
          <a:bodyPr/>
          <a:lstStyle/>
          <a:p>
            <a:pPr marL="0" indent="0">
              <a:buNone/>
            </a:pPr>
            <a:r>
              <a:rPr lang="en-US" sz="1800" b="1" i="1" u="none" strike="noStrike" baseline="0" dirty="0">
                <a:solidFill>
                  <a:srgbClr val="2D3640"/>
                </a:solidFill>
                <a:latin typeface="Arial" panose="020B0604020202020204" pitchFamily="34" charset="0"/>
              </a:rPr>
              <a:t>5.2.1 Ensure Block Volumes are encrypted with Customer Managed Keys (CMK). (Automated) </a:t>
            </a:r>
            <a:endParaRPr lang="de-CH" b="1" dirty="0"/>
          </a:p>
        </p:txBody>
      </p:sp>
      <p:sp>
        <p:nvSpPr>
          <p:cNvPr id="4" name="Fußzeilenplatzhalter 3">
            <a:extLst>
              <a:ext uri="{FF2B5EF4-FFF2-40B4-BE49-F238E27FC236}">
                <a16:creationId xmlns:a16="http://schemas.microsoft.com/office/drawing/2014/main" id="{C5F4E86E-A886-7D75-71AF-05EA8670C72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A4A2DEDB-CA1D-209F-21C0-ED46DAE42AF3}"/>
              </a:ext>
            </a:extLst>
          </p:cNvPr>
          <p:cNvSpPr>
            <a:spLocks noGrp="1"/>
          </p:cNvSpPr>
          <p:nvPr>
            <p:ph type="sldNum" sz="quarter" idx="11"/>
          </p:nvPr>
        </p:nvSpPr>
        <p:spPr/>
        <p:txBody>
          <a:bodyPr/>
          <a:lstStyle/>
          <a:p>
            <a:fld id="{1F90F471-3972-4120-B8B3-0237DE626C35}" type="slidenum">
              <a:rPr lang="en-US" smtClean="0"/>
              <a:pPr/>
              <a:t>10</a:t>
            </a:fld>
            <a:endParaRPr lang="en-US" dirty="0"/>
          </a:p>
        </p:txBody>
      </p:sp>
      <p:pic>
        <p:nvPicPr>
          <p:cNvPr id="7" name="Grafik 6">
            <a:extLst>
              <a:ext uri="{FF2B5EF4-FFF2-40B4-BE49-F238E27FC236}">
                <a16:creationId xmlns:a16="http://schemas.microsoft.com/office/drawing/2014/main" id="{2F2BD3EF-23A2-3F67-6A7A-B53D814EE587}"/>
              </a:ext>
            </a:extLst>
          </p:cNvPr>
          <p:cNvPicPr>
            <a:picLocks noChangeAspect="1"/>
          </p:cNvPicPr>
          <p:nvPr/>
        </p:nvPicPr>
        <p:blipFill>
          <a:blip r:embed="rId3"/>
          <a:stretch>
            <a:fillRect/>
          </a:stretch>
        </p:blipFill>
        <p:spPr>
          <a:xfrm>
            <a:off x="4596652" y="1291063"/>
            <a:ext cx="6757435" cy="5020837"/>
          </a:xfrm>
          <a:prstGeom prst="rect">
            <a:avLst/>
          </a:prstGeom>
          <a:ln>
            <a:solidFill>
              <a:schemeClr val="bg1">
                <a:lumMod val="50000"/>
              </a:schemeClr>
            </a:solidFill>
          </a:ln>
        </p:spPr>
      </p:pic>
    </p:spTree>
    <p:extLst>
      <p:ext uri="{BB962C8B-B14F-4D97-AF65-F5344CB8AC3E}">
        <p14:creationId xmlns:p14="http://schemas.microsoft.com/office/powerpoint/2010/main" val="10885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pPr marL="0" indent="0">
              <a:buNone/>
            </a:pPr>
            <a:r>
              <a:rPr lang="en-US" dirty="0"/>
              <a:t>Backing up a private vault ensures that cryptographic keys and sensitive data can be restored in case of accidental deletion, corruption, or system failure.</a:t>
            </a:r>
          </a:p>
          <a:p>
            <a:pPr marL="0" indent="0">
              <a:buNone/>
            </a:pPr>
            <a:r>
              <a:rPr lang="en-US" dirty="0"/>
              <a:t>Regular backups help meet regulatory requirements for data protection and enable thorough audits of key management practices.</a:t>
            </a:r>
          </a:p>
          <a:p>
            <a:pPr marL="0" indent="0">
              <a:buNone/>
            </a:pPr>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WAF</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15</a:t>
            </a:fld>
            <a:endParaRPr lang="en-US" dirty="0"/>
          </a:p>
        </p:txBody>
      </p:sp>
    </p:spTree>
    <p:extLst>
      <p:ext uri="{BB962C8B-B14F-4D97-AF65-F5344CB8AC3E}">
        <p14:creationId xmlns:p14="http://schemas.microsoft.com/office/powerpoint/2010/main" val="343807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Web </a:t>
            </a:r>
            <a:r>
              <a:rPr lang="de-CH" dirty="0" err="1"/>
              <a:t>Application</a:t>
            </a:r>
            <a:r>
              <a:rPr lang="de-CH" dirty="0"/>
              <a:t> Firewall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b="1" dirty="0"/>
              <a:t>Comprehensive Protection</a:t>
            </a:r>
            <a:r>
              <a:rPr lang="en-US" dirty="0"/>
              <a:t>: </a:t>
            </a:r>
          </a:p>
          <a:p>
            <a:pPr lvl="1"/>
            <a:r>
              <a:rPr lang="en-US" dirty="0"/>
              <a:t>WAF shields applications from malicious internet traffic and enforces consistent security rules across all applications.</a:t>
            </a:r>
          </a:p>
          <a:p>
            <a:r>
              <a:rPr lang="en-US" b="1" dirty="0"/>
              <a:t>Advanced Threat Management</a:t>
            </a:r>
            <a:r>
              <a:rPr lang="en-US" dirty="0"/>
              <a:t>: </a:t>
            </a:r>
          </a:p>
          <a:p>
            <a:pPr lvl="1"/>
            <a:r>
              <a:rPr lang="en-US" dirty="0"/>
              <a:t>Create and manage rules to defend against threats like XSS, SQL Injection, and other OWASP-defined vulnerabilities; access rules can limit traffic by geography or request signature.</a:t>
            </a:r>
          </a:p>
          <a:p>
            <a:r>
              <a:rPr lang="en-US" b="1" dirty="0"/>
              <a:t>Regional and Edge Solutions</a:t>
            </a:r>
            <a:r>
              <a:rPr lang="en-US" dirty="0"/>
              <a:t>: </a:t>
            </a:r>
          </a:p>
          <a:p>
            <a:pPr lvl="1"/>
            <a:r>
              <a:rPr lang="en-US" dirty="0"/>
              <a:t>WAF policies are regional and act as load balancer plug-ins, while edge policies provide global protection; allowlist Oracle nodes for edge enforcement.</a:t>
            </a:r>
            <a:endParaRPr lang="de-CH" dirty="0"/>
          </a:p>
        </p:txBody>
      </p:sp>
    </p:spTree>
    <p:extLst>
      <p:ext uri="{BB962C8B-B14F-4D97-AF65-F5344CB8AC3E}">
        <p14:creationId xmlns:p14="http://schemas.microsoft.com/office/powerpoint/2010/main" val="150496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983-A62B-847B-74D0-C8CDA1ABEE1D}"/>
              </a:ext>
            </a:extLst>
          </p:cNvPr>
          <p:cNvSpPr>
            <a:spLocks noGrp="1"/>
          </p:cNvSpPr>
          <p:nvPr>
            <p:ph type="title"/>
          </p:nvPr>
        </p:nvSpPr>
        <p:spPr/>
        <p:txBody>
          <a:bodyPr/>
          <a:lstStyle/>
          <a:p>
            <a:r>
              <a:rPr lang="de-CH" dirty="0"/>
              <a:t>Web </a:t>
            </a:r>
            <a:r>
              <a:rPr lang="de-CH" dirty="0" err="1"/>
              <a:t>Application</a:t>
            </a:r>
            <a:r>
              <a:rPr lang="de-CH" dirty="0"/>
              <a:t> Firewall WAF Architecture</a:t>
            </a:r>
          </a:p>
        </p:txBody>
      </p:sp>
      <p:sp>
        <p:nvSpPr>
          <p:cNvPr id="4" name="Slide Number Placeholder 3">
            <a:extLst>
              <a:ext uri="{FF2B5EF4-FFF2-40B4-BE49-F238E27FC236}">
                <a16:creationId xmlns:a16="http://schemas.microsoft.com/office/drawing/2014/main" id="{D3BB1492-7FF0-EA42-AF1D-8DACAD00C47F}"/>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17</a:t>
            </a:fld>
            <a:endParaRPr lang="en-US"/>
          </a:p>
        </p:txBody>
      </p:sp>
      <p:pic>
        <p:nvPicPr>
          <p:cNvPr id="7170" name="Picture 2" descr="Solution Architecture">
            <a:extLst>
              <a:ext uri="{FF2B5EF4-FFF2-40B4-BE49-F238E27FC236}">
                <a16:creationId xmlns:a16="http://schemas.microsoft.com/office/drawing/2014/main" id="{B1E243F6-668F-FCCF-2783-60028045B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25" y="1523013"/>
            <a:ext cx="5719434" cy="4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Load Balancer and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A WAF – Layer 7 - </a:t>
            </a:r>
            <a:r>
              <a:rPr lang="de-CH" dirty="0" err="1"/>
              <a:t>can</a:t>
            </a:r>
            <a:r>
              <a:rPr lang="de-CH" dirty="0"/>
              <a:t> </a:t>
            </a:r>
            <a:r>
              <a:rPr lang="de-CH" dirty="0" err="1"/>
              <a:t>be</a:t>
            </a:r>
            <a:r>
              <a:rPr lang="de-CH" dirty="0"/>
              <a:t> </a:t>
            </a:r>
            <a:r>
              <a:rPr lang="de-CH" dirty="0" err="1"/>
              <a:t>configured</a:t>
            </a:r>
            <a:r>
              <a:rPr lang="de-CH" dirty="0"/>
              <a:t> in front </a:t>
            </a:r>
            <a:r>
              <a:rPr lang="de-CH" dirty="0" err="1"/>
              <a:t>of</a:t>
            </a:r>
            <a:r>
              <a:rPr lang="de-CH" dirty="0"/>
              <a:t> a </a:t>
            </a:r>
            <a:r>
              <a:rPr lang="de-CH" dirty="0" err="1"/>
              <a:t>load</a:t>
            </a:r>
            <a:r>
              <a:rPr lang="de-CH" dirty="0"/>
              <a:t> </a:t>
            </a:r>
            <a:r>
              <a:rPr lang="de-CH" dirty="0" err="1"/>
              <a:t>balancer</a:t>
            </a:r>
            <a:r>
              <a:rPr lang="de-CH" dirty="0"/>
              <a:t> </a:t>
            </a:r>
            <a:r>
              <a:rPr lang="de-CH" dirty="0" err="1"/>
              <a:t>to</a:t>
            </a:r>
            <a:r>
              <a:rPr lang="de-CH" dirty="0"/>
              <a:t> </a:t>
            </a:r>
            <a:r>
              <a:rPr lang="de-CH" dirty="0" err="1"/>
              <a:t>enforce</a:t>
            </a:r>
            <a:r>
              <a:rPr lang="de-CH" dirty="0"/>
              <a:t> </a:t>
            </a:r>
            <a:r>
              <a:rPr lang="de-CH" dirty="0" err="1"/>
              <a:t>security</a:t>
            </a:r>
            <a:endParaRPr lang="de-CH" dirty="0"/>
          </a:p>
          <a:p>
            <a:r>
              <a:rPr lang="de-CH" dirty="0" err="1"/>
              <a:t>You</a:t>
            </a:r>
            <a:r>
              <a:rPr lang="de-CH" dirty="0"/>
              <a:t> </a:t>
            </a:r>
            <a:r>
              <a:rPr lang="de-CH" dirty="0" err="1"/>
              <a:t>can</a:t>
            </a:r>
            <a:r>
              <a:rPr lang="de-CH" dirty="0"/>
              <a:t> </a:t>
            </a:r>
            <a:r>
              <a:rPr lang="de-CH" dirty="0" err="1"/>
              <a:t>define</a:t>
            </a:r>
            <a:r>
              <a:rPr lang="de-CH" dirty="0"/>
              <a:t> </a:t>
            </a:r>
            <a:r>
              <a:rPr lang="de-CH" dirty="0" err="1"/>
              <a:t>policies</a:t>
            </a:r>
            <a:r>
              <a:rPr lang="de-CH" dirty="0"/>
              <a:t> like </a:t>
            </a:r>
            <a:r>
              <a:rPr lang="de-CH" dirty="0" err="1"/>
              <a:t>regions</a:t>
            </a:r>
            <a:r>
              <a:rPr lang="de-CH" dirty="0"/>
              <a:t>, </a:t>
            </a:r>
            <a:r>
              <a:rPr lang="de-CH" dirty="0" err="1"/>
              <a:t>verify</a:t>
            </a:r>
            <a:r>
              <a:rPr lang="de-CH" dirty="0"/>
              <a:t> for XSS </a:t>
            </a:r>
            <a:r>
              <a:rPr lang="de-CH" dirty="0" err="1"/>
              <a:t>injections</a:t>
            </a:r>
            <a:r>
              <a:rPr lang="de-CH" dirty="0"/>
              <a:t>, rate </a:t>
            </a:r>
            <a:r>
              <a:rPr lang="de-CH" dirty="0" err="1"/>
              <a:t>limitations</a:t>
            </a:r>
            <a:r>
              <a:rPr lang="de-CH" dirty="0"/>
              <a:t> etc.</a:t>
            </a:r>
          </a:p>
          <a:p>
            <a:r>
              <a:rPr lang="de-CH" dirty="0"/>
              <a:t>Response </a:t>
            </a:r>
            <a:r>
              <a:rPr lang="de-CH" dirty="0" err="1"/>
              <a:t>can</a:t>
            </a:r>
            <a:r>
              <a:rPr lang="de-CH" dirty="0"/>
              <a:t> </a:t>
            </a:r>
            <a:r>
              <a:rPr lang="de-CH" dirty="0" err="1"/>
              <a:t>be</a:t>
            </a:r>
            <a:r>
              <a:rPr lang="de-CH" dirty="0"/>
              <a:t> </a:t>
            </a:r>
            <a:r>
              <a:rPr lang="de-CH" dirty="0" err="1"/>
              <a:t>another</a:t>
            </a:r>
            <a:r>
              <a:rPr lang="de-CH" dirty="0"/>
              <a:t> check </a:t>
            </a:r>
            <a:r>
              <a:rPr lang="de-CH" dirty="0" err="1"/>
              <a:t>or</a:t>
            </a:r>
            <a:r>
              <a:rPr lang="de-CH" dirty="0"/>
              <a:t> a 401 </a:t>
            </a:r>
            <a:r>
              <a:rPr lang="de-CH" dirty="0" err="1"/>
              <a:t>error</a:t>
            </a:r>
            <a:endParaRPr lang="de-CH" dirty="0"/>
          </a:p>
        </p:txBody>
      </p:sp>
      <p:pic>
        <p:nvPicPr>
          <p:cNvPr id="3" name="Picture 2">
            <a:extLst>
              <a:ext uri="{FF2B5EF4-FFF2-40B4-BE49-F238E27FC236}">
                <a16:creationId xmlns:a16="http://schemas.microsoft.com/office/drawing/2014/main" id="{18E91D24-5919-79BD-0059-CEF19F476C54}"/>
              </a:ext>
            </a:extLst>
          </p:cNvPr>
          <p:cNvPicPr>
            <a:picLocks noChangeAspect="1"/>
          </p:cNvPicPr>
          <p:nvPr/>
        </p:nvPicPr>
        <p:blipFill>
          <a:blip r:embed="rId2"/>
          <a:stretch>
            <a:fillRect/>
          </a:stretch>
        </p:blipFill>
        <p:spPr>
          <a:xfrm>
            <a:off x="1776952" y="2581762"/>
            <a:ext cx="8638095" cy="3895238"/>
          </a:xfrm>
          <a:prstGeom prst="rect">
            <a:avLst/>
          </a:prstGeom>
          <a:ln>
            <a:solidFill>
              <a:schemeClr val="bg1">
                <a:lumMod val="50000"/>
              </a:schemeClr>
            </a:solidFill>
          </a:ln>
        </p:spPr>
      </p:pic>
    </p:spTree>
    <p:extLst>
      <p:ext uri="{BB962C8B-B14F-4D97-AF65-F5344CB8AC3E}">
        <p14:creationId xmlns:p14="http://schemas.microsoft.com/office/powerpoint/2010/main" val="291680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19</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21</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for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24</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25</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26</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28</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29</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30</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31</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33</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34</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36</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37</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hteck: abgerundete Ecken 50">
            <a:extLst>
              <a:ext uri="{FF2B5EF4-FFF2-40B4-BE49-F238E27FC236}">
                <a16:creationId xmlns:a16="http://schemas.microsoft.com/office/drawing/2014/main" id="{FA23D93F-7CD0-DFDD-0046-468EF50A523F}"/>
              </a:ext>
            </a:extLst>
          </p:cNvPr>
          <p:cNvSpPr/>
          <p:nvPr/>
        </p:nvSpPr>
        <p:spPr>
          <a:xfrm>
            <a:off x="2957804" y="4313521"/>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2" name="Textfeld 51">
            <a:extLst>
              <a:ext uri="{FF2B5EF4-FFF2-40B4-BE49-F238E27FC236}">
                <a16:creationId xmlns:a16="http://schemas.microsoft.com/office/drawing/2014/main" id="{B99B95EC-AF25-67A1-BA48-A2DC151AF69E}"/>
              </a:ext>
            </a:extLst>
          </p:cNvPr>
          <p:cNvSpPr txBox="1"/>
          <p:nvPr/>
        </p:nvSpPr>
        <p:spPr>
          <a:xfrm>
            <a:off x="4149012" y="571389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cipher</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plain</a:t>
            </a:r>
            <a:r>
              <a:rPr lang="de-CH" sz="2800" b="1" noProof="0" dirty="0"/>
              <a:t> </a:t>
            </a:r>
            <a:r>
              <a:rPr lang="de-CH" sz="2800" b="1" noProof="0" dirty="0" err="1"/>
              <a:t>text</a:t>
            </a:r>
            <a:r>
              <a:rPr lang="de-CH" sz="2800" b="1" noProof="0" dirty="0"/>
              <a:t>.</a:t>
            </a:r>
          </a:p>
        </p:txBody>
      </p:sp>
      <p:sp>
        <p:nvSpPr>
          <p:cNvPr id="49" name="Rechteck: abgerundete Ecken 48">
            <a:extLst>
              <a:ext uri="{FF2B5EF4-FFF2-40B4-BE49-F238E27FC236}">
                <a16:creationId xmlns:a16="http://schemas.microsoft.com/office/drawing/2014/main" id="{C71C885F-F5F3-8717-080B-85BD7F09F1B6}"/>
              </a:ext>
            </a:extLst>
          </p:cNvPr>
          <p:cNvSpPr/>
          <p:nvPr/>
        </p:nvSpPr>
        <p:spPr>
          <a:xfrm>
            <a:off x="2957804" y="1769513"/>
            <a:ext cx="9134669" cy="20894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cxnSp>
        <p:nvCxnSpPr>
          <p:cNvPr id="11" name="Gerade Verbindung mit Pfeil 10">
            <a:extLst>
              <a:ext uri="{FF2B5EF4-FFF2-40B4-BE49-F238E27FC236}">
                <a16:creationId xmlns:a16="http://schemas.microsoft.com/office/drawing/2014/main" id="{F998999F-78D6-263D-1416-AF93447049F6}"/>
              </a:ext>
            </a:extLst>
          </p:cNvPr>
          <p:cNvCxnSpPr/>
          <p:nvPr/>
        </p:nvCxnSpPr>
        <p:spPr>
          <a:xfrm>
            <a:off x="6567202" y="2383584"/>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a:xfrm>
            <a:off x="543166" y="474929"/>
            <a:ext cx="11430000" cy="800100"/>
          </a:xfrm>
        </p:spPr>
        <p:txBody>
          <a:bodyPr/>
          <a:lstStyle/>
          <a:p>
            <a:r>
              <a:rPr lang="de-CH" dirty="0"/>
              <a:t>Encryption Basics</a:t>
            </a:r>
          </a:p>
        </p:txBody>
      </p:sp>
      <p:sp>
        <p:nvSpPr>
          <p:cNvPr id="2" name="Textfeld 1">
            <a:extLst>
              <a:ext uri="{FF2B5EF4-FFF2-40B4-BE49-F238E27FC236}">
                <a16:creationId xmlns:a16="http://schemas.microsoft.com/office/drawing/2014/main" id="{1CD5DC83-F034-2684-0087-262AF46AA786}"/>
              </a:ext>
            </a:extLst>
          </p:cNvPr>
          <p:cNvSpPr txBox="1"/>
          <p:nvPr/>
        </p:nvSpPr>
        <p:spPr>
          <a:xfrm>
            <a:off x="270587" y="2365935"/>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ENCRYPTION</a:t>
            </a:r>
          </a:p>
        </p:txBody>
      </p:sp>
      <p:sp>
        <p:nvSpPr>
          <p:cNvPr id="3" name="Rechteck: abgerundete Ecken 2">
            <a:extLst>
              <a:ext uri="{FF2B5EF4-FFF2-40B4-BE49-F238E27FC236}">
                <a16:creationId xmlns:a16="http://schemas.microsoft.com/office/drawing/2014/main" id="{1A2690D3-8C29-2241-9794-8CBA25C46D47}"/>
              </a:ext>
            </a:extLst>
          </p:cNvPr>
          <p:cNvSpPr/>
          <p:nvPr/>
        </p:nvSpPr>
        <p:spPr>
          <a:xfrm>
            <a:off x="3131190" y="1974203"/>
            <a:ext cx="1698171"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pic>
        <p:nvPicPr>
          <p:cNvPr id="1026" name="Picture 2" descr="Free Key SVG, PNG Icon, Symbol. Download Image.">
            <a:extLst>
              <a:ext uri="{FF2B5EF4-FFF2-40B4-BE49-F238E27FC236}">
                <a16:creationId xmlns:a16="http://schemas.microsoft.com/office/drawing/2014/main" id="{5BD47EE9-F140-074B-D3F8-0BB0A5C1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1861847"/>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abgerundete Ecken 3">
            <a:extLst>
              <a:ext uri="{FF2B5EF4-FFF2-40B4-BE49-F238E27FC236}">
                <a16:creationId xmlns:a16="http://schemas.microsoft.com/office/drawing/2014/main" id="{1113FEDF-744C-E6AD-56E9-65F76DDC9338}"/>
              </a:ext>
            </a:extLst>
          </p:cNvPr>
          <p:cNvSpPr/>
          <p:nvPr/>
        </p:nvSpPr>
        <p:spPr>
          <a:xfrm>
            <a:off x="7100592" y="1974203"/>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6" name="Rechteck: abgerundete Ecken 5">
            <a:extLst>
              <a:ext uri="{FF2B5EF4-FFF2-40B4-BE49-F238E27FC236}">
                <a16:creationId xmlns:a16="http://schemas.microsoft.com/office/drawing/2014/main" id="{F53F6051-48EA-1274-7E8F-F5939232EFC8}"/>
              </a:ext>
            </a:extLst>
          </p:cNvPr>
          <p:cNvSpPr/>
          <p:nvPr/>
        </p:nvSpPr>
        <p:spPr>
          <a:xfrm>
            <a:off x="10094169" y="1974203"/>
            <a:ext cx="1827244"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sp>
        <p:nvSpPr>
          <p:cNvPr id="7" name="Textfeld 6">
            <a:extLst>
              <a:ext uri="{FF2B5EF4-FFF2-40B4-BE49-F238E27FC236}">
                <a16:creationId xmlns:a16="http://schemas.microsoft.com/office/drawing/2014/main" id="{AFF250FC-4C91-0A2E-C048-BD055B9088E4}"/>
              </a:ext>
            </a:extLst>
          </p:cNvPr>
          <p:cNvSpPr txBox="1"/>
          <p:nvPr/>
        </p:nvSpPr>
        <p:spPr>
          <a:xfrm>
            <a:off x="5118613" y="1974203"/>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12" name="Textfeld 11">
            <a:extLst>
              <a:ext uri="{FF2B5EF4-FFF2-40B4-BE49-F238E27FC236}">
                <a16:creationId xmlns:a16="http://schemas.microsoft.com/office/drawing/2014/main" id="{56136F5E-F4E3-45FB-709F-701FE52F6AF2}"/>
              </a:ext>
            </a:extLst>
          </p:cNvPr>
          <p:cNvSpPr txBox="1"/>
          <p:nvPr/>
        </p:nvSpPr>
        <p:spPr>
          <a:xfrm>
            <a:off x="270586" y="5013413"/>
            <a:ext cx="2425959" cy="457200"/>
          </a:xfrm>
          <a:prstGeom prst="rect">
            <a:avLst/>
          </a:prstGeom>
          <a:noFill/>
        </p:spPr>
        <p:txBody>
          <a:bodyPr wrap="none" lIns="0" tIns="0" rIns="0" bIns="0" rtlCol="0">
            <a:noAutofit/>
          </a:bodyPr>
          <a:lstStyle/>
          <a:p>
            <a:pPr algn="l" defTabSz="228600">
              <a:spcAft>
                <a:spcPts val="1200"/>
              </a:spcAft>
            </a:pPr>
            <a:r>
              <a:rPr lang="de-CH" sz="2800" b="1" noProof="0" dirty="0">
                <a:solidFill>
                  <a:schemeClr val="bg1">
                    <a:lumMod val="50000"/>
                  </a:schemeClr>
                </a:solidFill>
              </a:rPr>
              <a:t>DECRYPTION</a:t>
            </a:r>
          </a:p>
        </p:txBody>
      </p:sp>
      <p:sp>
        <p:nvSpPr>
          <p:cNvPr id="13" name="Rechteck: abgerundete Ecken 12">
            <a:extLst>
              <a:ext uri="{FF2B5EF4-FFF2-40B4-BE49-F238E27FC236}">
                <a16:creationId xmlns:a16="http://schemas.microsoft.com/office/drawing/2014/main" id="{FADF44A6-0CEC-9876-47D8-CD802F758728}"/>
              </a:ext>
            </a:extLst>
          </p:cNvPr>
          <p:cNvSpPr/>
          <p:nvPr/>
        </p:nvSpPr>
        <p:spPr>
          <a:xfrm>
            <a:off x="3131189" y="4558158"/>
            <a:ext cx="1698171" cy="800100"/>
          </a:xfrm>
          <a:prstGeom prst="roundRect">
            <a:avLst/>
          </a:prstGeom>
          <a:solidFill>
            <a:srgbClr val="00EB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solidFill>
                  <a:schemeClr val="tx1"/>
                </a:solidFill>
              </a:rPr>
              <a:t>Cipher</a:t>
            </a:r>
            <a:r>
              <a:rPr lang="de-CH" dirty="0">
                <a:solidFill>
                  <a:schemeClr val="tx1"/>
                </a:solidFill>
              </a:rPr>
              <a:t> Text</a:t>
            </a:r>
          </a:p>
        </p:txBody>
      </p:sp>
      <p:cxnSp>
        <p:nvCxnSpPr>
          <p:cNvPr id="20" name="Gerade Verbindung mit Pfeil 19">
            <a:extLst>
              <a:ext uri="{FF2B5EF4-FFF2-40B4-BE49-F238E27FC236}">
                <a16:creationId xmlns:a16="http://schemas.microsoft.com/office/drawing/2014/main" id="{0EA36258-B94F-3CCE-6A18-ABE270C7BE44}"/>
              </a:ext>
            </a:extLst>
          </p:cNvPr>
          <p:cNvCxnSpPr/>
          <p:nvPr/>
        </p:nvCxnSpPr>
        <p:spPr>
          <a:xfrm>
            <a:off x="6665948" y="4958207"/>
            <a:ext cx="3336468" cy="0"/>
          </a:xfrm>
          <a:prstGeom prst="straightConnector1">
            <a:avLst/>
          </a:prstGeom>
          <a:ln w="57150">
            <a:solidFill>
              <a:srgbClr val="0041F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 descr="Free Key SVG, PNG Icon, Symbol. Download Image.">
            <a:extLst>
              <a:ext uri="{FF2B5EF4-FFF2-40B4-BE49-F238E27FC236}">
                <a16:creationId xmlns:a16="http://schemas.microsoft.com/office/drawing/2014/main" id="{230167C9-377C-E50C-EEAD-208C11FFC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136" y="4445801"/>
            <a:ext cx="1024812" cy="1024812"/>
          </a:xfrm>
          <a:prstGeom prst="rect">
            <a:avLst/>
          </a:prstGeom>
          <a:noFill/>
          <a:extLst>
            <a:ext uri="{909E8E84-426E-40DD-AFC4-6F175D3DCCD1}">
              <a14:hiddenFill xmlns:a14="http://schemas.microsoft.com/office/drawing/2010/main">
                <a:solidFill>
                  <a:srgbClr val="FFFFFF"/>
                </a:solidFill>
              </a14:hiddenFill>
            </a:ext>
          </a:extLst>
        </p:spPr>
      </p:pic>
      <p:sp>
        <p:nvSpPr>
          <p:cNvPr id="23" name="Rechteck: abgerundete Ecken 22">
            <a:extLst>
              <a:ext uri="{FF2B5EF4-FFF2-40B4-BE49-F238E27FC236}">
                <a16:creationId xmlns:a16="http://schemas.microsoft.com/office/drawing/2014/main" id="{22DDB98C-8061-6653-186B-682062062AD1}"/>
              </a:ext>
            </a:extLst>
          </p:cNvPr>
          <p:cNvSpPr/>
          <p:nvPr/>
        </p:nvSpPr>
        <p:spPr>
          <a:xfrm>
            <a:off x="7100592" y="4558157"/>
            <a:ext cx="1827244" cy="800100"/>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err="1"/>
              <a:t>Algorithm</a:t>
            </a:r>
            <a:endParaRPr lang="de-CH" dirty="0"/>
          </a:p>
        </p:txBody>
      </p:sp>
      <p:sp>
        <p:nvSpPr>
          <p:cNvPr id="24" name="Textfeld 23">
            <a:extLst>
              <a:ext uri="{FF2B5EF4-FFF2-40B4-BE49-F238E27FC236}">
                <a16:creationId xmlns:a16="http://schemas.microsoft.com/office/drawing/2014/main" id="{EBA4A413-252D-F922-C2B5-E9ADE1351EEF}"/>
              </a:ext>
            </a:extLst>
          </p:cNvPr>
          <p:cNvSpPr txBox="1"/>
          <p:nvPr/>
        </p:nvSpPr>
        <p:spPr>
          <a:xfrm>
            <a:off x="5118613" y="4558157"/>
            <a:ext cx="587828" cy="800100"/>
          </a:xfrm>
          <a:prstGeom prst="rect">
            <a:avLst/>
          </a:prstGeom>
          <a:noFill/>
        </p:spPr>
        <p:txBody>
          <a:bodyPr wrap="none" lIns="0" tIns="0" rIns="0" bIns="0" rtlCol="0">
            <a:noAutofit/>
          </a:bodyPr>
          <a:lstStyle/>
          <a:p>
            <a:pPr algn="l" defTabSz="228600">
              <a:spcAft>
                <a:spcPts val="1200"/>
              </a:spcAft>
            </a:pPr>
            <a:r>
              <a:rPr lang="de-CH" sz="5400" noProof="0" dirty="0">
                <a:solidFill>
                  <a:srgbClr val="0041F0"/>
                </a:solidFill>
              </a:rPr>
              <a:t>+</a:t>
            </a:r>
          </a:p>
        </p:txBody>
      </p:sp>
      <p:sp>
        <p:nvSpPr>
          <p:cNvPr id="36" name="Rechteck: abgerundete Ecken 35">
            <a:extLst>
              <a:ext uri="{FF2B5EF4-FFF2-40B4-BE49-F238E27FC236}">
                <a16:creationId xmlns:a16="http://schemas.microsoft.com/office/drawing/2014/main" id="{319F3EAF-A65F-9AF5-27AE-A03A3B8CF416}"/>
              </a:ext>
            </a:extLst>
          </p:cNvPr>
          <p:cNvSpPr/>
          <p:nvPr/>
        </p:nvSpPr>
        <p:spPr>
          <a:xfrm>
            <a:off x="10094169" y="4558157"/>
            <a:ext cx="1827244" cy="800100"/>
          </a:xfrm>
          <a:prstGeom prst="roundRect">
            <a:avLst/>
          </a:prstGeom>
          <a:solidFill>
            <a:srgbClr val="FF78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dirty="0"/>
              <a:t>Plain Text</a:t>
            </a:r>
          </a:p>
        </p:txBody>
      </p:sp>
      <p:sp>
        <p:nvSpPr>
          <p:cNvPr id="38" name="Textfeld 37">
            <a:extLst>
              <a:ext uri="{FF2B5EF4-FFF2-40B4-BE49-F238E27FC236}">
                <a16:creationId xmlns:a16="http://schemas.microsoft.com/office/drawing/2014/main" id="{6F57D622-C57D-609A-5EB9-76F678AB441B}"/>
              </a:ext>
            </a:extLst>
          </p:cNvPr>
          <p:cNvSpPr txBox="1"/>
          <p:nvPr/>
        </p:nvSpPr>
        <p:spPr>
          <a:xfrm>
            <a:off x="4123356" y="3216924"/>
            <a:ext cx="5085184" cy="342900"/>
          </a:xfrm>
          <a:prstGeom prst="rect">
            <a:avLst/>
          </a:prstGeom>
          <a:noFill/>
        </p:spPr>
        <p:txBody>
          <a:bodyPr wrap="none" lIns="0" tIns="0" rIns="0" bIns="0" rtlCol="0">
            <a:noAutofit/>
          </a:bodyPr>
          <a:lstStyle/>
          <a:p>
            <a:pPr algn="l" defTabSz="228600">
              <a:spcAft>
                <a:spcPts val="1200"/>
              </a:spcAft>
            </a:pPr>
            <a:r>
              <a:rPr lang="de-CH" sz="2800" b="1" noProof="0" dirty="0"/>
              <a:t>Transform </a:t>
            </a:r>
            <a:r>
              <a:rPr lang="de-CH" sz="2800" b="1" noProof="0" dirty="0" err="1"/>
              <a:t>plain</a:t>
            </a:r>
            <a:r>
              <a:rPr lang="de-CH" sz="2800" b="1" noProof="0" dirty="0"/>
              <a:t> </a:t>
            </a:r>
            <a:r>
              <a:rPr lang="de-CH" sz="2800" b="1" noProof="0" dirty="0" err="1"/>
              <a:t>text</a:t>
            </a:r>
            <a:r>
              <a:rPr lang="de-CH" sz="2800" b="1" noProof="0" dirty="0"/>
              <a:t>  </a:t>
            </a:r>
            <a:r>
              <a:rPr lang="de-CH" sz="2800" b="1" noProof="0" dirty="0" err="1"/>
              <a:t>into</a:t>
            </a:r>
            <a:r>
              <a:rPr lang="de-CH" sz="2800" b="1" noProof="0" dirty="0"/>
              <a:t> </a:t>
            </a:r>
            <a:r>
              <a:rPr lang="de-CH" sz="2800" b="1" noProof="0" dirty="0" err="1"/>
              <a:t>cipher</a:t>
            </a:r>
            <a:r>
              <a:rPr lang="de-CH" sz="2800" b="1" noProof="0" dirty="0"/>
              <a:t> </a:t>
            </a:r>
            <a:r>
              <a:rPr lang="de-CH" sz="2800" b="1" noProof="0" dirty="0" err="1"/>
              <a:t>text</a:t>
            </a:r>
            <a:r>
              <a:rPr lang="de-CH" sz="2800" b="1" noProof="0" dirty="0"/>
              <a:t>.</a:t>
            </a:r>
          </a:p>
        </p:txBody>
      </p:sp>
    </p:spTree>
    <p:extLst>
      <p:ext uri="{BB962C8B-B14F-4D97-AF65-F5344CB8AC3E}">
        <p14:creationId xmlns:p14="http://schemas.microsoft.com/office/powerpoint/2010/main" val="244866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abgerundete Ecken 49">
            <a:extLst>
              <a:ext uri="{FF2B5EF4-FFF2-40B4-BE49-F238E27FC236}">
                <a16:creationId xmlns:a16="http://schemas.microsoft.com/office/drawing/2014/main" id="{60144C1A-0D08-5000-A95C-BA8578CAE483}"/>
              </a:ext>
            </a:extLst>
          </p:cNvPr>
          <p:cNvSpPr/>
          <p:nvPr/>
        </p:nvSpPr>
        <p:spPr>
          <a:xfrm>
            <a:off x="681135" y="4795935"/>
            <a:ext cx="10748865" cy="16444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2" name="Titel 1">
            <a:extLst>
              <a:ext uri="{FF2B5EF4-FFF2-40B4-BE49-F238E27FC236}">
                <a16:creationId xmlns:a16="http://schemas.microsoft.com/office/drawing/2014/main" id="{E4A59613-D981-55DF-5997-CEBEA8AC6748}"/>
              </a:ext>
            </a:extLst>
          </p:cNvPr>
          <p:cNvSpPr>
            <a:spLocks noGrp="1"/>
          </p:cNvSpPr>
          <p:nvPr>
            <p:ph type="title"/>
          </p:nvPr>
        </p:nvSpPr>
        <p:spPr/>
        <p:txBody>
          <a:bodyPr/>
          <a:lstStyle/>
          <a:p>
            <a:r>
              <a:rPr lang="de-CH" dirty="0"/>
              <a:t>Key Management Service</a:t>
            </a:r>
          </a:p>
        </p:txBody>
      </p:sp>
      <p:sp>
        <p:nvSpPr>
          <p:cNvPr id="7" name="Inhaltsplatzhalter 6">
            <a:extLst>
              <a:ext uri="{FF2B5EF4-FFF2-40B4-BE49-F238E27FC236}">
                <a16:creationId xmlns:a16="http://schemas.microsoft.com/office/drawing/2014/main" id="{D538CE02-8E15-76EB-2007-6FB0840C4621}"/>
              </a:ext>
            </a:extLst>
          </p:cNvPr>
          <p:cNvSpPr>
            <a:spLocks noGrp="1"/>
          </p:cNvSpPr>
          <p:nvPr>
            <p:ph sz="quarter" idx="10"/>
          </p:nvPr>
        </p:nvSpPr>
        <p:spPr/>
        <p:txBody>
          <a:bodyPr/>
          <a:lstStyle/>
          <a:p>
            <a:r>
              <a:rPr lang="en-US" dirty="0"/>
              <a:t>The Oracle Cloud Infrastructure (OCI) Key Management Service (KMS) is a cloud-based service that provides </a:t>
            </a:r>
            <a:r>
              <a:rPr lang="en-US" dirty="0">
                <a:solidFill>
                  <a:srgbClr val="FF0000"/>
                </a:solidFill>
              </a:rPr>
              <a:t>centralized management</a:t>
            </a:r>
            <a:r>
              <a:rPr lang="en-US" dirty="0"/>
              <a:t> and control of encryption keys for data stored in OCI. It simplifies key management by centrally storing and managing encryption keys, protecting data at rest and in transit by supporting various encryption key types, including symmetric and asymmetric keys.</a:t>
            </a:r>
          </a:p>
          <a:p>
            <a:r>
              <a:rPr lang="en-US" dirty="0"/>
              <a:t>OCI KMS addresses security and compliance requirements by giving you more control over your encryption keys. You can </a:t>
            </a:r>
            <a:r>
              <a:rPr lang="en-US" dirty="0">
                <a:solidFill>
                  <a:srgbClr val="FF0000"/>
                </a:solidFill>
              </a:rPr>
              <a:t>bring your own keys </a:t>
            </a:r>
            <a:r>
              <a:rPr lang="en-US" dirty="0"/>
              <a:t>(BYOK) to OCI, </a:t>
            </a:r>
            <a:r>
              <a:rPr lang="en-US" dirty="0">
                <a:solidFill>
                  <a:srgbClr val="FF0000"/>
                </a:solidFill>
              </a:rPr>
              <a:t>create them within OCI</a:t>
            </a:r>
            <a:r>
              <a:rPr lang="en-US" dirty="0"/>
              <a:t>, or </a:t>
            </a:r>
            <a:r>
              <a:rPr lang="en-US" dirty="0">
                <a:solidFill>
                  <a:srgbClr val="FF0000"/>
                </a:solidFill>
              </a:rPr>
              <a:t>hold your own </a:t>
            </a:r>
            <a:r>
              <a:rPr lang="en-US" dirty="0"/>
              <a:t>keys (HYOK) externally. Additionally, you can use FIPS 140-2 Level 3-certified hardware security modules (HSMs) to store and protect your encryption keys.</a:t>
            </a:r>
            <a:endParaRPr lang="de-CH" dirty="0"/>
          </a:p>
        </p:txBody>
      </p:sp>
      <p:sp>
        <p:nvSpPr>
          <p:cNvPr id="3" name="Fußzeilenplatzhalter 2">
            <a:extLst>
              <a:ext uri="{FF2B5EF4-FFF2-40B4-BE49-F238E27FC236}">
                <a16:creationId xmlns:a16="http://schemas.microsoft.com/office/drawing/2014/main" id="{941BA51E-2600-E613-BCFF-680ADDB7D6F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4" name="Foliennummernplatzhalter 3">
            <a:extLst>
              <a:ext uri="{FF2B5EF4-FFF2-40B4-BE49-F238E27FC236}">
                <a16:creationId xmlns:a16="http://schemas.microsoft.com/office/drawing/2014/main" id="{042C48A9-B059-8CC8-58FE-D4583F99149A}"/>
              </a:ext>
            </a:extLst>
          </p:cNvPr>
          <p:cNvSpPr>
            <a:spLocks noGrp="1"/>
          </p:cNvSpPr>
          <p:nvPr>
            <p:ph type="sldNum" sz="quarter" idx="11"/>
          </p:nvPr>
        </p:nvSpPr>
        <p:spPr/>
        <p:txBody>
          <a:bodyPr/>
          <a:lstStyle/>
          <a:p>
            <a:fld id="{1F90F471-3972-4120-B8B3-0237DE626C35}" type="slidenum">
              <a:rPr lang="en-US" smtClean="0"/>
              <a:pPr/>
              <a:t>6</a:t>
            </a:fld>
            <a:endParaRPr lang="en-US" dirty="0"/>
          </a:p>
        </p:txBody>
      </p:sp>
      <p:grpSp>
        <p:nvGrpSpPr>
          <p:cNvPr id="9" name="Graphic 496">
            <a:extLst>
              <a:ext uri="{FF2B5EF4-FFF2-40B4-BE49-F238E27FC236}">
                <a16:creationId xmlns:a16="http://schemas.microsoft.com/office/drawing/2014/main" id="{E01F8949-72CD-7EF0-173F-F1DB52A186DA}"/>
              </a:ext>
            </a:extLst>
          </p:cNvPr>
          <p:cNvGrpSpPr/>
          <p:nvPr/>
        </p:nvGrpSpPr>
        <p:grpSpPr>
          <a:xfrm>
            <a:off x="3709996" y="4950432"/>
            <a:ext cx="1166805" cy="1089522"/>
            <a:chOff x="9634888" y="3057839"/>
            <a:chExt cx="513347" cy="466288"/>
          </a:xfrm>
        </p:grpSpPr>
        <p:grpSp>
          <p:nvGrpSpPr>
            <p:cNvPr id="11" name="Graphic 496">
              <a:extLst>
                <a:ext uri="{FF2B5EF4-FFF2-40B4-BE49-F238E27FC236}">
                  <a16:creationId xmlns:a16="http://schemas.microsoft.com/office/drawing/2014/main" id="{57DC6181-EFEB-BF37-EB5F-D070416269EC}"/>
                </a:ext>
              </a:extLst>
            </p:cNvPr>
            <p:cNvGrpSpPr/>
            <p:nvPr/>
          </p:nvGrpSpPr>
          <p:grpSpPr>
            <a:xfrm>
              <a:off x="9634888" y="3057839"/>
              <a:ext cx="513347" cy="466288"/>
              <a:chOff x="9634888" y="3057839"/>
              <a:chExt cx="513347" cy="466288"/>
            </a:xfrm>
            <a:solidFill>
              <a:srgbClr val="FFFFFF"/>
            </a:solidFill>
          </p:grpSpPr>
          <p:sp>
            <p:nvSpPr>
              <p:cNvPr id="21" name="Freeform: Shape 647">
                <a:extLst>
                  <a:ext uri="{FF2B5EF4-FFF2-40B4-BE49-F238E27FC236}">
                    <a16:creationId xmlns:a16="http://schemas.microsoft.com/office/drawing/2014/main" id="{81735E0C-0897-E667-3064-FAEF4D8F241F}"/>
                  </a:ext>
                </a:extLst>
              </p:cNvPr>
              <p:cNvSpPr/>
              <p:nvPr/>
            </p:nvSpPr>
            <p:spPr>
              <a:xfrm>
                <a:off x="9640406" y="3063346"/>
                <a:ext cx="501219" cy="453061"/>
              </a:xfrm>
              <a:custGeom>
                <a:avLst/>
                <a:gdLst>
                  <a:gd name="connsiteX0" fmla="*/ 324949 w 501219"/>
                  <a:gd name="connsiteY0" fmla="*/ 450860 h 453061"/>
                  <a:gd name="connsiteX1" fmla="*/ 159715 w 501219"/>
                  <a:gd name="connsiteY1" fmla="*/ 248027 h 453061"/>
                  <a:gd name="connsiteX2" fmla="*/ 158624 w 501219"/>
                  <a:gd name="connsiteY2" fmla="*/ 234799 h 453061"/>
                  <a:gd name="connsiteX3" fmla="*/ 158624 w 501219"/>
                  <a:gd name="connsiteY3" fmla="*/ 209445 h 453061"/>
                  <a:gd name="connsiteX4" fmla="*/ 150924 w 501219"/>
                  <a:gd name="connsiteY4" fmla="*/ 209445 h 453061"/>
                  <a:gd name="connsiteX5" fmla="*/ 150924 w 501219"/>
                  <a:gd name="connsiteY5" fmla="*/ 238106 h 453061"/>
                  <a:gd name="connsiteX6" fmla="*/ 123396 w 501219"/>
                  <a:gd name="connsiteY6" fmla="*/ 238106 h 453061"/>
                  <a:gd name="connsiteX7" fmla="*/ 123396 w 501219"/>
                  <a:gd name="connsiteY7" fmla="*/ 209445 h 453061"/>
                  <a:gd name="connsiteX8" fmla="*/ 83740 w 501219"/>
                  <a:gd name="connsiteY8" fmla="*/ 209445 h 453061"/>
                  <a:gd name="connsiteX9" fmla="*/ 42929 w 501219"/>
                  <a:gd name="connsiteY9" fmla="*/ 238106 h 453061"/>
                  <a:gd name="connsiteX10" fmla="*/ 0 w 501219"/>
                  <a:gd name="connsiteY10" fmla="*/ 195115 h 453061"/>
                  <a:gd name="connsiteX11" fmla="*/ 42929 w 501219"/>
                  <a:gd name="connsiteY11" fmla="*/ 152123 h 453061"/>
                  <a:gd name="connsiteX12" fmla="*/ 83740 w 501219"/>
                  <a:gd name="connsiteY12" fmla="*/ 182989 h 453061"/>
                  <a:gd name="connsiteX13" fmla="*/ 157534 w 501219"/>
                  <a:gd name="connsiteY13" fmla="*/ 182989 h 453061"/>
                  <a:gd name="connsiteX14" fmla="*/ 157534 w 501219"/>
                  <a:gd name="connsiteY14" fmla="*/ 73857 h 453061"/>
                  <a:gd name="connsiteX15" fmla="*/ 329376 w 501219"/>
                  <a:gd name="connsiteY15" fmla="*/ 0 h 453061"/>
                  <a:gd name="connsiteX16" fmla="*/ 501219 w 501219"/>
                  <a:gd name="connsiteY16" fmla="*/ 73857 h 453061"/>
                  <a:gd name="connsiteX17" fmla="*/ 501219 w 501219"/>
                  <a:gd name="connsiteY17" fmla="*/ 234799 h 453061"/>
                  <a:gd name="connsiteX18" fmla="*/ 334895 w 501219"/>
                  <a:gd name="connsiteY18" fmla="*/ 449757 h 453061"/>
                  <a:gd name="connsiteX19" fmla="*/ 329376 w 501219"/>
                  <a:gd name="connsiteY19" fmla="*/ 453061 h 453061"/>
                  <a:gd name="connsiteX20" fmla="*/ 324949 w 501219"/>
                  <a:gd name="connsiteY20" fmla="*/ 450860 h 45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1219" h="453061">
                    <a:moveTo>
                      <a:pt x="324949" y="450860"/>
                    </a:moveTo>
                    <a:cubicBezTo>
                      <a:pt x="229145" y="402355"/>
                      <a:pt x="169662" y="328497"/>
                      <a:pt x="159715" y="248027"/>
                    </a:cubicBezTo>
                    <a:lnTo>
                      <a:pt x="158624" y="234799"/>
                    </a:lnTo>
                    <a:lnTo>
                      <a:pt x="158624" y="209445"/>
                    </a:lnTo>
                    <a:lnTo>
                      <a:pt x="150924" y="209445"/>
                    </a:lnTo>
                    <a:lnTo>
                      <a:pt x="150924" y="238106"/>
                    </a:lnTo>
                    <a:lnTo>
                      <a:pt x="123396" y="238106"/>
                    </a:lnTo>
                    <a:lnTo>
                      <a:pt x="123396" y="209445"/>
                    </a:lnTo>
                    <a:lnTo>
                      <a:pt x="83740" y="209445"/>
                    </a:lnTo>
                    <a:cubicBezTo>
                      <a:pt x="77131" y="225980"/>
                      <a:pt x="61666" y="238106"/>
                      <a:pt x="42929" y="238106"/>
                    </a:cubicBezTo>
                    <a:cubicBezTo>
                      <a:pt x="18737" y="238106"/>
                      <a:pt x="0" y="218264"/>
                      <a:pt x="0" y="195115"/>
                    </a:cubicBezTo>
                    <a:cubicBezTo>
                      <a:pt x="0" y="170863"/>
                      <a:pt x="19828" y="152123"/>
                      <a:pt x="42929" y="152123"/>
                    </a:cubicBezTo>
                    <a:cubicBezTo>
                      <a:pt x="61666" y="152123"/>
                      <a:pt x="78222" y="164249"/>
                      <a:pt x="83740" y="182989"/>
                    </a:cubicBezTo>
                    <a:lnTo>
                      <a:pt x="157534" y="182989"/>
                    </a:lnTo>
                    <a:lnTo>
                      <a:pt x="157534" y="73857"/>
                    </a:lnTo>
                    <a:lnTo>
                      <a:pt x="329376" y="0"/>
                    </a:lnTo>
                    <a:lnTo>
                      <a:pt x="501219" y="73857"/>
                    </a:lnTo>
                    <a:lnTo>
                      <a:pt x="501219" y="234799"/>
                    </a:lnTo>
                    <a:cubicBezTo>
                      <a:pt x="495701" y="321882"/>
                      <a:pt x="435126" y="400148"/>
                      <a:pt x="334895" y="449757"/>
                    </a:cubicBezTo>
                    <a:lnTo>
                      <a:pt x="329376" y="453061"/>
                    </a:lnTo>
                    <a:lnTo>
                      <a:pt x="324949" y="450860"/>
                    </a:lnTo>
                    <a:close/>
                  </a:path>
                </a:pathLst>
              </a:custGeom>
              <a:solidFill>
                <a:srgbClr val="FFFFFF"/>
              </a:solidFill>
              <a:ln w="6417" cap="flat">
                <a:noFill/>
                <a:prstDash val="solid"/>
                <a:miter/>
              </a:ln>
            </p:spPr>
            <p:txBody>
              <a:bodyPr rtlCol="0" anchor="ctr"/>
              <a:lstStyle/>
              <a:p>
                <a:endParaRPr lang="en-US"/>
              </a:p>
            </p:txBody>
          </p:sp>
          <p:sp>
            <p:nvSpPr>
              <p:cNvPr id="22" name="Freeform: Shape 648">
                <a:extLst>
                  <a:ext uri="{FF2B5EF4-FFF2-40B4-BE49-F238E27FC236}">
                    <a16:creationId xmlns:a16="http://schemas.microsoft.com/office/drawing/2014/main" id="{E7A4E590-B7D4-D25B-B574-A078504840D0}"/>
                  </a:ext>
                </a:extLst>
              </p:cNvPr>
              <p:cNvSpPr/>
              <p:nvPr/>
            </p:nvSpPr>
            <p:spPr>
              <a:xfrm>
                <a:off x="9634888" y="3057839"/>
                <a:ext cx="513347" cy="466288"/>
              </a:xfrm>
              <a:custGeom>
                <a:avLst/>
                <a:gdLst>
                  <a:gd name="connsiteX0" fmla="*/ 335986 w 513347"/>
                  <a:gd name="connsiteY0" fmla="*/ 12126 h 466288"/>
                  <a:gd name="connsiteX1" fmla="*/ 502311 w 513347"/>
                  <a:gd name="connsiteY1" fmla="*/ 83778 h 466288"/>
                  <a:gd name="connsiteX2" fmla="*/ 502311 w 513347"/>
                  <a:gd name="connsiteY2" fmla="*/ 240311 h 466288"/>
                  <a:gd name="connsiteX3" fmla="*/ 339323 w 513347"/>
                  <a:gd name="connsiteY3" fmla="*/ 450856 h 466288"/>
                  <a:gd name="connsiteX4" fmla="*/ 335986 w 513347"/>
                  <a:gd name="connsiteY4" fmla="*/ 453063 h 466288"/>
                  <a:gd name="connsiteX5" fmla="*/ 332713 w 513347"/>
                  <a:gd name="connsiteY5" fmla="*/ 450856 h 466288"/>
                  <a:gd name="connsiteX6" fmla="*/ 170752 w 513347"/>
                  <a:gd name="connsiteY6" fmla="*/ 252437 h 466288"/>
                  <a:gd name="connsiteX7" fmla="*/ 169661 w 513347"/>
                  <a:gd name="connsiteY7" fmla="*/ 240311 h 466288"/>
                  <a:gd name="connsiteX8" fmla="*/ 169661 w 513347"/>
                  <a:gd name="connsiteY8" fmla="*/ 209445 h 466288"/>
                  <a:gd name="connsiteX9" fmla="*/ 157534 w 513347"/>
                  <a:gd name="connsiteY9" fmla="*/ 209445 h 466288"/>
                  <a:gd name="connsiteX10" fmla="*/ 150924 w 513347"/>
                  <a:gd name="connsiteY10" fmla="*/ 209445 h 466288"/>
                  <a:gd name="connsiteX11" fmla="*/ 150924 w 513347"/>
                  <a:gd name="connsiteY11" fmla="*/ 238106 h 466288"/>
                  <a:gd name="connsiteX12" fmla="*/ 134368 w 513347"/>
                  <a:gd name="connsiteY12" fmla="*/ 238106 h 466288"/>
                  <a:gd name="connsiteX13" fmla="*/ 134368 w 513347"/>
                  <a:gd name="connsiteY13" fmla="*/ 209445 h 466288"/>
                  <a:gd name="connsiteX14" fmla="*/ 84830 w 513347"/>
                  <a:gd name="connsiteY14" fmla="*/ 209445 h 466288"/>
                  <a:gd name="connsiteX15" fmla="*/ 48447 w 513347"/>
                  <a:gd name="connsiteY15" fmla="*/ 238106 h 466288"/>
                  <a:gd name="connsiteX16" fmla="*/ 11037 w 513347"/>
                  <a:gd name="connsiteY16" fmla="*/ 200626 h 466288"/>
                  <a:gd name="connsiteX17" fmla="*/ 48447 w 513347"/>
                  <a:gd name="connsiteY17" fmla="*/ 163147 h 466288"/>
                  <a:gd name="connsiteX18" fmla="*/ 84830 w 513347"/>
                  <a:gd name="connsiteY18" fmla="*/ 194013 h 466288"/>
                  <a:gd name="connsiteX19" fmla="*/ 156443 w 513347"/>
                  <a:gd name="connsiteY19" fmla="*/ 194013 h 466288"/>
                  <a:gd name="connsiteX20" fmla="*/ 168571 w 513347"/>
                  <a:gd name="connsiteY20" fmla="*/ 194013 h 466288"/>
                  <a:gd name="connsiteX21" fmla="*/ 168571 w 513347"/>
                  <a:gd name="connsiteY21" fmla="*/ 83778 h 466288"/>
                  <a:gd name="connsiteX22" fmla="*/ 335986 w 513347"/>
                  <a:gd name="connsiteY22" fmla="*/ 12126 h 466288"/>
                  <a:gd name="connsiteX23" fmla="*/ 335986 w 513347"/>
                  <a:gd name="connsiteY23" fmla="*/ 0 h 466288"/>
                  <a:gd name="connsiteX24" fmla="*/ 331559 w 513347"/>
                  <a:gd name="connsiteY24" fmla="*/ 2205 h 466288"/>
                  <a:gd name="connsiteX25" fmla="*/ 165234 w 513347"/>
                  <a:gd name="connsiteY25" fmla="*/ 73857 h 466288"/>
                  <a:gd name="connsiteX26" fmla="*/ 158624 w 513347"/>
                  <a:gd name="connsiteY26" fmla="*/ 77164 h 466288"/>
                  <a:gd name="connsiteX27" fmla="*/ 158624 w 513347"/>
                  <a:gd name="connsiteY27" fmla="*/ 84881 h 466288"/>
                  <a:gd name="connsiteX28" fmla="*/ 158624 w 513347"/>
                  <a:gd name="connsiteY28" fmla="*/ 184092 h 466288"/>
                  <a:gd name="connsiteX29" fmla="*/ 157534 w 513347"/>
                  <a:gd name="connsiteY29" fmla="*/ 184092 h 466288"/>
                  <a:gd name="connsiteX30" fmla="*/ 93622 w 513347"/>
                  <a:gd name="connsiteY30" fmla="*/ 184092 h 466288"/>
                  <a:gd name="connsiteX31" fmla="*/ 48447 w 513347"/>
                  <a:gd name="connsiteY31" fmla="*/ 153226 h 466288"/>
                  <a:gd name="connsiteX32" fmla="*/ 0 w 513347"/>
                  <a:gd name="connsiteY32" fmla="*/ 201729 h 466288"/>
                  <a:gd name="connsiteX33" fmla="*/ 48447 w 513347"/>
                  <a:gd name="connsiteY33" fmla="*/ 250232 h 466288"/>
                  <a:gd name="connsiteX34" fmla="*/ 92531 w 513347"/>
                  <a:gd name="connsiteY34" fmla="*/ 221571 h 466288"/>
                  <a:gd name="connsiteX35" fmla="*/ 123396 w 513347"/>
                  <a:gd name="connsiteY35" fmla="*/ 221571 h 466288"/>
                  <a:gd name="connsiteX36" fmla="*/ 123396 w 513347"/>
                  <a:gd name="connsiteY36" fmla="*/ 239208 h 466288"/>
                  <a:gd name="connsiteX37" fmla="*/ 123396 w 513347"/>
                  <a:gd name="connsiteY37" fmla="*/ 250232 h 466288"/>
                  <a:gd name="connsiteX38" fmla="*/ 134368 w 513347"/>
                  <a:gd name="connsiteY38" fmla="*/ 250232 h 466288"/>
                  <a:gd name="connsiteX39" fmla="*/ 150924 w 513347"/>
                  <a:gd name="connsiteY39" fmla="*/ 250232 h 466288"/>
                  <a:gd name="connsiteX40" fmla="*/ 158624 w 513347"/>
                  <a:gd name="connsiteY40" fmla="*/ 250232 h 466288"/>
                  <a:gd name="connsiteX41" fmla="*/ 158624 w 513347"/>
                  <a:gd name="connsiteY41" fmla="*/ 254641 h 466288"/>
                  <a:gd name="connsiteX42" fmla="*/ 326104 w 513347"/>
                  <a:gd name="connsiteY42" fmla="*/ 461880 h 466288"/>
                  <a:gd name="connsiteX43" fmla="*/ 329376 w 513347"/>
                  <a:gd name="connsiteY43" fmla="*/ 464087 h 466288"/>
                  <a:gd name="connsiteX44" fmla="*/ 334895 w 513347"/>
                  <a:gd name="connsiteY44" fmla="*/ 466288 h 466288"/>
                  <a:gd name="connsiteX45" fmla="*/ 341504 w 513347"/>
                  <a:gd name="connsiteY45" fmla="*/ 462984 h 466288"/>
                  <a:gd name="connsiteX46" fmla="*/ 344777 w 513347"/>
                  <a:gd name="connsiteY46" fmla="*/ 460776 h 466288"/>
                  <a:gd name="connsiteX47" fmla="*/ 513347 w 513347"/>
                  <a:gd name="connsiteY47" fmla="*/ 241413 h 466288"/>
                  <a:gd name="connsiteX48" fmla="*/ 513347 w 513347"/>
                  <a:gd name="connsiteY48" fmla="*/ 83778 h 466288"/>
                  <a:gd name="connsiteX49" fmla="*/ 513347 w 513347"/>
                  <a:gd name="connsiteY49" fmla="*/ 76061 h 466288"/>
                  <a:gd name="connsiteX50" fmla="*/ 506738 w 513347"/>
                  <a:gd name="connsiteY50" fmla="*/ 72755 h 466288"/>
                  <a:gd name="connsiteX51" fmla="*/ 340414 w 513347"/>
                  <a:gd name="connsiteY51" fmla="*/ 2205 h 466288"/>
                  <a:gd name="connsiteX52" fmla="*/ 335986 w 513347"/>
                  <a:gd name="connsiteY52" fmla="*/ 0 h 46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3347" h="466288">
                    <a:moveTo>
                      <a:pt x="335986" y="12126"/>
                    </a:moveTo>
                    <a:lnTo>
                      <a:pt x="502311" y="83778"/>
                    </a:lnTo>
                    <a:lnTo>
                      <a:pt x="502311" y="240311"/>
                    </a:lnTo>
                    <a:cubicBezTo>
                      <a:pt x="497947" y="324091"/>
                      <a:pt x="438463" y="401254"/>
                      <a:pt x="339323" y="450856"/>
                    </a:cubicBezTo>
                    <a:lnTo>
                      <a:pt x="335986" y="453063"/>
                    </a:lnTo>
                    <a:lnTo>
                      <a:pt x="332713" y="450856"/>
                    </a:lnTo>
                    <a:cubicBezTo>
                      <a:pt x="239027" y="403455"/>
                      <a:pt x="180634" y="331804"/>
                      <a:pt x="170752" y="252437"/>
                    </a:cubicBezTo>
                    <a:lnTo>
                      <a:pt x="169661" y="240311"/>
                    </a:lnTo>
                    <a:lnTo>
                      <a:pt x="169661" y="209445"/>
                    </a:lnTo>
                    <a:lnTo>
                      <a:pt x="157534" y="209445"/>
                    </a:lnTo>
                    <a:lnTo>
                      <a:pt x="150924" y="209445"/>
                    </a:lnTo>
                    <a:lnTo>
                      <a:pt x="150924" y="238106"/>
                    </a:lnTo>
                    <a:lnTo>
                      <a:pt x="134368" y="238106"/>
                    </a:lnTo>
                    <a:lnTo>
                      <a:pt x="134368" y="209445"/>
                    </a:lnTo>
                    <a:lnTo>
                      <a:pt x="84830" y="209445"/>
                    </a:lnTo>
                    <a:cubicBezTo>
                      <a:pt x="80403" y="225980"/>
                      <a:pt x="66094" y="238106"/>
                      <a:pt x="48447" y="238106"/>
                    </a:cubicBezTo>
                    <a:cubicBezTo>
                      <a:pt x="27529" y="238106"/>
                      <a:pt x="11037" y="221571"/>
                      <a:pt x="11037" y="200626"/>
                    </a:cubicBezTo>
                    <a:cubicBezTo>
                      <a:pt x="11037" y="179682"/>
                      <a:pt x="27529" y="163147"/>
                      <a:pt x="48447" y="163147"/>
                    </a:cubicBezTo>
                    <a:cubicBezTo>
                      <a:pt x="67184" y="163147"/>
                      <a:pt x="82649" y="176375"/>
                      <a:pt x="84830" y="194013"/>
                    </a:cubicBezTo>
                    <a:lnTo>
                      <a:pt x="156443" y="194013"/>
                    </a:lnTo>
                    <a:lnTo>
                      <a:pt x="168571" y="194013"/>
                    </a:lnTo>
                    <a:lnTo>
                      <a:pt x="168571" y="83778"/>
                    </a:lnTo>
                    <a:lnTo>
                      <a:pt x="335986" y="12126"/>
                    </a:lnTo>
                    <a:close/>
                    <a:moveTo>
                      <a:pt x="335986" y="0"/>
                    </a:moveTo>
                    <a:lnTo>
                      <a:pt x="331559" y="2205"/>
                    </a:lnTo>
                    <a:lnTo>
                      <a:pt x="165234" y="73857"/>
                    </a:lnTo>
                    <a:lnTo>
                      <a:pt x="158624" y="77164"/>
                    </a:lnTo>
                    <a:lnTo>
                      <a:pt x="158624" y="84881"/>
                    </a:lnTo>
                    <a:lnTo>
                      <a:pt x="158624" y="184092"/>
                    </a:lnTo>
                    <a:lnTo>
                      <a:pt x="157534" y="184092"/>
                    </a:lnTo>
                    <a:lnTo>
                      <a:pt x="93622" y="184092"/>
                    </a:lnTo>
                    <a:cubicBezTo>
                      <a:pt x="85922" y="166454"/>
                      <a:pt x="68275" y="153226"/>
                      <a:pt x="48447" y="153226"/>
                    </a:cubicBezTo>
                    <a:cubicBezTo>
                      <a:pt x="22010" y="153226"/>
                      <a:pt x="0" y="175272"/>
                      <a:pt x="0" y="201729"/>
                    </a:cubicBezTo>
                    <a:cubicBezTo>
                      <a:pt x="0" y="228185"/>
                      <a:pt x="22010" y="250232"/>
                      <a:pt x="48447" y="250232"/>
                    </a:cubicBezTo>
                    <a:cubicBezTo>
                      <a:pt x="68275" y="250232"/>
                      <a:pt x="84830" y="239208"/>
                      <a:pt x="92531" y="221571"/>
                    </a:cubicBezTo>
                    <a:lnTo>
                      <a:pt x="123396" y="221571"/>
                    </a:lnTo>
                    <a:lnTo>
                      <a:pt x="123396" y="239208"/>
                    </a:lnTo>
                    <a:lnTo>
                      <a:pt x="123396" y="250232"/>
                    </a:lnTo>
                    <a:lnTo>
                      <a:pt x="134368" y="250232"/>
                    </a:lnTo>
                    <a:lnTo>
                      <a:pt x="150924" y="250232"/>
                    </a:lnTo>
                    <a:lnTo>
                      <a:pt x="158624" y="250232"/>
                    </a:lnTo>
                    <a:lnTo>
                      <a:pt x="158624" y="254641"/>
                    </a:lnTo>
                    <a:cubicBezTo>
                      <a:pt x="168571" y="338420"/>
                      <a:pt x="230236" y="413381"/>
                      <a:pt x="326104" y="461880"/>
                    </a:cubicBezTo>
                    <a:lnTo>
                      <a:pt x="329376" y="464087"/>
                    </a:lnTo>
                    <a:lnTo>
                      <a:pt x="334895" y="466288"/>
                    </a:lnTo>
                    <a:lnTo>
                      <a:pt x="341504" y="462984"/>
                    </a:lnTo>
                    <a:lnTo>
                      <a:pt x="344777" y="460776"/>
                    </a:lnTo>
                    <a:cubicBezTo>
                      <a:pt x="447254" y="408967"/>
                      <a:pt x="508920" y="329603"/>
                      <a:pt x="513347" y="241413"/>
                    </a:cubicBezTo>
                    <a:lnTo>
                      <a:pt x="513347" y="83778"/>
                    </a:lnTo>
                    <a:lnTo>
                      <a:pt x="513347" y="76061"/>
                    </a:lnTo>
                    <a:lnTo>
                      <a:pt x="506738" y="72755"/>
                    </a:lnTo>
                    <a:lnTo>
                      <a:pt x="340414" y="2205"/>
                    </a:lnTo>
                    <a:lnTo>
                      <a:pt x="335986" y="0"/>
                    </a:lnTo>
                    <a:close/>
                  </a:path>
                </a:pathLst>
              </a:custGeom>
              <a:solidFill>
                <a:srgbClr val="FFFFFF"/>
              </a:solidFill>
              <a:ln w="6417" cap="flat">
                <a:noFill/>
                <a:prstDash val="solid"/>
                <a:miter/>
              </a:ln>
            </p:spPr>
            <p:txBody>
              <a:bodyPr rtlCol="0" anchor="ctr"/>
              <a:lstStyle/>
              <a:p>
                <a:endParaRPr lang="en-US"/>
              </a:p>
            </p:txBody>
          </p:sp>
        </p:grpSp>
        <p:grpSp>
          <p:nvGrpSpPr>
            <p:cNvPr id="12" name="Graphic 496">
              <a:extLst>
                <a:ext uri="{FF2B5EF4-FFF2-40B4-BE49-F238E27FC236}">
                  <a16:creationId xmlns:a16="http://schemas.microsoft.com/office/drawing/2014/main" id="{D8F0FED8-0942-328C-EFA0-D597988704B0}"/>
                </a:ext>
              </a:extLst>
            </p:cNvPr>
            <p:cNvGrpSpPr/>
            <p:nvPr/>
          </p:nvGrpSpPr>
          <p:grpSpPr>
            <a:xfrm>
              <a:off x="9645925" y="3069956"/>
              <a:ext cx="491273" cy="440939"/>
              <a:chOff x="9645925" y="3069956"/>
              <a:chExt cx="491273" cy="440939"/>
            </a:xfrm>
            <a:solidFill>
              <a:srgbClr val="2D5967"/>
            </a:solidFill>
          </p:grpSpPr>
          <p:sp>
            <p:nvSpPr>
              <p:cNvPr id="13" name="Freeform: Shape 650">
                <a:extLst>
                  <a:ext uri="{FF2B5EF4-FFF2-40B4-BE49-F238E27FC236}">
                    <a16:creationId xmlns:a16="http://schemas.microsoft.com/office/drawing/2014/main" id="{5D8F4602-F0D1-C81C-91AF-601FDD5A602D}"/>
                  </a:ext>
                </a:extLst>
              </p:cNvPr>
              <p:cNvSpPr/>
              <p:nvPr/>
            </p:nvSpPr>
            <p:spPr>
              <a:xfrm>
                <a:off x="9804549" y="3069956"/>
                <a:ext cx="332649" cy="440939"/>
              </a:xfrm>
              <a:custGeom>
                <a:avLst/>
                <a:gdLst>
                  <a:gd name="connsiteX0" fmla="*/ 166325 w 332649"/>
                  <a:gd name="connsiteY0" fmla="*/ 0 h 440939"/>
                  <a:gd name="connsiteX1" fmla="*/ 0 w 332649"/>
                  <a:gd name="connsiteY1" fmla="*/ 71652 h 440939"/>
                  <a:gd name="connsiteX2" fmla="*/ 0 w 332649"/>
                  <a:gd name="connsiteY2" fmla="*/ 169761 h 440939"/>
                  <a:gd name="connsiteX3" fmla="*/ 16492 w 332649"/>
                  <a:gd name="connsiteY3" fmla="*/ 169761 h 440939"/>
                  <a:gd name="connsiteX4" fmla="*/ 16492 w 332649"/>
                  <a:gd name="connsiteY4" fmla="*/ 81573 h 440939"/>
                  <a:gd name="connsiteX5" fmla="*/ 166325 w 332649"/>
                  <a:gd name="connsiteY5" fmla="*/ 17637 h 440939"/>
                  <a:gd name="connsiteX6" fmla="*/ 316158 w 332649"/>
                  <a:gd name="connsiteY6" fmla="*/ 81573 h 440939"/>
                  <a:gd name="connsiteX7" fmla="*/ 316158 w 332649"/>
                  <a:gd name="connsiteY7" fmla="*/ 227082 h 440939"/>
                  <a:gd name="connsiteX8" fmla="*/ 166325 w 332649"/>
                  <a:gd name="connsiteY8" fmla="*/ 422196 h 440939"/>
                  <a:gd name="connsiteX9" fmla="*/ 17583 w 332649"/>
                  <a:gd name="connsiteY9" fmla="*/ 240310 h 440939"/>
                  <a:gd name="connsiteX10" fmla="*/ 16492 w 332649"/>
                  <a:gd name="connsiteY10" fmla="*/ 240310 h 440939"/>
                  <a:gd name="connsiteX11" fmla="*/ 1091 w 332649"/>
                  <a:gd name="connsiteY11" fmla="*/ 240310 h 440939"/>
                  <a:gd name="connsiteX12" fmla="*/ 163052 w 332649"/>
                  <a:gd name="connsiteY12" fmla="*/ 438732 h 440939"/>
                  <a:gd name="connsiteX13" fmla="*/ 166325 w 332649"/>
                  <a:gd name="connsiteY13" fmla="*/ 440939 h 440939"/>
                  <a:gd name="connsiteX14" fmla="*/ 169662 w 332649"/>
                  <a:gd name="connsiteY14" fmla="*/ 438732 h 440939"/>
                  <a:gd name="connsiteX15" fmla="*/ 332650 w 332649"/>
                  <a:gd name="connsiteY15" fmla="*/ 228185 h 440939"/>
                  <a:gd name="connsiteX16" fmla="*/ 332650 w 332649"/>
                  <a:gd name="connsiteY16" fmla="*/ 71652 h 440939"/>
                  <a:gd name="connsiteX17" fmla="*/ 166325 w 332649"/>
                  <a:gd name="connsiteY17" fmla="*/ 0 h 44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2649" h="440939">
                    <a:moveTo>
                      <a:pt x="166325" y="0"/>
                    </a:moveTo>
                    <a:lnTo>
                      <a:pt x="0" y="71652"/>
                    </a:lnTo>
                    <a:lnTo>
                      <a:pt x="0" y="169761"/>
                    </a:lnTo>
                    <a:lnTo>
                      <a:pt x="16492" y="169761"/>
                    </a:lnTo>
                    <a:lnTo>
                      <a:pt x="16492" y="81573"/>
                    </a:lnTo>
                    <a:lnTo>
                      <a:pt x="166325" y="17637"/>
                    </a:lnTo>
                    <a:lnTo>
                      <a:pt x="316158" y="81573"/>
                    </a:lnTo>
                    <a:lnTo>
                      <a:pt x="316158" y="227082"/>
                    </a:lnTo>
                    <a:cubicBezTo>
                      <a:pt x="311731" y="304248"/>
                      <a:pt x="256674" y="374794"/>
                      <a:pt x="166325" y="422196"/>
                    </a:cubicBezTo>
                    <a:cubicBezTo>
                      <a:pt x="80403" y="378105"/>
                      <a:pt x="26438" y="311961"/>
                      <a:pt x="17583" y="240310"/>
                    </a:cubicBezTo>
                    <a:lnTo>
                      <a:pt x="16492" y="240310"/>
                    </a:lnTo>
                    <a:lnTo>
                      <a:pt x="1091" y="240310"/>
                    </a:lnTo>
                    <a:cubicBezTo>
                      <a:pt x="10973" y="319680"/>
                      <a:pt x="69366" y="391331"/>
                      <a:pt x="163052" y="438732"/>
                    </a:cubicBezTo>
                    <a:lnTo>
                      <a:pt x="166325" y="440939"/>
                    </a:lnTo>
                    <a:lnTo>
                      <a:pt x="169662" y="438732"/>
                    </a:lnTo>
                    <a:cubicBezTo>
                      <a:pt x="268802" y="389130"/>
                      <a:pt x="328286" y="311961"/>
                      <a:pt x="332650" y="228185"/>
                    </a:cubicBezTo>
                    <a:lnTo>
                      <a:pt x="332650" y="71652"/>
                    </a:lnTo>
                    <a:lnTo>
                      <a:pt x="166325" y="0"/>
                    </a:lnTo>
                    <a:close/>
                  </a:path>
                </a:pathLst>
              </a:custGeom>
              <a:solidFill>
                <a:srgbClr val="2D5967"/>
              </a:solidFill>
              <a:ln w="6417" cap="flat">
                <a:noFill/>
                <a:prstDash val="solid"/>
                <a:miter/>
              </a:ln>
            </p:spPr>
            <p:txBody>
              <a:bodyPr rtlCol="0" anchor="ctr"/>
              <a:lstStyle/>
              <a:p>
                <a:endParaRPr lang="en-US"/>
              </a:p>
            </p:txBody>
          </p:sp>
          <p:sp>
            <p:nvSpPr>
              <p:cNvPr id="14" name="Freeform: Shape 651">
                <a:extLst>
                  <a:ext uri="{FF2B5EF4-FFF2-40B4-BE49-F238E27FC236}">
                    <a16:creationId xmlns:a16="http://schemas.microsoft.com/office/drawing/2014/main" id="{F93DEC72-45FA-46A3-6F28-0547D7BA7EEA}"/>
                  </a:ext>
                </a:extLst>
              </p:cNvPr>
              <p:cNvSpPr/>
              <p:nvPr/>
            </p:nvSpPr>
            <p:spPr>
              <a:xfrm>
                <a:off x="9979729" y="3144919"/>
                <a:ext cx="69366" cy="57322"/>
              </a:xfrm>
              <a:custGeom>
                <a:avLst/>
                <a:gdLst>
                  <a:gd name="connsiteX0" fmla="*/ 69366 w 69366"/>
                  <a:gd name="connsiteY0" fmla="*/ 12126 h 57322"/>
                  <a:gd name="connsiteX1" fmla="*/ 58329 w 69366"/>
                  <a:gd name="connsiteY1" fmla="*/ 0 h 57322"/>
                  <a:gd name="connsiteX2" fmla="*/ 24192 w 69366"/>
                  <a:gd name="connsiteY2" fmla="*/ 34173 h 57322"/>
                  <a:gd name="connsiteX3" fmla="*/ 10973 w 69366"/>
                  <a:gd name="connsiteY3" fmla="*/ 22047 h 57322"/>
                  <a:gd name="connsiteX4" fmla="*/ 0 w 69366"/>
                  <a:gd name="connsiteY4" fmla="*/ 33070 h 57322"/>
                  <a:gd name="connsiteX5" fmla="*/ 24192 w 69366"/>
                  <a:gd name="connsiteY5" fmla="*/ 57322 h 57322"/>
                  <a:gd name="connsiteX6" fmla="*/ 69366 w 69366"/>
                  <a:gd name="connsiteY6" fmla="*/ 12126 h 5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366" h="57322">
                    <a:moveTo>
                      <a:pt x="69366" y="12126"/>
                    </a:moveTo>
                    <a:lnTo>
                      <a:pt x="58329" y="0"/>
                    </a:lnTo>
                    <a:lnTo>
                      <a:pt x="24192" y="34173"/>
                    </a:lnTo>
                    <a:lnTo>
                      <a:pt x="10973" y="22047"/>
                    </a:lnTo>
                    <a:lnTo>
                      <a:pt x="0" y="33070"/>
                    </a:lnTo>
                    <a:lnTo>
                      <a:pt x="24192" y="57322"/>
                    </a:lnTo>
                    <a:lnTo>
                      <a:pt x="69366" y="12126"/>
                    </a:lnTo>
                    <a:close/>
                  </a:path>
                </a:pathLst>
              </a:custGeom>
              <a:solidFill>
                <a:srgbClr val="2D5967"/>
              </a:solidFill>
              <a:ln w="6417" cap="flat">
                <a:noFill/>
                <a:prstDash val="solid"/>
                <a:miter/>
              </a:ln>
            </p:spPr>
            <p:txBody>
              <a:bodyPr rtlCol="0" anchor="ctr"/>
              <a:lstStyle/>
              <a:p>
                <a:endParaRPr lang="en-US"/>
              </a:p>
            </p:txBody>
          </p:sp>
          <p:sp>
            <p:nvSpPr>
              <p:cNvPr id="15" name="Freeform: Shape 652">
                <a:extLst>
                  <a:ext uri="{FF2B5EF4-FFF2-40B4-BE49-F238E27FC236}">
                    <a16:creationId xmlns:a16="http://schemas.microsoft.com/office/drawing/2014/main" id="{3F33F822-26FF-374F-F2E7-54B7C5ED2887}"/>
                  </a:ext>
                </a:extLst>
              </p:cNvPr>
              <p:cNvSpPr/>
              <p:nvPr/>
            </p:nvSpPr>
            <p:spPr>
              <a:xfrm>
                <a:off x="9991793" y="3349954"/>
                <a:ext cx="45174" cy="39688"/>
              </a:xfrm>
              <a:custGeom>
                <a:avLst/>
                <a:gdLst>
                  <a:gd name="connsiteX0" fmla="*/ 0 w 45174"/>
                  <a:gd name="connsiteY0" fmla="*/ 39688 h 39688"/>
                  <a:gd name="connsiteX1" fmla="*/ 45175 w 45174"/>
                  <a:gd name="connsiteY1" fmla="*/ 39688 h 39688"/>
                  <a:gd name="connsiteX2" fmla="*/ 22074 w 45174"/>
                  <a:gd name="connsiteY2" fmla="*/ 0 h 39688"/>
                  <a:gd name="connsiteX3" fmla="*/ 0 w 45174"/>
                  <a:gd name="connsiteY3" fmla="*/ 39688 h 39688"/>
                </a:gdLst>
                <a:ahLst/>
                <a:cxnLst>
                  <a:cxn ang="0">
                    <a:pos x="connsiteX0" y="connsiteY0"/>
                  </a:cxn>
                  <a:cxn ang="0">
                    <a:pos x="connsiteX1" y="connsiteY1"/>
                  </a:cxn>
                  <a:cxn ang="0">
                    <a:pos x="connsiteX2" y="connsiteY2"/>
                  </a:cxn>
                  <a:cxn ang="0">
                    <a:pos x="connsiteX3" y="connsiteY3"/>
                  </a:cxn>
                </a:cxnLst>
                <a:rect l="l" t="t" r="r" b="b"/>
                <a:pathLst>
                  <a:path w="45174" h="39688">
                    <a:moveTo>
                      <a:pt x="0" y="39688"/>
                    </a:moveTo>
                    <a:lnTo>
                      <a:pt x="45175" y="39688"/>
                    </a:lnTo>
                    <a:lnTo>
                      <a:pt x="22074" y="0"/>
                    </a:lnTo>
                    <a:lnTo>
                      <a:pt x="0" y="39688"/>
                    </a:lnTo>
                    <a:close/>
                  </a:path>
                </a:pathLst>
              </a:custGeom>
              <a:solidFill>
                <a:srgbClr val="2D5967"/>
              </a:solidFill>
              <a:ln w="6417" cap="flat">
                <a:noFill/>
                <a:prstDash val="solid"/>
                <a:miter/>
              </a:ln>
            </p:spPr>
            <p:txBody>
              <a:bodyPr rtlCol="0" anchor="ctr"/>
              <a:lstStyle/>
              <a:p>
                <a:endParaRPr lang="en-US"/>
              </a:p>
            </p:txBody>
          </p:sp>
          <p:sp>
            <p:nvSpPr>
              <p:cNvPr id="16" name="Freeform: Shape 653">
                <a:extLst>
                  <a:ext uri="{FF2B5EF4-FFF2-40B4-BE49-F238E27FC236}">
                    <a16:creationId xmlns:a16="http://schemas.microsoft.com/office/drawing/2014/main" id="{E70B6C67-865E-6F79-9A21-489E31BD096C}"/>
                  </a:ext>
                </a:extLst>
              </p:cNvPr>
              <p:cNvSpPr/>
              <p:nvPr/>
            </p:nvSpPr>
            <p:spPr>
              <a:xfrm>
                <a:off x="9902822" y="3350639"/>
                <a:ext cx="40272" cy="39859"/>
              </a:xfrm>
              <a:custGeom>
                <a:avLst/>
                <a:gdLst>
                  <a:gd name="connsiteX0" fmla="*/ 15177 w 40272"/>
                  <a:gd name="connsiteY0" fmla="*/ 426 h 39859"/>
                  <a:gd name="connsiteX1" fmla="*/ 868 w 40272"/>
                  <a:gd name="connsiteY1" fmla="*/ 24675 h 39859"/>
                  <a:gd name="connsiteX2" fmla="*/ 25124 w 40272"/>
                  <a:gd name="connsiteY2" fmla="*/ 39004 h 39859"/>
                  <a:gd name="connsiteX3" fmla="*/ 39433 w 40272"/>
                  <a:gd name="connsiteY3" fmla="*/ 14755 h 39859"/>
                  <a:gd name="connsiteX4" fmla="*/ 15177 w 40272"/>
                  <a:gd name="connsiteY4" fmla="*/ 426 h 3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2" h="39859">
                    <a:moveTo>
                      <a:pt x="15177" y="426"/>
                    </a:moveTo>
                    <a:cubicBezTo>
                      <a:pt x="4140" y="2627"/>
                      <a:pt x="-2469" y="13651"/>
                      <a:pt x="868" y="24675"/>
                    </a:cubicBezTo>
                    <a:cubicBezTo>
                      <a:pt x="4140" y="35699"/>
                      <a:pt x="14086" y="42315"/>
                      <a:pt x="25124" y="39004"/>
                    </a:cubicBezTo>
                    <a:cubicBezTo>
                      <a:pt x="36096" y="35699"/>
                      <a:pt x="42706" y="25779"/>
                      <a:pt x="39433" y="14755"/>
                    </a:cubicBezTo>
                    <a:cubicBezTo>
                      <a:pt x="37187" y="4834"/>
                      <a:pt x="26214" y="-1782"/>
                      <a:pt x="15177" y="426"/>
                    </a:cubicBezTo>
                    <a:close/>
                  </a:path>
                </a:pathLst>
              </a:custGeom>
              <a:solidFill>
                <a:srgbClr val="2D5967"/>
              </a:solidFill>
              <a:ln w="6417" cap="flat">
                <a:noFill/>
                <a:prstDash val="solid"/>
                <a:miter/>
              </a:ln>
            </p:spPr>
            <p:txBody>
              <a:bodyPr rtlCol="0" anchor="ctr"/>
              <a:lstStyle/>
              <a:p>
                <a:endParaRPr lang="en-US"/>
              </a:p>
            </p:txBody>
          </p:sp>
          <p:sp>
            <p:nvSpPr>
              <p:cNvPr id="17" name="Freeform: Shape 654">
                <a:extLst>
                  <a:ext uri="{FF2B5EF4-FFF2-40B4-BE49-F238E27FC236}">
                    <a16:creationId xmlns:a16="http://schemas.microsoft.com/office/drawing/2014/main" id="{6DB17C0C-88CE-F712-4308-41C9521C4446}"/>
                  </a:ext>
                </a:extLst>
              </p:cNvPr>
              <p:cNvSpPr/>
              <p:nvPr/>
            </p:nvSpPr>
            <p:spPr>
              <a:xfrm>
                <a:off x="9860696" y="3218774"/>
                <a:ext cx="220354" cy="110234"/>
              </a:xfrm>
              <a:custGeom>
                <a:avLst/>
                <a:gdLst>
                  <a:gd name="connsiteX0" fmla="*/ 220355 w 220354"/>
                  <a:gd name="connsiteY0" fmla="*/ 0 h 110234"/>
                  <a:gd name="connsiteX1" fmla="*/ 0 w 220354"/>
                  <a:gd name="connsiteY1" fmla="*/ 0 h 110234"/>
                  <a:gd name="connsiteX2" fmla="*/ 0 w 220354"/>
                  <a:gd name="connsiteY2" fmla="*/ 110234 h 110234"/>
                  <a:gd name="connsiteX3" fmla="*/ 219264 w 220354"/>
                  <a:gd name="connsiteY3" fmla="*/ 110234 h 110234"/>
                  <a:gd name="connsiteX4" fmla="*/ 220355 w 220354"/>
                  <a:gd name="connsiteY4" fmla="*/ 0 h 110234"/>
                  <a:gd name="connsiteX5" fmla="*/ 203799 w 220354"/>
                  <a:gd name="connsiteY5" fmla="*/ 93699 h 110234"/>
                  <a:gd name="connsiteX6" fmla="*/ 16556 w 220354"/>
                  <a:gd name="connsiteY6" fmla="*/ 93699 h 110234"/>
                  <a:gd name="connsiteX7" fmla="*/ 16556 w 220354"/>
                  <a:gd name="connsiteY7" fmla="*/ 16535 h 110234"/>
                  <a:gd name="connsiteX8" fmla="*/ 203799 w 220354"/>
                  <a:gd name="connsiteY8" fmla="*/ 16535 h 110234"/>
                  <a:gd name="connsiteX9" fmla="*/ 203799 w 220354"/>
                  <a:gd name="connsiteY9" fmla="*/ 93699 h 110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354" h="110234">
                    <a:moveTo>
                      <a:pt x="220355" y="0"/>
                    </a:moveTo>
                    <a:lnTo>
                      <a:pt x="0" y="0"/>
                    </a:lnTo>
                    <a:lnTo>
                      <a:pt x="0" y="110234"/>
                    </a:lnTo>
                    <a:lnTo>
                      <a:pt x="219264" y="110234"/>
                    </a:lnTo>
                    <a:lnTo>
                      <a:pt x="220355" y="0"/>
                    </a:lnTo>
                    <a:close/>
                    <a:moveTo>
                      <a:pt x="203799" y="93699"/>
                    </a:moveTo>
                    <a:lnTo>
                      <a:pt x="16556" y="93699"/>
                    </a:lnTo>
                    <a:lnTo>
                      <a:pt x="16556" y="16535"/>
                    </a:lnTo>
                    <a:lnTo>
                      <a:pt x="203799" y="16535"/>
                    </a:lnTo>
                    <a:lnTo>
                      <a:pt x="203799" y="93699"/>
                    </a:lnTo>
                    <a:close/>
                  </a:path>
                </a:pathLst>
              </a:custGeom>
              <a:solidFill>
                <a:srgbClr val="2D5967"/>
              </a:solidFill>
              <a:ln w="6417" cap="flat">
                <a:noFill/>
                <a:prstDash val="solid"/>
                <a:miter/>
              </a:ln>
            </p:spPr>
            <p:txBody>
              <a:bodyPr rtlCol="0" anchor="ctr"/>
              <a:lstStyle/>
              <a:p>
                <a:endParaRPr lang="en-US"/>
              </a:p>
            </p:txBody>
          </p:sp>
          <p:sp>
            <p:nvSpPr>
              <p:cNvPr id="18" name="Freeform: Shape 655">
                <a:extLst>
                  <a:ext uri="{FF2B5EF4-FFF2-40B4-BE49-F238E27FC236}">
                    <a16:creationId xmlns:a16="http://schemas.microsoft.com/office/drawing/2014/main" id="{2077E970-8ECA-2C7F-65A9-977F780CD110}"/>
                  </a:ext>
                </a:extLst>
              </p:cNvPr>
              <p:cNvSpPr/>
              <p:nvPr/>
            </p:nvSpPr>
            <p:spPr>
              <a:xfrm>
                <a:off x="10005012" y="3257359"/>
                <a:ext cx="30864" cy="30865"/>
              </a:xfrm>
              <a:custGeom>
                <a:avLst/>
                <a:gdLst>
                  <a:gd name="connsiteX0" fmla="*/ 15464 w 30864"/>
                  <a:gd name="connsiteY0" fmla="*/ 30866 h 30865"/>
                  <a:gd name="connsiteX1" fmla="*/ 30865 w 30864"/>
                  <a:gd name="connsiteY1" fmla="*/ 15433 h 30865"/>
                  <a:gd name="connsiteX2" fmla="*/ 15464 w 30864"/>
                  <a:gd name="connsiteY2" fmla="*/ 0 h 30865"/>
                  <a:gd name="connsiteX3" fmla="*/ 0 w 30864"/>
                  <a:gd name="connsiteY3" fmla="*/ 15433 h 30865"/>
                  <a:gd name="connsiteX4" fmla="*/ 15464 w 30864"/>
                  <a:gd name="connsiteY4" fmla="*/ 30866 h 3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4" h="30865">
                    <a:moveTo>
                      <a:pt x="15464" y="30866"/>
                    </a:moveTo>
                    <a:cubicBezTo>
                      <a:pt x="23935" y="30866"/>
                      <a:pt x="30865" y="23956"/>
                      <a:pt x="30865" y="15433"/>
                    </a:cubicBezTo>
                    <a:cubicBezTo>
                      <a:pt x="30865" y="6910"/>
                      <a:pt x="23935" y="0"/>
                      <a:pt x="15464" y="0"/>
                    </a:cubicBezTo>
                    <a:cubicBezTo>
                      <a:pt x="6930" y="0"/>
                      <a:pt x="0" y="6910"/>
                      <a:pt x="0" y="15433"/>
                    </a:cubicBezTo>
                    <a:cubicBezTo>
                      <a:pt x="0" y="23956"/>
                      <a:pt x="6930" y="30866"/>
                      <a:pt x="15464" y="30866"/>
                    </a:cubicBezTo>
                    <a:close/>
                  </a:path>
                </a:pathLst>
              </a:custGeom>
              <a:solidFill>
                <a:srgbClr val="2D5967"/>
              </a:solidFill>
              <a:ln w="6417" cap="flat">
                <a:noFill/>
                <a:prstDash val="solid"/>
                <a:miter/>
              </a:ln>
            </p:spPr>
            <p:txBody>
              <a:bodyPr rtlCol="0" anchor="ctr"/>
              <a:lstStyle/>
              <a:p>
                <a:endParaRPr lang="en-US"/>
              </a:p>
            </p:txBody>
          </p:sp>
          <p:sp>
            <p:nvSpPr>
              <p:cNvPr id="19" name="Freeform: Shape 656">
                <a:extLst>
                  <a:ext uri="{FF2B5EF4-FFF2-40B4-BE49-F238E27FC236}">
                    <a16:creationId xmlns:a16="http://schemas.microsoft.com/office/drawing/2014/main" id="{7F18DEF5-A58A-42A0-1916-AA23FC0873FE}"/>
                  </a:ext>
                </a:extLst>
              </p:cNvPr>
              <p:cNvSpPr/>
              <p:nvPr/>
            </p:nvSpPr>
            <p:spPr>
              <a:xfrm>
                <a:off x="9900353" y="3174684"/>
                <a:ext cx="46265" cy="16523"/>
              </a:xfrm>
              <a:custGeom>
                <a:avLst/>
                <a:gdLst>
                  <a:gd name="connsiteX0" fmla="*/ 46265 w 46265"/>
                  <a:gd name="connsiteY0" fmla="*/ 0 h 16523"/>
                  <a:gd name="connsiteX1" fmla="*/ 0 w 46265"/>
                  <a:gd name="connsiteY1" fmla="*/ 0 h 16523"/>
                  <a:gd name="connsiteX2" fmla="*/ 0 w 46265"/>
                  <a:gd name="connsiteY2" fmla="*/ 16524 h 16523"/>
                  <a:gd name="connsiteX3" fmla="*/ 46265 w 46265"/>
                  <a:gd name="connsiteY3" fmla="*/ 16524 h 16523"/>
                  <a:gd name="connsiteX4" fmla="*/ 46265 w 46265"/>
                  <a:gd name="connsiteY4" fmla="*/ 0 h 16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65" h="16523">
                    <a:moveTo>
                      <a:pt x="46265" y="0"/>
                    </a:moveTo>
                    <a:lnTo>
                      <a:pt x="0" y="0"/>
                    </a:lnTo>
                    <a:lnTo>
                      <a:pt x="0" y="16524"/>
                    </a:lnTo>
                    <a:lnTo>
                      <a:pt x="46265" y="16524"/>
                    </a:lnTo>
                    <a:lnTo>
                      <a:pt x="46265" y="0"/>
                    </a:lnTo>
                    <a:close/>
                  </a:path>
                </a:pathLst>
              </a:custGeom>
              <a:solidFill>
                <a:srgbClr val="2D5967"/>
              </a:solidFill>
              <a:ln w="6417" cap="flat">
                <a:noFill/>
                <a:prstDash val="solid"/>
                <a:miter/>
              </a:ln>
            </p:spPr>
            <p:txBody>
              <a:bodyPr rtlCol="0" anchor="ctr"/>
              <a:lstStyle/>
              <a:p>
                <a:endParaRPr lang="en-US"/>
              </a:p>
            </p:txBody>
          </p:sp>
          <p:sp>
            <p:nvSpPr>
              <p:cNvPr id="20" name="Freeform: Shape 657">
                <a:extLst>
                  <a:ext uri="{FF2B5EF4-FFF2-40B4-BE49-F238E27FC236}">
                    <a16:creationId xmlns:a16="http://schemas.microsoft.com/office/drawing/2014/main" id="{36964273-43D2-F917-1D00-50F83FD18B58}"/>
                  </a:ext>
                </a:extLst>
              </p:cNvPr>
              <p:cNvSpPr/>
              <p:nvPr/>
            </p:nvSpPr>
            <p:spPr>
              <a:xfrm>
                <a:off x="9645925" y="3218774"/>
                <a:ext cx="175115" cy="78266"/>
              </a:xfrm>
              <a:custGeom>
                <a:avLst/>
                <a:gdLst>
                  <a:gd name="connsiteX0" fmla="*/ 158624 w 175115"/>
                  <a:gd name="connsiteY0" fmla="*/ 48503 h 78266"/>
                  <a:gd name="connsiteX1" fmla="*/ 158624 w 175115"/>
                  <a:gd name="connsiteY1" fmla="*/ 78266 h 78266"/>
                  <a:gd name="connsiteX2" fmla="*/ 175116 w 175115"/>
                  <a:gd name="connsiteY2" fmla="*/ 78266 h 78266"/>
                  <a:gd name="connsiteX3" fmla="*/ 175116 w 175115"/>
                  <a:gd name="connsiteY3" fmla="*/ 77164 h 78266"/>
                  <a:gd name="connsiteX4" fmla="*/ 175116 w 175115"/>
                  <a:gd name="connsiteY4" fmla="*/ 30866 h 78266"/>
                  <a:gd name="connsiteX5" fmla="*/ 146497 w 175115"/>
                  <a:gd name="connsiteY5" fmla="*/ 30866 h 78266"/>
                  <a:gd name="connsiteX6" fmla="*/ 74885 w 175115"/>
                  <a:gd name="connsiteY6" fmla="*/ 30866 h 78266"/>
                  <a:gd name="connsiteX7" fmla="*/ 37411 w 175115"/>
                  <a:gd name="connsiteY7" fmla="*/ 0 h 78266"/>
                  <a:gd name="connsiteX8" fmla="*/ 0 w 175115"/>
                  <a:gd name="connsiteY8" fmla="*/ 37480 h 78266"/>
                  <a:gd name="connsiteX9" fmla="*/ 37411 w 175115"/>
                  <a:gd name="connsiteY9" fmla="*/ 74959 h 78266"/>
                  <a:gd name="connsiteX10" fmla="*/ 73794 w 175115"/>
                  <a:gd name="connsiteY10" fmla="*/ 46298 h 78266"/>
                  <a:gd name="connsiteX11" fmla="*/ 123332 w 175115"/>
                  <a:gd name="connsiteY11" fmla="*/ 46298 h 78266"/>
                  <a:gd name="connsiteX12" fmla="*/ 123332 w 175115"/>
                  <a:gd name="connsiteY12" fmla="*/ 74959 h 78266"/>
                  <a:gd name="connsiteX13" fmla="*/ 139887 w 175115"/>
                  <a:gd name="connsiteY13" fmla="*/ 74959 h 78266"/>
                  <a:gd name="connsiteX14" fmla="*/ 139887 w 175115"/>
                  <a:gd name="connsiteY14" fmla="*/ 48503 h 78266"/>
                  <a:gd name="connsiteX15" fmla="*/ 146497 w 175115"/>
                  <a:gd name="connsiteY15" fmla="*/ 48503 h 78266"/>
                  <a:gd name="connsiteX16" fmla="*/ 158624 w 175115"/>
                  <a:gd name="connsiteY16" fmla="*/ 48503 h 78266"/>
                  <a:gd name="connsiteX17" fmla="*/ 37411 w 175115"/>
                  <a:gd name="connsiteY17" fmla="*/ 60629 h 78266"/>
                  <a:gd name="connsiteX18" fmla="*/ 16492 w 175115"/>
                  <a:gd name="connsiteY18" fmla="*/ 39684 h 78266"/>
                  <a:gd name="connsiteX19" fmla="*/ 37411 w 175115"/>
                  <a:gd name="connsiteY19" fmla="*/ 18740 h 78266"/>
                  <a:gd name="connsiteX20" fmla="*/ 58393 w 175115"/>
                  <a:gd name="connsiteY20" fmla="*/ 39684 h 78266"/>
                  <a:gd name="connsiteX21" fmla="*/ 37411 w 175115"/>
                  <a:gd name="connsiteY21" fmla="*/ 60629 h 7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5115" h="78266">
                    <a:moveTo>
                      <a:pt x="158624" y="48503"/>
                    </a:moveTo>
                    <a:lnTo>
                      <a:pt x="158624" y="78266"/>
                    </a:lnTo>
                    <a:lnTo>
                      <a:pt x="175116" y="78266"/>
                    </a:lnTo>
                    <a:lnTo>
                      <a:pt x="175116" y="77164"/>
                    </a:lnTo>
                    <a:lnTo>
                      <a:pt x="175116" y="30866"/>
                    </a:lnTo>
                    <a:lnTo>
                      <a:pt x="146497" y="30866"/>
                    </a:lnTo>
                    <a:lnTo>
                      <a:pt x="74885" y="30866"/>
                    </a:lnTo>
                    <a:cubicBezTo>
                      <a:pt x="71612" y="13228"/>
                      <a:pt x="56147" y="0"/>
                      <a:pt x="37411" y="0"/>
                    </a:cubicBezTo>
                    <a:cubicBezTo>
                      <a:pt x="16492" y="0"/>
                      <a:pt x="0" y="16535"/>
                      <a:pt x="0" y="37480"/>
                    </a:cubicBezTo>
                    <a:cubicBezTo>
                      <a:pt x="0" y="58424"/>
                      <a:pt x="16492" y="74959"/>
                      <a:pt x="37411" y="74959"/>
                    </a:cubicBezTo>
                    <a:cubicBezTo>
                      <a:pt x="55057" y="74959"/>
                      <a:pt x="69366" y="62833"/>
                      <a:pt x="73794" y="46298"/>
                    </a:cubicBezTo>
                    <a:lnTo>
                      <a:pt x="123332" y="46298"/>
                    </a:lnTo>
                    <a:lnTo>
                      <a:pt x="123332" y="74959"/>
                    </a:lnTo>
                    <a:lnTo>
                      <a:pt x="139887" y="74959"/>
                    </a:lnTo>
                    <a:lnTo>
                      <a:pt x="139887" y="48503"/>
                    </a:lnTo>
                    <a:lnTo>
                      <a:pt x="146497" y="48503"/>
                    </a:lnTo>
                    <a:lnTo>
                      <a:pt x="158624" y="48503"/>
                    </a:lnTo>
                    <a:close/>
                    <a:moveTo>
                      <a:pt x="37411" y="60629"/>
                    </a:moveTo>
                    <a:cubicBezTo>
                      <a:pt x="25347" y="60629"/>
                      <a:pt x="16492" y="50708"/>
                      <a:pt x="16492" y="39684"/>
                    </a:cubicBezTo>
                    <a:cubicBezTo>
                      <a:pt x="16492" y="28661"/>
                      <a:pt x="26437" y="18740"/>
                      <a:pt x="37411" y="18740"/>
                    </a:cubicBezTo>
                    <a:cubicBezTo>
                      <a:pt x="48447" y="18740"/>
                      <a:pt x="58393" y="28661"/>
                      <a:pt x="58393" y="39684"/>
                    </a:cubicBezTo>
                    <a:cubicBezTo>
                      <a:pt x="58393" y="51810"/>
                      <a:pt x="49538" y="60629"/>
                      <a:pt x="37411" y="60629"/>
                    </a:cubicBezTo>
                    <a:close/>
                  </a:path>
                </a:pathLst>
              </a:custGeom>
              <a:solidFill>
                <a:srgbClr val="2D5967"/>
              </a:solidFill>
              <a:ln w="6417" cap="flat">
                <a:noFill/>
                <a:prstDash val="solid"/>
                <a:miter/>
              </a:ln>
            </p:spPr>
            <p:txBody>
              <a:bodyPr rtlCol="0" anchor="ctr"/>
              <a:lstStyle/>
              <a:p>
                <a:endParaRPr lang="en-US"/>
              </a:p>
            </p:txBody>
          </p:sp>
        </p:grpSp>
      </p:grpSp>
      <p:grpSp>
        <p:nvGrpSpPr>
          <p:cNvPr id="24" name="Graphic 7">
            <a:extLst>
              <a:ext uri="{FF2B5EF4-FFF2-40B4-BE49-F238E27FC236}">
                <a16:creationId xmlns:a16="http://schemas.microsoft.com/office/drawing/2014/main" id="{B66D6711-C572-F73F-E886-9A19413E3884}"/>
              </a:ext>
            </a:extLst>
          </p:cNvPr>
          <p:cNvGrpSpPr/>
          <p:nvPr/>
        </p:nvGrpSpPr>
        <p:grpSpPr>
          <a:xfrm>
            <a:off x="6727563" y="4920261"/>
            <a:ext cx="816036" cy="1160581"/>
            <a:chOff x="1187264" y="4444817"/>
            <a:chExt cx="394995" cy="513347"/>
          </a:xfrm>
        </p:grpSpPr>
        <p:grpSp>
          <p:nvGrpSpPr>
            <p:cNvPr id="28" name="Graphic 7">
              <a:extLst>
                <a:ext uri="{FF2B5EF4-FFF2-40B4-BE49-F238E27FC236}">
                  <a16:creationId xmlns:a16="http://schemas.microsoft.com/office/drawing/2014/main" id="{64D67C85-CC60-E4F6-17D1-6FAD144E8461}"/>
                </a:ext>
              </a:extLst>
            </p:cNvPr>
            <p:cNvGrpSpPr/>
            <p:nvPr/>
          </p:nvGrpSpPr>
          <p:grpSpPr>
            <a:xfrm>
              <a:off x="1187264" y="4444817"/>
              <a:ext cx="394995" cy="513347"/>
              <a:chOff x="1187264" y="4444817"/>
              <a:chExt cx="394995" cy="513347"/>
            </a:xfrm>
            <a:solidFill>
              <a:srgbClr val="FFFFFF"/>
            </a:solidFill>
          </p:grpSpPr>
          <p:sp>
            <p:nvSpPr>
              <p:cNvPr id="32" name="Freeform: Shape 13">
                <a:extLst>
                  <a:ext uri="{FF2B5EF4-FFF2-40B4-BE49-F238E27FC236}">
                    <a16:creationId xmlns:a16="http://schemas.microsoft.com/office/drawing/2014/main" id="{75377360-A3E1-682D-BDA9-154C8FB1F755}"/>
                  </a:ext>
                </a:extLst>
              </p:cNvPr>
              <p:cNvSpPr/>
              <p:nvPr/>
            </p:nvSpPr>
            <p:spPr>
              <a:xfrm>
                <a:off x="1193347" y="4450899"/>
                <a:ext cx="380364" cy="498781"/>
              </a:xfrm>
              <a:custGeom>
                <a:avLst/>
                <a:gdLst>
                  <a:gd name="connsiteX0" fmla="*/ 184086 w 380364"/>
                  <a:gd name="connsiteY0" fmla="*/ 496356 h 498781"/>
                  <a:gd name="connsiteX1" fmla="*/ 0 w 380364"/>
                  <a:gd name="connsiteY1" fmla="*/ 259708 h 498781"/>
                  <a:gd name="connsiteX2" fmla="*/ 0 w 380364"/>
                  <a:gd name="connsiteY2" fmla="*/ 81310 h 498781"/>
                  <a:gd name="connsiteX3" fmla="*/ 190182 w 380364"/>
                  <a:gd name="connsiteY3" fmla="*/ 0 h 498781"/>
                  <a:gd name="connsiteX4" fmla="*/ 380365 w 380364"/>
                  <a:gd name="connsiteY4" fmla="*/ 81310 h 498781"/>
                  <a:gd name="connsiteX5" fmla="*/ 380365 w 380364"/>
                  <a:gd name="connsiteY5" fmla="*/ 258494 h 498781"/>
                  <a:gd name="connsiteX6" fmla="*/ 196278 w 380364"/>
                  <a:gd name="connsiteY6" fmla="*/ 495143 h 498781"/>
                  <a:gd name="connsiteX7" fmla="*/ 190182 w 380364"/>
                  <a:gd name="connsiteY7" fmla="*/ 498782 h 498781"/>
                  <a:gd name="connsiteX8" fmla="*/ 184086 w 380364"/>
                  <a:gd name="connsiteY8" fmla="*/ 496356 h 4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1">
                    <a:moveTo>
                      <a:pt x="184086" y="496356"/>
                    </a:moveTo>
                    <a:cubicBezTo>
                      <a:pt x="71933" y="440530"/>
                      <a:pt x="4877" y="354364"/>
                      <a:pt x="0" y="259708"/>
                    </a:cubicBezTo>
                    <a:lnTo>
                      <a:pt x="0" y="81310"/>
                    </a:lnTo>
                    <a:lnTo>
                      <a:pt x="190182" y="0"/>
                    </a:lnTo>
                    <a:lnTo>
                      <a:pt x="380365" y="81310"/>
                    </a:lnTo>
                    <a:lnTo>
                      <a:pt x="380365" y="258494"/>
                    </a:lnTo>
                    <a:cubicBezTo>
                      <a:pt x="374269" y="354364"/>
                      <a:pt x="308438" y="440530"/>
                      <a:pt x="196278" y="495143"/>
                    </a:cubicBezTo>
                    <a:lnTo>
                      <a:pt x="190182" y="498782"/>
                    </a:lnTo>
                    <a:lnTo>
                      <a:pt x="184086" y="496356"/>
                    </a:lnTo>
                    <a:close/>
                  </a:path>
                </a:pathLst>
              </a:custGeom>
              <a:solidFill>
                <a:srgbClr val="FFFFFF"/>
              </a:solidFill>
              <a:ln w="6417" cap="flat">
                <a:noFill/>
                <a:prstDash val="solid"/>
                <a:miter/>
              </a:ln>
            </p:spPr>
            <p:txBody>
              <a:bodyPr rtlCol="0" anchor="ctr"/>
              <a:lstStyle/>
              <a:p>
                <a:endParaRPr lang="en-US"/>
              </a:p>
            </p:txBody>
          </p:sp>
          <p:sp>
            <p:nvSpPr>
              <p:cNvPr id="33" name="Freeform: Shape 14">
                <a:extLst>
                  <a:ext uri="{FF2B5EF4-FFF2-40B4-BE49-F238E27FC236}">
                    <a16:creationId xmlns:a16="http://schemas.microsoft.com/office/drawing/2014/main" id="{D693713E-C690-1F13-5879-8C5E5B1B387C}"/>
                  </a:ext>
                </a:extLst>
              </p:cNvPr>
              <p:cNvSpPr/>
              <p:nvPr/>
            </p:nvSpPr>
            <p:spPr>
              <a:xfrm>
                <a:off x="1187264" y="4444817"/>
                <a:ext cx="394995" cy="513347"/>
              </a:xfrm>
              <a:custGeom>
                <a:avLst/>
                <a:gdLst>
                  <a:gd name="connsiteX0" fmla="*/ 196278 w 394995"/>
                  <a:gd name="connsiteY0" fmla="*/ 13350 h 513347"/>
                  <a:gd name="connsiteX1" fmla="*/ 380365 w 394995"/>
                  <a:gd name="connsiteY1" fmla="*/ 92232 h 513347"/>
                  <a:gd name="connsiteX2" fmla="*/ 380365 w 394995"/>
                  <a:gd name="connsiteY2" fmla="*/ 264562 h 513347"/>
                  <a:gd name="connsiteX3" fmla="*/ 199936 w 394995"/>
                  <a:gd name="connsiteY3" fmla="*/ 496356 h 513347"/>
                  <a:gd name="connsiteX4" fmla="*/ 196278 w 394995"/>
                  <a:gd name="connsiteY4" fmla="*/ 498781 h 513347"/>
                  <a:gd name="connsiteX5" fmla="*/ 192621 w 394995"/>
                  <a:gd name="connsiteY5" fmla="*/ 496356 h 513347"/>
                  <a:gd name="connsiteX6" fmla="*/ 12192 w 394995"/>
                  <a:gd name="connsiteY6" fmla="*/ 264562 h 513347"/>
                  <a:gd name="connsiteX7" fmla="*/ 12192 w 394995"/>
                  <a:gd name="connsiteY7" fmla="*/ 92232 h 513347"/>
                  <a:gd name="connsiteX8" fmla="*/ 196278 w 394995"/>
                  <a:gd name="connsiteY8" fmla="*/ 13350 h 513347"/>
                  <a:gd name="connsiteX9" fmla="*/ 196278 w 394995"/>
                  <a:gd name="connsiteY9" fmla="*/ 0 h 513347"/>
                  <a:gd name="connsiteX10" fmla="*/ 191402 w 394995"/>
                  <a:gd name="connsiteY10" fmla="*/ 2427 h 513347"/>
                  <a:gd name="connsiteX11" fmla="*/ 7315 w 394995"/>
                  <a:gd name="connsiteY11" fmla="*/ 81310 h 513347"/>
                  <a:gd name="connsiteX12" fmla="*/ 0 w 394995"/>
                  <a:gd name="connsiteY12" fmla="*/ 83737 h 513347"/>
                  <a:gd name="connsiteX13" fmla="*/ 0 w 394995"/>
                  <a:gd name="connsiteY13" fmla="*/ 92232 h 513347"/>
                  <a:gd name="connsiteX14" fmla="*/ 0 w 394995"/>
                  <a:gd name="connsiteY14" fmla="*/ 264562 h 513347"/>
                  <a:gd name="connsiteX15" fmla="*/ 0 w 394995"/>
                  <a:gd name="connsiteY15" fmla="*/ 265775 h 513347"/>
                  <a:gd name="connsiteX16" fmla="*/ 187744 w 394995"/>
                  <a:gd name="connsiteY16" fmla="*/ 508496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6 h 513347"/>
                  <a:gd name="connsiteX21" fmla="*/ 394995 w 394995"/>
                  <a:gd name="connsiteY21" fmla="*/ 266989 h 513347"/>
                  <a:gd name="connsiteX22" fmla="*/ 394995 w 394995"/>
                  <a:gd name="connsiteY22" fmla="*/ 92232 h 513347"/>
                  <a:gd name="connsiteX23" fmla="*/ 394995 w 394995"/>
                  <a:gd name="connsiteY23" fmla="*/ 83737 h 513347"/>
                  <a:gd name="connsiteX24" fmla="*/ 387680 w 394995"/>
                  <a:gd name="connsiteY24" fmla="*/ 80097 h 513347"/>
                  <a:gd name="connsiteX25" fmla="*/ 201155 w 394995"/>
                  <a:gd name="connsiteY25" fmla="*/ 2427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50"/>
                    </a:moveTo>
                    <a:lnTo>
                      <a:pt x="380365" y="92232"/>
                    </a:lnTo>
                    <a:lnTo>
                      <a:pt x="380365" y="264562"/>
                    </a:lnTo>
                    <a:cubicBezTo>
                      <a:pt x="375488" y="356796"/>
                      <a:pt x="309658" y="441748"/>
                      <a:pt x="199936" y="496356"/>
                    </a:cubicBezTo>
                    <a:lnTo>
                      <a:pt x="196278" y="498781"/>
                    </a:lnTo>
                    <a:lnTo>
                      <a:pt x="192621" y="496356"/>
                    </a:lnTo>
                    <a:cubicBezTo>
                      <a:pt x="82906" y="441748"/>
                      <a:pt x="17069" y="358008"/>
                      <a:pt x="12192" y="264562"/>
                    </a:cubicBezTo>
                    <a:lnTo>
                      <a:pt x="12192" y="92232"/>
                    </a:lnTo>
                    <a:lnTo>
                      <a:pt x="196278" y="13350"/>
                    </a:lnTo>
                    <a:close/>
                    <a:moveTo>
                      <a:pt x="196278" y="0"/>
                    </a:moveTo>
                    <a:lnTo>
                      <a:pt x="191402" y="2427"/>
                    </a:lnTo>
                    <a:lnTo>
                      <a:pt x="7315" y="81310"/>
                    </a:lnTo>
                    <a:lnTo>
                      <a:pt x="0" y="83737"/>
                    </a:lnTo>
                    <a:lnTo>
                      <a:pt x="0" y="92232"/>
                    </a:lnTo>
                    <a:lnTo>
                      <a:pt x="0" y="264562"/>
                    </a:lnTo>
                    <a:lnTo>
                      <a:pt x="0" y="265775"/>
                    </a:lnTo>
                    <a:cubicBezTo>
                      <a:pt x="6096" y="362860"/>
                      <a:pt x="74371" y="451457"/>
                      <a:pt x="187744" y="508496"/>
                    </a:cubicBezTo>
                    <a:lnTo>
                      <a:pt x="191402" y="510922"/>
                    </a:lnTo>
                    <a:lnTo>
                      <a:pt x="197498" y="513347"/>
                    </a:lnTo>
                    <a:lnTo>
                      <a:pt x="203594" y="510922"/>
                    </a:lnTo>
                    <a:lnTo>
                      <a:pt x="207251" y="508496"/>
                    </a:lnTo>
                    <a:cubicBezTo>
                      <a:pt x="320630" y="451457"/>
                      <a:pt x="388899" y="364079"/>
                      <a:pt x="394995" y="266989"/>
                    </a:cubicBezTo>
                    <a:lnTo>
                      <a:pt x="394995" y="92232"/>
                    </a:lnTo>
                    <a:lnTo>
                      <a:pt x="394995" y="83737"/>
                    </a:lnTo>
                    <a:lnTo>
                      <a:pt x="387680" y="80097"/>
                    </a:lnTo>
                    <a:lnTo>
                      <a:pt x="201155" y="2427"/>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29" name="Graphic 7">
              <a:extLst>
                <a:ext uri="{FF2B5EF4-FFF2-40B4-BE49-F238E27FC236}">
                  <a16:creationId xmlns:a16="http://schemas.microsoft.com/office/drawing/2014/main" id="{232F4AFC-3FAE-6F1F-F951-415F7165E735}"/>
                </a:ext>
              </a:extLst>
            </p:cNvPr>
            <p:cNvGrpSpPr/>
            <p:nvPr/>
          </p:nvGrpSpPr>
          <p:grpSpPr>
            <a:xfrm>
              <a:off x="1199449" y="4458162"/>
              <a:ext cx="368172" cy="485436"/>
              <a:chOff x="1199449" y="4458162"/>
              <a:chExt cx="368172" cy="485436"/>
            </a:xfrm>
            <a:solidFill>
              <a:srgbClr val="2D5967"/>
            </a:solidFill>
          </p:grpSpPr>
          <p:sp>
            <p:nvSpPr>
              <p:cNvPr id="30" name="Freeform: Shape 16">
                <a:extLst>
                  <a:ext uri="{FF2B5EF4-FFF2-40B4-BE49-F238E27FC236}">
                    <a16:creationId xmlns:a16="http://schemas.microsoft.com/office/drawing/2014/main" id="{08D79733-A616-C23D-7BA8-E312481B8A1B}"/>
                  </a:ext>
                </a:extLst>
              </p:cNvPr>
              <p:cNvSpPr/>
              <p:nvPr/>
            </p:nvSpPr>
            <p:spPr>
              <a:xfrm>
                <a:off x="1199449" y="4458162"/>
                <a:ext cx="368172" cy="485436"/>
              </a:xfrm>
              <a:custGeom>
                <a:avLst/>
                <a:gdLst>
                  <a:gd name="connsiteX0" fmla="*/ 184086 w 368172"/>
                  <a:gd name="connsiteY0" fmla="*/ 0 h 485436"/>
                  <a:gd name="connsiteX1" fmla="*/ 0 w 368172"/>
                  <a:gd name="connsiteY1" fmla="*/ 78884 h 485436"/>
                  <a:gd name="connsiteX2" fmla="*/ 0 w 368172"/>
                  <a:gd name="connsiteY2" fmla="*/ 251212 h 485436"/>
                  <a:gd name="connsiteX3" fmla="*/ 180429 w 368172"/>
                  <a:gd name="connsiteY3" fmla="*/ 483010 h 485436"/>
                  <a:gd name="connsiteX4" fmla="*/ 184086 w 368172"/>
                  <a:gd name="connsiteY4" fmla="*/ 485436 h 485436"/>
                  <a:gd name="connsiteX5" fmla="*/ 187744 w 368172"/>
                  <a:gd name="connsiteY5" fmla="*/ 483010 h 485436"/>
                  <a:gd name="connsiteX6" fmla="*/ 368173 w 368172"/>
                  <a:gd name="connsiteY6" fmla="*/ 251212 h 485436"/>
                  <a:gd name="connsiteX7" fmla="*/ 368173 w 368172"/>
                  <a:gd name="connsiteY7" fmla="*/ 78884 h 485436"/>
                  <a:gd name="connsiteX8" fmla="*/ 184086 w 368172"/>
                  <a:gd name="connsiteY8" fmla="*/ 0 h 485436"/>
                  <a:gd name="connsiteX9" fmla="*/ 351104 w 368172"/>
                  <a:gd name="connsiteY9" fmla="*/ 251212 h 485436"/>
                  <a:gd name="connsiteX10" fmla="*/ 185306 w 368172"/>
                  <a:gd name="connsiteY10" fmla="*/ 466019 h 485436"/>
                  <a:gd name="connsiteX11" fmla="*/ 18288 w 368172"/>
                  <a:gd name="connsiteY11" fmla="*/ 251212 h 485436"/>
                  <a:gd name="connsiteX12" fmla="*/ 18288 w 368172"/>
                  <a:gd name="connsiteY12" fmla="*/ 89806 h 485436"/>
                  <a:gd name="connsiteX13" fmla="*/ 184086 w 368172"/>
                  <a:gd name="connsiteY13" fmla="*/ 19417 h 485436"/>
                  <a:gd name="connsiteX14" fmla="*/ 349885 w 368172"/>
                  <a:gd name="connsiteY14" fmla="*/ 89806 h 485436"/>
                  <a:gd name="connsiteX15" fmla="*/ 351104 w 368172"/>
                  <a:gd name="connsiteY15" fmla="*/ 251212 h 48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6">
                    <a:moveTo>
                      <a:pt x="184086" y="0"/>
                    </a:moveTo>
                    <a:lnTo>
                      <a:pt x="0" y="78884"/>
                    </a:lnTo>
                    <a:lnTo>
                      <a:pt x="0" y="251212"/>
                    </a:lnTo>
                    <a:cubicBezTo>
                      <a:pt x="4877" y="343444"/>
                      <a:pt x="70714" y="428397"/>
                      <a:pt x="180429" y="483010"/>
                    </a:cubicBezTo>
                    <a:lnTo>
                      <a:pt x="184086" y="485436"/>
                    </a:lnTo>
                    <a:lnTo>
                      <a:pt x="187744" y="483010"/>
                    </a:lnTo>
                    <a:cubicBezTo>
                      <a:pt x="297466" y="428397"/>
                      <a:pt x="363296" y="343444"/>
                      <a:pt x="368173" y="251212"/>
                    </a:cubicBezTo>
                    <a:lnTo>
                      <a:pt x="368173" y="78884"/>
                    </a:lnTo>
                    <a:lnTo>
                      <a:pt x="184086" y="0"/>
                    </a:lnTo>
                    <a:close/>
                    <a:moveTo>
                      <a:pt x="351104" y="251212"/>
                    </a:moveTo>
                    <a:cubicBezTo>
                      <a:pt x="346227" y="336161"/>
                      <a:pt x="285274" y="413831"/>
                      <a:pt x="185306" y="466019"/>
                    </a:cubicBezTo>
                    <a:cubicBezTo>
                      <a:pt x="82899" y="413831"/>
                      <a:pt x="23165" y="336161"/>
                      <a:pt x="18288" y="251212"/>
                    </a:cubicBezTo>
                    <a:lnTo>
                      <a:pt x="18288" y="89806"/>
                    </a:lnTo>
                    <a:lnTo>
                      <a:pt x="184086" y="19417"/>
                    </a:lnTo>
                    <a:lnTo>
                      <a:pt x="349885" y="89806"/>
                    </a:lnTo>
                    <a:cubicBezTo>
                      <a:pt x="351104" y="89806"/>
                      <a:pt x="351104" y="251212"/>
                      <a:pt x="351104" y="251212"/>
                    </a:cubicBezTo>
                    <a:close/>
                  </a:path>
                </a:pathLst>
              </a:custGeom>
              <a:solidFill>
                <a:srgbClr val="2D5967"/>
              </a:solidFill>
              <a:ln w="6417" cap="flat">
                <a:noFill/>
                <a:prstDash val="solid"/>
                <a:miter/>
              </a:ln>
            </p:spPr>
            <p:txBody>
              <a:bodyPr rtlCol="0" anchor="ctr"/>
              <a:lstStyle/>
              <a:p>
                <a:endParaRPr lang="en-US"/>
              </a:p>
            </p:txBody>
          </p:sp>
          <p:sp>
            <p:nvSpPr>
              <p:cNvPr id="31" name="Freeform: Shape 17">
                <a:extLst>
                  <a:ext uri="{FF2B5EF4-FFF2-40B4-BE49-F238E27FC236}">
                    <a16:creationId xmlns:a16="http://schemas.microsoft.com/office/drawing/2014/main" id="{886D60E9-8F1D-D2A7-6F6C-529CAA24D44F}"/>
                  </a:ext>
                </a:extLst>
              </p:cNvPr>
              <p:cNvSpPr/>
              <p:nvPr/>
            </p:nvSpPr>
            <p:spPr>
              <a:xfrm>
                <a:off x="1287251" y="4646278"/>
                <a:ext cx="193839" cy="84951"/>
              </a:xfrm>
              <a:custGeom>
                <a:avLst/>
                <a:gdLst>
                  <a:gd name="connsiteX0" fmla="*/ 41453 w 193839"/>
                  <a:gd name="connsiteY0" fmla="*/ 0 h 84951"/>
                  <a:gd name="connsiteX1" fmla="*/ 0 w 193839"/>
                  <a:gd name="connsiteY1" fmla="*/ 41262 h 84951"/>
                  <a:gd name="connsiteX2" fmla="*/ 41453 w 193839"/>
                  <a:gd name="connsiteY2" fmla="*/ 82524 h 84951"/>
                  <a:gd name="connsiteX3" fmla="*/ 81680 w 193839"/>
                  <a:gd name="connsiteY3" fmla="*/ 50971 h 84951"/>
                  <a:gd name="connsiteX4" fmla="*/ 136544 w 193839"/>
                  <a:gd name="connsiteY4" fmla="*/ 50971 h 84951"/>
                  <a:gd name="connsiteX5" fmla="*/ 136544 w 193839"/>
                  <a:gd name="connsiteY5" fmla="*/ 82524 h 84951"/>
                  <a:gd name="connsiteX6" fmla="*/ 154826 w 193839"/>
                  <a:gd name="connsiteY6" fmla="*/ 82524 h 84951"/>
                  <a:gd name="connsiteX7" fmla="*/ 154826 w 193839"/>
                  <a:gd name="connsiteY7" fmla="*/ 50971 h 84951"/>
                  <a:gd name="connsiteX8" fmla="*/ 175552 w 193839"/>
                  <a:gd name="connsiteY8" fmla="*/ 50971 h 84951"/>
                  <a:gd name="connsiteX9" fmla="*/ 175552 w 193839"/>
                  <a:gd name="connsiteY9" fmla="*/ 84951 h 84951"/>
                  <a:gd name="connsiteX10" fmla="*/ 193840 w 193839"/>
                  <a:gd name="connsiteY10" fmla="*/ 84951 h 84951"/>
                  <a:gd name="connsiteX11" fmla="*/ 193840 w 193839"/>
                  <a:gd name="connsiteY11" fmla="*/ 33980 h 84951"/>
                  <a:gd name="connsiteX12" fmla="*/ 82899 w 193839"/>
                  <a:gd name="connsiteY12" fmla="*/ 33980 h 84951"/>
                  <a:gd name="connsiteX13" fmla="*/ 41453 w 193839"/>
                  <a:gd name="connsiteY13" fmla="*/ 0 h 84951"/>
                  <a:gd name="connsiteX14" fmla="*/ 41453 w 193839"/>
                  <a:gd name="connsiteY14" fmla="*/ 65534 h 84951"/>
                  <a:gd name="connsiteX15" fmla="*/ 18288 w 193839"/>
                  <a:gd name="connsiteY15" fmla="*/ 42476 h 84951"/>
                  <a:gd name="connsiteX16" fmla="*/ 41453 w 193839"/>
                  <a:gd name="connsiteY16" fmla="*/ 19417 h 84951"/>
                  <a:gd name="connsiteX17" fmla="*/ 64611 w 193839"/>
                  <a:gd name="connsiteY17" fmla="*/ 42476 h 84951"/>
                  <a:gd name="connsiteX18" fmla="*/ 41453 w 193839"/>
                  <a:gd name="connsiteY18" fmla="*/ 65534 h 8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1">
                    <a:moveTo>
                      <a:pt x="41453" y="0"/>
                    </a:moveTo>
                    <a:cubicBezTo>
                      <a:pt x="18288" y="0"/>
                      <a:pt x="0" y="18204"/>
                      <a:pt x="0" y="41262"/>
                    </a:cubicBezTo>
                    <a:cubicBezTo>
                      <a:pt x="0" y="64321"/>
                      <a:pt x="18288" y="82524"/>
                      <a:pt x="41453" y="82524"/>
                    </a:cubicBezTo>
                    <a:cubicBezTo>
                      <a:pt x="60954" y="82524"/>
                      <a:pt x="76803" y="69175"/>
                      <a:pt x="81680" y="50971"/>
                    </a:cubicBezTo>
                    <a:lnTo>
                      <a:pt x="136544" y="50971"/>
                    </a:lnTo>
                    <a:lnTo>
                      <a:pt x="136544" y="82524"/>
                    </a:lnTo>
                    <a:lnTo>
                      <a:pt x="154826" y="82524"/>
                    </a:lnTo>
                    <a:lnTo>
                      <a:pt x="154826" y="50971"/>
                    </a:lnTo>
                    <a:lnTo>
                      <a:pt x="175552" y="50971"/>
                    </a:lnTo>
                    <a:lnTo>
                      <a:pt x="175552" y="84951"/>
                    </a:lnTo>
                    <a:lnTo>
                      <a:pt x="193840" y="84951"/>
                    </a:lnTo>
                    <a:lnTo>
                      <a:pt x="193840" y="33980"/>
                    </a:lnTo>
                    <a:lnTo>
                      <a:pt x="82899" y="33980"/>
                    </a:lnTo>
                    <a:cubicBezTo>
                      <a:pt x="78022" y="14563"/>
                      <a:pt x="62173" y="0"/>
                      <a:pt x="41453" y="0"/>
                    </a:cubicBezTo>
                    <a:close/>
                    <a:moveTo>
                      <a:pt x="41453" y="65534"/>
                    </a:moveTo>
                    <a:cubicBezTo>
                      <a:pt x="28042" y="65534"/>
                      <a:pt x="18288" y="54612"/>
                      <a:pt x="18288" y="42476"/>
                    </a:cubicBezTo>
                    <a:cubicBezTo>
                      <a:pt x="18288" y="30340"/>
                      <a:pt x="29261" y="19417"/>
                      <a:pt x="41453" y="19417"/>
                    </a:cubicBezTo>
                    <a:cubicBezTo>
                      <a:pt x="53638" y="19417"/>
                      <a:pt x="64611" y="30340"/>
                      <a:pt x="64611" y="42476"/>
                    </a:cubicBezTo>
                    <a:cubicBezTo>
                      <a:pt x="64611" y="54612"/>
                      <a:pt x="54858" y="65534"/>
                      <a:pt x="41453" y="65534"/>
                    </a:cubicBezTo>
                    <a:close/>
                  </a:path>
                </a:pathLst>
              </a:custGeom>
              <a:solidFill>
                <a:srgbClr val="2D5967"/>
              </a:solidFill>
              <a:ln w="6417" cap="flat">
                <a:noFill/>
                <a:prstDash val="solid"/>
                <a:miter/>
              </a:ln>
            </p:spPr>
            <p:txBody>
              <a:bodyPr rtlCol="0" anchor="ctr"/>
              <a:lstStyle/>
              <a:p>
                <a:endParaRPr lang="en-US"/>
              </a:p>
            </p:txBody>
          </p:sp>
        </p:grpSp>
      </p:grpSp>
      <p:grpSp>
        <p:nvGrpSpPr>
          <p:cNvPr id="35" name="Graphic 3">
            <a:extLst>
              <a:ext uri="{FF2B5EF4-FFF2-40B4-BE49-F238E27FC236}">
                <a16:creationId xmlns:a16="http://schemas.microsoft.com/office/drawing/2014/main" id="{859C8D03-9F2A-EB55-9246-87115D11950D}"/>
              </a:ext>
            </a:extLst>
          </p:cNvPr>
          <p:cNvGrpSpPr/>
          <p:nvPr/>
        </p:nvGrpSpPr>
        <p:grpSpPr>
          <a:xfrm>
            <a:off x="9635600" y="5037930"/>
            <a:ext cx="901768" cy="896939"/>
            <a:chOff x="1142197" y="1557505"/>
            <a:chExt cx="514566" cy="513347"/>
          </a:xfrm>
        </p:grpSpPr>
        <p:grpSp>
          <p:nvGrpSpPr>
            <p:cNvPr id="37" name="Graphic 3">
              <a:extLst>
                <a:ext uri="{FF2B5EF4-FFF2-40B4-BE49-F238E27FC236}">
                  <a16:creationId xmlns:a16="http://schemas.microsoft.com/office/drawing/2014/main" id="{C2A32127-BD21-9F98-C4A9-D109347C2234}"/>
                </a:ext>
              </a:extLst>
            </p:cNvPr>
            <p:cNvGrpSpPr/>
            <p:nvPr/>
          </p:nvGrpSpPr>
          <p:grpSpPr>
            <a:xfrm>
              <a:off x="1142197" y="1557505"/>
              <a:ext cx="514566" cy="513347"/>
              <a:chOff x="1142197" y="1557505"/>
              <a:chExt cx="514566" cy="513347"/>
            </a:xfrm>
            <a:solidFill>
              <a:srgbClr val="FFFFFF"/>
            </a:solidFill>
          </p:grpSpPr>
          <p:sp>
            <p:nvSpPr>
              <p:cNvPr id="45" name="Freeform: Shape 29">
                <a:extLst>
                  <a:ext uri="{FF2B5EF4-FFF2-40B4-BE49-F238E27FC236}">
                    <a16:creationId xmlns:a16="http://schemas.microsoft.com/office/drawing/2014/main" id="{86291127-1C9A-7093-32CF-C5FCA0FCC2EA}"/>
                  </a:ext>
                </a:extLst>
              </p:cNvPr>
              <p:cNvSpPr/>
              <p:nvPr/>
            </p:nvSpPr>
            <p:spPr>
              <a:xfrm>
                <a:off x="1148306" y="1563616"/>
                <a:ext cx="502348" cy="502346"/>
              </a:xfrm>
              <a:custGeom>
                <a:avLst/>
                <a:gdLst>
                  <a:gd name="connsiteX0" fmla="*/ 26893 w 502348"/>
                  <a:gd name="connsiteY0" fmla="*/ 501127 h 502346"/>
                  <a:gd name="connsiteX1" fmla="*/ 0 w 502348"/>
                  <a:gd name="connsiteY1" fmla="*/ 474234 h 502346"/>
                  <a:gd name="connsiteX2" fmla="*/ 0 w 502348"/>
                  <a:gd name="connsiteY2" fmla="*/ 26890 h 502346"/>
                  <a:gd name="connsiteX3" fmla="*/ 26893 w 502348"/>
                  <a:gd name="connsiteY3" fmla="*/ 0 h 502346"/>
                  <a:gd name="connsiteX4" fmla="*/ 475462 w 502348"/>
                  <a:gd name="connsiteY4" fmla="*/ 0 h 502346"/>
                  <a:gd name="connsiteX5" fmla="*/ 502349 w 502348"/>
                  <a:gd name="connsiteY5" fmla="*/ 26890 h 502346"/>
                  <a:gd name="connsiteX6" fmla="*/ 502349 w 502348"/>
                  <a:gd name="connsiteY6" fmla="*/ 475460 h 502346"/>
                  <a:gd name="connsiteX7" fmla="*/ 475462 w 502348"/>
                  <a:gd name="connsiteY7" fmla="*/ 502346 h 502346"/>
                  <a:gd name="connsiteX8" fmla="*/ 26893 w 502348"/>
                  <a:gd name="connsiteY8" fmla="*/ 501127 h 50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6">
                    <a:moveTo>
                      <a:pt x="26893" y="501127"/>
                    </a:moveTo>
                    <a:cubicBezTo>
                      <a:pt x="12224" y="501127"/>
                      <a:pt x="0" y="488903"/>
                      <a:pt x="0" y="474234"/>
                    </a:cubicBezTo>
                    <a:lnTo>
                      <a:pt x="0" y="26890"/>
                    </a:lnTo>
                    <a:cubicBezTo>
                      <a:pt x="0" y="12223"/>
                      <a:pt x="12224" y="0"/>
                      <a:pt x="26893" y="0"/>
                    </a:cubicBezTo>
                    <a:lnTo>
                      <a:pt x="475462" y="0"/>
                    </a:lnTo>
                    <a:cubicBezTo>
                      <a:pt x="490125" y="0"/>
                      <a:pt x="502349" y="12223"/>
                      <a:pt x="502349" y="26890"/>
                    </a:cubicBezTo>
                    <a:lnTo>
                      <a:pt x="502349" y="475460"/>
                    </a:lnTo>
                    <a:cubicBezTo>
                      <a:pt x="502349" y="490122"/>
                      <a:pt x="490125" y="502346"/>
                      <a:pt x="475462" y="502346"/>
                    </a:cubicBezTo>
                    <a:lnTo>
                      <a:pt x="26893" y="501127"/>
                    </a:lnTo>
                    <a:close/>
                  </a:path>
                </a:pathLst>
              </a:custGeom>
              <a:solidFill>
                <a:srgbClr val="FFFFFF"/>
              </a:solidFill>
              <a:ln w="6417" cap="flat">
                <a:noFill/>
                <a:prstDash val="solid"/>
                <a:miter/>
              </a:ln>
            </p:spPr>
            <p:txBody>
              <a:bodyPr rtlCol="0" anchor="ctr"/>
              <a:lstStyle/>
              <a:p>
                <a:endParaRPr lang="en-US"/>
              </a:p>
            </p:txBody>
          </p:sp>
          <p:sp>
            <p:nvSpPr>
              <p:cNvPr id="46" name="Freeform: Shape 30">
                <a:extLst>
                  <a:ext uri="{FF2B5EF4-FFF2-40B4-BE49-F238E27FC236}">
                    <a16:creationId xmlns:a16="http://schemas.microsoft.com/office/drawing/2014/main" id="{34E15C3B-5D3B-67BB-4BA0-BD13915645BC}"/>
                  </a:ext>
                </a:extLst>
              </p:cNvPr>
              <p:cNvSpPr/>
              <p:nvPr/>
            </p:nvSpPr>
            <p:spPr>
              <a:xfrm>
                <a:off x="1142197" y="1557505"/>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9"/>
                      <a:pt x="14669" y="513347"/>
                      <a:pt x="33002" y="513347"/>
                    </a:cubicBezTo>
                    <a:lnTo>
                      <a:pt x="481571" y="513347"/>
                    </a:lnTo>
                    <a:cubicBezTo>
                      <a:pt x="499904" y="513347"/>
                      <a:pt x="514567" y="498679"/>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38" name="Graphic 3">
              <a:extLst>
                <a:ext uri="{FF2B5EF4-FFF2-40B4-BE49-F238E27FC236}">
                  <a16:creationId xmlns:a16="http://schemas.microsoft.com/office/drawing/2014/main" id="{2B494C3D-E44A-3CA8-32B9-8FDBC2B0A18F}"/>
                </a:ext>
              </a:extLst>
            </p:cNvPr>
            <p:cNvGrpSpPr/>
            <p:nvPr/>
          </p:nvGrpSpPr>
          <p:grpSpPr>
            <a:xfrm>
              <a:off x="1154421" y="1569727"/>
              <a:ext cx="490124" cy="488900"/>
              <a:chOff x="1154421" y="1569727"/>
              <a:chExt cx="490124" cy="488900"/>
            </a:xfrm>
            <a:solidFill>
              <a:srgbClr val="2D5967"/>
            </a:solidFill>
          </p:grpSpPr>
          <p:sp>
            <p:nvSpPr>
              <p:cNvPr id="39" name="Freeform: Shape 32">
                <a:extLst>
                  <a:ext uri="{FF2B5EF4-FFF2-40B4-BE49-F238E27FC236}">
                    <a16:creationId xmlns:a16="http://schemas.microsoft.com/office/drawing/2014/main" id="{59581B56-BF36-89D6-9E2A-D63C82E82982}"/>
                  </a:ext>
                </a:extLst>
              </p:cNvPr>
              <p:cNvSpPr/>
              <p:nvPr/>
            </p:nvSpPr>
            <p:spPr>
              <a:xfrm>
                <a:off x="1232643" y="1673619"/>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0" name="Freeform: Shape 33">
                <a:extLst>
                  <a:ext uri="{FF2B5EF4-FFF2-40B4-BE49-F238E27FC236}">
                    <a16:creationId xmlns:a16="http://schemas.microsoft.com/office/drawing/2014/main" id="{BDEA4743-CC0E-023A-EE61-87AFE173B68A}"/>
                  </a:ext>
                </a:extLst>
              </p:cNvPr>
              <p:cNvSpPr/>
              <p:nvPr/>
            </p:nvSpPr>
            <p:spPr>
              <a:xfrm>
                <a:off x="1413540" y="1673619"/>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1" name="Freeform: Shape 34">
                <a:extLst>
                  <a:ext uri="{FF2B5EF4-FFF2-40B4-BE49-F238E27FC236}">
                    <a16:creationId xmlns:a16="http://schemas.microsoft.com/office/drawing/2014/main" id="{7697272F-4B79-D458-33B0-7FB52981146C}"/>
                  </a:ext>
                </a:extLst>
              </p:cNvPr>
              <p:cNvSpPr/>
              <p:nvPr/>
            </p:nvSpPr>
            <p:spPr>
              <a:xfrm>
                <a:off x="1232643" y="1850847"/>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2" name="Freeform: Shape 36">
                <a:extLst>
                  <a:ext uri="{FF2B5EF4-FFF2-40B4-BE49-F238E27FC236}">
                    <a16:creationId xmlns:a16="http://schemas.microsoft.com/office/drawing/2014/main" id="{15D981F7-C07E-6491-DE21-E6EACA7AAD7E}"/>
                  </a:ext>
                </a:extLst>
              </p:cNvPr>
              <p:cNvSpPr/>
              <p:nvPr/>
            </p:nvSpPr>
            <p:spPr>
              <a:xfrm>
                <a:off x="1413540" y="1850847"/>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3" name="Freeform: Shape 38">
                <a:extLst>
                  <a:ext uri="{FF2B5EF4-FFF2-40B4-BE49-F238E27FC236}">
                    <a16:creationId xmlns:a16="http://schemas.microsoft.com/office/drawing/2014/main" id="{C50F3580-9499-72F7-8F50-8F9F162556A1}"/>
                  </a:ext>
                </a:extLst>
              </p:cNvPr>
              <p:cNvSpPr/>
              <p:nvPr/>
            </p:nvSpPr>
            <p:spPr>
              <a:xfrm>
                <a:off x="1154421" y="1618618"/>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4" name="Freeform: Shape 41">
                <a:extLst>
                  <a:ext uri="{FF2B5EF4-FFF2-40B4-BE49-F238E27FC236}">
                    <a16:creationId xmlns:a16="http://schemas.microsoft.com/office/drawing/2014/main" id="{0823E569-14DA-4830-E4F6-D43FAF7E328E}"/>
                  </a:ext>
                </a:extLst>
              </p:cNvPr>
              <p:cNvSpPr/>
              <p:nvPr/>
            </p:nvSpPr>
            <p:spPr>
              <a:xfrm>
                <a:off x="1154421" y="1569727"/>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sp>
        <p:nvSpPr>
          <p:cNvPr id="47" name="Textfeld 46">
            <a:extLst>
              <a:ext uri="{FF2B5EF4-FFF2-40B4-BE49-F238E27FC236}">
                <a16:creationId xmlns:a16="http://schemas.microsoft.com/office/drawing/2014/main" id="{C320955F-2C2D-89D5-CDC0-A9F990604203}"/>
              </a:ext>
            </a:extLst>
          </p:cNvPr>
          <p:cNvSpPr txBox="1"/>
          <p:nvPr/>
        </p:nvSpPr>
        <p:spPr>
          <a:xfrm>
            <a:off x="3834957" y="6086329"/>
            <a:ext cx="914400" cy="914400"/>
          </a:xfrm>
          <a:prstGeom prst="rect">
            <a:avLst/>
          </a:prstGeom>
          <a:noFill/>
        </p:spPr>
        <p:txBody>
          <a:bodyPr wrap="none" lIns="0" tIns="0" rIns="0" bIns="0" rtlCol="0">
            <a:noAutofit/>
          </a:bodyPr>
          <a:lstStyle/>
          <a:p>
            <a:pPr algn="l" defTabSz="228600">
              <a:spcAft>
                <a:spcPts val="1200"/>
              </a:spcAft>
            </a:pPr>
            <a:r>
              <a:rPr lang="de-CH" noProof="0" dirty="0"/>
              <a:t>Key </a:t>
            </a:r>
            <a:r>
              <a:rPr lang="de-CH" noProof="0" dirty="0" err="1"/>
              <a:t>Vault</a:t>
            </a:r>
            <a:endParaRPr lang="de-CH" noProof="0" dirty="0"/>
          </a:p>
        </p:txBody>
      </p:sp>
      <p:sp>
        <p:nvSpPr>
          <p:cNvPr id="48" name="Textfeld 47">
            <a:extLst>
              <a:ext uri="{FF2B5EF4-FFF2-40B4-BE49-F238E27FC236}">
                <a16:creationId xmlns:a16="http://schemas.microsoft.com/office/drawing/2014/main" id="{7E4B8DC2-0952-0ED5-F181-4451CAE02104}"/>
              </a:ext>
            </a:extLst>
          </p:cNvPr>
          <p:cNvSpPr txBox="1"/>
          <p:nvPr/>
        </p:nvSpPr>
        <p:spPr>
          <a:xfrm>
            <a:off x="6580648" y="6094592"/>
            <a:ext cx="914400" cy="914400"/>
          </a:xfrm>
          <a:prstGeom prst="rect">
            <a:avLst/>
          </a:prstGeom>
          <a:noFill/>
        </p:spPr>
        <p:txBody>
          <a:bodyPr wrap="none" lIns="0" tIns="0" rIns="0" bIns="0" rtlCol="0">
            <a:noAutofit/>
          </a:bodyPr>
          <a:lstStyle/>
          <a:p>
            <a:pPr algn="l" defTabSz="228600">
              <a:spcAft>
                <a:spcPts val="1200"/>
              </a:spcAft>
            </a:pPr>
            <a:r>
              <a:rPr lang="de-CH" noProof="0" dirty="0"/>
              <a:t>KMS Keys</a:t>
            </a:r>
          </a:p>
        </p:txBody>
      </p:sp>
      <p:sp>
        <p:nvSpPr>
          <p:cNvPr id="49" name="Textfeld 48">
            <a:extLst>
              <a:ext uri="{FF2B5EF4-FFF2-40B4-BE49-F238E27FC236}">
                <a16:creationId xmlns:a16="http://schemas.microsoft.com/office/drawing/2014/main" id="{683FD676-B841-9400-0894-D0E047D33EC5}"/>
              </a:ext>
            </a:extLst>
          </p:cNvPr>
          <p:cNvSpPr txBox="1"/>
          <p:nvPr/>
        </p:nvSpPr>
        <p:spPr>
          <a:xfrm>
            <a:off x="9326339" y="6063363"/>
            <a:ext cx="914400" cy="914400"/>
          </a:xfrm>
          <a:prstGeom prst="rect">
            <a:avLst/>
          </a:prstGeom>
          <a:noFill/>
        </p:spPr>
        <p:txBody>
          <a:bodyPr wrap="none" lIns="0" tIns="0" rIns="0" bIns="0" rtlCol="0">
            <a:noAutofit/>
          </a:bodyPr>
          <a:lstStyle/>
          <a:p>
            <a:pPr algn="l" defTabSz="228600">
              <a:spcAft>
                <a:spcPts val="1200"/>
              </a:spcAft>
            </a:pPr>
            <a:r>
              <a:rPr lang="de-CH" noProof="0" dirty="0"/>
              <a:t>Block Volume</a:t>
            </a:r>
          </a:p>
        </p:txBody>
      </p:sp>
      <p:sp>
        <p:nvSpPr>
          <p:cNvPr id="51" name="Textfeld 50">
            <a:extLst>
              <a:ext uri="{FF2B5EF4-FFF2-40B4-BE49-F238E27FC236}">
                <a16:creationId xmlns:a16="http://schemas.microsoft.com/office/drawing/2014/main" id="{A4A412A8-5C85-A435-C25A-630494A7556C}"/>
              </a:ext>
            </a:extLst>
          </p:cNvPr>
          <p:cNvSpPr txBox="1"/>
          <p:nvPr/>
        </p:nvSpPr>
        <p:spPr>
          <a:xfrm>
            <a:off x="873207" y="4963300"/>
            <a:ext cx="2734986" cy="914400"/>
          </a:xfrm>
          <a:prstGeom prst="rect">
            <a:avLst/>
          </a:prstGeom>
          <a:noFill/>
        </p:spPr>
        <p:txBody>
          <a:bodyPr wrap="none" lIns="0" tIns="0" rIns="0" bIns="0" rtlCol="0">
            <a:noAutofit/>
          </a:bodyPr>
          <a:lstStyle/>
          <a:p>
            <a:pPr algn="l" defTabSz="228600">
              <a:spcAft>
                <a:spcPts val="1200"/>
              </a:spcAft>
            </a:pPr>
            <a:r>
              <a:rPr lang="de-CH" sz="1400" b="1" noProof="0" dirty="0" err="1"/>
              <a:t>Example</a:t>
            </a:r>
            <a:r>
              <a:rPr lang="de-CH" sz="1400" b="1" noProof="0" dirty="0"/>
              <a:t> Use Case:</a:t>
            </a:r>
            <a:br>
              <a:rPr lang="de-CH" sz="1400" b="1" noProof="0" dirty="0"/>
            </a:br>
            <a:r>
              <a:rPr lang="de-CH" sz="1400" noProof="0" dirty="0"/>
              <a:t>Block Volume Encryption</a:t>
            </a:r>
          </a:p>
        </p:txBody>
      </p:sp>
      <p:sp>
        <p:nvSpPr>
          <p:cNvPr id="52" name="Pfeil: nach rechts 51">
            <a:extLst>
              <a:ext uri="{FF2B5EF4-FFF2-40B4-BE49-F238E27FC236}">
                <a16:creationId xmlns:a16="http://schemas.microsoft.com/office/drawing/2014/main" id="{B950BAFD-1C4C-292E-DBDB-41D266D77AE8}"/>
              </a:ext>
            </a:extLst>
          </p:cNvPr>
          <p:cNvSpPr/>
          <p:nvPr/>
        </p:nvSpPr>
        <p:spPr>
          <a:xfrm>
            <a:off x="5299788" y="5371078"/>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53" name="Pfeil: nach rechts 52">
            <a:extLst>
              <a:ext uri="{FF2B5EF4-FFF2-40B4-BE49-F238E27FC236}">
                <a16:creationId xmlns:a16="http://schemas.microsoft.com/office/drawing/2014/main" id="{2306A62E-03E0-A44E-36D6-93A08AC83158}"/>
              </a:ext>
            </a:extLst>
          </p:cNvPr>
          <p:cNvSpPr/>
          <p:nvPr/>
        </p:nvSpPr>
        <p:spPr>
          <a:xfrm>
            <a:off x="8124806" y="5364853"/>
            <a:ext cx="961502" cy="5066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Tree>
    <p:extLst>
      <p:ext uri="{BB962C8B-B14F-4D97-AF65-F5344CB8AC3E}">
        <p14:creationId xmlns:p14="http://schemas.microsoft.com/office/powerpoint/2010/main" val="203919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en-US" dirty="0"/>
              <a:t>Key and Secret Management Concepts</a:t>
            </a:r>
            <a:endParaRPr lang="de-CH" dirty="0"/>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7</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for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The </a:t>
            </a:r>
            <a:r>
              <a:rPr lang="en-US" dirty="0">
                <a:solidFill>
                  <a:srgbClr val="FF0000"/>
                </a:solidFill>
              </a:rPr>
              <a:t>Master Encryption Key </a:t>
            </a:r>
            <a:r>
              <a:rPr lang="en-US" dirty="0"/>
              <a:t>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as</a:t>
            </a:r>
            <a:r>
              <a:rPr lang="de-CH" dirty="0"/>
              <a:t> </a:t>
            </a:r>
            <a:r>
              <a:rPr lang="de-CH" dirty="0" err="1"/>
              <a:t>example</a:t>
            </a:r>
            <a:r>
              <a:rPr lang="de-CH" dirty="0"/>
              <a:t> for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0999" y="2390191"/>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71403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0" y="2230820"/>
            <a:ext cx="3732995" cy="941587"/>
          </a:xfrm>
          <a:prstGeom prst="rect">
            <a:avLst/>
          </a:prstGeom>
          <a:noFill/>
        </p:spPr>
        <p:txBody>
          <a:bodyPr wrap="square" lIns="0" tIns="0" rIns="0" bIns="0" rtlCol="0">
            <a:noAutofit/>
          </a:bodyPr>
          <a:lstStyle/>
          <a:p>
            <a:pPr defTabSz="228600">
              <a:spcAft>
                <a:spcPts val="1200"/>
              </a:spcAft>
            </a:pPr>
            <a:r>
              <a:rPr lang="de-CH" sz="2000" dirty="0" err="1"/>
              <a:t>You</a:t>
            </a:r>
            <a:r>
              <a:rPr lang="de-CH" sz="2000" dirty="0"/>
              <a:t> </a:t>
            </a:r>
            <a:r>
              <a:rPr lang="de-CH" sz="2000" dirty="0" err="1"/>
              <a:t>can</a:t>
            </a:r>
            <a:r>
              <a:rPr lang="de-CH" sz="2000" dirty="0"/>
              <a:t> </a:t>
            </a:r>
            <a:r>
              <a:rPr lang="de-CH" sz="2000" dirty="0" err="1"/>
              <a:t>choose</a:t>
            </a:r>
            <a:r>
              <a:rPr lang="de-CH" sz="2000" dirty="0"/>
              <a:t> </a:t>
            </a:r>
            <a:r>
              <a:rPr lang="de-CH" sz="2000" dirty="0" err="1"/>
              <a:t>between</a:t>
            </a:r>
            <a:r>
              <a:rPr lang="de-CH" sz="2000" dirty="0"/>
              <a:t> </a:t>
            </a:r>
            <a:r>
              <a:rPr lang="de-CH" sz="2000" b="1" dirty="0"/>
              <a:t>Software</a:t>
            </a:r>
            <a:r>
              <a:rPr lang="de-CH" sz="2000" dirty="0"/>
              <a:t> and </a:t>
            </a:r>
            <a:r>
              <a:rPr lang="de-CH" sz="2000" b="1" dirty="0"/>
              <a:t>HSM</a:t>
            </a:r>
            <a:r>
              <a:rPr lang="de-CH" sz="2000" dirty="0"/>
              <a:t> </a:t>
            </a:r>
            <a:r>
              <a:rPr lang="de-CH" sz="2000" dirty="0" err="1"/>
              <a:t>protection</a:t>
            </a:r>
            <a:r>
              <a:rPr lang="de-CH" sz="2000" dirty="0"/>
              <a:t> </a:t>
            </a:r>
            <a:r>
              <a:rPr lang="de-CH" sz="2000" dirty="0" err="1"/>
              <a:t>mode</a:t>
            </a:r>
            <a:r>
              <a:rPr lang="de-CH" sz="2000" dirty="0"/>
              <a:t>, </a:t>
            </a:r>
            <a:r>
              <a:rPr lang="de-CH" sz="2000" dirty="0" err="1"/>
              <a:t>with</a:t>
            </a:r>
            <a:r>
              <a:rPr lang="de-CH" sz="2000" dirty="0"/>
              <a:t> different </a:t>
            </a:r>
            <a:r>
              <a:rPr lang="de-CH" sz="2000" dirty="0" err="1"/>
              <a:t>costs</a:t>
            </a:r>
            <a:r>
              <a:rPr lang="de-CH" sz="2000" dirty="0"/>
              <a:t>.</a:t>
            </a:r>
          </a:p>
          <a:p>
            <a:pPr algn="l" defTabSz="228600">
              <a:spcAft>
                <a:spcPts val="1200"/>
              </a:spcAft>
            </a:pPr>
            <a:endParaRPr lang="de-CH" sz="2000" noProof="0" dirty="0"/>
          </a:p>
        </p:txBody>
      </p:sp>
    </p:spTree>
    <p:extLst>
      <p:ext uri="{BB962C8B-B14F-4D97-AF65-F5344CB8AC3E}">
        <p14:creationId xmlns:p14="http://schemas.microsoft.com/office/powerpoint/2010/main" val="3166366574"/>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2.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2046</Words>
  <Application>Microsoft Office PowerPoint</Application>
  <PresentationFormat>Breitbild</PresentationFormat>
  <Paragraphs>292</Paragraphs>
  <Slides>37</Slides>
  <Notes>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37</vt:i4>
      </vt:variant>
    </vt:vector>
  </HeadingPairs>
  <TitlesOfParts>
    <vt:vector size="45" baseType="lpstr">
      <vt:lpstr>Arial</vt:lpstr>
      <vt:lpstr>Courier New</vt:lpstr>
      <vt:lpstr>Graphik</vt:lpstr>
      <vt:lpstr>GT Sectra Fine Rg</vt:lpstr>
      <vt:lpstr>Oracle Sans</vt:lpstr>
      <vt:lpstr>System Font</vt:lpstr>
      <vt:lpstr>ui-sans-serif</vt:lpstr>
      <vt:lpstr>Accenture 2020</vt:lpstr>
      <vt:lpstr>Oracle Cloud Infrastructure Security</vt:lpstr>
      <vt:lpstr>Cloud Guard</vt:lpstr>
      <vt:lpstr>Key Management</vt:lpstr>
      <vt:lpstr>Encryption Basics</vt:lpstr>
      <vt:lpstr>Encryption Basics</vt:lpstr>
      <vt:lpstr>Key Management Service</vt:lpstr>
      <vt:lpstr>Key and Secret Management Concepts</vt:lpstr>
      <vt:lpstr>Vault</vt:lpstr>
      <vt:lpstr>Master Encryption Key</vt:lpstr>
      <vt:lpstr>CIS – Center of Internet Security OCI Benchmark</vt:lpstr>
      <vt:lpstr>Can I rotate my keys?</vt:lpstr>
      <vt:lpstr>Backup and Replicate Vault and Keys</vt:lpstr>
      <vt:lpstr>Secrets</vt:lpstr>
      <vt:lpstr>Secret Creation</vt:lpstr>
      <vt:lpstr>WAF</vt:lpstr>
      <vt:lpstr>Web Application Firewall WAF</vt:lpstr>
      <vt:lpstr>Web Application Firewall WAF Architecture</vt:lpstr>
      <vt:lpstr>Load Balancer and WAF</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27</cp:revision>
  <cp:lastPrinted>2020-11-17T04:05:48Z</cp:lastPrinted>
  <dcterms:created xsi:type="dcterms:W3CDTF">2023-04-03T06:37:13Z</dcterms:created>
  <dcterms:modified xsi:type="dcterms:W3CDTF">2024-10-23T12:41:33Z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