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Ubuntu"/>
      <p:regular r:id="rId45"/>
      <p:bold r:id="rId46"/>
      <p:italic r:id="rId47"/>
      <p:boldItalic r:id="rId48"/>
    </p:embeddedFont>
    <p:embeddedFont>
      <p:font typeface="Ubuntu Light"/>
      <p:regular r:id="rId49"/>
      <p:bold r:id="rId50"/>
      <p:italic r:id="rId51"/>
      <p:boldItalic r:id="rId52"/>
    </p:embeddedFont>
    <p:embeddedFont>
      <p:font typeface="Arvo"/>
      <p:regular r:id="rId53"/>
      <p:bold r:id="rId54"/>
      <p:italic r:id="rId55"/>
      <p:boldItalic r:id="rId56"/>
    </p:embeddedFont>
    <p:embeddedFont>
      <p:font typeface="Bodoni"/>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orient="horz" pos="3053">
          <p15:clr>
            <a:srgbClr val="A4A3A4"/>
          </p15:clr>
        </p15:guide>
        <p15:guide id="3" orient="horz"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3053" orient="horz"/>
        <p:guide pos="287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Ubuntu-bold.fntdata"/><Relationship Id="rId45" Type="http://schemas.openxmlformats.org/officeDocument/2006/relationships/font" Target="fonts/Ubuntu-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Ubuntu-boldItalic.fntdata"/><Relationship Id="rId47" Type="http://schemas.openxmlformats.org/officeDocument/2006/relationships/font" Target="fonts/Ubuntu-italic.fntdata"/><Relationship Id="rId49" Type="http://schemas.openxmlformats.org/officeDocument/2006/relationships/font" Target="fonts/Ubuntu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odoni-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UbuntuLight-italic.fntdata"/><Relationship Id="rId50" Type="http://schemas.openxmlformats.org/officeDocument/2006/relationships/font" Target="fonts/UbuntuLight-bold.fntdata"/><Relationship Id="rId53" Type="http://schemas.openxmlformats.org/officeDocument/2006/relationships/font" Target="fonts/Arvo-regular.fntdata"/><Relationship Id="rId52" Type="http://schemas.openxmlformats.org/officeDocument/2006/relationships/font" Target="fonts/UbuntuLight-boldItalic.fntdata"/><Relationship Id="rId11" Type="http://schemas.openxmlformats.org/officeDocument/2006/relationships/slide" Target="slides/slide6.xml"/><Relationship Id="rId55" Type="http://schemas.openxmlformats.org/officeDocument/2006/relationships/font" Target="fonts/Arvo-italic.fntdata"/><Relationship Id="rId10" Type="http://schemas.openxmlformats.org/officeDocument/2006/relationships/slide" Target="slides/slide5.xml"/><Relationship Id="rId54" Type="http://schemas.openxmlformats.org/officeDocument/2006/relationships/font" Target="fonts/Arvo-bold.fntdata"/><Relationship Id="rId13" Type="http://schemas.openxmlformats.org/officeDocument/2006/relationships/slide" Target="slides/slide8.xml"/><Relationship Id="rId57" Type="http://schemas.openxmlformats.org/officeDocument/2006/relationships/font" Target="fonts/Bodoni-regular.fntdata"/><Relationship Id="rId12" Type="http://schemas.openxmlformats.org/officeDocument/2006/relationships/slide" Target="slides/slide7.xml"/><Relationship Id="rId56" Type="http://schemas.openxmlformats.org/officeDocument/2006/relationships/font" Target="fonts/Arvo-boldItalic.fntdata"/><Relationship Id="rId15" Type="http://schemas.openxmlformats.org/officeDocument/2006/relationships/slide" Target="slides/slide10.xml"/><Relationship Id="rId59" Type="http://schemas.openxmlformats.org/officeDocument/2006/relationships/font" Target="fonts/Bodoni-italic.fntdata"/><Relationship Id="rId14" Type="http://schemas.openxmlformats.org/officeDocument/2006/relationships/slide" Target="slides/slide9.xml"/><Relationship Id="rId58" Type="http://schemas.openxmlformats.org/officeDocument/2006/relationships/font" Target="fonts/Bodoni-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42eb61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42eb61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325a934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325a934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c3db6fc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c3db6fc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dc789f2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dc789f2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325a934d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325a934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However, also important to note that we did not find relation between thinking diet is unhealthy and eating more fast food, so people’s perception of their diet may not be an accurate reflection of their health.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dbaf7ca1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dbaf7ca1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Overall, we ran many models, and found that most yielded no significant results. The models run included predicting the number fast food and takeout meals by income and race and also looked for trends with </a:t>
            </a:r>
            <a:r>
              <a:rPr lang="es"/>
              <a:t>obesity</a:t>
            </a:r>
            <a:r>
              <a:rPr lang="es"/>
              <a:t> as an added indicator.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Though these relationships we had expected were not present, we did find that both the Multi-racial and white ethnic groups viewed their diet as less healthy than Mexican-Americans, which were the base group in the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One other trend we were able to identify was macronutrient consumption by race.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dbaf7ca1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dbaf7ca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Looking at the results from the model, we see the largest differences in overall protein and fiber consumption. Note that as before, this model uses Mexican-Americans as the base group.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dbaf7ca1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dbaf7ca1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We also see Intermediate level differences in carbohydrate and overall caloric consumption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dbaf7ca1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dbaf7ca1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with the fewest differences </a:t>
            </a:r>
            <a:r>
              <a:rPr lang="es"/>
              <a:t>occurring</a:t>
            </a:r>
            <a:r>
              <a:rPr lang="es"/>
              <a:t> in fat and sugar consumption.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SKIP: Even though this was one of few models with differences between racial groups, it is important to note that while coefficeints are shown to be significant, racial R^2 is still low for all the models as are the standard deviations/ errors. The lack of strong statistical relationships between ses groups and nutrition suggests that inequities in health may lie in other variables.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It is important to note that, differences in amount of protein, carbs, fat, etc. may be explained by overall caloric intake. As part of the next steps in our analysis we will address this and look into more detail as to possible causes of dietary differences between racial groups.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dc789f2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dc789f2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325a934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325a934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Income and physical activity -&gt; dummy variable “moderate physical activity” and days per week spent doing phyisical activity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0a6ebb7d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0a6ebb7d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dc789f24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dc789f24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Even though this was one of few models with differences between racial groups, it is important to note that while coefficeints are shown to be significant, racial R^2 is still low for all the models as are the standard deviations/ errors. The lack of strong statistical relationships between ses groups and nutrition suggests that inequities in health may lie in other variables.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dc789f2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dc789f2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Even though this was one of few models with differences between racial groups, it is important to note that while coefficeints are shown to be significant, racial R^2 is still low for all the models as are the standard deviations/ errors. The lack of strong statistical relationships between ses groups and nutrition suggests that inequities in health may lie in other variables.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dc789f2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dc789f2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similar range, but neither shows a </a:t>
            </a:r>
            <a:r>
              <a:rPr lang="es"/>
              <a:t>significant</a:t>
            </a:r>
            <a:r>
              <a:rPr lang="es"/>
              <a:t> relationship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dc789f24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dc789f24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dc789f24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dc789f24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dc789f24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dc789f24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third topic we ran an analysis on is mental health. We wanted to see if there are relationships connecting depression symptoms and substance abuse to income in order to further determine how a healthy life, in general, is related to income.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325a934d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325a934d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One of the topics we ran an analysis on is depression</a:t>
            </a:r>
            <a:endParaRPr/>
          </a:p>
          <a:p>
            <a:pPr indent="0" lvl="0" marL="0" rtl="0" algn="l">
              <a:spcBef>
                <a:spcPts val="0"/>
              </a:spcBef>
              <a:spcAft>
                <a:spcPts val="0"/>
              </a:spcAft>
              <a:buNone/>
            </a:pPr>
            <a:r>
              <a:rPr lang="es"/>
              <a:t>The dependent variables we used are</a:t>
            </a:r>
            <a:endParaRPr/>
          </a:p>
          <a:p>
            <a:pPr indent="0" lvl="0" marL="0" rtl="0" algn="l">
              <a:spcBef>
                <a:spcPts val="0"/>
              </a:spcBef>
              <a:spcAft>
                <a:spcPts val="0"/>
              </a:spcAft>
              <a:buNone/>
            </a:pPr>
            <a:r>
              <a:rPr lang="es"/>
              <a:t>The independent variables we used are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7854b087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854b087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There appears to be a positive relationship between the Income to Poverty Ratio and Annual Household Income, this makes sense </a:t>
            </a:r>
            <a:r>
              <a:rPr lang="es"/>
              <a:t>because</a:t>
            </a:r>
            <a:r>
              <a:rPr lang="es"/>
              <a:t> they are measuring the same statistics.</a:t>
            </a:r>
            <a:endParaRPr/>
          </a:p>
          <a:p>
            <a:pPr indent="0" lvl="0" marL="0" rtl="0" algn="l">
              <a:spcBef>
                <a:spcPts val="0"/>
              </a:spcBef>
              <a:spcAft>
                <a:spcPts val="0"/>
              </a:spcAft>
              <a:buNone/>
            </a:pPr>
            <a:r>
              <a:rPr lang="es"/>
              <a:t>There appears to be a negative relationship between the Income to Poverty Ratio and Depression Total, </a:t>
            </a:r>
            <a:r>
              <a:rPr lang="es">
                <a:solidFill>
                  <a:srgbClr val="434343"/>
                </a:solidFill>
              </a:rPr>
              <a:t> however it is weak at best.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854b0878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854b0878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Depression was not found to be a significant predictor of the income to poverty ratio nor the annual household income using a linear model regression</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854b087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854b087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other  topic we ran an analysis on is Drug Usage in which we used the same dependent variables as we did with Depression.</a:t>
            </a:r>
            <a:endParaRPr/>
          </a:p>
          <a:p>
            <a:pPr indent="0" lvl="0" marL="0" rtl="0" algn="l">
              <a:spcBef>
                <a:spcPts val="0"/>
              </a:spcBef>
              <a:spcAft>
                <a:spcPts val="0"/>
              </a:spcAft>
              <a:buNone/>
            </a:pPr>
            <a:r>
              <a:rPr lang="es"/>
              <a:t>The independent variables we used are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c3db6fc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c3db6fc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854b0878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854b0878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Outside research shows that “</a:t>
            </a:r>
            <a:r>
              <a:rPr lang="es" sz="1200">
                <a:solidFill>
                  <a:schemeClr val="dk1"/>
                </a:solidFill>
                <a:highlight>
                  <a:srgbClr val="FFFFFF"/>
                </a:highlight>
                <a:latin typeface="Times New Roman"/>
                <a:ea typeface="Times New Roman"/>
                <a:cs typeface="Times New Roman"/>
                <a:sym typeface="Times New Roman"/>
              </a:rPr>
              <a:t>mental health problems are commonly comorbid with substance abuse in the general population</a:t>
            </a:r>
            <a:r>
              <a:rPr lang="es"/>
              <a:t>”. So by analyzing mental health data such as drug usage and rehab </a:t>
            </a:r>
            <a:r>
              <a:rPr lang="es"/>
              <a:t>attendance</a:t>
            </a:r>
            <a:r>
              <a:rPr lang="es"/>
              <a:t> we are able to better understand the connection between mental health and income by using more data.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7854b087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854b0878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There appears to be a positive relationship between  Annual Household Income and Drug Usage, </a:t>
            </a:r>
            <a:r>
              <a:rPr lang="es">
                <a:solidFill>
                  <a:srgbClr val="434343"/>
                </a:solidFill>
              </a:rPr>
              <a:t> however it is weak at best</a:t>
            </a:r>
            <a:endParaRPr>
              <a:solidFill>
                <a:srgbClr val="434343"/>
              </a:solidFill>
            </a:endParaRPr>
          </a:p>
          <a:p>
            <a:pPr indent="0" lvl="0" marL="0" rtl="0" algn="l">
              <a:spcBef>
                <a:spcPts val="0"/>
              </a:spcBef>
              <a:spcAft>
                <a:spcPts val="0"/>
              </a:spcAft>
              <a:buNone/>
            </a:pPr>
            <a:r>
              <a:rPr lang="es">
                <a:solidFill>
                  <a:schemeClr val="dk1"/>
                </a:solidFill>
              </a:rPr>
              <a:t>There appears to be a negative relationship between the Income Poverty Ratio and Rehab, however it is weak at best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854b0878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854b0878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Clr>
                <a:srgbClr val="999999"/>
              </a:buClr>
              <a:buSzPts val="1400"/>
              <a:buFont typeface="Ubuntu Light"/>
              <a:buChar char="●"/>
            </a:pPr>
            <a:r>
              <a:rPr lang="es" sz="1400">
                <a:solidFill>
                  <a:srgbClr val="999999"/>
                </a:solidFill>
                <a:latin typeface="Ubuntu Light"/>
                <a:ea typeface="Ubuntu Light"/>
                <a:cs typeface="Ubuntu Light"/>
                <a:sym typeface="Ubuntu Light"/>
              </a:rPr>
              <a:t>using a </a:t>
            </a:r>
            <a:endParaRPr sz="1400">
              <a:solidFill>
                <a:srgbClr val="999999"/>
              </a:solidFill>
              <a:latin typeface="Ubuntu Light"/>
              <a:ea typeface="Ubuntu Light"/>
              <a:cs typeface="Ubuntu Light"/>
              <a:sym typeface="Ubuntu Light"/>
            </a:endParaRPr>
          </a:p>
          <a:p>
            <a:pPr indent="-317500" lvl="0" marL="457200" rtl="0" algn="l">
              <a:spcBef>
                <a:spcPts val="0"/>
              </a:spcBef>
              <a:spcAft>
                <a:spcPts val="0"/>
              </a:spcAft>
              <a:buClr>
                <a:srgbClr val="999999"/>
              </a:buClr>
              <a:buSzPts val="1400"/>
              <a:buFont typeface="Ubuntu Light"/>
              <a:buChar char="●"/>
            </a:pPr>
            <a:r>
              <a:rPr lang="es" sz="1400">
                <a:solidFill>
                  <a:srgbClr val="999999"/>
                </a:solidFill>
                <a:latin typeface="Ubuntu Light"/>
                <a:ea typeface="Ubuntu Light"/>
                <a:cs typeface="Ubuntu Light"/>
                <a:sym typeface="Ubuntu Light"/>
              </a:rPr>
              <a:t>There is a significant positive relationship between drug usage and income as well as the income to poverty ratio</a:t>
            </a:r>
            <a:endParaRPr sz="1400">
              <a:solidFill>
                <a:srgbClr val="999999"/>
              </a:solidFill>
              <a:latin typeface="Ubuntu Light"/>
              <a:ea typeface="Ubuntu Light"/>
              <a:cs typeface="Ubuntu Light"/>
              <a:sym typeface="Ubuntu Light"/>
            </a:endParaRPr>
          </a:p>
          <a:p>
            <a:pPr indent="-317500" lvl="0" marL="457200" rtl="0" algn="l">
              <a:spcBef>
                <a:spcPts val="0"/>
              </a:spcBef>
              <a:spcAft>
                <a:spcPts val="0"/>
              </a:spcAft>
              <a:buClr>
                <a:srgbClr val="999999"/>
              </a:buClr>
              <a:buSzPts val="1400"/>
              <a:buFont typeface="Ubuntu Light"/>
              <a:buChar char="●"/>
            </a:pPr>
            <a:r>
              <a:rPr lang="es" sz="1400">
                <a:solidFill>
                  <a:srgbClr val="999999"/>
                </a:solidFill>
                <a:latin typeface="Ubuntu Light"/>
                <a:ea typeface="Ubuntu Light"/>
                <a:cs typeface="Ubuntu Light"/>
                <a:sym typeface="Ubuntu Light"/>
              </a:rPr>
              <a:t>There is a significant negative relationship between  rehab attendance and income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7854b087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854b087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854b087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854b087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regression of all of the variables shows </a:t>
            </a:r>
            <a:r>
              <a:rPr lang="es" sz="1400">
                <a:solidFill>
                  <a:srgbClr val="999999"/>
                </a:solidFill>
                <a:latin typeface="Ubuntu Light"/>
                <a:ea typeface="Ubuntu Light"/>
                <a:cs typeface="Ubuntu Light"/>
                <a:sym typeface="Ubuntu Light"/>
              </a:rPr>
              <a:t> that there is no significant relationship between depression and income</a:t>
            </a:r>
            <a:endParaRPr/>
          </a:p>
          <a:p>
            <a:pPr indent="-317500" lvl="0" marL="457200" rtl="0" algn="l">
              <a:spcBef>
                <a:spcPts val="0"/>
              </a:spcBef>
              <a:spcAft>
                <a:spcPts val="0"/>
              </a:spcAft>
              <a:buClr>
                <a:srgbClr val="999999"/>
              </a:buClr>
              <a:buSzPts val="1400"/>
              <a:buFont typeface="Ubuntu Light"/>
              <a:buChar char="●"/>
            </a:pPr>
            <a:r>
              <a:rPr lang="es" sz="1400">
                <a:solidFill>
                  <a:srgbClr val="999999"/>
                </a:solidFill>
                <a:latin typeface="Ubuntu Light"/>
                <a:ea typeface="Ubuntu Light"/>
                <a:cs typeface="Ubuntu Light"/>
                <a:sym typeface="Ubuntu Light"/>
              </a:rPr>
              <a:t>When all three variable are used to estimate income and income to poverty ratio, rehab attendance and drug usage were more significant predictors than when they were not included with depression</a:t>
            </a:r>
            <a:endParaRPr sz="1400">
              <a:solidFill>
                <a:srgbClr val="999999"/>
              </a:solidFill>
              <a:latin typeface="Ubuntu Light"/>
              <a:ea typeface="Ubuntu Light"/>
              <a:cs typeface="Ubuntu Light"/>
              <a:sym typeface="Ubuntu Light"/>
            </a:endParaRPr>
          </a:p>
          <a:p>
            <a:pPr indent="-317500" lvl="0" marL="457200" rtl="0" algn="l">
              <a:spcBef>
                <a:spcPts val="0"/>
              </a:spcBef>
              <a:spcAft>
                <a:spcPts val="0"/>
              </a:spcAft>
              <a:buClr>
                <a:srgbClr val="999999"/>
              </a:buClr>
              <a:buSzPts val="1400"/>
              <a:buFont typeface="Ubuntu Light"/>
              <a:buChar char="●"/>
            </a:pPr>
            <a:r>
              <a:rPr lang="es">
                <a:solidFill>
                  <a:schemeClr val="dk1"/>
                </a:solidFill>
              </a:rPr>
              <a:t>We plan to explore the surprising negative relationship between drug usage and income further on in our project</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ac3db6fc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ac3db6fc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dbaf7ca1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dbaf7ca1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ac3db6fcc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ac3db6fc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a325a934d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a325a934d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Socioeconomic Status</a:t>
            </a:r>
            <a:endParaRPr/>
          </a:p>
          <a:p>
            <a:pPr indent="0" lvl="0" marL="0" rtl="0" algn="l">
              <a:spcBef>
                <a:spcPts val="0"/>
              </a:spcBef>
              <a:spcAft>
                <a:spcPts val="0"/>
              </a:spcAft>
              <a:buNone/>
            </a:pPr>
            <a:r>
              <a:rPr lang="es"/>
              <a:t>because</a:t>
            </a:r>
            <a:r>
              <a:rPr lang="es"/>
              <a:t> not enough of our variables were significant predictors</a:t>
            </a:r>
            <a:endParaRPr/>
          </a:p>
          <a:p>
            <a:pPr indent="0" lvl="0" marL="0" rtl="0" algn="l">
              <a:spcBef>
                <a:spcPts val="0"/>
              </a:spcBef>
              <a:spcAft>
                <a:spcPts val="0"/>
              </a:spcAft>
              <a:buNone/>
            </a:pPr>
            <a:r>
              <a:rPr lang="es"/>
              <a:t>We could further pursue longitudinal and observational studies, in observing the participants over time and reducing the possibility for lurking variables we will be able to better determine causality in the relationships.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325a934d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325a934d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325a934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325a934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Our research question was motivated by previous studies showing the link between health and socioeconomic status. Previous studies have shown a link between lifestyle behavioral patterns such as exercise, diet, and other risk behaviors and ses. They were hypothesized to be caused by a number of variables such as access to gyms or sports teams, the amount of time spent relaxing or exercising versus working a second job, and the cost of a healthy diet. Since our lifestyle may be limited by SES, and lifestyles can be passed down, we chose to investigate this relationship between SES and health, focusing on three main areas of </a:t>
            </a:r>
            <a:r>
              <a:rPr lang="es"/>
              <a:t>nutritional</a:t>
            </a:r>
            <a:r>
              <a:rPr lang="es"/>
              <a:t> health, physical health, and mental health.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c3db6fc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c3db6fc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325a934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325a934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d73c737a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d73c737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325a934d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325a934d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dc789f24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dc789f24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1" name="Google Shape;11;p2"/>
          <p:cNvSpPr txBox="1"/>
          <p:nvPr>
            <p:ph type="ctrTitle"/>
          </p:nvPr>
        </p:nvSpPr>
        <p:spPr>
          <a:xfrm>
            <a:off x="1610650" y="1856275"/>
            <a:ext cx="6157800" cy="875700"/>
          </a:xfrm>
          <a:prstGeom prst="rect">
            <a:avLst/>
          </a:prstGeom>
          <a:ln cap="flat" cmpd="sng" w="38100">
            <a:solidFill>
              <a:srgbClr val="53535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600"/>
              <a:buNone/>
              <a:defRPr b="1"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bg>
      <p:bgPr>
        <a:solidFill>
          <a:schemeClr val="lt1"/>
        </a:solidFill>
      </p:bgPr>
    </p:bg>
    <p:spTree>
      <p:nvGrpSpPr>
        <p:cNvPr id="67" name="Shape 67"/>
        <p:cNvGrpSpPr/>
        <p:nvPr/>
      </p:nvGrpSpPr>
      <p:grpSpPr>
        <a:xfrm>
          <a:off x="0" y="0"/>
          <a:ext cx="0" cy="0"/>
          <a:chOff x="0" y="0"/>
          <a:chExt cx="0" cy="0"/>
        </a:xfrm>
      </p:grpSpPr>
      <p:sp>
        <p:nvSpPr>
          <p:cNvPr id="68" name="Google Shape;68;p11"/>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1"/>
          <p:cNvCxnSpPr/>
          <p:nvPr/>
        </p:nvCxnSpPr>
        <p:spPr>
          <a:xfrm>
            <a:off x="4550550" y="1941425"/>
            <a:ext cx="0" cy="1927500"/>
          </a:xfrm>
          <a:prstGeom prst="straightConnector1">
            <a:avLst/>
          </a:prstGeom>
          <a:noFill/>
          <a:ln cap="flat" cmpd="sng" w="38100">
            <a:solidFill>
              <a:schemeClr val="accent1"/>
            </a:solidFill>
            <a:prstDash val="solid"/>
            <a:round/>
            <a:headEnd len="med" w="med" type="none"/>
            <a:tailEnd len="med" w="med" type="none"/>
          </a:ln>
        </p:spPr>
      </p:cxnSp>
      <p:sp>
        <p:nvSpPr>
          <p:cNvPr id="70" name="Google Shape;70;p1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71" name="Google Shape;71;p11"/>
          <p:cNvSpPr txBox="1"/>
          <p:nvPr>
            <p:ph type="ctrTitle"/>
          </p:nvPr>
        </p:nvSpPr>
        <p:spPr>
          <a:xfrm>
            <a:off x="1113228" y="1571550"/>
            <a:ext cx="3169500" cy="6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p:txBody>
      </p:sp>
      <p:sp>
        <p:nvSpPr>
          <p:cNvPr id="72" name="Google Shape;72;p11"/>
          <p:cNvSpPr txBox="1"/>
          <p:nvPr>
            <p:ph idx="1" type="subTitle"/>
          </p:nvPr>
        </p:nvSpPr>
        <p:spPr>
          <a:xfrm>
            <a:off x="1113229" y="2177000"/>
            <a:ext cx="31014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3" name="Google Shape;73;p11"/>
          <p:cNvSpPr txBox="1"/>
          <p:nvPr>
            <p:ph idx="2" type="ctrTitle"/>
          </p:nvPr>
        </p:nvSpPr>
        <p:spPr>
          <a:xfrm>
            <a:off x="4818378" y="1571550"/>
            <a:ext cx="3169500" cy="6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p:txBody>
      </p:sp>
      <p:sp>
        <p:nvSpPr>
          <p:cNvPr id="74" name="Google Shape;74;p11"/>
          <p:cNvSpPr txBox="1"/>
          <p:nvPr>
            <p:ph idx="3" type="subTitle"/>
          </p:nvPr>
        </p:nvSpPr>
        <p:spPr>
          <a:xfrm>
            <a:off x="4818379" y="2177000"/>
            <a:ext cx="31014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5" name="Google Shape;75;p11"/>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1">
  <p:cSld name="TITLE_AND_TWO_COLUMNS_2">
    <p:bg>
      <p:bgPr>
        <a:solidFill>
          <a:schemeClr val="lt1"/>
        </a:solidFill>
      </p:bgPr>
    </p:bg>
    <p:spTree>
      <p:nvGrpSpPr>
        <p:cNvPr id="76" name="Shape 76"/>
        <p:cNvGrpSpPr/>
        <p:nvPr/>
      </p:nvGrpSpPr>
      <p:grpSpPr>
        <a:xfrm>
          <a:off x="0" y="0"/>
          <a:ext cx="0" cy="0"/>
          <a:chOff x="0" y="0"/>
          <a:chExt cx="0" cy="0"/>
        </a:xfrm>
      </p:grpSpPr>
      <p:sp>
        <p:nvSpPr>
          <p:cNvPr id="77" name="Google Shape;77;p12"/>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2"/>
          <p:cNvCxnSpPr/>
          <p:nvPr/>
        </p:nvCxnSpPr>
        <p:spPr>
          <a:xfrm>
            <a:off x="4550550" y="1941425"/>
            <a:ext cx="0" cy="1927500"/>
          </a:xfrm>
          <a:prstGeom prst="straightConnector1">
            <a:avLst/>
          </a:prstGeom>
          <a:noFill/>
          <a:ln cap="flat" cmpd="sng" w="38100">
            <a:solidFill>
              <a:schemeClr val="accent1"/>
            </a:solidFill>
            <a:prstDash val="solid"/>
            <a:round/>
            <a:headEnd len="med" w="med" type="none"/>
            <a:tailEnd len="med" w="med" type="none"/>
          </a:ln>
        </p:spPr>
      </p:cxnSp>
      <p:sp>
        <p:nvSpPr>
          <p:cNvPr id="79" name="Google Shape;79;p1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0" name="Google Shape;80;p12"/>
          <p:cNvSpPr txBox="1"/>
          <p:nvPr>
            <p:ph type="ctrTitle"/>
          </p:nvPr>
        </p:nvSpPr>
        <p:spPr>
          <a:xfrm>
            <a:off x="1113228" y="2151075"/>
            <a:ext cx="3169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81" name="Google Shape;81;p12"/>
          <p:cNvSpPr txBox="1"/>
          <p:nvPr>
            <p:ph idx="1" type="subTitle"/>
          </p:nvPr>
        </p:nvSpPr>
        <p:spPr>
          <a:xfrm>
            <a:off x="1147278" y="2756525"/>
            <a:ext cx="310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2" name="Google Shape;82;p12"/>
          <p:cNvSpPr txBox="1"/>
          <p:nvPr>
            <p:ph idx="2" type="ctrTitle"/>
          </p:nvPr>
        </p:nvSpPr>
        <p:spPr>
          <a:xfrm>
            <a:off x="4818378" y="2151075"/>
            <a:ext cx="3169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83" name="Google Shape;83;p12"/>
          <p:cNvSpPr txBox="1"/>
          <p:nvPr>
            <p:ph idx="3" type="subTitle"/>
          </p:nvPr>
        </p:nvSpPr>
        <p:spPr>
          <a:xfrm>
            <a:off x="4852428" y="2756525"/>
            <a:ext cx="310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4" name="Google Shape;84;p12"/>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
    <p:bg>
      <p:bgPr>
        <a:solidFill>
          <a:schemeClr val="lt1"/>
        </a:solidFill>
      </p:bgPr>
    </p:bg>
    <p:spTree>
      <p:nvGrpSpPr>
        <p:cNvPr id="85" name="Shape 85"/>
        <p:cNvGrpSpPr/>
        <p:nvPr/>
      </p:nvGrpSpPr>
      <p:grpSpPr>
        <a:xfrm>
          <a:off x="0" y="0"/>
          <a:ext cx="0" cy="0"/>
          <a:chOff x="0" y="0"/>
          <a:chExt cx="0" cy="0"/>
        </a:xfrm>
      </p:grpSpPr>
      <p:sp>
        <p:nvSpPr>
          <p:cNvPr id="86" name="Google Shape;86;p13"/>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11850" y="927075"/>
            <a:ext cx="9144000" cy="48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8" name="Google Shape;88;p1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89" name="Google Shape;89;p13"/>
          <p:cNvSpPr txBox="1"/>
          <p:nvPr>
            <p:ph idx="2" type="ctrTitle"/>
          </p:nvPr>
        </p:nvSpPr>
        <p:spPr>
          <a:xfrm>
            <a:off x="11053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0" name="Google Shape;90;p13"/>
          <p:cNvSpPr txBox="1"/>
          <p:nvPr>
            <p:ph idx="1" type="subTitle"/>
          </p:nvPr>
        </p:nvSpPr>
        <p:spPr>
          <a:xfrm>
            <a:off x="11053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1" name="Google Shape;91;p13"/>
          <p:cNvSpPr txBox="1"/>
          <p:nvPr>
            <p:ph idx="3" type="ctrTitle"/>
          </p:nvPr>
        </p:nvSpPr>
        <p:spPr>
          <a:xfrm>
            <a:off x="35152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2" name="Google Shape;92;p13"/>
          <p:cNvSpPr txBox="1"/>
          <p:nvPr>
            <p:ph idx="4" type="subTitle"/>
          </p:nvPr>
        </p:nvSpPr>
        <p:spPr>
          <a:xfrm>
            <a:off x="35152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3" name="Google Shape;93;p13"/>
          <p:cNvSpPr txBox="1"/>
          <p:nvPr>
            <p:ph idx="5" type="ctrTitle"/>
          </p:nvPr>
        </p:nvSpPr>
        <p:spPr>
          <a:xfrm>
            <a:off x="5925151" y="206242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4" name="Google Shape;94;p13"/>
          <p:cNvSpPr txBox="1"/>
          <p:nvPr>
            <p:ph idx="6" type="subTitle"/>
          </p:nvPr>
        </p:nvSpPr>
        <p:spPr>
          <a:xfrm>
            <a:off x="5925154" y="2667875"/>
            <a:ext cx="21135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TITLE_AND_TWO_COLUMNS_1_1">
    <p:bg>
      <p:bgPr>
        <a:solidFill>
          <a:schemeClr val="lt1"/>
        </a:solidFill>
      </p:bgPr>
    </p:bg>
    <p:spTree>
      <p:nvGrpSpPr>
        <p:cNvPr id="95" name="Shape 95"/>
        <p:cNvGrpSpPr/>
        <p:nvPr/>
      </p:nvGrpSpPr>
      <p:grpSpPr>
        <a:xfrm>
          <a:off x="0" y="0"/>
          <a:ext cx="0" cy="0"/>
          <a:chOff x="0" y="0"/>
          <a:chExt cx="0" cy="0"/>
        </a:xfrm>
      </p:grpSpPr>
      <p:sp>
        <p:nvSpPr>
          <p:cNvPr id="96" name="Google Shape;96;p14"/>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ph type="ctrTitle"/>
          </p:nvPr>
        </p:nvSpPr>
        <p:spPr>
          <a:xfrm>
            <a:off x="11053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8" name="Google Shape;98;p14"/>
          <p:cNvSpPr txBox="1"/>
          <p:nvPr>
            <p:ph idx="1" type="subTitle"/>
          </p:nvPr>
        </p:nvSpPr>
        <p:spPr>
          <a:xfrm>
            <a:off x="980600" y="3371050"/>
            <a:ext cx="23631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9" name="Google Shape;99;p14"/>
          <p:cNvSpPr txBox="1"/>
          <p:nvPr>
            <p:ph idx="2" type="ctrTitle"/>
          </p:nvPr>
        </p:nvSpPr>
        <p:spPr>
          <a:xfrm>
            <a:off x="34846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00" name="Google Shape;100;p14"/>
          <p:cNvSpPr txBox="1"/>
          <p:nvPr>
            <p:ph idx="3" type="subTitle"/>
          </p:nvPr>
        </p:nvSpPr>
        <p:spPr>
          <a:xfrm>
            <a:off x="3419975" y="3371050"/>
            <a:ext cx="22428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1" name="Google Shape;101;p14"/>
          <p:cNvSpPr txBox="1"/>
          <p:nvPr>
            <p:ph idx="4" type="ctrTitle"/>
          </p:nvPr>
        </p:nvSpPr>
        <p:spPr>
          <a:xfrm>
            <a:off x="5880251" y="2765600"/>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02" name="Google Shape;102;p14"/>
          <p:cNvSpPr txBox="1"/>
          <p:nvPr>
            <p:ph idx="5" type="subTitle"/>
          </p:nvPr>
        </p:nvSpPr>
        <p:spPr>
          <a:xfrm>
            <a:off x="5880250" y="3371050"/>
            <a:ext cx="21135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3" name="Google Shape;103;p14"/>
          <p:cNvSpPr txBox="1"/>
          <p:nvPr>
            <p:ph idx="6" type="title"/>
          </p:nvPr>
        </p:nvSpPr>
        <p:spPr>
          <a:xfrm>
            <a:off x="773850" y="638075"/>
            <a:ext cx="7672500" cy="4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4" name="Google Shape;104;p1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105" name="Google Shape;105;p14"/>
          <p:cNvCxnSpPr/>
          <p:nvPr/>
        </p:nvCxnSpPr>
        <p:spPr>
          <a:xfrm>
            <a:off x="3343596" y="1602675"/>
            <a:ext cx="0" cy="2459700"/>
          </a:xfrm>
          <a:prstGeom prst="straightConnector1">
            <a:avLst/>
          </a:prstGeom>
          <a:noFill/>
          <a:ln cap="flat" cmpd="sng" w="38100">
            <a:solidFill>
              <a:schemeClr val="accent1"/>
            </a:solidFill>
            <a:prstDash val="solid"/>
            <a:round/>
            <a:headEnd len="med" w="med" type="none"/>
            <a:tailEnd len="med" w="med" type="none"/>
          </a:ln>
        </p:spPr>
      </p:cxnSp>
      <p:cxnSp>
        <p:nvCxnSpPr>
          <p:cNvPr id="106" name="Google Shape;106;p14"/>
          <p:cNvCxnSpPr/>
          <p:nvPr/>
        </p:nvCxnSpPr>
        <p:spPr>
          <a:xfrm>
            <a:off x="5739196" y="1602675"/>
            <a:ext cx="0" cy="2459700"/>
          </a:xfrm>
          <a:prstGeom prst="straightConnector1">
            <a:avLst/>
          </a:prstGeom>
          <a:noFill/>
          <a:ln cap="flat" cmpd="sng" w="38100">
            <a:solidFill>
              <a:schemeClr val="accent1"/>
            </a:solidFill>
            <a:prstDash val="solid"/>
            <a:round/>
            <a:headEnd len="med" w="med" type="none"/>
            <a:tailEnd len="med" w="med" type="none"/>
          </a:ln>
        </p:spPr>
      </p:cxnSp>
      <p:cxnSp>
        <p:nvCxnSpPr>
          <p:cNvPr id="107" name="Google Shape;107;p14"/>
          <p:cNvCxnSpPr/>
          <p:nvPr/>
        </p:nvCxnSpPr>
        <p:spPr>
          <a:xfrm>
            <a:off x="4233900" y="1120475"/>
            <a:ext cx="676200" cy="0"/>
          </a:xfrm>
          <a:prstGeom prst="straightConnector1">
            <a:avLst/>
          </a:prstGeom>
          <a:noFill/>
          <a:ln cap="flat" cmpd="sng" w="76200">
            <a:solidFill>
              <a:schemeClr val="accent1"/>
            </a:solidFill>
            <a:prstDash val="solid"/>
            <a:round/>
            <a:headEnd len="med" w="med" type="none"/>
            <a:tailEnd len="med" w="med" type="none"/>
          </a:ln>
        </p:spPr>
      </p:cxnSp>
      <p:cxnSp>
        <p:nvCxnSpPr>
          <p:cNvPr id="108" name="Google Shape;108;p14"/>
          <p:cNvCxnSpPr/>
          <p:nvPr/>
        </p:nvCxnSpPr>
        <p:spPr>
          <a:xfrm>
            <a:off x="1050450" y="2918000"/>
            <a:ext cx="7043100" cy="0"/>
          </a:xfrm>
          <a:prstGeom prst="straightConnector1">
            <a:avLst/>
          </a:prstGeom>
          <a:noFill/>
          <a:ln cap="flat" cmpd="sng" w="38100">
            <a:solidFill>
              <a:schemeClr val="accent1"/>
            </a:solidFill>
            <a:prstDash val="solid"/>
            <a:round/>
            <a:headEnd len="med" w="med" type="none"/>
            <a:tailEnd len="med" w="med" type="none"/>
          </a:ln>
        </p:spPr>
      </p:cxnSp>
      <p:sp>
        <p:nvSpPr>
          <p:cNvPr id="109" name="Google Shape;109;p14"/>
          <p:cNvSpPr txBox="1"/>
          <p:nvPr>
            <p:ph idx="7" type="ctrTitle"/>
          </p:nvPr>
        </p:nvSpPr>
        <p:spPr>
          <a:xfrm>
            <a:off x="11053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0" name="Google Shape;110;p14"/>
          <p:cNvSpPr txBox="1"/>
          <p:nvPr>
            <p:ph idx="8" type="subTitle"/>
          </p:nvPr>
        </p:nvSpPr>
        <p:spPr>
          <a:xfrm>
            <a:off x="1073150" y="2041825"/>
            <a:ext cx="21780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1" name="Google Shape;111;p14"/>
          <p:cNvSpPr txBox="1"/>
          <p:nvPr>
            <p:ph idx="9" type="ctrTitle"/>
          </p:nvPr>
        </p:nvSpPr>
        <p:spPr>
          <a:xfrm>
            <a:off x="34846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2" name="Google Shape;112;p14"/>
          <p:cNvSpPr txBox="1"/>
          <p:nvPr>
            <p:ph idx="13" type="subTitle"/>
          </p:nvPr>
        </p:nvSpPr>
        <p:spPr>
          <a:xfrm>
            <a:off x="3452400" y="2041825"/>
            <a:ext cx="21780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3" name="Google Shape;113;p14"/>
          <p:cNvSpPr txBox="1"/>
          <p:nvPr>
            <p:ph idx="14" type="ctrTitle"/>
          </p:nvPr>
        </p:nvSpPr>
        <p:spPr>
          <a:xfrm>
            <a:off x="5880251" y="1436375"/>
            <a:ext cx="2113500" cy="64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4" name="Google Shape;114;p14"/>
          <p:cNvSpPr txBox="1"/>
          <p:nvPr>
            <p:ph idx="15" type="subTitle"/>
          </p:nvPr>
        </p:nvSpPr>
        <p:spPr>
          <a:xfrm>
            <a:off x="5831650" y="2041825"/>
            <a:ext cx="2210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_NUMBER">
    <p:bg>
      <p:bgPr>
        <a:solidFill>
          <a:schemeClr val="lt1"/>
        </a:solidFill>
      </p:bgPr>
    </p:bg>
    <p:spTree>
      <p:nvGrpSpPr>
        <p:cNvPr id="115" name="Shape 115"/>
        <p:cNvGrpSpPr/>
        <p:nvPr/>
      </p:nvGrpSpPr>
      <p:grpSpPr>
        <a:xfrm>
          <a:off x="0" y="0"/>
          <a:ext cx="0" cy="0"/>
          <a:chOff x="0" y="0"/>
          <a:chExt cx="0" cy="0"/>
        </a:xfrm>
      </p:grpSpPr>
      <p:sp>
        <p:nvSpPr>
          <p:cNvPr id="116" name="Google Shape;116;p15"/>
          <p:cNvSpPr/>
          <p:nvPr/>
        </p:nvSpPr>
        <p:spPr>
          <a:xfrm>
            <a:off x="406950" y="35220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18" name="Google Shape;118;p15"/>
          <p:cNvSpPr txBox="1"/>
          <p:nvPr>
            <p:ph idx="1" type="subTitle"/>
          </p:nvPr>
        </p:nvSpPr>
        <p:spPr>
          <a:xfrm>
            <a:off x="2433300" y="3015325"/>
            <a:ext cx="42774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19" name="Google Shape;119;p15"/>
          <p:cNvSpPr txBox="1"/>
          <p:nvPr>
            <p:ph type="title"/>
          </p:nvPr>
        </p:nvSpPr>
        <p:spPr>
          <a:xfrm>
            <a:off x="0" y="2466400"/>
            <a:ext cx="9144000" cy="48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b="1"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ome text slide 2">
  <p:cSld name="BIG_NUMBER_2">
    <p:bg>
      <p:bgPr>
        <a:solidFill>
          <a:schemeClr val="lt1"/>
        </a:solidFill>
      </p:bgPr>
    </p:bg>
    <p:spTree>
      <p:nvGrpSpPr>
        <p:cNvPr id="120" name="Shape 120"/>
        <p:cNvGrpSpPr/>
        <p:nvPr/>
      </p:nvGrpSpPr>
      <p:grpSpPr>
        <a:xfrm>
          <a:off x="0" y="0"/>
          <a:ext cx="0" cy="0"/>
          <a:chOff x="0" y="0"/>
          <a:chExt cx="0" cy="0"/>
        </a:xfrm>
      </p:grpSpPr>
      <p:sp>
        <p:nvSpPr>
          <p:cNvPr id="121" name="Google Shape;121;p16"/>
          <p:cNvSpPr/>
          <p:nvPr/>
        </p:nvSpPr>
        <p:spPr>
          <a:xfrm>
            <a:off x="406950" y="35220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ph hasCustomPrompt="1" type="title"/>
          </p:nvPr>
        </p:nvSpPr>
        <p:spPr>
          <a:xfrm>
            <a:off x="742950" y="1238100"/>
            <a:ext cx="7729500" cy="19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3" name="Google Shape;123;p1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4" name="Google Shape;124;p16"/>
          <p:cNvSpPr txBox="1"/>
          <p:nvPr>
            <p:ph idx="1" type="subTitle"/>
          </p:nvPr>
        </p:nvSpPr>
        <p:spPr>
          <a:xfrm>
            <a:off x="2433300" y="3015325"/>
            <a:ext cx="42774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some text slide 1">
  <p:cSld name="BIG_NUMBER_1">
    <p:bg>
      <p:bgPr>
        <a:solidFill>
          <a:schemeClr val="lt1"/>
        </a:solidFill>
      </p:bgPr>
    </p:bg>
    <p:spTree>
      <p:nvGrpSpPr>
        <p:cNvPr id="125" name="Shape 125"/>
        <p:cNvGrpSpPr/>
        <p:nvPr/>
      </p:nvGrpSpPr>
      <p:grpSpPr>
        <a:xfrm>
          <a:off x="0" y="0"/>
          <a:ext cx="0" cy="0"/>
          <a:chOff x="0" y="0"/>
          <a:chExt cx="0" cy="0"/>
        </a:xfrm>
      </p:grpSpPr>
      <p:sp>
        <p:nvSpPr>
          <p:cNvPr id="126" name="Google Shape;126;p17"/>
          <p:cNvSpPr/>
          <p:nvPr/>
        </p:nvSpPr>
        <p:spPr>
          <a:xfrm>
            <a:off x="406950" y="35220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txBox="1"/>
          <p:nvPr>
            <p:ph hasCustomPrompt="1" type="title"/>
          </p:nvPr>
        </p:nvSpPr>
        <p:spPr>
          <a:xfrm>
            <a:off x="742950" y="8326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8" name="Google Shape;128;p1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29" name="Google Shape;129;p17"/>
          <p:cNvSpPr txBox="1"/>
          <p:nvPr>
            <p:ph idx="1" type="subTitle"/>
          </p:nvPr>
        </p:nvSpPr>
        <p:spPr>
          <a:xfrm>
            <a:off x="1667075" y="14695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30" name="Google Shape;130;p17"/>
          <p:cNvSpPr txBox="1"/>
          <p:nvPr>
            <p:ph hasCustomPrompt="1" idx="2" type="title"/>
          </p:nvPr>
        </p:nvSpPr>
        <p:spPr>
          <a:xfrm>
            <a:off x="742950" y="19560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1" name="Google Shape;131;p17"/>
          <p:cNvSpPr txBox="1"/>
          <p:nvPr>
            <p:ph idx="3" type="subTitle"/>
          </p:nvPr>
        </p:nvSpPr>
        <p:spPr>
          <a:xfrm>
            <a:off x="1667075" y="25929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32" name="Google Shape;132;p17"/>
          <p:cNvSpPr txBox="1"/>
          <p:nvPr>
            <p:ph hasCustomPrompt="1" idx="4" type="title"/>
          </p:nvPr>
        </p:nvSpPr>
        <p:spPr>
          <a:xfrm>
            <a:off x="742950" y="3079400"/>
            <a:ext cx="7729500" cy="88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 name="Google Shape;133;p17"/>
          <p:cNvSpPr txBox="1"/>
          <p:nvPr>
            <p:ph idx="5" type="subTitle"/>
          </p:nvPr>
        </p:nvSpPr>
        <p:spPr>
          <a:xfrm>
            <a:off x="1667075" y="3716300"/>
            <a:ext cx="5809800" cy="3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134" name="Shape 13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frame">
  <p:cSld name="BLANK_1_1">
    <p:bg>
      <p:bgPr>
        <a:solidFill>
          <a:schemeClr val="lt1"/>
        </a:solidFill>
      </p:bgPr>
    </p:bg>
    <p:spTree>
      <p:nvGrpSpPr>
        <p:cNvPr id="135" name="Shape 135"/>
        <p:cNvGrpSpPr/>
        <p:nvPr/>
      </p:nvGrpSpPr>
      <p:grpSpPr>
        <a:xfrm>
          <a:off x="0" y="0"/>
          <a:ext cx="0" cy="0"/>
          <a:chOff x="0" y="0"/>
          <a:chExt cx="0" cy="0"/>
        </a:xfrm>
      </p:grpSpPr>
      <p:sp>
        <p:nvSpPr>
          <p:cNvPr id="136" name="Google Shape;136;p19"/>
          <p:cNvSpPr/>
          <p:nvPr/>
        </p:nvSpPr>
        <p:spPr>
          <a:xfrm>
            <a:off x="406950" y="416250"/>
            <a:ext cx="8330100" cy="4311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title and text">
  <p:cSld name="CUSTOM_1">
    <p:bg>
      <p:bgPr>
        <a:solidFill>
          <a:schemeClr val="lt1"/>
        </a:solidFill>
      </p:bgPr>
    </p:bg>
    <p:spTree>
      <p:nvGrpSpPr>
        <p:cNvPr id="137" name="Shape 137"/>
        <p:cNvGrpSpPr/>
        <p:nvPr/>
      </p:nvGrpSpPr>
      <p:grpSpPr>
        <a:xfrm>
          <a:off x="0" y="0"/>
          <a:ext cx="0" cy="0"/>
          <a:chOff x="0" y="0"/>
          <a:chExt cx="0" cy="0"/>
        </a:xfrm>
      </p:grpSpPr>
      <p:sp>
        <p:nvSpPr>
          <p:cNvPr id="138" name="Google Shape;138;p2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39" name="Google Shape;139;p20"/>
          <p:cNvSpPr/>
          <p:nvPr/>
        </p:nvSpPr>
        <p:spPr>
          <a:xfrm>
            <a:off x="406950" y="352200"/>
            <a:ext cx="42879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ph type="title"/>
          </p:nvPr>
        </p:nvSpPr>
        <p:spPr>
          <a:xfrm>
            <a:off x="737850" y="980260"/>
            <a:ext cx="3571500" cy="5781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b="1"/>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1" name="Google Shape;141;p20"/>
          <p:cNvSpPr txBox="1"/>
          <p:nvPr>
            <p:ph idx="1" type="subTitle"/>
          </p:nvPr>
        </p:nvSpPr>
        <p:spPr>
          <a:xfrm>
            <a:off x="737850" y="2261500"/>
            <a:ext cx="3606600" cy="1941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142" name="Google Shape;142;p20"/>
          <p:cNvCxnSpPr/>
          <p:nvPr/>
        </p:nvCxnSpPr>
        <p:spPr>
          <a:xfrm>
            <a:off x="2203050" y="159747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type="secHead">
  <p:cSld name="SECTION_HEADER">
    <p:bg>
      <p:bgPr>
        <a:solidFill>
          <a:schemeClr val="lt1"/>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4698275" y="189950"/>
            <a:ext cx="53112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14" name="Google Shape;14;p3"/>
          <p:cNvSpPr txBox="1"/>
          <p:nvPr>
            <p:ph idx="1" type="subTitle"/>
          </p:nvPr>
        </p:nvSpPr>
        <p:spPr>
          <a:xfrm>
            <a:off x="4696224" y="1709442"/>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5" name="Google Shape;15;p3"/>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16" name="Google Shape;16;p3"/>
          <p:cNvSpPr/>
          <p:nvPr/>
        </p:nvSpPr>
        <p:spPr>
          <a:xfrm>
            <a:off x="4572000" y="429350"/>
            <a:ext cx="2772000" cy="6357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 name="Google Shape;17;p3"/>
          <p:cNvSpPr txBox="1"/>
          <p:nvPr>
            <p:ph idx="2" type="title"/>
          </p:nvPr>
        </p:nvSpPr>
        <p:spPr>
          <a:xfrm>
            <a:off x="4696225" y="1198788"/>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8" name="Google Shape;18;p3"/>
          <p:cNvSpPr txBox="1"/>
          <p:nvPr>
            <p:ph idx="3" type="subTitle"/>
          </p:nvPr>
        </p:nvSpPr>
        <p:spPr>
          <a:xfrm>
            <a:off x="4696224" y="2836672"/>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9" name="Google Shape;19;p3"/>
          <p:cNvSpPr txBox="1"/>
          <p:nvPr>
            <p:ph idx="4" type="title"/>
          </p:nvPr>
        </p:nvSpPr>
        <p:spPr>
          <a:xfrm>
            <a:off x="4696225" y="2326013"/>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20" name="Google Shape;20;p3"/>
          <p:cNvSpPr txBox="1"/>
          <p:nvPr>
            <p:ph idx="5" type="subTitle"/>
          </p:nvPr>
        </p:nvSpPr>
        <p:spPr>
          <a:xfrm>
            <a:off x="4696224" y="3967490"/>
            <a:ext cx="3367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21" name="Google Shape;21;p3"/>
          <p:cNvSpPr txBox="1"/>
          <p:nvPr>
            <p:ph idx="6" type="title"/>
          </p:nvPr>
        </p:nvSpPr>
        <p:spPr>
          <a:xfrm>
            <a:off x="4696225" y="3453254"/>
            <a:ext cx="5311200" cy="68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22" name="Google Shape;22;p3"/>
          <p:cNvSpPr/>
          <p:nvPr/>
        </p:nvSpPr>
        <p:spPr>
          <a:xfrm>
            <a:off x="0" y="0"/>
            <a:ext cx="2855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3582225" y="1426175"/>
            <a:ext cx="838800" cy="81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582225" y="2553400"/>
            <a:ext cx="838800" cy="81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3582225" y="3680625"/>
            <a:ext cx="838800" cy="81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hasCustomPrompt="1" idx="7" type="title"/>
          </p:nvPr>
        </p:nvSpPr>
        <p:spPr>
          <a:xfrm>
            <a:off x="3372225" y="1518275"/>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7" name="Google Shape;27;p3"/>
          <p:cNvSpPr txBox="1"/>
          <p:nvPr>
            <p:ph hasCustomPrompt="1" idx="8" type="title"/>
          </p:nvPr>
        </p:nvSpPr>
        <p:spPr>
          <a:xfrm>
            <a:off x="3372225" y="2645500"/>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8" name="Google Shape;28;p3"/>
          <p:cNvSpPr txBox="1"/>
          <p:nvPr>
            <p:ph hasCustomPrompt="1" idx="9" type="title"/>
          </p:nvPr>
        </p:nvSpPr>
        <p:spPr>
          <a:xfrm>
            <a:off x="3372225" y="3772725"/>
            <a:ext cx="1258800" cy="63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with cyan frame">
  <p:cSld name="CUSTOM_1_1_1">
    <p:bg>
      <p:bgPr>
        <a:solidFill>
          <a:schemeClr val="lt1"/>
        </a:solidFill>
      </p:bgPr>
    </p:bg>
    <p:spTree>
      <p:nvGrpSpPr>
        <p:cNvPr id="143" name="Shape 143"/>
        <p:cNvGrpSpPr/>
        <p:nvPr/>
      </p:nvGrpSpPr>
      <p:grpSpPr>
        <a:xfrm>
          <a:off x="0" y="0"/>
          <a:ext cx="0" cy="0"/>
          <a:chOff x="0" y="0"/>
          <a:chExt cx="0" cy="0"/>
        </a:xfrm>
      </p:grpSpPr>
      <p:sp>
        <p:nvSpPr>
          <p:cNvPr id="144" name="Google Shape;144;p21"/>
          <p:cNvSpPr/>
          <p:nvPr/>
        </p:nvSpPr>
        <p:spPr>
          <a:xfrm>
            <a:off x="4609950" y="-11150"/>
            <a:ext cx="4545300" cy="521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
        <p:nvSpPr>
          <p:cNvPr id="146" name="Google Shape;146;p21"/>
          <p:cNvSpPr txBox="1"/>
          <p:nvPr>
            <p:ph type="title"/>
          </p:nvPr>
        </p:nvSpPr>
        <p:spPr>
          <a:xfrm>
            <a:off x="626079" y="980260"/>
            <a:ext cx="3571500" cy="578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7" name="Google Shape;147;p21"/>
          <p:cNvSpPr txBox="1"/>
          <p:nvPr>
            <p:ph idx="1" type="subTitle"/>
          </p:nvPr>
        </p:nvSpPr>
        <p:spPr>
          <a:xfrm>
            <a:off x="626079" y="2261500"/>
            <a:ext cx="36066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48" name="Google Shape;148;p21"/>
          <p:cNvCxnSpPr/>
          <p:nvPr/>
        </p:nvCxnSpPr>
        <p:spPr>
          <a:xfrm>
            <a:off x="737850" y="1597475"/>
            <a:ext cx="676200" cy="0"/>
          </a:xfrm>
          <a:prstGeom prst="straightConnector1">
            <a:avLst/>
          </a:prstGeom>
          <a:noFill/>
          <a:ln cap="flat" cmpd="sng" w="76200">
            <a:solidFill>
              <a:schemeClr val="accent1"/>
            </a:solidFill>
            <a:prstDash val="solid"/>
            <a:round/>
            <a:headEnd len="med" w="med" type="none"/>
            <a:tailEnd len="med" w="med" type="none"/>
          </a:ln>
        </p:spPr>
      </p:cxnSp>
      <p:sp>
        <p:nvSpPr>
          <p:cNvPr id="149" name="Google Shape;149;p21"/>
          <p:cNvSpPr txBox="1"/>
          <p:nvPr>
            <p:ph idx="2" type="subTitle"/>
          </p:nvPr>
        </p:nvSpPr>
        <p:spPr>
          <a:xfrm>
            <a:off x="5079304" y="2261500"/>
            <a:ext cx="36066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frame 1">
  <p:cSld name="CUSTOM_1_1_1_1">
    <p:bg>
      <p:bgPr>
        <a:solidFill>
          <a:schemeClr val="lt1"/>
        </a:solidFill>
      </p:bgPr>
    </p:bg>
    <p:spTree>
      <p:nvGrpSpPr>
        <p:cNvPr id="150" name="Shape 150"/>
        <p:cNvGrpSpPr/>
        <p:nvPr/>
      </p:nvGrpSpPr>
      <p:grpSpPr>
        <a:xfrm>
          <a:off x="0" y="0"/>
          <a:ext cx="0" cy="0"/>
          <a:chOff x="0" y="0"/>
          <a:chExt cx="0" cy="0"/>
        </a:xfrm>
      </p:grpSpPr>
      <p:sp>
        <p:nvSpPr>
          <p:cNvPr id="151" name="Google Shape;151;p22"/>
          <p:cNvSpPr/>
          <p:nvPr/>
        </p:nvSpPr>
        <p:spPr>
          <a:xfrm>
            <a:off x="5200425" y="-11150"/>
            <a:ext cx="3954900" cy="521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s"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
  <p:cSld name="CUSTOM_2">
    <p:spTree>
      <p:nvGrpSpPr>
        <p:cNvPr id="153" name="Shape 153"/>
        <p:cNvGrpSpPr/>
        <p:nvPr/>
      </p:nvGrpSpPr>
      <p:grpSpPr>
        <a:xfrm>
          <a:off x="0" y="0"/>
          <a:ext cx="0" cy="0"/>
          <a:chOff x="0" y="0"/>
          <a:chExt cx="0" cy="0"/>
        </a:xfrm>
      </p:grpSpPr>
      <p:sp>
        <p:nvSpPr>
          <p:cNvPr id="154" name="Google Shape;154;p23"/>
          <p:cNvSpPr/>
          <p:nvPr/>
        </p:nvSpPr>
        <p:spPr>
          <a:xfrm>
            <a:off x="0" y="1027350"/>
            <a:ext cx="9144000" cy="308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txBox="1"/>
          <p:nvPr>
            <p:ph type="title"/>
          </p:nvPr>
        </p:nvSpPr>
        <p:spPr>
          <a:xfrm>
            <a:off x="4696275" y="1725450"/>
            <a:ext cx="30555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56" name="Google Shape;156;p23"/>
          <p:cNvSpPr txBox="1"/>
          <p:nvPr>
            <p:ph idx="1" type="subTitle"/>
          </p:nvPr>
        </p:nvSpPr>
        <p:spPr>
          <a:xfrm>
            <a:off x="4696275" y="2839950"/>
            <a:ext cx="27702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57" name="Google Shape;157;p23"/>
          <p:cNvSpPr txBox="1"/>
          <p:nvPr>
            <p:ph idx="12" type="sldNum"/>
          </p:nvPr>
        </p:nvSpPr>
        <p:spPr>
          <a:xfrm>
            <a:off x="8364708" y="4269092"/>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1">
  <p:cSld name="CUSTOM_2_1">
    <p:spTree>
      <p:nvGrpSpPr>
        <p:cNvPr id="158" name="Shape 158"/>
        <p:cNvGrpSpPr/>
        <p:nvPr/>
      </p:nvGrpSpPr>
      <p:grpSpPr>
        <a:xfrm>
          <a:off x="0" y="0"/>
          <a:ext cx="0" cy="0"/>
          <a:chOff x="0" y="0"/>
          <a:chExt cx="0" cy="0"/>
        </a:xfrm>
      </p:grpSpPr>
      <p:sp>
        <p:nvSpPr>
          <p:cNvPr id="159" name="Google Shape;159;p24"/>
          <p:cNvSpPr/>
          <p:nvPr/>
        </p:nvSpPr>
        <p:spPr>
          <a:xfrm>
            <a:off x="0" y="1027350"/>
            <a:ext cx="9144000" cy="308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ph type="title"/>
          </p:nvPr>
        </p:nvSpPr>
        <p:spPr>
          <a:xfrm>
            <a:off x="1630100" y="1725450"/>
            <a:ext cx="3055500" cy="11145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SzPts val="2400"/>
              <a:buNone/>
              <a:defRPr b="1"/>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p:txBody>
      </p:sp>
      <p:sp>
        <p:nvSpPr>
          <p:cNvPr id="161" name="Google Shape;161;p24"/>
          <p:cNvSpPr txBox="1"/>
          <p:nvPr>
            <p:ph idx="1" type="subTitle"/>
          </p:nvPr>
        </p:nvSpPr>
        <p:spPr>
          <a:xfrm>
            <a:off x="1915400" y="2839950"/>
            <a:ext cx="2770200" cy="5781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chemeClr val="dk2"/>
                </a:solidFill>
              </a:defRPr>
            </a:lvl1pPr>
            <a:lvl2pPr lvl="1" rtl="0" algn="r">
              <a:spcBef>
                <a:spcPts val="0"/>
              </a:spcBef>
              <a:spcAft>
                <a:spcPts val="0"/>
              </a:spcAft>
              <a:buNone/>
              <a:defRPr>
                <a:solidFill>
                  <a:schemeClr val="dk2"/>
                </a:solidFill>
              </a:defRPr>
            </a:lvl2pPr>
            <a:lvl3pPr lvl="2" rtl="0" algn="r">
              <a:spcBef>
                <a:spcPts val="0"/>
              </a:spcBef>
              <a:spcAft>
                <a:spcPts val="0"/>
              </a:spcAft>
              <a:buNone/>
              <a:defRPr>
                <a:solidFill>
                  <a:schemeClr val="dk2"/>
                </a:solidFill>
              </a:defRPr>
            </a:lvl3pPr>
            <a:lvl4pPr lvl="3" rtl="0" algn="r">
              <a:spcBef>
                <a:spcPts val="0"/>
              </a:spcBef>
              <a:spcAft>
                <a:spcPts val="0"/>
              </a:spcAft>
              <a:buNone/>
              <a:defRPr>
                <a:solidFill>
                  <a:schemeClr val="dk2"/>
                </a:solidFill>
              </a:defRPr>
            </a:lvl4pPr>
            <a:lvl5pPr lvl="4" rtl="0" algn="r">
              <a:spcBef>
                <a:spcPts val="0"/>
              </a:spcBef>
              <a:spcAft>
                <a:spcPts val="0"/>
              </a:spcAft>
              <a:buNone/>
              <a:defRPr>
                <a:solidFill>
                  <a:schemeClr val="dk2"/>
                </a:solidFill>
              </a:defRPr>
            </a:lvl5pPr>
            <a:lvl6pPr lvl="5" rtl="0" algn="r">
              <a:spcBef>
                <a:spcPts val="0"/>
              </a:spcBef>
              <a:spcAft>
                <a:spcPts val="0"/>
              </a:spcAft>
              <a:buNone/>
              <a:defRPr>
                <a:solidFill>
                  <a:schemeClr val="dk2"/>
                </a:solidFill>
              </a:defRPr>
            </a:lvl6pPr>
            <a:lvl7pPr lvl="6" rtl="0" algn="r">
              <a:spcBef>
                <a:spcPts val="0"/>
              </a:spcBef>
              <a:spcAft>
                <a:spcPts val="0"/>
              </a:spcAft>
              <a:buNone/>
              <a:defRPr>
                <a:solidFill>
                  <a:schemeClr val="dk2"/>
                </a:solidFill>
              </a:defRPr>
            </a:lvl7pPr>
            <a:lvl8pPr lvl="7" rtl="0" algn="r">
              <a:spcBef>
                <a:spcPts val="0"/>
              </a:spcBef>
              <a:spcAft>
                <a:spcPts val="0"/>
              </a:spcAft>
              <a:buNone/>
              <a:defRPr>
                <a:solidFill>
                  <a:schemeClr val="dk2"/>
                </a:solidFill>
              </a:defRPr>
            </a:lvl8pPr>
            <a:lvl9pPr lvl="8" rtl="0" algn="r">
              <a:spcBef>
                <a:spcPts val="0"/>
              </a:spcBef>
              <a:spcAft>
                <a:spcPts val="0"/>
              </a:spcAft>
              <a:buNone/>
              <a:defRPr>
                <a:solidFill>
                  <a:schemeClr val="dk2"/>
                </a:solidFill>
              </a:defRPr>
            </a:lvl9pPr>
          </a:lstStyle>
          <a:p/>
        </p:txBody>
      </p:sp>
      <p:sp>
        <p:nvSpPr>
          <p:cNvPr id="162" name="Google Shape;162;p24"/>
          <p:cNvSpPr txBox="1"/>
          <p:nvPr>
            <p:ph idx="12" type="sldNum"/>
          </p:nvPr>
        </p:nvSpPr>
        <p:spPr>
          <a:xfrm>
            <a:off x="8364708" y="4269092"/>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p:cSld name="CUSTOM_7">
    <p:spTree>
      <p:nvGrpSpPr>
        <p:cNvPr id="163" name="Shape 163"/>
        <p:cNvGrpSpPr/>
        <p:nvPr/>
      </p:nvGrpSpPr>
      <p:grpSpPr>
        <a:xfrm>
          <a:off x="0" y="0"/>
          <a:ext cx="0" cy="0"/>
          <a:chOff x="0" y="0"/>
          <a:chExt cx="0" cy="0"/>
        </a:xfrm>
      </p:grpSpPr>
      <p:sp>
        <p:nvSpPr>
          <p:cNvPr id="164" name="Google Shape;164;p25"/>
          <p:cNvSpPr/>
          <p:nvPr/>
        </p:nvSpPr>
        <p:spPr>
          <a:xfrm>
            <a:off x="-73650" y="-11150"/>
            <a:ext cx="9228900" cy="521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1430400" y="653850"/>
            <a:ext cx="6283200" cy="3835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1430400" y="1371450"/>
            <a:ext cx="1147200" cy="399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txBox="1"/>
          <p:nvPr>
            <p:ph type="title"/>
          </p:nvPr>
        </p:nvSpPr>
        <p:spPr>
          <a:xfrm>
            <a:off x="2675900" y="1220035"/>
            <a:ext cx="3926100" cy="482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68" name="Google Shape;168;p25"/>
          <p:cNvSpPr txBox="1"/>
          <p:nvPr>
            <p:ph idx="1" type="subTitle"/>
          </p:nvPr>
        </p:nvSpPr>
        <p:spPr>
          <a:xfrm>
            <a:off x="2675901" y="2547750"/>
            <a:ext cx="3136200" cy="194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frame ">
  <p:cSld name="BLANK_1_1_1">
    <p:bg>
      <p:bgPr>
        <a:solidFill>
          <a:schemeClr val="accent1"/>
        </a:solidFill>
      </p:bgPr>
    </p:bg>
    <p:spTree>
      <p:nvGrpSpPr>
        <p:cNvPr id="169" name="Shape 169"/>
        <p:cNvGrpSpPr/>
        <p:nvPr/>
      </p:nvGrpSpPr>
      <p:grpSpPr>
        <a:xfrm>
          <a:off x="0" y="0"/>
          <a:ext cx="0" cy="0"/>
          <a:chOff x="0" y="0"/>
          <a:chExt cx="0" cy="0"/>
        </a:xfrm>
      </p:grpSpPr>
      <p:sp>
        <p:nvSpPr>
          <p:cNvPr id="170" name="Google Shape;170;p26"/>
          <p:cNvSpPr/>
          <p:nvPr/>
        </p:nvSpPr>
        <p:spPr>
          <a:xfrm>
            <a:off x="406950" y="416250"/>
            <a:ext cx="8330100" cy="431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solidFill>
                <a:schemeClr val="lt1"/>
              </a:solidFill>
            </a:endParaRPr>
          </a:p>
        </p:txBody>
      </p:sp>
      <p:sp>
        <p:nvSpPr>
          <p:cNvPr id="172" name="Google Shape;172;p26"/>
          <p:cNvSpPr txBox="1"/>
          <p:nvPr>
            <p:ph type="title"/>
          </p:nvPr>
        </p:nvSpPr>
        <p:spPr>
          <a:xfrm>
            <a:off x="783525" y="1738050"/>
            <a:ext cx="2545800" cy="166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cxnSp>
        <p:nvCxnSpPr>
          <p:cNvPr id="173" name="Google Shape;173;p26"/>
          <p:cNvCxnSpPr/>
          <p:nvPr/>
        </p:nvCxnSpPr>
        <p:spPr>
          <a:xfrm>
            <a:off x="918900" y="3511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frame  1">
  <p:cSld name="BLANK_1_1_1_1">
    <p:bg>
      <p:bgPr>
        <a:solidFill>
          <a:schemeClr val="accent1"/>
        </a:solidFill>
      </p:bgPr>
    </p:bg>
    <p:spTree>
      <p:nvGrpSpPr>
        <p:cNvPr id="174" name="Shape 174"/>
        <p:cNvGrpSpPr/>
        <p:nvPr/>
      </p:nvGrpSpPr>
      <p:grpSpPr>
        <a:xfrm>
          <a:off x="0" y="0"/>
          <a:ext cx="0" cy="0"/>
          <a:chOff x="0" y="0"/>
          <a:chExt cx="0" cy="0"/>
        </a:xfrm>
      </p:grpSpPr>
      <p:sp>
        <p:nvSpPr>
          <p:cNvPr id="175" name="Google Shape;175;p27"/>
          <p:cNvSpPr/>
          <p:nvPr/>
        </p:nvSpPr>
        <p:spPr>
          <a:xfrm>
            <a:off x="406950" y="416250"/>
            <a:ext cx="8330100" cy="431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solidFill>
                <a:schemeClr val="lt1"/>
              </a:solidFill>
            </a:endParaRPr>
          </a:p>
        </p:txBody>
      </p:sp>
      <p:sp>
        <p:nvSpPr>
          <p:cNvPr id="177" name="Google Shape;177;p27"/>
          <p:cNvSpPr txBox="1"/>
          <p:nvPr>
            <p:ph type="title"/>
          </p:nvPr>
        </p:nvSpPr>
        <p:spPr>
          <a:xfrm>
            <a:off x="783525" y="621500"/>
            <a:ext cx="7618200" cy="39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2">
    <p:bg>
      <p:bgPr>
        <a:solidFill>
          <a:schemeClr val="lt1"/>
        </a:solidFill>
      </p:bgPr>
    </p:bg>
    <p:spTree>
      <p:nvGrpSpPr>
        <p:cNvPr id="29" name="Shape 29"/>
        <p:cNvGrpSpPr/>
        <p:nvPr/>
      </p:nvGrpSpPr>
      <p:grpSpPr>
        <a:xfrm>
          <a:off x="0" y="0"/>
          <a:ext cx="0" cy="0"/>
          <a:chOff x="0" y="0"/>
          <a:chExt cx="0" cy="0"/>
        </a:xfrm>
      </p:grpSpPr>
      <p:sp>
        <p:nvSpPr>
          <p:cNvPr id="30" name="Google Shape;30;p4"/>
          <p:cNvSpPr txBox="1"/>
          <p:nvPr>
            <p:ph type="title"/>
          </p:nvPr>
        </p:nvSpPr>
        <p:spPr>
          <a:xfrm>
            <a:off x="956271" y="189950"/>
            <a:ext cx="53112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31" name="Google Shape;31;p4"/>
          <p:cNvSpPr txBox="1"/>
          <p:nvPr>
            <p:ph idx="1" type="subTitle"/>
          </p:nvPr>
        </p:nvSpPr>
        <p:spPr>
          <a:xfrm>
            <a:off x="954225" y="1709475"/>
            <a:ext cx="3367200" cy="2477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32" name="Google Shape;32;p4"/>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33" name="Google Shape;33;p4"/>
          <p:cNvSpPr/>
          <p:nvPr/>
        </p:nvSpPr>
        <p:spPr>
          <a:xfrm>
            <a:off x="5177125" y="212900"/>
            <a:ext cx="3742800" cy="4684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4571997" y="3832425"/>
            <a:ext cx="762000" cy="1168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 name="Google Shape;35;p4"/>
          <p:cNvCxnSpPr/>
          <p:nvPr/>
        </p:nvCxnSpPr>
        <p:spPr>
          <a:xfrm>
            <a:off x="1068750" y="134015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1 1">
  <p:cSld name="SECTION_HEADER_2_1">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956273" y="3469550"/>
            <a:ext cx="34830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38" name="Google Shape;38;p5"/>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39" name="Google Shape;39;p5"/>
          <p:cNvCxnSpPr/>
          <p:nvPr/>
        </p:nvCxnSpPr>
        <p:spPr>
          <a:xfrm>
            <a:off x="1068750" y="461975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1">
    <p:bg>
      <p:bgPr>
        <a:solidFill>
          <a:schemeClr val="lt1"/>
        </a:solidFill>
      </p:bgPr>
    </p:bg>
    <p:spTree>
      <p:nvGrpSpPr>
        <p:cNvPr id="40" name="Shape 40"/>
        <p:cNvGrpSpPr/>
        <p:nvPr/>
      </p:nvGrpSpPr>
      <p:grpSpPr>
        <a:xfrm>
          <a:off x="0" y="0"/>
          <a:ext cx="0" cy="0"/>
          <a:chOff x="0" y="0"/>
          <a:chExt cx="0" cy="0"/>
        </a:xfrm>
      </p:grpSpPr>
      <p:sp>
        <p:nvSpPr>
          <p:cNvPr id="41" name="Google Shape;41;p6"/>
          <p:cNvSpPr txBox="1"/>
          <p:nvPr>
            <p:ph type="title"/>
          </p:nvPr>
        </p:nvSpPr>
        <p:spPr>
          <a:xfrm>
            <a:off x="570047" y="993900"/>
            <a:ext cx="3055500" cy="1114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42" name="Google Shape;42;p6"/>
          <p:cNvSpPr txBox="1"/>
          <p:nvPr>
            <p:ph idx="1" type="subTitle"/>
          </p:nvPr>
        </p:nvSpPr>
        <p:spPr>
          <a:xfrm>
            <a:off x="614775" y="2564775"/>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 name="Google Shape;43;p6"/>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44" name="Google Shape;44;p6"/>
          <p:cNvCxnSpPr/>
          <p:nvPr/>
        </p:nvCxnSpPr>
        <p:spPr>
          <a:xfrm>
            <a:off x="678525" y="206057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bg>
      <p:bgPr>
        <a:solidFill>
          <a:schemeClr val="lt1"/>
        </a:solidFill>
      </p:bgPr>
    </p:bg>
    <p:spTree>
      <p:nvGrpSpPr>
        <p:cNvPr id="45" name="Shape 45"/>
        <p:cNvGrpSpPr/>
        <p:nvPr/>
      </p:nvGrpSpPr>
      <p:grpSpPr>
        <a:xfrm>
          <a:off x="0" y="0"/>
          <a:ext cx="0" cy="0"/>
          <a:chOff x="0" y="0"/>
          <a:chExt cx="0" cy="0"/>
        </a:xfrm>
      </p:grpSpPr>
      <p:sp>
        <p:nvSpPr>
          <p:cNvPr id="46" name="Google Shape;46;p7"/>
          <p:cNvSpPr/>
          <p:nvPr/>
        </p:nvSpPr>
        <p:spPr>
          <a:xfrm>
            <a:off x="1395500" y="892500"/>
            <a:ext cx="6189000" cy="273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 type="subTitle"/>
          </p:nvPr>
        </p:nvSpPr>
        <p:spPr>
          <a:xfrm>
            <a:off x="1894475" y="1126950"/>
            <a:ext cx="5397600" cy="2100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solidFill>
                  <a:schemeClr val="dk1"/>
                </a:solidFill>
                <a:latin typeface="Ubuntu"/>
                <a:ea typeface="Ubuntu"/>
                <a:cs typeface="Ubuntu"/>
                <a:sym typeface="Ubuntu"/>
              </a:defRPr>
            </a:lvl1pPr>
            <a:lvl2pPr lvl="1" rtl="0">
              <a:spcBef>
                <a:spcPts val="0"/>
              </a:spcBef>
              <a:spcAft>
                <a:spcPts val="0"/>
              </a:spcAft>
              <a:buNone/>
              <a:defRPr b="1">
                <a:solidFill>
                  <a:schemeClr val="dk1"/>
                </a:solidFill>
                <a:latin typeface="Arvo"/>
                <a:ea typeface="Arvo"/>
                <a:cs typeface="Arvo"/>
                <a:sym typeface="Arvo"/>
              </a:defRPr>
            </a:lvl2pPr>
            <a:lvl3pPr lvl="2" rtl="0">
              <a:spcBef>
                <a:spcPts val="0"/>
              </a:spcBef>
              <a:spcAft>
                <a:spcPts val="0"/>
              </a:spcAft>
              <a:buNone/>
              <a:defRPr b="1">
                <a:solidFill>
                  <a:schemeClr val="dk1"/>
                </a:solidFill>
                <a:latin typeface="Arvo"/>
                <a:ea typeface="Arvo"/>
                <a:cs typeface="Arvo"/>
                <a:sym typeface="Arvo"/>
              </a:defRPr>
            </a:lvl3pPr>
            <a:lvl4pPr lvl="3" rtl="0">
              <a:spcBef>
                <a:spcPts val="0"/>
              </a:spcBef>
              <a:spcAft>
                <a:spcPts val="0"/>
              </a:spcAft>
              <a:buNone/>
              <a:defRPr b="1">
                <a:solidFill>
                  <a:schemeClr val="dk1"/>
                </a:solidFill>
                <a:latin typeface="Arvo"/>
                <a:ea typeface="Arvo"/>
                <a:cs typeface="Arvo"/>
                <a:sym typeface="Arvo"/>
              </a:defRPr>
            </a:lvl4pPr>
            <a:lvl5pPr lvl="4" rtl="0">
              <a:spcBef>
                <a:spcPts val="0"/>
              </a:spcBef>
              <a:spcAft>
                <a:spcPts val="0"/>
              </a:spcAft>
              <a:buNone/>
              <a:defRPr b="1">
                <a:solidFill>
                  <a:schemeClr val="dk1"/>
                </a:solidFill>
                <a:latin typeface="Arvo"/>
                <a:ea typeface="Arvo"/>
                <a:cs typeface="Arvo"/>
                <a:sym typeface="Arvo"/>
              </a:defRPr>
            </a:lvl5pPr>
            <a:lvl6pPr lvl="5" rtl="0">
              <a:spcBef>
                <a:spcPts val="0"/>
              </a:spcBef>
              <a:spcAft>
                <a:spcPts val="0"/>
              </a:spcAft>
              <a:buNone/>
              <a:defRPr b="1">
                <a:solidFill>
                  <a:schemeClr val="dk1"/>
                </a:solidFill>
                <a:latin typeface="Arvo"/>
                <a:ea typeface="Arvo"/>
                <a:cs typeface="Arvo"/>
                <a:sym typeface="Arvo"/>
              </a:defRPr>
            </a:lvl6pPr>
            <a:lvl7pPr lvl="6" rtl="0">
              <a:spcBef>
                <a:spcPts val="0"/>
              </a:spcBef>
              <a:spcAft>
                <a:spcPts val="0"/>
              </a:spcAft>
              <a:buNone/>
              <a:defRPr b="1">
                <a:solidFill>
                  <a:schemeClr val="dk1"/>
                </a:solidFill>
                <a:latin typeface="Arvo"/>
                <a:ea typeface="Arvo"/>
                <a:cs typeface="Arvo"/>
                <a:sym typeface="Arvo"/>
              </a:defRPr>
            </a:lvl7pPr>
            <a:lvl8pPr lvl="7" rtl="0">
              <a:spcBef>
                <a:spcPts val="0"/>
              </a:spcBef>
              <a:spcAft>
                <a:spcPts val="0"/>
              </a:spcAft>
              <a:buNone/>
              <a:defRPr b="1">
                <a:solidFill>
                  <a:schemeClr val="dk1"/>
                </a:solidFill>
                <a:latin typeface="Arvo"/>
                <a:ea typeface="Arvo"/>
                <a:cs typeface="Arvo"/>
                <a:sym typeface="Arvo"/>
              </a:defRPr>
            </a:lvl8pPr>
            <a:lvl9pPr lvl="8" rtl="0">
              <a:spcBef>
                <a:spcPts val="0"/>
              </a:spcBef>
              <a:spcAft>
                <a:spcPts val="0"/>
              </a:spcAft>
              <a:buNone/>
              <a:defRPr b="1">
                <a:solidFill>
                  <a:schemeClr val="dk1"/>
                </a:solidFill>
                <a:latin typeface="Arvo"/>
                <a:ea typeface="Arvo"/>
                <a:cs typeface="Arvo"/>
                <a:sym typeface="Arvo"/>
              </a:defRPr>
            </a:lvl9pPr>
          </a:lstStyle>
          <a:p/>
        </p:txBody>
      </p:sp>
      <p:sp>
        <p:nvSpPr>
          <p:cNvPr id="48" name="Google Shape;48;p7"/>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49" name="Google Shape;49;p7"/>
          <p:cNvSpPr txBox="1"/>
          <p:nvPr>
            <p:ph idx="2" type="subTitle"/>
          </p:nvPr>
        </p:nvSpPr>
        <p:spPr>
          <a:xfrm>
            <a:off x="1894475" y="2977400"/>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type="tx">
  <p:cSld name="TITLE_AND_BODY">
    <p:bg>
      <p:bgPr>
        <a:solidFill>
          <a:schemeClr val="lt1"/>
        </a:solidFill>
      </p:bgPr>
    </p:bg>
    <p:spTree>
      <p:nvGrpSpPr>
        <p:cNvPr id="50"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3" name="Google Shape;53;p8"/>
          <p:cNvSpPr txBox="1"/>
          <p:nvPr>
            <p:ph idx="1" type="body"/>
          </p:nvPr>
        </p:nvSpPr>
        <p:spPr>
          <a:xfrm>
            <a:off x="1454050" y="1904925"/>
            <a:ext cx="5877000" cy="2502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0"/>
              </a:spcBef>
              <a:spcAft>
                <a:spcPts val="0"/>
              </a:spcAft>
              <a:buSzPts val="1400"/>
              <a:buChar char="○"/>
              <a:defRPr sz="1400"/>
            </a:lvl2pPr>
            <a:lvl3pPr indent="-311150" lvl="2" marL="1371600" rtl="0" algn="ctr">
              <a:lnSpc>
                <a:spcPct val="100000"/>
              </a:lnSpc>
              <a:spcBef>
                <a:spcPts val="0"/>
              </a:spcBef>
              <a:spcAft>
                <a:spcPts val="0"/>
              </a:spcAft>
              <a:buSzPts val="1300"/>
              <a:buChar char="■"/>
              <a:defRPr sz="1300"/>
            </a:lvl3pPr>
            <a:lvl4pPr indent="-311150" lvl="3" marL="1828800" rtl="0" algn="ctr">
              <a:lnSpc>
                <a:spcPct val="100000"/>
              </a:lnSpc>
              <a:spcBef>
                <a:spcPts val="0"/>
              </a:spcBef>
              <a:spcAft>
                <a:spcPts val="0"/>
              </a:spcAft>
              <a:buSzPts val="1300"/>
              <a:buChar char="●"/>
              <a:defRPr sz="1300"/>
            </a:lvl4pPr>
            <a:lvl5pPr indent="-304800" lvl="4" marL="2286000" rtl="0" algn="ctr">
              <a:lnSpc>
                <a:spcPct val="100000"/>
              </a:lnSpc>
              <a:spcBef>
                <a:spcPts val="0"/>
              </a:spcBef>
              <a:spcAft>
                <a:spcPts val="0"/>
              </a:spcAft>
              <a:buSzPts val="1200"/>
              <a:buChar char="○"/>
              <a:defRPr sz="1200"/>
            </a:lvl5pPr>
            <a:lvl6pPr indent="-304800" lvl="5" marL="2743200" rtl="0" algn="ctr">
              <a:lnSpc>
                <a:spcPct val="100000"/>
              </a:lnSpc>
              <a:spcBef>
                <a:spcPts val="0"/>
              </a:spcBef>
              <a:spcAft>
                <a:spcPts val="0"/>
              </a:spcAft>
              <a:buSzPts val="1200"/>
              <a:buChar char="■"/>
              <a:defRPr sz="1200"/>
            </a:lvl6pPr>
            <a:lvl7pPr indent="-298450" lvl="6" marL="3200400" rtl="0" algn="ctr">
              <a:lnSpc>
                <a:spcPct val="100000"/>
              </a:lnSpc>
              <a:spcBef>
                <a:spcPts val="0"/>
              </a:spcBef>
              <a:spcAft>
                <a:spcPts val="0"/>
              </a:spcAft>
              <a:buSzPts val="1100"/>
              <a:buChar char="●"/>
              <a:defRPr sz="1100"/>
            </a:lvl7pPr>
            <a:lvl8pPr indent="-298450" lvl="7" marL="3657600" rtl="0" algn="ctr">
              <a:lnSpc>
                <a:spcPct val="100000"/>
              </a:lnSpc>
              <a:spcBef>
                <a:spcPts val="0"/>
              </a:spcBef>
              <a:spcAft>
                <a:spcPts val="0"/>
              </a:spcAft>
              <a:buSzPts val="1100"/>
              <a:buChar char="○"/>
              <a:defRPr sz="1100"/>
            </a:lvl8pPr>
            <a:lvl9pPr indent="-292100" lvl="8" marL="4114800" rtl="0" algn="ctr">
              <a:lnSpc>
                <a:spcPct val="100000"/>
              </a:lnSpc>
              <a:spcBef>
                <a:spcPts val="0"/>
              </a:spcBef>
              <a:spcAft>
                <a:spcPts val="0"/>
              </a:spcAft>
              <a:buSzPts val="1000"/>
              <a:buChar char="■"/>
              <a:defRPr sz="1000"/>
            </a:lvl9pPr>
          </a:lstStyle>
          <a:p/>
        </p:txBody>
      </p:sp>
      <p:sp>
        <p:nvSpPr>
          <p:cNvPr id="54" name="Google Shape;54;p8"/>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55" name="Google Shape;55;p8"/>
          <p:cNvCxnSpPr/>
          <p:nvPr/>
        </p:nvCxnSpPr>
        <p:spPr>
          <a:xfrm>
            <a:off x="4233900" y="1223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AND_BODY_2">
    <p:bg>
      <p:bgPr>
        <a:solidFill>
          <a:schemeClr val="lt1"/>
        </a:solidFill>
      </p:bgPr>
    </p:bg>
    <p:spTree>
      <p:nvGrpSpPr>
        <p:cNvPr id="56" name="Shape 56"/>
        <p:cNvGrpSpPr/>
        <p:nvPr/>
      </p:nvGrpSpPr>
      <p:grpSpPr>
        <a:xfrm>
          <a:off x="0" y="0"/>
          <a:ext cx="0" cy="0"/>
          <a:chOff x="0" y="0"/>
          <a:chExt cx="0" cy="0"/>
        </a:xfrm>
      </p:grpSpPr>
      <p:sp>
        <p:nvSpPr>
          <p:cNvPr id="57" name="Google Shape;57;p9"/>
          <p:cNvSpPr/>
          <p:nvPr/>
        </p:nvSpPr>
        <p:spPr>
          <a:xfrm>
            <a:off x="406950" y="352200"/>
            <a:ext cx="8330100" cy="4311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9" name="Google Shape;59;p9"/>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cxnSp>
        <p:nvCxnSpPr>
          <p:cNvPr id="60" name="Google Shape;60;p9"/>
          <p:cNvCxnSpPr/>
          <p:nvPr/>
        </p:nvCxnSpPr>
        <p:spPr>
          <a:xfrm>
            <a:off x="4233900" y="12236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AND_BODY_1">
    <p:bg>
      <p:bgPr>
        <a:solidFill>
          <a:schemeClr val="lt1"/>
        </a:solidFill>
      </p:bgPr>
    </p:bg>
    <p:spTree>
      <p:nvGrpSpPr>
        <p:cNvPr id="61" name="Shape 61"/>
        <p:cNvGrpSpPr/>
        <p:nvPr/>
      </p:nvGrpSpPr>
      <p:grpSpPr>
        <a:xfrm>
          <a:off x="0" y="0"/>
          <a:ext cx="0" cy="0"/>
          <a:chOff x="0" y="0"/>
          <a:chExt cx="0" cy="0"/>
        </a:xfrm>
      </p:grpSpPr>
      <p:sp>
        <p:nvSpPr>
          <p:cNvPr id="62" name="Google Shape;62;p10"/>
          <p:cNvSpPr txBox="1"/>
          <p:nvPr>
            <p:ph type="title"/>
          </p:nvPr>
        </p:nvSpPr>
        <p:spPr>
          <a:xfrm>
            <a:off x="4598900" y="773100"/>
            <a:ext cx="3888000" cy="120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3" name="Google Shape;63;p10"/>
          <p:cNvSpPr txBox="1"/>
          <p:nvPr>
            <p:ph idx="12" type="sldNum"/>
          </p:nvPr>
        </p:nvSpPr>
        <p:spPr>
          <a:xfrm>
            <a:off x="8548658" y="4663217"/>
            <a:ext cx="548700" cy="3936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
        <p:nvSpPr>
          <p:cNvPr id="64" name="Google Shape;64;p10"/>
          <p:cNvSpPr/>
          <p:nvPr/>
        </p:nvSpPr>
        <p:spPr>
          <a:xfrm>
            <a:off x="0" y="0"/>
            <a:ext cx="4259700" cy="5143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idx="1" type="subTitle"/>
          </p:nvPr>
        </p:nvSpPr>
        <p:spPr>
          <a:xfrm>
            <a:off x="4598900" y="2968204"/>
            <a:ext cx="29208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6" name="Google Shape;66;p10"/>
          <p:cNvCxnSpPr/>
          <p:nvPr/>
        </p:nvCxnSpPr>
        <p:spPr>
          <a:xfrm>
            <a:off x="4778200" y="2780625"/>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Ubuntu"/>
              <a:buNone/>
              <a:defRPr b="1" sz="2400">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indent="-317500" lvl="1" marL="9144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indent="-311150" lvl="2" marL="137160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indent="-311150" lvl="3" marL="182880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indent="-304800" lvl="4" marL="22860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indent="-304800" lvl="5" marL="27432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indent="-298450" lvl="6" marL="320040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indent="-298450" lvl="7" marL="365760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indent="-292100" lvl="8" marL="41148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p:txBody>
      </p:sp>
      <p:sp>
        <p:nvSpPr>
          <p:cNvPr id="8" name="Google Shape;8;p1"/>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ctrTitle"/>
          </p:nvPr>
        </p:nvSpPr>
        <p:spPr>
          <a:xfrm>
            <a:off x="1370650" y="1029150"/>
            <a:ext cx="3589800" cy="30852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s" sz="2300"/>
              <a:t>How does</a:t>
            </a:r>
            <a:r>
              <a:rPr lang="es" sz="2300"/>
              <a:t> Socioeconomic Status impact Overall Health? </a:t>
            </a:r>
            <a:r>
              <a:rPr lang="es" sz="1800"/>
              <a:t>Looking at NHANES  2017-2018 Participants Aged 18-25</a:t>
            </a:r>
            <a:endParaRPr i="1" sz="1800"/>
          </a:p>
        </p:txBody>
      </p:sp>
      <p:sp>
        <p:nvSpPr>
          <p:cNvPr id="183" name="Google Shape;183;p28"/>
          <p:cNvSpPr txBox="1"/>
          <p:nvPr/>
        </p:nvSpPr>
        <p:spPr>
          <a:xfrm>
            <a:off x="5554350" y="4195175"/>
            <a:ext cx="35898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Ubuntu Light"/>
                <a:ea typeface="Ubuntu Light"/>
                <a:cs typeface="Ubuntu Light"/>
                <a:sym typeface="Ubuntu Light"/>
              </a:rPr>
              <a:t>By: </a:t>
            </a:r>
            <a:r>
              <a:rPr lang="es" sz="1200">
                <a:latin typeface="Ubuntu Light"/>
                <a:ea typeface="Ubuntu Light"/>
                <a:cs typeface="Ubuntu Light"/>
                <a:sym typeface="Ubuntu Light"/>
              </a:rPr>
              <a:t>Oskar Eisgruber, </a:t>
            </a:r>
            <a:r>
              <a:rPr lang="es" sz="1200">
                <a:latin typeface="Ubuntu Light"/>
                <a:ea typeface="Ubuntu Light"/>
                <a:cs typeface="Ubuntu Light"/>
                <a:sym typeface="Ubuntu Light"/>
              </a:rPr>
              <a:t>Stephanie Erickson, and</a:t>
            </a:r>
            <a:endParaRPr sz="1200">
              <a:latin typeface="Ubuntu Light"/>
              <a:ea typeface="Ubuntu Light"/>
              <a:cs typeface="Ubuntu Light"/>
              <a:sym typeface="Ubuntu Light"/>
            </a:endParaRPr>
          </a:p>
          <a:p>
            <a:pPr indent="0" lvl="0" marL="0" rtl="0" algn="l">
              <a:spcBef>
                <a:spcPts val="0"/>
              </a:spcBef>
              <a:spcAft>
                <a:spcPts val="0"/>
              </a:spcAft>
              <a:buNone/>
            </a:pPr>
            <a:r>
              <a:rPr lang="es" sz="1200">
                <a:latin typeface="Ubuntu Light"/>
                <a:ea typeface="Ubuntu Light"/>
                <a:cs typeface="Ubuntu Light"/>
                <a:sym typeface="Ubuntu Light"/>
              </a:rPr>
              <a:t>       Aidan Pinto</a:t>
            </a:r>
            <a:endParaRPr sz="1200">
              <a:latin typeface="Ubuntu Light"/>
              <a:ea typeface="Ubuntu Light"/>
              <a:cs typeface="Ubuntu Light"/>
              <a:sym typeface="Ubunt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idx="2" type="title"/>
          </p:nvPr>
        </p:nvSpPr>
        <p:spPr>
          <a:xfrm>
            <a:off x="4696225" y="1198788"/>
            <a:ext cx="5311200" cy="68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000"/>
              <a:t>Nutrition</a:t>
            </a:r>
            <a:endParaRPr sz="2000"/>
          </a:p>
        </p:txBody>
      </p:sp>
      <p:sp>
        <p:nvSpPr>
          <p:cNvPr id="252" name="Google Shape;252;p37"/>
          <p:cNvSpPr txBox="1"/>
          <p:nvPr>
            <p:ph idx="5" type="subTitle"/>
          </p:nvPr>
        </p:nvSpPr>
        <p:spPr>
          <a:xfrm>
            <a:off x="4696224" y="3967490"/>
            <a:ext cx="3367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Oskar EIsgruber</a:t>
            </a:r>
            <a:endParaRPr/>
          </a:p>
        </p:txBody>
      </p:sp>
      <p:sp>
        <p:nvSpPr>
          <p:cNvPr id="253" name="Google Shape;253;p37"/>
          <p:cNvSpPr txBox="1"/>
          <p:nvPr>
            <p:ph type="title"/>
          </p:nvPr>
        </p:nvSpPr>
        <p:spPr>
          <a:xfrm>
            <a:off x="4416125" y="373725"/>
            <a:ext cx="3005700" cy="7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Analyses</a:t>
            </a:r>
            <a:endParaRPr/>
          </a:p>
        </p:txBody>
      </p:sp>
      <p:sp>
        <p:nvSpPr>
          <p:cNvPr id="254" name="Google Shape;254;p37"/>
          <p:cNvSpPr txBox="1"/>
          <p:nvPr>
            <p:ph idx="1" type="subTitle"/>
          </p:nvPr>
        </p:nvSpPr>
        <p:spPr>
          <a:xfrm>
            <a:off x="4696224" y="1709442"/>
            <a:ext cx="3367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999999"/>
                </a:solidFill>
              </a:rPr>
              <a:t>Stephanie Erickson</a:t>
            </a:r>
            <a:endParaRPr>
              <a:solidFill>
                <a:srgbClr val="999999"/>
              </a:solidFill>
            </a:endParaRPr>
          </a:p>
        </p:txBody>
      </p:sp>
      <p:sp>
        <p:nvSpPr>
          <p:cNvPr id="255" name="Google Shape;255;p37"/>
          <p:cNvSpPr txBox="1"/>
          <p:nvPr>
            <p:ph idx="3" type="subTitle"/>
          </p:nvPr>
        </p:nvSpPr>
        <p:spPr>
          <a:xfrm>
            <a:off x="4696224" y="2836672"/>
            <a:ext cx="33672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Aidan Pinto</a:t>
            </a:r>
            <a:endParaRPr/>
          </a:p>
        </p:txBody>
      </p:sp>
      <p:sp>
        <p:nvSpPr>
          <p:cNvPr id="256" name="Google Shape;256;p37"/>
          <p:cNvSpPr txBox="1"/>
          <p:nvPr>
            <p:ph idx="4" type="title"/>
          </p:nvPr>
        </p:nvSpPr>
        <p:spPr>
          <a:xfrm>
            <a:off x="4696225" y="2326013"/>
            <a:ext cx="5311200" cy="68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000"/>
              <a:t>Physical Activity</a:t>
            </a:r>
            <a:endParaRPr sz="2000"/>
          </a:p>
        </p:txBody>
      </p:sp>
      <p:sp>
        <p:nvSpPr>
          <p:cNvPr id="257" name="Google Shape;257;p37"/>
          <p:cNvSpPr txBox="1"/>
          <p:nvPr>
            <p:ph idx="6" type="title"/>
          </p:nvPr>
        </p:nvSpPr>
        <p:spPr>
          <a:xfrm>
            <a:off x="4696225" y="3453254"/>
            <a:ext cx="5311200" cy="68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000"/>
              <a:t>Mental Health</a:t>
            </a:r>
            <a:endParaRPr sz="2000"/>
          </a:p>
        </p:txBody>
      </p:sp>
      <p:sp>
        <p:nvSpPr>
          <p:cNvPr id="258" name="Google Shape;258;p37"/>
          <p:cNvSpPr txBox="1"/>
          <p:nvPr>
            <p:ph idx="7" type="title"/>
          </p:nvPr>
        </p:nvSpPr>
        <p:spPr>
          <a:xfrm>
            <a:off x="3372225" y="1518275"/>
            <a:ext cx="1258800" cy="6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1.</a:t>
            </a:r>
            <a:endParaRPr/>
          </a:p>
        </p:txBody>
      </p:sp>
      <p:sp>
        <p:nvSpPr>
          <p:cNvPr id="259" name="Google Shape;259;p37"/>
          <p:cNvSpPr txBox="1"/>
          <p:nvPr>
            <p:ph idx="8" type="title"/>
          </p:nvPr>
        </p:nvSpPr>
        <p:spPr>
          <a:xfrm>
            <a:off x="3372225" y="2645500"/>
            <a:ext cx="1258800" cy="6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2.</a:t>
            </a:r>
            <a:endParaRPr/>
          </a:p>
        </p:txBody>
      </p:sp>
      <p:sp>
        <p:nvSpPr>
          <p:cNvPr id="260" name="Google Shape;260;p37"/>
          <p:cNvSpPr txBox="1"/>
          <p:nvPr>
            <p:ph idx="9" type="title"/>
          </p:nvPr>
        </p:nvSpPr>
        <p:spPr>
          <a:xfrm>
            <a:off x="3372225" y="3772725"/>
            <a:ext cx="1258800" cy="63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0" y="2466400"/>
            <a:ext cx="9144000" cy="4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Empirical</a:t>
            </a:r>
            <a:r>
              <a:rPr lang="es"/>
              <a:t> 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4698950" y="2740275"/>
            <a:ext cx="3888000" cy="12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5500"/>
              <a:t>Nutrition</a:t>
            </a:r>
            <a:endParaRPr sz="5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ctrTitle"/>
          </p:nvPr>
        </p:nvSpPr>
        <p:spPr>
          <a:xfrm>
            <a:off x="1114625" y="465600"/>
            <a:ext cx="3169500" cy="125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Overall, people viewed themselves as “equally healthy” across income levels</a:t>
            </a:r>
            <a:endParaRPr/>
          </a:p>
        </p:txBody>
      </p:sp>
      <p:sp>
        <p:nvSpPr>
          <p:cNvPr id="276" name="Google Shape;276;p40"/>
          <p:cNvSpPr txBox="1"/>
          <p:nvPr>
            <p:ph idx="2" type="ctrTitle"/>
          </p:nvPr>
        </p:nvSpPr>
        <p:spPr>
          <a:xfrm>
            <a:off x="4784325" y="465600"/>
            <a:ext cx="3169500" cy="95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No clear trends related to eating habits</a:t>
            </a:r>
            <a:endParaRPr/>
          </a:p>
        </p:txBody>
      </p:sp>
      <p:pic>
        <p:nvPicPr>
          <p:cNvPr id="277" name="Google Shape;277;p40"/>
          <p:cNvPicPr preferRelativeResize="0"/>
          <p:nvPr/>
        </p:nvPicPr>
        <p:blipFill>
          <a:blip r:embed="rId3">
            <a:alphaModFix/>
          </a:blip>
          <a:stretch>
            <a:fillRect/>
          </a:stretch>
        </p:blipFill>
        <p:spPr>
          <a:xfrm>
            <a:off x="886973" y="1764425"/>
            <a:ext cx="3169500" cy="2499418"/>
          </a:xfrm>
          <a:prstGeom prst="rect">
            <a:avLst/>
          </a:prstGeom>
          <a:noFill/>
          <a:ln>
            <a:noFill/>
          </a:ln>
        </p:spPr>
      </p:pic>
      <p:pic>
        <p:nvPicPr>
          <p:cNvPr id="278" name="Google Shape;278;p40"/>
          <p:cNvPicPr preferRelativeResize="0"/>
          <p:nvPr/>
        </p:nvPicPr>
        <p:blipFill>
          <a:blip r:embed="rId4">
            <a:alphaModFix/>
          </a:blip>
          <a:stretch>
            <a:fillRect/>
          </a:stretch>
        </p:blipFill>
        <p:spPr>
          <a:xfrm>
            <a:off x="4784326" y="1572300"/>
            <a:ext cx="3535025" cy="2787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39250" y="265300"/>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Models show nutritional data </a:t>
            </a:r>
            <a:endParaRPr/>
          </a:p>
          <a:p>
            <a:pPr indent="0" lvl="0" marL="0" rtl="0" algn="ctr">
              <a:spcBef>
                <a:spcPts val="0"/>
              </a:spcBef>
              <a:spcAft>
                <a:spcPts val="0"/>
              </a:spcAft>
              <a:buNone/>
            </a:pPr>
            <a:r>
              <a:rPr lang="es"/>
              <a:t>not heavily related to income or race</a:t>
            </a:r>
            <a:endParaRPr/>
          </a:p>
        </p:txBody>
      </p:sp>
      <p:sp>
        <p:nvSpPr>
          <p:cNvPr id="284" name="Google Shape;284;p41"/>
          <p:cNvSpPr txBox="1"/>
          <p:nvPr>
            <p:ph idx="1" type="body"/>
          </p:nvPr>
        </p:nvSpPr>
        <p:spPr>
          <a:xfrm>
            <a:off x="1454050" y="1404325"/>
            <a:ext cx="5877000" cy="30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Ran variety of models, most showed </a:t>
            </a:r>
            <a:r>
              <a:rPr lang="es"/>
              <a:t>no </a:t>
            </a:r>
            <a:r>
              <a:rPr lang="es"/>
              <a:t> significant coefficients or relationships between nutritional variables and race/ income, relates to no clear </a:t>
            </a:r>
            <a:r>
              <a:rPr lang="es"/>
              <a:t>obesity</a:t>
            </a:r>
            <a:r>
              <a:rPr lang="es"/>
              <a:t> trends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Font typeface="Ubuntu"/>
              <a:buChar char="●"/>
            </a:pPr>
            <a:r>
              <a:rPr b="1" lang="es">
                <a:latin typeface="Ubuntu"/>
                <a:ea typeface="Ubuntu"/>
                <a:cs typeface="Ubuntu"/>
                <a:sym typeface="Ubuntu"/>
              </a:rPr>
              <a:t>Self-health evaluation by Race</a:t>
            </a:r>
            <a:endParaRPr b="1">
              <a:latin typeface="Ubuntu"/>
              <a:ea typeface="Ubuntu"/>
              <a:cs typeface="Ubuntu"/>
              <a:sym typeface="Ubuntu"/>
            </a:endParaRPr>
          </a:p>
          <a:p>
            <a:pPr indent="-317500" lvl="1" marL="914400" rtl="0" algn="l">
              <a:spcBef>
                <a:spcPts val="0"/>
              </a:spcBef>
              <a:spcAft>
                <a:spcPts val="0"/>
              </a:spcAft>
              <a:buSzPts val="1400"/>
              <a:buFont typeface="Ubuntu"/>
              <a:buChar char="○"/>
            </a:pPr>
            <a:r>
              <a:rPr lang="es"/>
              <a:t>Multi/ other racial group rated </a:t>
            </a:r>
            <a:r>
              <a:rPr lang="es"/>
              <a:t>themselves</a:t>
            </a:r>
            <a:r>
              <a:rPr lang="es"/>
              <a:t> -.444 lower than Mexican Americans on </a:t>
            </a:r>
            <a:r>
              <a:rPr lang="es"/>
              <a:t>average</a:t>
            </a:r>
            <a:r>
              <a:rPr lang="es"/>
              <a:t> (p &lt; .001)</a:t>
            </a:r>
            <a:endParaRPr/>
          </a:p>
          <a:p>
            <a:pPr indent="-317500" lvl="1" marL="914400" rtl="0" algn="l">
              <a:spcBef>
                <a:spcPts val="0"/>
              </a:spcBef>
              <a:spcAft>
                <a:spcPts val="0"/>
              </a:spcAft>
              <a:buSzPts val="1400"/>
              <a:buFont typeface="Ubuntu"/>
              <a:buChar char="○"/>
            </a:pPr>
            <a:r>
              <a:rPr lang="es"/>
              <a:t>White Americans rated themselves -.264 lower than Mexan Americans on </a:t>
            </a:r>
            <a:r>
              <a:rPr lang="es"/>
              <a:t>average</a:t>
            </a:r>
            <a:r>
              <a:rPr lang="es"/>
              <a:t> (p &lt; .05)</a:t>
            </a:r>
            <a:endParaRPr/>
          </a:p>
          <a:p>
            <a:pPr indent="-317500" lvl="0" marL="457200" rtl="0" algn="l">
              <a:spcBef>
                <a:spcPts val="0"/>
              </a:spcBef>
              <a:spcAft>
                <a:spcPts val="0"/>
              </a:spcAft>
              <a:buSzPts val="1400"/>
              <a:buFont typeface="Ubuntu"/>
              <a:buChar char="●"/>
            </a:pPr>
            <a:r>
              <a:rPr b="1" lang="es">
                <a:latin typeface="Ubuntu"/>
                <a:ea typeface="Ubuntu"/>
                <a:cs typeface="Ubuntu"/>
                <a:sym typeface="Ubuntu"/>
              </a:rPr>
              <a:t>Macros / overall </a:t>
            </a:r>
            <a:r>
              <a:rPr b="1" lang="es">
                <a:latin typeface="Ubuntu"/>
                <a:ea typeface="Ubuntu"/>
                <a:cs typeface="Ubuntu"/>
                <a:sym typeface="Ubuntu"/>
              </a:rPr>
              <a:t>nutrients</a:t>
            </a:r>
            <a:r>
              <a:rPr b="1" lang="es">
                <a:latin typeface="Ubuntu"/>
                <a:ea typeface="Ubuntu"/>
                <a:cs typeface="Ubuntu"/>
                <a:sym typeface="Ubuntu"/>
              </a:rPr>
              <a:t> consumed by race</a:t>
            </a:r>
            <a:endParaRPr b="1">
              <a:latin typeface="Ubuntu"/>
              <a:ea typeface="Ubuntu"/>
              <a:cs typeface="Ubuntu"/>
              <a:sym typeface="Ubuntu"/>
            </a:endParaRPr>
          </a:p>
          <a:p>
            <a:pPr indent="-317500" lvl="1" marL="914400" rtl="0" algn="l">
              <a:spcBef>
                <a:spcPts val="0"/>
              </a:spcBef>
              <a:spcAft>
                <a:spcPts val="0"/>
              </a:spcAft>
              <a:buSzPts val="1400"/>
              <a:buChar char="○"/>
            </a:pPr>
            <a:r>
              <a:rPr lang="es"/>
              <a:t>Diet may vary by race, rather than income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2"/>
          <p:cNvPicPr preferRelativeResize="0"/>
          <p:nvPr/>
        </p:nvPicPr>
        <p:blipFill>
          <a:blip r:embed="rId3">
            <a:alphaModFix/>
          </a:blip>
          <a:stretch>
            <a:fillRect/>
          </a:stretch>
        </p:blipFill>
        <p:spPr>
          <a:xfrm>
            <a:off x="1380225" y="476950"/>
            <a:ext cx="6351201" cy="4211074"/>
          </a:xfrm>
          <a:prstGeom prst="rect">
            <a:avLst/>
          </a:prstGeom>
          <a:noFill/>
          <a:ln>
            <a:noFill/>
          </a:ln>
        </p:spPr>
      </p:pic>
      <p:sp>
        <p:nvSpPr>
          <p:cNvPr id="290" name="Google Shape;290;p42"/>
          <p:cNvSpPr/>
          <p:nvPr/>
        </p:nvSpPr>
        <p:spPr>
          <a:xfrm>
            <a:off x="3461350" y="884225"/>
            <a:ext cx="830100" cy="24153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2"/>
          <p:cNvSpPr/>
          <p:nvPr/>
        </p:nvSpPr>
        <p:spPr>
          <a:xfrm>
            <a:off x="6190800" y="884225"/>
            <a:ext cx="742800" cy="24153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3"/>
          <p:cNvPicPr preferRelativeResize="0"/>
          <p:nvPr/>
        </p:nvPicPr>
        <p:blipFill>
          <a:blip r:embed="rId3">
            <a:alphaModFix/>
          </a:blip>
          <a:stretch>
            <a:fillRect/>
          </a:stretch>
        </p:blipFill>
        <p:spPr>
          <a:xfrm>
            <a:off x="1380225" y="476950"/>
            <a:ext cx="6351201" cy="4211074"/>
          </a:xfrm>
          <a:prstGeom prst="rect">
            <a:avLst/>
          </a:prstGeom>
          <a:noFill/>
          <a:ln>
            <a:noFill/>
          </a:ln>
        </p:spPr>
      </p:pic>
      <p:sp>
        <p:nvSpPr>
          <p:cNvPr id="297" name="Google Shape;297;p43"/>
          <p:cNvSpPr/>
          <p:nvPr/>
        </p:nvSpPr>
        <p:spPr>
          <a:xfrm>
            <a:off x="4226950" y="916575"/>
            <a:ext cx="760200" cy="24153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3"/>
          <p:cNvSpPr/>
          <p:nvPr/>
        </p:nvSpPr>
        <p:spPr>
          <a:xfrm>
            <a:off x="5511550" y="916575"/>
            <a:ext cx="760200" cy="24153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4"/>
          <p:cNvPicPr preferRelativeResize="0"/>
          <p:nvPr/>
        </p:nvPicPr>
        <p:blipFill>
          <a:blip r:embed="rId3">
            <a:alphaModFix/>
          </a:blip>
          <a:stretch>
            <a:fillRect/>
          </a:stretch>
        </p:blipFill>
        <p:spPr>
          <a:xfrm>
            <a:off x="1380225" y="476950"/>
            <a:ext cx="6351201" cy="4211074"/>
          </a:xfrm>
          <a:prstGeom prst="rect">
            <a:avLst/>
          </a:prstGeom>
          <a:noFill/>
          <a:ln>
            <a:noFill/>
          </a:ln>
        </p:spPr>
      </p:pic>
      <p:sp>
        <p:nvSpPr>
          <p:cNvPr id="304" name="Google Shape;304;p44"/>
          <p:cNvSpPr/>
          <p:nvPr/>
        </p:nvSpPr>
        <p:spPr>
          <a:xfrm>
            <a:off x="4992550" y="1304750"/>
            <a:ext cx="576900" cy="12078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4"/>
          <p:cNvSpPr/>
          <p:nvPr/>
        </p:nvSpPr>
        <p:spPr>
          <a:xfrm>
            <a:off x="6978075" y="1304750"/>
            <a:ext cx="576900" cy="12078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4698950" y="2740275"/>
            <a:ext cx="3888000" cy="202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5500"/>
              <a:t>Physical Activity</a:t>
            </a:r>
            <a:endParaRPr sz="5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Physical Activity</a:t>
            </a:r>
            <a:endParaRPr/>
          </a:p>
        </p:txBody>
      </p:sp>
      <p:sp>
        <p:nvSpPr>
          <p:cNvPr id="316" name="Google Shape;316;p46"/>
          <p:cNvSpPr txBox="1"/>
          <p:nvPr>
            <p:ph type="ctrTitle"/>
          </p:nvPr>
        </p:nvSpPr>
        <p:spPr>
          <a:xfrm>
            <a:off x="1113228" y="1409463"/>
            <a:ext cx="31695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Basic Models run</a:t>
            </a:r>
            <a:endParaRPr/>
          </a:p>
        </p:txBody>
      </p:sp>
      <p:sp>
        <p:nvSpPr>
          <p:cNvPr id="317" name="Google Shape;317;p46"/>
          <p:cNvSpPr txBox="1"/>
          <p:nvPr>
            <p:ph idx="1" type="subTitle"/>
          </p:nvPr>
        </p:nvSpPr>
        <p:spPr>
          <a:xfrm>
            <a:off x="1113229" y="2054175"/>
            <a:ext cx="3101400" cy="111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Income and physical activity</a:t>
            </a:r>
            <a:endParaRPr/>
          </a:p>
          <a:p>
            <a:pPr indent="-317500" lvl="1" marL="914400" rtl="0" algn="l">
              <a:spcBef>
                <a:spcPts val="0"/>
              </a:spcBef>
              <a:spcAft>
                <a:spcPts val="0"/>
              </a:spcAft>
              <a:buSzPts val="1400"/>
              <a:buChar char="○"/>
            </a:pPr>
            <a:r>
              <a:rPr lang="es"/>
              <a:t>moderate recreational activity</a:t>
            </a:r>
            <a:endParaRPr/>
          </a:p>
          <a:p>
            <a:pPr indent="-317500" lvl="1" marL="914400" rtl="0" algn="l">
              <a:spcBef>
                <a:spcPts val="0"/>
              </a:spcBef>
              <a:spcAft>
                <a:spcPts val="0"/>
              </a:spcAft>
              <a:buSzPts val="1400"/>
              <a:buChar char="○"/>
            </a:pPr>
            <a:r>
              <a:rPr lang="es"/>
              <a:t>vigorous recreational activity</a:t>
            </a:r>
            <a:endParaRPr/>
          </a:p>
          <a:p>
            <a:pPr indent="-317500" lvl="1" marL="914400" rtl="0" algn="l">
              <a:spcBef>
                <a:spcPts val="0"/>
              </a:spcBef>
              <a:spcAft>
                <a:spcPts val="0"/>
              </a:spcAft>
              <a:buSzPts val="1400"/>
              <a:buChar char="○"/>
            </a:pPr>
            <a:r>
              <a:rPr lang="es"/>
              <a:t>day per week active</a:t>
            </a:r>
            <a:endParaRPr/>
          </a:p>
          <a:p>
            <a:pPr indent="0" lvl="0" marL="0" rtl="0" algn="l">
              <a:spcBef>
                <a:spcPts val="0"/>
              </a:spcBef>
              <a:spcAft>
                <a:spcPts val="0"/>
              </a:spcAft>
              <a:buNone/>
            </a:pPr>
            <a:r>
              <a:t/>
            </a:r>
            <a:endParaRPr/>
          </a:p>
        </p:txBody>
      </p:sp>
      <p:sp>
        <p:nvSpPr>
          <p:cNvPr id="318" name="Google Shape;318;p46"/>
          <p:cNvSpPr txBox="1"/>
          <p:nvPr>
            <p:ph idx="3" type="subTitle"/>
          </p:nvPr>
        </p:nvSpPr>
        <p:spPr>
          <a:xfrm>
            <a:off x="4818379" y="2054175"/>
            <a:ext cx="3101400" cy="1112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s"/>
              <a:t>Just physical activity</a:t>
            </a:r>
            <a:endParaRPr/>
          </a:p>
          <a:p>
            <a:pPr indent="-317500" lvl="0" marL="457200" rtl="0" algn="l">
              <a:lnSpc>
                <a:spcPct val="150000"/>
              </a:lnSpc>
              <a:spcBef>
                <a:spcPts val="0"/>
              </a:spcBef>
              <a:spcAft>
                <a:spcPts val="0"/>
              </a:spcAft>
              <a:buSzPts val="1400"/>
              <a:buChar char="●"/>
            </a:pPr>
            <a:r>
              <a:rPr lang="es"/>
              <a:t>Physical activity with BMI and education as cofactors</a:t>
            </a:r>
            <a:endParaRPr/>
          </a:p>
          <a:p>
            <a:pPr indent="-317500" lvl="0" marL="457200" rtl="0" algn="l">
              <a:lnSpc>
                <a:spcPct val="200000"/>
              </a:lnSpc>
              <a:spcBef>
                <a:spcPts val="0"/>
              </a:spcBef>
              <a:spcAft>
                <a:spcPts val="0"/>
              </a:spcAft>
              <a:buSzPts val="1400"/>
              <a:buChar char="●"/>
            </a:pPr>
            <a:r>
              <a:rPr lang="es"/>
              <a:t>total time spent exercising</a:t>
            </a:r>
            <a:endParaRPr/>
          </a:p>
        </p:txBody>
      </p:sp>
      <p:sp>
        <p:nvSpPr>
          <p:cNvPr id="319" name="Google Shape;319;p46"/>
          <p:cNvSpPr txBox="1"/>
          <p:nvPr>
            <p:ph type="ctrTitle"/>
          </p:nvPr>
        </p:nvSpPr>
        <p:spPr>
          <a:xfrm>
            <a:off x="4891203" y="1409463"/>
            <a:ext cx="31695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1500"/>
              <a:t>Broken Down into High, Mid and Low Income groups</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62900" y="738650"/>
            <a:ext cx="76182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Agenda </a:t>
            </a:r>
            <a:endParaRPr/>
          </a:p>
        </p:txBody>
      </p:sp>
      <p:sp>
        <p:nvSpPr>
          <p:cNvPr id="189" name="Google Shape;189;p29"/>
          <p:cNvSpPr txBox="1"/>
          <p:nvPr/>
        </p:nvSpPr>
        <p:spPr>
          <a:xfrm>
            <a:off x="1866225" y="1183475"/>
            <a:ext cx="39753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Ubuntu Light"/>
                <a:ea typeface="Ubuntu Light"/>
                <a:cs typeface="Ubuntu Light"/>
                <a:sym typeface="Ubuntu Light"/>
              </a:rPr>
              <a:t>Motivation </a:t>
            </a:r>
            <a:endParaRPr>
              <a:latin typeface="Ubuntu Light"/>
              <a:ea typeface="Ubuntu Light"/>
              <a:cs typeface="Ubuntu Light"/>
              <a:sym typeface="Ubuntu Light"/>
            </a:endParaRPr>
          </a:p>
        </p:txBody>
      </p:sp>
      <p:sp>
        <p:nvSpPr>
          <p:cNvPr id="190" name="Google Shape;190;p29"/>
          <p:cNvSpPr txBox="1"/>
          <p:nvPr/>
        </p:nvSpPr>
        <p:spPr>
          <a:xfrm>
            <a:off x="1866225" y="1765775"/>
            <a:ext cx="39753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Ubuntu Light"/>
                <a:ea typeface="Ubuntu Light"/>
                <a:cs typeface="Ubuntu Light"/>
                <a:sym typeface="Ubuntu Light"/>
              </a:rPr>
              <a:t>Data</a:t>
            </a:r>
            <a:endParaRPr>
              <a:latin typeface="Ubuntu Light"/>
              <a:ea typeface="Ubuntu Light"/>
              <a:cs typeface="Ubuntu Light"/>
              <a:sym typeface="Ubuntu Light"/>
            </a:endParaRPr>
          </a:p>
        </p:txBody>
      </p:sp>
      <p:sp>
        <p:nvSpPr>
          <p:cNvPr id="191" name="Google Shape;191;p29"/>
          <p:cNvSpPr txBox="1"/>
          <p:nvPr/>
        </p:nvSpPr>
        <p:spPr>
          <a:xfrm>
            <a:off x="1866225" y="2407813"/>
            <a:ext cx="39753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Ubuntu Light"/>
                <a:ea typeface="Ubuntu Light"/>
                <a:cs typeface="Ubuntu Light"/>
                <a:sym typeface="Ubuntu Light"/>
              </a:rPr>
              <a:t>Empirical Model</a:t>
            </a:r>
            <a:endParaRPr>
              <a:latin typeface="Ubuntu Light"/>
              <a:ea typeface="Ubuntu Light"/>
              <a:cs typeface="Ubuntu Light"/>
              <a:sym typeface="Ubuntu Light"/>
            </a:endParaRPr>
          </a:p>
        </p:txBody>
      </p:sp>
      <p:sp>
        <p:nvSpPr>
          <p:cNvPr id="192" name="Google Shape;192;p29"/>
          <p:cNvSpPr txBox="1"/>
          <p:nvPr/>
        </p:nvSpPr>
        <p:spPr>
          <a:xfrm>
            <a:off x="1866225" y="3049875"/>
            <a:ext cx="39753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Ubuntu Light"/>
                <a:ea typeface="Ubuntu Light"/>
                <a:cs typeface="Ubuntu Light"/>
                <a:sym typeface="Ubuntu Light"/>
              </a:rPr>
              <a:t>Limitations</a:t>
            </a:r>
            <a:endParaRPr>
              <a:latin typeface="Ubuntu Light"/>
              <a:ea typeface="Ubuntu Light"/>
              <a:cs typeface="Ubuntu Light"/>
              <a:sym typeface="Ubuntu Light"/>
            </a:endParaRPr>
          </a:p>
        </p:txBody>
      </p:sp>
      <p:sp>
        <p:nvSpPr>
          <p:cNvPr id="193" name="Google Shape;193;p29"/>
          <p:cNvSpPr txBox="1"/>
          <p:nvPr/>
        </p:nvSpPr>
        <p:spPr>
          <a:xfrm>
            <a:off x="1866225" y="3683400"/>
            <a:ext cx="39753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Ubuntu Light"/>
                <a:ea typeface="Ubuntu Light"/>
                <a:cs typeface="Ubuntu Light"/>
                <a:sym typeface="Ubuntu Light"/>
              </a:rPr>
              <a:t>Conclusions &amp; Next Steps</a:t>
            </a:r>
            <a:endParaRPr>
              <a:latin typeface="Ubuntu Light"/>
              <a:ea typeface="Ubuntu Light"/>
              <a:cs typeface="Ubuntu Light"/>
              <a:sym typeface="Ubuntu Light"/>
            </a:endParaRPr>
          </a:p>
        </p:txBody>
      </p:sp>
      <p:cxnSp>
        <p:nvCxnSpPr>
          <p:cNvPr id="194" name="Google Shape;194;p29"/>
          <p:cNvCxnSpPr/>
          <p:nvPr/>
        </p:nvCxnSpPr>
        <p:spPr>
          <a:xfrm flipH="1">
            <a:off x="1319975" y="1304850"/>
            <a:ext cx="22800" cy="2586900"/>
          </a:xfrm>
          <a:prstGeom prst="straightConnector1">
            <a:avLst/>
          </a:prstGeom>
          <a:noFill/>
          <a:ln cap="flat" cmpd="sng" w="9525">
            <a:solidFill>
              <a:schemeClr val="dk2"/>
            </a:solidFill>
            <a:prstDash val="solid"/>
            <a:round/>
            <a:headEnd len="med" w="med" type="none"/>
            <a:tailEnd len="med" w="med" type="none"/>
          </a:ln>
        </p:spPr>
      </p:cxnSp>
      <p:sp>
        <p:nvSpPr>
          <p:cNvPr id="195" name="Google Shape;195;p29"/>
          <p:cNvSpPr/>
          <p:nvPr/>
        </p:nvSpPr>
        <p:spPr>
          <a:xfrm>
            <a:off x="1194875" y="1236550"/>
            <a:ext cx="273000" cy="280800"/>
          </a:xfrm>
          <a:prstGeom prst="ellipse">
            <a:avLst/>
          </a:prstGeom>
          <a:solidFill>
            <a:schemeClr val="lt1"/>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9"/>
          <p:cNvSpPr/>
          <p:nvPr/>
        </p:nvSpPr>
        <p:spPr>
          <a:xfrm>
            <a:off x="1194875" y="1818575"/>
            <a:ext cx="273000" cy="280800"/>
          </a:xfrm>
          <a:prstGeom prst="ellipse">
            <a:avLst/>
          </a:prstGeom>
          <a:solidFill>
            <a:srgbClr val="FFFFFF"/>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a:off x="1194875" y="2467588"/>
            <a:ext cx="273000" cy="280800"/>
          </a:xfrm>
          <a:prstGeom prst="ellipse">
            <a:avLst/>
          </a:prstGeom>
          <a:solidFill>
            <a:srgbClr val="FFFFFF"/>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1194875" y="3116600"/>
            <a:ext cx="273000" cy="280800"/>
          </a:xfrm>
          <a:prstGeom prst="ellipse">
            <a:avLst/>
          </a:prstGeom>
          <a:solidFill>
            <a:srgbClr val="FFFFFF"/>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p:nvPr/>
        </p:nvSpPr>
        <p:spPr>
          <a:xfrm>
            <a:off x="1194875" y="3812325"/>
            <a:ext cx="273000" cy="280800"/>
          </a:xfrm>
          <a:prstGeom prst="ellipse">
            <a:avLst/>
          </a:prstGeom>
          <a:solidFill>
            <a:srgbClr val="FFFFFF"/>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47"/>
          <p:cNvPicPr preferRelativeResize="0"/>
          <p:nvPr/>
        </p:nvPicPr>
        <p:blipFill>
          <a:blip r:embed="rId3">
            <a:alphaModFix/>
          </a:blip>
          <a:stretch>
            <a:fillRect/>
          </a:stretch>
        </p:blipFill>
        <p:spPr>
          <a:xfrm>
            <a:off x="2399975" y="396225"/>
            <a:ext cx="4010591" cy="4351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8"/>
          <p:cNvPicPr preferRelativeResize="0"/>
          <p:nvPr/>
        </p:nvPicPr>
        <p:blipFill>
          <a:blip r:embed="rId3">
            <a:alphaModFix/>
          </a:blip>
          <a:stretch>
            <a:fillRect/>
          </a:stretch>
        </p:blipFill>
        <p:spPr>
          <a:xfrm>
            <a:off x="1951288" y="521425"/>
            <a:ext cx="5241426" cy="4100651"/>
          </a:xfrm>
          <a:prstGeom prst="rect">
            <a:avLst/>
          </a:prstGeom>
          <a:noFill/>
          <a:ln>
            <a:noFill/>
          </a:ln>
        </p:spPr>
      </p:pic>
      <p:sp>
        <p:nvSpPr>
          <p:cNvPr id="330" name="Google Shape;330;p48"/>
          <p:cNvSpPr/>
          <p:nvPr/>
        </p:nvSpPr>
        <p:spPr>
          <a:xfrm>
            <a:off x="4657563" y="1046325"/>
            <a:ext cx="990300" cy="22032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p:nvPr/>
        </p:nvSpPr>
        <p:spPr>
          <a:xfrm>
            <a:off x="4199125" y="2049100"/>
            <a:ext cx="283500" cy="100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9"/>
          <p:cNvSpPr/>
          <p:nvPr/>
        </p:nvSpPr>
        <p:spPr>
          <a:xfrm>
            <a:off x="8135825" y="2049100"/>
            <a:ext cx="283500" cy="100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7" name="Google Shape;337;p49"/>
          <p:cNvPicPr preferRelativeResize="0"/>
          <p:nvPr/>
        </p:nvPicPr>
        <p:blipFill>
          <a:blip r:embed="rId3">
            <a:alphaModFix/>
          </a:blip>
          <a:stretch>
            <a:fillRect/>
          </a:stretch>
        </p:blipFill>
        <p:spPr>
          <a:xfrm>
            <a:off x="515775" y="944663"/>
            <a:ext cx="3892299" cy="3209074"/>
          </a:xfrm>
          <a:prstGeom prst="rect">
            <a:avLst/>
          </a:prstGeom>
          <a:noFill/>
          <a:ln>
            <a:noFill/>
          </a:ln>
        </p:spPr>
      </p:pic>
      <p:pic>
        <p:nvPicPr>
          <p:cNvPr id="338" name="Google Shape;338;p49"/>
          <p:cNvPicPr preferRelativeResize="0"/>
          <p:nvPr/>
        </p:nvPicPr>
        <p:blipFill>
          <a:blip r:embed="rId4">
            <a:alphaModFix/>
          </a:blip>
          <a:stretch>
            <a:fillRect/>
          </a:stretch>
        </p:blipFill>
        <p:spPr>
          <a:xfrm>
            <a:off x="4482635" y="944650"/>
            <a:ext cx="3902566" cy="3209076"/>
          </a:xfrm>
          <a:prstGeom prst="rect">
            <a:avLst/>
          </a:prstGeom>
          <a:noFill/>
          <a:ln>
            <a:noFill/>
          </a:ln>
        </p:spPr>
      </p:pic>
      <p:sp>
        <p:nvSpPr>
          <p:cNvPr id="339" name="Google Shape;339;p49"/>
          <p:cNvSpPr txBox="1"/>
          <p:nvPr>
            <p:ph type="title"/>
          </p:nvPr>
        </p:nvSpPr>
        <p:spPr>
          <a:xfrm>
            <a:off x="0" y="362975"/>
            <a:ext cx="9144000" cy="4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Body Mass Index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p:nvPr/>
        </p:nvSpPr>
        <p:spPr>
          <a:xfrm>
            <a:off x="4199125" y="2049100"/>
            <a:ext cx="283500" cy="100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0"/>
          <p:cNvSpPr/>
          <p:nvPr/>
        </p:nvSpPr>
        <p:spPr>
          <a:xfrm>
            <a:off x="8135825" y="2049100"/>
            <a:ext cx="283500" cy="100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50"/>
          <p:cNvPicPr preferRelativeResize="0"/>
          <p:nvPr/>
        </p:nvPicPr>
        <p:blipFill>
          <a:blip r:embed="rId3">
            <a:alphaModFix/>
          </a:blip>
          <a:stretch>
            <a:fillRect/>
          </a:stretch>
        </p:blipFill>
        <p:spPr>
          <a:xfrm>
            <a:off x="2492500" y="426075"/>
            <a:ext cx="3424225" cy="4284824"/>
          </a:xfrm>
          <a:prstGeom prst="rect">
            <a:avLst/>
          </a:prstGeom>
          <a:noFill/>
          <a:ln>
            <a:noFill/>
          </a:ln>
        </p:spPr>
      </p:pic>
      <p:cxnSp>
        <p:nvCxnSpPr>
          <p:cNvPr id="347" name="Google Shape;347;p50"/>
          <p:cNvCxnSpPr/>
          <p:nvPr/>
        </p:nvCxnSpPr>
        <p:spPr>
          <a:xfrm>
            <a:off x="3648925" y="2983825"/>
            <a:ext cx="1310700" cy="23940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1"/>
          <p:cNvPicPr preferRelativeResize="0"/>
          <p:nvPr/>
        </p:nvPicPr>
        <p:blipFill>
          <a:blip r:embed="rId3">
            <a:alphaModFix/>
          </a:blip>
          <a:stretch>
            <a:fillRect/>
          </a:stretch>
        </p:blipFill>
        <p:spPr>
          <a:xfrm>
            <a:off x="1857500" y="645575"/>
            <a:ext cx="5319951" cy="3852375"/>
          </a:xfrm>
          <a:prstGeom prst="rect">
            <a:avLst/>
          </a:prstGeom>
          <a:noFill/>
          <a:ln>
            <a:noFill/>
          </a:ln>
        </p:spPr>
      </p:pic>
      <p:sp>
        <p:nvSpPr>
          <p:cNvPr id="353" name="Google Shape;353;p51"/>
          <p:cNvSpPr/>
          <p:nvPr/>
        </p:nvSpPr>
        <p:spPr>
          <a:xfrm>
            <a:off x="8135825" y="2049100"/>
            <a:ext cx="283500" cy="100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1"/>
          <p:cNvSpPr/>
          <p:nvPr/>
        </p:nvSpPr>
        <p:spPr>
          <a:xfrm>
            <a:off x="5714925" y="1392125"/>
            <a:ext cx="930000" cy="14004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4698950" y="2740275"/>
            <a:ext cx="3888000" cy="202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5500"/>
              <a:t>Mental Health</a:t>
            </a:r>
            <a:endParaRPr sz="5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Depression</a:t>
            </a:r>
            <a:endParaRPr/>
          </a:p>
        </p:txBody>
      </p:sp>
      <p:sp>
        <p:nvSpPr>
          <p:cNvPr id="365" name="Google Shape;365;p53"/>
          <p:cNvSpPr txBox="1"/>
          <p:nvPr>
            <p:ph type="ctrTitle"/>
          </p:nvPr>
        </p:nvSpPr>
        <p:spPr>
          <a:xfrm>
            <a:off x="1361100" y="1380523"/>
            <a:ext cx="2493300" cy="54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Dependent Variable</a:t>
            </a:r>
            <a:endParaRPr/>
          </a:p>
        </p:txBody>
      </p:sp>
      <p:sp>
        <p:nvSpPr>
          <p:cNvPr id="366" name="Google Shape;366;p53"/>
          <p:cNvSpPr txBox="1"/>
          <p:nvPr>
            <p:ph idx="1" type="subTitle"/>
          </p:nvPr>
        </p:nvSpPr>
        <p:spPr>
          <a:xfrm>
            <a:off x="1113229" y="1920825"/>
            <a:ext cx="3101400" cy="111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99999"/>
              </a:buClr>
              <a:buSzPts val="1400"/>
              <a:buChar char="●"/>
            </a:pPr>
            <a:r>
              <a:rPr lang="es">
                <a:solidFill>
                  <a:srgbClr val="999999"/>
                </a:solidFill>
              </a:rPr>
              <a:t>Annual Household Income:</a:t>
            </a:r>
            <a:r>
              <a:rPr lang="es" sz="2000">
                <a:solidFill>
                  <a:srgbClr val="999999"/>
                </a:solidFill>
              </a:rPr>
              <a:t> </a:t>
            </a:r>
            <a:r>
              <a:rPr lang="es" sz="1500">
                <a:solidFill>
                  <a:srgbClr val="999999"/>
                </a:solidFill>
                <a:latin typeface="Ubuntu"/>
                <a:ea typeface="Ubuntu"/>
                <a:cs typeface="Ubuntu"/>
                <a:sym typeface="Ubuntu"/>
              </a:rPr>
              <a:t>Total household income (increments of  $10,000)</a:t>
            </a:r>
            <a:endParaRPr sz="1500">
              <a:solidFill>
                <a:srgbClr val="999999"/>
              </a:solidFill>
              <a:latin typeface="Ubuntu"/>
              <a:ea typeface="Ubuntu"/>
              <a:cs typeface="Ubuntu"/>
              <a:sym typeface="Ubuntu"/>
            </a:endParaRPr>
          </a:p>
          <a:p>
            <a:pPr indent="-323850" lvl="0" marL="457200" rtl="0" algn="l">
              <a:spcBef>
                <a:spcPts val="0"/>
              </a:spcBef>
              <a:spcAft>
                <a:spcPts val="0"/>
              </a:spcAft>
              <a:buClr>
                <a:srgbClr val="999999"/>
              </a:buClr>
              <a:buSzPts val="1500"/>
              <a:buFont typeface="Ubuntu"/>
              <a:buChar char="●"/>
            </a:pPr>
            <a:r>
              <a:rPr lang="es" sz="1500">
                <a:solidFill>
                  <a:srgbClr val="999999"/>
                </a:solidFill>
                <a:latin typeface="Ubuntu"/>
                <a:ea typeface="Ubuntu"/>
                <a:cs typeface="Ubuntu"/>
                <a:sym typeface="Ubuntu"/>
              </a:rPr>
              <a:t>Ratio of Family Income to Poverty: </a:t>
            </a:r>
            <a:r>
              <a:rPr lang="es">
                <a:solidFill>
                  <a:srgbClr val="999999"/>
                </a:solidFill>
                <a:latin typeface="Verdana"/>
                <a:ea typeface="Verdana"/>
                <a:cs typeface="Verdana"/>
                <a:sym typeface="Verdana"/>
              </a:rPr>
              <a:t>(reported as a number between 0-5)</a:t>
            </a:r>
            <a:endParaRPr sz="2000">
              <a:solidFill>
                <a:srgbClr val="999999"/>
              </a:solidFill>
              <a:latin typeface="Ubuntu"/>
              <a:ea typeface="Ubuntu"/>
              <a:cs typeface="Ubuntu"/>
              <a:sym typeface="Ubuntu"/>
            </a:endParaRPr>
          </a:p>
        </p:txBody>
      </p:sp>
      <p:sp>
        <p:nvSpPr>
          <p:cNvPr id="367" name="Google Shape;367;p53"/>
          <p:cNvSpPr txBox="1"/>
          <p:nvPr>
            <p:ph idx="2" type="ctrTitle"/>
          </p:nvPr>
        </p:nvSpPr>
        <p:spPr>
          <a:xfrm>
            <a:off x="4818376" y="1409475"/>
            <a:ext cx="2667600" cy="48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Independent Variables</a:t>
            </a:r>
            <a:endParaRPr/>
          </a:p>
        </p:txBody>
      </p:sp>
      <p:sp>
        <p:nvSpPr>
          <p:cNvPr id="368" name="Google Shape;368;p53"/>
          <p:cNvSpPr txBox="1"/>
          <p:nvPr>
            <p:ph idx="3" type="subTitle"/>
          </p:nvPr>
        </p:nvSpPr>
        <p:spPr>
          <a:xfrm>
            <a:off x="4818375" y="1891875"/>
            <a:ext cx="3572400" cy="266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Depression Total: Score from a depression screening test. A higher score corresponds to a respondent showing more symptoms of depression</a:t>
            </a:r>
            <a:endParaRPr/>
          </a:p>
          <a:p>
            <a:pPr indent="0" lvl="0" marL="45720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4"/>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Summary</a:t>
            </a:r>
            <a:endParaRPr/>
          </a:p>
        </p:txBody>
      </p:sp>
      <p:pic>
        <p:nvPicPr>
          <p:cNvPr id="374" name="Google Shape;374;p54"/>
          <p:cNvPicPr preferRelativeResize="0"/>
          <p:nvPr/>
        </p:nvPicPr>
        <p:blipFill>
          <a:blip r:embed="rId3">
            <a:alphaModFix/>
          </a:blip>
          <a:stretch>
            <a:fillRect/>
          </a:stretch>
        </p:blipFill>
        <p:spPr>
          <a:xfrm>
            <a:off x="1838235" y="1130025"/>
            <a:ext cx="5467525" cy="3726676"/>
          </a:xfrm>
          <a:prstGeom prst="rect">
            <a:avLst/>
          </a:prstGeom>
          <a:noFill/>
          <a:ln>
            <a:noFill/>
          </a:ln>
        </p:spPr>
      </p:pic>
      <p:sp>
        <p:nvSpPr>
          <p:cNvPr id="375" name="Google Shape;375;p54"/>
          <p:cNvSpPr/>
          <p:nvPr/>
        </p:nvSpPr>
        <p:spPr>
          <a:xfrm>
            <a:off x="5341800" y="2515975"/>
            <a:ext cx="1512000" cy="913800"/>
          </a:xfrm>
          <a:prstGeom prst="rect">
            <a:avLst/>
          </a:prstGeom>
          <a:noFill/>
          <a:ln cap="flat" cmpd="sng" w="1143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4"/>
          <p:cNvSpPr/>
          <p:nvPr/>
        </p:nvSpPr>
        <p:spPr>
          <a:xfrm>
            <a:off x="3815988" y="1602175"/>
            <a:ext cx="1512000" cy="913800"/>
          </a:xfrm>
          <a:prstGeom prst="rect">
            <a:avLst/>
          </a:prstGeom>
          <a:noFill/>
          <a:ln cap="flat" cmpd="sng" w="1143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5"/>
          <p:cNvPicPr preferRelativeResize="0"/>
          <p:nvPr/>
        </p:nvPicPr>
        <p:blipFill>
          <a:blip r:embed="rId3">
            <a:alphaModFix/>
          </a:blip>
          <a:stretch>
            <a:fillRect/>
          </a:stretch>
        </p:blipFill>
        <p:spPr>
          <a:xfrm>
            <a:off x="1394350" y="152400"/>
            <a:ext cx="6027701" cy="45892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idx="4" type="title"/>
          </p:nvPr>
        </p:nvSpPr>
        <p:spPr>
          <a:xfrm>
            <a:off x="-11850" y="927075"/>
            <a:ext cx="91440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Drug Usage</a:t>
            </a:r>
            <a:endParaRPr/>
          </a:p>
        </p:txBody>
      </p:sp>
      <p:sp>
        <p:nvSpPr>
          <p:cNvPr id="387" name="Google Shape;387;p56"/>
          <p:cNvSpPr txBox="1"/>
          <p:nvPr>
            <p:ph type="ctrTitle"/>
          </p:nvPr>
        </p:nvSpPr>
        <p:spPr>
          <a:xfrm>
            <a:off x="1079176" y="1571775"/>
            <a:ext cx="2601900" cy="48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Dependent Variables</a:t>
            </a:r>
            <a:endParaRPr/>
          </a:p>
        </p:txBody>
      </p:sp>
      <p:sp>
        <p:nvSpPr>
          <p:cNvPr id="388" name="Google Shape;388;p56"/>
          <p:cNvSpPr txBox="1"/>
          <p:nvPr>
            <p:ph idx="1" type="subTitle"/>
          </p:nvPr>
        </p:nvSpPr>
        <p:spPr>
          <a:xfrm>
            <a:off x="1113229" y="1916725"/>
            <a:ext cx="3101400" cy="111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Annual Household Income:</a:t>
            </a:r>
            <a:r>
              <a:rPr lang="es" sz="2000"/>
              <a:t> </a:t>
            </a:r>
            <a:r>
              <a:rPr lang="es" sz="1500">
                <a:latin typeface="Ubuntu"/>
                <a:ea typeface="Ubuntu"/>
                <a:cs typeface="Ubuntu"/>
                <a:sym typeface="Ubuntu"/>
              </a:rPr>
              <a:t>Total household income (reported as a range value in dollars)</a:t>
            </a:r>
            <a:endParaRPr sz="1500">
              <a:latin typeface="Ubuntu"/>
              <a:ea typeface="Ubuntu"/>
              <a:cs typeface="Ubuntu"/>
              <a:sym typeface="Ubuntu"/>
            </a:endParaRPr>
          </a:p>
          <a:p>
            <a:pPr indent="-323850" lvl="0" marL="457200" rtl="0" algn="l">
              <a:spcBef>
                <a:spcPts val="0"/>
              </a:spcBef>
              <a:spcAft>
                <a:spcPts val="0"/>
              </a:spcAft>
              <a:buSzPts val="1500"/>
              <a:buFont typeface="Ubuntu"/>
              <a:buChar char="●"/>
            </a:pPr>
            <a:r>
              <a:rPr lang="es" sz="1500">
                <a:latin typeface="Ubuntu"/>
                <a:ea typeface="Ubuntu"/>
                <a:cs typeface="Ubuntu"/>
                <a:sym typeface="Ubuntu"/>
              </a:rPr>
              <a:t>Ratio of Family Income to Poverty: </a:t>
            </a:r>
            <a:r>
              <a:rPr lang="es">
                <a:latin typeface="Verdana"/>
                <a:ea typeface="Verdana"/>
                <a:cs typeface="Verdana"/>
                <a:sym typeface="Verdana"/>
              </a:rPr>
              <a:t>A ratio of family income to poverty guidelines (reported as a number between 0-5)</a:t>
            </a:r>
            <a:endParaRPr/>
          </a:p>
        </p:txBody>
      </p:sp>
      <p:sp>
        <p:nvSpPr>
          <p:cNvPr id="389" name="Google Shape;389;p56"/>
          <p:cNvSpPr txBox="1"/>
          <p:nvPr>
            <p:ph idx="2" type="ctrTitle"/>
          </p:nvPr>
        </p:nvSpPr>
        <p:spPr>
          <a:xfrm>
            <a:off x="5078650" y="1597125"/>
            <a:ext cx="2754300" cy="43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Independent Variables</a:t>
            </a:r>
            <a:endParaRPr/>
          </a:p>
        </p:txBody>
      </p:sp>
      <p:sp>
        <p:nvSpPr>
          <p:cNvPr id="390" name="Google Shape;390;p56"/>
          <p:cNvSpPr txBox="1"/>
          <p:nvPr>
            <p:ph idx="3" type="subTitle"/>
          </p:nvPr>
        </p:nvSpPr>
        <p:spPr>
          <a:xfrm>
            <a:off x="4830775" y="2015550"/>
            <a:ext cx="3101400" cy="211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Drug Usage Total: Number of drugs a respondent has used in their life  out of marijuana, cocaine, methamphetamines, and heroin</a:t>
            </a:r>
            <a:endParaRPr/>
          </a:p>
          <a:p>
            <a:pPr indent="-317500" lvl="0" marL="457200" rtl="0" algn="l">
              <a:spcBef>
                <a:spcPts val="0"/>
              </a:spcBef>
              <a:spcAft>
                <a:spcPts val="0"/>
              </a:spcAft>
              <a:buSzPts val="1400"/>
              <a:buChar char="●"/>
            </a:pPr>
            <a:r>
              <a:rPr lang="es"/>
              <a:t>Rehab:  Has the respondent ever been in a medical rehabilitation program 1 = Yes, 0 = No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0" y="2466400"/>
            <a:ext cx="9144000" cy="4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Motivation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7"/>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Connection to Mental Health</a:t>
            </a:r>
            <a:endParaRPr/>
          </a:p>
        </p:txBody>
      </p:sp>
      <p:sp>
        <p:nvSpPr>
          <p:cNvPr id="396" name="Google Shape;396;p57"/>
          <p:cNvSpPr txBox="1"/>
          <p:nvPr>
            <p:ph idx="1" type="body"/>
          </p:nvPr>
        </p:nvSpPr>
        <p:spPr>
          <a:xfrm>
            <a:off x="1528425" y="1433975"/>
            <a:ext cx="5877000" cy="12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000000"/>
                </a:solidFill>
                <a:highlight>
                  <a:srgbClr val="FFFFFF"/>
                </a:highlight>
                <a:latin typeface="Times New Roman"/>
                <a:ea typeface="Times New Roman"/>
                <a:cs typeface="Times New Roman"/>
                <a:sym typeface="Times New Roman"/>
              </a:rPr>
              <a:t>“...mental health problems are commonly comorbid with substance abuse in the general population”</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s" sz="1200">
                <a:solidFill>
                  <a:srgbClr val="000000"/>
                </a:solidFill>
                <a:highlight>
                  <a:srgbClr val="FFFFFF"/>
                </a:highlight>
                <a:latin typeface="Times New Roman"/>
                <a:ea typeface="Times New Roman"/>
                <a:cs typeface="Times New Roman"/>
                <a:sym typeface="Times New Roman"/>
              </a:rPr>
              <a:t>Booth BM, Walton MA, Barry KL, et al. Substance use, depression and mental health functioning in patients seeking acute medical care in an inner-city ED. J Behav Health Serv </a:t>
            </a:r>
            <a:endParaRPr/>
          </a:p>
          <a:p>
            <a:pPr indent="0" lvl="0" marL="0" rtl="0" algn="ctr">
              <a:spcBef>
                <a:spcPts val="0"/>
              </a:spcBef>
              <a:spcAft>
                <a:spcPts val="0"/>
              </a:spcAft>
              <a:buNone/>
            </a:pPr>
            <a:r>
              <a:rPr lang="es" sz="1200">
                <a:solidFill>
                  <a:srgbClr val="000000"/>
                </a:solidFill>
                <a:highlight>
                  <a:srgbClr val="FFFFFF"/>
                </a:highlight>
                <a:latin typeface="Times New Roman"/>
                <a:ea typeface="Times New Roman"/>
                <a:cs typeface="Times New Roman"/>
                <a:sym typeface="Times New Roman"/>
              </a:rPr>
              <a:t>Res. 2011</a:t>
            </a:r>
            <a:endParaRPr sz="1200">
              <a:solidFill>
                <a:srgbClr val="000000"/>
              </a:solidFill>
              <a:highlight>
                <a:srgbClr val="FFFFFF"/>
              </a:highlight>
              <a:latin typeface="Times New Roman"/>
              <a:ea typeface="Times New Roman"/>
              <a:cs typeface="Times New Roman"/>
              <a:sym typeface="Times New Roman"/>
            </a:endParaRPr>
          </a:p>
        </p:txBody>
      </p:sp>
      <p:pic>
        <p:nvPicPr>
          <p:cNvPr id="397" name="Google Shape;397;p57"/>
          <p:cNvPicPr preferRelativeResize="0"/>
          <p:nvPr/>
        </p:nvPicPr>
        <p:blipFill>
          <a:blip r:embed="rId3">
            <a:alphaModFix/>
          </a:blip>
          <a:stretch>
            <a:fillRect/>
          </a:stretch>
        </p:blipFill>
        <p:spPr>
          <a:xfrm>
            <a:off x="747300" y="2792400"/>
            <a:ext cx="2958501" cy="1696050"/>
          </a:xfrm>
          <a:prstGeom prst="rect">
            <a:avLst/>
          </a:prstGeom>
          <a:noFill/>
          <a:ln>
            <a:noFill/>
          </a:ln>
        </p:spPr>
      </p:pic>
      <p:pic>
        <p:nvPicPr>
          <p:cNvPr id="398" name="Google Shape;398;p57"/>
          <p:cNvPicPr preferRelativeResize="0"/>
          <p:nvPr/>
        </p:nvPicPr>
        <p:blipFill>
          <a:blip r:embed="rId4">
            <a:alphaModFix/>
          </a:blip>
          <a:stretch>
            <a:fillRect/>
          </a:stretch>
        </p:blipFill>
        <p:spPr>
          <a:xfrm>
            <a:off x="5639250" y="2704900"/>
            <a:ext cx="2785900" cy="18710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8"/>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Summary</a:t>
            </a:r>
            <a:endParaRPr/>
          </a:p>
        </p:txBody>
      </p:sp>
      <p:pic>
        <p:nvPicPr>
          <p:cNvPr id="404" name="Google Shape;404;p58"/>
          <p:cNvPicPr preferRelativeResize="0"/>
          <p:nvPr/>
        </p:nvPicPr>
        <p:blipFill>
          <a:blip r:embed="rId3">
            <a:alphaModFix/>
          </a:blip>
          <a:stretch>
            <a:fillRect/>
          </a:stretch>
        </p:blipFill>
        <p:spPr>
          <a:xfrm>
            <a:off x="1899950" y="1346825"/>
            <a:ext cx="5660376" cy="3631901"/>
          </a:xfrm>
          <a:prstGeom prst="rect">
            <a:avLst/>
          </a:prstGeom>
          <a:noFill/>
          <a:ln>
            <a:noFill/>
          </a:ln>
        </p:spPr>
      </p:pic>
      <p:sp>
        <p:nvSpPr>
          <p:cNvPr id="405" name="Google Shape;405;p58"/>
          <p:cNvSpPr/>
          <p:nvPr/>
        </p:nvSpPr>
        <p:spPr>
          <a:xfrm>
            <a:off x="5961500" y="2392050"/>
            <a:ext cx="1363200" cy="805500"/>
          </a:xfrm>
          <a:prstGeom prst="rect">
            <a:avLst/>
          </a:prstGeom>
          <a:noFill/>
          <a:ln cap="flat" cmpd="sng" w="1143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8"/>
          <p:cNvSpPr/>
          <p:nvPr/>
        </p:nvSpPr>
        <p:spPr>
          <a:xfrm>
            <a:off x="2107000" y="3197550"/>
            <a:ext cx="1363200" cy="694200"/>
          </a:xfrm>
          <a:prstGeom prst="rect">
            <a:avLst/>
          </a:prstGeom>
          <a:noFill/>
          <a:ln cap="flat" cmpd="sng" w="1143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59"/>
          <p:cNvPicPr preferRelativeResize="0"/>
          <p:nvPr/>
        </p:nvPicPr>
        <p:blipFill>
          <a:blip r:embed="rId3">
            <a:alphaModFix/>
          </a:blip>
          <a:stretch>
            <a:fillRect/>
          </a:stretch>
        </p:blipFill>
        <p:spPr>
          <a:xfrm>
            <a:off x="152400" y="152400"/>
            <a:ext cx="6448024"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Summary</a:t>
            </a:r>
            <a:endParaRPr/>
          </a:p>
        </p:txBody>
      </p:sp>
      <p:pic>
        <p:nvPicPr>
          <p:cNvPr id="417" name="Google Shape;417;p60"/>
          <p:cNvPicPr preferRelativeResize="0"/>
          <p:nvPr/>
        </p:nvPicPr>
        <p:blipFill>
          <a:blip r:embed="rId3">
            <a:alphaModFix/>
          </a:blip>
          <a:stretch>
            <a:fillRect/>
          </a:stretch>
        </p:blipFill>
        <p:spPr>
          <a:xfrm>
            <a:off x="670797" y="1130025"/>
            <a:ext cx="7802392" cy="37167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61"/>
          <p:cNvPicPr preferRelativeResize="0"/>
          <p:nvPr/>
        </p:nvPicPr>
        <p:blipFill>
          <a:blip r:embed="rId3">
            <a:alphaModFix/>
          </a:blip>
          <a:stretch>
            <a:fillRect/>
          </a:stretch>
        </p:blipFill>
        <p:spPr>
          <a:xfrm>
            <a:off x="1607475" y="152400"/>
            <a:ext cx="5665508" cy="48387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2"/>
          <p:cNvSpPr txBox="1"/>
          <p:nvPr>
            <p:ph type="title"/>
          </p:nvPr>
        </p:nvSpPr>
        <p:spPr>
          <a:xfrm>
            <a:off x="0" y="2466400"/>
            <a:ext cx="9144000" cy="4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Limitations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Limitations to Our Findings</a:t>
            </a:r>
            <a:endParaRPr/>
          </a:p>
        </p:txBody>
      </p:sp>
      <p:sp>
        <p:nvSpPr>
          <p:cNvPr id="433" name="Google Shape;433;p63"/>
          <p:cNvSpPr txBox="1"/>
          <p:nvPr>
            <p:ph idx="1" type="body"/>
          </p:nvPr>
        </p:nvSpPr>
        <p:spPr>
          <a:xfrm>
            <a:off x="1454050" y="1566050"/>
            <a:ext cx="5877000" cy="284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Income level highly variable for what may be reported </a:t>
            </a:r>
            <a:endParaRPr/>
          </a:p>
          <a:p>
            <a:pPr indent="-317500" lvl="1" marL="914400" rtl="0" algn="l">
              <a:spcBef>
                <a:spcPts val="0"/>
              </a:spcBef>
              <a:spcAft>
                <a:spcPts val="0"/>
              </a:spcAft>
              <a:buSzPts val="1400"/>
              <a:buChar char="○"/>
            </a:pPr>
            <a:r>
              <a:rPr lang="es"/>
              <a:t>Used household, but will college-aged kids use their own income or family income? </a:t>
            </a:r>
            <a:endParaRPr/>
          </a:p>
          <a:p>
            <a:pPr indent="-317500" lvl="1" marL="914400" rtl="0" algn="l">
              <a:spcBef>
                <a:spcPts val="0"/>
              </a:spcBef>
              <a:spcAft>
                <a:spcPts val="0"/>
              </a:spcAft>
              <a:buSzPts val="1400"/>
              <a:buChar char="○"/>
            </a:pPr>
            <a:r>
              <a:rPr lang="es"/>
              <a:t>i.e. income may not be as good an indicator of SES as hoped</a:t>
            </a:r>
            <a:endParaRPr/>
          </a:p>
          <a:p>
            <a:pPr indent="-317500" lvl="0" marL="457200" rtl="0" algn="l">
              <a:spcBef>
                <a:spcPts val="0"/>
              </a:spcBef>
              <a:spcAft>
                <a:spcPts val="0"/>
              </a:spcAft>
              <a:buSzPts val="1400"/>
              <a:buChar char="●"/>
            </a:pPr>
            <a:r>
              <a:rPr lang="es"/>
              <a:t>Doesn’t separate above $100,000, which is roughly 30% of American families</a:t>
            </a:r>
            <a:endParaRPr/>
          </a:p>
          <a:p>
            <a:pPr indent="-317500" lvl="0" marL="457200" rtl="0" algn="l">
              <a:spcBef>
                <a:spcPts val="0"/>
              </a:spcBef>
              <a:spcAft>
                <a:spcPts val="0"/>
              </a:spcAft>
              <a:buSzPts val="1400"/>
              <a:buChar char="●"/>
            </a:pPr>
            <a:r>
              <a:rPr lang="es"/>
              <a:t>Income was defined as a range, not a clear value</a:t>
            </a:r>
            <a:endParaRPr/>
          </a:p>
          <a:p>
            <a:pPr indent="-317500" lvl="0" marL="457200" rtl="0" algn="l">
              <a:spcBef>
                <a:spcPts val="0"/>
              </a:spcBef>
              <a:spcAft>
                <a:spcPts val="0"/>
              </a:spcAft>
              <a:buSzPts val="1400"/>
              <a:buChar char="●"/>
            </a:pPr>
            <a:r>
              <a:rPr lang="es"/>
              <a:t>Many subjective responses</a:t>
            </a:r>
            <a:endParaRPr/>
          </a:p>
          <a:p>
            <a:pPr indent="-317500" lvl="0" marL="457200" rtl="0" algn="l">
              <a:spcBef>
                <a:spcPts val="0"/>
              </a:spcBef>
              <a:spcAft>
                <a:spcPts val="0"/>
              </a:spcAft>
              <a:buSzPts val="1400"/>
              <a:buChar char="●"/>
            </a:pPr>
            <a:r>
              <a:rPr lang="es"/>
              <a:t>No direct access to other variables</a:t>
            </a:r>
            <a:endParaRPr/>
          </a:p>
          <a:p>
            <a:pPr indent="-317500" lvl="0" marL="457200" rtl="0" algn="l">
              <a:spcBef>
                <a:spcPts val="0"/>
              </a:spcBef>
              <a:spcAft>
                <a:spcPts val="0"/>
              </a:spcAft>
              <a:buSzPts val="1400"/>
              <a:buChar char="●"/>
            </a:pPr>
            <a:r>
              <a:rPr lang="es"/>
              <a:t>Missing responses from a representative dataset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4"/>
          <p:cNvSpPr txBox="1"/>
          <p:nvPr>
            <p:ph type="title"/>
          </p:nvPr>
        </p:nvSpPr>
        <p:spPr>
          <a:xfrm>
            <a:off x="888000" y="1463700"/>
            <a:ext cx="7368000" cy="221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Conclusions &amp; Next Steps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5"/>
          <p:cNvSpPr txBox="1"/>
          <p:nvPr>
            <p:ph type="title"/>
          </p:nvPr>
        </p:nvSpPr>
        <p:spPr>
          <a:xfrm>
            <a:off x="0" y="216225"/>
            <a:ext cx="91440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Conclusions &amp; Recommendations</a:t>
            </a:r>
            <a:endParaRPr/>
          </a:p>
        </p:txBody>
      </p:sp>
      <p:sp>
        <p:nvSpPr>
          <p:cNvPr id="444" name="Google Shape;444;p65"/>
          <p:cNvSpPr txBox="1"/>
          <p:nvPr>
            <p:ph idx="1" type="body"/>
          </p:nvPr>
        </p:nvSpPr>
        <p:spPr>
          <a:xfrm>
            <a:off x="1633500" y="1736150"/>
            <a:ext cx="5877000" cy="250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Data calls for further analysis and study; at this time our models can neither confirm nor deny a relationship between SES and overall health</a:t>
            </a:r>
            <a:endParaRPr/>
          </a:p>
          <a:p>
            <a:pPr indent="-317500" lvl="0" marL="457200" rtl="0" algn="l">
              <a:spcBef>
                <a:spcPts val="0"/>
              </a:spcBef>
              <a:spcAft>
                <a:spcPts val="0"/>
              </a:spcAft>
              <a:buSzPts val="1400"/>
              <a:buChar char="●"/>
            </a:pPr>
            <a:r>
              <a:rPr lang="es"/>
              <a:t>We will </a:t>
            </a:r>
            <a:r>
              <a:rPr lang="es"/>
              <a:t>Look for relationships between the three indicators and combinations of them to see if we can find more statistically significant results</a:t>
            </a:r>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6"/>
          <p:cNvSpPr txBox="1"/>
          <p:nvPr>
            <p:ph type="title"/>
          </p:nvPr>
        </p:nvSpPr>
        <p:spPr>
          <a:xfrm>
            <a:off x="532450" y="2687975"/>
            <a:ext cx="4005000" cy="108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500"/>
              <a:t>Thank you!</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598550" y="216225"/>
            <a:ext cx="7649400" cy="9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Previous studies have shown that socioeconomic status (SES) has a large influence on overall health</a:t>
            </a:r>
            <a:endParaRPr/>
          </a:p>
        </p:txBody>
      </p:sp>
      <p:sp>
        <p:nvSpPr>
          <p:cNvPr id="210" name="Google Shape;210;p31"/>
          <p:cNvSpPr txBox="1"/>
          <p:nvPr>
            <p:ph idx="1" type="body"/>
          </p:nvPr>
        </p:nvSpPr>
        <p:spPr>
          <a:xfrm>
            <a:off x="700000" y="1400000"/>
            <a:ext cx="7771200" cy="3006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 sz="1600"/>
              <a:t>Healthy Lifestyle = behavioral patterns</a:t>
            </a:r>
            <a:endParaRPr sz="1600"/>
          </a:p>
          <a:p>
            <a:pPr indent="-330200" lvl="1" marL="914400" rtl="0" algn="l">
              <a:spcBef>
                <a:spcPts val="0"/>
              </a:spcBef>
              <a:spcAft>
                <a:spcPts val="0"/>
              </a:spcAft>
              <a:buSzPts val="1600"/>
              <a:buChar char="○"/>
            </a:pPr>
            <a:r>
              <a:rPr lang="es" sz="1600"/>
              <a:t>Exercise</a:t>
            </a:r>
            <a:endParaRPr sz="1600"/>
          </a:p>
          <a:p>
            <a:pPr indent="-330200" lvl="1" marL="914400" rtl="0" algn="l">
              <a:spcBef>
                <a:spcPts val="0"/>
              </a:spcBef>
              <a:spcAft>
                <a:spcPts val="0"/>
              </a:spcAft>
              <a:buSzPts val="1600"/>
              <a:buChar char="○"/>
            </a:pPr>
            <a:r>
              <a:rPr lang="es" sz="1600"/>
              <a:t>Diet</a:t>
            </a:r>
            <a:endParaRPr sz="1600"/>
          </a:p>
          <a:p>
            <a:pPr indent="-330200" lvl="1" marL="914400" rtl="0" algn="l">
              <a:spcBef>
                <a:spcPts val="0"/>
              </a:spcBef>
              <a:spcAft>
                <a:spcPts val="0"/>
              </a:spcAft>
              <a:buSzPts val="1600"/>
              <a:buChar char="○"/>
            </a:pPr>
            <a:r>
              <a:rPr lang="es" sz="1600"/>
              <a:t>Risks - smoking, alcoholism, sedentary</a:t>
            </a:r>
            <a:endParaRPr sz="1600"/>
          </a:p>
          <a:p>
            <a:pPr indent="-330200" lvl="0" marL="457200" rtl="0" algn="l">
              <a:spcBef>
                <a:spcPts val="0"/>
              </a:spcBef>
              <a:spcAft>
                <a:spcPts val="0"/>
              </a:spcAft>
              <a:buSzPts val="1600"/>
              <a:buChar char="●"/>
            </a:pPr>
            <a:r>
              <a:rPr lang="es" sz="1600"/>
              <a:t>Lifestyles can be passed down</a:t>
            </a:r>
            <a:endParaRPr sz="1600"/>
          </a:p>
          <a:p>
            <a:pPr indent="-330200" lvl="0" marL="457200" rtl="0" algn="l">
              <a:spcBef>
                <a:spcPts val="0"/>
              </a:spcBef>
              <a:spcAft>
                <a:spcPts val="0"/>
              </a:spcAft>
              <a:buSzPts val="1600"/>
              <a:buChar char="●"/>
            </a:pPr>
            <a:r>
              <a:rPr lang="es" sz="1600"/>
              <a:t>Lifestyle limited by SES</a:t>
            </a:r>
            <a:endParaRPr sz="1600"/>
          </a:p>
          <a:p>
            <a:pPr indent="-330200" lvl="1" marL="914400" rtl="0" algn="l">
              <a:spcBef>
                <a:spcPts val="0"/>
              </a:spcBef>
              <a:spcAft>
                <a:spcPts val="0"/>
              </a:spcAft>
              <a:buSzPts val="1600"/>
              <a:buChar char="○"/>
            </a:pPr>
            <a:r>
              <a:rPr lang="es" sz="1600"/>
              <a:t>Access to gyms, training facilities</a:t>
            </a:r>
            <a:endParaRPr sz="1600"/>
          </a:p>
          <a:p>
            <a:pPr indent="-330200" lvl="1" marL="914400" rtl="0" algn="l">
              <a:spcBef>
                <a:spcPts val="0"/>
              </a:spcBef>
              <a:spcAft>
                <a:spcPts val="0"/>
              </a:spcAft>
              <a:buSzPts val="1600"/>
              <a:buChar char="○"/>
            </a:pPr>
            <a:r>
              <a:rPr lang="es" sz="1600"/>
              <a:t>Amount of time spent on leisure vs. working</a:t>
            </a:r>
            <a:endParaRPr sz="1600"/>
          </a:p>
          <a:p>
            <a:pPr indent="-330200" lvl="1" marL="914400" rtl="0" algn="l">
              <a:spcBef>
                <a:spcPts val="0"/>
              </a:spcBef>
              <a:spcAft>
                <a:spcPts val="0"/>
              </a:spcAft>
              <a:buSzPts val="1600"/>
              <a:buChar char="○"/>
            </a:pPr>
            <a:r>
              <a:rPr lang="es" sz="1600"/>
              <a:t>Cost of healthy items → possible hunger-</a:t>
            </a:r>
            <a:r>
              <a:rPr lang="es" sz="1600"/>
              <a:t>obesity</a:t>
            </a:r>
            <a:r>
              <a:rPr lang="es" sz="1600"/>
              <a:t> paradox</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0" y="2466400"/>
            <a:ext cx="9144000" cy="4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idx="4" type="title"/>
          </p:nvPr>
        </p:nvSpPr>
        <p:spPr>
          <a:xfrm>
            <a:off x="-11850" y="559625"/>
            <a:ext cx="9144000" cy="8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Background: </a:t>
            </a:r>
            <a:endParaRPr/>
          </a:p>
          <a:p>
            <a:pPr indent="0" lvl="0" marL="0" rtl="0" algn="ctr">
              <a:spcBef>
                <a:spcPts val="0"/>
              </a:spcBef>
              <a:spcAft>
                <a:spcPts val="0"/>
              </a:spcAft>
              <a:buNone/>
            </a:pPr>
            <a:r>
              <a:rPr lang="es"/>
              <a:t>National Health and Nutrition Examination Survey</a:t>
            </a:r>
            <a:endParaRPr/>
          </a:p>
        </p:txBody>
      </p:sp>
      <p:sp>
        <p:nvSpPr>
          <p:cNvPr id="221" name="Google Shape;221;p33"/>
          <p:cNvSpPr txBox="1"/>
          <p:nvPr>
            <p:ph type="ctrTitle"/>
          </p:nvPr>
        </p:nvSpPr>
        <p:spPr>
          <a:xfrm>
            <a:off x="1113228" y="1571550"/>
            <a:ext cx="31695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Logistics</a:t>
            </a:r>
            <a:endParaRPr/>
          </a:p>
        </p:txBody>
      </p:sp>
      <p:sp>
        <p:nvSpPr>
          <p:cNvPr id="222" name="Google Shape;222;p33"/>
          <p:cNvSpPr txBox="1"/>
          <p:nvPr>
            <p:ph idx="1" type="subTitle"/>
          </p:nvPr>
        </p:nvSpPr>
        <p:spPr>
          <a:xfrm>
            <a:off x="1113225" y="2177000"/>
            <a:ext cx="3101400" cy="178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Population survey r</a:t>
            </a:r>
            <a:r>
              <a:rPr lang="es"/>
              <a:t>un by the CDC every other year</a:t>
            </a:r>
            <a:endParaRPr/>
          </a:p>
          <a:p>
            <a:pPr indent="-317500" lvl="0" marL="457200" rtl="0" algn="l">
              <a:spcBef>
                <a:spcPts val="0"/>
              </a:spcBef>
              <a:spcAft>
                <a:spcPts val="0"/>
              </a:spcAft>
              <a:buSzPts val="1400"/>
              <a:buChar char="●"/>
            </a:pPr>
            <a:r>
              <a:rPr lang="es"/>
              <a:t>large sample size which is meant to be representative of the US population</a:t>
            </a:r>
            <a:endParaRPr/>
          </a:p>
          <a:p>
            <a:pPr indent="-317500" lvl="0" marL="457200" rtl="0" algn="l">
              <a:spcBef>
                <a:spcPts val="0"/>
              </a:spcBef>
              <a:spcAft>
                <a:spcPts val="0"/>
              </a:spcAft>
              <a:buSzPts val="1400"/>
              <a:buChar char="●"/>
            </a:pPr>
            <a:r>
              <a:rPr lang="es"/>
              <a:t>Includes a survey and health examination</a:t>
            </a:r>
            <a:endParaRPr/>
          </a:p>
        </p:txBody>
      </p:sp>
      <p:sp>
        <p:nvSpPr>
          <p:cNvPr id="223" name="Google Shape;223;p33"/>
          <p:cNvSpPr txBox="1"/>
          <p:nvPr>
            <p:ph idx="2" type="ctrTitle"/>
          </p:nvPr>
        </p:nvSpPr>
        <p:spPr>
          <a:xfrm>
            <a:off x="4818378" y="1571550"/>
            <a:ext cx="31695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Why we chose NHANES</a:t>
            </a:r>
            <a:endParaRPr/>
          </a:p>
        </p:txBody>
      </p:sp>
      <p:sp>
        <p:nvSpPr>
          <p:cNvPr id="224" name="Google Shape;224;p33"/>
          <p:cNvSpPr txBox="1"/>
          <p:nvPr>
            <p:ph idx="3" type="subTitle"/>
          </p:nvPr>
        </p:nvSpPr>
        <p:spPr>
          <a:xfrm>
            <a:off x="4818375" y="2177000"/>
            <a:ext cx="3101400" cy="211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Since NHANES has such a wide population we were able to narrow our data to our population of interest and to our specific variables</a:t>
            </a:r>
            <a:endParaRPr/>
          </a:p>
          <a:p>
            <a:pPr indent="-317500" lvl="0" marL="457200" rtl="0" algn="l">
              <a:spcBef>
                <a:spcPts val="0"/>
              </a:spcBef>
              <a:spcAft>
                <a:spcPts val="0"/>
              </a:spcAft>
              <a:buSzPts val="1400"/>
              <a:buChar char="●"/>
            </a:pPr>
            <a:r>
              <a:rPr lang="es"/>
              <a:t>Representative of the US</a:t>
            </a:r>
            <a:endParaRPr/>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idx="4" type="title"/>
          </p:nvPr>
        </p:nvSpPr>
        <p:spPr>
          <a:xfrm>
            <a:off x="-11850" y="601600"/>
            <a:ext cx="9144000" cy="80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Methods:</a:t>
            </a:r>
            <a:endParaRPr/>
          </a:p>
          <a:p>
            <a:pPr indent="0" lvl="0" marL="0" rtl="0" algn="ctr">
              <a:spcBef>
                <a:spcPts val="0"/>
              </a:spcBef>
              <a:spcAft>
                <a:spcPts val="0"/>
              </a:spcAft>
              <a:buNone/>
            </a:pPr>
            <a:r>
              <a:rPr lang="es"/>
              <a:t>National Health and Nutrition Examination Survey</a:t>
            </a:r>
            <a:endParaRPr/>
          </a:p>
        </p:txBody>
      </p:sp>
      <p:sp>
        <p:nvSpPr>
          <p:cNvPr id="230" name="Google Shape;230;p34"/>
          <p:cNvSpPr txBox="1"/>
          <p:nvPr>
            <p:ph type="ctrTitle"/>
          </p:nvPr>
        </p:nvSpPr>
        <p:spPr>
          <a:xfrm>
            <a:off x="1113228" y="1571550"/>
            <a:ext cx="31695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Data Cleaning</a:t>
            </a:r>
            <a:endParaRPr/>
          </a:p>
        </p:txBody>
      </p:sp>
      <p:sp>
        <p:nvSpPr>
          <p:cNvPr id="231" name="Google Shape;231;p34"/>
          <p:cNvSpPr txBox="1"/>
          <p:nvPr>
            <p:ph idx="1" type="subTitle"/>
          </p:nvPr>
        </p:nvSpPr>
        <p:spPr>
          <a:xfrm>
            <a:off x="1113225" y="2177000"/>
            <a:ext cx="3101400" cy="178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Filter to 18-25 years</a:t>
            </a:r>
            <a:endParaRPr/>
          </a:p>
          <a:p>
            <a:pPr indent="-317500" lvl="0" marL="457200" rtl="0" algn="l">
              <a:spcBef>
                <a:spcPts val="0"/>
              </a:spcBef>
              <a:spcAft>
                <a:spcPts val="0"/>
              </a:spcAft>
              <a:buSzPts val="1400"/>
              <a:buChar char="●"/>
            </a:pPr>
            <a:r>
              <a:rPr lang="es"/>
              <a:t>removing extreme outliers in variable responses</a:t>
            </a:r>
            <a:endParaRPr/>
          </a:p>
          <a:p>
            <a:pPr indent="-317500" lvl="0" marL="457200" rtl="0" algn="l">
              <a:spcBef>
                <a:spcPts val="0"/>
              </a:spcBef>
              <a:spcAft>
                <a:spcPts val="0"/>
              </a:spcAft>
              <a:buSzPts val="1400"/>
              <a:buChar char="●"/>
            </a:pPr>
            <a:r>
              <a:rPr lang="es"/>
              <a:t>removing non responses or unknown responses </a:t>
            </a:r>
            <a:endParaRPr/>
          </a:p>
        </p:txBody>
      </p:sp>
      <p:sp>
        <p:nvSpPr>
          <p:cNvPr id="232" name="Google Shape;232;p34"/>
          <p:cNvSpPr txBox="1"/>
          <p:nvPr>
            <p:ph idx="2" type="ctrTitle"/>
          </p:nvPr>
        </p:nvSpPr>
        <p:spPr>
          <a:xfrm>
            <a:off x="4818378" y="1571550"/>
            <a:ext cx="31695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Our Focus</a:t>
            </a:r>
            <a:endParaRPr/>
          </a:p>
        </p:txBody>
      </p:sp>
      <p:sp>
        <p:nvSpPr>
          <p:cNvPr id="233" name="Google Shape;233;p34"/>
          <p:cNvSpPr txBox="1"/>
          <p:nvPr>
            <p:ph idx="3" type="subTitle"/>
          </p:nvPr>
        </p:nvSpPr>
        <p:spPr>
          <a:xfrm>
            <a:off x="4852425" y="2093775"/>
            <a:ext cx="3101400" cy="211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a:t>Focus on college aged participants</a:t>
            </a:r>
            <a:endParaRPr/>
          </a:p>
          <a:p>
            <a:pPr indent="-317500" lvl="0" marL="457200" rtl="0" algn="l">
              <a:spcBef>
                <a:spcPts val="0"/>
              </a:spcBef>
              <a:spcAft>
                <a:spcPts val="0"/>
              </a:spcAft>
              <a:buSzPts val="1400"/>
              <a:buChar char="●"/>
            </a:pPr>
            <a:r>
              <a:rPr lang="es"/>
              <a:t>It is around this age we begin making our own lifestyle choices</a:t>
            </a:r>
            <a:endParaRPr/>
          </a:p>
          <a:p>
            <a:pPr indent="-317500" lvl="0" marL="457200" rtl="0" algn="l">
              <a:spcBef>
                <a:spcPts val="0"/>
              </a:spcBef>
              <a:spcAft>
                <a:spcPts val="0"/>
              </a:spcAft>
              <a:buSzPts val="1400"/>
              <a:buChar char="●"/>
            </a:pPr>
            <a:r>
              <a:rPr lang="es"/>
              <a:t>For many, this age range includes college, first real job, and moving out</a:t>
            </a:r>
            <a:endParaRPr/>
          </a:p>
          <a:p>
            <a:pPr indent="0" lvl="0" marL="45720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4696275" y="1725450"/>
            <a:ext cx="3055500" cy="111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Demographic Summary</a:t>
            </a:r>
            <a:endParaRPr/>
          </a:p>
        </p:txBody>
      </p:sp>
      <p:sp>
        <p:nvSpPr>
          <p:cNvPr id="239" name="Google Shape;239;p35"/>
          <p:cNvSpPr txBox="1"/>
          <p:nvPr>
            <p:ph idx="4294967295" type="ctrTitle"/>
          </p:nvPr>
        </p:nvSpPr>
        <p:spPr>
          <a:xfrm>
            <a:off x="1113228" y="1571550"/>
            <a:ext cx="31695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insert summary tabless...can we make them in excel?</a:t>
            </a:r>
            <a:endParaRPr/>
          </a:p>
        </p:txBody>
      </p:sp>
      <p:pic>
        <p:nvPicPr>
          <p:cNvPr id="240" name="Google Shape;240;p35"/>
          <p:cNvPicPr preferRelativeResize="0"/>
          <p:nvPr/>
        </p:nvPicPr>
        <p:blipFill>
          <a:blip r:embed="rId3">
            <a:alphaModFix/>
          </a:blip>
          <a:stretch>
            <a:fillRect/>
          </a:stretch>
        </p:blipFill>
        <p:spPr>
          <a:xfrm>
            <a:off x="4934850" y="465750"/>
            <a:ext cx="4342226" cy="4084026"/>
          </a:xfrm>
          <a:prstGeom prst="rect">
            <a:avLst/>
          </a:prstGeom>
          <a:noFill/>
          <a:ln>
            <a:noFill/>
          </a:ln>
        </p:spPr>
      </p:pic>
      <p:pic>
        <p:nvPicPr>
          <p:cNvPr id="241" name="Google Shape;241;p35"/>
          <p:cNvPicPr preferRelativeResize="0"/>
          <p:nvPr/>
        </p:nvPicPr>
        <p:blipFill>
          <a:blip r:embed="rId4">
            <a:alphaModFix/>
          </a:blip>
          <a:stretch>
            <a:fillRect/>
          </a:stretch>
        </p:blipFill>
        <p:spPr>
          <a:xfrm>
            <a:off x="12" y="415400"/>
            <a:ext cx="4995525" cy="41847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6"/>
          <p:cNvPicPr preferRelativeResize="0"/>
          <p:nvPr/>
        </p:nvPicPr>
        <p:blipFill>
          <a:blip r:embed="rId3">
            <a:alphaModFix/>
          </a:blip>
          <a:stretch>
            <a:fillRect/>
          </a:stretch>
        </p:blipFill>
        <p:spPr>
          <a:xfrm>
            <a:off x="1877350" y="362575"/>
            <a:ext cx="5362648" cy="4219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 Charm">
  <a:themeElements>
    <a:clrScheme name="Simple Light">
      <a:dk1>
        <a:srgbClr val="434343"/>
      </a:dk1>
      <a:lt1>
        <a:srgbClr val="FFFFFF"/>
      </a:lt1>
      <a:dk2>
        <a:srgbClr val="666666"/>
      </a:dk2>
      <a:lt2>
        <a:srgbClr val="999999"/>
      </a:lt2>
      <a:accent1>
        <a:srgbClr val="7FABFF"/>
      </a:accent1>
      <a:accent2>
        <a:srgbClr val="BAD1FD"/>
      </a:accent2>
      <a:accent3>
        <a:srgbClr val="114AB6"/>
      </a:accent3>
      <a:accent4>
        <a:srgbClr val="22478D"/>
      </a:accent4>
      <a:accent5>
        <a:srgbClr val="135CE7"/>
      </a:accent5>
      <a:accent6>
        <a:srgbClr val="B7C8E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