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6" r:id="rId20"/>
    <p:sldId id="275" r:id="rId21"/>
    <p:sldId id="277" r:id="rId22"/>
    <p:sldId id="278" r:id="rId23"/>
    <p:sldId id="279" r:id="rId24"/>
    <p:sldId id="280" r:id="rId25"/>
    <p:sldId id="281" r:id="rId26"/>
    <p:sldId id="260" r:id="rId27"/>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060B53-CF2D-8BF4-551C-D043BC7CA5F4}"/>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2DDBDD23-F371-A87E-FBCD-CB1F665802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EA614F84-690A-C380-33E0-45487B23F8C9}"/>
              </a:ext>
            </a:extLst>
          </p:cNvPr>
          <p:cNvSpPr>
            <a:spLocks noGrp="1"/>
          </p:cNvSpPr>
          <p:nvPr>
            <p:ph type="dt" sz="half" idx="10"/>
          </p:nvPr>
        </p:nvSpPr>
        <p:spPr/>
        <p:txBody>
          <a:bodyPr/>
          <a:lstStyle/>
          <a:p>
            <a:fld id="{7E3FDBE7-131F-48A9-97B9-D9090D4A6592}" type="datetimeFigureOut">
              <a:rPr lang="es-ES" smtClean="0"/>
              <a:t>01/12/2022</a:t>
            </a:fld>
            <a:endParaRPr lang="es-ES"/>
          </a:p>
        </p:txBody>
      </p:sp>
      <p:sp>
        <p:nvSpPr>
          <p:cNvPr id="5" name="Marcador de pie de página 4">
            <a:extLst>
              <a:ext uri="{FF2B5EF4-FFF2-40B4-BE49-F238E27FC236}">
                <a16:creationId xmlns:a16="http://schemas.microsoft.com/office/drawing/2014/main" id="{A590F685-12A6-30B2-4602-39C1E049AA3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E97F679-0773-65BD-3146-0275E4BA347D}"/>
              </a:ext>
            </a:extLst>
          </p:cNvPr>
          <p:cNvSpPr>
            <a:spLocks noGrp="1"/>
          </p:cNvSpPr>
          <p:nvPr>
            <p:ph type="sldNum" sz="quarter" idx="12"/>
          </p:nvPr>
        </p:nvSpPr>
        <p:spPr/>
        <p:txBody>
          <a:bodyPr/>
          <a:lstStyle/>
          <a:p>
            <a:fld id="{86C32852-874F-44D9-B68F-F1D66AB6D854}" type="slidenum">
              <a:rPr lang="es-ES" smtClean="0"/>
              <a:t>‹Nº›</a:t>
            </a:fld>
            <a:endParaRPr lang="es-ES"/>
          </a:p>
        </p:txBody>
      </p:sp>
    </p:spTree>
    <p:extLst>
      <p:ext uri="{BB962C8B-B14F-4D97-AF65-F5344CB8AC3E}">
        <p14:creationId xmlns:p14="http://schemas.microsoft.com/office/powerpoint/2010/main" val="2053580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065C49-4594-9F4A-7DBF-59FB033030B5}"/>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7FFB24ED-5BDA-1C98-C5A0-A18527926325}"/>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2185EA30-5AFD-8DFF-FA55-00D30A904520}"/>
              </a:ext>
            </a:extLst>
          </p:cNvPr>
          <p:cNvSpPr>
            <a:spLocks noGrp="1"/>
          </p:cNvSpPr>
          <p:nvPr>
            <p:ph type="dt" sz="half" idx="10"/>
          </p:nvPr>
        </p:nvSpPr>
        <p:spPr/>
        <p:txBody>
          <a:bodyPr/>
          <a:lstStyle/>
          <a:p>
            <a:fld id="{7E3FDBE7-131F-48A9-97B9-D9090D4A6592}" type="datetimeFigureOut">
              <a:rPr lang="es-ES" smtClean="0"/>
              <a:t>01/12/2022</a:t>
            </a:fld>
            <a:endParaRPr lang="es-ES"/>
          </a:p>
        </p:txBody>
      </p:sp>
      <p:sp>
        <p:nvSpPr>
          <p:cNvPr id="5" name="Marcador de pie de página 4">
            <a:extLst>
              <a:ext uri="{FF2B5EF4-FFF2-40B4-BE49-F238E27FC236}">
                <a16:creationId xmlns:a16="http://schemas.microsoft.com/office/drawing/2014/main" id="{D7B84A52-A97C-A466-A240-7A9C9409440D}"/>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D30F19D-3603-3373-9984-2D604E7C3BC4}"/>
              </a:ext>
            </a:extLst>
          </p:cNvPr>
          <p:cNvSpPr>
            <a:spLocks noGrp="1"/>
          </p:cNvSpPr>
          <p:nvPr>
            <p:ph type="sldNum" sz="quarter" idx="12"/>
          </p:nvPr>
        </p:nvSpPr>
        <p:spPr/>
        <p:txBody>
          <a:bodyPr/>
          <a:lstStyle/>
          <a:p>
            <a:fld id="{86C32852-874F-44D9-B68F-F1D66AB6D854}" type="slidenum">
              <a:rPr lang="es-ES" smtClean="0"/>
              <a:t>‹Nº›</a:t>
            </a:fld>
            <a:endParaRPr lang="es-ES"/>
          </a:p>
        </p:txBody>
      </p:sp>
    </p:spTree>
    <p:extLst>
      <p:ext uri="{BB962C8B-B14F-4D97-AF65-F5344CB8AC3E}">
        <p14:creationId xmlns:p14="http://schemas.microsoft.com/office/powerpoint/2010/main" val="2603566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6447FFE-B2E4-E17C-7542-FB3B0D40074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E95676D8-150A-4260-0AB4-65FA6AB7CFBC}"/>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EBBF88BF-7CA2-1C30-2DD2-72E7CDC9E818}"/>
              </a:ext>
            </a:extLst>
          </p:cNvPr>
          <p:cNvSpPr>
            <a:spLocks noGrp="1"/>
          </p:cNvSpPr>
          <p:nvPr>
            <p:ph type="dt" sz="half" idx="10"/>
          </p:nvPr>
        </p:nvSpPr>
        <p:spPr/>
        <p:txBody>
          <a:bodyPr/>
          <a:lstStyle/>
          <a:p>
            <a:fld id="{7E3FDBE7-131F-48A9-97B9-D9090D4A6592}" type="datetimeFigureOut">
              <a:rPr lang="es-ES" smtClean="0"/>
              <a:t>01/12/2022</a:t>
            </a:fld>
            <a:endParaRPr lang="es-ES"/>
          </a:p>
        </p:txBody>
      </p:sp>
      <p:sp>
        <p:nvSpPr>
          <p:cNvPr id="5" name="Marcador de pie de página 4">
            <a:extLst>
              <a:ext uri="{FF2B5EF4-FFF2-40B4-BE49-F238E27FC236}">
                <a16:creationId xmlns:a16="http://schemas.microsoft.com/office/drawing/2014/main" id="{FCF9335C-526F-EB2D-CBF9-F07E2E6BDC23}"/>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D7494BFA-C487-328D-EB5D-D24FC46A9D64}"/>
              </a:ext>
            </a:extLst>
          </p:cNvPr>
          <p:cNvSpPr>
            <a:spLocks noGrp="1"/>
          </p:cNvSpPr>
          <p:nvPr>
            <p:ph type="sldNum" sz="quarter" idx="12"/>
          </p:nvPr>
        </p:nvSpPr>
        <p:spPr/>
        <p:txBody>
          <a:bodyPr/>
          <a:lstStyle/>
          <a:p>
            <a:fld id="{86C32852-874F-44D9-B68F-F1D66AB6D854}" type="slidenum">
              <a:rPr lang="es-ES" smtClean="0"/>
              <a:t>‹Nº›</a:t>
            </a:fld>
            <a:endParaRPr lang="es-ES"/>
          </a:p>
        </p:txBody>
      </p:sp>
    </p:spTree>
    <p:extLst>
      <p:ext uri="{BB962C8B-B14F-4D97-AF65-F5344CB8AC3E}">
        <p14:creationId xmlns:p14="http://schemas.microsoft.com/office/powerpoint/2010/main" val="4115043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CE3D6F-BF60-556C-F3D9-431FCCB4CFEA}"/>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9856E477-3857-BEF6-68C4-E5A8A2A577C6}"/>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67700B57-B0F6-D57C-5DDE-647AF244598A}"/>
              </a:ext>
            </a:extLst>
          </p:cNvPr>
          <p:cNvSpPr>
            <a:spLocks noGrp="1"/>
          </p:cNvSpPr>
          <p:nvPr>
            <p:ph type="dt" sz="half" idx="10"/>
          </p:nvPr>
        </p:nvSpPr>
        <p:spPr/>
        <p:txBody>
          <a:bodyPr/>
          <a:lstStyle/>
          <a:p>
            <a:fld id="{7E3FDBE7-131F-48A9-97B9-D9090D4A6592}" type="datetimeFigureOut">
              <a:rPr lang="es-ES" smtClean="0"/>
              <a:t>01/12/2022</a:t>
            </a:fld>
            <a:endParaRPr lang="es-ES"/>
          </a:p>
        </p:txBody>
      </p:sp>
      <p:sp>
        <p:nvSpPr>
          <p:cNvPr id="5" name="Marcador de pie de página 4">
            <a:extLst>
              <a:ext uri="{FF2B5EF4-FFF2-40B4-BE49-F238E27FC236}">
                <a16:creationId xmlns:a16="http://schemas.microsoft.com/office/drawing/2014/main" id="{A0A7F4EB-4539-B2A7-56CA-53DC6EBAAE66}"/>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5E2FFBF-FA90-55A6-8820-BFB2A6E8EAFB}"/>
              </a:ext>
            </a:extLst>
          </p:cNvPr>
          <p:cNvSpPr>
            <a:spLocks noGrp="1"/>
          </p:cNvSpPr>
          <p:nvPr>
            <p:ph type="sldNum" sz="quarter" idx="12"/>
          </p:nvPr>
        </p:nvSpPr>
        <p:spPr/>
        <p:txBody>
          <a:bodyPr/>
          <a:lstStyle/>
          <a:p>
            <a:fld id="{86C32852-874F-44D9-B68F-F1D66AB6D854}" type="slidenum">
              <a:rPr lang="es-ES" smtClean="0"/>
              <a:t>‹Nº›</a:t>
            </a:fld>
            <a:endParaRPr lang="es-ES"/>
          </a:p>
        </p:txBody>
      </p:sp>
    </p:spTree>
    <p:extLst>
      <p:ext uri="{BB962C8B-B14F-4D97-AF65-F5344CB8AC3E}">
        <p14:creationId xmlns:p14="http://schemas.microsoft.com/office/powerpoint/2010/main" val="3730028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550BAB-8CD2-9FD2-4591-B1EE26443099}"/>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E60441BF-81E5-A0C4-E046-0D74BF2480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723FD6D3-FDA4-2EB4-1540-ADD5E3F2BB4C}"/>
              </a:ext>
            </a:extLst>
          </p:cNvPr>
          <p:cNvSpPr>
            <a:spLocks noGrp="1"/>
          </p:cNvSpPr>
          <p:nvPr>
            <p:ph type="dt" sz="half" idx="10"/>
          </p:nvPr>
        </p:nvSpPr>
        <p:spPr/>
        <p:txBody>
          <a:bodyPr/>
          <a:lstStyle/>
          <a:p>
            <a:fld id="{7E3FDBE7-131F-48A9-97B9-D9090D4A6592}" type="datetimeFigureOut">
              <a:rPr lang="es-ES" smtClean="0"/>
              <a:t>01/12/2022</a:t>
            </a:fld>
            <a:endParaRPr lang="es-ES"/>
          </a:p>
        </p:txBody>
      </p:sp>
      <p:sp>
        <p:nvSpPr>
          <p:cNvPr id="5" name="Marcador de pie de página 4">
            <a:extLst>
              <a:ext uri="{FF2B5EF4-FFF2-40B4-BE49-F238E27FC236}">
                <a16:creationId xmlns:a16="http://schemas.microsoft.com/office/drawing/2014/main" id="{CBA3A674-2ACD-B39C-B755-A7DA884ED2BE}"/>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D4DDF9E3-BFA0-D900-875D-5E43AE8DBFCE}"/>
              </a:ext>
            </a:extLst>
          </p:cNvPr>
          <p:cNvSpPr>
            <a:spLocks noGrp="1"/>
          </p:cNvSpPr>
          <p:nvPr>
            <p:ph type="sldNum" sz="quarter" idx="12"/>
          </p:nvPr>
        </p:nvSpPr>
        <p:spPr/>
        <p:txBody>
          <a:bodyPr/>
          <a:lstStyle/>
          <a:p>
            <a:fld id="{86C32852-874F-44D9-B68F-F1D66AB6D854}" type="slidenum">
              <a:rPr lang="es-ES" smtClean="0"/>
              <a:t>‹Nº›</a:t>
            </a:fld>
            <a:endParaRPr lang="es-ES"/>
          </a:p>
        </p:txBody>
      </p:sp>
    </p:spTree>
    <p:extLst>
      <p:ext uri="{BB962C8B-B14F-4D97-AF65-F5344CB8AC3E}">
        <p14:creationId xmlns:p14="http://schemas.microsoft.com/office/powerpoint/2010/main" val="4090236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A6F6CB-011A-7DAA-FCAB-DF7CA98EC139}"/>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5B626B3C-1FBA-7979-FBAD-2EBF1BC5549B}"/>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B403C41D-1337-8D53-A8E6-83E83868D942}"/>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52962E84-2037-3295-82EC-1E10A7ACC58F}"/>
              </a:ext>
            </a:extLst>
          </p:cNvPr>
          <p:cNvSpPr>
            <a:spLocks noGrp="1"/>
          </p:cNvSpPr>
          <p:nvPr>
            <p:ph type="dt" sz="half" idx="10"/>
          </p:nvPr>
        </p:nvSpPr>
        <p:spPr/>
        <p:txBody>
          <a:bodyPr/>
          <a:lstStyle/>
          <a:p>
            <a:fld id="{7E3FDBE7-131F-48A9-97B9-D9090D4A6592}" type="datetimeFigureOut">
              <a:rPr lang="es-ES" smtClean="0"/>
              <a:t>01/12/2022</a:t>
            </a:fld>
            <a:endParaRPr lang="es-ES"/>
          </a:p>
        </p:txBody>
      </p:sp>
      <p:sp>
        <p:nvSpPr>
          <p:cNvPr id="6" name="Marcador de pie de página 5">
            <a:extLst>
              <a:ext uri="{FF2B5EF4-FFF2-40B4-BE49-F238E27FC236}">
                <a16:creationId xmlns:a16="http://schemas.microsoft.com/office/drawing/2014/main" id="{D3E4BACE-118E-FAF5-AC29-2D72C87FF193}"/>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A268D798-CBE5-CDA7-518D-6F27731BF6E5}"/>
              </a:ext>
            </a:extLst>
          </p:cNvPr>
          <p:cNvSpPr>
            <a:spLocks noGrp="1"/>
          </p:cNvSpPr>
          <p:nvPr>
            <p:ph type="sldNum" sz="quarter" idx="12"/>
          </p:nvPr>
        </p:nvSpPr>
        <p:spPr/>
        <p:txBody>
          <a:bodyPr/>
          <a:lstStyle/>
          <a:p>
            <a:fld id="{86C32852-874F-44D9-B68F-F1D66AB6D854}" type="slidenum">
              <a:rPr lang="es-ES" smtClean="0"/>
              <a:t>‹Nº›</a:t>
            </a:fld>
            <a:endParaRPr lang="es-ES"/>
          </a:p>
        </p:txBody>
      </p:sp>
    </p:spTree>
    <p:extLst>
      <p:ext uri="{BB962C8B-B14F-4D97-AF65-F5344CB8AC3E}">
        <p14:creationId xmlns:p14="http://schemas.microsoft.com/office/powerpoint/2010/main" val="2619872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24455F-A084-47FF-DBE1-ECCA684F0408}"/>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0D56E2AB-3891-C7ED-D169-6027DB598E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15AAF51C-9510-5B72-5FF9-BD87BDF0F443}"/>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0FF3D9BD-4B2E-BAB2-2723-E80A6954ED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36AD99D5-65FA-F910-8641-7C773C9676FE}"/>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0A520DD8-CAB7-BF22-3C0D-02E60E4EFCFB}"/>
              </a:ext>
            </a:extLst>
          </p:cNvPr>
          <p:cNvSpPr>
            <a:spLocks noGrp="1"/>
          </p:cNvSpPr>
          <p:nvPr>
            <p:ph type="dt" sz="half" idx="10"/>
          </p:nvPr>
        </p:nvSpPr>
        <p:spPr/>
        <p:txBody>
          <a:bodyPr/>
          <a:lstStyle/>
          <a:p>
            <a:fld id="{7E3FDBE7-131F-48A9-97B9-D9090D4A6592}" type="datetimeFigureOut">
              <a:rPr lang="es-ES" smtClean="0"/>
              <a:t>01/12/2022</a:t>
            </a:fld>
            <a:endParaRPr lang="es-ES"/>
          </a:p>
        </p:txBody>
      </p:sp>
      <p:sp>
        <p:nvSpPr>
          <p:cNvPr id="8" name="Marcador de pie de página 7">
            <a:extLst>
              <a:ext uri="{FF2B5EF4-FFF2-40B4-BE49-F238E27FC236}">
                <a16:creationId xmlns:a16="http://schemas.microsoft.com/office/drawing/2014/main" id="{E0850402-B7E5-A5E4-E8E2-F09531145596}"/>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C5B63E61-381A-67FE-B00F-C9BBFD1080F4}"/>
              </a:ext>
            </a:extLst>
          </p:cNvPr>
          <p:cNvSpPr>
            <a:spLocks noGrp="1"/>
          </p:cNvSpPr>
          <p:nvPr>
            <p:ph type="sldNum" sz="quarter" idx="12"/>
          </p:nvPr>
        </p:nvSpPr>
        <p:spPr/>
        <p:txBody>
          <a:bodyPr/>
          <a:lstStyle/>
          <a:p>
            <a:fld id="{86C32852-874F-44D9-B68F-F1D66AB6D854}" type="slidenum">
              <a:rPr lang="es-ES" smtClean="0"/>
              <a:t>‹Nº›</a:t>
            </a:fld>
            <a:endParaRPr lang="es-ES"/>
          </a:p>
        </p:txBody>
      </p:sp>
    </p:spTree>
    <p:extLst>
      <p:ext uri="{BB962C8B-B14F-4D97-AF65-F5344CB8AC3E}">
        <p14:creationId xmlns:p14="http://schemas.microsoft.com/office/powerpoint/2010/main" val="1013289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DD8ECE-74B0-DA20-9A4E-00413B2EC0EC}"/>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2F4849FA-C64F-3D3A-AF90-A67C7F487AA0}"/>
              </a:ext>
            </a:extLst>
          </p:cNvPr>
          <p:cNvSpPr>
            <a:spLocks noGrp="1"/>
          </p:cNvSpPr>
          <p:nvPr>
            <p:ph type="dt" sz="half" idx="10"/>
          </p:nvPr>
        </p:nvSpPr>
        <p:spPr/>
        <p:txBody>
          <a:bodyPr/>
          <a:lstStyle/>
          <a:p>
            <a:fld id="{7E3FDBE7-131F-48A9-97B9-D9090D4A6592}" type="datetimeFigureOut">
              <a:rPr lang="es-ES" smtClean="0"/>
              <a:t>01/12/2022</a:t>
            </a:fld>
            <a:endParaRPr lang="es-ES"/>
          </a:p>
        </p:txBody>
      </p:sp>
      <p:sp>
        <p:nvSpPr>
          <p:cNvPr id="4" name="Marcador de pie de página 3">
            <a:extLst>
              <a:ext uri="{FF2B5EF4-FFF2-40B4-BE49-F238E27FC236}">
                <a16:creationId xmlns:a16="http://schemas.microsoft.com/office/drawing/2014/main" id="{C2E6DCA0-47FA-2ECB-9D08-62894686ECC2}"/>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1BE6AF6A-5B35-4D1A-80CC-E3DB5F599D34}"/>
              </a:ext>
            </a:extLst>
          </p:cNvPr>
          <p:cNvSpPr>
            <a:spLocks noGrp="1"/>
          </p:cNvSpPr>
          <p:nvPr>
            <p:ph type="sldNum" sz="quarter" idx="12"/>
          </p:nvPr>
        </p:nvSpPr>
        <p:spPr/>
        <p:txBody>
          <a:bodyPr/>
          <a:lstStyle/>
          <a:p>
            <a:fld id="{86C32852-874F-44D9-B68F-F1D66AB6D854}" type="slidenum">
              <a:rPr lang="es-ES" smtClean="0"/>
              <a:t>‹Nº›</a:t>
            </a:fld>
            <a:endParaRPr lang="es-ES"/>
          </a:p>
        </p:txBody>
      </p:sp>
    </p:spTree>
    <p:extLst>
      <p:ext uri="{BB962C8B-B14F-4D97-AF65-F5344CB8AC3E}">
        <p14:creationId xmlns:p14="http://schemas.microsoft.com/office/powerpoint/2010/main" val="4160305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3831769-8330-2343-B96B-C3D4D08E332D}"/>
              </a:ext>
            </a:extLst>
          </p:cNvPr>
          <p:cNvSpPr>
            <a:spLocks noGrp="1"/>
          </p:cNvSpPr>
          <p:nvPr>
            <p:ph type="dt" sz="half" idx="10"/>
          </p:nvPr>
        </p:nvSpPr>
        <p:spPr/>
        <p:txBody>
          <a:bodyPr/>
          <a:lstStyle/>
          <a:p>
            <a:fld id="{7E3FDBE7-131F-48A9-97B9-D9090D4A6592}" type="datetimeFigureOut">
              <a:rPr lang="es-ES" smtClean="0"/>
              <a:t>01/12/2022</a:t>
            </a:fld>
            <a:endParaRPr lang="es-ES"/>
          </a:p>
        </p:txBody>
      </p:sp>
      <p:sp>
        <p:nvSpPr>
          <p:cNvPr id="3" name="Marcador de pie de página 2">
            <a:extLst>
              <a:ext uri="{FF2B5EF4-FFF2-40B4-BE49-F238E27FC236}">
                <a16:creationId xmlns:a16="http://schemas.microsoft.com/office/drawing/2014/main" id="{BF9C8EC6-643C-2751-A6B6-42A069336D81}"/>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BFDEC6A7-1AB8-669F-61D6-0FD0657CE91A}"/>
              </a:ext>
            </a:extLst>
          </p:cNvPr>
          <p:cNvSpPr>
            <a:spLocks noGrp="1"/>
          </p:cNvSpPr>
          <p:nvPr>
            <p:ph type="sldNum" sz="quarter" idx="12"/>
          </p:nvPr>
        </p:nvSpPr>
        <p:spPr/>
        <p:txBody>
          <a:bodyPr/>
          <a:lstStyle/>
          <a:p>
            <a:fld id="{86C32852-874F-44D9-B68F-F1D66AB6D854}" type="slidenum">
              <a:rPr lang="es-ES" smtClean="0"/>
              <a:t>‹Nº›</a:t>
            </a:fld>
            <a:endParaRPr lang="es-ES"/>
          </a:p>
        </p:txBody>
      </p:sp>
    </p:spTree>
    <p:extLst>
      <p:ext uri="{BB962C8B-B14F-4D97-AF65-F5344CB8AC3E}">
        <p14:creationId xmlns:p14="http://schemas.microsoft.com/office/powerpoint/2010/main" val="3565274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5D3085-B2ED-EA61-11C1-496ECF5A0FA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C03EE29A-95BF-4A9C-BE51-D4AA4EE652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4750BC27-65E2-4AD8-AE6B-7C44B2054C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5187CC1-BD38-0E81-4AF7-FBEF8A32CF74}"/>
              </a:ext>
            </a:extLst>
          </p:cNvPr>
          <p:cNvSpPr>
            <a:spLocks noGrp="1"/>
          </p:cNvSpPr>
          <p:nvPr>
            <p:ph type="dt" sz="half" idx="10"/>
          </p:nvPr>
        </p:nvSpPr>
        <p:spPr/>
        <p:txBody>
          <a:bodyPr/>
          <a:lstStyle/>
          <a:p>
            <a:fld id="{7E3FDBE7-131F-48A9-97B9-D9090D4A6592}" type="datetimeFigureOut">
              <a:rPr lang="es-ES" smtClean="0"/>
              <a:t>01/12/2022</a:t>
            </a:fld>
            <a:endParaRPr lang="es-ES"/>
          </a:p>
        </p:txBody>
      </p:sp>
      <p:sp>
        <p:nvSpPr>
          <p:cNvPr id="6" name="Marcador de pie de página 5">
            <a:extLst>
              <a:ext uri="{FF2B5EF4-FFF2-40B4-BE49-F238E27FC236}">
                <a16:creationId xmlns:a16="http://schemas.microsoft.com/office/drawing/2014/main" id="{D3D4003E-E09F-52F9-8744-299D6B0A87AA}"/>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4F057045-6DCF-73E5-250E-4CA0C712745B}"/>
              </a:ext>
            </a:extLst>
          </p:cNvPr>
          <p:cNvSpPr>
            <a:spLocks noGrp="1"/>
          </p:cNvSpPr>
          <p:nvPr>
            <p:ph type="sldNum" sz="quarter" idx="12"/>
          </p:nvPr>
        </p:nvSpPr>
        <p:spPr/>
        <p:txBody>
          <a:bodyPr/>
          <a:lstStyle/>
          <a:p>
            <a:fld id="{86C32852-874F-44D9-B68F-F1D66AB6D854}" type="slidenum">
              <a:rPr lang="es-ES" smtClean="0"/>
              <a:t>‹Nº›</a:t>
            </a:fld>
            <a:endParaRPr lang="es-ES"/>
          </a:p>
        </p:txBody>
      </p:sp>
    </p:spTree>
    <p:extLst>
      <p:ext uri="{BB962C8B-B14F-4D97-AF65-F5344CB8AC3E}">
        <p14:creationId xmlns:p14="http://schemas.microsoft.com/office/powerpoint/2010/main" val="3890371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F8D865-D7DA-0775-50EA-2224CA8FCAC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4A331EB5-654F-59D7-3530-9D28967721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A3ED8F42-AF11-6A6E-F7D3-93F922C5CC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241CB32-C1F7-B39C-CE04-0FA11CC0FAD1}"/>
              </a:ext>
            </a:extLst>
          </p:cNvPr>
          <p:cNvSpPr>
            <a:spLocks noGrp="1"/>
          </p:cNvSpPr>
          <p:nvPr>
            <p:ph type="dt" sz="half" idx="10"/>
          </p:nvPr>
        </p:nvSpPr>
        <p:spPr/>
        <p:txBody>
          <a:bodyPr/>
          <a:lstStyle/>
          <a:p>
            <a:fld id="{7E3FDBE7-131F-48A9-97B9-D9090D4A6592}" type="datetimeFigureOut">
              <a:rPr lang="es-ES" smtClean="0"/>
              <a:t>01/12/2022</a:t>
            </a:fld>
            <a:endParaRPr lang="es-ES"/>
          </a:p>
        </p:txBody>
      </p:sp>
      <p:sp>
        <p:nvSpPr>
          <p:cNvPr id="6" name="Marcador de pie de página 5">
            <a:extLst>
              <a:ext uri="{FF2B5EF4-FFF2-40B4-BE49-F238E27FC236}">
                <a16:creationId xmlns:a16="http://schemas.microsoft.com/office/drawing/2014/main" id="{6EEB73D7-D761-A8CC-ADCE-1C7B4098D716}"/>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1B25E1B5-E4AD-BB6A-12CF-555D06509827}"/>
              </a:ext>
            </a:extLst>
          </p:cNvPr>
          <p:cNvSpPr>
            <a:spLocks noGrp="1"/>
          </p:cNvSpPr>
          <p:nvPr>
            <p:ph type="sldNum" sz="quarter" idx="12"/>
          </p:nvPr>
        </p:nvSpPr>
        <p:spPr/>
        <p:txBody>
          <a:bodyPr/>
          <a:lstStyle/>
          <a:p>
            <a:fld id="{86C32852-874F-44D9-B68F-F1D66AB6D854}" type="slidenum">
              <a:rPr lang="es-ES" smtClean="0"/>
              <a:t>‹Nº›</a:t>
            </a:fld>
            <a:endParaRPr lang="es-ES"/>
          </a:p>
        </p:txBody>
      </p:sp>
    </p:spTree>
    <p:extLst>
      <p:ext uri="{BB962C8B-B14F-4D97-AF65-F5344CB8AC3E}">
        <p14:creationId xmlns:p14="http://schemas.microsoft.com/office/powerpoint/2010/main" val="2771593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03D0FEF1-1077-3E15-C7A5-A26D17AD84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75DD1726-0E6C-DF59-B21D-F0472C3AFE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D7FCC48D-DB34-1729-4456-B62E5C1F7E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3FDBE7-131F-48A9-97B9-D9090D4A6592}" type="datetimeFigureOut">
              <a:rPr lang="es-ES" smtClean="0"/>
              <a:t>01/12/2022</a:t>
            </a:fld>
            <a:endParaRPr lang="es-ES"/>
          </a:p>
        </p:txBody>
      </p:sp>
      <p:sp>
        <p:nvSpPr>
          <p:cNvPr id="5" name="Marcador de pie de página 4">
            <a:extLst>
              <a:ext uri="{FF2B5EF4-FFF2-40B4-BE49-F238E27FC236}">
                <a16:creationId xmlns:a16="http://schemas.microsoft.com/office/drawing/2014/main" id="{3E953209-BD4A-2469-5F83-02E26A5394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A0E57B9B-935D-E937-DA88-1F96FA2B43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C32852-874F-44D9-B68F-F1D66AB6D854}" type="slidenum">
              <a:rPr lang="es-ES" smtClean="0"/>
              <a:t>‹Nº›</a:t>
            </a:fld>
            <a:endParaRPr lang="es-ES"/>
          </a:p>
        </p:txBody>
      </p:sp>
    </p:spTree>
    <p:extLst>
      <p:ext uri="{BB962C8B-B14F-4D97-AF65-F5344CB8AC3E}">
        <p14:creationId xmlns:p14="http://schemas.microsoft.com/office/powerpoint/2010/main" val="1574399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AD6885-D1B2-7D8F-661B-1A62CEB27006}"/>
              </a:ext>
            </a:extLst>
          </p:cNvPr>
          <p:cNvSpPr>
            <a:spLocks noGrp="1"/>
          </p:cNvSpPr>
          <p:nvPr>
            <p:ph type="ctrTitle"/>
          </p:nvPr>
        </p:nvSpPr>
        <p:spPr>
          <a:xfrm>
            <a:off x="1524000" y="1382389"/>
            <a:ext cx="9144000" cy="2387600"/>
          </a:xfrm>
        </p:spPr>
        <p:txBody>
          <a:bodyPr>
            <a:normAutofit fontScale="90000"/>
          </a:bodyPr>
          <a:lstStyle/>
          <a:p>
            <a:r>
              <a:rPr lang="es-ES" dirty="0"/>
              <a:t>Can </a:t>
            </a:r>
            <a:r>
              <a:rPr lang="es-ES" dirty="0" err="1"/>
              <a:t>the</a:t>
            </a:r>
            <a:r>
              <a:rPr lang="es-ES" dirty="0"/>
              <a:t> mínimum </a:t>
            </a:r>
            <a:r>
              <a:rPr lang="es-ES" dirty="0" err="1"/>
              <a:t>wage</a:t>
            </a:r>
            <a:r>
              <a:rPr lang="es-ES" dirty="0"/>
              <a:t> reduce </a:t>
            </a:r>
            <a:r>
              <a:rPr lang="es-ES" dirty="0" err="1"/>
              <a:t>poverty</a:t>
            </a:r>
            <a:r>
              <a:rPr lang="es-ES" dirty="0"/>
              <a:t> and </a:t>
            </a:r>
            <a:r>
              <a:rPr lang="es-ES" dirty="0" err="1"/>
              <a:t>inequality</a:t>
            </a:r>
            <a:r>
              <a:rPr lang="es-ES" dirty="0"/>
              <a:t> in </a:t>
            </a:r>
            <a:r>
              <a:rPr lang="es-ES" dirty="0" err="1"/>
              <a:t>the</a:t>
            </a:r>
            <a:r>
              <a:rPr lang="es-ES" dirty="0"/>
              <a:t> </a:t>
            </a:r>
            <a:r>
              <a:rPr lang="es-ES" dirty="0" err="1"/>
              <a:t>developing</a:t>
            </a:r>
            <a:r>
              <a:rPr lang="es-ES" dirty="0"/>
              <a:t> </a:t>
            </a:r>
            <a:r>
              <a:rPr lang="es-ES" dirty="0" err="1"/>
              <a:t>world</a:t>
            </a:r>
            <a:r>
              <a:rPr lang="es-ES" dirty="0"/>
              <a:t>? </a:t>
            </a:r>
            <a:r>
              <a:rPr lang="es-ES" dirty="0" err="1"/>
              <a:t>Evidence</a:t>
            </a:r>
            <a:r>
              <a:rPr lang="es-ES" dirty="0"/>
              <a:t> </a:t>
            </a:r>
            <a:r>
              <a:rPr lang="es-ES" dirty="0" err="1"/>
              <a:t>from</a:t>
            </a:r>
            <a:r>
              <a:rPr lang="es-ES" dirty="0"/>
              <a:t> Brasil</a:t>
            </a:r>
          </a:p>
        </p:txBody>
      </p:sp>
      <p:sp>
        <p:nvSpPr>
          <p:cNvPr id="3" name="Subtítulo 2">
            <a:extLst>
              <a:ext uri="{FF2B5EF4-FFF2-40B4-BE49-F238E27FC236}">
                <a16:creationId xmlns:a16="http://schemas.microsoft.com/office/drawing/2014/main" id="{507CCA79-48E3-421D-8FB2-447E2FFD9577}"/>
              </a:ext>
            </a:extLst>
          </p:cNvPr>
          <p:cNvSpPr>
            <a:spLocks noGrp="1"/>
          </p:cNvSpPr>
          <p:nvPr>
            <p:ph type="subTitle" idx="1"/>
          </p:nvPr>
        </p:nvSpPr>
        <p:spPr>
          <a:xfrm>
            <a:off x="1524000" y="3987800"/>
            <a:ext cx="9144000" cy="1655762"/>
          </a:xfrm>
        </p:spPr>
        <p:txBody>
          <a:bodyPr/>
          <a:lstStyle/>
          <a:p>
            <a:r>
              <a:rPr lang="es-ES" dirty="0"/>
              <a:t>Orlando J. Sotomayor</a:t>
            </a:r>
          </a:p>
        </p:txBody>
      </p:sp>
    </p:spTree>
    <p:extLst>
      <p:ext uri="{BB962C8B-B14F-4D97-AF65-F5344CB8AC3E}">
        <p14:creationId xmlns:p14="http://schemas.microsoft.com/office/powerpoint/2010/main" val="18351487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971F13-3BB9-85FD-925F-7282B2E32F3F}"/>
              </a:ext>
            </a:extLst>
          </p:cNvPr>
          <p:cNvSpPr>
            <a:spLocks noGrp="1"/>
          </p:cNvSpPr>
          <p:nvPr>
            <p:ph type="title"/>
          </p:nvPr>
        </p:nvSpPr>
        <p:spPr/>
        <p:txBody>
          <a:bodyPr/>
          <a:lstStyle/>
          <a:p>
            <a:r>
              <a:rPr lang="es-ES" dirty="0" err="1"/>
              <a:t>Equivalent</a:t>
            </a:r>
            <a:r>
              <a:rPr lang="es-ES" dirty="0"/>
              <a:t> </a:t>
            </a:r>
            <a:r>
              <a:rPr lang="es-ES" dirty="0" err="1"/>
              <a:t>household</a:t>
            </a:r>
            <a:r>
              <a:rPr lang="es-ES" dirty="0"/>
              <a:t> </a:t>
            </a:r>
            <a:r>
              <a:rPr lang="es-ES" dirty="0" err="1"/>
              <a:t>Income</a:t>
            </a:r>
            <a:endParaRPr lang="es-E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71BF2519-E0AC-3797-B7B9-C1847235F51D}"/>
                  </a:ext>
                </a:extLst>
              </p:cNvPr>
              <p:cNvSpPr>
                <a:spLocks noGrp="1"/>
              </p:cNvSpPr>
              <p:nvPr>
                <p:ph idx="1"/>
              </p:nvPr>
            </p:nvSpPr>
            <p:spPr>
              <a:xfrm>
                <a:off x="838200" y="1507405"/>
                <a:ext cx="10515600" cy="1108768"/>
              </a:xfrm>
            </p:spPr>
            <p:txBody>
              <a:bodyPr>
                <a:normAutofit/>
              </a:bodyPr>
              <a:lstStyle/>
              <a:p>
                <a:pPr marL="0" indent="0">
                  <a:buNone/>
                </a:pPr>
                <a14:m>
                  <m:oMathPara xmlns:m="http://schemas.openxmlformats.org/officeDocument/2006/math">
                    <m:oMathParaPr>
                      <m:jc m:val="centerGroup"/>
                    </m:oMathParaPr>
                    <m:oMath xmlns:m="http://schemas.openxmlformats.org/officeDocument/2006/math">
                      <m:f>
                        <m:fPr>
                          <m:ctrlPr>
                            <a:rPr lang="es-ES" i="1" smtClean="0">
                              <a:latin typeface="Cambria Math" panose="02040503050406030204" pitchFamily="18" charset="0"/>
                            </a:rPr>
                          </m:ctrlPr>
                        </m:fPr>
                        <m:num>
                          <m:sSub>
                            <m:sSubPr>
                              <m:ctrlPr>
                                <a:rPr lang="es-ES" i="1" smtClean="0">
                                  <a:latin typeface="Cambria Math" panose="02040503050406030204" pitchFamily="18" charset="0"/>
                                </a:rPr>
                              </m:ctrlPr>
                            </m:sSubPr>
                            <m:e>
                              <m:r>
                                <a:rPr lang="es-ES" b="0" i="1" smtClean="0">
                                  <a:latin typeface="Cambria Math" panose="02040503050406030204" pitchFamily="18" charset="0"/>
                                </a:rPr>
                                <m:t>𝐼</m:t>
                              </m:r>
                            </m:e>
                            <m:sub>
                              <m:r>
                                <a:rPr lang="es-ES" b="0" i="1" smtClean="0">
                                  <a:latin typeface="Cambria Math" panose="02040503050406030204" pitchFamily="18" charset="0"/>
                                </a:rPr>
                                <m:t>𝑖</m:t>
                              </m:r>
                            </m:sub>
                          </m:sSub>
                        </m:num>
                        <m:den>
                          <m:sSup>
                            <m:sSupPr>
                              <m:ctrlPr>
                                <a:rPr lang="es-ES" i="1" smtClean="0">
                                  <a:latin typeface="Cambria Math" panose="02040503050406030204" pitchFamily="18" charset="0"/>
                                </a:rPr>
                              </m:ctrlPr>
                            </m:sSupPr>
                            <m:e>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𝐴</m:t>
                                  </m:r>
                                </m:e>
                                <m:sub>
                                  <m:r>
                                    <a:rPr lang="es-ES" b="0" i="1" smtClean="0">
                                      <a:latin typeface="Cambria Math" panose="02040503050406030204" pitchFamily="18" charset="0"/>
                                    </a:rPr>
                                    <m:t>𝑖</m:t>
                                  </m:r>
                                </m:sub>
                              </m:sSub>
                              <m:r>
                                <a:rPr lang="es-ES" b="0" i="1" smtClean="0">
                                  <a:latin typeface="Cambria Math" panose="02040503050406030204" pitchFamily="18" charset="0"/>
                                </a:rPr>
                                <m:t>+</m:t>
                              </m:r>
                              <m:r>
                                <a:rPr lang="es-ES" b="0" i="1" smtClean="0">
                                  <a:latin typeface="Cambria Math" panose="02040503050406030204" pitchFamily="18" charset="0"/>
                                </a:rPr>
                                <m:t>𝑘</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𝐶</m:t>
                                  </m:r>
                                </m:e>
                                <m:sub>
                                  <m:r>
                                    <a:rPr lang="es-ES" b="0" i="1" smtClean="0">
                                      <a:latin typeface="Cambria Math" panose="02040503050406030204" pitchFamily="18" charset="0"/>
                                    </a:rPr>
                                    <m:t>𝑖</m:t>
                                  </m:r>
                                </m:sub>
                              </m:sSub>
                              <m:r>
                                <a:rPr lang="es-ES" b="0" i="1" smtClean="0">
                                  <a:latin typeface="Cambria Math" panose="02040503050406030204" pitchFamily="18" charset="0"/>
                                </a:rPr>
                                <m:t>)</m:t>
                              </m:r>
                            </m:e>
                            <m:sup>
                              <m:r>
                                <a:rPr lang="es-ES" b="0" i="1" smtClean="0">
                                  <a:latin typeface="Cambria Math" panose="02040503050406030204" pitchFamily="18" charset="0"/>
                                </a:rPr>
                                <m:t>𝑠</m:t>
                              </m:r>
                            </m:sup>
                          </m:sSup>
                        </m:den>
                      </m:f>
                    </m:oMath>
                  </m:oMathPara>
                </a14:m>
                <a:endParaRPr lang="es-ES" dirty="0"/>
              </a:p>
            </p:txBody>
          </p:sp>
        </mc:Choice>
        <mc:Fallback xmlns="">
          <p:sp>
            <p:nvSpPr>
              <p:cNvPr id="3" name="Marcador de contenido 2">
                <a:extLst>
                  <a:ext uri="{FF2B5EF4-FFF2-40B4-BE49-F238E27FC236}">
                    <a16:creationId xmlns:a16="http://schemas.microsoft.com/office/drawing/2014/main" id="{71BF2519-E0AC-3797-B7B9-C1847235F51D}"/>
                  </a:ext>
                </a:extLst>
              </p:cNvPr>
              <p:cNvSpPr>
                <a:spLocks noGrp="1" noRot="1" noChangeAspect="1" noMove="1" noResize="1" noEditPoints="1" noAdjustHandles="1" noChangeArrowheads="1" noChangeShapeType="1" noTextEdit="1"/>
              </p:cNvSpPr>
              <p:nvPr>
                <p:ph idx="1"/>
              </p:nvPr>
            </p:nvSpPr>
            <p:spPr>
              <a:xfrm>
                <a:off x="838200" y="1507405"/>
                <a:ext cx="10515600" cy="1108768"/>
              </a:xfrm>
              <a:blipFill>
                <a:blip r:embed="rId2"/>
                <a:stretch>
                  <a:fillRect/>
                </a:stretch>
              </a:blipFill>
            </p:spPr>
            <p:txBody>
              <a:bodyPr/>
              <a:lstStyle/>
              <a:p>
                <a:r>
                  <a:rPr lang="es-ES">
                    <a:noFill/>
                  </a:rPr>
                  <a:t> </a:t>
                </a:r>
              </a:p>
            </p:txBody>
          </p:sp>
        </mc:Fallback>
      </mc:AlternateContent>
      <p:sp>
        <p:nvSpPr>
          <p:cNvPr id="4" name="Marcador de contenido 2">
            <a:extLst>
              <a:ext uri="{FF2B5EF4-FFF2-40B4-BE49-F238E27FC236}">
                <a16:creationId xmlns:a16="http://schemas.microsoft.com/office/drawing/2014/main" id="{4DCF2E1C-A700-945D-9701-B5FDDFF3E7C5}"/>
              </a:ext>
            </a:extLst>
          </p:cNvPr>
          <p:cNvSpPr txBox="1">
            <a:spLocks/>
          </p:cNvSpPr>
          <p:nvPr/>
        </p:nvSpPr>
        <p:spPr>
          <a:xfrm>
            <a:off x="838200" y="2751109"/>
            <a:ext cx="10515600" cy="32091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s-ES" dirty="0"/>
          </a:p>
        </p:txBody>
      </p:sp>
      <p:sp>
        <p:nvSpPr>
          <p:cNvPr id="5" name="Marcador de contenido 2">
            <a:extLst>
              <a:ext uri="{FF2B5EF4-FFF2-40B4-BE49-F238E27FC236}">
                <a16:creationId xmlns:a16="http://schemas.microsoft.com/office/drawing/2014/main" id="{5183913A-EFA3-3CD5-7C0A-ABA6CF2B6A86}"/>
              </a:ext>
            </a:extLst>
          </p:cNvPr>
          <p:cNvSpPr txBox="1">
            <a:spLocks/>
          </p:cNvSpPr>
          <p:nvPr/>
        </p:nvSpPr>
        <p:spPr>
          <a:xfrm>
            <a:off x="838200" y="3069331"/>
            <a:ext cx="10515600" cy="31076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s-ES" dirty="0"/>
          </a:p>
        </p:txBody>
      </p:sp>
      <mc:AlternateContent xmlns:mc="http://schemas.openxmlformats.org/markup-compatibility/2006" xmlns:a14="http://schemas.microsoft.com/office/drawing/2010/main">
        <mc:Choice Requires="a14">
          <p:sp>
            <p:nvSpPr>
              <p:cNvPr id="6" name="Marcador de contenido 2">
                <a:extLst>
                  <a:ext uri="{FF2B5EF4-FFF2-40B4-BE49-F238E27FC236}">
                    <a16:creationId xmlns:a16="http://schemas.microsoft.com/office/drawing/2014/main" id="{A88A38BC-6E3A-A2BF-770D-5A968CE505E6}"/>
                  </a:ext>
                </a:extLst>
              </p:cNvPr>
              <p:cNvSpPr txBox="1">
                <a:spLocks/>
              </p:cNvSpPr>
              <p:nvPr/>
            </p:nvSpPr>
            <p:spPr>
              <a:xfrm>
                <a:off x="838200" y="2751109"/>
                <a:ext cx="10515600" cy="356079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14:m>
                  <m:oMath xmlns:m="http://schemas.openxmlformats.org/officeDocument/2006/math">
                    <m:sSub>
                      <m:sSubPr>
                        <m:ctrlPr>
                          <a:rPr lang="es-ES" i="1" smtClean="0">
                            <a:latin typeface="Cambria Math" panose="02040503050406030204" pitchFamily="18" charset="0"/>
                          </a:rPr>
                        </m:ctrlPr>
                      </m:sSubPr>
                      <m:e>
                        <m:r>
                          <a:rPr lang="es-ES" b="0" i="1" smtClean="0">
                            <a:latin typeface="Cambria Math" panose="02040503050406030204" pitchFamily="18" charset="0"/>
                          </a:rPr>
                          <m:t>𝐼</m:t>
                        </m:r>
                      </m:e>
                      <m:sub>
                        <m:r>
                          <a:rPr lang="es-ES" b="0" i="1" smtClean="0">
                            <a:latin typeface="Cambria Math" panose="02040503050406030204" pitchFamily="18" charset="0"/>
                          </a:rPr>
                          <m:t>𝑖</m:t>
                        </m:r>
                      </m:sub>
                    </m:sSub>
                  </m:oMath>
                </a14:m>
                <a:r>
                  <a:rPr lang="es-ES" dirty="0"/>
                  <a:t>: </a:t>
                </a:r>
                <a:r>
                  <a:rPr lang="es-ES" dirty="0" err="1"/>
                  <a:t>Household</a:t>
                </a:r>
                <a:r>
                  <a:rPr lang="es-ES" dirty="0"/>
                  <a:t> </a:t>
                </a:r>
                <a:r>
                  <a:rPr lang="es-ES" dirty="0" err="1"/>
                  <a:t>income</a:t>
                </a:r>
                <a:endParaRPr lang="es-ES" dirty="0"/>
              </a:p>
              <a:p>
                <a14:m>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𝐴</m:t>
                        </m:r>
                      </m:e>
                      <m:sub>
                        <m:r>
                          <a:rPr lang="es-ES" b="0" i="1" smtClean="0">
                            <a:latin typeface="Cambria Math" panose="02040503050406030204" pitchFamily="18" charset="0"/>
                          </a:rPr>
                          <m:t>𝑖</m:t>
                        </m:r>
                      </m:sub>
                    </m:sSub>
                  </m:oMath>
                </a14:m>
                <a:r>
                  <a:rPr lang="es-ES" dirty="0"/>
                  <a:t>: </a:t>
                </a:r>
                <a:r>
                  <a:rPr lang="es-ES" dirty="0" err="1"/>
                  <a:t>Number</a:t>
                </a:r>
                <a:r>
                  <a:rPr lang="es-ES" dirty="0"/>
                  <a:t> </a:t>
                </a:r>
                <a:r>
                  <a:rPr lang="es-ES" dirty="0" err="1"/>
                  <a:t>of</a:t>
                </a:r>
                <a:r>
                  <a:rPr lang="es-ES" dirty="0"/>
                  <a:t> </a:t>
                </a:r>
                <a:r>
                  <a:rPr lang="es-ES" dirty="0" err="1"/>
                  <a:t>adults</a:t>
                </a:r>
                <a:endParaRPr lang="es-ES" dirty="0"/>
              </a:p>
              <a:p>
                <a14:m>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𝐶</m:t>
                        </m:r>
                      </m:e>
                      <m:sub>
                        <m:r>
                          <a:rPr lang="es-ES" b="0" i="1" smtClean="0">
                            <a:latin typeface="Cambria Math" panose="02040503050406030204" pitchFamily="18" charset="0"/>
                          </a:rPr>
                          <m:t>𝑖</m:t>
                        </m:r>
                      </m:sub>
                    </m:sSub>
                  </m:oMath>
                </a14:m>
                <a:r>
                  <a:rPr lang="es-ES" dirty="0"/>
                  <a:t>: </a:t>
                </a:r>
                <a:r>
                  <a:rPr lang="es-ES" dirty="0" err="1"/>
                  <a:t>Number</a:t>
                </a:r>
                <a:r>
                  <a:rPr lang="es-ES" dirty="0"/>
                  <a:t> </a:t>
                </a:r>
                <a:r>
                  <a:rPr lang="es-ES" dirty="0" err="1"/>
                  <a:t>of</a:t>
                </a:r>
                <a:r>
                  <a:rPr lang="es-ES" dirty="0"/>
                  <a:t> </a:t>
                </a:r>
                <a:r>
                  <a:rPr lang="es-ES" dirty="0" err="1"/>
                  <a:t>childs</a:t>
                </a:r>
                <a:endParaRPr lang="es-ES" dirty="0"/>
              </a:p>
              <a:p>
                <a14:m>
                  <m:oMath xmlns:m="http://schemas.openxmlformats.org/officeDocument/2006/math">
                    <m:r>
                      <a:rPr lang="es-ES" b="0" i="1" smtClean="0">
                        <a:latin typeface="Cambria Math" panose="02040503050406030204" pitchFamily="18" charset="0"/>
                      </a:rPr>
                      <m:t>𝑘</m:t>
                    </m:r>
                    <m:r>
                      <a:rPr lang="es-ES" b="0" i="1" smtClean="0">
                        <a:latin typeface="Cambria Math" panose="02040503050406030204" pitchFamily="18" charset="0"/>
                      </a:rPr>
                      <m:t>=0,4</m:t>
                    </m:r>
                  </m:oMath>
                </a14:m>
                <a:r>
                  <a:rPr lang="es-ES" dirty="0"/>
                  <a:t>: </a:t>
                </a:r>
                <a:r>
                  <a:rPr lang="es-ES" dirty="0" err="1"/>
                  <a:t>Resource</a:t>
                </a:r>
                <a:r>
                  <a:rPr lang="es-ES" dirty="0"/>
                  <a:t> </a:t>
                </a:r>
                <a:r>
                  <a:rPr lang="es-ES" dirty="0" err="1"/>
                  <a:t>cost</a:t>
                </a:r>
                <a:r>
                  <a:rPr lang="es-ES" dirty="0"/>
                  <a:t> </a:t>
                </a:r>
                <a:r>
                  <a:rPr lang="es-ES" dirty="0" err="1"/>
                  <a:t>of</a:t>
                </a:r>
                <a:r>
                  <a:rPr lang="es-ES" dirty="0"/>
                  <a:t> </a:t>
                </a:r>
                <a:r>
                  <a:rPr lang="es-ES" dirty="0" err="1"/>
                  <a:t>childrens</a:t>
                </a:r>
                <a:r>
                  <a:rPr lang="es-ES" dirty="0"/>
                  <a:t> relative </a:t>
                </a:r>
                <a:r>
                  <a:rPr lang="es-ES" dirty="0" err="1"/>
                  <a:t>to</a:t>
                </a:r>
                <a:r>
                  <a:rPr lang="es-ES" dirty="0"/>
                  <a:t> </a:t>
                </a:r>
                <a:r>
                  <a:rPr lang="es-ES" dirty="0" err="1"/>
                  <a:t>adults</a:t>
                </a:r>
                <a:r>
                  <a:rPr lang="es-ES" dirty="0"/>
                  <a:t> </a:t>
                </a:r>
                <a:r>
                  <a:rPr lang="en-US" dirty="0"/>
                  <a:t>estimated by Deaton and </a:t>
                </a:r>
                <a:r>
                  <a:rPr lang="en-US" dirty="0" err="1"/>
                  <a:t>Muellbauer</a:t>
                </a:r>
                <a:r>
                  <a:rPr lang="en-US" dirty="0"/>
                  <a:t> (1986) </a:t>
                </a:r>
                <a:endParaRPr lang="es-ES" dirty="0"/>
              </a:p>
              <a:p>
                <a14:m>
                  <m:oMath xmlns:m="http://schemas.openxmlformats.org/officeDocument/2006/math">
                    <m:r>
                      <a:rPr lang="es-ES" b="0" i="1" smtClean="0">
                        <a:latin typeface="Cambria Math" panose="02040503050406030204" pitchFamily="18" charset="0"/>
                      </a:rPr>
                      <m:t>𝑠</m:t>
                    </m:r>
                    <m:r>
                      <a:rPr lang="es-ES" b="0" i="1" smtClean="0">
                        <a:latin typeface="Cambria Math" panose="02040503050406030204" pitchFamily="18" charset="0"/>
                      </a:rPr>
                      <m:t>=0,9</m:t>
                    </m:r>
                  </m:oMath>
                </a14:m>
                <a:r>
                  <a:rPr lang="es-ES" dirty="0"/>
                  <a:t>: A </a:t>
                </a:r>
                <a:r>
                  <a:rPr lang="es-ES" dirty="0" err="1"/>
                  <a:t>parameter</a:t>
                </a:r>
                <a:r>
                  <a:rPr lang="es-ES" dirty="0"/>
                  <a:t> </a:t>
                </a:r>
                <a:r>
                  <a:rPr lang="es-ES" dirty="0" err="1"/>
                  <a:t>reflecting</a:t>
                </a:r>
                <a:r>
                  <a:rPr lang="es-ES" dirty="0"/>
                  <a:t> </a:t>
                </a:r>
                <a:r>
                  <a:rPr lang="es-ES" dirty="0" err="1"/>
                  <a:t>scale</a:t>
                </a:r>
                <a:r>
                  <a:rPr lang="es-ES" dirty="0"/>
                  <a:t> </a:t>
                </a:r>
                <a:r>
                  <a:rPr lang="es-ES" dirty="0" err="1"/>
                  <a:t>economies</a:t>
                </a:r>
                <a:r>
                  <a:rPr lang="es-ES" dirty="0"/>
                  <a:t> in </a:t>
                </a:r>
                <a:r>
                  <a:rPr lang="es-ES" dirty="0" err="1"/>
                  <a:t>the</a:t>
                </a:r>
                <a:r>
                  <a:rPr lang="es-ES" dirty="0"/>
                  <a:t> </a:t>
                </a:r>
                <a:r>
                  <a:rPr lang="es-ES" dirty="0" err="1"/>
                  <a:t>production</a:t>
                </a:r>
                <a:r>
                  <a:rPr lang="es-ES" dirty="0"/>
                  <a:t> </a:t>
                </a:r>
                <a:r>
                  <a:rPr lang="es-ES" dirty="0" err="1"/>
                  <a:t>of</a:t>
                </a:r>
                <a:r>
                  <a:rPr lang="es-ES" dirty="0"/>
                  <a:t> </a:t>
                </a:r>
                <a:r>
                  <a:rPr lang="es-ES" dirty="0" err="1"/>
                  <a:t>household</a:t>
                </a:r>
                <a:r>
                  <a:rPr lang="es-ES" dirty="0"/>
                  <a:t> </a:t>
                </a:r>
                <a:r>
                  <a:rPr lang="es-ES" dirty="0" err="1"/>
                  <a:t>goods</a:t>
                </a:r>
                <a:r>
                  <a:rPr lang="es-ES" dirty="0"/>
                  <a:t>, </a:t>
                </a:r>
                <a:r>
                  <a:rPr lang="es-ES" dirty="0" err="1"/>
                  <a:t>trying</a:t>
                </a:r>
                <a:r>
                  <a:rPr lang="es-ES" dirty="0"/>
                  <a:t> </a:t>
                </a:r>
                <a:r>
                  <a:rPr lang="es-ES" dirty="0" err="1"/>
                  <a:t>to</a:t>
                </a:r>
                <a:r>
                  <a:rPr lang="es-ES" dirty="0"/>
                  <a:t> </a:t>
                </a:r>
                <a:r>
                  <a:rPr lang="es-ES" dirty="0" err="1"/>
                  <a:t>reflect</a:t>
                </a:r>
                <a:r>
                  <a:rPr lang="es-ES" dirty="0"/>
                  <a:t> </a:t>
                </a:r>
                <a:r>
                  <a:rPr lang="es-ES" dirty="0" err="1"/>
                  <a:t>that</a:t>
                </a:r>
                <a:r>
                  <a:rPr lang="es-ES" dirty="0"/>
                  <a:t> </a:t>
                </a:r>
                <a:r>
                  <a:rPr lang="es-ES" dirty="0" err="1"/>
                  <a:t>the</a:t>
                </a:r>
                <a:r>
                  <a:rPr lang="es-ES" dirty="0"/>
                  <a:t> </a:t>
                </a:r>
                <a:r>
                  <a:rPr lang="es-ES" dirty="0" err="1"/>
                  <a:t>larger</a:t>
                </a:r>
                <a:r>
                  <a:rPr lang="es-ES" dirty="0"/>
                  <a:t> share </a:t>
                </a:r>
                <a:r>
                  <a:rPr lang="es-ES" dirty="0" err="1"/>
                  <a:t>of</a:t>
                </a:r>
                <a:r>
                  <a:rPr lang="es-ES" dirty="0"/>
                  <a:t> </a:t>
                </a:r>
                <a:r>
                  <a:rPr lang="es-ES" dirty="0" err="1"/>
                  <a:t>food</a:t>
                </a:r>
                <a:r>
                  <a:rPr lang="es-ES" dirty="0"/>
                  <a:t> </a:t>
                </a:r>
                <a:r>
                  <a:rPr lang="es-ES" dirty="0" err="1"/>
                  <a:t>costs</a:t>
                </a:r>
                <a:r>
                  <a:rPr lang="es-ES" dirty="0"/>
                  <a:t> relative </a:t>
                </a:r>
                <a:r>
                  <a:rPr lang="es-ES" dirty="0" err="1"/>
                  <a:t>to</a:t>
                </a:r>
                <a:r>
                  <a:rPr lang="es-ES" dirty="0"/>
                  <a:t> </a:t>
                </a:r>
                <a:r>
                  <a:rPr lang="es-ES" dirty="0" err="1"/>
                  <a:t>other</a:t>
                </a:r>
                <a:r>
                  <a:rPr lang="es-ES" dirty="0"/>
                  <a:t> expenses </a:t>
                </a:r>
                <a:r>
                  <a:rPr lang="es-ES" dirty="0" err="1"/>
                  <a:t>limits</a:t>
                </a:r>
                <a:r>
                  <a:rPr lang="es-ES" dirty="0"/>
                  <a:t> </a:t>
                </a:r>
                <a:r>
                  <a:rPr lang="es-ES" dirty="0" err="1"/>
                  <a:t>the</a:t>
                </a:r>
                <a:r>
                  <a:rPr lang="es-ES" dirty="0"/>
                  <a:t> </a:t>
                </a:r>
                <a:r>
                  <a:rPr lang="es-ES" dirty="0" err="1"/>
                  <a:t>extent</a:t>
                </a:r>
                <a:r>
                  <a:rPr lang="es-ES" dirty="0"/>
                  <a:t> </a:t>
                </a:r>
                <a:r>
                  <a:rPr lang="es-ES" dirty="0" err="1"/>
                  <a:t>of</a:t>
                </a:r>
                <a:r>
                  <a:rPr lang="es-ES" dirty="0"/>
                  <a:t> </a:t>
                </a:r>
                <a:r>
                  <a:rPr lang="es-ES" dirty="0" err="1"/>
                  <a:t>scale</a:t>
                </a:r>
                <a:r>
                  <a:rPr lang="es-ES" dirty="0"/>
                  <a:t> </a:t>
                </a:r>
                <a:r>
                  <a:rPr lang="es-ES" dirty="0" err="1"/>
                  <a:t>economies</a:t>
                </a:r>
                <a:r>
                  <a:rPr lang="es-ES" dirty="0"/>
                  <a:t> in </a:t>
                </a:r>
                <a:r>
                  <a:rPr lang="es-ES" dirty="0" err="1"/>
                  <a:t>poorer</a:t>
                </a:r>
                <a:r>
                  <a:rPr lang="es-ES" dirty="0"/>
                  <a:t> </a:t>
                </a:r>
                <a:r>
                  <a:rPr lang="es-ES" dirty="0" err="1"/>
                  <a:t>countries</a:t>
                </a:r>
                <a:r>
                  <a:rPr lang="es-ES" dirty="0"/>
                  <a:t>.   </a:t>
                </a:r>
              </a:p>
            </p:txBody>
          </p:sp>
        </mc:Choice>
        <mc:Fallback xmlns="">
          <p:sp>
            <p:nvSpPr>
              <p:cNvPr id="6" name="Marcador de contenido 2">
                <a:extLst>
                  <a:ext uri="{FF2B5EF4-FFF2-40B4-BE49-F238E27FC236}">
                    <a16:creationId xmlns:a16="http://schemas.microsoft.com/office/drawing/2014/main" id="{A88A38BC-6E3A-A2BF-770D-5A968CE505E6}"/>
                  </a:ext>
                </a:extLst>
              </p:cNvPr>
              <p:cNvSpPr txBox="1">
                <a:spLocks noRot="1" noChangeAspect="1" noMove="1" noResize="1" noEditPoints="1" noAdjustHandles="1" noChangeArrowheads="1" noChangeShapeType="1" noTextEdit="1"/>
              </p:cNvSpPr>
              <p:nvPr/>
            </p:nvSpPr>
            <p:spPr>
              <a:xfrm>
                <a:off x="838200" y="2751109"/>
                <a:ext cx="10515600" cy="3560790"/>
              </a:xfrm>
              <a:prstGeom prst="rect">
                <a:avLst/>
              </a:prstGeom>
              <a:blipFill>
                <a:blip r:embed="rId3"/>
                <a:stretch>
                  <a:fillRect t="-3425" b="-1712"/>
                </a:stretch>
              </a:blipFill>
            </p:spPr>
            <p:txBody>
              <a:bodyPr/>
              <a:lstStyle/>
              <a:p>
                <a:r>
                  <a:rPr lang="es-ES">
                    <a:noFill/>
                  </a:rPr>
                  <a:t> </a:t>
                </a:r>
              </a:p>
            </p:txBody>
          </p:sp>
        </mc:Fallback>
      </mc:AlternateContent>
    </p:spTree>
    <p:extLst>
      <p:ext uri="{BB962C8B-B14F-4D97-AF65-F5344CB8AC3E}">
        <p14:creationId xmlns:p14="http://schemas.microsoft.com/office/powerpoint/2010/main" val="2123300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164DE0-2F0E-00E7-D3BC-D34EA6419851}"/>
              </a:ext>
            </a:extLst>
          </p:cNvPr>
          <p:cNvSpPr>
            <a:spLocks noGrp="1"/>
          </p:cNvSpPr>
          <p:nvPr>
            <p:ph type="title"/>
          </p:nvPr>
        </p:nvSpPr>
        <p:spPr/>
        <p:txBody>
          <a:bodyPr/>
          <a:lstStyle/>
          <a:p>
            <a:r>
              <a:rPr lang="es-ES" dirty="0" err="1"/>
              <a:t>Incomes</a:t>
            </a:r>
            <a:endParaRPr lang="es-ES" dirty="0"/>
          </a:p>
        </p:txBody>
      </p:sp>
      <p:sp>
        <p:nvSpPr>
          <p:cNvPr id="3" name="Marcador de contenido 2">
            <a:extLst>
              <a:ext uri="{FF2B5EF4-FFF2-40B4-BE49-F238E27FC236}">
                <a16:creationId xmlns:a16="http://schemas.microsoft.com/office/drawing/2014/main" id="{6CE7151C-6421-F735-169D-9AA1A57400A4}"/>
              </a:ext>
            </a:extLst>
          </p:cNvPr>
          <p:cNvSpPr>
            <a:spLocks noGrp="1"/>
          </p:cNvSpPr>
          <p:nvPr>
            <p:ph idx="1"/>
          </p:nvPr>
        </p:nvSpPr>
        <p:spPr/>
        <p:txBody>
          <a:bodyPr/>
          <a:lstStyle/>
          <a:p>
            <a:r>
              <a:rPr lang="es-ES" dirty="0" err="1"/>
              <a:t>Deflated</a:t>
            </a:r>
            <a:r>
              <a:rPr lang="es-ES" dirty="0"/>
              <a:t> </a:t>
            </a:r>
            <a:r>
              <a:rPr lang="es-ES" dirty="0" err="1"/>
              <a:t>using</a:t>
            </a:r>
            <a:r>
              <a:rPr lang="es-ES" dirty="0"/>
              <a:t> </a:t>
            </a:r>
            <a:r>
              <a:rPr lang="es-ES" dirty="0" err="1"/>
              <a:t>the</a:t>
            </a:r>
            <a:r>
              <a:rPr lang="es-ES" dirty="0"/>
              <a:t> </a:t>
            </a:r>
            <a:r>
              <a:rPr lang="es-ES" dirty="0" err="1"/>
              <a:t>National</a:t>
            </a:r>
            <a:r>
              <a:rPr lang="es-ES" dirty="0"/>
              <a:t> </a:t>
            </a:r>
            <a:r>
              <a:rPr lang="es-ES" dirty="0" err="1"/>
              <a:t>Consumer</a:t>
            </a:r>
            <a:r>
              <a:rPr lang="es-ES" dirty="0"/>
              <a:t> Price </a:t>
            </a:r>
            <a:r>
              <a:rPr lang="es-ES" dirty="0" err="1"/>
              <a:t>Index</a:t>
            </a:r>
            <a:r>
              <a:rPr lang="es-ES" dirty="0"/>
              <a:t> (INPC) </a:t>
            </a:r>
            <a:r>
              <a:rPr lang="es-ES" dirty="0" err="1"/>
              <a:t>corresponding</a:t>
            </a:r>
            <a:r>
              <a:rPr lang="es-ES" dirty="0"/>
              <a:t> </a:t>
            </a:r>
            <a:r>
              <a:rPr lang="es-ES" dirty="0" err="1"/>
              <a:t>with</a:t>
            </a:r>
            <a:r>
              <a:rPr lang="es-ES" dirty="0"/>
              <a:t> </a:t>
            </a:r>
            <a:r>
              <a:rPr lang="es-ES" dirty="0" err="1"/>
              <a:t>the</a:t>
            </a:r>
            <a:r>
              <a:rPr lang="es-ES" dirty="0"/>
              <a:t> </a:t>
            </a:r>
            <a:r>
              <a:rPr lang="es-ES" dirty="0" err="1"/>
              <a:t>month</a:t>
            </a:r>
            <a:r>
              <a:rPr lang="es-ES" dirty="0"/>
              <a:t> </a:t>
            </a:r>
            <a:r>
              <a:rPr lang="es-ES" dirty="0" err="1"/>
              <a:t>the</a:t>
            </a:r>
            <a:r>
              <a:rPr lang="es-ES" dirty="0"/>
              <a:t> PME </a:t>
            </a:r>
            <a:r>
              <a:rPr lang="es-ES" dirty="0" err="1"/>
              <a:t>was</a:t>
            </a:r>
            <a:r>
              <a:rPr lang="es-ES" dirty="0"/>
              <a:t> </a:t>
            </a:r>
            <a:r>
              <a:rPr lang="es-ES" dirty="0" err="1"/>
              <a:t>carried</a:t>
            </a:r>
            <a:r>
              <a:rPr lang="es-ES" dirty="0"/>
              <a:t> </a:t>
            </a:r>
            <a:r>
              <a:rPr lang="es-ES" dirty="0" err="1"/>
              <a:t>out</a:t>
            </a:r>
            <a:r>
              <a:rPr lang="es-ES" dirty="0"/>
              <a:t>, </a:t>
            </a:r>
            <a:r>
              <a:rPr lang="es-ES" dirty="0" err="1"/>
              <a:t>with</a:t>
            </a:r>
            <a:r>
              <a:rPr lang="es-ES" dirty="0"/>
              <a:t> a base </a:t>
            </a:r>
            <a:r>
              <a:rPr lang="es-ES" dirty="0" err="1"/>
              <a:t>period</a:t>
            </a:r>
            <a:r>
              <a:rPr lang="es-ES" dirty="0"/>
              <a:t> </a:t>
            </a:r>
            <a:r>
              <a:rPr lang="es-ES" dirty="0" err="1"/>
              <a:t>of</a:t>
            </a:r>
            <a:r>
              <a:rPr lang="es-ES" dirty="0"/>
              <a:t> </a:t>
            </a:r>
            <a:r>
              <a:rPr lang="es-ES" dirty="0" err="1"/>
              <a:t>august</a:t>
            </a:r>
            <a:r>
              <a:rPr lang="es-ES" dirty="0"/>
              <a:t> 1994, </a:t>
            </a:r>
            <a:r>
              <a:rPr lang="es-ES" dirty="0" err="1"/>
              <a:t>the</a:t>
            </a:r>
            <a:r>
              <a:rPr lang="es-ES" dirty="0"/>
              <a:t> </a:t>
            </a:r>
            <a:r>
              <a:rPr lang="es-ES" dirty="0" err="1"/>
              <a:t>month</a:t>
            </a:r>
            <a:r>
              <a:rPr lang="es-ES" dirty="0"/>
              <a:t> in </a:t>
            </a:r>
            <a:r>
              <a:rPr lang="es-ES" dirty="0" err="1"/>
              <a:t>wich</a:t>
            </a:r>
            <a:r>
              <a:rPr lang="es-ES" dirty="0"/>
              <a:t> </a:t>
            </a:r>
            <a:r>
              <a:rPr lang="es-ES" dirty="0" err="1"/>
              <a:t>the</a:t>
            </a:r>
            <a:r>
              <a:rPr lang="es-ES" dirty="0"/>
              <a:t> precursor </a:t>
            </a:r>
            <a:r>
              <a:rPr lang="es-ES" dirty="0" err="1"/>
              <a:t>of</a:t>
            </a:r>
            <a:r>
              <a:rPr lang="es-ES" dirty="0"/>
              <a:t> </a:t>
            </a:r>
            <a:r>
              <a:rPr lang="es-ES" dirty="0" err="1"/>
              <a:t>the</a:t>
            </a:r>
            <a:r>
              <a:rPr lang="es-ES" dirty="0"/>
              <a:t> </a:t>
            </a:r>
            <a:r>
              <a:rPr lang="es-ES" dirty="0" err="1"/>
              <a:t>current</a:t>
            </a:r>
            <a:r>
              <a:rPr lang="es-ES" dirty="0"/>
              <a:t> </a:t>
            </a:r>
            <a:r>
              <a:rPr lang="es-ES" dirty="0" err="1"/>
              <a:t>monetary</a:t>
            </a:r>
            <a:r>
              <a:rPr lang="es-ES" dirty="0"/>
              <a:t> </a:t>
            </a:r>
            <a:r>
              <a:rPr lang="es-ES" dirty="0" err="1"/>
              <a:t>unit</a:t>
            </a:r>
            <a:r>
              <a:rPr lang="es-ES" dirty="0"/>
              <a:t> </a:t>
            </a:r>
            <a:r>
              <a:rPr lang="es-ES" dirty="0" err="1"/>
              <a:t>was</a:t>
            </a:r>
            <a:r>
              <a:rPr lang="es-ES" dirty="0"/>
              <a:t> </a:t>
            </a:r>
            <a:r>
              <a:rPr lang="es-ES" dirty="0" err="1"/>
              <a:t>introduced</a:t>
            </a:r>
            <a:endParaRPr lang="es-ES" dirty="0"/>
          </a:p>
          <a:p>
            <a:r>
              <a:rPr lang="en-US" dirty="0"/>
              <a:t>Income distributions are summarized by Atkinson- and </a:t>
            </a:r>
            <a:r>
              <a:rPr lang="en-US" dirty="0" err="1"/>
              <a:t>FosterGreer</a:t>
            </a:r>
            <a:r>
              <a:rPr lang="en-US" dirty="0"/>
              <a:t>-</a:t>
            </a:r>
            <a:r>
              <a:rPr lang="en-US" dirty="0" err="1"/>
              <a:t>Thorbecke</a:t>
            </a:r>
            <a:r>
              <a:rPr lang="en-US" dirty="0"/>
              <a:t>-class distribution measures. Both classes of measures satisfy a number of attractive properties and are defined by a parameter that generates indices with diverse sensitivities to income changes at different points in the distribution.</a:t>
            </a:r>
            <a:endParaRPr lang="es-ES" dirty="0"/>
          </a:p>
          <a:p>
            <a:endParaRPr lang="es-ES" dirty="0"/>
          </a:p>
        </p:txBody>
      </p:sp>
    </p:spTree>
    <p:extLst>
      <p:ext uri="{BB962C8B-B14F-4D97-AF65-F5344CB8AC3E}">
        <p14:creationId xmlns:p14="http://schemas.microsoft.com/office/powerpoint/2010/main" val="901521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8AC7A8-9AC3-0B0D-7DB7-92A14B79BD98}"/>
              </a:ext>
            </a:extLst>
          </p:cNvPr>
          <p:cNvSpPr>
            <a:spLocks noGrp="1"/>
          </p:cNvSpPr>
          <p:nvPr>
            <p:ph type="title"/>
          </p:nvPr>
        </p:nvSpPr>
        <p:spPr/>
        <p:txBody>
          <a:bodyPr/>
          <a:lstStyle/>
          <a:p>
            <a:r>
              <a:rPr lang="es-ES" dirty="0" err="1"/>
              <a:t>Poverty</a:t>
            </a:r>
            <a:endParaRPr lang="es-ES" dirty="0"/>
          </a:p>
        </p:txBody>
      </p:sp>
      <p:sp>
        <p:nvSpPr>
          <p:cNvPr id="3" name="Marcador de contenido 2">
            <a:extLst>
              <a:ext uri="{FF2B5EF4-FFF2-40B4-BE49-F238E27FC236}">
                <a16:creationId xmlns:a16="http://schemas.microsoft.com/office/drawing/2014/main" id="{E49626CC-514D-BAF9-77E3-484687B24FDE}"/>
              </a:ext>
            </a:extLst>
          </p:cNvPr>
          <p:cNvSpPr>
            <a:spLocks noGrp="1"/>
          </p:cNvSpPr>
          <p:nvPr>
            <p:ph idx="1"/>
          </p:nvPr>
        </p:nvSpPr>
        <p:spPr/>
        <p:txBody>
          <a:bodyPr/>
          <a:lstStyle/>
          <a:p>
            <a:r>
              <a:rPr lang="en-US" dirty="0"/>
              <a:t>There are no official poverty thresholds in Brazil, and in their place the study adopts those developed by Rocha (1997); Rocha (2003)</a:t>
            </a:r>
          </a:p>
          <a:p>
            <a:r>
              <a:rPr lang="en-US" dirty="0"/>
              <a:t>Since the PME does not collect data on non-labor income, focus will be placed on changes rather than levels in distribution.</a:t>
            </a:r>
          </a:p>
          <a:p>
            <a:r>
              <a:rPr lang="en-US" dirty="0"/>
              <a:t>In practice, the most common choices for a have been 0, 1, and 2 (Foster, Greer, &amp; </a:t>
            </a:r>
            <a:r>
              <a:rPr lang="en-US" dirty="0" err="1"/>
              <a:t>Thorbecke</a:t>
            </a:r>
            <a:r>
              <a:rPr lang="en-US" dirty="0"/>
              <a:t>, 2010), producing measures that have been termed to reflect the incidence, depth, and severity of poverty respectively. (</a:t>
            </a:r>
            <a:r>
              <a:rPr lang="en-US" dirty="0" err="1"/>
              <a:t>Ravallion</a:t>
            </a:r>
            <a:r>
              <a:rPr lang="en-US" dirty="0"/>
              <a:t>, 1994)</a:t>
            </a:r>
          </a:p>
        </p:txBody>
      </p:sp>
    </p:spTree>
    <p:extLst>
      <p:ext uri="{BB962C8B-B14F-4D97-AF65-F5344CB8AC3E}">
        <p14:creationId xmlns:p14="http://schemas.microsoft.com/office/powerpoint/2010/main" val="812331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45D80A-2FBC-5710-DBC0-635DF4D3BCE3}"/>
              </a:ext>
            </a:extLst>
          </p:cNvPr>
          <p:cNvSpPr>
            <a:spLocks noGrp="1"/>
          </p:cNvSpPr>
          <p:nvPr>
            <p:ph type="title"/>
          </p:nvPr>
        </p:nvSpPr>
        <p:spPr/>
        <p:txBody>
          <a:bodyPr/>
          <a:lstStyle/>
          <a:p>
            <a:r>
              <a:rPr lang="es-ES" dirty="0"/>
              <a:t>Foster, </a:t>
            </a:r>
            <a:r>
              <a:rPr lang="es-ES" dirty="0" err="1"/>
              <a:t>Greer</a:t>
            </a:r>
            <a:r>
              <a:rPr lang="es-ES" dirty="0"/>
              <a:t> &amp; </a:t>
            </a:r>
            <a:r>
              <a:rPr lang="es-ES" dirty="0" err="1"/>
              <a:t>Thorbecke</a:t>
            </a:r>
            <a:r>
              <a:rPr lang="es-ES" dirty="0"/>
              <a:t> (1984) </a:t>
            </a:r>
            <a:r>
              <a:rPr lang="es-ES" dirty="0" err="1"/>
              <a:t>index</a:t>
            </a:r>
            <a:endParaRPr lang="es-ES" dirty="0"/>
          </a:p>
        </p:txBody>
      </p:sp>
      <p:sp>
        <p:nvSpPr>
          <p:cNvPr id="3" name="Marcador de contenido 2">
            <a:extLst>
              <a:ext uri="{FF2B5EF4-FFF2-40B4-BE49-F238E27FC236}">
                <a16:creationId xmlns:a16="http://schemas.microsoft.com/office/drawing/2014/main" id="{4E830AFD-06E7-393B-94A2-A79DF45FBF40}"/>
              </a:ext>
            </a:extLst>
          </p:cNvPr>
          <p:cNvSpPr>
            <a:spLocks noGrp="1"/>
          </p:cNvSpPr>
          <p:nvPr>
            <p:ph idx="1"/>
          </p:nvPr>
        </p:nvSpPr>
        <p:spPr>
          <a:xfrm>
            <a:off x="838200" y="1541405"/>
            <a:ext cx="10515600" cy="568440"/>
          </a:xfrm>
        </p:spPr>
        <p:txBody>
          <a:bodyPr/>
          <a:lstStyle/>
          <a:p>
            <a:pPr marL="0" indent="0">
              <a:buNone/>
            </a:pPr>
            <a:r>
              <a:rPr lang="es-ES" dirty="0"/>
              <a:t>A </a:t>
            </a:r>
            <a:r>
              <a:rPr lang="es-ES" dirty="0" err="1"/>
              <a:t>class</a:t>
            </a:r>
            <a:r>
              <a:rPr lang="es-ES" dirty="0"/>
              <a:t> </a:t>
            </a:r>
            <a:r>
              <a:rPr lang="es-ES" dirty="0" err="1"/>
              <a:t>of</a:t>
            </a:r>
            <a:r>
              <a:rPr lang="es-ES" dirty="0"/>
              <a:t> </a:t>
            </a:r>
            <a:r>
              <a:rPr lang="es-ES" dirty="0" err="1"/>
              <a:t>decomposable</a:t>
            </a:r>
            <a:r>
              <a:rPr lang="es-ES" dirty="0"/>
              <a:t> </a:t>
            </a:r>
            <a:r>
              <a:rPr lang="es-ES" dirty="0" err="1"/>
              <a:t>poverty</a:t>
            </a:r>
            <a:r>
              <a:rPr lang="es-ES" dirty="0"/>
              <a:t> </a:t>
            </a:r>
            <a:r>
              <a:rPr lang="es-ES" dirty="0" err="1"/>
              <a:t>measures</a:t>
            </a:r>
            <a:endParaRPr lang="es-ES" dirty="0"/>
          </a:p>
        </p:txBody>
      </p:sp>
      <mc:AlternateContent xmlns:mc="http://schemas.openxmlformats.org/markup-compatibility/2006" xmlns:a14="http://schemas.microsoft.com/office/drawing/2010/main">
        <mc:Choice Requires="a14">
          <p:sp>
            <p:nvSpPr>
              <p:cNvPr id="4" name="Marcador de contenido 2">
                <a:extLst>
                  <a:ext uri="{FF2B5EF4-FFF2-40B4-BE49-F238E27FC236}">
                    <a16:creationId xmlns:a16="http://schemas.microsoft.com/office/drawing/2014/main" id="{3225032A-B9D3-C088-DEA3-C29A0CF3DF9E}"/>
                  </a:ext>
                </a:extLst>
              </p:cNvPr>
              <p:cNvSpPr txBox="1">
                <a:spLocks/>
              </p:cNvSpPr>
              <p:nvPr/>
            </p:nvSpPr>
            <p:spPr>
              <a:xfrm>
                <a:off x="838200" y="2177357"/>
                <a:ext cx="10515600" cy="1108768"/>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a:rPr lang="es-ES" b="0" i="1" smtClean="0">
                              <a:latin typeface="Cambria Math" panose="02040503050406030204" pitchFamily="18" charset="0"/>
                            </a:rPr>
                            <m:t>𝐹𝐺𝑇</m:t>
                          </m:r>
                        </m:e>
                        <m:sub>
                          <m:r>
                            <a:rPr lang="es-ES" i="1" smtClean="0">
                              <a:latin typeface="Cambria Math" panose="02040503050406030204" pitchFamily="18" charset="0"/>
                              <a:ea typeface="Cambria Math" panose="02040503050406030204" pitchFamily="18" charset="0"/>
                            </a:rPr>
                            <m:t>𝛼</m:t>
                          </m:r>
                        </m:sub>
                      </m:sSub>
                      <m:d>
                        <m:dPr>
                          <m:ctrlPr>
                            <a:rPr lang="es-ES" b="0" i="1" smtClean="0">
                              <a:latin typeface="Cambria Math" panose="02040503050406030204" pitchFamily="18" charset="0"/>
                            </a:rPr>
                          </m:ctrlPr>
                        </m:dPr>
                        <m:e>
                          <m:r>
                            <a:rPr lang="es-ES" b="0" i="1" smtClean="0">
                              <a:latin typeface="Cambria Math" panose="02040503050406030204" pitchFamily="18" charset="0"/>
                            </a:rPr>
                            <m:t>𝑦</m:t>
                          </m:r>
                          <m:r>
                            <a:rPr lang="es-ES" b="0" i="1" smtClean="0">
                              <a:latin typeface="Cambria Math" panose="02040503050406030204" pitchFamily="18" charset="0"/>
                            </a:rPr>
                            <m:t>,</m:t>
                          </m:r>
                          <m:r>
                            <a:rPr lang="es-ES" b="0" i="1" smtClean="0">
                              <a:latin typeface="Cambria Math" panose="02040503050406030204" pitchFamily="18" charset="0"/>
                            </a:rPr>
                            <m:t>𝑧</m:t>
                          </m:r>
                        </m:e>
                      </m:d>
                      <m:r>
                        <a:rPr lang="es-ES" b="0" i="1" smtClean="0">
                          <a:latin typeface="Cambria Math" panose="02040503050406030204" pitchFamily="18" charset="0"/>
                        </a:rPr>
                        <m:t>=</m:t>
                      </m:r>
                      <m:f>
                        <m:fPr>
                          <m:ctrlPr>
                            <a:rPr lang="es-ES" b="0" i="1" smtClean="0">
                              <a:latin typeface="Cambria Math" panose="02040503050406030204" pitchFamily="18" charset="0"/>
                            </a:rPr>
                          </m:ctrlPr>
                        </m:fPr>
                        <m:num>
                          <m:r>
                            <a:rPr lang="es-ES" b="0" i="1" smtClean="0">
                              <a:latin typeface="Cambria Math" panose="02040503050406030204" pitchFamily="18" charset="0"/>
                            </a:rPr>
                            <m:t>1</m:t>
                          </m:r>
                        </m:num>
                        <m:den>
                          <m:r>
                            <a:rPr lang="es-ES" b="0" i="1" smtClean="0">
                              <a:latin typeface="Cambria Math" panose="02040503050406030204" pitchFamily="18" charset="0"/>
                            </a:rPr>
                            <m:t>𝑛</m:t>
                          </m:r>
                        </m:den>
                      </m:f>
                      <m:nary>
                        <m:naryPr>
                          <m:chr m:val="∑"/>
                          <m:ctrlPr>
                            <a:rPr lang="es-ES" b="0" i="1" smtClean="0">
                              <a:latin typeface="Cambria Math" panose="02040503050406030204" pitchFamily="18" charset="0"/>
                            </a:rPr>
                          </m:ctrlPr>
                        </m:naryPr>
                        <m:sub>
                          <m:r>
                            <m:rPr>
                              <m:brk m:alnAt="23"/>
                            </m:rPr>
                            <a:rPr lang="es-ES" b="0" i="1" smtClean="0">
                              <a:latin typeface="Cambria Math" panose="02040503050406030204" pitchFamily="18" charset="0"/>
                            </a:rPr>
                            <m:t>𝑖</m:t>
                          </m:r>
                          <m:r>
                            <a:rPr lang="es-ES" b="0" i="1" smtClean="0">
                              <a:latin typeface="Cambria Math" panose="02040503050406030204" pitchFamily="18" charset="0"/>
                            </a:rPr>
                            <m:t>=1</m:t>
                          </m:r>
                        </m:sub>
                        <m:sup>
                          <m:r>
                            <a:rPr lang="es-ES" b="0" i="1" smtClean="0">
                              <a:latin typeface="Cambria Math" panose="02040503050406030204" pitchFamily="18" charset="0"/>
                            </a:rPr>
                            <m:t>𝑞</m:t>
                          </m:r>
                        </m:sup>
                        <m:e>
                          <m:sSup>
                            <m:sSupPr>
                              <m:ctrlPr>
                                <a:rPr lang="es-ES" b="0" i="1" smtClean="0">
                                  <a:latin typeface="Cambria Math" panose="02040503050406030204" pitchFamily="18" charset="0"/>
                                </a:rPr>
                              </m:ctrlPr>
                            </m:sSupPr>
                            <m:e>
                              <m:d>
                                <m:dPr>
                                  <m:ctrlPr>
                                    <a:rPr lang="es-ES" b="0" i="1" smtClean="0">
                                      <a:latin typeface="Cambria Math" panose="02040503050406030204" pitchFamily="18" charset="0"/>
                                    </a:rPr>
                                  </m:ctrlPr>
                                </m:dPr>
                                <m:e>
                                  <m:f>
                                    <m:fPr>
                                      <m:ctrlPr>
                                        <a:rPr lang="es-ES" b="0" i="1" smtClean="0">
                                          <a:latin typeface="Cambria Math" panose="02040503050406030204" pitchFamily="18" charset="0"/>
                                        </a:rPr>
                                      </m:ctrlPr>
                                    </m:fPr>
                                    <m:num>
                                      <m:sSub>
                                        <m:sSubPr>
                                          <m:ctrlPr>
                                            <a:rPr lang="es-ES" b="0" i="1" smtClean="0">
                                              <a:latin typeface="Cambria Math" panose="02040503050406030204" pitchFamily="18" charset="0"/>
                                            </a:rPr>
                                          </m:ctrlPr>
                                        </m:sSubPr>
                                        <m:e>
                                          <m:r>
                                            <a:rPr lang="es-ES" b="0" i="1" smtClean="0">
                                              <a:latin typeface="Cambria Math" panose="02040503050406030204" pitchFamily="18" charset="0"/>
                                            </a:rPr>
                                            <m:t>𝑔</m:t>
                                          </m:r>
                                        </m:e>
                                        <m:sub>
                                          <m:r>
                                            <a:rPr lang="es-ES" b="0" i="1" smtClean="0">
                                              <a:latin typeface="Cambria Math" panose="02040503050406030204" pitchFamily="18" charset="0"/>
                                            </a:rPr>
                                            <m:t>𝑖</m:t>
                                          </m:r>
                                        </m:sub>
                                      </m:sSub>
                                    </m:num>
                                    <m:den>
                                      <m:r>
                                        <a:rPr lang="es-ES" b="0" i="1" smtClean="0">
                                          <a:latin typeface="Cambria Math" panose="02040503050406030204" pitchFamily="18" charset="0"/>
                                        </a:rPr>
                                        <m:t>𝑧</m:t>
                                      </m:r>
                                    </m:den>
                                  </m:f>
                                </m:e>
                              </m:d>
                            </m:e>
                            <m:sup>
                              <m:r>
                                <a:rPr lang="es-ES" b="0" i="1" smtClean="0">
                                  <a:latin typeface="Cambria Math" panose="02040503050406030204" pitchFamily="18" charset="0"/>
                                  <a:ea typeface="Cambria Math" panose="02040503050406030204" pitchFamily="18" charset="0"/>
                                </a:rPr>
                                <m:t>𝛼</m:t>
                              </m:r>
                            </m:sup>
                          </m:sSup>
                        </m:e>
                      </m:nary>
                    </m:oMath>
                  </m:oMathPara>
                </a14:m>
                <a:endParaRPr lang="es-ES" dirty="0"/>
              </a:p>
            </p:txBody>
          </p:sp>
        </mc:Choice>
        <mc:Fallback xmlns="">
          <p:sp>
            <p:nvSpPr>
              <p:cNvPr id="4" name="Marcador de contenido 2">
                <a:extLst>
                  <a:ext uri="{FF2B5EF4-FFF2-40B4-BE49-F238E27FC236}">
                    <a16:creationId xmlns:a16="http://schemas.microsoft.com/office/drawing/2014/main" id="{3225032A-B9D3-C088-DEA3-C29A0CF3DF9E}"/>
                  </a:ext>
                </a:extLst>
              </p:cNvPr>
              <p:cNvSpPr txBox="1">
                <a:spLocks noRot="1" noChangeAspect="1" noMove="1" noResize="1" noEditPoints="1" noAdjustHandles="1" noChangeArrowheads="1" noChangeShapeType="1" noTextEdit="1"/>
              </p:cNvSpPr>
              <p:nvPr/>
            </p:nvSpPr>
            <p:spPr>
              <a:xfrm>
                <a:off x="838200" y="2177357"/>
                <a:ext cx="10515600" cy="1108768"/>
              </a:xfrm>
              <a:prstGeom prst="rect">
                <a:avLst/>
              </a:prstGeom>
              <a:blipFill>
                <a:blip r:embed="rId2"/>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 name="Marcador de contenido 2">
                <a:extLst>
                  <a:ext uri="{FF2B5EF4-FFF2-40B4-BE49-F238E27FC236}">
                    <a16:creationId xmlns:a16="http://schemas.microsoft.com/office/drawing/2014/main" id="{FEC85A30-CB4B-5F4E-2632-5FCD6BC651D0}"/>
                  </a:ext>
                </a:extLst>
              </p:cNvPr>
              <p:cNvSpPr txBox="1">
                <a:spLocks/>
              </p:cNvSpPr>
              <p:nvPr/>
            </p:nvSpPr>
            <p:spPr>
              <a:xfrm>
                <a:off x="838200" y="3353637"/>
                <a:ext cx="10515600" cy="2958262"/>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14:m>
                  <m:oMath xmlns:m="http://schemas.openxmlformats.org/officeDocument/2006/math">
                    <m:r>
                      <a:rPr lang="es-ES" i="1" smtClean="0">
                        <a:latin typeface="Cambria Math" panose="02040503050406030204" pitchFamily="18" charset="0"/>
                        <a:ea typeface="Cambria Math" panose="02040503050406030204" pitchFamily="18" charset="0"/>
                      </a:rPr>
                      <m:t>𝛼</m:t>
                    </m:r>
                  </m:oMath>
                </a14:m>
                <a:r>
                  <a:rPr lang="es-ES" dirty="0"/>
                  <a:t>: Can be </a:t>
                </a:r>
                <a:r>
                  <a:rPr lang="es-ES" dirty="0" err="1"/>
                  <a:t>seen</a:t>
                </a:r>
                <a:r>
                  <a:rPr lang="es-ES" dirty="0"/>
                  <a:t> as a </a:t>
                </a:r>
                <a:r>
                  <a:rPr lang="es-ES" dirty="0" err="1"/>
                  <a:t>parameter</a:t>
                </a:r>
                <a:r>
                  <a:rPr lang="es-ES" dirty="0"/>
                  <a:t> </a:t>
                </a:r>
                <a:r>
                  <a:rPr lang="es-ES" dirty="0" err="1"/>
                  <a:t>of</a:t>
                </a:r>
                <a:r>
                  <a:rPr lang="es-ES" dirty="0"/>
                  <a:t> </a:t>
                </a:r>
                <a:r>
                  <a:rPr lang="es-ES" dirty="0" err="1"/>
                  <a:t>poverty</a:t>
                </a:r>
                <a:r>
                  <a:rPr lang="es-ES" dirty="0"/>
                  <a:t> </a:t>
                </a:r>
                <a:r>
                  <a:rPr lang="es-ES" dirty="0" err="1"/>
                  <a:t>aversion</a:t>
                </a:r>
                <a:endParaRPr lang="es-ES" dirty="0"/>
              </a:p>
              <a:p>
                <a14:m>
                  <m:oMath xmlns:m="http://schemas.openxmlformats.org/officeDocument/2006/math">
                    <m:r>
                      <a:rPr lang="es-ES" b="0" i="1" smtClean="0">
                        <a:latin typeface="Cambria Math" panose="02040503050406030204" pitchFamily="18" charset="0"/>
                      </a:rPr>
                      <m:t>𝑦</m:t>
                    </m:r>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𝑦</m:t>
                        </m:r>
                      </m:e>
                      <m:sub>
                        <m:r>
                          <a:rPr lang="es-ES" b="0" i="1" smtClean="0">
                            <a:latin typeface="Cambria Math" panose="02040503050406030204" pitchFamily="18" charset="0"/>
                          </a:rPr>
                          <m:t>1</m:t>
                        </m:r>
                      </m:sub>
                    </m:sSub>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𝑦</m:t>
                        </m:r>
                      </m:e>
                      <m:sub>
                        <m:r>
                          <a:rPr lang="es-ES" b="0" i="1" smtClean="0">
                            <a:latin typeface="Cambria Math" panose="02040503050406030204" pitchFamily="18" charset="0"/>
                          </a:rPr>
                          <m:t>2</m:t>
                        </m:r>
                      </m:sub>
                    </m:sSub>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𝑦</m:t>
                        </m:r>
                      </m:e>
                      <m:sub>
                        <m:r>
                          <a:rPr lang="es-ES" b="0" i="1" smtClean="0">
                            <a:latin typeface="Cambria Math" panose="02040503050406030204" pitchFamily="18" charset="0"/>
                          </a:rPr>
                          <m:t>𝑛</m:t>
                        </m:r>
                      </m:sub>
                    </m:sSub>
                    <m:r>
                      <a:rPr lang="es-ES" b="0" i="1" smtClean="0">
                        <a:latin typeface="Cambria Math" panose="02040503050406030204" pitchFamily="18" charset="0"/>
                      </a:rPr>
                      <m:t>)</m:t>
                    </m:r>
                  </m:oMath>
                </a14:m>
                <a:r>
                  <a:rPr lang="es-ES" dirty="0"/>
                  <a:t>: </a:t>
                </a:r>
                <a:r>
                  <a:rPr lang="es-ES" dirty="0" err="1"/>
                  <a:t>Is</a:t>
                </a:r>
                <a:r>
                  <a:rPr lang="es-ES" dirty="0"/>
                  <a:t> a vector </a:t>
                </a:r>
                <a:r>
                  <a:rPr lang="es-ES" dirty="0" err="1"/>
                  <a:t>of</a:t>
                </a:r>
                <a:r>
                  <a:rPr lang="es-ES" dirty="0"/>
                  <a:t> </a:t>
                </a:r>
                <a:r>
                  <a:rPr lang="es-ES" dirty="0" err="1"/>
                  <a:t>household</a:t>
                </a:r>
                <a:r>
                  <a:rPr lang="es-ES" dirty="0"/>
                  <a:t> </a:t>
                </a:r>
                <a:r>
                  <a:rPr lang="es-ES" dirty="0" err="1"/>
                  <a:t>incomes</a:t>
                </a:r>
                <a:r>
                  <a:rPr lang="es-ES" dirty="0"/>
                  <a:t> in </a:t>
                </a:r>
                <a:r>
                  <a:rPr lang="es-ES" dirty="0" err="1"/>
                  <a:t>increasing</a:t>
                </a:r>
                <a:r>
                  <a:rPr lang="es-ES" dirty="0"/>
                  <a:t> </a:t>
                </a:r>
                <a:r>
                  <a:rPr lang="es-ES" dirty="0" err="1"/>
                  <a:t>order</a:t>
                </a:r>
                <a:endParaRPr lang="es-ES" dirty="0"/>
              </a:p>
              <a:p>
                <a14:m>
                  <m:oMath xmlns:m="http://schemas.openxmlformats.org/officeDocument/2006/math">
                    <m:r>
                      <a:rPr lang="es-ES" b="0" i="1" smtClean="0">
                        <a:latin typeface="Cambria Math" panose="02040503050406030204" pitchFamily="18" charset="0"/>
                      </a:rPr>
                      <m:t>𝑧</m:t>
                    </m:r>
                    <m:r>
                      <a:rPr lang="es-ES" b="0" i="1" smtClean="0">
                        <a:latin typeface="Cambria Math" panose="02040503050406030204" pitchFamily="18" charset="0"/>
                        <a:ea typeface="Cambria Math" panose="02040503050406030204" pitchFamily="18" charset="0"/>
                      </a:rPr>
                      <m:t>&gt;0</m:t>
                    </m:r>
                  </m:oMath>
                </a14:m>
                <a:r>
                  <a:rPr lang="es-ES" dirty="0"/>
                  <a:t>: </a:t>
                </a:r>
                <a:r>
                  <a:rPr lang="es-ES" dirty="0" err="1"/>
                  <a:t>Pretedetermined</a:t>
                </a:r>
                <a:r>
                  <a:rPr lang="es-ES" dirty="0"/>
                  <a:t> </a:t>
                </a:r>
                <a:r>
                  <a:rPr lang="es-ES" dirty="0" err="1"/>
                  <a:t>poverty</a:t>
                </a:r>
                <a:r>
                  <a:rPr lang="es-ES" dirty="0"/>
                  <a:t> line</a:t>
                </a:r>
              </a:p>
              <a:p>
                <a14:m>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𝑔</m:t>
                        </m:r>
                      </m:e>
                      <m:sub>
                        <m:r>
                          <a:rPr lang="es-ES" b="0" i="1" smtClean="0">
                            <a:latin typeface="Cambria Math" panose="02040503050406030204" pitchFamily="18" charset="0"/>
                          </a:rPr>
                          <m:t>𝑖</m:t>
                        </m:r>
                      </m:sub>
                    </m:sSub>
                    <m:r>
                      <a:rPr lang="es-ES" b="0" i="1" smtClean="0">
                        <a:latin typeface="Cambria Math" panose="02040503050406030204" pitchFamily="18" charset="0"/>
                      </a:rPr>
                      <m:t>=</m:t>
                    </m:r>
                    <m:r>
                      <a:rPr lang="es-ES" b="0" i="1" smtClean="0">
                        <a:latin typeface="Cambria Math" panose="02040503050406030204" pitchFamily="18" charset="0"/>
                      </a:rPr>
                      <m:t>𝑧</m:t>
                    </m:r>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𝑦</m:t>
                        </m:r>
                      </m:e>
                      <m:sub>
                        <m:r>
                          <a:rPr lang="es-ES" b="0" i="1" smtClean="0">
                            <a:latin typeface="Cambria Math" panose="02040503050406030204" pitchFamily="18" charset="0"/>
                          </a:rPr>
                          <m:t>𝑖</m:t>
                        </m:r>
                      </m:sub>
                    </m:sSub>
                  </m:oMath>
                </a14:m>
                <a:r>
                  <a:rPr lang="es-ES" dirty="0"/>
                  <a:t>: </a:t>
                </a:r>
                <a:r>
                  <a:rPr lang="es-ES" dirty="0" err="1"/>
                  <a:t>Income</a:t>
                </a:r>
                <a:r>
                  <a:rPr lang="es-ES" dirty="0"/>
                  <a:t> </a:t>
                </a:r>
                <a:r>
                  <a:rPr lang="es-ES" dirty="0" err="1"/>
                  <a:t>shortfall</a:t>
                </a:r>
                <a:r>
                  <a:rPr lang="es-ES" dirty="0"/>
                  <a:t> </a:t>
                </a:r>
                <a:r>
                  <a:rPr lang="es-ES" dirty="0" err="1"/>
                  <a:t>of</a:t>
                </a:r>
                <a:r>
                  <a:rPr lang="es-ES" dirty="0"/>
                  <a:t> </a:t>
                </a:r>
                <a:r>
                  <a:rPr lang="es-ES" dirty="0" err="1"/>
                  <a:t>the</a:t>
                </a:r>
                <a:r>
                  <a:rPr lang="es-ES" dirty="0"/>
                  <a:t> </a:t>
                </a:r>
                <a:r>
                  <a:rPr lang="es-ES" dirty="0" err="1"/>
                  <a:t>ith</a:t>
                </a:r>
                <a:r>
                  <a:rPr lang="es-ES" dirty="0"/>
                  <a:t> </a:t>
                </a:r>
                <a:r>
                  <a:rPr lang="es-ES" dirty="0" err="1"/>
                  <a:t>houehold</a:t>
                </a:r>
                <a:r>
                  <a:rPr lang="en-US" dirty="0"/>
                  <a:t> </a:t>
                </a:r>
                <a:endParaRPr lang="es-ES" dirty="0"/>
              </a:p>
              <a:p>
                <a14:m>
                  <m:oMath xmlns:m="http://schemas.openxmlformats.org/officeDocument/2006/math">
                    <m:r>
                      <a:rPr lang="es-ES" b="0" i="1" smtClean="0">
                        <a:latin typeface="Cambria Math" panose="02040503050406030204" pitchFamily="18" charset="0"/>
                      </a:rPr>
                      <m:t>𝑞</m:t>
                    </m:r>
                    <m:r>
                      <a:rPr lang="es-ES" b="0" i="1" smtClean="0">
                        <a:latin typeface="Cambria Math" panose="02040503050406030204" pitchFamily="18" charset="0"/>
                      </a:rPr>
                      <m:t>(</m:t>
                    </m:r>
                    <m:r>
                      <a:rPr lang="es-ES" b="0" i="1" smtClean="0">
                        <a:latin typeface="Cambria Math" panose="02040503050406030204" pitchFamily="18" charset="0"/>
                      </a:rPr>
                      <m:t>𝑦</m:t>
                    </m:r>
                    <m:r>
                      <a:rPr lang="es-ES" b="0" i="1" smtClean="0">
                        <a:latin typeface="Cambria Math" panose="02040503050406030204" pitchFamily="18" charset="0"/>
                      </a:rPr>
                      <m:t>,</m:t>
                    </m:r>
                    <m:r>
                      <a:rPr lang="es-ES" b="0" i="1" smtClean="0">
                        <a:latin typeface="Cambria Math" panose="02040503050406030204" pitchFamily="18" charset="0"/>
                      </a:rPr>
                      <m:t>𝑧</m:t>
                    </m:r>
                    <m:r>
                      <a:rPr lang="es-ES" b="0" i="1" smtClean="0">
                        <a:latin typeface="Cambria Math" panose="02040503050406030204" pitchFamily="18" charset="0"/>
                      </a:rPr>
                      <m:t>)</m:t>
                    </m:r>
                  </m:oMath>
                </a14:m>
                <a:r>
                  <a:rPr lang="es-ES" dirty="0"/>
                  <a:t>: </a:t>
                </a:r>
                <a:r>
                  <a:rPr lang="es-ES" dirty="0" err="1"/>
                  <a:t>Is</a:t>
                </a:r>
                <a:r>
                  <a:rPr lang="es-ES" dirty="0"/>
                  <a:t> </a:t>
                </a:r>
                <a:r>
                  <a:rPr lang="es-ES" dirty="0" err="1"/>
                  <a:t>the</a:t>
                </a:r>
                <a:r>
                  <a:rPr lang="es-ES" dirty="0"/>
                  <a:t> </a:t>
                </a:r>
                <a:r>
                  <a:rPr lang="es-ES" dirty="0" err="1"/>
                  <a:t>number</a:t>
                </a:r>
                <a:r>
                  <a:rPr lang="es-ES" dirty="0"/>
                  <a:t> </a:t>
                </a:r>
                <a:r>
                  <a:rPr lang="es-ES" dirty="0" err="1"/>
                  <a:t>of</a:t>
                </a:r>
                <a:r>
                  <a:rPr lang="es-ES" dirty="0"/>
                  <a:t> por </a:t>
                </a:r>
                <a:r>
                  <a:rPr lang="es-ES" dirty="0" err="1"/>
                  <a:t>households</a:t>
                </a:r>
                <a:endParaRPr lang="es-ES" dirty="0"/>
              </a:p>
              <a:p>
                <a14:m>
                  <m:oMath xmlns:m="http://schemas.openxmlformats.org/officeDocument/2006/math">
                    <m:r>
                      <a:rPr lang="es-ES" b="0" i="1" smtClean="0">
                        <a:latin typeface="Cambria Math" panose="02040503050406030204" pitchFamily="18" charset="0"/>
                      </a:rPr>
                      <m:t>𝑛</m:t>
                    </m:r>
                  </m:oMath>
                </a14:m>
                <a:r>
                  <a:rPr lang="es-ES" dirty="0"/>
                  <a:t>: </a:t>
                </a:r>
                <a:r>
                  <a:rPr lang="es-ES" dirty="0" err="1"/>
                  <a:t>Is</a:t>
                </a:r>
                <a:r>
                  <a:rPr lang="es-ES" dirty="0"/>
                  <a:t> </a:t>
                </a:r>
                <a:r>
                  <a:rPr lang="es-ES" dirty="0" err="1"/>
                  <a:t>the</a:t>
                </a:r>
                <a:r>
                  <a:rPr lang="es-ES" dirty="0"/>
                  <a:t> total </a:t>
                </a:r>
                <a:r>
                  <a:rPr lang="es-ES" dirty="0" err="1"/>
                  <a:t>number</a:t>
                </a:r>
                <a:r>
                  <a:rPr lang="es-ES" dirty="0"/>
                  <a:t> </a:t>
                </a:r>
                <a:r>
                  <a:rPr lang="es-ES" dirty="0" err="1"/>
                  <a:t>of</a:t>
                </a:r>
                <a:r>
                  <a:rPr lang="es-ES" dirty="0"/>
                  <a:t> </a:t>
                </a:r>
                <a:r>
                  <a:rPr lang="es-ES" dirty="0" err="1"/>
                  <a:t>houeholds</a:t>
                </a:r>
                <a:endParaRPr lang="es-ES" dirty="0"/>
              </a:p>
              <a:p>
                <a:endParaRPr lang="es-ES" dirty="0"/>
              </a:p>
            </p:txBody>
          </p:sp>
        </mc:Choice>
        <mc:Fallback xmlns="">
          <p:sp>
            <p:nvSpPr>
              <p:cNvPr id="5" name="Marcador de contenido 2">
                <a:extLst>
                  <a:ext uri="{FF2B5EF4-FFF2-40B4-BE49-F238E27FC236}">
                    <a16:creationId xmlns:a16="http://schemas.microsoft.com/office/drawing/2014/main" id="{FEC85A30-CB4B-5F4E-2632-5FCD6BC651D0}"/>
                  </a:ext>
                </a:extLst>
              </p:cNvPr>
              <p:cNvSpPr txBox="1">
                <a:spLocks noRot="1" noChangeAspect="1" noMove="1" noResize="1" noEditPoints="1" noAdjustHandles="1" noChangeArrowheads="1" noChangeShapeType="1" noTextEdit="1"/>
              </p:cNvSpPr>
              <p:nvPr/>
            </p:nvSpPr>
            <p:spPr>
              <a:xfrm>
                <a:off x="838200" y="3353637"/>
                <a:ext cx="10515600" cy="2958262"/>
              </a:xfrm>
              <a:prstGeom prst="rect">
                <a:avLst/>
              </a:prstGeom>
              <a:blipFill>
                <a:blip r:embed="rId3"/>
                <a:stretch>
                  <a:fillRect t="-3093" b="-2474"/>
                </a:stretch>
              </a:blipFill>
            </p:spPr>
            <p:txBody>
              <a:bodyPr/>
              <a:lstStyle/>
              <a:p>
                <a:r>
                  <a:rPr lang="es-ES">
                    <a:noFill/>
                  </a:rPr>
                  <a:t> </a:t>
                </a:r>
              </a:p>
            </p:txBody>
          </p:sp>
        </mc:Fallback>
      </mc:AlternateContent>
    </p:spTree>
    <p:extLst>
      <p:ext uri="{BB962C8B-B14F-4D97-AF65-F5344CB8AC3E}">
        <p14:creationId xmlns:p14="http://schemas.microsoft.com/office/powerpoint/2010/main" val="1900516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00806A-B78E-CBBC-BC99-E5EB5318E5B1}"/>
              </a:ext>
            </a:extLst>
          </p:cNvPr>
          <p:cNvSpPr>
            <a:spLocks noGrp="1"/>
          </p:cNvSpPr>
          <p:nvPr>
            <p:ph type="title"/>
          </p:nvPr>
        </p:nvSpPr>
        <p:spPr/>
        <p:txBody>
          <a:bodyPr/>
          <a:lstStyle/>
          <a:p>
            <a:r>
              <a:rPr lang="es-ES" dirty="0" err="1"/>
              <a:t>Inequality</a:t>
            </a:r>
            <a:endParaRPr lang="es-ES" dirty="0"/>
          </a:p>
        </p:txBody>
      </p:sp>
      <p:sp>
        <p:nvSpPr>
          <p:cNvPr id="3" name="Marcador de contenido 2">
            <a:extLst>
              <a:ext uri="{FF2B5EF4-FFF2-40B4-BE49-F238E27FC236}">
                <a16:creationId xmlns:a16="http://schemas.microsoft.com/office/drawing/2014/main" id="{44C075F0-70DA-007B-DFA3-4A03D5DCB89C}"/>
              </a:ext>
            </a:extLst>
          </p:cNvPr>
          <p:cNvSpPr>
            <a:spLocks noGrp="1"/>
          </p:cNvSpPr>
          <p:nvPr>
            <p:ph idx="1"/>
          </p:nvPr>
        </p:nvSpPr>
        <p:spPr/>
        <p:txBody>
          <a:bodyPr/>
          <a:lstStyle/>
          <a:p>
            <a:r>
              <a:rPr lang="en-US" dirty="0"/>
              <a:t>Atkinson-class inequality indices are also defined by a parameter that explicitly incorporates aversion to inequality, with higher values generating measures that are more sensitive to income changes at the lower end of the distribution</a:t>
            </a:r>
          </a:p>
          <a:p>
            <a:r>
              <a:rPr lang="en-US" dirty="0" err="1"/>
              <a:t>Amiel</a:t>
            </a:r>
            <a:r>
              <a:rPr lang="en-US" dirty="0"/>
              <a:t>, Creedy, and </a:t>
            </a:r>
            <a:r>
              <a:rPr lang="en-US" dirty="0" err="1"/>
              <a:t>Hurn</a:t>
            </a:r>
            <a:r>
              <a:rPr lang="en-US" dirty="0"/>
              <a:t> (1999) find that a parameter value of 0.25 is consistent with elicited attitudes towards inequality</a:t>
            </a:r>
          </a:p>
          <a:p>
            <a:r>
              <a:rPr lang="en-US" dirty="0"/>
              <a:t>Two other indices reflecting greater aversion to inequality and defined by parameters 0.5 and 0.75 are also incorporated to evaluate robustness of results.</a:t>
            </a:r>
          </a:p>
          <a:p>
            <a:endParaRPr lang="es-ES" dirty="0"/>
          </a:p>
        </p:txBody>
      </p:sp>
    </p:spTree>
    <p:extLst>
      <p:ext uri="{BB962C8B-B14F-4D97-AF65-F5344CB8AC3E}">
        <p14:creationId xmlns:p14="http://schemas.microsoft.com/office/powerpoint/2010/main" val="1740613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68EBB8-CC21-5DC3-E2E7-0FDF93C09C92}"/>
              </a:ext>
            </a:extLst>
          </p:cNvPr>
          <p:cNvSpPr>
            <a:spLocks noGrp="1"/>
          </p:cNvSpPr>
          <p:nvPr>
            <p:ph type="title"/>
          </p:nvPr>
        </p:nvSpPr>
        <p:spPr/>
        <p:txBody>
          <a:bodyPr/>
          <a:lstStyle/>
          <a:p>
            <a:r>
              <a:rPr lang="es-AR" dirty="0" err="1"/>
              <a:t>Inequality</a:t>
            </a:r>
            <a:r>
              <a:rPr lang="es-AR" dirty="0"/>
              <a:t> Atkinson </a:t>
            </a:r>
            <a:r>
              <a:rPr lang="es-AR" dirty="0" err="1"/>
              <a:t>Index</a:t>
            </a:r>
            <a:endParaRPr lang="es-ES" dirty="0"/>
          </a:p>
        </p:txBody>
      </p:sp>
      <mc:AlternateContent xmlns:mc="http://schemas.openxmlformats.org/markup-compatibility/2006" xmlns:a14="http://schemas.microsoft.com/office/drawing/2010/main">
        <mc:Choice Requires="a14">
          <p:sp>
            <p:nvSpPr>
              <p:cNvPr id="4" name="Marcador de contenido 2">
                <a:extLst>
                  <a:ext uri="{FF2B5EF4-FFF2-40B4-BE49-F238E27FC236}">
                    <a16:creationId xmlns:a16="http://schemas.microsoft.com/office/drawing/2014/main" id="{EF80077F-B882-9ECD-91E3-72996DB103D6}"/>
                  </a:ext>
                </a:extLst>
              </p:cNvPr>
              <p:cNvSpPr txBox="1">
                <a:spLocks noGrp="1"/>
              </p:cNvSpPr>
              <p:nvPr>
                <p:ph idx="1"/>
              </p:nvPr>
            </p:nvSpPr>
            <p:spPr>
              <a:xfrm>
                <a:off x="838200" y="1825625"/>
                <a:ext cx="10515600" cy="1200208"/>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a:rPr lang="es-AR" b="0" i="1" smtClean="0">
                              <a:latin typeface="Cambria Math" panose="02040503050406030204" pitchFamily="18" charset="0"/>
                            </a:rPr>
                            <m:t>𝐴</m:t>
                          </m:r>
                        </m:e>
                        <m:sub>
                          <m:r>
                            <a:rPr lang="es-ES" b="0" i="1" smtClean="0">
                              <a:latin typeface="Cambria Math" panose="02040503050406030204" pitchFamily="18" charset="0"/>
                              <a:ea typeface="Cambria Math" panose="02040503050406030204" pitchFamily="18" charset="0"/>
                            </a:rPr>
                            <m:t>𝜀</m:t>
                          </m:r>
                        </m:sub>
                      </m:sSub>
                      <m:d>
                        <m:dPr>
                          <m:ctrlPr>
                            <a:rPr lang="es-ES" b="0" i="1" smtClean="0">
                              <a:latin typeface="Cambria Math" panose="02040503050406030204" pitchFamily="18" charset="0"/>
                            </a:rPr>
                          </m:ctrlPr>
                        </m:dPr>
                        <m:e>
                          <m:r>
                            <a:rPr lang="es-ES" b="0" i="1" smtClean="0">
                              <a:latin typeface="Cambria Math" panose="02040503050406030204" pitchFamily="18" charset="0"/>
                            </a:rPr>
                            <m:t>𝑦</m:t>
                          </m:r>
                        </m:e>
                      </m:d>
                      <m:r>
                        <a:rPr lang="es-ES" b="0" i="1" smtClean="0">
                          <a:latin typeface="Cambria Math" panose="02040503050406030204" pitchFamily="18" charset="0"/>
                        </a:rPr>
                        <m:t>=</m:t>
                      </m:r>
                      <m:r>
                        <a:rPr lang="es-AR" b="0" i="1" smtClean="0">
                          <a:latin typeface="Cambria Math" panose="02040503050406030204" pitchFamily="18" charset="0"/>
                        </a:rPr>
                        <m:t>1−</m:t>
                      </m:r>
                      <m:f>
                        <m:fPr>
                          <m:ctrlPr>
                            <a:rPr lang="es-ES" b="0" i="1" smtClean="0">
                              <a:latin typeface="Cambria Math" panose="02040503050406030204" pitchFamily="18" charset="0"/>
                            </a:rPr>
                          </m:ctrlPr>
                        </m:fPr>
                        <m:num>
                          <m:r>
                            <a:rPr lang="es-ES" b="0" i="1" smtClean="0">
                              <a:latin typeface="Cambria Math" panose="02040503050406030204" pitchFamily="18" charset="0"/>
                            </a:rPr>
                            <m:t>1</m:t>
                          </m:r>
                        </m:num>
                        <m:den>
                          <m:r>
                            <a:rPr lang="es-ES" b="0" i="1" smtClean="0">
                              <a:latin typeface="Cambria Math" panose="02040503050406030204" pitchFamily="18" charset="0"/>
                              <a:ea typeface="Cambria Math" panose="02040503050406030204" pitchFamily="18" charset="0"/>
                            </a:rPr>
                            <m:t>𝜇</m:t>
                          </m:r>
                        </m:den>
                      </m:f>
                      <m:sSup>
                        <m:sSupPr>
                          <m:ctrlPr>
                            <a:rPr lang="es-ES" b="0" i="1" smtClean="0">
                              <a:latin typeface="Cambria Math" panose="02040503050406030204" pitchFamily="18" charset="0"/>
                            </a:rPr>
                          </m:ctrlPr>
                        </m:sSupPr>
                        <m:e>
                          <m:d>
                            <m:dPr>
                              <m:ctrlPr>
                                <a:rPr lang="es-ES" i="1">
                                  <a:latin typeface="Cambria Math" panose="02040503050406030204" pitchFamily="18" charset="0"/>
                                </a:rPr>
                              </m:ctrlPr>
                            </m:dPr>
                            <m:e>
                              <m:f>
                                <m:fPr>
                                  <m:ctrlPr>
                                    <a:rPr lang="es-ES" i="1">
                                      <a:latin typeface="Cambria Math" panose="02040503050406030204" pitchFamily="18" charset="0"/>
                                    </a:rPr>
                                  </m:ctrlPr>
                                </m:fPr>
                                <m:num>
                                  <m:r>
                                    <a:rPr lang="es-AR" i="1">
                                      <a:latin typeface="Cambria Math" panose="02040503050406030204" pitchFamily="18" charset="0"/>
                                    </a:rPr>
                                    <m:t>1</m:t>
                                  </m:r>
                                </m:num>
                                <m:den>
                                  <m:r>
                                    <a:rPr lang="es-AR" i="1">
                                      <a:latin typeface="Cambria Math" panose="02040503050406030204" pitchFamily="18" charset="0"/>
                                    </a:rPr>
                                    <m:t>𝑛</m:t>
                                  </m:r>
                                </m:den>
                              </m:f>
                              <m:nary>
                                <m:naryPr>
                                  <m:chr m:val="∑"/>
                                  <m:ctrlPr>
                                    <a:rPr lang="es-ES" i="1">
                                      <a:latin typeface="Cambria Math" panose="02040503050406030204" pitchFamily="18" charset="0"/>
                                    </a:rPr>
                                  </m:ctrlPr>
                                </m:naryPr>
                                <m:sub>
                                  <m:r>
                                    <m:rPr>
                                      <m:brk m:alnAt="23"/>
                                    </m:rPr>
                                    <a:rPr lang="es-AR" i="1">
                                      <a:latin typeface="Cambria Math" panose="02040503050406030204" pitchFamily="18" charset="0"/>
                                    </a:rPr>
                                    <m:t>𝑖</m:t>
                                  </m:r>
                                  <m:r>
                                    <a:rPr lang="es-AR" i="1">
                                      <a:latin typeface="Cambria Math" panose="02040503050406030204" pitchFamily="18" charset="0"/>
                                    </a:rPr>
                                    <m:t>=1</m:t>
                                  </m:r>
                                </m:sub>
                                <m:sup>
                                  <m:r>
                                    <a:rPr lang="es-AR" i="1">
                                      <a:latin typeface="Cambria Math" panose="02040503050406030204" pitchFamily="18" charset="0"/>
                                    </a:rPr>
                                    <m:t>𝑛</m:t>
                                  </m:r>
                                </m:sup>
                                <m:e>
                                  <m:sSubSup>
                                    <m:sSubSupPr>
                                      <m:ctrlPr>
                                        <a:rPr lang="es-ES" i="1">
                                          <a:latin typeface="Cambria Math" panose="02040503050406030204" pitchFamily="18" charset="0"/>
                                        </a:rPr>
                                      </m:ctrlPr>
                                    </m:sSubSupPr>
                                    <m:e>
                                      <m:r>
                                        <a:rPr lang="es-AR" i="1">
                                          <a:latin typeface="Cambria Math" panose="02040503050406030204" pitchFamily="18" charset="0"/>
                                        </a:rPr>
                                        <m:t>𝑦</m:t>
                                      </m:r>
                                    </m:e>
                                    <m:sub>
                                      <m:r>
                                        <a:rPr lang="es-AR" i="1">
                                          <a:latin typeface="Cambria Math" panose="02040503050406030204" pitchFamily="18" charset="0"/>
                                        </a:rPr>
                                        <m:t>𝑖</m:t>
                                      </m:r>
                                    </m:sub>
                                    <m:sup>
                                      <m:r>
                                        <a:rPr lang="es-AR" i="1">
                                          <a:latin typeface="Cambria Math" panose="02040503050406030204" pitchFamily="18" charset="0"/>
                                        </a:rPr>
                                        <m:t>1−</m:t>
                                      </m:r>
                                      <m:r>
                                        <a:rPr lang="es-AR" i="1">
                                          <a:latin typeface="Cambria Math" panose="02040503050406030204" pitchFamily="18" charset="0"/>
                                          <a:ea typeface="Cambria Math" panose="02040503050406030204" pitchFamily="18" charset="0"/>
                                        </a:rPr>
                                        <m:t>𝜀</m:t>
                                      </m:r>
                                    </m:sup>
                                  </m:sSubSup>
                                </m:e>
                              </m:nary>
                            </m:e>
                          </m:d>
                        </m:e>
                        <m:sup>
                          <m:f>
                            <m:fPr>
                              <m:ctrlPr>
                                <a:rPr lang="es-ES" b="0" i="1" smtClean="0">
                                  <a:latin typeface="Cambria Math" panose="02040503050406030204" pitchFamily="18" charset="0"/>
                                </a:rPr>
                              </m:ctrlPr>
                            </m:fPr>
                            <m:num>
                              <m:r>
                                <a:rPr lang="es-AR" b="0" i="1" smtClean="0">
                                  <a:latin typeface="Cambria Math" panose="02040503050406030204" pitchFamily="18" charset="0"/>
                                </a:rPr>
                                <m:t>1</m:t>
                              </m:r>
                            </m:num>
                            <m:den>
                              <m:r>
                                <a:rPr lang="es-AR" b="0" i="1" smtClean="0">
                                  <a:latin typeface="Cambria Math" panose="02040503050406030204" pitchFamily="18" charset="0"/>
                                </a:rPr>
                                <m:t>1−</m:t>
                              </m:r>
                              <m:r>
                                <a:rPr lang="es-AR" b="0" i="1" smtClean="0">
                                  <a:latin typeface="Cambria Math" panose="02040503050406030204" pitchFamily="18" charset="0"/>
                                  <a:ea typeface="Cambria Math" panose="02040503050406030204" pitchFamily="18" charset="0"/>
                                </a:rPr>
                                <m:t>𝜀</m:t>
                              </m:r>
                            </m:den>
                          </m:f>
                        </m:sup>
                      </m:sSup>
                    </m:oMath>
                  </m:oMathPara>
                </a14:m>
                <a:endParaRPr lang="es-ES" dirty="0"/>
              </a:p>
            </p:txBody>
          </p:sp>
        </mc:Choice>
        <mc:Fallback xmlns="">
          <p:sp>
            <p:nvSpPr>
              <p:cNvPr id="4" name="Marcador de contenido 2">
                <a:extLst>
                  <a:ext uri="{FF2B5EF4-FFF2-40B4-BE49-F238E27FC236}">
                    <a16:creationId xmlns:a16="http://schemas.microsoft.com/office/drawing/2014/main" id="{EF80077F-B882-9ECD-91E3-72996DB103D6}"/>
                  </a:ext>
                </a:extLst>
              </p:cNvPr>
              <p:cNvSpPr txBox="1">
                <a:spLocks noGrp="1" noRot="1" noChangeAspect="1" noMove="1" noResize="1" noEditPoints="1" noAdjustHandles="1" noChangeArrowheads="1" noChangeShapeType="1" noTextEdit="1"/>
              </p:cNvSpPr>
              <p:nvPr>
                <p:ph idx="1"/>
              </p:nvPr>
            </p:nvSpPr>
            <p:spPr>
              <a:xfrm>
                <a:off x="838200" y="1825625"/>
                <a:ext cx="10515600" cy="1200208"/>
              </a:xfrm>
              <a:prstGeom prst="rect">
                <a:avLst/>
              </a:prstGeom>
              <a:blipFill>
                <a:blip r:embed="rId2"/>
                <a:stretch>
                  <a:fillRect t="-508"/>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 name="Marcador de contenido 2">
                <a:extLst>
                  <a:ext uri="{FF2B5EF4-FFF2-40B4-BE49-F238E27FC236}">
                    <a16:creationId xmlns:a16="http://schemas.microsoft.com/office/drawing/2014/main" id="{131A3F42-8EF5-F4B3-2DCC-BC2EC3C84ADB}"/>
                  </a:ext>
                </a:extLst>
              </p:cNvPr>
              <p:cNvSpPr txBox="1">
                <a:spLocks/>
              </p:cNvSpPr>
              <p:nvPr/>
            </p:nvSpPr>
            <p:spPr>
              <a:xfrm>
                <a:off x="838200" y="3353637"/>
                <a:ext cx="10515600" cy="29582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14:m>
                  <m:oMath xmlns:m="http://schemas.openxmlformats.org/officeDocument/2006/math">
                    <m:r>
                      <a:rPr lang="es-ES" i="1" smtClean="0">
                        <a:latin typeface="Cambria Math" panose="02040503050406030204" pitchFamily="18" charset="0"/>
                        <a:ea typeface="Cambria Math" panose="02040503050406030204" pitchFamily="18" charset="0"/>
                      </a:rPr>
                      <m:t>𝜀</m:t>
                    </m:r>
                    <m:r>
                      <a:rPr lang="es-AR" b="0" i="1" smtClean="0">
                        <a:latin typeface="Cambria Math" panose="02040503050406030204" pitchFamily="18" charset="0"/>
                        <a:ea typeface="Cambria Math" panose="02040503050406030204" pitchFamily="18" charset="0"/>
                      </a:rPr>
                      <m:t>∈(0,∞)</m:t>
                    </m:r>
                  </m:oMath>
                </a14:m>
                <a:r>
                  <a:rPr lang="es-ES" dirty="0"/>
                  <a:t>: Can be </a:t>
                </a:r>
                <a:r>
                  <a:rPr lang="es-ES" dirty="0" err="1"/>
                  <a:t>seen</a:t>
                </a:r>
                <a:r>
                  <a:rPr lang="es-ES" dirty="0"/>
                  <a:t> as a </a:t>
                </a:r>
                <a:r>
                  <a:rPr lang="es-ES" dirty="0" err="1"/>
                  <a:t>parameter</a:t>
                </a:r>
                <a:r>
                  <a:rPr lang="es-ES" dirty="0"/>
                  <a:t> </a:t>
                </a:r>
                <a:r>
                  <a:rPr lang="es-ES" dirty="0" err="1"/>
                  <a:t>of</a:t>
                </a:r>
                <a:r>
                  <a:rPr lang="es-ES" dirty="0"/>
                  <a:t> </a:t>
                </a:r>
                <a:r>
                  <a:rPr lang="es-ES" dirty="0" err="1"/>
                  <a:t>inequality</a:t>
                </a:r>
                <a:r>
                  <a:rPr lang="es-ES" dirty="0"/>
                  <a:t> </a:t>
                </a:r>
                <a:r>
                  <a:rPr lang="es-ES" dirty="0" err="1"/>
                  <a:t>aversion</a:t>
                </a:r>
                <a:endParaRPr lang="es-ES" dirty="0"/>
              </a:p>
              <a:p>
                <a14:m>
                  <m:oMath xmlns:m="http://schemas.openxmlformats.org/officeDocument/2006/math">
                    <m:r>
                      <a:rPr lang="es-ES" b="0" i="1" smtClean="0">
                        <a:latin typeface="Cambria Math" panose="02040503050406030204" pitchFamily="18" charset="0"/>
                      </a:rPr>
                      <m:t>𝑦</m:t>
                    </m:r>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𝑦</m:t>
                        </m:r>
                      </m:e>
                      <m:sub>
                        <m:r>
                          <a:rPr lang="es-ES" b="0" i="1" smtClean="0">
                            <a:latin typeface="Cambria Math" panose="02040503050406030204" pitchFamily="18" charset="0"/>
                          </a:rPr>
                          <m:t>1</m:t>
                        </m:r>
                      </m:sub>
                    </m:sSub>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𝑦</m:t>
                        </m:r>
                      </m:e>
                      <m:sub>
                        <m:r>
                          <a:rPr lang="es-ES" b="0" i="1" smtClean="0">
                            <a:latin typeface="Cambria Math" panose="02040503050406030204" pitchFamily="18" charset="0"/>
                          </a:rPr>
                          <m:t>2</m:t>
                        </m:r>
                      </m:sub>
                    </m:sSub>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𝑦</m:t>
                        </m:r>
                      </m:e>
                      <m:sub>
                        <m:r>
                          <a:rPr lang="es-ES" b="0" i="1" smtClean="0">
                            <a:latin typeface="Cambria Math" panose="02040503050406030204" pitchFamily="18" charset="0"/>
                          </a:rPr>
                          <m:t>𝑛</m:t>
                        </m:r>
                      </m:sub>
                    </m:sSub>
                    <m:r>
                      <a:rPr lang="es-ES" b="0" i="1" smtClean="0">
                        <a:latin typeface="Cambria Math" panose="02040503050406030204" pitchFamily="18" charset="0"/>
                      </a:rPr>
                      <m:t>)</m:t>
                    </m:r>
                  </m:oMath>
                </a14:m>
                <a:r>
                  <a:rPr lang="es-ES" dirty="0"/>
                  <a:t>: </a:t>
                </a:r>
                <a:r>
                  <a:rPr lang="es-ES" dirty="0" err="1"/>
                  <a:t>Is</a:t>
                </a:r>
                <a:r>
                  <a:rPr lang="es-ES" dirty="0"/>
                  <a:t> a vector </a:t>
                </a:r>
                <a:r>
                  <a:rPr lang="es-ES" dirty="0" err="1"/>
                  <a:t>of</a:t>
                </a:r>
                <a:r>
                  <a:rPr lang="es-ES" dirty="0"/>
                  <a:t> </a:t>
                </a:r>
                <a:r>
                  <a:rPr lang="es-ES" dirty="0" err="1"/>
                  <a:t>household</a:t>
                </a:r>
                <a:r>
                  <a:rPr lang="es-ES" dirty="0"/>
                  <a:t> </a:t>
                </a:r>
                <a:r>
                  <a:rPr lang="es-ES" dirty="0" err="1"/>
                  <a:t>incomes</a:t>
                </a:r>
                <a:endParaRPr lang="es-ES" dirty="0"/>
              </a:p>
              <a:p>
                <a14:m>
                  <m:oMath xmlns:m="http://schemas.openxmlformats.org/officeDocument/2006/math">
                    <m:r>
                      <a:rPr lang="es-ES" i="1">
                        <a:latin typeface="Cambria Math" panose="02040503050406030204" pitchFamily="18" charset="0"/>
                        <a:ea typeface="Cambria Math" panose="02040503050406030204" pitchFamily="18" charset="0"/>
                      </a:rPr>
                      <m:t>𝜇</m:t>
                    </m:r>
                  </m:oMath>
                </a14:m>
                <a:r>
                  <a:rPr lang="es-ES" dirty="0"/>
                  <a:t>: </a:t>
                </a:r>
                <a:r>
                  <a:rPr lang="es-ES" dirty="0" err="1"/>
                  <a:t>Is</a:t>
                </a:r>
                <a:r>
                  <a:rPr lang="es-ES" dirty="0"/>
                  <a:t> </a:t>
                </a:r>
                <a:r>
                  <a:rPr lang="es-ES" dirty="0" err="1"/>
                  <a:t>the</a:t>
                </a:r>
                <a:r>
                  <a:rPr lang="es-ES" dirty="0"/>
                  <a:t> </a:t>
                </a:r>
                <a:r>
                  <a:rPr lang="es-ES" dirty="0" err="1"/>
                  <a:t>income</a:t>
                </a:r>
                <a:r>
                  <a:rPr lang="es-ES" dirty="0"/>
                  <a:t> mean</a:t>
                </a:r>
              </a:p>
              <a:p>
                <a14:m>
                  <m:oMath xmlns:m="http://schemas.openxmlformats.org/officeDocument/2006/math">
                    <m:r>
                      <a:rPr lang="es-ES" b="0" i="1" smtClean="0">
                        <a:latin typeface="Cambria Math" panose="02040503050406030204" pitchFamily="18" charset="0"/>
                      </a:rPr>
                      <m:t>𝑛</m:t>
                    </m:r>
                  </m:oMath>
                </a14:m>
                <a:r>
                  <a:rPr lang="es-ES" dirty="0"/>
                  <a:t>: </a:t>
                </a:r>
                <a:r>
                  <a:rPr lang="es-ES" dirty="0" err="1"/>
                  <a:t>Is</a:t>
                </a:r>
                <a:r>
                  <a:rPr lang="es-ES" dirty="0"/>
                  <a:t> </a:t>
                </a:r>
                <a:r>
                  <a:rPr lang="es-ES" dirty="0" err="1"/>
                  <a:t>the</a:t>
                </a:r>
                <a:r>
                  <a:rPr lang="es-ES" dirty="0"/>
                  <a:t> total </a:t>
                </a:r>
                <a:r>
                  <a:rPr lang="es-ES" dirty="0" err="1"/>
                  <a:t>number</a:t>
                </a:r>
                <a:r>
                  <a:rPr lang="es-ES" dirty="0"/>
                  <a:t> </a:t>
                </a:r>
                <a:r>
                  <a:rPr lang="es-ES" dirty="0" err="1"/>
                  <a:t>of</a:t>
                </a:r>
                <a:r>
                  <a:rPr lang="es-ES" dirty="0"/>
                  <a:t> </a:t>
                </a:r>
                <a:r>
                  <a:rPr lang="es-ES" dirty="0" err="1"/>
                  <a:t>houeholds</a:t>
                </a:r>
                <a:endParaRPr lang="es-ES" dirty="0"/>
              </a:p>
              <a:p>
                <a:endParaRPr lang="es-ES" dirty="0"/>
              </a:p>
            </p:txBody>
          </p:sp>
        </mc:Choice>
        <mc:Fallback xmlns="">
          <p:sp>
            <p:nvSpPr>
              <p:cNvPr id="5" name="Marcador de contenido 2">
                <a:extLst>
                  <a:ext uri="{FF2B5EF4-FFF2-40B4-BE49-F238E27FC236}">
                    <a16:creationId xmlns:a16="http://schemas.microsoft.com/office/drawing/2014/main" id="{131A3F42-8EF5-F4B3-2DCC-BC2EC3C84ADB}"/>
                  </a:ext>
                </a:extLst>
              </p:cNvPr>
              <p:cNvSpPr txBox="1">
                <a:spLocks noRot="1" noChangeAspect="1" noMove="1" noResize="1" noEditPoints="1" noAdjustHandles="1" noChangeArrowheads="1" noChangeShapeType="1" noTextEdit="1"/>
              </p:cNvSpPr>
              <p:nvPr/>
            </p:nvSpPr>
            <p:spPr>
              <a:xfrm>
                <a:off x="838200" y="3353637"/>
                <a:ext cx="10515600" cy="2958262"/>
              </a:xfrm>
              <a:prstGeom prst="rect">
                <a:avLst/>
              </a:prstGeom>
              <a:blipFill>
                <a:blip r:embed="rId3"/>
                <a:stretch>
                  <a:fillRect t="-3299"/>
                </a:stretch>
              </a:blipFill>
            </p:spPr>
            <p:txBody>
              <a:bodyPr/>
              <a:lstStyle/>
              <a:p>
                <a:r>
                  <a:rPr lang="es-ES">
                    <a:noFill/>
                  </a:rPr>
                  <a:t> </a:t>
                </a:r>
              </a:p>
            </p:txBody>
          </p:sp>
        </mc:Fallback>
      </mc:AlternateContent>
    </p:spTree>
    <p:extLst>
      <p:ext uri="{BB962C8B-B14F-4D97-AF65-F5344CB8AC3E}">
        <p14:creationId xmlns:p14="http://schemas.microsoft.com/office/powerpoint/2010/main" val="14827657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FB2AF1-A2BD-2279-0EBF-444273C36336}"/>
              </a:ext>
            </a:extLst>
          </p:cNvPr>
          <p:cNvSpPr>
            <a:spLocks noGrp="1"/>
          </p:cNvSpPr>
          <p:nvPr>
            <p:ph type="title"/>
          </p:nvPr>
        </p:nvSpPr>
        <p:spPr/>
        <p:txBody>
          <a:bodyPr/>
          <a:lstStyle/>
          <a:p>
            <a:r>
              <a:rPr lang="es-AR" dirty="0" err="1"/>
              <a:t>Replication</a:t>
            </a:r>
            <a:endParaRPr lang="es-ES" dirty="0"/>
          </a:p>
        </p:txBody>
      </p:sp>
      <p:sp>
        <p:nvSpPr>
          <p:cNvPr id="3" name="Marcador de contenido 2">
            <a:extLst>
              <a:ext uri="{FF2B5EF4-FFF2-40B4-BE49-F238E27FC236}">
                <a16:creationId xmlns:a16="http://schemas.microsoft.com/office/drawing/2014/main" id="{6DE5BDE6-8097-5189-F868-AFB5A3DB75ED}"/>
              </a:ext>
            </a:extLst>
          </p:cNvPr>
          <p:cNvSpPr>
            <a:spLocks noGrp="1"/>
          </p:cNvSpPr>
          <p:nvPr>
            <p:ph idx="1"/>
          </p:nvPr>
        </p:nvSpPr>
        <p:spPr>
          <a:xfrm>
            <a:off x="838200" y="1825625"/>
            <a:ext cx="10515600" cy="543502"/>
          </a:xfrm>
        </p:spPr>
        <p:txBody>
          <a:bodyPr/>
          <a:lstStyle/>
          <a:p>
            <a:r>
              <a:rPr lang="es-AR" dirty="0" err="1"/>
              <a:t>The</a:t>
            </a:r>
            <a:r>
              <a:rPr lang="es-AR" dirty="0"/>
              <a:t> </a:t>
            </a:r>
            <a:r>
              <a:rPr lang="es-AR" dirty="0" err="1"/>
              <a:t>Databases</a:t>
            </a:r>
            <a:r>
              <a:rPr lang="es-AR" dirty="0"/>
              <a:t> </a:t>
            </a:r>
            <a:r>
              <a:rPr lang="es-AR" dirty="0" err="1"/>
              <a:t>was</a:t>
            </a:r>
            <a:r>
              <a:rPr lang="es-AR" dirty="0"/>
              <a:t> </a:t>
            </a:r>
            <a:r>
              <a:rPr lang="es-AR" dirty="0" err="1"/>
              <a:t>not</a:t>
            </a:r>
            <a:r>
              <a:rPr lang="es-AR" dirty="0"/>
              <a:t> </a:t>
            </a:r>
            <a:r>
              <a:rPr lang="es-AR" dirty="0" err="1"/>
              <a:t>facilitated</a:t>
            </a:r>
            <a:r>
              <a:rPr lang="es-AR" dirty="0"/>
              <a:t> </a:t>
            </a:r>
            <a:r>
              <a:rPr lang="es-AR" dirty="0" err="1"/>
              <a:t>by</a:t>
            </a:r>
            <a:r>
              <a:rPr lang="es-AR" dirty="0"/>
              <a:t> </a:t>
            </a:r>
            <a:r>
              <a:rPr lang="es-AR" dirty="0" err="1"/>
              <a:t>the</a:t>
            </a:r>
            <a:r>
              <a:rPr lang="es-AR" dirty="0"/>
              <a:t> </a:t>
            </a:r>
            <a:r>
              <a:rPr lang="es-AR" dirty="0" err="1"/>
              <a:t>author</a:t>
            </a:r>
            <a:endParaRPr lang="es-AR" dirty="0"/>
          </a:p>
          <a:p>
            <a:endParaRPr lang="es-ES" dirty="0"/>
          </a:p>
        </p:txBody>
      </p:sp>
      <p:pic>
        <p:nvPicPr>
          <p:cNvPr id="5" name="Imagen 4">
            <a:extLst>
              <a:ext uri="{FF2B5EF4-FFF2-40B4-BE49-F238E27FC236}">
                <a16:creationId xmlns:a16="http://schemas.microsoft.com/office/drawing/2014/main" id="{67CC3B33-0CA2-EB1D-24D0-4FF404B8CEB7}"/>
              </a:ext>
            </a:extLst>
          </p:cNvPr>
          <p:cNvPicPr>
            <a:picLocks noChangeAspect="1"/>
          </p:cNvPicPr>
          <p:nvPr/>
        </p:nvPicPr>
        <p:blipFill>
          <a:blip r:embed="rId2"/>
          <a:stretch>
            <a:fillRect/>
          </a:stretch>
        </p:blipFill>
        <p:spPr>
          <a:xfrm>
            <a:off x="432262" y="2504064"/>
            <a:ext cx="7431578" cy="3411216"/>
          </a:xfrm>
          <a:prstGeom prst="rect">
            <a:avLst/>
          </a:prstGeom>
        </p:spPr>
      </p:pic>
      <p:sp>
        <p:nvSpPr>
          <p:cNvPr id="6" name="Marcador de contenido 2">
            <a:extLst>
              <a:ext uri="{FF2B5EF4-FFF2-40B4-BE49-F238E27FC236}">
                <a16:creationId xmlns:a16="http://schemas.microsoft.com/office/drawing/2014/main" id="{A013D9EA-BF1D-6010-65DF-0F6D3BA13D88}"/>
              </a:ext>
            </a:extLst>
          </p:cNvPr>
          <p:cNvSpPr txBox="1">
            <a:spLocks/>
          </p:cNvSpPr>
          <p:nvPr/>
        </p:nvSpPr>
        <p:spPr>
          <a:xfrm>
            <a:off x="8096596" y="3213278"/>
            <a:ext cx="3663142" cy="19927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AR" dirty="0" err="1"/>
              <a:t>Monthly</a:t>
            </a:r>
            <a:r>
              <a:rPr lang="es-AR" dirty="0"/>
              <a:t> </a:t>
            </a:r>
            <a:r>
              <a:rPr lang="es-AR" dirty="0" err="1"/>
              <a:t>employment</a:t>
            </a:r>
            <a:r>
              <a:rPr lang="es-AR" dirty="0"/>
              <a:t> </a:t>
            </a:r>
            <a:r>
              <a:rPr lang="es-AR" dirty="0" err="1"/>
              <a:t>surveys</a:t>
            </a:r>
            <a:r>
              <a:rPr lang="es-AR" dirty="0"/>
              <a:t> </a:t>
            </a:r>
            <a:r>
              <a:rPr lang="es-AR" dirty="0" err="1"/>
              <a:t>PMEs</a:t>
            </a:r>
            <a:endParaRPr lang="es-AR" dirty="0"/>
          </a:p>
          <a:p>
            <a:r>
              <a:rPr lang="es-AR" dirty="0"/>
              <a:t>1994-2002</a:t>
            </a:r>
          </a:p>
          <a:p>
            <a:r>
              <a:rPr lang="es-AR" dirty="0"/>
              <a:t>2002-2015</a:t>
            </a:r>
          </a:p>
          <a:p>
            <a:pPr marL="0" indent="0">
              <a:buNone/>
            </a:pPr>
            <a:endParaRPr lang="es-ES" dirty="0"/>
          </a:p>
        </p:txBody>
      </p:sp>
    </p:spTree>
    <p:extLst>
      <p:ext uri="{BB962C8B-B14F-4D97-AF65-F5344CB8AC3E}">
        <p14:creationId xmlns:p14="http://schemas.microsoft.com/office/powerpoint/2010/main" val="28532163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6D76C1-D5AD-03C8-6018-04D918808444}"/>
              </a:ext>
            </a:extLst>
          </p:cNvPr>
          <p:cNvSpPr>
            <a:spLocks noGrp="1"/>
          </p:cNvSpPr>
          <p:nvPr>
            <p:ph type="title"/>
          </p:nvPr>
        </p:nvSpPr>
        <p:spPr/>
        <p:txBody>
          <a:bodyPr/>
          <a:lstStyle/>
          <a:p>
            <a:r>
              <a:rPr lang="es-AR" dirty="0"/>
              <a:t>PME</a:t>
            </a:r>
            <a:endParaRPr lang="es-ES" dirty="0"/>
          </a:p>
        </p:txBody>
      </p:sp>
      <p:sp>
        <p:nvSpPr>
          <p:cNvPr id="3" name="Marcador de contenido 2">
            <a:extLst>
              <a:ext uri="{FF2B5EF4-FFF2-40B4-BE49-F238E27FC236}">
                <a16:creationId xmlns:a16="http://schemas.microsoft.com/office/drawing/2014/main" id="{F8EEECFC-07DA-7347-BAC0-1CDD49CF348E}"/>
              </a:ext>
            </a:extLst>
          </p:cNvPr>
          <p:cNvSpPr>
            <a:spLocks noGrp="1"/>
          </p:cNvSpPr>
          <p:nvPr>
            <p:ph idx="1"/>
          </p:nvPr>
        </p:nvSpPr>
        <p:spPr/>
        <p:txBody>
          <a:bodyPr>
            <a:normAutofit fontScale="85000" lnSpcReduction="20000"/>
          </a:bodyPr>
          <a:lstStyle/>
          <a:p>
            <a:r>
              <a:rPr lang="es-AR" dirty="0" err="1"/>
              <a:t>The</a:t>
            </a:r>
            <a:r>
              <a:rPr lang="es-AR" dirty="0"/>
              <a:t> </a:t>
            </a:r>
            <a:r>
              <a:rPr lang="es-AR" dirty="0" err="1"/>
              <a:t>survey</a:t>
            </a:r>
            <a:r>
              <a:rPr lang="es-AR" dirty="0"/>
              <a:t> </a:t>
            </a:r>
            <a:r>
              <a:rPr lang="es-AR" dirty="0" err="1"/>
              <a:t>follow</a:t>
            </a:r>
            <a:r>
              <a:rPr lang="es-AR" dirty="0"/>
              <a:t> </a:t>
            </a:r>
            <a:r>
              <a:rPr lang="es-AR" dirty="0" err="1"/>
              <a:t>about</a:t>
            </a:r>
            <a:r>
              <a:rPr lang="es-AR" dirty="0"/>
              <a:t> 40000 </a:t>
            </a:r>
            <a:r>
              <a:rPr lang="es-AR" dirty="0" err="1"/>
              <a:t>households</a:t>
            </a:r>
            <a:r>
              <a:rPr lang="es-AR" dirty="0"/>
              <a:t> </a:t>
            </a:r>
            <a:r>
              <a:rPr lang="es-AR" dirty="0" err="1"/>
              <a:t>each</a:t>
            </a:r>
            <a:r>
              <a:rPr lang="es-AR" dirty="0"/>
              <a:t> </a:t>
            </a:r>
            <a:r>
              <a:rPr lang="es-AR" dirty="0" err="1"/>
              <a:t>month</a:t>
            </a:r>
            <a:r>
              <a:rPr lang="es-AR" dirty="0"/>
              <a:t> </a:t>
            </a:r>
            <a:r>
              <a:rPr lang="es-AR" dirty="0" err="1"/>
              <a:t>between</a:t>
            </a:r>
            <a:r>
              <a:rPr lang="es-AR" dirty="0"/>
              <a:t> 1994 and 2016</a:t>
            </a:r>
          </a:p>
          <a:p>
            <a:r>
              <a:rPr lang="es-ES" dirty="0" err="1"/>
              <a:t>Six</a:t>
            </a:r>
            <a:r>
              <a:rPr lang="es-ES" dirty="0"/>
              <a:t> </a:t>
            </a:r>
            <a:r>
              <a:rPr lang="es-ES" dirty="0" err="1"/>
              <a:t>metropolitan</a:t>
            </a:r>
            <a:r>
              <a:rPr lang="es-ES" dirty="0"/>
              <a:t> </a:t>
            </a:r>
            <a:r>
              <a:rPr lang="es-ES" dirty="0" err="1"/>
              <a:t>areas</a:t>
            </a:r>
            <a:r>
              <a:rPr lang="es-ES" dirty="0"/>
              <a:t>: Belo Horizonte, Porto Alegre, Recife, Rio de Janeiro, Salvador and São Paulo. </a:t>
            </a:r>
            <a:r>
              <a:rPr lang="es-ES" dirty="0" err="1"/>
              <a:t>The</a:t>
            </a:r>
            <a:r>
              <a:rPr lang="es-ES" dirty="0"/>
              <a:t> </a:t>
            </a:r>
            <a:r>
              <a:rPr lang="es-ES" dirty="0" err="1"/>
              <a:t>survey</a:t>
            </a:r>
            <a:r>
              <a:rPr lang="es-ES" dirty="0"/>
              <a:t> </a:t>
            </a:r>
            <a:r>
              <a:rPr lang="es-ES" dirty="0" err="1"/>
              <a:t>collects</a:t>
            </a:r>
            <a:r>
              <a:rPr lang="es-ES" dirty="0"/>
              <a:t> labor and </a:t>
            </a:r>
            <a:r>
              <a:rPr lang="es-ES" dirty="0" err="1"/>
              <a:t>income</a:t>
            </a:r>
            <a:r>
              <a:rPr lang="es-ES" dirty="0"/>
              <a:t> </a:t>
            </a:r>
            <a:r>
              <a:rPr lang="es-ES" dirty="0" err="1"/>
              <a:t>information</a:t>
            </a:r>
            <a:r>
              <a:rPr lang="es-ES" dirty="0"/>
              <a:t> </a:t>
            </a:r>
            <a:r>
              <a:rPr lang="es-ES" dirty="0" err="1"/>
              <a:t>from</a:t>
            </a:r>
            <a:r>
              <a:rPr lang="es-ES" dirty="0"/>
              <a:t> </a:t>
            </a:r>
            <a:r>
              <a:rPr lang="es-ES" dirty="0" err="1"/>
              <a:t>the</a:t>
            </a:r>
            <a:r>
              <a:rPr lang="es-ES" dirty="0"/>
              <a:t> </a:t>
            </a:r>
            <a:r>
              <a:rPr lang="es-ES" dirty="0" err="1"/>
              <a:t>population</a:t>
            </a:r>
            <a:r>
              <a:rPr lang="es-ES" dirty="0"/>
              <a:t>.</a:t>
            </a:r>
          </a:p>
          <a:p>
            <a:r>
              <a:rPr lang="en-US" dirty="0"/>
              <a:t>Households are visited for two periods of four consecutive months, eight months apart from each other.</a:t>
            </a:r>
            <a:endParaRPr lang="es-ES" dirty="0"/>
          </a:p>
          <a:p>
            <a:r>
              <a:rPr lang="en-US" dirty="0"/>
              <a:t>There are two versions of PME, traditionally called by PME-</a:t>
            </a:r>
            <a:r>
              <a:rPr lang="en-US" dirty="0" err="1"/>
              <a:t>Antiga</a:t>
            </a:r>
            <a:r>
              <a:rPr lang="en-US" dirty="0"/>
              <a:t> (old PME) and PME-Nova (new PME). The PME-</a:t>
            </a:r>
            <a:r>
              <a:rPr lang="en-US" dirty="0" err="1"/>
              <a:t>Antiga</a:t>
            </a:r>
            <a:r>
              <a:rPr lang="en-US" dirty="0"/>
              <a:t> is the original survey. In 2002, this survey underwent a major change in design, giving rise to the PME-Nova, with a significantly larger questionnaire and differences in the definition of labor market participation, as well as in the rotation scheme of the samples.</a:t>
            </a:r>
            <a:endParaRPr lang="es-AR" dirty="0"/>
          </a:p>
          <a:p>
            <a:r>
              <a:rPr lang="es-AR" dirty="0" err="1"/>
              <a:t>Microdata</a:t>
            </a:r>
            <a:r>
              <a:rPr lang="es-AR" dirty="0"/>
              <a:t> </a:t>
            </a:r>
            <a:r>
              <a:rPr lang="es-AR" dirty="0" err="1"/>
              <a:t>was</a:t>
            </a:r>
            <a:r>
              <a:rPr lang="es-AR" dirty="0"/>
              <a:t> </a:t>
            </a:r>
            <a:r>
              <a:rPr lang="es-AR" dirty="0" err="1"/>
              <a:t>is</a:t>
            </a:r>
            <a:r>
              <a:rPr lang="es-AR" dirty="0"/>
              <a:t> </a:t>
            </a:r>
            <a:r>
              <a:rPr lang="es-ES" dirty="0" err="1"/>
              <a:t>structured</a:t>
            </a:r>
            <a:r>
              <a:rPr lang="es-ES" dirty="0"/>
              <a:t> in a </a:t>
            </a:r>
            <a:r>
              <a:rPr lang="es-ES" dirty="0" err="1"/>
              <a:t>very</a:t>
            </a:r>
            <a:r>
              <a:rPr lang="es-ES" dirty="0"/>
              <a:t> </a:t>
            </a:r>
            <a:r>
              <a:rPr lang="es-ES" dirty="0" err="1"/>
              <a:t>specific</a:t>
            </a:r>
            <a:r>
              <a:rPr lang="es-ES" dirty="0"/>
              <a:t> </a:t>
            </a:r>
            <a:r>
              <a:rPr lang="es-ES" dirty="0" err="1"/>
              <a:t>way</a:t>
            </a:r>
            <a:r>
              <a:rPr lang="es-ES" dirty="0"/>
              <a:t> </a:t>
            </a:r>
            <a:r>
              <a:rPr lang="es-ES" dirty="0" err="1"/>
              <a:t>that</a:t>
            </a:r>
            <a:r>
              <a:rPr lang="es-ES" dirty="0"/>
              <a:t> </a:t>
            </a:r>
            <a:r>
              <a:rPr lang="es-ES" dirty="0" err="1"/>
              <a:t>makes</a:t>
            </a:r>
            <a:r>
              <a:rPr lang="es-ES" dirty="0"/>
              <a:t> </a:t>
            </a:r>
            <a:r>
              <a:rPr lang="es-ES" dirty="0" err="1"/>
              <a:t>it</a:t>
            </a:r>
            <a:r>
              <a:rPr lang="es-ES" dirty="0"/>
              <a:t> </a:t>
            </a:r>
            <a:r>
              <a:rPr lang="es-ES" dirty="0" err="1"/>
              <a:t>difficult</a:t>
            </a:r>
            <a:r>
              <a:rPr lang="es-ES" dirty="0"/>
              <a:t> </a:t>
            </a:r>
            <a:r>
              <a:rPr lang="es-ES" dirty="0" err="1"/>
              <a:t>to</a:t>
            </a:r>
            <a:r>
              <a:rPr lang="es-ES" dirty="0"/>
              <a:t> </a:t>
            </a:r>
            <a:r>
              <a:rPr lang="es-ES" dirty="0" err="1"/>
              <a:t>get</a:t>
            </a:r>
            <a:r>
              <a:rPr lang="es-ES" dirty="0"/>
              <a:t> Access and </a:t>
            </a:r>
            <a:r>
              <a:rPr lang="es-ES" dirty="0" err="1"/>
              <a:t>extract</a:t>
            </a:r>
            <a:r>
              <a:rPr lang="es-ES" dirty="0"/>
              <a:t> </a:t>
            </a:r>
            <a:r>
              <a:rPr lang="es-ES" dirty="0" err="1"/>
              <a:t>it</a:t>
            </a:r>
            <a:r>
              <a:rPr lang="es-ES" dirty="0"/>
              <a:t>.</a:t>
            </a:r>
          </a:p>
          <a:p>
            <a:pPr marL="0" indent="0">
              <a:buNone/>
            </a:pPr>
            <a:endParaRPr lang="es-ES" dirty="0"/>
          </a:p>
        </p:txBody>
      </p:sp>
    </p:spTree>
    <p:extLst>
      <p:ext uri="{BB962C8B-B14F-4D97-AF65-F5344CB8AC3E}">
        <p14:creationId xmlns:p14="http://schemas.microsoft.com/office/powerpoint/2010/main" val="3490182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F0F775-83CB-5D1B-15A5-B8E11C8755C2}"/>
              </a:ext>
            </a:extLst>
          </p:cNvPr>
          <p:cNvSpPr>
            <a:spLocks noGrp="1"/>
          </p:cNvSpPr>
          <p:nvPr>
            <p:ph type="title"/>
          </p:nvPr>
        </p:nvSpPr>
        <p:spPr/>
        <p:txBody>
          <a:bodyPr/>
          <a:lstStyle/>
          <a:p>
            <a:r>
              <a:rPr lang="es-AR" dirty="0"/>
              <a:t>Data zoom</a:t>
            </a:r>
            <a:endParaRPr lang="es-ES" dirty="0"/>
          </a:p>
        </p:txBody>
      </p:sp>
      <p:sp>
        <p:nvSpPr>
          <p:cNvPr id="3" name="Marcador de contenido 2">
            <a:extLst>
              <a:ext uri="{FF2B5EF4-FFF2-40B4-BE49-F238E27FC236}">
                <a16:creationId xmlns:a16="http://schemas.microsoft.com/office/drawing/2014/main" id="{75F4307C-8A4B-87F1-9210-AF57C63C708A}"/>
              </a:ext>
            </a:extLst>
          </p:cNvPr>
          <p:cNvSpPr>
            <a:spLocks noGrp="1"/>
          </p:cNvSpPr>
          <p:nvPr>
            <p:ph idx="1"/>
          </p:nvPr>
        </p:nvSpPr>
        <p:spPr/>
        <p:txBody>
          <a:bodyPr/>
          <a:lstStyle/>
          <a:p>
            <a:r>
              <a:rPr lang="en-US" dirty="0"/>
              <a:t>Is a project developed by the Economics Department of PUC-Rio (Pontificia </a:t>
            </a:r>
            <a:r>
              <a:rPr lang="en-US" dirty="0" err="1"/>
              <a:t>Universidade</a:t>
            </a:r>
            <a:r>
              <a:rPr lang="en-US" dirty="0"/>
              <a:t> </a:t>
            </a:r>
            <a:r>
              <a:rPr lang="en-US" dirty="0" err="1"/>
              <a:t>Católica</a:t>
            </a:r>
            <a:r>
              <a:rPr lang="en-US" dirty="0"/>
              <a:t> do Rio de Janeiro). It aims to promote access, processing, and analysis of Brazilian microdata by researchers, students, journalists, and those interested in economic, social, and environmental topics.</a:t>
            </a:r>
          </a:p>
          <a:p>
            <a:r>
              <a:rPr lang="en-US" dirty="0"/>
              <a:t>Provides statistical packages in STATA and R </a:t>
            </a:r>
            <a:r>
              <a:rPr lang="en-US" dirty="0" err="1"/>
              <a:t>wich</a:t>
            </a:r>
            <a:r>
              <a:rPr lang="en-US" dirty="0"/>
              <a:t> ease the extraction, manipulation, visualization and analysis of Brazilian data.</a:t>
            </a:r>
            <a:endParaRPr lang="es-ES" dirty="0"/>
          </a:p>
        </p:txBody>
      </p:sp>
    </p:spTree>
    <p:extLst>
      <p:ext uri="{BB962C8B-B14F-4D97-AF65-F5344CB8AC3E}">
        <p14:creationId xmlns:p14="http://schemas.microsoft.com/office/powerpoint/2010/main" val="775190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2F4775-8D8F-B699-41F9-29118A85D18F}"/>
              </a:ext>
            </a:extLst>
          </p:cNvPr>
          <p:cNvSpPr>
            <a:spLocks noGrp="1"/>
          </p:cNvSpPr>
          <p:nvPr>
            <p:ph type="title"/>
          </p:nvPr>
        </p:nvSpPr>
        <p:spPr/>
        <p:txBody>
          <a:bodyPr/>
          <a:lstStyle/>
          <a:p>
            <a:r>
              <a:rPr lang="es-AR" dirty="0" err="1"/>
              <a:t>The</a:t>
            </a:r>
            <a:r>
              <a:rPr lang="es-AR" dirty="0"/>
              <a:t> </a:t>
            </a:r>
            <a:r>
              <a:rPr lang="es-AR" dirty="0" err="1"/>
              <a:t>problem</a:t>
            </a:r>
            <a:r>
              <a:rPr lang="es-AR" dirty="0"/>
              <a:t> </a:t>
            </a:r>
            <a:r>
              <a:rPr lang="es-AR" dirty="0" err="1"/>
              <a:t>of</a:t>
            </a:r>
            <a:r>
              <a:rPr lang="es-AR" dirty="0"/>
              <a:t> </a:t>
            </a:r>
            <a:r>
              <a:rPr lang="es-AR" dirty="0" err="1"/>
              <a:t>identification</a:t>
            </a:r>
            <a:endParaRPr lang="es-ES" dirty="0"/>
          </a:p>
        </p:txBody>
      </p:sp>
      <p:sp>
        <p:nvSpPr>
          <p:cNvPr id="3" name="Marcador de contenido 2">
            <a:extLst>
              <a:ext uri="{FF2B5EF4-FFF2-40B4-BE49-F238E27FC236}">
                <a16:creationId xmlns:a16="http://schemas.microsoft.com/office/drawing/2014/main" id="{F0BE2088-C970-46A7-8A54-AB16E35001DC}"/>
              </a:ext>
            </a:extLst>
          </p:cNvPr>
          <p:cNvSpPr>
            <a:spLocks noGrp="1"/>
          </p:cNvSpPr>
          <p:nvPr>
            <p:ph idx="1"/>
          </p:nvPr>
        </p:nvSpPr>
        <p:spPr/>
        <p:txBody>
          <a:bodyPr/>
          <a:lstStyle/>
          <a:p>
            <a:r>
              <a:rPr lang="en-US" dirty="0"/>
              <a:t>Households are correctly identified throughout all eight interviews. However, PME does not assign the same identification number to each individual in the household across interviews. </a:t>
            </a:r>
          </a:p>
          <a:p>
            <a:r>
              <a:rPr lang="en-US" dirty="0"/>
              <a:t>This turns difficult to have a history of individual income across time.</a:t>
            </a:r>
          </a:p>
          <a:p>
            <a:r>
              <a:rPr lang="en-US" dirty="0"/>
              <a:t>As a research tool, it is likely best regarded as a long and rich sequence of monthly cross-sections rather than a potential source of panel data.</a:t>
            </a:r>
            <a:endParaRPr lang="es-ES" dirty="0"/>
          </a:p>
        </p:txBody>
      </p:sp>
    </p:spTree>
    <p:extLst>
      <p:ext uri="{BB962C8B-B14F-4D97-AF65-F5344CB8AC3E}">
        <p14:creationId xmlns:p14="http://schemas.microsoft.com/office/powerpoint/2010/main" val="3135419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95648B-9C40-5AEC-7BC5-4477AB9C0CF2}"/>
              </a:ext>
            </a:extLst>
          </p:cNvPr>
          <p:cNvSpPr>
            <a:spLocks noGrp="1"/>
          </p:cNvSpPr>
          <p:nvPr>
            <p:ph type="title"/>
          </p:nvPr>
        </p:nvSpPr>
        <p:spPr/>
        <p:txBody>
          <a:bodyPr/>
          <a:lstStyle/>
          <a:p>
            <a:r>
              <a:rPr lang="es-ES" dirty="0" err="1"/>
              <a:t>Abstract</a:t>
            </a:r>
            <a:endParaRPr lang="es-ES" dirty="0"/>
          </a:p>
        </p:txBody>
      </p:sp>
      <p:sp>
        <p:nvSpPr>
          <p:cNvPr id="3" name="Marcador de contenido 2">
            <a:extLst>
              <a:ext uri="{FF2B5EF4-FFF2-40B4-BE49-F238E27FC236}">
                <a16:creationId xmlns:a16="http://schemas.microsoft.com/office/drawing/2014/main" id="{51222225-C52F-7CA9-62A4-17D1CDA474AD}"/>
              </a:ext>
            </a:extLst>
          </p:cNvPr>
          <p:cNvSpPr>
            <a:spLocks noGrp="1"/>
          </p:cNvSpPr>
          <p:nvPr>
            <p:ph idx="1"/>
          </p:nvPr>
        </p:nvSpPr>
        <p:spPr/>
        <p:txBody>
          <a:bodyPr>
            <a:normAutofit fontScale="77500" lnSpcReduction="20000"/>
          </a:bodyPr>
          <a:lstStyle/>
          <a:p>
            <a:pPr marL="0" indent="0" algn="just">
              <a:buNone/>
            </a:pPr>
            <a:r>
              <a:rPr lang="en-US" dirty="0"/>
              <a:t>Even though there is growing social support for higher </a:t>
            </a:r>
            <a:r>
              <a:rPr lang="en-US" dirty="0">
                <a:highlight>
                  <a:srgbClr val="FFFF00"/>
                </a:highlight>
              </a:rPr>
              <a:t>minimum wages </a:t>
            </a:r>
            <a:r>
              <a:rPr lang="en-US" dirty="0"/>
              <a:t>as anti-poverty policy tools, </a:t>
            </a:r>
            <a:r>
              <a:rPr lang="en-US" dirty="0">
                <a:highlight>
                  <a:srgbClr val="FFFF00"/>
                </a:highlight>
              </a:rPr>
              <a:t>very little is known about their effectiveness in reducing poverty or inequality in the developing world.</a:t>
            </a:r>
            <a:r>
              <a:rPr lang="en-US" dirty="0"/>
              <a:t> Latin America’s largest economy offers a fertile setting for shedding light on the issue, in being a large and </a:t>
            </a:r>
            <a:r>
              <a:rPr lang="en-US" dirty="0" err="1"/>
              <a:t>datarich</a:t>
            </a:r>
            <a:r>
              <a:rPr lang="en-US" dirty="0"/>
              <a:t> country where frequent increases in the minimum wage can allow for direct estimation of influence on the distribution of income. </a:t>
            </a:r>
            <a:r>
              <a:rPr lang="en-US" dirty="0">
                <a:highlight>
                  <a:srgbClr val="FFFF00"/>
                </a:highlight>
              </a:rPr>
              <a:t>Using a difference-in-difference estimator that takes advantage of substantial regional income variation and 21 increases in the Brazilian national wage floor, the study finds that within three months of these minimum wage hikes, poverty and inequality declined by 2.8% and 2.4%, respectively</a:t>
            </a:r>
            <a:r>
              <a:rPr lang="en-US" dirty="0"/>
              <a:t>. Influence waned over time, particularly with respect to bottom-sensitive distribution measures, a development that is consistent with resulting job loses that fell more heavily among poorer households. </a:t>
            </a:r>
            <a:r>
              <a:rPr lang="en-US" dirty="0">
                <a:highlight>
                  <a:srgbClr val="FFFF00"/>
                </a:highlight>
              </a:rPr>
              <a:t>The fact that the following annual hike in the minimum wage led to a renewed decline in poverty and inequality, suggests that potential unemployment costs were again overwhelmed by benefits in the form of higher wages among working individuals</a:t>
            </a:r>
            <a:r>
              <a:rPr lang="en-US" dirty="0"/>
              <a:t>. However, evidence also establishes an inelastic relationship between wage floor hikes and changes in the incidence of poverty, as well as diminishing returns to the strategy when the legal minimum is high relative to median earnings.</a:t>
            </a:r>
            <a:endParaRPr lang="es-ES" dirty="0"/>
          </a:p>
        </p:txBody>
      </p:sp>
    </p:spTree>
    <p:extLst>
      <p:ext uri="{BB962C8B-B14F-4D97-AF65-F5344CB8AC3E}">
        <p14:creationId xmlns:p14="http://schemas.microsoft.com/office/powerpoint/2010/main" val="20704108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5BE3AB-7332-949B-BF0E-5CEB4BCF01B9}"/>
              </a:ext>
            </a:extLst>
          </p:cNvPr>
          <p:cNvSpPr>
            <a:spLocks noGrp="1"/>
          </p:cNvSpPr>
          <p:nvPr>
            <p:ph type="title"/>
          </p:nvPr>
        </p:nvSpPr>
        <p:spPr/>
        <p:txBody>
          <a:bodyPr/>
          <a:lstStyle/>
          <a:p>
            <a:r>
              <a:rPr lang="es-AR" dirty="0" err="1"/>
              <a:t>Methodology</a:t>
            </a:r>
            <a:endParaRPr lang="es-ES" dirty="0"/>
          </a:p>
        </p:txBody>
      </p:sp>
      <p:sp>
        <p:nvSpPr>
          <p:cNvPr id="3" name="Marcador de contenido 2">
            <a:extLst>
              <a:ext uri="{FF2B5EF4-FFF2-40B4-BE49-F238E27FC236}">
                <a16:creationId xmlns:a16="http://schemas.microsoft.com/office/drawing/2014/main" id="{5C1F39B9-B688-AA9F-BCF7-A29C45348801}"/>
              </a:ext>
            </a:extLst>
          </p:cNvPr>
          <p:cNvSpPr>
            <a:spLocks noGrp="1"/>
          </p:cNvSpPr>
          <p:nvPr>
            <p:ph idx="1"/>
          </p:nvPr>
        </p:nvSpPr>
        <p:spPr>
          <a:xfrm>
            <a:off x="838200" y="1825625"/>
            <a:ext cx="10515600" cy="1603375"/>
          </a:xfrm>
        </p:spPr>
        <p:txBody>
          <a:bodyPr/>
          <a:lstStyle/>
          <a:p>
            <a:r>
              <a:rPr lang="es-AR" dirty="0"/>
              <a:t>Data Zoom STATA </a:t>
            </a:r>
            <a:r>
              <a:rPr lang="es-AR" dirty="0" err="1"/>
              <a:t>package</a:t>
            </a:r>
            <a:r>
              <a:rPr lang="es-AR" dirty="0"/>
              <a:t> </a:t>
            </a:r>
            <a:r>
              <a:rPr lang="es-AR" dirty="0" err="1"/>
              <a:t>to</a:t>
            </a:r>
            <a:r>
              <a:rPr lang="es-AR" dirty="0"/>
              <a:t> </a:t>
            </a:r>
            <a:r>
              <a:rPr lang="es-AR" dirty="0" err="1"/>
              <a:t>extract</a:t>
            </a:r>
            <a:r>
              <a:rPr lang="es-AR" dirty="0"/>
              <a:t> </a:t>
            </a:r>
            <a:r>
              <a:rPr lang="es-AR" dirty="0" err="1"/>
              <a:t>microdata</a:t>
            </a:r>
            <a:r>
              <a:rPr lang="es-AR" dirty="0"/>
              <a:t> in a legible </a:t>
            </a:r>
            <a:r>
              <a:rPr lang="es-AR" dirty="0" err="1"/>
              <a:t>way</a:t>
            </a:r>
            <a:r>
              <a:rPr lang="es-AR" dirty="0"/>
              <a:t> </a:t>
            </a:r>
            <a:r>
              <a:rPr lang="es-AR" dirty="0" err="1"/>
              <a:t>from</a:t>
            </a:r>
            <a:r>
              <a:rPr lang="es-AR" dirty="0"/>
              <a:t> </a:t>
            </a:r>
            <a:r>
              <a:rPr lang="es-AR" dirty="0" err="1"/>
              <a:t>the</a:t>
            </a:r>
            <a:r>
              <a:rPr lang="es-AR" dirty="0"/>
              <a:t> IBGE raw </a:t>
            </a:r>
            <a:r>
              <a:rPr lang="es-AR" dirty="0" err="1"/>
              <a:t>downloads</a:t>
            </a:r>
            <a:endParaRPr lang="es-AR" dirty="0"/>
          </a:p>
          <a:p>
            <a:r>
              <a:rPr lang="es-AR" dirty="0"/>
              <a:t>Python </a:t>
            </a:r>
            <a:r>
              <a:rPr lang="es-AR" dirty="0" err="1"/>
              <a:t>code</a:t>
            </a:r>
            <a:r>
              <a:rPr lang="es-AR" dirty="0"/>
              <a:t> </a:t>
            </a:r>
            <a:r>
              <a:rPr lang="es-AR" dirty="0" err="1"/>
              <a:t>to</a:t>
            </a:r>
            <a:r>
              <a:rPr lang="es-AR" dirty="0"/>
              <a:t> </a:t>
            </a:r>
            <a:r>
              <a:rPr lang="es-AR" dirty="0" err="1"/>
              <a:t>calculate</a:t>
            </a:r>
            <a:r>
              <a:rPr lang="es-AR" dirty="0"/>
              <a:t> </a:t>
            </a:r>
            <a:r>
              <a:rPr lang="es-AR" dirty="0" err="1"/>
              <a:t>the</a:t>
            </a:r>
            <a:r>
              <a:rPr lang="es-AR" dirty="0"/>
              <a:t> indexes and </a:t>
            </a:r>
            <a:r>
              <a:rPr lang="es-AR" dirty="0" err="1"/>
              <a:t>the</a:t>
            </a:r>
            <a:r>
              <a:rPr lang="es-AR" dirty="0"/>
              <a:t> </a:t>
            </a:r>
            <a:r>
              <a:rPr lang="es-AR" dirty="0" err="1"/>
              <a:t>model</a:t>
            </a:r>
            <a:endParaRPr lang="es-ES" dirty="0"/>
          </a:p>
        </p:txBody>
      </p:sp>
    </p:spTree>
    <p:extLst>
      <p:ext uri="{BB962C8B-B14F-4D97-AF65-F5344CB8AC3E}">
        <p14:creationId xmlns:p14="http://schemas.microsoft.com/office/powerpoint/2010/main" val="21839847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BAAB8D-AE73-E45A-E849-E6B47BB31F3E}"/>
              </a:ext>
            </a:extLst>
          </p:cNvPr>
          <p:cNvSpPr>
            <a:spLocks noGrp="1"/>
          </p:cNvSpPr>
          <p:nvPr>
            <p:ph type="title"/>
          </p:nvPr>
        </p:nvSpPr>
        <p:spPr/>
        <p:txBody>
          <a:bodyPr/>
          <a:lstStyle/>
          <a:p>
            <a:r>
              <a:rPr lang="es-AR" dirty="0" err="1"/>
              <a:t>Problems</a:t>
            </a:r>
            <a:endParaRPr lang="es-ES" dirty="0"/>
          </a:p>
        </p:txBody>
      </p:sp>
      <p:sp>
        <p:nvSpPr>
          <p:cNvPr id="3" name="Marcador de contenido 2">
            <a:extLst>
              <a:ext uri="{FF2B5EF4-FFF2-40B4-BE49-F238E27FC236}">
                <a16:creationId xmlns:a16="http://schemas.microsoft.com/office/drawing/2014/main" id="{00B4A41B-52B4-91F4-4F90-F4577F9ECA0B}"/>
              </a:ext>
            </a:extLst>
          </p:cNvPr>
          <p:cNvSpPr>
            <a:spLocks noGrp="1"/>
          </p:cNvSpPr>
          <p:nvPr>
            <p:ph idx="1"/>
          </p:nvPr>
        </p:nvSpPr>
        <p:spPr>
          <a:xfrm>
            <a:off x="838200" y="1825625"/>
            <a:ext cx="10515600" cy="4093037"/>
          </a:xfrm>
        </p:spPr>
        <p:txBody>
          <a:bodyPr/>
          <a:lstStyle/>
          <a:p>
            <a:r>
              <a:rPr lang="es-AR" dirty="0" err="1"/>
              <a:t>From</a:t>
            </a:r>
            <a:r>
              <a:rPr lang="es-AR" dirty="0"/>
              <a:t> IBGE oficial page, data </a:t>
            </a:r>
            <a:r>
              <a:rPr lang="es-AR" dirty="0" err="1"/>
              <a:t>from</a:t>
            </a:r>
            <a:r>
              <a:rPr lang="es-AR" dirty="0"/>
              <a:t> </a:t>
            </a:r>
            <a:r>
              <a:rPr lang="es-AR" dirty="0" err="1"/>
              <a:t>year</a:t>
            </a:r>
            <a:r>
              <a:rPr lang="es-AR" dirty="0"/>
              <a:t> 2001 and 2006 </a:t>
            </a:r>
            <a:r>
              <a:rPr lang="es-AR" dirty="0" err="1"/>
              <a:t>is</a:t>
            </a:r>
            <a:r>
              <a:rPr lang="es-AR" dirty="0"/>
              <a:t> </a:t>
            </a:r>
            <a:r>
              <a:rPr lang="es-AR" dirty="0" err="1"/>
              <a:t>damaged</a:t>
            </a:r>
            <a:r>
              <a:rPr lang="es-AR" dirty="0"/>
              <a:t>, </a:t>
            </a:r>
            <a:r>
              <a:rPr lang="es-AR" dirty="0" err="1"/>
              <a:t>the</a:t>
            </a:r>
            <a:r>
              <a:rPr lang="es-AR" dirty="0"/>
              <a:t> archives </a:t>
            </a:r>
            <a:r>
              <a:rPr lang="es-AR" dirty="0" err="1"/>
              <a:t>exists</a:t>
            </a:r>
            <a:r>
              <a:rPr lang="es-AR" dirty="0"/>
              <a:t> </a:t>
            </a:r>
            <a:r>
              <a:rPr lang="es-AR" dirty="0" err="1"/>
              <a:t>but</a:t>
            </a:r>
            <a:r>
              <a:rPr lang="es-AR" dirty="0"/>
              <a:t> are incomplete so </a:t>
            </a:r>
            <a:r>
              <a:rPr lang="es-AR" dirty="0" err="1"/>
              <a:t>they</a:t>
            </a:r>
            <a:r>
              <a:rPr lang="es-AR" dirty="0"/>
              <a:t> </a:t>
            </a:r>
            <a:r>
              <a:rPr lang="es-AR" dirty="0" err="1"/>
              <a:t>cannot</a:t>
            </a:r>
            <a:r>
              <a:rPr lang="es-AR" dirty="0"/>
              <a:t> be </a:t>
            </a:r>
            <a:r>
              <a:rPr lang="es-AR" dirty="0" err="1"/>
              <a:t>extracted</a:t>
            </a:r>
            <a:r>
              <a:rPr lang="es-AR" dirty="0"/>
              <a:t>.</a:t>
            </a:r>
          </a:p>
          <a:p>
            <a:r>
              <a:rPr lang="es-AR" dirty="0" err="1"/>
              <a:t>Year</a:t>
            </a:r>
            <a:r>
              <a:rPr lang="es-AR" dirty="0"/>
              <a:t> 2002 </a:t>
            </a:r>
            <a:r>
              <a:rPr lang="es-AR" dirty="0" err="1"/>
              <a:t>have</a:t>
            </a:r>
            <a:r>
              <a:rPr lang="es-AR" dirty="0"/>
              <a:t> </a:t>
            </a:r>
            <a:r>
              <a:rPr lang="es-AR" dirty="0" err="1"/>
              <a:t>two</a:t>
            </a:r>
            <a:r>
              <a:rPr lang="es-AR" dirty="0"/>
              <a:t> </a:t>
            </a:r>
            <a:r>
              <a:rPr lang="es-AR" dirty="0" err="1"/>
              <a:t>missing</a:t>
            </a:r>
            <a:r>
              <a:rPr lang="es-AR" dirty="0"/>
              <a:t> </a:t>
            </a:r>
            <a:r>
              <a:rPr lang="es-AR" dirty="0" err="1"/>
              <a:t>months</a:t>
            </a:r>
            <a:endParaRPr lang="es-ES" dirty="0"/>
          </a:p>
        </p:txBody>
      </p:sp>
    </p:spTree>
    <p:extLst>
      <p:ext uri="{BB962C8B-B14F-4D97-AF65-F5344CB8AC3E}">
        <p14:creationId xmlns:p14="http://schemas.microsoft.com/office/powerpoint/2010/main" val="6392472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DBC0EB-C9BD-D64D-875F-E7E072509B2B}"/>
              </a:ext>
            </a:extLst>
          </p:cNvPr>
          <p:cNvSpPr>
            <a:spLocks noGrp="1"/>
          </p:cNvSpPr>
          <p:nvPr>
            <p:ph type="title"/>
          </p:nvPr>
        </p:nvSpPr>
        <p:spPr/>
        <p:txBody>
          <a:bodyPr/>
          <a:lstStyle/>
          <a:p>
            <a:r>
              <a:rPr lang="es-AR" dirty="0"/>
              <a:t>Data</a:t>
            </a:r>
            <a:endParaRPr lang="es-ES" dirty="0"/>
          </a:p>
        </p:txBody>
      </p:sp>
      <p:pic>
        <p:nvPicPr>
          <p:cNvPr id="5" name="Imagen 4">
            <a:extLst>
              <a:ext uri="{FF2B5EF4-FFF2-40B4-BE49-F238E27FC236}">
                <a16:creationId xmlns:a16="http://schemas.microsoft.com/office/drawing/2014/main" id="{10E21870-F49B-27C5-69E2-70419761E42E}"/>
              </a:ext>
            </a:extLst>
          </p:cNvPr>
          <p:cNvPicPr>
            <a:picLocks noChangeAspect="1"/>
          </p:cNvPicPr>
          <p:nvPr/>
        </p:nvPicPr>
        <p:blipFill>
          <a:blip r:embed="rId2"/>
          <a:stretch>
            <a:fillRect/>
          </a:stretch>
        </p:blipFill>
        <p:spPr>
          <a:xfrm>
            <a:off x="436199" y="1690688"/>
            <a:ext cx="4695825" cy="3209925"/>
          </a:xfrm>
          <a:prstGeom prst="rect">
            <a:avLst/>
          </a:prstGeom>
        </p:spPr>
      </p:pic>
      <p:pic>
        <p:nvPicPr>
          <p:cNvPr id="8" name="Imagen 7">
            <a:extLst>
              <a:ext uri="{FF2B5EF4-FFF2-40B4-BE49-F238E27FC236}">
                <a16:creationId xmlns:a16="http://schemas.microsoft.com/office/drawing/2014/main" id="{769F6783-93C6-64CF-A4C6-F62BEF7B5649}"/>
              </a:ext>
            </a:extLst>
          </p:cNvPr>
          <p:cNvPicPr>
            <a:picLocks noChangeAspect="1"/>
          </p:cNvPicPr>
          <p:nvPr/>
        </p:nvPicPr>
        <p:blipFill>
          <a:blip r:embed="rId3"/>
          <a:stretch>
            <a:fillRect/>
          </a:stretch>
        </p:blipFill>
        <p:spPr>
          <a:xfrm>
            <a:off x="5376844" y="1690688"/>
            <a:ext cx="6238400" cy="3209925"/>
          </a:xfrm>
          <a:prstGeom prst="rect">
            <a:avLst/>
          </a:prstGeom>
        </p:spPr>
      </p:pic>
    </p:spTree>
    <p:extLst>
      <p:ext uri="{BB962C8B-B14F-4D97-AF65-F5344CB8AC3E}">
        <p14:creationId xmlns:p14="http://schemas.microsoft.com/office/powerpoint/2010/main" val="1875392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F5E4152B-59EA-847E-D1E5-83FF888FF8CB}"/>
              </a:ext>
            </a:extLst>
          </p:cNvPr>
          <p:cNvPicPr>
            <a:picLocks noChangeAspect="1"/>
          </p:cNvPicPr>
          <p:nvPr/>
        </p:nvPicPr>
        <p:blipFill>
          <a:blip r:embed="rId2"/>
          <a:stretch>
            <a:fillRect/>
          </a:stretch>
        </p:blipFill>
        <p:spPr>
          <a:xfrm>
            <a:off x="940809" y="1732684"/>
            <a:ext cx="4657725" cy="3143250"/>
          </a:xfrm>
          <a:prstGeom prst="rect">
            <a:avLst/>
          </a:prstGeom>
        </p:spPr>
      </p:pic>
      <p:pic>
        <p:nvPicPr>
          <p:cNvPr id="6" name="Imagen 5">
            <a:extLst>
              <a:ext uri="{FF2B5EF4-FFF2-40B4-BE49-F238E27FC236}">
                <a16:creationId xmlns:a16="http://schemas.microsoft.com/office/drawing/2014/main" id="{E53B59F5-858D-6462-88E4-606E37908293}"/>
              </a:ext>
            </a:extLst>
          </p:cNvPr>
          <p:cNvPicPr>
            <a:picLocks noChangeAspect="1"/>
          </p:cNvPicPr>
          <p:nvPr/>
        </p:nvPicPr>
        <p:blipFill>
          <a:blip r:embed="rId3"/>
          <a:stretch>
            <a:fillRect/>
          </a:stretch>
        </p:blipFill>
        <p:spPr>
          <a:xfrm>
            <a:off x="5938285" y="1732684"/>
            <a:ext cx="5359977" cy="3143250"/>
          </a:xfrm>
          <a:prstGeom prst="rect">
            <a:avLst/>
          </a:prstGeom>
        </p:spPr>
      </p:pic>
    </p:spTree>
    <p:extLst>
      <p:ext uri="{BB962C8B-B14F-4D97-AF65-F5344CB8AC3E}">
        <p14:creationId xmlns:p14="http://schemas.microsoft.com/office/powerpoint/2010/main" val="26910542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338EA085-3D2F-8AF4-B6C6-507E545D8806}"/>
              </a:ext>
            </a:extLst>
          </p:cNvPr>
          <p:cNvPicPr>
            <a:picLocks noChangeAspect="1"/>
          </p:cNvPicPr>
          <p:nvPr/>
        </p:nvPicPr>
        <p:blipFill>
          <a:blip r:embed="rId2"/>
          <a:stretch>
            <a:fillRect/>
          </a:stretch>
        </p:blipFill>
        <p:spPr>
          <a:xfrm>
            <a:off x="823045" y="1569893"/>
            <a:ext cx="4810125" cy="3219450"/>
          </a:xfrm>
          <a:prstGeom prst="rect">
            <a:avLst/>
          </a:prstGeom>
        </p:spPr>
      </p:pic>
      <p:pic>
        <p:nvPicPr>
          <p:cNvPr id="6" name="Imagen 5">
            <a:extLst>
              <a:ext uri="{FF2B5EF4-FFF2-40B4-BE49-F238E27FC236}">
                <a16:creationId xmlns:a16="http://schemas.microsoft.com/office/drawing/2014/main" id="{0EDB8198-9F7A-4F96-2942-C97169CB0289}"/>
              </a:ext>
            </a:extLst>
          </p:cNvPr>
          <p:cNvPicPr>
            <a:picLocks noChangeAspect="1"/>
          </p:cNvPicPr>
          <p:nvPr/>
        </p:nvPicPr>
        <p:blipFill>
          <a:blip r:embed="rId3"/>
          <a:stretch>
            <a:fillRect/>
          </a:stretch>
        </p:blipFill>
        <p:spPr>
          <a:xfrm>
            <a:off x="5894434" y="1569893"/>
            <a:ext cx="5637782" cy="3219450"/>
          </a:xfrm>
          <a:prstGeom prst="rect">
            <a:avLst/>
          </a:prstGeom>
        </p:spPr>
      </p:pic>
    </p:spTree>
    <p:extLst>
      <p:ext uri="{BB962C8B-B14F-4D97-AF65-F5344CB8AC3E}">
        <p14:creationId xmlns:p14="http://schemas.microsoft.com/office/powerpoint/2010/main" val="24077917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00BB77-99A4-5515-185E-7A371088A3C7}"/>
              </a:ext>
            </a:extLst>
          </p:cNvPr>
          <p:cNvSpPr>
            <a:spLocks noGrp="1"/>
          </p:cNvSpPr>
          <p:nvPr>
            <p:ph type="title"/>
          </p:nvPr>
        </p:nvSpPr>
        <p:spPr/>
        <p:txBody>
          <a:bodyPr/>
          <a:lstStyle/>
          <a:p>
            <a:r>
              <a:rPr lang="es-AR" dirty="0" err="1"/>
              <a:t>Model</a:t>
            </a:r>
            <a:endParaRPr lang="es-ES" dirty="0"/>
          </a:p>
        </p:txBody>
      </p:sp>
      <mc:AlternateContent xmlns:mc="http://schemas.openxmlformats.org/markup-compatibility/2006">
        <mc:Choice xmlns:a14="http://schemas.microsoft.com/office/drawing/2010/main" Requires="a14">
          <p:sp>
            <p:nvSpPr>
              <p:cNvPr id="4" name="Marcador de contenido 2">
                <a:extLst>
                  <a:ext uri="{FF2B5EF4-FFF2-40B4-BE49-F238E27FC236}">
                    <a16:creationId xmlns:a16="http://schemas.microsoft.com/office/drawing/2014/main" id="{D04CD33A-A296-273A-F6C6-2CE700633BB5}"/>
                  </a:ext>
                </a:extLst>
              </p:cNvPr>
              <p:cNvSpPr txBox="1">
                <a:spLocks/>
              </p:cNvSpPr>
              <p:nvPr/>
            </p:nvSpPr>
            <p:spPr>
              <a:xfrm>
                <a:off x="505690" y="1615238"/>
                <a:ext cx="10515600" cy="1200208"/>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s-ES" i="1">
                              <a:latin typeface="Cambria Math" panose="02040503050406030204" pitchFamily="18" charset="0"/>
                            </a:rPr>
                          </m:ctrlPr>
                        </m:sSubPr>
                        <m:e>
                          <m:r>
                            <a:rPr lang="es-AR" i="1">
                              <a:latin typeface="Cambria Math" panose="02040503050406030204" pitchFamily="18" charset="0"/>
                            </a:rPr>
                            <m:t>𝑌</m:t>
                          </m:r>
                        </m:e>
                        <m:sub>
                          <m:r>
                            <a:rPr lang="es-AR" i="1">
                              <a:latin typeface="Cambria Math" panose="02040503050406030204" pitchFamily="18" charset="0"/>
                            </a:rPr>
                            <m:t>𝑡</m:t>
                          </m:r>
                        </m:sub>
                      </m:sSub>
                      <m:r>
                        <a:rPr lang="es-AR" i="1">
                          <a:latin typeface="Cambria Math" panose="02040503050406030204" pitchFamily="18" charset="0"/>
                        </a:rPr>
                        <m:t>=</m:t>
                      </m:r>
                      <m:r>
                        <a:rPr lang="en-US" i="1">
                          <a:latin typeface="Cambria Math" panose="02040503050406030204" pitchFamily="18" charset="0"/>
                          <a:ea typeface="Cambria Math" panose="02040503050406030204" pitchFamily="18" charset="0"/>
                        </a:rPr>
                        <m:t>𝛼</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1</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𝑃</m:t>
                          </m:r>
                        </m:e>
                        <m:sub>
                          <m:r>
                            <a:rPr lang="en-US" i="1">
                              <a:latin typeface="Cambria Math" panose="02040503050406030204" pitchFamily="18" charset="0"/>
                              <a:ea typeface="Cambria Math" panose="02040503050406030204" pitchFamily="18" charset="0"/>
                            </a:rPr>
                            <m:t>𝑡</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2</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𝑇</m:t>
                          </m:r>
                        </m:e>
                        <m:sub>
                          <m:r>
                            <a:rPr lang="en-US" i="1">
                              <a:latin typeface="Cambria Math" panose="02040503050406030204" pitchFamily="18" charset="0"/>
                              <a:ea typeface="Cambria Math" panose="02040503050406030204" pitchFamily="18" charset="0"/>
                            </a:rPr>
                            <m:t>𝑔</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3</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𝑃</m:t>
                          </m:r>
                        </m:e>
                        <m:sub>
                          <m:r>
                            <a:rPr lang="en-US" i="1">
                              <a:latin typeface="Cambria Math" panose="02040503050406030204" pitchFamily="18" charset="0"/>
                              <a:ea typeface="Cambria Math" panose="02040503050406030204" pitchFamily="18" charset="0"/>
                            </a:rPr>
                            <m:t>𝑡</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𝑇</m:t>
                          </m:r>
                        </m:e>
                        <m:sub>
                          <m:r>
                            <a:rPr lang="en-US" i="1">
                              <a:latin typeface="Cambria Math" panose="02040503050406030204" pitchFamily="18" charset="0"/>
                              <a:ea typeface="Cambria Math" panose="02040503050406030204" pitchFamily="18" charset="0"/>
                            </a:rPr>
                            <m:t>𝑔</m:t>
                          </m:r>
                        </m:sub>
                      </m:sSub>
                      <m:r>
                        <a:rPr lang="en-US" i="1">
                          <a:latin typeface="Cambria Math" panose="02040503050406030204" pitchFamily="18" charset="0"/>
                          <a:ea typeface="Cambria Math" panose="02040503050406030204" pitchFamily="18" charset="0"/>
                        </a:rPr>
                        <m:t>+</m:t>
                      </m:r>
                      <m:nary>
                        <m:naryPr>
                          <m:chr m:val="∑"/>
                          <m:ctrlPr>
                            <a:rPr lang="en-US" i="1">
                              <a:latin typeface="Cambria Math" panose="02040503050406030204" pitchFamily="18" charset="0"/>
                              <a:ea typeface="Cambria Math" panose="02040503050406030204" pitchFamily="18" charset="0"/>
                            </a:rPr>
                          </m:ctrlPr>
                        </m:naryPr>
                        <m:sub>
                          <m:r>
                            <m:rPr>
                              <m:brk m:alnAt="23"/>
                            </m:rPr>
                            <a:rPr lang="en-US" i="1">
                              <a:latin typeface="Cambria Math" panose="02040503050406030204" pitchFamily="18" charset="0"/>
                              <a:ea typeface="Cambria Math" panose="02040503050406030204" pitchFamily="18" charset="0"/>
                            </a:rPr>
                            <m:t>𝑦</m:t>
                          </m:r>
                          <m:r>
                            <a:rPr lang="en-US" i="1">
                              <a:latin typeface="Cambria Math" panose="02040503050406030204" pitchFamily="18" charset="0"/>
                              <a:ea typeface="Cambria Math" panose="02040503050406030204" pitchFamily="18" charset="0"/>
                            </a:rPr>
                            <m:t>=1996</m:t>
                          </m:r>
                        </m:sub>
                        <m:sup>
                          <m:r>
                            <a:rPr lang="en-US" i="1">
                              <a:latin typeface="Cambria Math" panose="02040503050406030204" pitchFamily="18" charset="0"/>
                              <a:ea typeface="Cambria Math" panose="02040503050406030204" pitchFamily="18" charset="0"/>
                            </a:rPr>
                            <m:t>2015</m:t>
                          </m:r>
                        </m:sup>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𝑦</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𝑦𝑒𝑎𝑟</m:t>
                              </m:r>
                            </m:e>
                            <m:sub>
                              <m:r>
                                <a:rPr lang="en-US" i="1">
                                  <a:latin typeface="Cambria Math" panose="02040503050406030204" pitchFamily="18" charset="0"/>
                                  <a:ea typeface="Cambria Math" panose="02040503050406030204" pitchFamily="18" charset="0"/>
                                </a:rPr>
                                <m:t>𝑡</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𝑔𝑡</m:t>
                              </m:r>
                            </m:sub>
                          </m:sSub>
                        </m:e>
                      </m:nary>
                    </m:oMath>
                  </m:oMathPara>
                </a14:m>
                <a:endParaRPr lang="es-ES" dirty="0"/>
              </a:p>
            </p:txBody>
          </p:sp>
        </mc:Choice>
        <mc:Fallback>
          <p:sp>
            <p:nvSpPr>
              <p:cNvPr id="4" name="Marcador de contenido 2">
                <a:extLst>
                  <a:ext uri="{FF2B5EF4-FFF2-40B4-BE49-F238E27FC236}">
                    <a16:creationId xmlns:a16="http://schemas.microsoft.com/office/drawing/2014/main" id="{D04CD33A-A296-273A-F6C6-2CE700633BB5}"/>
                  </a:ext>
                </a:extLst>
              </p:cNvPr>
              <p:cNvSpPr txBox="1">
                <a:spLocks noRot="1" noChangeAspect="1" noMove="1" noResize="1" noEditPoints="1" noAdjustHandles="1" noChangeArrowheads="1" noChangeShapeType="1" noTextEdit="1"/>
              </p:cNvSpPr>
              <p:nvPr/>
            </p:nvSpPr>
            <p:spPr>
              <a:xfrm>
                <a:off x="505690" y="1615238"/>
                <a:ext cx="10515600" cy="1200208"/>
              </a:xfrm>
              <a:prstGeom prst="rect">
                <a:avLst/>
              </a:prstGeom>
              <a:blipFill>
                <a:blip r:embed="rId2"/>
                <a:stretch>
                  <a:fillRect/>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7" name="Marcador de contenido 2">
                <a:extLst>
                  <a:ext uri="{FF2B5EF4-FFF2-40B4-BE49-F238E27FC236}">
                    <a16:creationId xmlns:a16="http://schemas.microsoft.com/office/drawing/2014/main" id="{C1A86CBF-451A-2B0F-C4E4-1E35B2544982}"/>
                  </a:ext>
                </a:extLst>
              </p:cNvPr>
              <p:cNvSpPr txBox="1">
                <a:spLocks/>
              </p:cNvSpPr>
              <p:nvPr/>
            </p:nvSpPr>
            <p:spPr>
              <a:xfrm>
                <a:off x="838200" y="3353637"/>
                <a:ext cx="10515600" cy="29582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14:m>
                  <m:oMath xmlns:m="http://schemas.openxmlformats.org/officeDocument/2006/math">
                    <m:sSub>
                      <m:sSubPr>
                        <m:ctrlPr>
                          <a:rPr lang="es-ES" i="1" smtClean="0">
                            <a:latin typeface="Cambria Math" panose="02040503050406030204" pitchFamily="18" charset="0"/>
                          </a:rPr>
                        </m:ctrlPr>
                      </m:sSubPr>
                      <m:e>
                        <m:r>
                          <a:rPr lang="es-AR" i="1">
                            <a:latin typeface="Cambria Math" panose="02040503050406030204" pitchFamily="18" charset="0"/>
                          </a:rPr>
                          <m:t>𝑌</m:t>
                        </m:r>
                      </m:e>
                      <m:sub>
                        <m:r>
                          <a:rPr lang="es-AR" i="1">
                            <a:latin typeface="Cambria Math" panose="02040503050406030204" pitchFamily="18" charset="0"/>
                          </a:rPr>
                          <m:t>𝑡</m:t>
                        </m:r>
                      </m:sub>
                    </m:sSub>
                  </m:oMath>
                </a14:m>
                <a:r>
                  <a:rPr lang="es-ES" dirty="0"/>
                  <a:t>: </a:t>
                </a:r>
                <a:r>
                  <a:rPr lang="es-ES" dirty="0" err="1"/>
                  <a:t>Measures</a:t>
                </a:r>
                <a:r>
                  <a:rPr lang="es-ES" dirty="0"/>
                  <a:t> </a:t>
                </a:r>
                <a:r>
                  <a:rPr lang="es-ES" dirty="0" err="1"/>
                  <a:t>income</a:t>
                </a:r>
                <a:r>
                  <a:rPr lang="es-ES" dirty="0"/>
                  <a:t>, </a:t>
                </a:r>
                <a:r>
                  <a:rPr lang="es-ES" dirty="0" err="1"/>
                  <a:t>poverty</a:t>
                </a:r>
                <a:r>
                  <a:rPr lang="es-ES" dirty="0"/>
                  <a:t>, </a:t>
                </a:r>
                <a:r>
                  <a:rPr lang="es-ES" dirty="0" err="1"/>
                  <a:t>or</a:t>
                </a:r>
                <a:r>
                  <a:rPr lang="es-ES" dirty="0"/>
                  <a:t> </a:t>
                </a:r>
                <a:r>
                  <a:rPr lang="es-ES" dirty="0" err="1"/>
                  <a:t>inequality</a:t>
                </a:r>
                <a:r>
                  <a:rPr lang="es-ES" dirty="0"/>
                  <a:t> in </a:t>
                </a:r>
                <a:r>
                  <a:rPr lang="es-ES" dirty="0" err="1"/>
                  <a:t>region</a:t>
                </a:r>
                <a:r>
                  <a:rPr lang="es-ES" dirty="0"/>
                  <a:t> g at time t</a:t>
                </a:r>
                <a:endParaRPr lang="en-US" b="0" i="1" dirty="0">
                  <a:latin typeface="Cambria Math" panose="02040503050406030204" pitchFamily="18" charset="0"/>
                </a:endParaRPr>
              </a:p>
              <a:p>
                <a14:m>
                  <m:oMath xmlns:m="http://schemas.openxmlformats.org/officeDocument/2006/math">
                    <m:r>
                      <m:rPr>
                        <m:sty m:val="p"/>
                      </m:rPr>
                      <a:rPr lang="en-US" b="0" i="0" smtClean="0">
                        <a:latin typeface="Cambria Math" panose="02040503050406030204" pitchFamily="18" charset="0"/>
                      </a:rPr>
                      <m:t>T</m:t>
                    </m:r>
                  </m:oMath>
                </a14:m>
                <a:r>
                  <a:rPr lang="es-ES" dirty="0"/>
                  <a:t>: </a:t>
                </a:r>
                <a:r>
                  <a:rPr lang="es-ES" dirty="0" err="1"/>
                  <a:t>Binary</a:t>
                </a:r>
                <a:r>
                  <a:rPr lang="es-ES" dirty="0"/>
                  <a:t> variable </a:t>
                </a:r>
                <a:r>
                  <a:rPr lang="es-ES" dirty="0" err="1"/>
                  <a:t>identifying</a:t>
                </a:r>
                <a:r>
                  <a:rPr lang="es-ES" dirty="0"/>
                  <a:t> </a:t>
                </a:r>
                <a:r>
                  <a:rPr lang="es-ES" dirty="0" err="1"/>
                  <a:t>the</a:t>
                </a:r>
                <a:r>
                  <a:rPr lang="es-ES" dirty="0"/>
                  <a:t> </a:t>
                </a:r>
                <a:r>
                  <a:rPr lang="es-ES" dirty="0" err="1"/>
                  <a:t>treatment</a:t>
                </a:r>
                <a:r>
                  <a:rPr lang="es-ES" dirty="0"/>
                  <a:t> </a:t>
                </a:r>
                <a:r>
                  <a:rPr lang="es-ES" dirty="0" err="1"/>
                  <a:t>group</a:t>
                </a:r>
                <a:endParaRPr lang="es-ES" dirty="0"/>
              </a:p>
              <a:p>
                <a14:m>
                  <m:oMath xmlns:m="http://schemas.openxmlformats.org/officeDocument/2006/math">
                    <m:r>
                      <a:rPr lang="en-US" b="0" i="1" smtClean="0">
                        <a:latin typeface="Cambria Math" panose="02040503050406030204" pitchFamily="18" charset="0"/>
                      </a:rPr>
                      <m:t>𝑃</m:t>
                    </m:r>
                  </m:oMath>
                </a14:m>
                <a:r>
                  <a:rPr lang="es-ES" dirty="0"/>
                  <a:t>: Post </a:t>
                </a:r>
                <a:r>
                  <a:rPr lang="es-ES" dirty="0" err="1"/>
                  <a:t>treatment</a:t>
                </a:r>
                <a:r>
                  <a:rPr lang="es-ES" dirty="0"/>
                  <a:t> variable, </a:t>
                </a:r>
                <a:r>
                  <a:rPr lang="es-ES" dirty="0" err="1"/>
                  <a:t>equals</a:t>
                </a:r>
                <a:r>
                  <a:rPr lang="es-ES" dirty="0"/>
                  <a:t> </a:t>
                </a:r>
                <a:r>
                  <a:rPr lang="es-ES" dirty="0" err="1"/>
                  <a:t>zero</a:t>
                </a:r>
                <a:r>
                  <a:rPr lang="es-ES" dirty="0"/>
                  <a:t> </a:t>
                </a:r>
                <a:r>
                  <a:rPr lang="es-ES" dirty="0" err="1"/>
                  <a:t>on</a:t>
                </a:r>
                <a:r>
                  <a:rPr lang="es-ES" dirty="0"/>
                  <a:t> </a:t>
                </a:r>
                <a:r>
                  <a:rPr lang="es-ES" dirty="0" err="1"/>
                  <a:t>the</a:t>
                </a:r>
                <a:r>
                  <a:rPr lang="es-ES" dirty="0"/>
                  <a:t> </a:t>
                </a:r>
                <a:r>
                  <a:rPr lang="es-ES" dirty="0" err="1"/>
                  <a:t>month</a:t>
                </a:r>
                <a:r>
                  <a:rPr lang="es-ES" dirty="0"/>
                  <a:t> prior </a:t>
                </a:r>
                <a:r>
                  <a:rPr lang="es-ES" dirty="0" err="1"/>
                  <a:t>to</a:t>
                </a:r>
                <a:r>
                  <a:rPr lang="es-ES" dirty="0"/>
                  <a:t> a mínimum </a:t>
                </a:r>
                <a:r>
                  <a:rPr lang="es-ES" dirty="0" err="1"/>
                  <a:t>wage</a:t>
                </a:r>
                <a:r>
                  <a:rPr lang="es-ES" dirty="0"/>
                  <a:t> </a:t>
                </a:r>
                <a:r>
                  <a:rPr lang="es-ES" dirty="0" err="1"/>
                  <a:t>hike</a:t>
                </a:r>
                <a:r>
                  <a:rPr lang="es-ES" dirty="0"/>
                  <a:t> and </a:t>
                </a:r>
                <a:r>
                  <a:rPr lang="es-ES" dirty="0" err="1"/>
                  <a:t>one</a:t>
                </a:r>
                <a:r>
                  <a:rPr lang="es-ES" dirty="0"/>
                  <a:t> a </a:t>
                </a:r>
                <a:r>
                  <a:rPr lang="es-ES" dirty="0" err="1"/>
                  <a:t>number</a:t>
                </a:r>
                <a:r>
                  <a:rPr lang="es-ES" dirty="0"/>
                  <a:t> </a:t>
                </a:r>
                <a:r>
                  <a:rPr lang="es-ES" dirty="0" err="1"/>
                  <a:t>of</a:t>
                </a:r>
                <a:r>
                  <a:rPr lang="es-ES" dirty="0"/>
                  <a:t> </a:t>
                </a:r>
                <a:r>
                  <a:rPr lang="es-ES" dirty="0" err="1"/>
                  <a:t>months</a:t>
                </a:r>
                <a:r>
                  <a:rPr lang="es-ES" dirty="0"/>
                  <a:t> </a:t>
                </a:r>
                <a:r>
                  <a:rPr lang="es-ES" dirty="0" err="1"/>
                  <a:t>thereafter</a:t>
                </a:r>
                <a:endParaRPr lang="es-ES" dirty="0"/>
              </a:p>
              <a:p>
                <a14:m>
                  <m:oMath xmlns:m="http://schemas.openxmlformats.org/officeDocument/2006/math">
                    <m:r>
                      <a:rPr lang="en-US" b="0" i="1" smtClean="0">
                        <a:latin typeface="Cambria Math" panose="02040503050406030204" pitchFamily="18" charset="0"/>
                      </a:rPr>
                      <m:t>𝑃</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𝑇</m:t>
                    </m:r>
                  </m:oMath>
                </a14:m>
                <a:r>
                  <a:rPr lang="es-ES" dirty="0"/>
                  <a:t>: </a:t>
                </a:r>
                <a:r>
                  <a:rPr lang="es-ES" dirty="0" err="1"/>
                  <a:t>yields</a:t>
                </a:r>
                <a:r>
                  <a:rPr lang="es-ES" dirty="0"/>
                  <a:t> </a:t>
                </a:r>
                <a:r>
                  <a:rPr lang="es-ES" dirty="0" err="1"/>
                  <a:t>the</a:t>
                </a:r>
                <a:r>
                  <a:rPr lang="es-ES" dirty="0"/>
                  <a:t> </a:t>
                </a:r>
                <a:r>
                  <a:rPr lang="es-ES" dirty="0" err="1"/>
                  <a:t>treatment</a:t>
                </a:r>
                <a:r>
                  <a:rPr lang="es-ES" dirty="0"/>
                  <a:t> </a:t>
                </a:r>
                <a:r>
                  <a:rPr lang="es-ES" dirty="0" err="1"/>
                  <a:t>effect</a:t>
                </a:r>
                <a:r>
                  <a:rPr lang="es-ES" dirty="0"/>
                  <a:t> </a:t>
                </a:r>
                <a:r>
                  <a:rPr lang="es-ES" dirty="0" err="1"/>
                  <a:t>over</a:t>
                </a:r>
                <a:r>
                  <a:rPr lang="es-ES" dirty="0"/>
                  <a:t> </a:t>
                </a:r>
                <a:r>
                  <a:rPr lang="es-ES" dirty="0" err="1"/>
                  <a:t>the</a:t>
                </a:r>
                <a:r>
                  <a:rPr lang="es-ES" dirty="0"/>
                  <a:t> 21 mínimum </a:t>
                </a:r>
                <a:r>
                  <a:rPr lang="es-ES" dirty="0" err="1"/>
                  <a:t>wage</a:t>
                </a:r>
                <a:r>
                  <a:rPr lang="es-ES" dirty="0"/>
                  <a:t> </a:t>
                </a:r>
                <a:r>
                  <a:rPr lang="es-ES" dirty="0" err="1"/>
                  <a:t>hikes</a:t>
                </a:r>
                <a:r>
                  <a:rPr lang="es-ES" dirty="0"/>
                  <a:t>.</a:t>
                </a:r>
              </a:p>
            </p:txBody>
          </p:sp>
        </mc:Choice>
        <mc:Fallback>
          <p:sp>
            <p:nvSpPr>
              <p:cNvPr id="7" name="Marcador de contenido 2">
                <a:extLst>
                  <a:ext uri="{FF2B5EF4-FFF2-40B4-BE49-F238E27FC236}">
                    <a16:creationId xmlns:a16="http://schemas.microsoft.com/office/drawing/2014/main" id="{C1A86CBF-451A-2B0F-C4E4-1E35B2544982}"/>
                  </a:ext>
                </a:extLst>
              </p:cNvPr>
              <p:cNvSpPr txBox="1">
                <a:spLocks noRot="1" noChangeAspect="1" noMove="1" noResize="1" noEditPoints="1" noAdjustHandles="1" noChangeArrowheads="1" noChangeShapeType="1" noTextEdit="1"/>
              </p:cNvSpPr>
              <p:nvPr/>
            </p:nvSpPr>
            <p:spPr>
              <a:xfrm>
                <a:off x="838200" y="3353637"/>
                <a:ext cx="10515600" cy="2958262"/>
              </a:xfrm>
              <a:prstGeom prst="rect">
                <a:avLst/>
              </a:prstGeom>
              <a:blipFill>
                <a:blip r:embed="rId3"/>
                <a:stretch>
                  <a:fillRect t="-3299"/>
                </a:stretch>
              </a:blipFill>
            </p:spPr>
            <p:txBody>
              <a:bodyPr/>
              <a:lstStyle/>
              <a:p>
                <a:r>
                  <a:rPr lang="es-ES">
                    <a:noFill/>
                  </a:rPr>
                  <a:t> </a:t>
                </a:r>
              </a:p>
            </p:txBody>
          </p:sp>
        </mc:Fallback>
      </mc:AlternateContent>
    </p:spTree>
    <p:extLst>
      <p:ext uri="{BB962C8B-B14F-4D97-AF65-F5344CB8AC3E}">
        <p14:creationId xmlns:p14="http://schemas.microsoft.com/office/powerpoint/2010/main" val="7166549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342F07-2EB1-6C6C-E407-3BA4F1579B9B}"/>
              </a:ext>
            </a:extLst>
          </p:cNvPr>
          <p:cNvSpPr>
            <a:spLocks noGrp="1"/>
          </p:cNvSpPr>
          <p:nvPr>
            <p:ph type="title"/>
          </p:nvPr>
        </p:nvSpPr>
        <p:spPr/>
        <p:txBody>
          <a:bodyPr/>
          <a:lstStyle/>
          <a:p>
            <a:r>
              <a:rPr lang="en-US" dirty="0"/>
              <a:t>References</a:t>
            </a:r>
            <a:endParaRPr lang="es-ES" dirty="0"/>
          </a:p>
        </p:txBody>
      </p:sp>
      <p:sp>
        <p:nvSpPr>
          <p:cNvPr id="3" name="Marcador de contenido 2">
            <a:extLst>
              <a:ext uri="{FF2B5EF4-FFF2-40B4-BE49-F238E27FC236}">
                <a16:creationId xmlns:a16="http://schemas.microsoft.com/office/drawing/2014/main" id="{3F1A4AC4-2F8A-5DB3-AEBA-79BAFCB77AA9}"/>
              </a:ext>
            </a:extLst>
          </p:cNvPr>
          <p:cNvSpPr>
            <a:spLocks noGrp="1"/>
          </p:cNvSpPr>
          <p:nvPr>
            <p:ph idx="1"/>
          </p:nvPr>
        </p:nvSpPr>
        <p:spPr/>
        <p:txBody>
          <a:bodyPr/>
          <a:lstStyle/>
          <a:p>
            <a:r>
              <a:rPr lang="es-ES" dirty="0"/>
              <a:t>Sotomayor. O. (2021). ‘Can </a:t>
            </a:r>
            <a:r>
              <a:rPr lang="es-ES" dirty="0" err="1"/>
              <a:t>the</a:t>
            </a:r>
            <a:r>
              <a:rPr lang="es-ES" dirty="0"/>
              <a:t> mínimum </a:t>
            </a:r>
            <a:r>
              <a:rPr lang="es-ES" dirty="0" err="1"/>
              <a:t>wage</a:t>
            </a:r>
            <a:r>
              <a:rPr lang="es-ES" dirty="0"/>
              <a:t> reduce </a:t>
            </a:r>
            <a:r>
              <a:rPr lang="es-ES" dirty="0" err="1"/>
              <a:t>poverty</a:t>
            </a:r>
            <a:r>
              <a:rPr lang="es-ES" dirty="0"/>
              <a:t> and </a:t>
            </a:r>
            <a:r>
              <a:rPr lang="es-ES" dirty="0" err="1"/>
              <a:t>inequality</a:t>
            </a:r>
            <a:r>
              <a:rPr lang="es-ES" dirty="0"/>
              <a:t> in </a:t>
            </a:r>
            <a:r>
              <a:rPr lang="es-ES" dirty="0" err="1"/>
              <a:t>the</a:t>
            </a:r>
            <a:r>
              <a:rPr lang="es-ES" dirty="0"/>
              <a:t> </a:t>
            </a:r>
            <a:r>
              <a:rPr lang="es-ES" dirty="0" err="1"/>
              <a:t>developing</a:t>
            </a:r>
            <a:r>
              <a:rPr lang="es-ES" dirty="0"/>
              <a:t> </a:t>
            </a:r>
            <a:r>
              <a:rPr lang="es-ES" dirty="0" err="1"/>
              <a:t>world</a:t>
            </a:r>
            <a:r>
              <a:rPr lang="es-ES" dirty="0"/>
              <a:t>? </a:t>
            </a:r>
            <a:r>
              <a:rPr lang="es-ES" dirty="0" err="1"/>
              <a:t>Evidence</a:t>
            </a:r>
            <a:r>
              <a:rPr lang="es-ES" dirty="0"/>
              <a:t> </a:t>
            </a:r>
            <a:r>
              <a:rPr lang="es-ES" dirty="0" err="1"/>
              <a:t>from</a:t>
            </a:r>
            <a:r>
              <a:rPr lang="es-ES" dirty="0"/>
              <a:t> Brasil’. </a:t>
            </a:r>
            <a:r>
              <a:rPr lang="es-ES" dirty="0" err="1"/>
              <a:t>World</a:t>
            </a:r>
            <a:r>
              <a:rPr lang="es-ES" dirty="0"/>
              <a:t> </a:t>
            </a:r>
            <a:r>
              <a:rPr lang="es-ES" dirty="0" err="1"/>
              <a:t>development</a:t>
            </a:r>
            <a:r>
              <a:rPr lang="es-ES"/>
              <a:t> </a:t>
            </a:r>
          </a:p>
          <a:p>
            <a:r>
              <a:rPr lang="es-ES" dirty="0" err="1"/>
              <a:t>See</a:t>
            </a:r>
            <a:r>
              <a:rPr lang="es-ES" dirty="0"/>
              <a:t>: </a:t>
            </a:r>
            <a:r>
              <a:rPr lang="es-ES" dirty="0" err="1"/>
              <a:t>Burkhouser</a:t>
            </a:r>
            <a:r>
              <a:rPr lang="es-ES" dirty="0"/>
              <a:t> and Finegan (1989), </a:t>
            </a:r>
            <a:r>
              <a:rPr lang="es-ES" dirty="0" err="1"/>
              <a:t>Burkhouser</a:t>
            </a:r>
            <a:r>
              <a:rPr lang="es-ES" dirty="0"/>
              <a:t>, </a:t>
            </a:r>
            <a:r>
              <a:rPr lang="es-ES" dirty="0" err="1"/>
              <a:t>Couch</a:t>
            </a:r>
            <a:r>
              <a:rPr lang="es-ES" dirty="0"/>
              <a:t>, and Glenn (1996), </a:t>
            </a:r>
            <a:r>
              <a:rPr lang="es-ES" dirty="0" err="1"/>
              <a:t>Burkhouser</a:t>
            </a:r>
            <a:r>
              <a:rPr lang="es-ES" dirty="0"/>
              <a:t> and Sabia (2007), </a:t>
            </a:r>
            <a:r>
              <a:rPr lang="es-ES" dirty="0" err="1"/>
              <a:t>Campolieti</a:t>
            </a:r>
            <a:r>
              <a:rPr lang="es-ES" dirty="0"/>
              <a:t>, Gunderson, and Lee (2012), </a:t>
            </a:r>
            <a:r>
              <a:rPr lang="es-ES" dirty="0" err="1"/>
              <a:t>Card</a:t>
            </a:r>
            <a:r>
              <a:rPr lang="es-ES" dirty="0"/>
              <a:t> and Krueger (1995), Sabia (2008), Sabia (2014), and Sabia and </a:t>
            </a:r>
            <a:r>
              <a:rPr lang="es-ES" dirty="0" err="1"/>
              <a:t>Burkhauser</a:t>
            </a:r>
            <a:r>
              <a:rPr lang="es-ES" dirty="0"/>
              <a:t> (2010)</a:t>
            </a:r>
          </a:p>
        </p:txBody>
      </p:sp>
    </p:spTree>
    <p:extLst>
      <p:ext uri="{BB962C8B-B14F-4D97-AF65-F5344CB8AC3E}">
        <p14:creationId xmlns:p14="http://schemas.microsoft.com/office/powerpoint/2010/main" val="2085861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E3695B-ED54-01D2-5403-CEA1F1D329EE}"/>
              </a:ext>
            </a:extLst>
          </p:cNvPr>
          <p:cNvSpPr>
            <a:spLocks noGrp="1"/>
          </p:cNvSpPr>
          <p:nvPr>
            <p:ph type="title"/>
          </p:nvPr>
        </p:nvSpPr>
        <p:spPr/>
        <p:txBody>
          <a:bodyPr/>
          <a:lstStyle/>
          <a:p>
            <a:r>
              <a:rPr lang="es-ES" dirty="0" err="1"/>
              <a:t>Developed</a:t>
            </a:r>
            <a:r>
              <a:rPr lang="es-ES" dirty="0"/>
              <a:t> </a:t>
            </a:r>
            <a:r>
              <a:rPr lang="es-ES" dirty="0" err="1"/>
              <a:t>world</a:t>
            </a:r>
            <a:endParaRPr lang="es-ES" dirty="0"/>
          </a:p>
        </p:txBody>
      </p:sp>
      <p:pic>
        <p:nvPicPr>
          <p:cNvPr id="2050" name="Picture 2" descr="Moving beyond developing and developed countries! | by Sanket Mehta | Medium">
            <a:extLst>
              <a:ext uri="{FF2B5EF4-FFF2-40B4-BE49-F238E27FC236}">
                <a16:creationId xmlns:a16="http://schemas.microsoft.com/office/drawing/2014/main" id="{CFADAAD3-BC05-BE1F-B2E1-7C7622D562F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1654" y="1965008"/>
            <a:ext cx="6866224" cy="3521392"/>
          </a:xfrm>
          <a:prstGeom prst="rect">
            <a:avLst/>
          </a:prstGeom>
          <a:noFill/>
          <a:extLst>
            <a:ext uri="{909E8E84-426E-40DD-AFC4-6F175D3DCCD1}">
              <a14:hiddenFill xmlns:a14="http://schemas.microsoft.com/office/drawing/2010/main">
                <a:solidFill>
                  <a:srgbClr val="FFFFFF"/>
                </a:solidFill>
              </a14:hiddenFill>
            </a:ext>
          </a:extLst>
        </p:spPr>
      </p:pic>
      <p:sp>
        <p:nvSpPr>
          <p:cNvPr id="4" name="Marcador de contenido 2">
            <a:extLst>
              <a:ext uri="{FF2B5EF4-FFF2-40B4-BE49-F238E27FC236}">
                <a16:creationId xmlns:a16="http://schemas.microsoft.com/office/drawing/2014/main" id="{0C74E122-0AB3-3C86-56D7-37BEBB37F1F4}"/>
              </a:ext>
            </a:extLst>
          </p:cNvPr>
          <p:cNvSpPr txBox="1">
            <a:spLocks/>
          </p:cNvSpPr>
          <p:nvPr/>
        </p:nvSpPr>
        <p:spPr>
          <a:xfrm>
            <a:off x="7730835" y="1738161"/>
            <a:ext cx="3925155" cy="33816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t>A higher minimum wage does not cause meaningful changes in poverty or income inequality, partially as a result of the instrument’s poor target efficiency</a:t>
            </a:r>
          </a:p>
          <a:p>
            <a:pPr marL="0" indent="0" algn="just">
              <a:buFont typeface="Arial" panose="020B0604020202020204" pitchFamily="34" charset="0"/>
              <a:buNone/>
            </a:pPr>
            <a:endParaRPr lang="en-US" dirty="0"/>
          </a:p>
          <a:p>
            <a:pPr marL="0" indent="0" algn="just">
              <a:buFont typeface="Arial" panose="020B0604020202020204" pitchFamily="34" charset="0"/>
              <a:buNone/>
            </a:pPr>
            <a:endParaRPr lang="es-ES" dirty="0"/>
          </a:p>
        </p:txBody>
      </p:sp>
    </p:spTree>
    <p:extLst>
      <p:ext uri="{BB962C8B-B14F-4D97-AF65-F5344CB8AC3E}">
        <p14:creationId xmlns:p14="http://schemas.microsoft.com/office/powerpoint/2010/main" val="3178344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1515D7-BDB8-56C6-6B5B-3699F7FBB252}"/>
              </a:ext>
            </a:extLst>
          </p:cNvPr>
          <p:cNvSpPr>
            <a:spLocks noGrp="1"/>
          </p:cNvSpPr>
          <p:nvPr>
            <p:ph type="title"/>
          </p:nvPr>
        </p:nvSpPr>
        <p:spPr/>
        <p:txBody>
          <a:bodyPr/>
          <a:lstStyle/>
          <a:p>
            <a:r>
              <a:rPr lang="es-ES" dirty="0"/>
              <a:t>South </a:t>
            </a:r>
            <a:r>
              <a:rPr lang="es-ES" dirty="0" err="1"/>
              <a:t>America</a:t>
            </a:r>
            <a:endParaRPr lang="es-ES" dirty="0"/>
          </a:p>
        </p:txBody>
      </p:sp>
      <p:pic>
        <p:nvPicPr>
          <p:cNvPr id="1026" name="Picture 2" descr="South America | migrationpolicy.org">
            <a:extLst>
              <a:ext uri="{FF2B5EF4-FFF2-40B4-BE49-F238E27FC236}">
                <a16:creationId xmlns:a16="http://schemas.microsoft.com/office/drawing/2014/main" id="{D4913C99-7ABB-F5CD-83D8-2013D60CED3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74942" y="1690688"/>
            <a:ext cx="3091688"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Marcador de contenido 2">
            <a:extLst>
              <a:ext uri="{FF2B5EF4-FFF2-40B4-BE49-F238E27FC236}">
                <a16:creationId xmlns:a16="http://schemas.microsoft.com/office/drawing/2014/main" id="{FC946F50-CB18-21A3-5855-F4ECBCAEB6F8}"/>
              </a:ext>
            </a:extLst>
          </p:cNvPr>
          <p:cNvSpPr txBox="1">
            <a:spLocks/>
          </p:cNvSpPr>
          <p:nvPr/>
        </p:nvSpPr>
        <p:spPr>
          <a:xfrm>
            <a:off x="5140199" y="2415828"/>
            <a:ext cx="6465916" cy="24221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t>Popular governments have increased minimum wages in the last decades.</a:t>
            </a:r>
          </a:p>
          <a:p>
            <a:pPr algn="just"/>
            <a:r>
              <a:rPr lang="en-US" dirty="0"/>
              <a:t>Poverty and inequality in the region</a:t>
            </a:r>
          </a:p>
          <a:p>
            <a:pPr algn="just"/>
            <a:r>
              <a:rPr lang="en-US" dirty="0"/>
              <a:t>Different economic structure</a:t>
            </a:r>
          </a:p>
          <a:p>
            <a:pPr marL="0" indent="0" algn="just">
              <a:buFont typeface="Arial" panose="020B0604020202020204" pitchFamily="34" charset="0"/>
              <a:buNone/>
            </a:pPr>
            <a:endParaRPr lang="en-US" dirty="0"/>
          </a:p>
          <a:p>
            <a:pPr marL="0" indent="0" algn="just">
              <a:buFont typeface="Arial" panose="020B0604020202020204" pitchFamily="34" charset="0"/>
              <a:buNone/>
            </a:pPr>
            <a:endParaRPr lang="es-ES" dirty="0"/>
          </a:p>
        </p:txBody>
      </p:sp>
    </p:spTree>
    <p:extLst>
      <p:ext uri="{BB962C8B-B14F-4D97-AF65-F5344CB8AC3E}">
        <p14:creationId xmlns:p14="http://schemas.microsoft.com/office/powerpoint/2010/main" val="3256952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D41B9-0406-2E59-A10F-F29158A26E38}"/>
              </a:ext>
            </a:extLst>
          </p:cNvPr>
          <p:cNvSpPr>
            <a:spLocks noGrp="1"/>
          </p:cNvSpPr>
          <p:nvPr>
            <p:ph type="title"/>
          </p:nvPr>
        </p:nvSpPr>
        <p:spPr/>
        <p:txBody>
          <a:bodyPr/>
          <a:lstStyle/>
          <a:p>
            <a:r>
              <a:rPr lang="es-ES" dirty="0"/>
              <a:t>Debate</a:t>
            </a:r>
          </a:p>
        </p:txBody>
      </p:sp>
      <p:sp>
        <p:nvSpPr>
          <p:cNvPr id="3" name="Marcador de contenido 2">
            <a:extLst>
              <a:ext uri="{FF2B5EF4-FFF2-40B4-BE49-F238E27FC236}">
                <a16:creationId xmlns:a16="http://schemas.microsoft.com/office/drawing/2014/main" id="{1B517569-93D3-68E1-415B-60F875228741}"/>
              </a:ext>
            </a:extLst>
          </p:cNvPr>
          <p:cNvSpPr>
            <a:spLocks noGrp="1"/>
          </p:cNvSpPr>
          <p:nvPr>
            <p:ph idx="1"/>
          </p:nvPr>
        </p:nvSpPr>
        <p:spPr/>
        <p:txBody>
          <a:bodyPr/>
          <a:lstStyle/>
          <a:p>
            <a:r>
              <a:rPr lang="es-ES" dirty="0" err="1"/>
              <a:t>increases</a:t>
            </a:r>
            <a:r>
              <a:rPr lang="es-ES" dirty="0"/>
              <a:t> in </a:t>
            </a:r>
            <a:r>
              <a:rPr lang="es-ES" dirty="0" err="1"/>
              <a:t>the</a:t>
            </a:r>
            <a:r>
              <a:rPr lang="es-ES" dirty="0"/>
              <a:t> </a:t>
            </a:r>
            <a:r>
              <a:rPr lang="es-ES" dirty="0" err="1"/>
              <a:t>minimum</a:t>
            </a:r>
            <a:r>
              <a:rPr lang="es-ES" dirty="0"/>
              <a:t> </a:t>
            </a:r>
            <a:r>
              <a:rPr lang="es-ES" dirty="0" err="1"/>
              <a:t>wage</a:t>
            </a:r>
            <a:r>
              <a:rPr lang="es-ES" dirty="0"/>
              <a:t> </a:t>
            </a:r>
            <a:r>
              <a:rPr lang="es-ES" dirty="0" err="1"/>
              <a:t>have</a:t>
            </a:r>
            <a:r>
              <a:rPr lang="es-ES" dirty="0"/>
              <a:t> </a:t>
            </a:r>
            <a:r>
              <a:rPr lang="es-ES" dirty="0" err="1"/>
              <a:t>little</a:t>
            </a:r>
            <a:r>
              <a:rPr lang="es-ES" dirty="0"/>
              <a:t> </a:t>
            </a:r>
            <a:r>
              <a:rPr lang="es-ES" dirty="0" err="1"/>
              <a:t>or</a:t>
            </a:r>
            <a:r>
              <a:rPr lang="es-ES" dirty="0"/>
              <a:t> no </a:t>
            </a:r>
            <a:r>
              <a:rPr lang="es-ES" dirty="0" err="1"/>
              <a:t>effect</a:t>
            </a:r>
            <a:r>
              <a:rPr lang="es-ES" dirty="0"/>
              <a:t> </a:t>
            </a:r>
            <a:r>
              <a:rPr lang="es-ES" dirty="0" err="1"/>
              <a:t>on</a:t>
            </a:r>
            <a:r>
              <a:rPr lang="es-ES" dirty="0"/>
              <a:t> </a:t>
            </a:r>
            <a:r>
              <a:rPr lang="es-ES" dirty="0" err="1"/>
              <a:t>employment</a:t>
            </a:r>
            <a:r>
              <a:rPr lang="es-ES" dirty="0"/>
              <a:t> (Allegretto, </a:t>
            </a:r>
            <a:r>
              <a:rPr lang="es-ES" dirty="0" err="1"/>
              <a:t>Dube</a:t>
            </a:r>
            <a:r>
              <a:rPr lang="es-ES" dirty="0"/>
              <a:t>, &amp; Reich, 2011; </a:t>
            </a:r>
            <a:r>
              <a:rPr lang="es-ES" dirty="0" err="1"/>
              <a:t>Card</a:t>
            </a:r>
            <a:r>
              <a:rPr lang="es-ES" dirty="0"/>
              <a:t>, 1992a; </a:t>
            </a:r>
            <a:r>
              <a:rPr lang="es-ES" dirty="0" err="1"/>
              <a:t>Card</a:t>
            </a:r>
            <a:r>
              <a:rPr lang="es-ES" dirty="0"/>
              <a:t> &amp; Krueger, 1994; Dickens, Riley, &amp; Wilkinson, 2014; </a:t>
            </a:r>
            <a:r>
              <a:rPr lang="es-ES" dirty="0" err="1"/>
              <a:t>Dube</a:t>
            </a:r>
            <a:r>
              <a:rPr lang="es-ES" dirty="0"/>
              <a:t>, Lester, &amp; Reich, 2010; Hoffman, 2016; Katz &amp; Krueger, 1992)</a:t>
            </a:r>
          </a:p>
          <a:p>
            <a:endParaRPr lang="es-ES" dirty="0"/>
          </a:p>
          <a:p>
            <a:r>
              <a:rPr lang="en-US" dirty="0"/>
              <a:t>the wage floor raises unemployment among populations likely to be bounded by it–namely teens and the very low-skilled–and that findings of positive to no effects are generally associated with poor research d</a:t>
            </a:r>
            <a:r>
              <a:rPr lang="es-ES" dirty="0" err="1"/>
              <a:t>esigns</a:t>
            </a:r>
            <a:r>
              <a:rPr lang="es-ES" dirty="0"/>
              <a:t> (</a:t>
            </a:r>
            <a:r>
              <a:rPr lang="es-ES" dirty="0" err="1"/>
              <a:t>Neumark</a:t>
            </a:r>
            <a:r>
              <a:rPr lang="es-ES" dirty="0"/>
              <a:t>, Salas, &amp; </a:t>
            </a:r>
            <a:r>
              <a:rPr lang="es-ES" dirty="0" err="1"/>
              <a:t>Wascher</a:t>
            </a:r>
            <a:r>
              <a:rPr lang="es-ES" dirty="0"/>
              <a:t>, 2014a; </a:t>
            </a:r>
            <a:r>
              <a:rPr lang="es-ES" dirty="0" err="1"/>
              <a:t>Neumark</a:t>
            </a:r>
            <a:r>
              <a:rPr lang="es-ES" dirty="0"/>
              <a:t>, Salas, &amp; </a:t>
            </a:r>
            <a:r>
              <a:rPr lang="es-ES" dirty="0" err="1"/>
              <a:t>Wascher</a:t>
            </a:r>
            <a:r>
              <a:rPr lang="es-ES" dirty="0"/>
              <a:t>, 2014b)</a:t>
            </a:r>
          </a:p>
        </p:txBody>
      </p:sp>
    </p:spTree>
    <p:extLst>
      <p:ext uri="{BB962C8B-B14F-4D97-AF65-F5344CB8AC3E}">
        <p14:creationId xmlns:p14="http://schemas.microsoft.com/office/powerpoint/2010/main" val="2170795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DB6C21-E838-0BEB-8D69-31638FD05553}"/>
              </a:ext>
            </a:extLst>
          </p:cNvPr>
          <p:cNvSpPr>
            <a:spLocks noGrp="1"/>
          </p:cNvSpPr>
          <p:nvPr>
            <p:ph type="title"/>
          </p:nvPr>
        </p:nvSpPr>
        <p:spPr/>
        <p:txBody>
          <a:bodyPr/>
          <a:lstStyle/>
          <a:p>
            <a:r>
              <a:rPr lang="es-ES" dirty="0" err="1"/>
              <a:t>Wage</a:t>
            </a:r>
            <a:r>
              <a:rPr lang="es-ES" dirty="0"/>
              <a:t> and </a:t>
            </a:r>
            <a:r>
              <a:rPr lang="es-ES" dirty="0" err="1"/>
              <a:t>employment</a:t>
            </a:r>
            <a:endParaRPr lang="es-ES" dirty="0"/>
          </a:p>
        </p:txBody>
      </p:sp>
      <p:sp>
        <p:nvSpPr>
          <p:cNvPr id="3" name="Marcador de contenido 2">
            <a:extLst>
              <a:ext uri="{FF2B5EF4-FFF2-40B4-BE49-F238E27FC236}">
                <a16:creationId xmlns:a16="http://schemas.microsoft.com/office/drawing/2014/main" id="{E187BF38-4DD4-373E-3512-B59E0D5F10C2}"/>
              </a:ext>
            </a:extLst>
          </p:cNvPr>
          <p:cNvSpPr>
            <a:spLocks noGrp="1"/>
          </p:cNvSpPr>
          <p:nvPr>
            <p:ph idx="1"/>
          </p:nvPr>
        </p:nvSpPr>
        <p:spPr/>
        <p:txBody>
          <a:bodyPr/>
          <a:lstStyle/>
          <a:p>
            <a:r>
              <a:rPr lang="es-ES" dirty="0" err="1"/>
              <a:t>Studies</a:t>
            </a:r>
            <a:r>
              <a:rPr lang="es-ES" dirty="0"/>
              <a:t> in Indonesia, </a:t>
            </a:r>
            <a:r>
              <a:rPr lang="es-ES" dirty="0" err="1"/>
              <a:t>Mexico</a:t>
            </a:r>
            <a:r>
              <a:rPr lang="es-ES" dirty="0"/>
              <a:t>, Trinidad and Tobago, </a:t>
            </a:r>
            <a:r>
              <a:rPr lang="es-ES" dirty="0" err="1"/>
              <a:t>Turkey</a:t>
            </a:r>
            <a:r>
              <a:rPr lang="es-ES" dirty="0"/>
              <a:t> and </a:t>
            </a:r>
            <a:r>
              <a:rPr lang="es-ES" dirty="0" err="1"/>
              <a:t>other</a:t>
            </a:r>
            <a:r>
              <a:rPr lang="es-ES" dirty="0"/>
              <a:t> </a:t>
            </a:r>
            <a:r>
              <a:rPr lang="es-ES" dirty="0" err="1"/>
              <a:t>countries</a:t>
            </a:r>
            <a:r>
              <a:rPr lang="es-ES" dirty="0"/>
              <a:t> shows </a:t>
            </a:r>
            <a:r>
              <a:rPr lang="es-ES" dirty="0" err="1"/>
              <a:t>that</a:t>
            </a:r>
            <a:r>
              <a:rPr lang="es-ES" dirty="0"/>
              <a:t> mínimum </a:t>
            </a:r>
            <a:r>
              <a:rPr lang="es-ES" dirty="0" err="1"/>
              <a:t>wage</a:t>
            </a:r>
            <a:r>
              <a:rPr lang="es-ES" dirty="0"/>
              <a:t> </a:t>
            </a:r>
            <a:r>
              <a:rPr lang="es-ES" dirty="0" err="1"/>
              <a:t>hikes</a:t>
            </a:r>
            <a:r>
              <a:rPr lang="es-ES" dirty="0"/>
              <a:t> </a:t>
            </a:r>
            <a:r>
              <a:rPr lang="es-ES" dirty="0" err="1"/>
              <a:t>generates</a:t>
            </a:r>
            <a:r>
              <a:rPr lang="es-ES" dirty="0"/>
              <a:t> </a:t>
            </a:r>
            <a:r>
              <a:rPr lang="es-ES" dirty="0" err="1"/>
              <a:t>employment</a:t>
            </a:r>
            <a:r>
              <a:rPr lang="es-ES" dirty="0"/>
              <a:t> loses in </a:t>
            </a:r>
            <a:r>
              <a:rPr lang="es-ES" dirty="0" err="1"/>
              <a:t>different</a:t>
            </a:r>
            <a:r>
              <a:rPr lang="es-ES" dirty="0"/>
              <a:t> </a:t>
            </a:r>
            <a:r>
              <a:rPr lang="es-ES" dirty="0" err="1"/>
              <a:t>small</a:t>
            </a:r>
            <a:r>
              <a:rPr lang="es-ES" dirty="0"/>
              <a:t> </a:t>
            </a:r>
            <a:r>
              <a:rPr lang="es-ES" dirty="0" err="1"/>
              <a:t>sectors</a:t>
            </a:r>
            <a:r>
              <a:rPr lang="es-ES" dirty="0"/>
              <a:t> and </a:t>
            </a:r>
            <a:r>
              <a:rPr lang="es-ES" dirty="0" err="1"/>
              <a:t>among</a:t>
            </a:r>
            <a:r>
              <a:rPr lang="es-ES" dirty="0"/>
              <a:t> </a:t>
            </a:r>
            <a:r>
              <a:rPr lang="es-ES" dirty="0" err="1"/>
              <a:t>low-skilled</a:t>
            </a:r>
            <a:r>
              <a:rPr lang="es-ES" dirty="0"/>
              <a:t> </a:t>
            </a:r>
            <a:r>
              <a:rPr lang="es-ES" dirty="0" err="1"/>
              <a:t>population</a:t>
            </a:r>
            <a:r>
              <a:rPr lang="es-ES" dirty="0"/>
              <a:t>.</a:t>
            </a:r>
          </a:p>
          <a:p>
            <a:r>
              <a:rPr lang="es-ES" dirty="0" err="1"/>
              <a:t>There</a:t>
            </a:r>
            <a:r>
              <a:rPr lang="es-ES" dirty="0"/>
              <a:t> </a:t>
            </a:r>
            <a:r>
              <a:rPr lang="es-ES" dirty="0" err="1"/>
              <a:t>is</a:t>
            </a:r>
            <a:r>
              <a:rPr lang="es-ES" dirty="0"/>
              <a:t> </a:t>
            </a:r>
            <a:r>
              <a:rPr lang="es-ES" dirty="0" err="1"/>
              <a:t>other</a:t>
            </a:r>
            <a:r>
              <a:rPr lang="es-ES" dirty="0"/>
              <a:t> </a:t>
            </a:r>
            <a:r>
              <a:rPr lang="es-ES" dirty="0" err="1"/>
              <a:t>factors</a:t>
            </a:r>
            <a:r>
              <a:rPr lang="es-ES" dirty="0"/>
              <a:t> </a:t>
            </a:r>
            <a:r>
              <a:rPr lang="es-ES" dirty="0" err="1"/>
              <a:t>that</a:t>
            </a:r>
            <a:r>
              <a:rPr lang="es-ES" dirty="0"/>
              <a:t> </a:t>
            </a:r>
            <a:r>
              <a:rPr lang="es-ES" dirty="0" err="1"/>
              <a:t>must</a:t>
            </a:r>
            <a:r>
              <a:rPr lang="es-ES" dirty="0"/>
              <a:t> be </a:t>
            </a:r>
            <a:r>
              <a:rPr lang="es-ES" dirty="0" err="1"/>
              <a:t>studied</a:t>
            </a:r>
            <a:r>
              <a:rPr lang="es-ES" dirty="0"/>
              <a:t> </a:t>
            </a:r>
            <a:r>
              <a:rPr lang="es-ES" dirty="0" err="1"/>
              <a:t>such</a:t>
            </a:r>
            <a:r>
              <a:rPr lang="es-ES" dirty="0"/>
              <a:t> as </a:t>
            </a:r>
            <a:r>
              <a:rPr lang="es-ES" dirty="0" err="1"/>
              <a:t>the</a:t>
            </a:r>
            <a:r>
              <a:rPr lang="es-ES" dirty="0"/>
              <a:t> </a:t>
            </a:r>
            <a:r>
              <a:rPr lang="es-ES" dirty="0" err="1"/>
              <a:t>way</a:t>
            </a:r>
            <a:r>
              <a:rPr lang="es-ES" dirty="0"/>
              <a:t> </a:t>
            </a:r>
            <a:r>
              <a:rPr lang="es-ES" dirty="0" err="1"/>
              <a:t>the</a:t>
            </a:r>
            <a:r>
              <a:rPr lang="es-ES" dirty="0"/>
              <a:t> </a:t>
            </a:r>
            <a:r>
              <a:rPr lang="es-ES" dirty="0" err="1"/>
              <a:t>policy</a:t>
            </a:r>
            <a:r>
              <a:rPr lang="es-ES" dirty="0"/>
              <a:t> </a:t>
            </a:r>
            <a:r>
              <a:rPr lang="es-ES" dirty="0" err="1"/>
              <a:t>is</a:t>
            </a:r>
            <a:r>
              <a:rPr lang="es-ES" dirty="0"/>
              <a:t> </a:t>
            </a:r>
            <a:r>
              <a:rPr lang="es-ES" dirty="0" err="1"/>
              <a:t>taken</a:t>
            </a:r>
            <a:r>
              <a:rPr lang="es-ES" dirty="0"/>
              <a:t>, </a:t>
            </a:r>
            <a:r>
              <a:rPr lang="es-ES" dirty="0" err="1"/>
              <a:t>gender</a:t>
            </a:r>
            <a:r>
              <a:rPr lang="es-ES" dirty="0"/>
              <a:t> gaps, </a:t>
            </a:r>
            <a:r>
              <a:rPr lang="es-ES" dirty="0" err="1"/>
              <a:t>wage</a:t>
            </a:r>
            <a:r>
              <a:rPr lang="es-ES" dirty="0"/>
              <a:t> </a:t>
            </a:r>
            <a:r>
              <a:rPr lang="es-ES" dirty="0" err="1"/>
              <a:t>levels</a:t>
            </a:r>
            <a:r>
              <a:rPr lang="es-ES" dirty="0"/>
              <a:t>, </a:t>
            </a:r>
            <a:r>
              <a:rPr lang="es-ES" dirty="0" err="1"/>
              <a:t>firm</a:t>
            </a:r>
            <a:r>
              <a:rPr lang="es-ES" dirty="0"/>
              <a:t> </a:t>
            </a:r>
            <a:r>
              <a:rPr lang="es-ES" dirty="0" err="1"/>
              <a:t>earnings</a:t>
            </a:r>
            <a:r>
              <a:rPr lang="es-ES" dirty="0"/>
              <a:t> </a:t>
            </a:r>
            <a:r>
              <a:rPr lang="es-ES" dirty="0" err="1"/>
              <a:t>or</a:t>
            </a:r>
            <a:r>
              <a:rPr lang="es-ES" dirty="0"/>
              <a:t> </a:t>
            </a:r>
            <a:r>
              <a:rPr lang="es-ES" dirty="0" err="1"/>
              <a:t>job</a:t>
            </a:r>
            <a:r>
              <a:rPr lang="es-ES" dirty="0"/>
              <a:t> </a:t>
            </a:r>
            <a:r>
              <a:rPr lang="es-ES" dirty="0" err="1"/>
              <a:t>quality</a:t>
            </a:r>
            <a:r>
              <a:rPr lang="es-ES" dirty="0"/>
              <a:t>.</a:t>
            </a:r>
          </a:p>
          <a:p>
            <a:endParaRPr lang="es-ES" dirty="0"/>
          </a:p>
          <a:p>
            <a:r>
              <a:rPr lang="es-ES" dirty="0"/>
              <a:t>Bosch &amp; </a:t>
            </a:r>
            <a:r>
              <a:rPr lang="es-ES" dirty="0" err="1"/>
              <a:t>Manacorda</a:t>
            </a:r>
            <a:r>
              <a:rPr lang="es-ES" dirty="0"/>
              <a:t> (2010).</a:t>
            </a:r>
          </a:p>
          <a:p>
            <a:r>
              <a:rPr lang="en-US" dirty="0" err="1"/>
              <a:t>Alatas</a:t>
            </a:r>
            <a:r>
              <a:rPr lang="en-US" dirty="0"/>
              <a:t> and Cameron (2008)</a:t>
            </a:r>
          </a:p>
          <a:p>
            <a:r>
              <a:rPr lang="en-US" dirty="0"/>
              <a:t>Strobl and Walsh (2003)</a:t>
            </a:r>
          </a:p>
          <a:p>
            <a:endParaRPr lang="es-ES" dirty="0"/>
          </a:p>
        </p:txBody>
      </p:sp>
    </p:spTree>
    <p:extLst>
      <p:ext uri="{BB962C8B-B14F-4D97-AF65-F5344CB8AC3E}">
        <p14:creationId xmlns:p14="http://schemas.microsoft.com/office/powerpoint/2010/main" val="2289002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DEAD55-2880-4B90-0957-D7EB0CDAE46D}"/>
              </a:ext>
            </a:extLst>
          </p:cNvPr>
          <p:cNvSpPr>
            <a:spLocks noGrp="1"/>
          </p:cNvSpPr>
          <p:nvPr>
            <p:ph type="title"/>
          </p:nvPr>
        </p:nvSpPr>
        <p:spPr/>
        <p:txBody>
          <a:bodyPr/>
          <a:lstStyle/>
          <a:p>
            <a:r>
              <a:rPr lang="es-ES" dirty="0"/>
              <a:t>Brasil</a:t>
            </a:r>
          </a:p>
        </p:txBody>
      </p:sp>
      <p:sp>
        <p:nvSpPr>
          <p:cNvPr id="3" name="Marcador de contenido 2">
            <a:extLst>
              <a:ext uri="{FF2B5EF4-FFF2-40B4-BE49-F238E27FC236}">
                <a16:creationId xmlns:a16="http://schemas.microsoft.com/office/drawing/2014/main" id="{23395329-5D49-4394-8974-E96080549E01}"/>
              </a:ext>
            </a:extLst>
          </p:cNvPr>
          <p:cNvSpPr>
            <a:spLocks noGrp="1"/>
          </p:cNvSpPr>
          <p:nvPr>
            <p:ph idx="1"/>
          </p:nvPr>
        </p:nvSpPr>
        <p:spPr>
          <a:xfrm>
            <a:off x="5270268" y="1825625"/>
            <a:ext cx="6083531" cy="4351338"/>
          </a:xfrm>
        </p:spPr>
        <p:txBody>
          <a:bodyPr/>
          <a:lstStyle/>
          <a:p>
            <a:r>
              <a:rPr lang="en-US" dirty="0" err="1"/>
              <a:t>Lemos</a:t>
            </a:r>
            <a:r>
              <a:rPr lang="en-US" dirty="0"/>
              <a:t> (2004), </a:t>
            </a:r>
            <a:r>
              <a:rPr lang="en-US" dirty="0" err="1"/>
              <a:t>Lemos</a:t>
            </a:r>
            <a:r>
              <a:rPr lang="en-US" dirty="0"/>
              <a:t> (2007), and </a:t>
            </a:r>
            <a:r>
              <a:rPr lang="en-US" dirty="0" err="1"/>
              <a:t>Lemos</a:t>
            </a:r>
            <a:r>
              <a:rPr lang="en-US" dirty="0"/>
              <a:t> (2009) establish that Brazilian minimum wage hikes lead to higher and more equally distributed earnings without loss of employment, even among teenagers and other low-skilled populations</a:t>
            </a:r>
          </a:p>
          <a:p>
            <a:r>
              <a:rPr lang="en-US" dirty="0"/>
              <a:t>‘’This could be a gap that </a:t>
            </a:r>
            <a:r>
              <a:rPr lang="en-US" dirty="0" err="1"/>
              <a:t>Brasil</a:t>
            </a:r>
            <a:r>
              <a:rPr lang="en-US" dirty="0"/>
              <a:t> and other countries haven’t filled yet ‘’</a:t>
            </a:r>
            <a:endParaRPr lang="es-ES" dirty="0"/>
          </a:p>
        </p:txBody>
      </p:sp>
      <p:pic>
        <p:nvPicPr>
          <p:cNvPr id="3078" name="Picture 6">
            <a:extLst>
              <a:ext uri="{FF2B5EF4-FFF2-40B4-BE49-F238E27FC236}">
                <a16:creationId xmlns:a16="http://schemas.microsoft.com/office/drawing/2014/main" id="{880CA6F4-D3BF-4A0C-4A51-680ED1C982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258" y="1690688"/>
            <a:ext cx="4089862" cy="4089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2497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BB2F67-B1F6-5EFE-CD39-4034EEB05AE7}"/>
              </a:ext>
            </a:extLst>
          </p:cNvPr>
          <p:cNvSpPr>
            <a:spLocks noGrp="1"/>
          </p:cNvSpPr>
          <p:nvPr>
            <p:ph type="title"/>
          </p:nvPr>
        </p:nvSpPr>
        <p:spPr/>
        <p:txBody>
          <a:bodyPr/>
          <a:lstStyle/>
          <a:p>
            <a:r>
              <a:rPr lang="es-ES" dirty="0" err="1"/>
              <a:t>Institutional</a:t>
            </a:r>
            <a:r>
              <a:rPr lang="es-ES" dirty="0"/>
              <a:t> </a:t>
            </a:r>
            <a:r>
              <a:rPr lang="es-ES" dirty="0" err="1"/>
              <a:t>setting</a:t>
            </a:r>
            <a:endParaRPr lang="es-ES" dirty="0"/>
          </a:p>
        </p:txBody>
      </p:sp>
      <p:sp>
        <p:nvSpPr>
          <p:cNvPr id="3" name="Marcador de contenido 2">
            <a:extLst>
              <a:ext uri="{FF2B5EF4-FFF2-40B4-BE49-F238E27FC236}">
                <a16:creationId xmlns:a16="http://schemas.microsoft.com/office/drawing/2014/main" id="{DD1B5A9A-5B28-472E-AEE6-FB80373DA73D}"/>
              </a:ext>
            </a:extLst>
          </p:cNvPr>
          <p:cNvSpPr>
            <a:spLocks noGrp="1"/>
          </p:cNvSpPr>
          <p:nvPr>
            <p:ph idx="1"/>
          </p:nvPr>
        </p:nvSpPr>
        <p:spPr/>
        <p:txBody>
          <a:bodyPr/>
          <a:lstStyle/>
          <a:p>
            <a:r>
              <a:rPr lang="en-US" dirty="0"/>
              <a:t>During the latter half of the 1990s, wage revisions became effective in May, but between 2000 and 2007 they were effective either in April or in May. Between 2008 and 2010 the effective month for the revisions transitioned to January, where it stood until the end of the period under consideration. The wage floor has no demographic or occupational exceptions and appears largely binding in the informal sector (</a:t>
            </a:r>
            <a:r>
              <a:rPr lang="en-US" dirty="0" err="1"/>
              <a:t>Lemos</a:t>
            </a:r>
            <a:r>
              <a:rPr lang="en-US" dirty="0"/>
              <a:t>, 2009).</a:t>
            </a:r>
            <a:endParaRPr lang="es-ES" dirty="0"/>
          </a:p>
        </p:txBody>
      </p:sp>
    </p:spTree>
    <p:extLst>
      <p:ext uri="{BB962C8B-B14F-4D97-AF65-F5344CB8AC3E}">
        <p14:creationId xmlns:p14="http://schemas.microsoft.com/office/powerpoint/2010/main" val="395194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035CDC-04A2-E4DF-92AF-5382F0D0155E}"/>
              </a:ext>
            </a:extLst>
          </p:cNvPr>
          <p:cNvSpPr>
            <a:spLocks noGrp="1"/>
          </p:cNvSpPr>
          <p:nvPr>
            <p:ph type="title"/>
          </p:nvPr>
        </p:nvSpPr>
        <p:spPr/>
        <p:txBody>
          <a:bodyPr/>
          <a:lstStyle/>
          <a:p>
            <a:r>
              <a:rPr lang="es-ES" dirty="0"/>
              <a:t>Data</a:t>
            </a:r>
          </a:p>
        </p:txBody>
      </p:sp>
      <p:sp>
        <p:nvSpPr>
          <p:cNvPr id="3" name="Marcador de contenido 2">
            <a:extLst>
              <a:ext uri="{FF2B5EF4-FFF2-40B4-BE49-F238E27FC236}">
                <a16:creationId xmlns:a16="http://schemas.microsoft.com/office/drawing/2014/main" id="{BF7DE17C-C0F4-17E5-C1CD-A6802C40FEA1}"/>
              </a:ext>
            </a:extLst>
          </p:cNvPr>
          <p:cNvSpPr>
            <a:spLocks noGrp="1"/>
          </p:cNvSpPr>
          <p:nvPr>
            <p:ph idx="1"/>
          </p:nvPr>
        </p:nvSpPr>
        <p:spPr>
          <a:xfrm>
            <a:off x="838200" y="1833938"/>
            <a:ext cx="10515600" cy="1831975"/>
          </a:xfrm>
        </p:spPr>
        <p:txBody>
          <a:bodyPr/>
          <a:lstStyle/>
          <a:p>
            <a:r>
              <a:rPr lang="en-US" dirty="0"/>
              <a:t>Data are drawn from the 1995–2015 Monthly Employment Surveys (PMEs) conducted by the Brazilian Institute of Geography and Statistics (IBGE) in approximately 40,000 housing units located in the country’s main metropolitan areas.</a:t>
            </a:r>
          </a:p>
        </p:txBody>
      </p:sp>
    </p:spTree>
    <p:extLst>
      <p:ext uri="{BB962C8B-B14F-4D97-AF65-F5344CB8AC3E}">
        <p14:creationId xmlns:p14="http://schemas.microsoft.com/office/powerpoint/2010/main" val="106402968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335</TotalTime>
  <Words>1699</Words>
  <Application>Microsoft Office PowerPoint</Application>
  <PresentationFormat>Panorámica</PresentationFormat>
  <Paragraphs>95</Paragraphs>
  <Slides>26</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26</vt:i4>
      </vt:variant>
    </vt:vector>
  </HeadingPairs>
  <TitlesOfParts>
    <vt:vector size="31" baseType="lpstr">
      <vt:lpstr>Arial</vt:lpstr>
      <vt:lpstr>Calibri</vt:lpstr>
      <vt:lpstr>Calibri Light</vt:lpstr>
      <vt:lpstr>Cambria Math</vt:lpstr>
      <vt:lpstr>Tema de Office</vt:lpstr>
      <vt:lpstr>Can the mínimum wage reduce poverty and inequality in the developing world? Evidence from Brasil</vt:lpstr>
      <vt:lpstr>Abstract</vt:lpstr>
      <vt:lpstr>Developed world</vt:lpstr>
      <vt:lpstr>South America</vt:lpstr>
      <vt:lpstr>Debate</vt:lpstr>
      <vt:lpstr>Wage and employment</vt:lpstr>
      <vt:lpstr>Brasil</vt:lpstr>
      <vt:lpstr>Institutional setting</vt:lpstr>
      <vt:lpstr>Data</vt:lpstr>
      <vt:lpstr>Equivalent household Income</vt:lpstr>
      <vt:lpstr>Incomes</vt:lpstr>
      <vt:lpstr>Poverty</vt:lpstr>
      <vt:lpstr>Foster, Greer &amp; Thorbecke (1984) index</vt:lpstr>
      <vt:lpstr>Inequality</vt:lpstr>
      <vt:lpstr>Inequality Atkinson Index</vt:lpstr>
      <vt:lpstr>Replication</vt:lpstr>
      <vt:lpstr>PME</vt:lpstr>
      <vt:lpstr>Data zoom</vt:lpstr>
      <vt:lpstr>The problem of identification</vt:lpstr>
      <vt:lpstr>Methodology</vt:lpstr>
      <vt:lpstr>Problems</vt:lpstr>
      <vt:lpstr>Data</vt:lpstr>
      <vt:lpstr>Presentación de PowerPoint</vt:lpstr>
      <vt:lpstr>Presentación de PowerPoint</vt:lpstr>
      <vt:lpstr>Model</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 the mínimum wage reduce poverty and inequality in the developing world? Evidence from Brasil</dc:title>
  <dc:creator>Oscar Jaramillo</dc:creator>
  <cp:lastModifiedBy>Oscar Jaramillo</cp:lastModifiedBy>
  <cp:revision>7</cp:revision>
  <dcterms:created xsi:type="dcterms:W3CDTF">2022-11-24T18:27:36Z</dcterms:created>
  <dcterms:modified xsi:type="dcterms:W3CDTF">2022-12-01T18:55:55Z</dcterms:modified>
</cp:coreProperties>
</file>