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4" r:id="rId9"/>
    <p:sldId id="260"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060B53-CF2D-8BF4-551C-D043BC7CA5F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DDBDD23-F371-A87E-FBCD-CB1F665802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A614F84-690A-C380-33E0-45487B23F8C9}"/>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A590F685-12A6-30B2-4602-39C1E049AA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E97F679-0773-65BD-3146-0275E4BA347D}"/>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05358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65C49-4594-9F4A-7DBF-59FB033030B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FFB24ED-5BDA-1C98-C5A0-A1852792632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185EA30-5AFD-8DFF-FA55-00D30A904520}"/>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D7B84A52-A97C-A466-A240-7A9C9409440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D30F19D-3603-3373-9984-2D604E7C3BC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60356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447FFE-B2E4-E17C-7542-FB3B0D40074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E95676D8-150A-4260-0AB4-65FA6AB7CFB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BBF88BF-7CA2-1C30-2DD2-72E7CDC9E818}"/>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FCF9335C-526F-EB2D-CBF9-F07E2E6BDC2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7494BFA-C487-328D-EB5D-D24FC46A9D6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11504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CE3D6F-BF60-556C-F3D9-431FCCB4CFE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856E477-3857-BEF6-68C4-E5A8A2A577C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7700B57-B0F6-D57C-5DDE-647AF244598A}"/>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A0A7F4EB-4539-B2A7-56CA-53DC6EBAAE6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5E2FFBF-FA90-55A6-8820-BFB2A6E8EAFB}"/>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73002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50BAB-8CD2-9FD2-4591-B1EE2644309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60441BF-81E5-A0C4-E046-0D74BF2480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23FD6D3-FDA4-2EB4-1540-ADD5E3F2BB4C}"/>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CBA3A674-2ACD-B39C-B755-A7DA884ED2B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DDF9E3-BFA0-D900-875D-5E43AE8DBFCE}"/>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09023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6F6CB-011A-7DAA-FCAB-DF7CA98EC13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B626B3C-1FBA-7979-FBAD-2EBF1BC5549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403C41D-1337-8D53-A8E6-83E83868D94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2962E84-2037-3295-82EC-1E10A7ACC58F}"/>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6" name="Marcador de pie de página 5">
            <a:extLst>
              <a:ext uri="{FF2B5EF4-FFF2-40B4-BE49-F238E27FC236}">
                <a16:creationId xmlns:a16="http://schemas.microsoft.com/office/drawing/2014/main" id="{D3E4BACE-118E-FAF5-AC29-2D72C87FF19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68D798-CBE5-CDA7-518D-6F27731BF6E5}"/>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61987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24455F-A084-47FF-DBE1-ECCA684F040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D56E2AB-3891-C7ED-D169-6027DB598E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5AAF51C-9510-5B72-5FF9-BD87BDF0F44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FF3D9BD-4B2E-BAB2-2723-E80A6954ED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6AD99D5-65FA-F910-8641-7C773C9676F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0A520DD8-CAB7-BF22-3C0D-02E60E4EFCFB}"/>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8" name="Marcador de pie de página 7">
            <a:extLst>
              <a:ext uri="{FF2B5EF4-FFF2-40B4-BE49-F238E27FC236}">
                <a16:creationId xmlns:a16="http://schemas.microsoft.com/office/drawing/2014/main" id="{E0850402-B7E5-A5E4-E8E2-F0953114559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5B63E61-381A-67FE-B00F-C9BBFD1080F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10132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DD8ECE-74B0-DA20-9A4E-00413B2EC0E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2F4849FA-C64F-3D3A-AF90-A67C7F487AA0}"/>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4" name="Marcador de pie de página 3">
            <a:extLst>
              <a:ext uri="{FF2B5EF4-FFF2-40B4-BE49-F238E27FC236}">
                <a16:creationId xmlns:a16="http://schemas.microsoft.com/office/drawing/2014/main" id="{C2E6DCA0-47FA-2ECB-9D08-62894686ECC2}"/>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1BE6AF6A-5B35-4D1A-80CC-E3DB5F599D34}"/>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4160305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3831769-8330-2343-B96B-C3D4D08E332D}"/>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3" name="Marcador de pie de página 2">
            <a:extLst>
              <a:ext uri="{FF2B5EF4-FFF2-40B4-BE49-F238E27FC236}">
                <a16:creationId xmlns:a16="http://schemas.microsoft.com/office/drawing/2014/main" id="{BF9C8EC6-643C-2751-A6B6-42A069336D8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FDEC6A7-1AB8-669F-61D6-0FD0657CE91A}"/>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56527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D3085-B2ED-EA61-11C1-496ECF5A0F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03EE29A-95BF-4A9C-BE51-D4AA4EE6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4750BC27-65E2-4AD8-AE6B-7C44B2054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187CC1-BD38-0E81-4AF7-FBEF8A32CF74}"/>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6" name="Marcador de pie de página 5">
            <a:extLst>
              <a:ext uri="{FF2B5EF4-FFF2-40B4-BE49-F238E27FC236}">
                <a16:creationId xmlns:a16="http://schemas.microsoft.com/office/drawing/2014/main" id="{D3D4003E-E09F-52F9-8744-299D6B0A87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F057045-6DCF-73E5-250E-4CA0C712745B}"/>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389037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F8D865-D7DA-0775-50EA-2224CA8FCAC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4A331EB5-654F-59D7-3530-9D28967721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A3ED8F42-AF11-6A6E-F7D3-93F922C5C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41CB32-C1F7-B39C-CE04-0FA11CC0FAD1}"/>
              </a:ext>
            </a:extLst>
          </p:cNvPr>
          <p:cNvSpPr>
            <a:spLocks noGrp="1"/>
          </p:cNvSpPr>
          <p:nvPr>
            <p:ph type="dt" sz="half" idx="10"/>
          </p:nvPr>
        </p:nvSpPr>
        <p:spPr/>
        <p:txBody>
          <a:bodyPr/>
          <a:lstStyle/>
          <a:p>
            <a:fld id="{7E3FDBE7-131F-48A9-97B9-D9090D4A6592}" type="datetimeFigureOut">
              <a:rPr lang="es-ES" smtClean="0"/>
              <a:t>24/11/2022</a:t>
            </a:fld>
            <a:endParaRPr lang="es-ES"/>
          </a:p>
        </p:txBody>
      </p:sp>
      <p:sp>
        <p:nvSpPr>
          <p:cNvPr id="6" name="Marcador de pie de página 5">
            <a:extLst>
              <a:ext uri="{FF2B5EF4-FFF2-40B4-BE49-F238E27FC236}">
                <a16:creationId xmlns:a16="http://schemas.microsoft.com/office/drawing/2014/main" id="{6EEB73D7-D761-A8CC-ADCE-1C7B4098D71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B25E1B5-E4AD-BB6A-12CF-555D06509827}"/>
              </a:ext>
            </a:extLst>
          </p:cNvPr>
          <p:cNvSpPr>
            <a:spLocks noGrp="1"/>
          </p:cNvSpPr>
          <p:nvPr>
            <p:ph type="sldNum" sz="quarter" idx="12"/>
          </p:nvPr>
        </p:nvSpPr>
        <p:spPr/>
        <p:txBody>
          <a:bodyPr/>
          <a:lstStyle/>
          <a:p>
            <a:fld id="{86C32852-874F-44D9-B68F-F1D66AB6D854}" type="slidenum">
              <a:rPr lang="es-ES" smtClean="0"/>
              <a:t>‹Nº›</a:t>
            </a:fld>
            <a:endParaRPr lang="es-ES"/>
          </a:p>
        </p:txBody>
      </p:sp>
    </p:spTree>
    <p:extLst>
      <p:ext uri="{BB962C8B-B14F-4D97-AF65-F5344CB8AC3E}">
        <p14:creationId xmlns:p14="http://schemas.microsoft.com/office/powerpoint/2010/main" val="277159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3D0FEF1-1077-3E15-C7A5-A26D17AD84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5DD1726-0E6C-DF59-B21D-F0472C3AF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7FCC48D-DB34-1729-4456-B62E5C1F7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FDBE7-131F-48A9-97B9-D9090D4A6592}" type="datetimeFigureOut">
              <a:rPr lang="es-ES" smtClean="0"/>
              <a:t>24/11/2022</a:t>
            </a:fld>
            <a:endParaRPr lang="es-ES"/>
          </a:p>
        </p:txBody>
      </p:sp>
      <p:sp>
        <p:nvSpPr>
          <p:cNvPr id="5" name="Marcador de pie de página 4">
            <a:extLst>
              <a:ext uri="{FF2B5EF4-FFF2-40B4-BE49-F238E27FC236}">
                <a16:creationId xmlns:a16="http://schemas.microsoft.com/office/drawing/2014/main" id="{3E953209-BD4A-2469-5F83-02E26A539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A0E57B9B-935D-E937-DA88-1F96FA2B4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32852-874F-44D9-B68F-F1D66AB6D854}" type="slidenum">
              <a:rPr lang="es-ES" smtClean="0"/>
              <a:t>‹Nº›</a:t>
            </a:fld>
            <a:endParaRPr lang="es-ES"/>
          </a:p>
        </p:txBody>
      </p:sp>
    </p:spTree>
    <p:extLst>
      <p:ext uri="{BB962C8B-B14F-4D97-AF65-F5344CB8AC3E}">
        <p14:creationId xmlns:p14="http://schemas.microsoft.com/office/powerpoint/2010/main" val="157439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AD6885-D1B2-7D8F-661B-1A62CEB27006}"/>
              </a:ext>
            </a:extLst>
          </p:cNvPr>
          <p:cNvSpPr>
            <a:spLocks noGrp="1"/>
          </p:cNvSpPr>
          <p:nvPr>
            <p:ph type="ctrTitle"/>
          </p:nvPr>
        </p:nvSpPr>
        <p:spPr>
          <a:xfrm>
            <a:off x="1524000" y="1382389"/>
            <a:ext cx="9144000" cy="2387600"/>
          </a:xfrm>
        </p:spPr>
        <p:txBody>
          <a:bodyPr>
            <a:normAutofit fontScale="90000"/>
          </a:bodyPr>
          <a:lstStyle/>
          <a:p>
            <a:r>
              <a:rPr lang="es-ES" dirty="0"/>
              <a:t>Can </a:t>
            </a:r>
            <a:r>
              <a:rPr lang="es-ES" dirty="0" err="1"/>
              <a:t>the</a:t>
            </a:r>
            <a:r>
              <a:rPr lang="es-ES" dirty="0"/>
              <a:t> mínimum </a:t>
            </a:r>
            <a:r>
              <a:rPr lang="es-ES" dirty="0" err="1"/>
              <a:t>wage</a:t>
            </a:r>
            <a:r>
              <a:rPr lang="es-ES" dirty="0"/>
              <a:t> reduce </a:t>
            </a:r>
            <a:r>
              <a:rPr lang="es-ES" dirty="0" err="1"/>
              <a:t>poverty</a:t>
            </a:r>
            <a:r>
              <a:rPr lang="es-ES" dirty="0"/>
              <a:t> and </a:t>
            </a:r>
            <a:r>
              <a:rPr lang="es-ES" dirty="0" err="1"/>
              <a:t>inequality</a:t>
            </a:r>
            <a:r>
              <a:rPr lang="es-ES" dirty="0"/>
              <a:t> in </a:t>
            </a:r>
            <a:r>
              <a:rPr lang="es-ES" dirty="0" err="1"/>
              <a:t>the</a:t>
            </a:r>
            <a:r>
              <a:rPr lang="es-ES" dirty="0"/>
              <a:t> </a:t>
            </a:r>
            <a:r>
              <a:rPr lang="es-ES" dirty="0" err="1"/>
              <a:t>developing</a:t>
            </a:r>
            <a:r>
              <a:rPr lang="es-ES" dirty="0"/>
              <a:t> </a:t>
            </a:r>
            <a:r>
              <a:rPr lang="es-ES" dirty="0" err="1"/>
              <a:t>world</a:t>
            </a:r>
            <a:r>
              <a:rPr lang="es-ES" dirty="0"/>
              <a:t>? </a:t>
            </a:r>
            <a:r>
              <a:rPr lang="es-ES" dirty="0" err="1"/>
              <a:t>Evidence</a:t>
            </a:r>
            <a:r>
              <a:rPr lang="es-ES" dirty="0"/>
              <a:t> </a:t>
            </a:r>
            <a:r>
              <a:rPr lang="es-ES" dirty="0" err="1"/>
              <a:t>from</a:t>
            </a:r>
            <a:r>
              <a:rPr lang="es-ES" dirty="0"/>
              <a:t> Brasil</a:t>
            </a:r>
          </a:p>
        </p:txBody>
      </p:sp>
      <p:sp>
        <p:nvSpPr>
          <p:cNvPr id="3" name="Subtítulo 2">
            <a:extLst>
              <a:ext uri="{FF2B5EF4-FFF2-40B4-BE49-F238E27FC236}">
                <a16:creationId xmlns:a16="http://schemas.microsoft.com/office/drawing/2014/main" id="{507CCA79-48E3-421D-8FB2-447E2FFD9577}"/>
              </a:ext>
            </a:extLst>
          </p:cNvPr>
          <p:cNvSpPr>
            <a:spLocks noGrp="1"/>
          </p:cNvSpPr>
          <p:nvPr>
            <p:ph type="subTitle" idx="1"/>
          </p:nvPr>
        </p:nvSpPr>
        <p:spPr>
          <a:xfrm>
            <a:off x="1524000" y="3987800"/>
            <a:ext cx="9144000" cy="1655762"/>
          </a:xfrm>
        </p:spPr>
        <p:txBody>
          <a:bodyPr/>
          <a:lstStyle/>
          <a:p>
            <a:r>
              <a:rPr lang="es-ES" dirty="0"/>
              <a:t>Orlando J. Sotomayor</a:t>
            </a:r>
          </a:p>
        </p:txBody>
      </p:sp>
    </p:spTree>
    <p:extLst>
      <p:ext uri="{BB962C8B-B14F-4D97-AF65-F5344CB8AC3E}">
        <p14:creationId xmlns:p14="http://schemas.microsoft.com/office/powerpoint/2010/main" val="183514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5648B-9C40-5AEC-7BC5-4477AB9C0CF2}"/>
              </a:ext>
            </a:extLst>
          </p:cNvPr>
          <p:cNvSpPr>
            <a:spLocks noGrp="1"/>
          </p:cNvSpPr>
          <p:nvPr>
            <p:ph type="title"/>
          </p:nvPr>
        </p:nvSpPr>
        <p:spPr/>
        <p:txBody>
          <a:bodyPr/>
          <a:lstStyle/>
          <a:p>
            <a:r>
              <a:rPr lang="es-ES" dirty="0" err="1"/>
              <a:t>Abstract</a:t>
            </a:r>
            <a:endParaRPr lang="es-ES" dirty="0"/>
          </a:p>
        </p:txBody>
      </p:sp>
      <p:sp>
        <p:nvSpPr>
          <p:cNvPr id="3" name="Marcador de contenido 2">
            <a:extLst>
              <a:ext uri="{FF2B5EF4-FFF2-40B4-BE49-F238E27FC236}">
                <a16:creationId xmlns:a16="http://schemas.microsoft.com/office/drawing/2014/main" id="{51222225-C52F-7CA9-62A4-17D1CDA474AD}"/>
              </a:ext>
            </a:extLst>
          </p:cNvPr>
          <p:cNvSpPr>
            <a:spLocks noGrp="1"/>
          </p:cNvSpPr>
          <p:nvPr>
            <p:ph idx="1"/>
          </p:nvPr>
        </p:nvSpPr>
        <p:spPr/>
        <p:txBody>
          <a:bodyPr>
            <a:normAutofit fontScale="77500" lnSpcReduction="20000"/>
          </a:bodyPr>
          <a:lstStyle/>
          <a:p>
            <a:pPr marL="0" indent="0" algn="just">
              <a:buNone/>
            </a:pPr>
            <a:r>
              <a:rPr lang="en-US" dirty="0"/>
              <a:t>Even though there is growing social support for higher </a:t>
            </a:r>
            <a:r>
              <a:rPr lang="en-US" dirty="0">
                <a:highlight>
                  <a:srgbClr val="FFFF00"/>
                </a:highlight>
              </a:rPr>
              <a:t>minimum wages </a:t>
            </a:r>
            <a:r>
              <a:rPr lang="en-US" dirty="0"/>
              <a:t>as anti-poverty policy tools, </a:t>
            </a:r>
            <a:r>
              <a:rPr lang="en-US" dirty="0">
                <a:highlight>
                  <a:srgbClr val="FFFF00"/>
                </a:highlight>
              </a:rPr>
              <a:t>very little is known about their effectiveness in reducing poverty or inequality in the developing world.</a:t>
            </a:r>
            <a:r>
              <a:rPr lang="en-US" dirty="0"/>
              <a:t> Latin America’s largest economy offers a fertile setting for shedding light on the issue, in being a large and </a:t>
            </a:r>
            <a:r>
              <a:rPr lang="en-US" dirty="0" err="1"/>
              <a:t>datarich</a:t>
            </a:r>
            <a:r>
              <a:rPr lang="en-US" dirty="0"/>
              <a:t> country where frequent increases in the minimum wage can allow for direct estimation of influence on the distribution of income. </a:t>
            </a:r>
            <a:r>
              <a:rPr lang="en-US" dirty="0">
                <a:highlight>
                  <a:srgbClr val="FFFF00"/>
                </a:highlight>
              </a:rPr>
              <a:t>Using a difference-in-difference estimator that takes advantage of substantial regional income variation and 21 increases in the Brazilian national wage floor, the study finds that within three months of these minimum wage hikes, poverty and inequality declined by 2.8% and 2.4%, respectively</a:t>
            </a:r>
            <a:r>
              <a:rPr lang="en-US" dirty="0"/>
              <a:t>. Influence waned over time, particularly with respect to bottom-sensitive distribution measures, a development that is consistent with resulting job loses that fell more heavily among poorer households. </a:t>
            </a:r>
            <a:r>
              <a:rPr lang="en-US" dirty="0">
                <a:highlight>
                  <a:srgbClr val="FFFF00"/>
                </a:highlight>
              </a:rPr>
              <a:t>The fact that the following annual hike in the minimum wage led to a renewed decline in poverty and inequality, suggests that potential unemployment costs were again overwhelmed by benefits in the form of higher wages among working individuals</a:t>
            </a:r>
            <a:r>
              <a:rPr lang="en-US" dirty="0"/>
              <a:t>. However, evidence also establishes an inelastic relationship between wage floor hikes and changes in the incidence of poverty, as well as diminishing returns to the strategy when the legal minimum is high relative to median earnings.</a:t>
            </a:r>
            <a:endParaRPr lang="es-ES" dirty="0"/>
          </a:p>
        </p:txBody>
      </p:sp>
    </p:spTree>
    <p:extLst>
      <p:ext uri="{BB962C8B-B14F-4D97-AF65-F5344CB8AC3E}">
        <p14:creationId xmlns:p14="http://schemas.microsoft.com/office/powerpoint/2010/main" val="207041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3695B-ED54-01D2-5403-CEA1F1D329EE}"/>
              </a:ext>
            </a:extLst>
          </p:cNvPr>
          <p:cNvSpPr>
            <a:spLocks noGrp="1"/>
          </p:cNvSpPr>
          <p:nvPr>
            <p:ph type="title"/>
          </p:nvPr>
        </p:nvSpPr>
        <p:spPr/>
        <p:txBody>
          <a:bodyPr/>
          <a:lstStyle/>
          <a:p>
            <a:r>
              <a:rPr lang="es-ES" dirty="0" err="1"/>
              <a:t>Developed</a:t>
            </a:r>
            <a:r>
              <a:rPr lang="es-ES" dirty="0"/>
              <a:t> </a:t>
            </a:r>
            <a:r>
              <a:rPr lang="es-ES" dirty="0" err="1"/>
              <a:t>world</a:t>
            </a:r>
            <a:endParaRPr lang="es-ES" dirty="0"/>
          </a:p>
        </p:txBody>
      </p:sp>
      <p:pic>
        <p:nvPicPr>
          <p:cNvPr id="2050" name="Picture 2" descr="Moving beyond developing and developed countries! | by Sanket Mehta | Medium">
            <a:extLst>
              <a:ext uri="{FF2B5EF4-FFF2-40B4-BE49-F238E27FC236}">
                <a16:creationId xmlns:a16="http://schemas.microsoft.com/office/drawing/2014/main" id="{CFADAAD3-BC05-BE1F-B2E1-7C7622D562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1654" y="1965008"/>
            <a:ext cx="6866224" cy="3521392"/>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0C74E122-0AB3-3C86-56D7-37BEBB37F1F4}"/>
              </a:ext>
            </a:extLst>
          </p:cNvPr>
          <p:cNvSpPr txBox="1">
            <a:spLocks/>
          </p:cNvSpPr>
          <p:nvPr/>
        </p:nvSpPr>
        <p:spPr>
          <a:xfrm>
            <a:off x="7730835" y="1738161"/>
            <a:ext cx="3925155" cy="3381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 higher minimum wage does not cause meaningful changes in poverty or income inequality, partially as a result of the instrument’s poor target efficiency</a:t>
            </a:r>
          </a:p>
          <a:p>
            <a:pPr marL="0" indent="0" algn="just">
              <a:buFont typeface="Arial" panose="020B0604020202020204" pitchFamily="34" charset="0"/>
              <a:buNone/>
            </a:pPr>
            <a:endParaRPr lang="en-US" dirty="0"/>
          </a:p>
          <a:p>
            <a:pPr marL="0" indent="0" algn="just">
              <a:buFont typeface="Arial" panose="020B0604020202020204" pitchFamily="34" charset="0"/>
              <a:buNone/>
            </a:pPr>
            <a:endParaRPr lang="es-ES" dirty="0"/>
          </a:p>
        </p:txBody>
      </p:sp>
    </p:spTree>
    <p:extLst>
      <p:ext uri="{BB962C8B-B14F-4D97-AF65-F5344CB8AC3E}">
        <p14:creationId xmlns:p14="http://schemas.microsoft.com/office/powerpoint/2010/main" val="317834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515D7-BDB8-56C6-6B5B-3699F7FBB252}"/>
              </a:ext>
            </a:extLst>
          </p:cNvPr>
          <p:cNvSpPr>
            <a:spLocks noGrp="1"/>
          </p:cNvSpPr>
          <p:nvPr>
            <p:ph type="title"/>
          </p:nvPr>
        </p:nvSpPr>
        <p:spPr/>
        <p:txBody>
          <a:bodyPr/>
          <a:lstStyle/>
          <a:p>
            <a:r>
              <a:rPr lang="es-ES" dirty="0"/>
              <a:t>South </a:t>
            </a:r>
            <a:r>
              <a:rPr lang="es-ES" dirty="0" err="1"/>
              <a:t>America</a:t>
            </a:r>
            <a:endParaRPr lang="es-ES" dirty="0"/>
          </a:p>
        </p:txBody>
      </p:sp>
      <p:pic>
        <p:nvPicPr>
          <p:cNvPr id="1026" name="Picture 2" descr="South America | migrationpolicy.org">
            <a:extLst>
              <a:ext uri="{FF2B5EF4-FFF2-40B4-BE49-F238E27FC236}">
                <a16:creationId xmlns:a16="http://schemas.microsoft.com/office/drawing/2014/main" id="{D4913C99-7ABB-F5CD-83D8-2013D60CED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4942" y="1690688"/>
            <a:ext cx="309168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FC946F50-CB18-21A3-5855-F4ECBCAEB6F8}"/>
              </a:ext>
            </a:extLst>
          </p:cNvPr>
          <p:cNvSpPr txBox="1">
            <a:spLocks/>
          </p:cNvSpPr>
          <p:nvPr/>
        </p:nvSpPr>
        <p:spPr>
          <a:xfrm>
            <a:off x="5140199" y="2415828"/>
            <a:ext cx="6465916" cy="2422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Popular governments have increased minimum wages in the last decades.</a:t>
            </a:r>
          </a:p>
          <a:p>
            <a:pPr algn="just"/>
            <a:r>
              <a:rPr lang="en-US" dirty="0"/>
              <a:t>Poverty and inequality in the region</a:t>
            </a:r>
          </a:p>
          <a:p>
            <a:pPr algn="just"/>
            <a:r>
              <a:rPr lang="en-US" dirty="0"/>
              <a:t>Different economic structure</a:t>
            </a:r>
          </a:p>
          <a:p>
            <a:pPr marL="0" indent="0" algn="just">
              <a:buFont typeface="Arial" panose="020B0604020202020204" pitchFamily="34" charset="0"/>
              <a:buNone/>
            </a:pPr>
            <a:endParaRPr lang="en-US" dirty="0"/>
          </a:p>
          <a:p>
            <a:pPr marL="0" indent="0" algn="just">
              <a:buFont typeface="Arial" panose="020B0604020202020204" pitchFamily="34" charset="0"/>
              <a:buNone/>
            </a:pPr>
            <a:endParaRPr lang="es-ES" dirty="0"/>
          </a:p>
        </p:txBody>
      </p:sp>
    </p:spTree>
    <p:extLst>
      <p:ext uri="{BB962C8B-B14F-4D97-AF65-F5344CB8AC3E}">
        <p14:creationId xmlns:p14="http://schemas.microsoft.com/office/powerpoint/2010/main" val="325695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D41B9-0406-2E59-A10F-F29158A26E38}"/>
              </a:ext>
            </a:extLst>
          </p:cNvPr>
          <p:cNvSpPr>
            <a:spLocks noGrp="1"/>
          </p:cNvSpPr>
          <p:nvPr>
            <p:ph type="title"/>
          </p:nvPr>
        </p:nvSpPr>
        <p:spPr/>
        <p:txBody>
          <a:bodyPr/>
          <a:lstStyle/>
          <a:p>
            <a:r>
              <a:rPr lang="es-ES" dirty="0"/>
              <a:t>Debate</a:t>
            </a:r>
          </a:p>
        </p:txBody>
      </p:sp>
      <p:sp>
        <p:nvSpPr>
          <p:cNvPr id="3" name="Marcador de contenido 2">
            <a:extLst>
              <a:ext uri="{FF2B5EF4-FFF2-40B4-BE49-F238E27FC236}">
                <a16:creationId xmlns:a16="http://schemas.microsoft.com/office/drawing/2014/main" id="{1B517569-93D3-68E1-415B-60F875228741}"/>
              </a:ext>
            </a:extLst>
          </p:cNvPr>
          <p:cNvSpPr>
            <a:spLocks noGrp="1"/>
          </p:cNvSpPr>
          <p:nvPr>
            <p:ph idx="1"/>
          </p:nvPr>
        </p:nvSpPr>
        <p:spPr/>
        <p:txBody>
          <a:bodyPr/>
          <a:lstStyle/>
          <a:p>
            <a:r>
              <a:rPr lang="es-ES" dirty="0" err="1"/>
              <a:t>increases</a:t>
            </a:r>
            <a:r>
              <a:rPr lang="es-ES" dirty="0"/>
              <a:t> in </a:t>
            </a:r>
            <a:r>
              <a:rPr lang="es-ES" dirty="0" err="1"/>
              <a:t>the</a:t>
            </a:r>
            <a:r>
              <a:rPr lang="es-ES" dirty="0"/>
              <a:t> </a:t>
            </a:r>
            <a:r>
              <a:rPr lang="es-ES" dirty="0" err="1"/>
              <a:t>minimum</a:t>
            </a:r>
            <a:r>
              <a:rPr lang="es-ES" dirty="0"/>
              <a:t> </a:t>
            </a:r>
            <a:r>
              <a:rPr lang="es-ES" dirty="0" err="1"/>
              <a:t>wage</a:t>
            </a:r>
            <a:r>
              <a:rPr lang="es-ES" dirty="0"/>
              <a:t> </a:t>
            </a:r>
            <a:r>
              <a:rPr lang="es-ES" dirty="0" err="1"/>
              <a:t>have</a:t>
            </a:r>
            <a:r>
              <a:rPr lang="es-ES" dirty="0"/>
              <a:t> </a:t>
            </a:r>
            <a:r>
              <a:rPr lang="es-ES" dirty="0" err="1"/>
              <a:t>little</a:t>
            </a:r>
            <a:r>
              <a:rPr lang="es-ES" dirty="0"/>
              <a:t> </a:t>
            </a:r>
            <a:r>
              <a:rPr lang="es-ES" dirty="0" err="1"/>
              <a:t>or</a:t>
            </a:r>
            <a:r>
              <a:rPr lang="es-ES" dirty="0"/>
              <a:t> no </a:t>
            </a:r>
            <a:r>
              <a:rPr lang="es-ES" dirty="0" err="1"/>
              <a:t>effect</a:t>
            </a:r>
            <a:r>
              <a:rPr lang="es-ES" dirty="0"/>
              <a:t> </a:t>
            </a:r>
            <a:r>
              <a:rPr lang="es-ES" dirty="0" err="1"/>
              <a:t>on</a:t>
            </a:r>
            <a:r>
              <a:rPr lang="es-ES" dirty="0"/>
              <a:t> </a:t>
            </a:r>
            <a:r>
              <a:rPr lang="es-ES" dirty="0" err="1"/>
              <a:t>employment</a:t>
            </a:r>
            <a:r>
              <a:rPr lang="es-ES" dirty="0"/>
              <a:t> (Allegretto, </a:t>
            </a:r>
            <a:r>
              <a:rPr lang="es-ES" dirty="0" err="1"/>
              <a:t>Dube</a:t>
            </a:r>
            <a:r>
              <a:rPr lang="es-ES" dirty="0"/>
              <a:t>, &amp; Reich, 2011; </a:t>
            </a:r>
            <a:r>
              <a:rPr lang="es-ES" dirty="0" err="1"/>
              <a:t>Card</a:t>
            </a:r>
            <a:r>
              <a:rPr lang="es-ES" dirty="0"/>
              <a:t>, 1992a; </a:t>
            </a:r>
            <a:r>
              <a:rPr lang="es-ES" dirty="0" err="1"/>
              <a:t>Card</a:t>
            </a:r>
            <a:r>
              <a:rPr lang="es-ES" dirty="0"/>
              <a:t> &amp; Krueger, 1994; Dickens, Riley, &amp; Wilkinson, 2014; </a:t>
            </a:r>
            <a:r>
              <a:rPr lang="es-ES" dirty="0" err="1"/>
              <a:t>Dube</a:t>
            </a:r>
            <a:r>
              <a:rPr lang="es-ES" dirty="0"/>
              <a:t>, Lester, &amp; Reich, 2010; Hoffman, 2016; Katz &amp; Krueger, 1992)</a:t>
            </a:r>
          </a:p>
          <a:p>
            <a:endParaRPr lang="es-ES" dirty="0"/>
          </a:p>
          <a:p>
            <a:r>
              <a:rPr lang="en-US" dirty="0"/>
              <a:t>the wage floor raises unemployment among populations likely to be bounded by it–namely teens and the very low-skilled–and that findings of positive to no effects are generally associated with poor research d</a:t>
            </a:r>
            <a:r>
              <a:rPr lang="es-ES" dirty="0" err="1"/>
              <a:t>esigns</a:t>
            </a:r>
            <a:r>
              <a:rPr lang="es-ES" dirty="0"/>
              <a:t> (</a:t>
            </a:r>
            <a:r>
              <a:rPr lang="es-ES" dirty="0" err="1"/>
              <a:t>Neumark</a:t>
            </a:r>
            <a:r>
              <a:rPr lang="es-ES" dirty="0"/>
              <a:t>, Salas, &amp; </a:t>
            </a:r>
            <a:r>
              <a:rPr lang="es-ES" dirty="0" err="1"/>
              <a:t>Wascher</a:t>
            </a:r>
            <a:r>
              <a:rPr lang="es-ES" dirty="0"/>
              <a:t>, 2014a; </a:t>
            </a:r>
            <a:r>
              <a:rPr lang="es-ES" dirty="0" err="1"/>
              <a:t>Neumark</a:t>
            </a:r>
            <a:r>
              <a:rPr lang="es-ES" dirty="0"/>
              <a:t>, Salas, &amp; </a:t>
            </a:r>
            <a:r>
              <a:rPr lang="es-ES" dirty="0" err="1"/>
              <a:t>Wascher</a:t>
            </a:r>
            <a:r>
              <a:rPr lang="es-ES" dirty="0"/>
              <a:t>, 2014b)</a:t>
            </a:r>
          </a:p>
        </p:txBody>
      </p:sp>
    </p:spTree>
    <p:extLst>
      <p:ext uri="{BB962C8B-B14F-4D97-AF65-F5344CB8AC3E}">
        <p14:creationId xmlns:p14="http://schemas.microsoft.com/office/powerpoint/2010/main" val="217079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B6C21-E838-0BEB-8D69-31638FD05553}"/>
              </a:ext>
            </a:extLst>
          </p:cNvPr>
          <p:cNvSpPr>
            <a:spLocks noGrp="1"/>
          </p:cNvSpPr>
          <p:nvPr>
            <p:ph type="title"/>
          </p:nvPr>
        </p:nvSpPr>
        <p:spPr/>
        <p:txBody>
          <a:bodyPr/>
          <a:lstStyle/>
          <a:p>
            <a:r>
              <a:rPr lang="es-ES" dirty="0" err="1"/>
              <a:t>Wage</a:t>
            </a:r>
            <a:r>
              <a:rPr lang="es-ES" dirty="0"/>
              <a:t> and </a:t>
            </a:r>
            <a:r>
              <a:rPr lang="es-ES" dirty="0" err="1"/>
              <a:t>employment</a:t>
            </a:r>
            <a:endParaRPr lang="es-ES" dirty="0"/>
          </a:p>
        </p:txBody>
      </p:sp>
      <p:sp>
        <p:nvSpPr>
          <p:cNvPr id="3" name="Marcador de contenido 2">
            <a:extLst>
              <a:ext uri="{FF2B5EF4-FFF2-40B4-BE49-F238E27FC236}">
                <a16:creationId xmlns:a16="http://schemas.microsoft.com/office/drawing/2014/main" id="{E187BF38-4DD4-373E-3512-B59E0D5F10C2}"/>
              </a:ext>
            </a:extLst>
          </p:cNvPr>
          <p:cNvSpPr>
            <a:spLocks noGrp="1"/>
          </p:cNvSpPr>
          <p:nvPr>
            <p:ph idx="1"/>
          </p:nvPr>
        </p:nvSpPr>
        <p:spPr/>
        <p:txBody>
          <a:bodyPr/>
          <a:lstStyle/>
          <a:p>
            <a:r>
              <a:rPr lang="es-ES" dirty="0" err="1"/>
              <a:t>Studies</a:t>
            </a:r>
            <a:r>
              <a:rPr lang="es-ES" dirty="0"/>
              <a:t> in Indonesia, </a:t>
            </a:r>
            <a:r>
              <a:rPr lang="es-ES" dirty="0" err="1"/>
              <a:t>Mexico</a:t>
            </a:r>
            <a:r>
              <a:rPr lang="es-ES" dirty="0"/>
              <a:t>, Trinidad and Tobago, </a:t>
            </a:r>
            <a:r>
              <a:rPr lang="es-ES" dirty="0" err="1"/>
              <a:t>Turkey</a:t>
            </a:r>
            <a:r>
              <a:rPr lang="es-ES" dirty="0"/>
              <a:t> and </a:t>
            </a:r>
            <a:r>
              <a:rPr lang="es-ES" dirty="0" err="1"/>
              <a:t>other</a:t>
            </a:r>
            <a:r>
              <a:rPr lang="es-ES" dirty="0"/>
              <a:t> </a:t>
            </a:r>
            <a:r>
              <a:rPr lang="es-ES" dirty="0" err="1"/>
              <a:t>countries</a:t>
            </a:r>
            <a:r>
              <a:rPr lang="es-ES" dirty="0"/>
              <a:t> shows </a:t>
            </a:r>
            <a:r>
              <a:rPr lang="es-ES" dirty="0" err="1"/>
              <a:t>that</a:t>
            </a:r>
            <a:r>
              <a:rPr lang="es-ES" dirty="0"/>
              <a:t> mínimum </a:t>
            </a:r>
            <a:r>
              <a:rPr lang="es-ES" dirty="0" err="1"/>
              <a:t>wage</a:t>
            </a:r>
            <a:r>
              <a:rPr lang="es-ES" dirty="0"/>
              <a:t> </a:t>
            </a:r>
            <a:r>
              <a:rPr lang="es-ES" dirty="0" err="1"/>
              <a:t>hikes</a:t>
            </a:r>
            <a:r>
              <a:rPr lang="es-ES" dirty="0"/>
              <a:t> </a:t>
            </a:r>
            <a:r>
              <a:rPr lang="es-ES" dirty="0" err="1"/>
              <a:t>generates</a:t>
            </a:r>
            <a:r>
              <a:rPr lang="es-ES" dirty="0"/>
              <a:t> </a:t>
            </a:r>
            <a:r>
              <a:rPr lang="es-ES" dirty="0" err="1"/>
              <a:t>employment</a:t>
            </a:r>
            <a:r>
              <a:rPr lang="es-ES" dirty="0"/>
              <a:t> loses in </a:t>
            </a:r>
            <a:r>
              <a:rPr lang="es-ES" dirty="0" err="1"/>
              <a:t>different</a:t>
            </a:r>
            <a:r>
              <a:rPr lang="es-ES" dirty="0"/>
              <a:t> </a:t>
            </a:r>
            <a:r>
              <a:rPr lang="es-ES" dirty="0" err="1"/>
              <a:t>small</a:t>
            </a:r>
            <a:r>
              <a:rPr lang="es-ES" dirty="0"/>
              <a:t> </a:t>
            </a:r>
            <a:r>
              <a:rPr lang="es-ES" dirty="0" err="1"/>
              <a:t>sectors</a:t>
            </a:r>
            <a:r>
              <a:rPr lang="es-ES" dirty="0"/>
              <a:t> and </a:t>
            </a:r>
            <a:r>
              <a:rPr lang="es-ES" dirty="0" err="1"/>
              <a:t>among</a:t>
            </a:r>
            <a:r>
              <a:rPr lang="es-ES" dirty="0"/>
              <a:t> </a:t>
            </a:r>
            <a:r>
              <a:rPr lang="es-ES" dirty="0" err="1"/>
              <a:t>low-skilled</a:t>
            </a:r>
            <a:r>
              <a:rPr lang="es-ES" dirty="0"/>
              <a:t> </a:t>
            </a:r>
            <a:r>
              <a:rPr lang="es-ES" dirty="0" err="1"/>
              <a:t>population</a:t>
            </a:r>
            <a:r>
              <a:rPr lang="es-ES" dirty="0"/>
              <a:t>.</a:t>
            </a:r>
          </a:p>
          <a:p>
            <a:r>
              <a:rPr lang="es-ES" dirty="0" err="1"/>
              <a:t>There</a:t>
            </a:r>
            <a:r>
              <a:rPr lang="es-ES" dirty="0"/>
              <a:t> </a:t>
            </a:r>
            <a:r>
              <a:rPr lang="es-ES" dirty="0" err="1"/>
              <a:t>is</a:t>
            </a:r>
            <a:r>
              <a:rPr lang="es-ES" dirty="0"/>
              <a:t> </a:t>
            </a:r>
            <a:r>
              <a:rPr lang="es-ES" dirty="0" err="1"/>
              <a:t>other</a:t>
            </a:r>
            <a:r>
              <a:rPr lang="es-ES" dirty="0"/>
              <a:t> </a:t>
            </a:r>
            <a:r>
              <a:rPr lang="es-ES" dirty="0" err="1"/>
              <a:t>factors</a:t>
            </a:r>
            <a:r>
              <a:rPr lang="es-ES" dirty="0"/>
              <a:t> </a:t>
            </a:r>
            <a:r>
              <a:rPr lang="es-ES" dirty="0" err="1"/>
              <a:t>that</a:t>
            </a:r>
            <a:r>
              <a:rPr lang="es-ES" dirty="0"/>
              <a:t> </a:t>
            </a:r>
            <a:r>
              <a:rPr lang="es-ES" dirty="0" err="1"/>
              <a:t>must</a:t>
            </a:r>
            <a:r>
              <a:rPr lang="es-ES" dirty="0"/>
              <a:t> be </a:t>
            </a:r>
            <a:r>
              <a:rPr lang="es-ES" dirty="0" err="1"/>
              <a:t>studied</a:t>
            </a:r>
            <a:r>
              <a:rPr lang="es-ES" dirty="0"/>
              <a:t> </a:t>
            </a:r>
            <a:r>
              <a:rPr lang="es-ES" dirty="0" err="1"/>
              <a:t>such</a:t>
            </a:r>
            <a:r>
              <a:rPr lang="es-ES" dirty="0"/>
              <a:t> as </a:t>
            </a:r>
            <a:r>
              <a:rPr lang="es-ES" dirty="0" err="1"/>
              <a:t>the</a:t>
            </a:r>
            <a:r>
              <a:rPr lang="es-ES" dirty="0"/>
              <a:t> </a:t>
            </a:r>
            <a:r>
              <a:rPr lang="es-ES" dirty="0" err="1"/>
              <a:t>way</a:t>
            </a:r>
            <a:r>
              <a:rPr lang="es-ES" dirty="0"/>
              <a:t> </a:t>
            </a:r>
            <a:r>
              <a:rPr lang="es-ES" dirty="0" err="1"/>
              <a:t>the</a:t>
            </a:r>
            <a:r>
              <a:rPr lang="es-ES" dirty="0"/>
              <a:t> </a:t>
            </a:r>
            <a:r>
              <a:rPr lang="es-ES" dirty="0" err="1"/>
              <a:t>policy</a:t>
            </a:r>
            <a:r>
              <a:rPr lang="es-ES" dirty="0"/>
              <a:t> </a:t>
            </a:r>
            <a:r>
              <a:rPr lang="es-ES" dirty="0" err="1"/>
              <a:t>is</a:t>
            </a:r>
            <a:r>
              <a:rPr lang="es-ES" dirty="0"/>
              <a:t> </a:t>
            </a:r>
            <a:r>
              <a:rPr lang="es-ES" dirty="0" err="1"/>
              <a:t>taken</a:t>
            </a:r>
            <a:r>
              <a:rPr lang="es-ES" dirty="0"/>
              <a:t>, </a:t>
            </a:r>
            <a:r>
              <a:rPr lang="es-ES" dirty="0" err="1"/>
              <a:t>gender</a:t>
            </a:r>
            <a:r>
              <a:rPr lang="es-ES" dirty="0"/>
              <a:t> gaps, </a:t>
            </a:r>
            <a:r>
              <a:rPr lang="es-ES" dirty="0" err="1"/>
              <a:t>wage</a:t>
            </a:r>
            <a:r>
              <a:rPr lang="es-ES" dirty="0"/>
              <a:t> </a:t>
            </a:r>
            <a:r>
              <a:rPr lang="es-ES" dirty="0" err="1"/>
              <a:t>levels</a:t>
            </a:r>
            <a:r>
              <a:rPr lang="es-ES" dirty="0"/>
              <a:t>, </a:t>
            </a:r>
            <a:r>
              <a:rPr lang="es-ES" dirty="0" err="1"/>
              <a:t>firm</a:t>
            </a:r>
            <a:r>
              <a:rPr lang="es-ES" dirty="0"/>
              <a:t> </a:t>
            </a:r>
            <a:r>
              <a:rPr lang="es-ES" dirty="0" err="1"/>
              <a:t>earnings</a:t>
            </a:r>
            <a:r>
              <a:rPr lang="es-ES" dirty="0"/>
              <a:t> </a:t>
            </a:r>
            <a:r>
              <a:rPr lang="es-ES" dirty="0" err="1"/>
              <a:t>or</a:t>
            </a:r>
            <a:r>
              <a:rPr lang="es-ES" dirty="0"/>
              <a:t> </a:t>
            </a:r>
            <a:r>
              <a:rPr lang="es-ES" dirty="0" err="1"/>
              <a:t>job</a:t>
            </a:r>
            <a:r>
              <a:rPr lang="es-ES" dirty="0"/>
              <a:t> </a:t>
            </a:r>
            <a:r>
              <a:rPr lang="es-ES" dirty="0" err="1"/>
              <a:t>quality</a:t>
            </a:r>
            <a:r>
              <a:rPr lang="es-ES" dirty="0"/>
              <a:t>.</a:t>
            </a:r>
          </a:p>
          <a:p>
            <a:endParaRPr lang="es-ES" dirty="0"/>
          </a:p>
          <a:p>
            <a:r>
              <a:rPr lang="es-ES" dirty="0"/>
              <a:t>Bosch &amp; </a:t>
            </a:r>
            <a:r>
              <a:rPr lang="es-ES" dirty="0" err="1"/>
              <a:t>Manacorda</a:t>
            </a:r>
            <a:r>
              <a:rPr lang="es-ES" dirty="0"/>
              <a:t> (2010).</a:t>
            </a:r>
          </a:p>
          <a:p>
            <a:r>
              <a:rPr lang="en-US" dirty="0" err="1"/>
              <a:t>Alatas</a:t>
            </a:r>
            <a:r>
              <a:rPr lang="en-US" dirty="0"/>
              <a:t> and Cameron (2008)</a:t>
            </a:r>
          </a:p>
          <a:p>
            <a:r>
              <a:rPr lang="en-US" dirty="0"/>
              <a:t>Strobl and Walsh (2003)</a:t>
            </a:r>
          </a:p>
          <a:p>
            <a:endParaRPr lang="es-ES" dirty="0"/>
          </a:p>
        </p:txBody>
      </p:sp>
    </p:spTree>
    <p:extLst>
      <p:ext uri="{BB962C8B-B14F-4D97-AF65-F5344CB8AC3E}">
        <p14:creationId xmlns:p14="http://schemas.microsoft.com/office/powerpoint/2010/main" val="228900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DEAD55-2880-4B90-0957-D7EB0CDAE46D}"/>
              </a:ext>
            </a:extLst>
          </p:cNvPr>
          <p:cNvSpPr>
            <a:spLocks noGrp="1"/>
          </p:cNvSpPr>
          <p:nvPr>
            <p:ph type="title"/>
          </p:nvPr>
        </p:nvSpPr>
        <p:spPr/>
        <p:txBody>
          <a:bodyPr/>
          <a:lstStyle/>
          <a:p>
            <a:r>
              <a:rPr lang="es-ES" dirty="0"/>
              <a:t>Brasil</a:t>
            </a:r>
          </a:p>
        </p:txBody>
      </p:sp>
      <p:sp>
        <p:nvSpPr>
          <p:cNvPr id="3" name="Marcador de contenido 2">
            <a:extLst>
              <a:ext uri="{FF2B5EF4-FFF2-40B4-BE49-F238E27FC236}">
                <a16:creationId xmlns:a16="http://schemas.microsoft.com/office/drawing/2014/main" id="{23395329-5D49-4394-8974-E96080549E01}"/>
              </a:ext>
            </a:extLst>
          </p:cNvPr>
          <p:cNvSpPr>
            <a:spLocks noGrp="1"/>
          </p:cNvSpPr>
          <p:nvPr>
            <p:ph idx="1"/>
          </p:nvPr>
        </p:nvSpPr>
        <p:spPr>
          <a:xfrm>
            <a:off x="5270268" y="1825625"/>
            <a:ext cx="6083531" cy="4351338"/>
          </a:xfrm>
        </p:spPr>
        <p:txBody>
          <a:bodyPr/>
          <a:lstStyle/>
          <a:p>
            <a:r>
              <a:rPr lang="en-US" dirty="0" err="1"/>
              <a:t>Lemos</a:t>
            </a:r>
            <a:r>
              <a:rPr lang="en-US" dirty="0"/>
              <a:t> (2004), </a:t>
            </a:r>
            <a:r>
              <a:rPr lang="en-US" dirty="0" err="1"/>
              <a:t>Lemos</a:t>
            </a:r>
            <a:r>
              <a:rPr lang="en-US" dirty="0"/>
              <a:t> (2007), and </a:t>
            </a:r>
            <a:r>
              <a:rPr lang="en-US" dirty="0" err="1"/>
              <a:t>Lemos</a:t>
            </a:r>
            <a:r>
              <a:rPr lang="en-US" dirty="0"/>
              <a:t> (2009) establish that Brazilian minimum wage hikes lead to higher and more equally distributed earnings without loss of employment, even among teenagers and other low-skilled populations</a:t>
            </a:r>
          </a:p>
          <a:p>
            <a:r>
              <a:rPr lang="en-US" dirty="0"/>
              <a:t>‘’This could be a gap that </a:t>
            </a:r>
            <a:r>
              <a:rPr lang="en-US" dirty="0" err="1"/>
              <a:t>Brasil</a:t>
            </a:r>
            <a:r>
              <a:rPr lang="en-US" dirty="0"/>
              <a:t> and other countries haven’t filled yet ‘’</a:t>
            </a:r>
            <a:endParaRPr lang="es-ES" dirty="0"/>
          </a:p>
        </p:txBody>
      </p:sp>
      <p:pic>
        <p:nvPicPr>
          <p:cNvPr id="3078" name="Picture 6">
            <a:extLst>
              <a:ext uri="{FF2B5EF4-FFF2-40B4-BE49-F238E27FC236}">
                <a16:creationId xmlns:a16="http://schemas.microsoft.com/office/drawing/2014/main" id="{880CA6F4-D3BF-4A0C-4A51-680ED1C98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8" y="1690688"/>
            <a:ext cx="4089862" cy="4089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49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BB2F67-B1F6-5EFE-CD39-4034EEB05AE7}"/>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DD1B5A9A-5B28-472E-AEE6-FB80373DA73D}"/>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95194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42F07-2EB1-6C6C-E407-3BA4F1579B9B}"/>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3F1A4AC4-2F8A-5DB3-AEBA-79BAFCB77AA9}"/>
              </a:ext>
            </a:extLst>
          </p:cNvPr>
          <p:cNvSpPr>
            <a:spLocks noGrp="1"/>
          </p:cNvSpPr>
          <p:nvPr>
            <p:ph idx="1"/>
          </p:nvPr>
        </p:nvSpPr>
        <p:spPr/>
        <p:txBody>
          <a:bodyPr/>
          <a:lstStyle/>
          <a:p>
            <a:r>
              <a:rPr lang="es-ES" dirty="0" err="1"/>
              <a:t>See</a:t>
            </a:r>
            <a:r>
              <a:rPr lang="es-ES" dirty="0"/>
              <a:t>: </a:t>
            </a:r>
            <a:r>
              <a:rPr lang="es-ES" dirty="0" err="1"/>
              <a:t>Burkhouser</a:t>
            </a:r>
            <a:r>
              <a:rPr lang="es-ES" dirty="0"/>
              <a:t> and Finegan (1989), </a:t>
            </a:r>
            <a:r>
              <a:rPr lang="es-ES" dirty="0" err="1"/>
              <a:t>Burkhouser</a:t>
            </a:r>
            <a:r>
              <a:rPr lang="es-ES" dirty="0"/>
              <a:t>, </a:t>
            </a:r>
            <a:r>
              <a:rPr lang="es-ES" dirty="0" err="1"/>
              <a:t>Couch</a:t>
            </a:r>
            <a:r>
              <a:rPr lang="es-ES" dirty="0"/>
              <a:t>, and Glenn (1996), </a:t>
            </a:r>
            <a:r>
              <a:rPr lang="es-ES" dirty="0" err="1"/>
              <a:t>Burkhouser</a:t>
            </a:r>
            <a:r>
              <a:rPr lang="es-ES" dirty="0"/>
              <a:t> and Sabia (2007), </a:t>
            </a:r>
            <a:r>
              <a:rPr lang="es-ES" dirty="0" err="1"/>
              <a:t>Campolieti</a:t>
            </a:r>
            <a:r>
              <a:rPr lang="es-ES" dirty="0"/>
              <a:t>, Gunderson, and Lee (2012), </a:t>
            </a:r>
            <a:r>
              <a:rPr lang="es-ES" dirty="0" err="1"/>
              <a:t>Card</a:t>
            </a:r>
            <a:r>
              <a:rPr lang="es-ES" dirty="0"/>
              <a:t> and Krueger (1995), Sabia (2008), Sabia (2014), and Sabia and </a:t>
            </a:r>
            <a:r>
              <a:rPr lang="es-ES" dirty="0" err="1"/>
              <a:t>Burkhauser</a:t>
            </a:r>
            <a:r>
              <a:rPr lang="es-ES" dirty="0"/>
              <a:t> (2010)</a:t>
            </a:r>
          </a:p>
        </p:txBody>
      </p:sp>
    </p:spTree>
    <p:extLst>
      <p:ext uri="{BB962C8B-B14F-4D97-AF65-F5344CB8AC3E}">
        <p14:creationId xmlns:p14="http://schemas.microsoft.com/office/powerpoint/2010/main" val="20858619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608</Words>
  <Application>Microsoft Office PowerPoint</Application>
  <PresentationFormat>Panorámica</PresentationFormat>
  <Paragraphs>25</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Calibri Light</vt:lpstr>
      <vt:lpstr>Tema de Office</vt:lpstr>
      <vt:lpstr>Can the mínimum wage reduce poverty and inequality in the developing world? Evidence from Brasil</vt:lpstr>
      <vt:lpstr>Abstract</vt:lpstr>
      <vt:lpstr>Developed world</vt:lpstr>
      <vt:lpstr>South America</vt:lpstr>
      <vt:lpstr>Debate</vt:lpstr>
      <vt:lpstr>Wage and employment</vt:lpstr>
      <vt:lpstr>Brasil</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the mínimum wage reduce poverty and inequality in the developing world? Evidence from Brasil</dc:title>
  <dc:creator>Oscar Jaramillo</dc:creator>
  <cp:lastModifiedBy>Oscar Jaramillo</cp:lastModifiedBy>
  <cp:revision>1</cp:revision>
  <dcterms:created xsi:type="dcterms:W3CDTF">2022-11-24T18:27:36Z</dcterms:created>
  <dcterms:modified xsi:type="dcterms:W3CDTF">2022-11-24T19:01:12Z</dcterms:modified>
</cp:coreProperties>
</file>