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9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4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5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426B-2716-4141-BDED-F5AC80D9420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3C6-200F-4EDE-9BFE-70202677AD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8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 smtClean="0"/>
              <a:t>Sample</a:t>
            </a:r>
            <a:r>
              <a:rPr lang="es-ES" b="1" dirty="0" smtClean="0"/>
              <a:t> </a:t>
            </a:r>
            <a:r>
              <a:rPr lang="es-ES" b="1" dirty="0" err="1" smtClean="0"/>
              <a:t>Selection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21/10/2023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 smtClean="0"/>
              <a:t>Partition</a:t>
            </a:r>
            <a:endParaRPr lang="en-US" b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Time </a:t>
            </a:r>
            <a:r>
              <a:rPr lang="es-ES" dirty="0" err="1" smtClean="0"/>
              <a:t>partition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921"/>
          </a:xfrm>
        </p:spPr>
        <p:txBody>
          <a:bodyPr/>
          <a:lstStyle/>
          <a:p>
            <a:r>
              <a:rPr lang="es-ES" dirty="0" err="1" smtClean="0"/>
              <a:t>Still</a:t>
            </a:r>
            <a:r>
              <a:rPr lang="es-ES" dirty="0" smtClean="0"/>
              <a:t> to decide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A19B4C-496C-2D83-0BC1-75EE679C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77" y="2347546"/>
            <a:ext cx="6413446" cy="40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partition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time </a:t>
            </a:r>
            <a:r>
              <a:rPr lang="es-ES" dirty="0" err="1" smtClean="0"/>
              <a:t>period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046785" y="1494693"/>
            <a:ext cx="1776046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Postings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period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157046" y="2863361"/>
            <a:ext cx="1776046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Specific</a:t>
            </a:r>
            <a:r>
              <a:rPr lang="es-ES" dirty="0" smtClean="0"/>
              <a:t> WFH </a:t>
            </a:r>
            <a:r>
              <a:rPr lang="es-ES" dirty="0" err="1" smtClean="0"/>
              <a:t>phrase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7977554" y="2863361"/>
            <a:ext cx="1776046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 </a:t>
            </a:r>
            <a:r>
              <a:rPr lang="es-ES" dirty="0" err="1" smtClean="0"/>
              <a:t>specific</a:t>
            </a:r>
            <a:r>
              <a:rPr lang="es-ES" dirty="0" smtClean="0"/>
              <a:t> WFH </a:t>
            </a:r>
            <a:r>
              <a:rPr lang="es-ES" dirty="0" err="1" smtClean="0"/>
              <a:t>phrase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24961" y="4410806"/>
            <a:ext cx="2379785" cy="1286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Bucket</a:t>
            </a:r>
            <a:r>
              <a:rPr lang="es-ES" b="1" dirty="0" smtClean="0"/>
              <a:t> 1</a:t>
            </a:r>
          </a:p>
          <a:p>
            <a:pPr algn="ctr"/>
            <a:r>
              <a:rPr lang="es-ES" dirty="0" err="1" smtClean="0"/>
              <a:t>Negated</a:t>
            </a:r>
            <a:r>
              <a:rPr lang="es-ES" dirty="0" smtClean="0"/>
              <a:t> </a:t>
            </a:r>
            <a:r>
              <a:rPr lang="es-ES" dirty="0" err="1" smtClean="0"/>
              <a:t>specific</a:t>
            </a:r>
            <a:r>
              <a:rPr lang="es-ES" dirty="0" smtClean="0"/>
              <a:t> WFH </a:t>
            </a:r>
            <a:r>
              <a:rPr lang="es-ES" dirty="0" err="1" smtClean="0"/>
              <a:t>phrase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explicitly</a:t>
            </a:r>
            <a:r>
              <a:rPr lang="es-ES" dirty="0" smtClean="0"/>
              <a:t> </a:t>
            </a:r>
            <a:r>
              <a:rPr lang="es-ES" dirty="0" err="1" smtClean="0"/>
              <a:t>indicating</a:t>
            </a:r>
            <a:r>
              <a:rPr lang="es-ES" dirty="0" smtClean="0"/>
              <a:t> WFO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188676" y="4410803"/>
            <a:ext cx="2379785" cy="1286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Bucket</a:t>
            </a:r>
            <a:r>
              <a:rPr lang="es-ES" b="1" dirty="0" smtClean="0"/>
              <a:t> 2</a:t>
            </a:r>
          </a:p>
          <a:p>
            <a:pPr algn="ctr"/>
            <a:r>
              <a:rPr lang="es-ES" dirty="0" smtClean="0"/>
              <a:t>Non-</a:t>
            </a:r>
            <a:r>
              <a:rPr lang="es-ES" dirty="0" err="1" smtClean="0"/>
              <a:t>negated</a:t>
            </a:r>
            <a:r>
              <a:rPr lang="es-ES" dirty="0" smtClean="0"/>
              <a:t> </a:t>
            </a:r>
            <a:r>
              <a:rPr lang="es-ES" dirty="0" err="1" smtClean="0"/>
              <a:t>specific</a:t>
            </a:r>
            <a:r>
              <a:rPr lang="es-ES" dirty="0" smtClean="0"/>
              <a:t> WFH </a:t>
            </a:r>
            <a:r>
              <a:rPr lang="es-ES" dirty="0" err="1" smtClean="0"/>
              <a:t>phrase</a:t>
            </a:r>
            <a:endParaRPr lang="es-ES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6389077" y="4410803"/>
            <a:ext cx="2379785" cy="1286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Bucket</a:t>
            </a:r>
            <a:r>
              <a:rPr lang="es-ES" b="1" dirty="0" smtClean="0"/>
              <a:t> 3</a:t>
            </a:r>
          </a:p>
          <a:p>
            <a:pPr algn="ctr"/>
            <a:r>
              <a:rPr lang="es-ES" dirty="0" err="1" smtClean="0"/>
              <a:t>Generic</a:t>
            </a:r>
            <a:r>
              <a:rPr lang="es-ES" dirty="0" smtClean="0"/>
              <a:t> WFH </a:t>
            </a:r>
            <a:r>
              <a:rPr lang="es-ES" dirty="0" err="1" smtClean="0"/>
              <a:t>phrase</a:t>
            </a:r>
            <a:r>
              <a:rPr lang="es-ES" dirty="0" smtClean="0"/>
              <a:t> and </a:t>
            </a:r>
            <a:r>
              <a:rPr lang="es-ES" dirty="0" err="1" smtClean="0"/>
              <a:t>derivations</a:t>
            </a:r>
            <a:r>
              <a:rPr lang="es-ES" dirty="0" smtClean="0"/>
              <a:t> of </a:t>
            </a:r>
            <a:r>
              <a:rPr lang="es-ES" dirty="0" err="1" smtClean="0"/>
              <a:t>generic</a:t>
            </a:r>
            <a:r>
              <a:rPr lang="es-ES" dirty="0" smtClean="0"/>
              <a:t> </a:t>
            </a:r>
            <a:r>
              <a:rPr lang="es-ES" dirty="0" err="1" smtClean="0"/>
              <a:t>phrases</a:t>
            </a:r>
            <a:endParaRPr lang="es-ES" dirty="0" smtClean="0"/>
          </a:p>
        </p:txBody>
      </p:sp>
      <p:sp>
        <p:nvSpPr>
          <p:cNvPr id="12" name="Rectángulo 11"/>
          <p:cNvSpPr/>
          <p:nvPr/>
        </p:nvSpPr>
        <p:spPr>
          <a:xfrm>
            <a:off x="9152792" y="4410804"/>
            <a:ext cx="2379785" cy="1286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Bucket</a:t>
            </a:r>
            <a:r>
              <a:rPr lang="es-ES" b="1" dirty="0" smtClean="0"/>
              <a:t> 4</a:t>
            </a:r>
          </a:p>
          <a:p>
            <a:pPr algn="ctr"/>
            <a:r>
              <a:rPr lang="es-ES" dirty="0" smtClean="0"/>
              <a:t>No </a:t>
            </a:r>
            <a:r>
              <a:rPr lang="es-ES" dirty="0" err="1" smtClean="0"/>
              <a:t>generic</a:t>
            </a:r>
            <a:r>
              <a:rPr lang="es-ES" dirty="0" smtClean="0"/>
              <a:t> WFH </a:t>
            </a:r>
            <a:r>
              <a:rPr lang="es-ES" dirty="0" err="1" smtClean="0"/>
              <a:t>phrase</a:t>
            </a:r>
            <a:r>
              <a:rPr lang="es-ES" dirty="0" smtClean="0"/>
              <a:t>, 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explicitly</a:t>
            </a:r>
            <a:r>
              <a:rPr lang="es-ES" dirty="0" smtClean="0"/>
              <a:t> </a:t>
            </a:r>
            <a:r>
              <a:rPr lang="es-ES" dirty="0" err="1" smtClean="0"/>
              <a:t>indicating</a:t>
            </a:r>
            <a:r>
              <a:rPr lang="es-ES" dirty="0" smtClean="0"/>
              <a:t> WFO</a:t>
            </a:r>
          </a:p>
        </p:txBody>
      </p:sp>
      <p:cxnSp>
        <p:nvCxnSpPr>
          <p:cNvPr id="14" name="Conector recto 13"/>
          <p:cNvCxnSpPr>
            <a:stCxn id="6" idx="2"/>
            <a:endCxn id="7" idx="0"/>
          </p:cNvCxnSpPr>
          <p:nvPr/>
        </p:nvCxnSpPr>
        <p:spPr>
          <a:xfrm flipH="1">
            <a:off x="3045069" y="2066193"/>
            <a:ext cx="2889739" cy="797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6" idx="2"/>
            <a:endCxn id="8" idx="0"/>
          </p:cNvCxnSpPr>
          <p:nvPr/>
        </p:nvCxnSpPr>
        <p:spPr>
          <a:xfrm>
            <a:off x="5934808" y="2066193"/>
            <a:ext cx="2930769" cy="797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7" idx="2"/>
            <a:endCxn id="9" idx="0"/>
          </p:cNvCxnSpPr>
          <p:nvPr/>
        </p:nvCxnSpPr>
        <p:spPr>
          <a:xfrm flipH="1">
            <a:off x="1614854" y="3434861"/>
            <a:ext cx="1430215" cy="975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7" idx="2"/>
            <a:endCxn id="10" idx="0"/>
          </p:cNvCxnSpPr>
          <p:nvPr/>
        </p:nvCxnSpPr>
        <p:spPr>
          <a:xfrm>
            <a:off x="3045069" y="3434861"/>
            <a:ext cx="1333500" cy="97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8" idx="2"/>
            <a:endCxn id="11" idx="0"/>
          </p:cNvCxnSpPr>
          <p:nvPr/>
        </p:nvCxnSpPr>
        <p:spPr>
          <a:xfrm flipH="1">
            <a:off x="7578970" y="3434861"/>
            <a:ext cx="1286607" cy="97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8" idx="2"/>
            <a:endCxn id="12" idx="0"/>
          </p:cNvCxnSpPr>
          <p:nvPr/>
        </p:nvCxnSpPr>
        <p:spPr>
          <a:xfrm>
            <a:off x="8865577" y="3434861"/>
            <a:ext cx="1477108" cy="975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15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Dictionaries</a:t>
            </a:r>
            <a:r>
              <a:rPr lang="es-ES" dirty="0" smtClean="0"/>
              <a:t> </a:t>
            </a:r>
            <a:r>
              <a:rPr lang="es-ES" dirty="0" err="1" smtClean="0"/>
              <a:t>overview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3142029"/>
          </a:xfrm>
        </p:spPr>
        <p:txBody>
          <a:bodyPr/>
          <a:lstStyle/>
          <a:p>
            <a:r>
              <a:rPr lang="es-ES" dirty="0" err="1" smtClean="0"/>
              <a:t>Specific</a:t>
            </a:r>
            <a:r>
              <a:rPr lang="es-ES" dirty="0" smtClean="0"/>
              <a:t> WFH </a:t>
            </a:r>
            <a:r>
              <a:rPr lang="es-ES" dirty="0" err="1" smtClean="0"/>
              <a:t>phrases</a:t>
            </a:r>
            <a:endParaRPr lang="es-ES" dirty="0" smtClean="0"/>
          </a:p>
          <a:p>
            <a:pPr lvl="1"/>
            <a:r>
              <a:rPr lang="es-ES" dirty="0" smtClean="0"/>
              <a:t>Combine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existing</a:t>
            </a:r>
            <a:r>
              <a:rPr lang="es-ES" dirty="0" smtClean="0"/>
              <a:t> </a:t>
            </a:r>
            <a:r>
              <a:rPr lang="es-ES" dirty="0" err="1" smtClean="0"/>
              <a:t>dictionaries</a:t>
            </a:r>
            <a:r>
              <a:rPr lang="es-ES" dirty="0" smtClean="0"/>
              <a:t> (OECD + </a:t>
            </a:r>
            <a:r>
              <a:rPr lang="es-ES" dirty="0" err="1" smtClean="0"/>
              <a:t>Draca</a:t>
            </a:r>
            <a:r>
              <a:rPr lang="es-ES" dirty="0" smtClean="0"/>
              <a:t> et al. (20222))+ </a:t>
            </a:r>
            <a:r>
              <a:rPr lang="es-ES" dirty="0" err="1" smtClean="0"/>
              <a:t>hybrid</a:t>
            </a:r>
            <a:endParaRPr lang="es-ES" dirty="0" smtClean="0"/>
          </a:p>
          <a:p>
            <a:pPr lvl="1"/>
            <a:r>
              <a:rPr lang="es-ES" dirty="0" smtClean="0"/>
              <a:t>Original </a:t>
            </a:r>
            <a:r>
              <a:rPr lang="es-ES" dirty="0" err="1" smtClean="0"/>
              <a:t>phrases</a:t>
            </a:r>
            <a:r>
              <a:rPr lang="es-ES" dirty="0" smtClean="0"/>
              <a:t> </a:t>
            </a:r>
            <a:r>
              <a:rPr lang="es-ES" dirty="0" err="1" smtClean="0"/>
              <a:t>due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/>
              <a:t> </a:t>
            </a:r>
            <a:r>
              <a:rPr lang="es-ES" dirty="0" err="1" smtClean="0"/>
              <a:t>relatively</a:t>
            </a:r>
            <a:r>
              <a:rPr lang="es-ES" dirty="0" smtClean="0"/>
              <a:t> extended use of </a:t>
            </a:r>
            <a:r>
              <a:rPr lang="es-ES" dirty="0" err="1" smtClean="0"/>
              <a:t>english</a:t>
            </a:r>
            <a:r>
              <a:rPr lang="es-ES" dirty="0" smtClean="0"/>
              <a:t> in </a:t>
            </a:r>
            <a:r>
              <a:rPr lang="es-ES" dirty="0" err="1" smtClean="0"/>
              <a:t>job</a:t>
            </a:r>
            <a:r>
              <a:rPr lang="es-ES" dirty="0" smtClean="0"/>
              <a:t> </a:t>
            </a:r>
            <a:r>
              <a:rPr lang="es-ES" dirty="0" err="1" smtClean="0"/>
              <a:t>context</a:t>
            </a:r>
            <a:r>
              <a:rPr lang="es-ES" dirty="0" smtClean="0"/>
              <a:t> in </a:t>
            </a:r>
            <a:r>
              <a:rPr lang="es-ES" dirty="0" err="1" smtClean="0"/>
              <a:t>Latin</a:t>
            </a:r>
            <a:r>
              <a:rPr lang="es-ES" dirty="0" smtClean="0"/>
              <a:t> </a:t>
            </a:r>
            <a:r>
              <a:rPr lang="es-ES" dirty="0" err="1" smtClean="0"/>
              <a:t>America</a:t>
            </a:r>
            <a:r>
              <a:rPr lang="es-ES" dirty="0" smtClean="0"/>
              <a:t> and </a:t>
            </a:r>
            <a:r>
              <a:rPr lang="es-ES" dirty="0" err="1" smtClean="0"/>
              <a:t>translated</a:t>
            </a:r>
            <a:endParaRPr lang="es-ES" dirty="0"/>
          </a:p>
          <a:p>
            <a:pPr lvl="1"/>
            <a:endParaRPr lang="es-ES" dirty="0" smtClean="0"/>
          </a:p>
          <a:p>
            <a:r>
              <a:rPr lang="es-ES" dirty="0" err="1" smtClean="0"/>
              <a:t>Generic</a:t>
            </a:r>
            <a:r>
              <a:rPr lang="es-ES" dirty="0" smtClean="0"/>
              <a:t> WFH </a:t>
            </a:r>
            <a:r>
              <a:rPr lang="es-ES" dirty="0" err="1" smtClean="0"/>
              <a:t>phrases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broad</a:t>
            </a:r>
            <a:r>
              <a:rPr lang="es-ES" dirty="0" smtClean="0"/>
              <a:t> </a:t>
            </a:r>
            <a:r>
              <a:rPr lang="es-ES" dirty="0" err="1" smtClean="0"/>
              <a:t>phrases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are </a:t>
            </a:r>
            <a:r>
              <a:rPr lang="es-ES" dirty="0" err="1" smtClean="0"/>
              <a:t>neccesary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communicating</a:t>
            </a:r>
            <a:r>
              <a:rPr lang="es-ES" dirty="0" smtClean="0"/>
              <a:t> WFH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2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Specific</a:t>
            </a:r>
            <a:r>
              <a:rPr lang="es-ES" dirty="0" smtClean="0"/>
              <a:t> WFH </a:t>
            </a:r>
            <a:r>
              <a:rPr lang="es-ES" dirty="0" err="1" smtClean="0"/>
              <a:t>phrases</a:t>
            </a:r>
            <a:r>
              <a:rPr lang="es-ES" dirty="0" smtClean="0"/>
              <a:t> </a:t>
            </a:r>
            <a:r>
              <a:rPr lang="es-ES" dirty="0" err="1" smtClean="0"/>
              <a:t>examples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2476"/>
              </p:ext>
            </p:extLst>
          </p:nvPr>
        </p:nvGraphicFramePr>
        <p:xfrm>
          <a:off x="1345222" y="1705706"/>
          <a:ext cx="3640016" cy="397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0008">
                  <a:extLst>
                    <a:ext uri="{9D8B030D-6E8A-4147-A177-3AD203B41FA5}">
                      <a16:colId xmlns:a16="http://schemas.microsoft.com/office/drawing/2014/main" val="2142573596"/>
                    </a:ext>
                  </a:extLst>
                </a:gridCol>
                <a:gridCol w="1820008">
                  <a:extLst>
                    <a:ext uri="{9D8B030D-6E8A-4147-A177-3AD203B41FA5}">
                      <a16:colId xmlns:a16="http://schemas.microsoft.com/office/drawing/2014/main" val="1089393015"/>
                    </a:ext>
                  </a:extLst>
                </a:gridCol>
              </a:tblGrid>
              <a:tr h="411434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term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Source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27614"/>
                  </a:ext>
                </a:extLst>
              </a:tr>
              <a:tr h="63898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Working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remotely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OECD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96798"/>
                  </a:ext>
                </a:extLst>
              </a:tr>
              <a:tr h="63898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Working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from</a:t>
                      </a:r>
                      <a:r>
                        <a:rPr lang="es-ES" baseline="0" dirty="0" smtClean="0"/>
                        <a:t>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OECD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24242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Wor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remotely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OECD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26154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Work</a:t>
                      </a:r>
                      <a:r>
                        <a:rPr lang="es-ES" baseline="0" dirty="0" smtClean="0"/>
                        <a:t> 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OECD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7154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Teleworking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OECD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82771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smtClean="0"/>
                        <a:t>Home </a:t>
                      </a:r>
                      <a:r>
                        <a:rPr lang="es-ES" dirty="0" err="1" smtClean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Draca</a:t>
                      </a:r>
                      <a:r>
                        <a:rPr lang="es-ES" baseline="0" dirty="0" smtClean="0"/>
                        <a:t> et 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97300"/>
                  </a:ext>
                </a:extLst>
              </a:tr>
              <a:tr h="63898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Conducted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remotely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Draca</a:t>
                      </a:r>
                      <a:r>
                        <a:rPr lang="es-ES" baseline="0" dirty="0" smtClean="0"/>
                        <a:t> et 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689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65976"/>
              </p:ext>
            </p:extLst>
          </p:nvPr>
        </p:nvGraphicFramePr>
        <p:xfrm>
          <a:off x="6271845" y="1705706"/>
          <a:ext cx="3640016" cy="443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0008">
                  <a:extLst>
                    <a:ext uri="{9D8B030D-6E8A-4147-A177-3AD203B41FA5}">
                      <a16:colId xmlns:a16="http://schemas.microsoft.com/office/drawing/2014/main" val="2142573596"/>
                    </a:ext>
                  </a:extLst>
                </a:gridCol>
                <a:gridCol w="1820008">
                  <a:extLst>
                    <a:ext uri="{9D8B030D-6E8A-4147-A177-3AD203B41FA5}">
                      <a16:colId xmlns:a16="http://schemas.microsoft.com/office/drawing/2014/main" val="1089393015"/>
                    </a:ext>
                  </a:extLst>
                </a:gridCol>
              </a:tblGrid>
              <a:tr h="411434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term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Source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27614"/>
                  </a:ext>
                </a:extLst>
              </a:tr>
              <a:tr h="638984">
                <a:tc>
                  <a:txBody>
                    <a:bodyPr/>
                    <a:lstStyle/>
                    <a:p>
                      <a:r>
                        <a:rPr lang="es-ES" dirty="0" smtClean="0"/>
                        <a:t>Trabajo</a:t>
                      </a:r>
                      <a:r>
                        <a:rPr lang="es-ES" baseline="0" dirty="0" smtClean="0"/>
                        <a:t> remoto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96798"/>
                  </a:ext>
                </a:extLst>
              </a:tr>
              <a:tr h="638984">
                <a:tc>
                  <a:txBody>
                    <a:bodyPr/>
                    <a:lstStyle/>
                    <a:p>
                      <a:r>
                        <a:rPr lang="es-ES" dirty="0" smtClean="0"/>
                        <a:t>Trabajo</a:t>
                      </a:r>
                      <a:r>
                        <a:rPr lang="es-ES" baseline="0" dirty="0" smtClean="0"/>
                        <a:t> desde casa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24242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smtClean="0"/>
                        <a:t>Trabajo en forma remota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26154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smtClean="0"/>
                        <a:t>Teletrabajo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7154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smtClean="0"/>
                        <a:t>Trabajo</a:t>
                      </a:r>
                      <a:r>
                        <a:rPr lang="es-ES" baseline="0" dirty="0" smtClean="0"/>
                        <a:t> a distancia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82771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smtClean="0"/>
                        <a:t>Trabajo</a:t>
                      </a:r>
                      <a:r>
                        <a:rPr lang="es-ES" baseline="0" dirty="0" smtClean="0"/>
                        <a:t> virtual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97300"/>
                  </a:ext>
                </a:extLst>
              </a:tr>
              <a:tr h="638984">
                <a:tc>
                  <a:txBody>
                    <a:bodyPr/>
                    <a:lstStyle/>
                    <a:p>
                      <a:r>
                        <a:rPr lang="es-ES" dirty="0" smtClean="0"/>
                        <a:t>Trabajo híbrido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3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Generic</a:t>
            </a:r>
            <a:r>
              <a:rPr lang="es-ES" dirty="0" smtClean="0"/>
              <a:t> WFH </a:t>
            </a:r>
            <a:r>
              <a:rPr lang="es-ES" dirty="0" err="1" smtClean="0"/>
              <a:t>phrases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33362"/>
              </p:ext>
            </p:extLst>
          </p:nvPr>
        </p:nvGraphicFramePr>
        <p:xfrm>
          <a:off x="1679329" y="2312375"/>
          <a:ext cx="1820008" cy="352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0008">
                  <a:extLst>
                    <a:ext uri="{9D8B030D-6E8A-4147-A177-3AD203B41FA5}">
                      <a16:colId xmlns:a16="http://schemas.microsoft.com/office/drawing/2014/main" val="2142573596"/>
                    </a:ext>
                  </a:extLst>
                </a:gridCol>
              </a:tblGrid>
              <a:tr h="411434">
                <a:tc>
                  <a:txBody>
                    <a:bodyPr/>
                    <a:lstStyle/>
                    <a:p>
                      <a:r>
                        <a:rPr lang="es-ES" b="1" dirty="0" smtClean="0"/>
                        <a:t>Key </a:t>
                      </a:r>
                      <a:r>
                        <a:rPr lang="es-ES" b="1" dirty="0" err="1" smtClean="0"/>
                        <a:t>terms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27614"/>
                  </a:ext>
                </a:extLst>
              </a:tr>
              <a:tr h="415045">
                <a:tc>
                  <a:txBody>
                    <a:bodyPr/>
                    <a:lstStyle/>
                    <a:p>
                      <a:r>
                        <a:rPr lang="es-ES" dirty="0" smtClean="0"/>
                        <a:t>Trabajo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96798"/>
                  </a:ext>
                </a:extLst>
              </a:tr>
              <a:tr h="417899">
                <a:tc>
                  <a:txBody>
                    <a:bodyPr/>
                    <a:lstStyle/>
                    <a:p>
                      <a:r>
                        <a:rPr lang="es-ES" dirty="0" smtClean="0"/>
                        <a:t>Remoto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24242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smtClean="0"/>
                        <a:t>casa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26154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smtClean="0"/>
                        <a:t>Hogar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7154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smtClean="0"/>
                        <a:t>Distancia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82771"/>
                  </a:ext>
                </a:extLst>
              </a:tr>
              <a:tr h="411434">
                <a:tc>
                  <a:txBody>
                    <a:bodyPr/>
                    <a:lstStyle/>
                    <a:p>
                      <a:r>
                        <a:rPr lang="es-ES" dirty="0" smtClean="0"/>
                        <a:t>Virtual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97300"/>
                  </a:ext>
                </a:extLst>
              </a:tr>
              <a:tr h="638984">
                <a:tc>
                  <a:txBody>
                    <a:bodyPr/>
                    <a:lstStyle/>
                    <a:p>
                      <a:r>
                        <a:rPr lang="es-ES" dirty="0" smtClean="0"/>
                        <a:t>línea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6897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211515" y="2089394"/>
            <a:ext cx="7142285" cy="4328991"/>
          </a:xfrm>
        </p:spPr>
        <p:txBody>
          <a:bodyPr>
            <a:normAutofit/>
          </a:bodyPr>
          <a:lstStyle/>
          <a:p>
            <a:r>
              <a:rPr lang="es-ES" dirty="0" smtClean="0"/>
              <a:t>In </a:t>
            </a:r>
            <a:r>
              <a:rPr lang="es-ES" dirty="0" err="1" smtClean="0"/>
              <a:t>spanish</a:t>
            </a:r>
            <a:r>
              <a:rPr lang="es-ES" dirty="0" smtClean="0"/>
              <a:t> </a:t>
            </a:r>
            <a:r>
              <a:rPr lang="es-ES" dirty="0" err="1" smtClean="0"/>
              <a:t>subwording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common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ways</a:t>
            </a:r>
            <a:r>
              <a:rPr lang="es-ES" dirty="0" smtClean="0"/>
              <a:t> to combine </a:t>
            </a:r>
            <a:r>
              <a:rPr lang="es-ES" dirty="0" err="1" smtClean="0"/>
              <a:t>words</a:t>
            </a:r>
            <a:r>
              <a:rPr lang="es-ES" dirty="0" smtClean="0"/>
              <a:t> to </a:t>
            </a:r>
            <a:r>
              <a:rPr lang="es-ES" dirty="0" err="1" smtClean="0"/>
              <a:t>express</a:t>
            </a:r>
            <a:r>
              <a:rPr lang="es-ES" dirty="0" smtClean="0"/>
              <a:t> </a:t>
            </a:r>
            <a:r>
              <a:rPr lang="es-ES" dirty="0" err="1" smtClean="0"/>
              <a:t>something</a:t>
            </a:r>
            <a:endParaRPr lang="es-ES" dirty="0" smtClean="0"/>
          </a:p>
          <a:p>
            <a:pPr lvl="1"/>
            <a:r>
              <a:rPr lang="es-ES" dirty="0" smtClean="0"/>
              <a:t>Trabajo en el hogar</a:t>
            </a:r>
          </a:p>
          <a:p>
            <a:pPr lvl="1"/>
            <a:r>
              <a:rPr lang="es-ES" dirty="0" smtClean="0"/>
              <a:t>Trabajo en casa</a:t>
            </a:r>
          </a:p>
          <a:p>
            <a:pPr lvl="1"/>
            <a:r>
              <a:rPr lang="es-ES" dirty="0" smtClean="0"/>
              <a:t>Trabajo desde el hogar</a:t>
            </a:r>
          </a:p>
          <a:p>
            <a:pPr lvl="1"/>
            <a:r>
              <a:rPr lang="es-ES" dirty="0" smtClean="0"/>
              <a:t>Trabajo desde casa</a:t>
            </a:r>
            <a:endParaRPr lang="es-ES" dirty="0"/>
          </a:p>
          <a:p>
            <a:r>
              <a:rPr lang="es-ES" dirty="0" smtClean="0"/>
              <a:t>And </a:t>
            </a:r>
            <a:r>
              <a:rPr lang="es-ES" dirty="0" err="1" smtClean="0"/>
              <a:t>it</a:t>
            </a:r>
            <a:r>
              <a:rPr lang="es-ES" dirty="0" smtClean="0"/>
              <a:t> can be </a:t>
            </a:r>
            <a:r>
              <a:rPr lang="es-ES" dirty="0" err="1" smtClean="0"/>
              <a:t>said</a:t>
            </a:r>
            <a:r>
              <a:rPr lang="es-ES" dirty="0" smtClean="0"/>
              <a:t> in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order</a:t>
            </a:r>
            <a:r>
              <a:rPr lang="es-ES" dirty="0" smtClean="0"/>
              <a:t>, so to capture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words</a:t>
            </a:r>
            <a:r>
              <a:rPr lang="es-ES" dirty="0" smtClean="0"/>
              <a:t> in a particular </a:t>
            </a:r>
            <a:r>
              <a:rPr lang="es-ES" dirty="0" err="1" smtClean="0"/>
              <a:t>generic</a:t>
            </a:r>
            <a:r>
              <a:rPr lang="es-ES" dirty="0" smtClean="0"/>
              <a:t> </a:t>
            </a:r>
            <a:r>
              <a:rPr lang="es-ES" dirty="0" err="1" smtClean="0"/>
              <a:t>phrase</a:t>
            </a:r>
            <a:r>
              <a:rPr lang="es-ES" dirty="0" smtClean="0"/>
              <a:t>.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363915" y="1547203"/>
            <a:ext cx="7142285" cy="4398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 err="1" smtClean="0"/>
              <a:t>Subwords</a:t>
            </a:r>
            <a:r>
              <a:rPr lang="es-ES" b="1" dirty="0" smtClean="0"/>
              <a:t> and </a:t>
            </a:r>
            <a:r>
              <a:rPr lang="es-ES" b="1" dirty="0" err="1" smtClean="0"/>
              <a:t>expressions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48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Negated</a:t>
            </a:r>
            <a:r>
              <a:rPr lang="es-ES" dirty="0" smtClean="0"/>
              <a:t> </a:t>
            </a:r>
            <a:r>
              <a:rPr lang="es-ES" dirty="0" err="1" smtClean="0"/>
              <a:t>specific</a:t>
            </a:r>
            <a:r>
              <a:rPr lang="es-ES" dirty="0" smtClean="0"/>
              <a:t> </a:t>
            </a:r>
            <a:r>
              <a:rPr lang="es-ES" dirty="0" err="1" smtClean="0"/>
              <a:t>phrases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40776" y="1210163"/>
            <a:ext cx="10413024" cy="4328991"/>
          </a:xfrm>
        </p:spPr>
        <p:txBody>
          <a:bodyPr>
            <a:normAutofit/>
          </a:bodyPr>
          <a:lstStyle/>
          <a:p>
            <a:r>
              <a:rPr lang="es-ES" dirty="0" smtClean="0"/>
              <a:t>In </a:t>
            </a:r>
            <a:r>
              <a:rPr lang="es-ES" dirty="0" err="1" smtClean="0"/>
              <a:t>spanish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to </a:t>
            </a:r>
            <a:r>
              <a:rPr lang="es-ES" dirty="0" err="1" smtClean="0"/>
              <a:t>negate</a:t>
            </a:r>
            <a:r>
              <a:rPr lang="es-ES" dirty="0" smtClean="0"/>
              <a:t> a </a:t>
            </a:r>
            <a:r>
              <a:rPr lang="es-ES" dirty="0" err="1" smtClean="0"/>
              <a:t>phrase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consider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No, no es and tampoco, ni (in </a:t>
            </a:r>
            <a:r>
              <a:rPr lang="es-ES" dirty="0" err="1" smtClean="0"/>
              <a:t>special</a:t>
            </a:r>
            <a:r>
              <a:rPr lang="es-ES" dirty="0" smtClean="0"/>
              <a:t> cases)</a:t>
            </a:r>
          </a:p>
          <a:p>
            <a:pPr lvl="1"/>
            <a:endParaRPr lang="es-ES" dirty="0"/>
          </a:p>
          <a:p>
            <a:r>
              <a:rPr lang="es-ES" dirty="0" err="1" smtClean="0"/>
              <a:t>Also</a:t>
            </a:r>
            <a:r>
              <a:rPr lang="es-ES" dirty="0" smtClean="0"/>
              <a:t>, as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common</a:t>
            </a:r>
            <a:r>
              <a:rPr lang="es-ES" dirty="0" smtClean="0"/>
              <a:t> in </a:t>
            </a:r>
            <a:r>
              <a:rPr lang="es-ES" dirty="0" err="1" smtClean="0"/>
              <a:t>spanish</a:t>
            </a:r>
            <a:r>
              <a:rPr lang="es-ES" dirty="0" smtClean="0"/>
              <a:t> to </a:t>
            </a:r>
            <a:r>
              <a:rPr lang="es-ES" dirty="0" err="1" smtClean="0"/>
              <a:t>talk</a:t>
            </a:r>
            <a:r>
              <a:rPr lang="es-ES" dirty="0" smtClean="0"/>
              <a:t> </a:t>
            </a:r>
            <a:r>
              <a:rPr lang="es-ES" dirty="0" err="1" smtClean="0"/>
              <a:t>negating</a:t>
            </a:r>
            <a:r>
              <a:rPr lang="es-ES" dirty="0" smtClean="0"/>
              <a:t> a </a:t>
            </a:r>
            <a:r>
              <a:rPr lang="es-ES" dirty="0" err="1" smtClean="0"/>
              <a:t>phrase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count</a:t>
            </a:r>
            <a:r>
              <a:rPr lang="es-ES" dirty="0" smtClean="0"/>
              <a:t> as </a:t>
            </a:r>
            <a:r>
              <a:rPr lang="es-ES" dirty="0" err="1" smtClean="0"/>
              <a:t>negated</a:t>
            </a:r>
            <a:r>
              <a:rPr lang="es-ES" dirty="0" smtClean="0"/>
              <a:t> </a:t>
            </a:r>
            <a:r>
              <a:rPr lang="es-ES" dirty="0" err="1" smtClean="0"/>
              <a:t>those</a:t>
            </a:r>
            <a:r>
              <a:rPr lang="es-ES" dirty="0" smtClean="0"/>
              <a:t> </a:t>
            </a:r>
            <a:r>
              <a:rPr lang="es-ES" dirty="0" err="1" smtClean="0"/>
              <a:t>phrases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explicitly</a:t>
            </a:r>
            <a:r>
              <a:rPr lang="es-ES" dirty="0" smtClean="0"/>
              <a:t> stand </a:t>
            </a:r>
            <a:r>
              <a:rPr lang="es-ES" dirty="0" err="1" smtClean="0"/>
              <a:t>for</a:t>
            </a:r>
            <a:r>
              <a:rPr lang="es-ES" dirty="0" smtClean="0"/>
              <a:t> WFO</a:t>
            </a:r>
          </a:p>
        </p:txBody>
      </p:sp>
    </p:spTree>
    <p:extLst>
      <p:ext uri="{BB962C8B-B14F-4D97-AF65-F5344CB8AC3E}">
        <p14:creationId xmlns:p14="http://schemas.microsoft.com/office/powerpoint/2010/main" val="396363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Sample</a:t>
            </a:r>
            <a:r>
              <a:rPr lang="es-ES" dirty="0" smtClean="0"/>
              <a:t> shares (</a:t>
            </a:r>
            <a:r>
              <a:rPr lang="es-ES" dirty="0" err="1" smtClean="0"/>
              <a:t>within</a:t>
            </a:r>
            <a:r>
              <a:rPr lang="es-ES" dirty="0" smtClean="0"/>
              <a:t> time </a:t>
            </a:r>
            <a:r>
              <a:rPr lang="es-ES" dirty="0" err="1" smtClean="0"/>
              <a:t>period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2260"/>
          </a:xfrm>
        </p:spPr>
        <p:txBody>
          <a:bodyPr/>
          <a:lstStyle/>
          <a:p>
            <a:r>
              <a:rPr lang="es-ES" dirty="0" err="1" smtClean="0"/>
              <a:t>Still</a:t>
            </a:r>
            <a:r>
              <a:rPr lang="es-ES" dirty="0" smtClean="0"/>
              <a:t> to define, </a:t>
            </a:r>
            <a:r>
              <a:rPr lang="es-ES" dirty="0" err="1" smtClean="0"/>
              <a:t>maybe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neccesary</a:t>
            </a:r>
            <a:r>
              <a:rPr lang="es-ES" dirty="0" smtClean="0"/>
              <a:t> to simple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buckets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A19B4C-496C-2D83-0BC1-75EE679C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80" y="2552822"/>
            <a:ext cx="5929239" cy="37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41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321</Words>
  <Application>Microsoft Office PowerPoint</Application>
  <PresentationFormat>Panorámica</PresentationFormat>
  <Paragraphs>80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Sample Selection</vt:lpstr>
      <vt:lpstr>Partition</vt:lpstr>
      <vt:lpstr>Time partition</vt:lpstr>
      <vt:lpstr>Language partition within time period</vt:lpstr>
      <vt:lpstr>Dictionaries overview</vt:lpstr>
      <vt:lpstr>Specific WFH phrases examples</vt:lpstr>
      <vt:lpstr>Generic WFH phrases</vt:lpstr>
      <vt:lpstr>Negated specific phrases</vt:lpstr>
      <vt:lpstr>Sample shares (within time period)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Jaramillo</dc:creator>
  <cp:lastModifiedBy>Oscar Jaramillo</cp:lastModifiedBy>
  <cp:revision>7</cp:revision>
  <dcterms:created xsi:type="dcterms:W3CDTF">2023-10-21T18:40:52Z</dcterms:created>
  <dcterms:modified xsi:type="dcterms:W3CDTF">2023-10-21T21:18:30Z</dcterms:modified>
</cp:coreProperties>
</file>