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3" r:id="rId13"/>
    <p:sldId id="283" r:id="rId14"/>
    <p:sldId id="285" r:id="rId15"/>
    <p:sldId id="286" r:id="rId16"/>
    <p:sldId id="287" r:id="rId17"/>
    <p:sldId id="295" r:id="rId18"/>
    <p:sldId id="288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F45B-0AE5-46F8-9C88-392ADD3CCD8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610F-643C-4E3A-8162-32DEBABC2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7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62C3-DDB2-4439-850C-51A68C1D62DC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BDF7-F5EB-46FA-806C-69001D13F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054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 userDrawn="1"/>
        </p:nvSpPr>
        <p:spPr>
          <a:xfrm rot="5400000">
            <a:off x="249674" y="-265891"/>
            <a:ext cx="1900142" cy="2405976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 i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17F6-4E13-442A-8E8F-7A137FEE09DD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fld id="{9BCDC85E-7D37-4C5F-895E-4152D29BAE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각 삼각형 6"/>
          <p:cNvSpPr/>
          <p:nvPr userDrawn="1"/>
        </p:nvSpPr>
        <p:spPr>
          <a:xfrm rot="5400000">
            <a:off x="24320" y="-24319"/>
            <a:ext cx="1887166" cy="1935805"/>
          </a:xfrm>
          <a:prstGeom prst="rtTriangle">
            <a:avLst/>
          </a:prstGeom>
          <a:solidFill>
            <a:srgbClr val="99274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3A28-5B28-475D-8C85-D876033F97C4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AC5-8F09-4111-A157-7580AE08CFDC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3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492-B02E-42C8-B9A1-91E0D088CE11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개체 틀 1"/>
          <p:cNvSpPr txBox="1">
            <a:spLocks/>
          </p:cNvSpPr>
          <p:nvPr userDrawn="1"/>
        </p:nvSpPr>
        <p:spPr>
          <a:xfrm>
            <a:off x="294759" y="263610"/>
            <a:ext cx="11534775" cy="1054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b="1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9970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fld id="{9BCDC85E-7D37-4C5F-895E-4152D29BAE15}" type="slidenum">
              <a:rPr lang="ko-KR" altLang="en-US" b="0" smtClean="0"/>
              <a:pPr/>
              <a:t>‹#›</a:t>
            </a:fld>
            <a:r>
              <a:rPr lang="ko-KR" altLang="en-US" b="0" dirty="0" smtClean="0"/>
              <a:t> </a:t>
            </a:r>
            <a:r>
              <a:rPr lang="en-US" altLang="ko-KR" dirty="0" smtClean="0"/>
              <a:t>/ ?</a:t>
            </a:r>
            <a:endParaRPr lang="ko-KR" altLang="en-US" dirty="0"/>
          </a:p>
        </p:txBody>
      </p:sp>
      <p:sp>
        <p:nvSpPr>
          <p:cNvPr id="11" name="순서도: 대체 처리 10"/>
          <p:cNvSpPr/>
          <p:nvPr userDrawn="1"/>
        </p:nvSpPr>
        <p:spPr>
          <a:xfrm flipV="1">
            <a:off x="366245" y="1340954"/>
            <a:ext cx="11357201" cy="45719"/>
          </a:xfrm>
          <a:prstGeom prst="flowChartAlternateProcess">
            <a:avLst/>
          </a:prstGeom>
          <a:gradFill flip="none" rotWithShape="1">
            <a:gsLst>
              <a:gs pos="0">
                <a:srgbClr val="992744">
                  <a:tint val="66000"/>
                  <a:satMod val="160000"/>
                </a:srgbClr>
              </a:gs>
              <a:gs pos="50000">
                <a:srgbClr val="992744">
                  <a:tint val="44500"/>
                  <a:satMod val="160000"/>
                </a:srgbClr>
              </a:gs>
              <a:gs pos="100000">
                <a:srgbClr val="99274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2887577" y="6388433"/>
            <a:ext cx="8101849" cy="36512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* Ref: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642-3CF8-44D8-B2D1-C198025A6D3E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D6B-0521-4383-B901-D35FEEBF5BF9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D18A-AFA7-4085-AC2E-39489963E091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2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2C5-265B-4D45-B1ED-7A3799848B89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8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278D-22F1-49E8-94FA-0CC2B60B60F9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B961-22BF-4C2C-A5F4-E885CFA40784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82E-B5D0-4769-8AE6-D982B5FB0920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6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6245" y="123568"/>
            <a:ext cx="11357202" cy="1196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6245" y="1518360"/>
            <a:ext cx="11357202" cy="465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err="1" smtClean="0"/>
              <a:t>dkgjdskjksdjgkdjgkdfjg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dgjdkfjgldjkgjdg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jdfkgljdflgjdfljgdlfjgdlfjgdljfg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ddgjdjjdgkjdfl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</a:t>
            </a:r>
            <a:r>
              <a:rPr lang="en-US" altLang="ko-KR" dirty="0" err="1" smtClean="0"/>
              <a:t>dfgjdlfjglfdjgldjgld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djfgj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9F1B-B770-48C5-955A-CD82E1158609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802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fld id="{9BCDC85E-7D37-4C5F-895E-4152D29BAE15}" type="slidenum">
              <a:rPr lang="ko-KR" altLang="en-US" b="0" smtClean="0"/>
              <a:pPr/>
              <a:t>‹#›</a:t>
            </a:fld>
            <a:r>
              <a:rPr lang="ko-KR" altLang="en-US" b="0" dirty="0" smtClean="0"/>
              <a:t> </a:t>
            </a:r>
            <a:r>
              <a:rPr lang="en-US" altLang="ko-KR" dirty="0" smtClean="0"/>
              <a:t>/ ?</a:t>
            </a:r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-14748" y="1"/>
            <a:ext cx="764464" cy="593560"/>
            <a:chOff x="-14748" y="1"/>
            <a:chExt cx="764464" cy="593560"/>
          </a:xfrm>
        </p:grpSpPr>
        <p:sp>
          <p:nvSpPr>
            <p:cNvPr id="14" name="직각 삼각형 13"/>
            <p:cNvSpPr/>
            <p:nvPr userDrawn="1"/>
          </p:nvSpPr>
          <p:spPr>
            <a:xfrm rot="5400000">
              <a:off x="71454" y="-84700"/>
              <a:ext cx="592059" cy="764464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 userDrawn="1"/>
          </p:nvSpPr>
          <p:spPr>
            <a:xfrm rot="5400000">
              <a:off x="-45149" y="45150"/>
              <a:ext cx="593560" cy="503261"/>
            </a:xfrm>
            <a:prstGeom prst="rtTriangle">
              <a:avLst/>
            </a:prstGeom>
            <a:solidFill>
              <a:srgbClr val="99274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369653" y="6576058"/>
            <a:ext cx="1702341" cy="32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rgbClr val="9E364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Formal Methods Lab.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" y="6416127"/>
            <a:ext cx="404424" cy="392013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 rot="16200000" flipV="1">
            <a:off x="11522716" y="6193736"/>
            <a:ext cx="764464" cy="593560"/>
            <a:chOff x="-14748" y="1"/>
            <a:chExt cx="764464" cy="59356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7" name="직각 삼각형 16"/>
            <p:cNvSpPr/>
            <p:nvPr userDrawn="1"/>
          </p:nvSpPr>
          <p:spPr>
            <a:xfrm rot="5400000">
              <a:off x="71454" y="-84700"/>
              <a:ext cx="592059" cy="764464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 userDrawn="1"/>
          </p:nvSpPr>
          <p:spPr>
            <a:xfrm rot="5400000">
              <a:off x="-45149" y="45150"/>
              <a:ext cx="593560" cy="503261"/>
            </a:xfrm>
            <a:prstGeom prst="rtTriangle">
              <a:avLst/>
            </a:prstGeom>
            <a:solidFill>
              <a:srgbClr val="99274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0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600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▶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TLA+ Part </a:t>
            </a:r>
            <a:r>
              <a:rPr lang="en-US" altLang="ko-KR" dirty="0" smtClean="0"/>
              <a:t>V</a:t>
            </a:r>
            <a:br>
              <a:rPr lang="en-US" altLang="ko-KR" dirty="0" smtClean="0"/>
            </a:br>
            <a:r>
              <a:rPr lang="en-US" altLang="ko-KR" sz="4400" dirty="0" smtClean="0"/>
              <a:t>(TLA </a:t>
            </a:r>
            <a:r>
              <a:rPr lang="ko-KR" altLang="en-US" sz="4400" dirty="0" smtClean="0"/>
              <a:t>도구 사용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정형기법 연구실</a:t>
            </a:r>
          </a:p>
          <a:p>
            <a:r>
              <a:rPr lang="ko-KR" altLang="en-US" dirty="0"/>
              <a:t>박사과정 </a:t>
            </a:r>
            <a:r>
              <a:rPr lang="en-US" altLang="ko-KR" dirty="0"/>
              <a:t>4</a:t>
            </a:r>
            <a:r>
              <a:rPr lang="ko-KR" altLang="en-US" smtClean="0"/>
              <a:t>학기 </a:t>
            </a:r>
            <a:r>
              <a:rPr lang="ko-KR" altLang="en-US" dirty="0"/>
              <a:t>김영미</a:t>
            </a:r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68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Die Hard </a:t>
            </a:r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initial </a:t>
            </a:r>
            <a:r>
              <a:rPr lang="en-US" altLang="ko-KR" dirty="0" smtClean="0"/>
              <a:t>predicate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 next </a:t>
            </a:r>
            <a:r>
              <a:rPr lang="en-US" altLang="ko-KR" dirty="0"/>
              <a:t>possible actions on the </a:t>
            </a:r>
            <a:r>
              <a:rPr lang="en-US" altLang="ko-KR" dirty="0" smtClean="0"/>
              <a:t>system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10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*Ref: </a:t>
            </a:r>
            <a:r>
              <a:rPr lang="en-US" altLang="ko-KR" dirty="0"/>
              <a:t>http://www.ebpml.org/blog15/2015/01/tla-the-die-hard-problem/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0" y="3849801"/>
            <a:ext cx="3779608" cy="23592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1" y="2035758"/>
            <a:ext cx="3407026" cy="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Die </a:t>
            </a:r>
            <a:r>
              <a:rPr lang="en-US" altLang="ko-KR" dirty="0"/>
              <a:t>Hard </a:t>
            </a:r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11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5" y="1512766"/>
            <a:ext cx="4700277" cy="46279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98" y="1440025"/>
            <a:ext cx="4680928" cy="47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Verification Method of SDN Firewall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245" y="5596128"/>
            <a:ext cx="11357202" cy="580836"/>
          </a:xfrm>
        </p:spPr>
        <p:txBody>
          <a:bodyPr/>
          <a:lstStyle/>
          <a:p>
            <a:r>
              <a:rPr lang="en-US" altLang="ko-KR" dirty="0" smtClean="0"/>
              <a:t>SDN(Software-Defined Networking)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12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15568" y="6356350"/>
            <a:ext cx="9873859" cy="39720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* Ref: </a:t>
            </a:r>
            <a:r>
              <a:rPr lang="en-US" altLang="ko-KR" dirty="0" err="1" smtClean="0"/>
              <a:t>Miyoung</a:t>
            </a:r>
            <a:r>
              <a:rPr lang="en-US" altLang="ko-KR" dirty="0" smtClean="0"/>
              <a:t> KANG et al, “A Verification Method of SDN Firewall Application”, IECE TRANS. COMMUN., July 2016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1647840"/>
            <a:ext cx="7223760" cy="403558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933160" y="1320425"/>
            <a:ext cx="3236976" cy="3948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10877" y="1499811"/>
            <a:ext cx="1436648" cy="14532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13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62" y="1518360"/>
            <a:ext cx="5044367" cy="49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Translation of Firewall Rules to </a:t>
            </a:r>
            <a:r>
              <a:rPr lang="en-US" altLang="ko-KR" dirty="0" err="1" smtClean="0"/>
              <a:t>pACSR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14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89" y="1659910"/>
            <a:ext cx="10315854" cy="37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Translation of Switch’s </a:t>
            </a:r>
            <a:r>
              <a:rPr lang="en-US" altLang="ko-KR" dirty="0" err="1" smtClean="0"/>
              <a:t>OpenFlow</a:t>
            </a:r>
            <a:r>
              <a:rPr lang="en-US" altLang="ko-KR" dirty="0" smtClean="0"/>
              <a:t> Tables to </a:t>
            </a:r>
            <a:r>
              <a:rPr lang="en-US" altLang="ko-KR" dirty="0" err="1" smtClean="0"/>
              <a:t>pACSR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15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6" y="1552811"/>
            <a:ext cx="9087399" cy="4571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4696" y="372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k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5678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Firewall Rules and </a:t>
            </a:r>
            <a:r>
              <a:rPr lang="en-US" altLang="ko-KR" dirty="0" err="1" smtClean="0"/>
              <a:t>OpenFlow</a:t>
            </a:r>
            <a:r>
              <a:rPr lang="en-US" altLang="ko-KR" dirty="0" smtClean="0"/>
              <a:t>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16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5" y="2155746"/>
            <a:ext cx="5111756" cy="28755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49" y="2155746"/>
            <a:ext cx="5734949" cy="32044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68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Translation of Firewall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17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7" y="1518360"/>
            <a:ext cx="5111756" cy="28755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1" y="3936075"/>
            <a:ext cx="6028623" cy="22408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806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Translation of Switch’s </a:t>
            </a:r>
            <a:r>
              <a:rPr lang="en-US" altLang="ko-KR" dirty="0" err="1" smtClean="0"/>
              <a:t>OpenFlow</a:t>
            </a:r>
            <a:r>
              <a:rPr lang="en-US" altLang="ko-KR" dirty="0" smtClean="0"/>
              <a:t>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18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57" y="1998740"/>
            <a:ext cx="6182690" cy="36792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5" y="1536910"/>
            <a:ext cx="3391563" cy="19078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45" y="3621401"/>
            <a:ext cx="4894687" cy="27349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38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19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51293" y="2967335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 &amp; A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6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TLA+ Toolbox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6367" y="1885949"/>
            <a:ext cx="7729683" cy="3448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TLA+ Toolbox(IDE for the TLA+ tools)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5147" y="2618374"/>
            <a:ext cx="2755945" cy="102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TLA+ parser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0012" y="2618374"/>
            <a:ext cx="3848837" cy="8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TLC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00013" y="3600450"/>
            <a:ext cx="3848837" cy="1295400"/>
            <a:chOff x="5104663" y="3981450"/>
            <a:chExt cx="3848837" cy="1295400"/>
          </a:xfrm>
        </p:grpSpPr>
        <p:sp>
          <p:nvSpPr>
            <p:cNvPr id="10" name="직사각형 9"/>
            <p:cNvSpPr/>
            <p:nvPr/>
          </p:nvSpPr>
          <p:spPr>
            <a:xfrm>
              <a:off x="5104663" y="3981450"/>
              <a:ext cx="3848837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TLAPS</a:t>
              </a:r>
              <a:endParaRPr lang="en-US" altLang="ko-KR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81600" y="4454972"/>
              <a:ext cx="17907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TLA Proof Manager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049237" y="4454972"/>
              <a:ext cx="17907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 “backend” verifiers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045146" y="3714750"/>
            <a:ext cx="2784889" cy="117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TLATEX</a:t>
            </a:r>
            <a:endParaRPr lang="en-US" altLang="ko-KR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924430" y="4855024"/>
            <a:ext cx="336292" cy="95249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2353" y="589952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프로그램 별도로 제공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905250" y="4572000"/>
            <a:ext cx="171450" cy="135401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5313" y="5926013"/>
            <a:ext cx="25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Pdflatex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필요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2</a:t>
            </a:fld>
            <a:r>
              <a:rPr lang="ko-KR" altLang="en-US" b="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TLA+ Toolbox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runtime 1.8</a:t>
            </a:r>
          </a:p>
          <a:p>
            <a:pPr lvl="1"/>
            <a:r>
              <a:rPr lang="en-US" altLang="ko-KR" dirty="0" smtClean="0"/>
              <a:t>Windows, Linux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smtClean="0"/>
              <a:t>research.microsoft.com/en-us/um/people/lamport/tla/toolbox.html#downloading</a:t>
            </a:r>
          </a:p>
          <a:p>
            <a:pPr lvl="2"/>
            <a:r>
              <a:rPr lang="en-US" altLang="ko-KR" dirty="0"/>
              <a:t>https://tla.msr-inria.inria.fr/tlatoolbox/products/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5181600" y="0"/>
            <a:ext cx="7010400" cy="35422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TLA+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4241800"/>
            <a:ext cx="5781675" cy="211455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3</a:t>
            </a:fld>
            <a:r>
              <a:rPr lang="ko-KR" altLang="en-US" b="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5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5181600" y="0"/>
            <a:ext cx="7010400" cy="35422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TLA+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0" y="177113"/>
            <a:ext cx="9696226" cy="6137141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4</a:t>
            </a:fld>
            <a:r>
              <a:rPr lang="ko-KR" altLang="en-US" b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0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Specify a system by specifying a </a:t>
            </a:r>
            <a:r>
              <a:rPr lang="en-US" altLang="ko-KR" dirty="0"/>
              <a:t>set of possible behaviors</a:t>
            </a:r>
            <a:endParaRPr lang="en-US" altLang="ko-KR" dirty="0" smtClean="0"/>
          </a:p>
          <a:p>
            <a:r>
              <a:rPr lang="en-US" altLang="ko-KR" dirty="0" smtClean="0"/>
              <a:t>Behavior</a:t>
            </a:r>
          </a:p>
          <a:p>
            <a:pPr lvl="1"/>
            <a:r>
              <a:rPr lang="en-US" altLang="ko-KR" dirty="0" smtClean="0"/>
              <a:t>A sequence of states</a:t>
            </a:r>
          </a:p>
          <a:p>
            <a:r>
              <a:rPr lang="en-US" altLang="ko-KR" dirty="0" smtClean="0"/>
              <a:t>State</a:t>
            </a:r>
          </a:p>
          <a:p>
            <a:pPr lvl="1"/>
            <a:r>
              <a:rPr lang="en-US" altLang="ko-KR" dirty="0" smtClean="0"/>
              <a:t>An assignment of values to variables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5</a:t>
            </a:fld>
            <a:r>
              <a:rPr lang="ko-KR" altLang="en-US" b="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4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TLA+ -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parts to a specification</a:t>
            </a:r>
          </a:p>
          <a:p>
            <a:pPr lvl="1"/>
            <a:r>
              <a:rPr lang="en-US" altLang="ko-KR" dirty="0" smtClean="0"/>
              <a:t>Initial </a:t>
            </a:r>
            <a:r>
              <a:rPr lang="en-US" altLang="ko-KR" dirty="0"/>
              <a:t>predicate</a:t>
            </a:r>
          </a:p>
          <a:p>
            <a:pPr lvl="1"/>
            <a:r>
              <a:rPr lang="en-US" altLang="ko-KR" dirty="0" smtClean="0"/>
              <a:t>Possible </a:t>
            </a:r>
            <a:r>
              <a:rPr lang="en-US" altLang="ko-KR" dirty="0"/>
              <a:t>“Next” states</a:t>
            </a:r>
          </a:p>
          <a:p>
            <a:pPr lvl="1"/>
            <a:r>
              <a:rPr lang="en-US" altLang="ko-KR" dirty="0" smtClean="0"/>
              <a:t>Safety </a:t>
            </a:r>
            <a:r>
              <a:rPr lang="en-US" altLang="ko-KR" dirty="0"/>
              <a:t>Properties</a:t>
            </a:r>
          </a:p>
          <a:p>
            <a:pPr lvl="1"/>
            <a:r>
              <a:rPr lang="en-US" altLang="ko-KR" dirty="0" smtClean="0"/>
              <a:t>Liveness </a:t>
            </a:r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6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TLA+ -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TLA system specifications are of the </a:t>
            </a:r>
            <a:r>
              <a:rPr lang="en-US" altLang="ko-KR" dirty="0" smtClean="0"/>
              <a:t>form</a:t>
            </a:r>
          </a:p>
          <a:p>
            <a:pPr marL="325800" lvl="1" indent="0">
              <a:buNone/>
            </a:pPr>
            <a:r>
              <a:rPr lang="en-US" altLang="ko-K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altLang="ko-KR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Init</a:t>
            </a:r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∧ □[</a:t>
            </a:r>
            <a:r>
              <a:rPr lang="en-US" altLang="ko-K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Next</a:t>
            </a:r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altLang="ko-KR" sz="2400" b="1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ko-KR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ko-K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en-US" altLang="ko-KR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/>
          </a:p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Init</a:t>
            </a:r>
            <a:r>
              <a:rPr lang="en-US" altLang="ko-KR" dirty="0"/>
              <a:t> : state formula describing the initial state(s)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Next</a:t>
            </a:r>
            <a:r>
              <a:rPr lang="en-US" altLang="ko-KR" dirty="0" smtClean="0"/>
              <a:t> </a:t>
            </a:r>
            <a:r>
              <a:rPr lang="en-US" altLang="ko-KR" dirty="0"/>
              <a:t>: action formula formalizing the transition </a:t>
            </a:r>
            <a:r>
              <a:rPr lang="en-US" altLang="ko-KR" dirty="0" smtClean="0"/>
              <a:t>relation</a:t>
            </a:r>
          </a:p>
          <a:p>
            <a:pPr lvl="1"/>
            <a:r>
              <a:rPr lang="en-US" altLang="ko-KR" dirty="0" smtClean="0"/>
              <a:t>usually </a:t>
            </a:r>
            <a:r>
              <a:rPr lang="en-US" altLang="ko-KR" dirty="0"/>
              <a:t>a disjunction A</a:t>
            </a:r>
            <a:r>
              <a:rPr lang="en-US" altLang="ko-KR" baseline="-25000" dirty="0"/>
              <a:t>1</a:t>
            </a:r>
            <a:r>
              <a:rPr lang="en-US" altLang="ko-KR" dirty="0"/>
              <a:t> ∨...</a:t>
            </a:r>
            <a:r>
              <a:rPr lang="en-US" altLang="ko-KR" dirty="0" smtClean="0"/>
              <a:t>∨ A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 </a:t>
            </a:r>
            <a:r>
              <a:rPr lang="en-US" altLang="ko-KR" dirty="0"/>
              <a:t>of possible actions (events) Ai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ko-KR" dirty="0" smtClean="0"/>
              <a:t> </a:t>
            </a:r>
            <a:r>
              <a:rPr lang="en-US" altLang="ko-KR" dirty="0"/>
              <a:t>: temporal formula asserting liveness conditions</a:t>
            </a:r>
          </a:p>
          <a:p>
            <a:pPr lvl="1"/>
            <a:r>
              <a:rPr lang="en-US" altLang="ko-KR" dirty="0" smtClean="0"/>
              <a:t>usually </a:t>
            </a:r>
            <a:r>
              <a:rPr lang="en-US" altLang="ko-KR" dirty="0"/>
              <a:t>a conjunction </a:t>
            </a:r>
            <a:r>
              <a:rPr lang="en-US" altLang="ko-KR" dirty="0" err="1"/>
              <a:t>WF</a:t>
            </a:r>
            <a:r>
              <a:rPr lang="en-US" altLang="ko-KR" baseline="-25000" dirty="0" err="1"/>
              <a:t>v</a:t>
            </a:r>
            <a:r>
              <a:rPr lang="en-US" altLang="ko-KR" dirty="0"/>
              <a:t>(A</a:t>
            </a:r>
            <a:r>
              <a:rPr lang="en-US" altLang="ko-KR" baseline="-25000" dirty="0"/>
              <a:t>i</a:t>
            </a:r>
            <a:r>
              <a:rPr lang="en-US" altLang="ko-KR" dirty="0" smtClean="0"/>
              <a:t>) ∧</a:t>
            </a:r>
            <a:r>
              <a:rPr lang="en-US" altLang="ko-KR" dirty="0"/>
              <a:t>...</a:t>
            </a:r>
            <a:r>
              <a:rPr lang="en-US" altLang="ko-KR" dirty="0" smtClean="0"/>
              <a:t>∧ </a:t>
            </a:r>
            <a:r>
              <a:rPr lang="en-US" altLang="ko-KR" dirty="0" err="1" smtClean="0"/>
              <a:t>SF</a:t>
            </a:r>
            <a:r>
              <a:rPr lang="en-US" altLang="ko-KR" baseline="-25000" dirty="0" err="1" smtClean="0"/>
              <a:t>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j</a:t>
            </a:r>
            <a:r>
              <a:rPr lang="en-US" altLang="ko-KR" dirty="0"/>
              <a:t>) of fairness conditions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7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* Ref: Modeling and Developing Systems Using TLA+(</a:t>
            </a:r>
            <a:r>
              <a:rPr lang="en-US" altLang="ko-KR" dirty="0" err="1"/>
              <a:t>ppt</a:t>
            </a:r>
            <a:r>
              <a:rPr lang="en-US" altLang="ko-KR" dirty="0"/>
              <a:t>, by Stephan </a:t>
            </a:r>
            <a:r>
              <a:rPr lang="en-US" altLang="ko-KR" dirty="0" err="1"/>
              <a:t>Merz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Alternating One-bit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 Predicate</a:t>
            </a:r>
          </a:p>
          <a:p>
            <a:pPr lvl="1"/>
            <a:r>
              <a:rPr lang="en-US" altLang="ko-KR" dirty="0" smtClean="0"/>
              <a:t>(b = 0) ∨ (b = 1)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Next States</a:t>
            </a:r>
          </a:p>
          <a:p>
            <a:pPr lvl="1"/>
            <a:r>
              <a:rPr lang="en-US" altLang="ko-KR" dirty="0" smtClean="0"/>
              <a:t>((b = 0) ∧ (b’ = 1)) ∨</a:t>
            </a:r>
            <a:r>
              <a:rPr lang="en-US" altLang="ko-KR" dirty="0"/>
              <a:t> ((b = </a:t>
            </a:r>
            <a:r>
              <a:rPr lang="en-US" altLang="ko-KR" dirty="0" smtClean="0"/>
              <a:t>1) </a:t>
            </a:r>
            <a:r>
              <a:rPr lang="en-US" altLang="ko-KR" dirty="0"/>
              <a:t>∧ (b’ = </a:t>
            </a:r>
            <a:r>
              <a:rPr lang="en-US" altLang="ko-KR" dirty="0" smtClean="0"/>
              <a:t>0))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8</a:t>
            </a:fld>
            <a:r>
              <a:rPr lang="ko-KR" altLang="en-US" b="0" smtClean="0"/>
              <a:t> </a:t>
            </a:r>
            <a:r>
              <a:rPr lang="en-US" altLang="ko-KR" smtClean="0"/>
              <a:t>/ 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07" y="2401563"/>
            <a:ext cx="2705100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24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Die Hard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  <a:cs typeface="Ebrima" panose="02000000000000000000" pitchFamily="2" charset="0"/>
              </a:rPr>
              <a:t>In the movie Die Hard 3, the heroes must solve </a:t>
            </a:r>
            <a:r>
              <a:rPr lang="en-US" altLang="ko-KR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Ebrima" panose="02000000000000000000" pitchFamily="2" charset="0"/>
              </a:rPr>
              <a:t>the problem of obtaining exactly 4 gallons of water using a 5 gallon jug, a 3 gallon jug, and a water faucet</a:t>
            </a:r>
            <a:r>
              <a:rPr lang="en-US" altLang="ko-KR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lvl="1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  <a:cs typeface="Ebrima" panose="02000000000000000000" pitchFamily="2" charset="0"/>
              </a:rPr>
              <a:t>https://www.youtube.com/watch?v=BVtQNK_ZUJg</a:t>
            </a:r>
            <a:endParaRPr lang="en-US" altLang="ko-KR" i="1" dirty="0" smtClean="0">
              <a:latin typeface="Cambria Math" panose="02040503050406030204" pitchFamily="18" charset="0"/>
              <a:ea typeface="Cambria Math" panose="02040503050406030204" pitchFamily="18" charset="0"/>
              <a:cs typeface="Ebrima" panose="02000000000000000000" pitchFamily="2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DC85E-7D37-4C5F-895E-4152D29BAE15}" type="slidenum">
              <a:rPr lang="ko-KR" altLang="en-US" b="0" smtClean="0"/>
              <a:pPr/>
              <a:t>9</a:t>
            </a:fld>
            <a:r>
              <a:rPr lang="en-US" altLang="ko-KR" smtClean="0"/>
              <a:t>/?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*Image </a:t>
            </a:r>
            <a:r>
              <a:rPr lang="en-US" altLang="ko-KR" dirty="0" err="1" smtClean="0"/>
              <a:t>source:http</a:t>
            </a:r>
            <a:r>
              <a:rPr lang="en-US" altLang="ko-KR" dirty="0"/>
              <a:t>://www.wikihow.com/Solve-the-Water-Jug-Riddle-from-Die-Hard-3</a:t>
            </a:r>
            <a:endParaRPr lang="ko-KR" altLang="en-US" dirty="0"/>
          </a:p>
        </p:txBody>
      </p:sp>
      <p:sp>
        <p:nvSpPr>
          <p:cNvPr id="5" name="AutoShape 2" descr="Image titled Solve the Water Jug Riddle from Die Hard 3 Step 1"/>
          <p:cNvSpPr>
            <a:spLocks noChangeAspect="1" noChangeArrowheads="1"/>
          </p:cNvSpPr>
          <p:nvPr/>
        </p:nvSpPr>
        <p:spPr bwMode="auto">
          <a:xfrm>
            <a:off x="155574" y="-144463"/>
            <a:ext cx="5142331" cy="5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18" y="2757331"/>
            <a:ext cx="4672208" cy="35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432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Cambria Math</vt:lpstr>
      <vt:lpstr>Ebrima</vt:lpstr>
      <vt:lpstr>Wingdings</vt:lpstr>
      <vt:lpstr>Office 테마</vt:lpstr>
      <vt:lpstr>TLA+ Part V (TLA 도구 사용)</vt:lpstr>
      <vt:lpstr>TLA+ Toolbox</vt:lpstr>
      <vt:lpstr>TLA+ Toolbox 설치</vt:lpstr>
      <vt:lpstr>PowerPoint 프레젠테이션</vt:lpstr>
      <vt:lpstr>Specifying Systems</vt:lpstr>
      <vt:lpstr>TLA+ - Overview</vt:lpstr>
      <vt:lpstr>TLA+ - Overview</vt:lpstr>
      <vt:lpstr>Alternating One-bit Clock</vt:lpstr>
      <vt:lpstr>Die Hard Problem</vt:lpstr>
      <vt:lpstr>Die Hard Problem</vt:lpstr>
      <vt:lpstr>Die Hard Problem</vt:lpstr>
      <vt:lpstr>A Verification Method of SDN Firewall Applications</vt:lpstr>
      <vt:lpstr>Verification Framework</vt:lpstr>
      <vt:lpstr>Translation of Firewall Rules to pACSR</vt:lpstr>
      <vt:lpstr>Translation of Switch’s OpenFlow Tables to pACSR</vt:lpstr>
      <vt:lpstr>Example of Firewall Rules and OpenFlow tables</vt:lpstr>
      <vt:lpstr>Translation of Firewall rules</vt:lpstr>
      <vt:lpstr>Translation of Switch’s OpenFlow tables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TnFmDoctor</dc:creator>
  <cp:lastModifiedBy>G.yeon</cp:lastModifiedBy>
  <cp:revision>180</cp:revision>
  <dcterms:created xsi:type="dcterms:W3CDTF">2016-03-08T09:53:32Z</dcterms:created>
  <dcterms:modified xsi:type="dcterms:W3CDTF">2017-03-16T08:05:19Z</dcterms:modified>
</cp:coreProperties>
</file>