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3" r:id="rId15"/>
    <p:sldId id="275" r:id="rId16"/>
    <p:sldId id="274" r:id="rId17"/>
    <p:sldId id="276" r:id="rId18"/>
    <p:sldId id="272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5"/>
    <p:restoredTop sz="94604"/>
  </p:normalViewPr>
  <p:slideViewPr>
    <p:cSldViewPr snapToGrid="0" snapToObjects="1">
      <p:cViewPr varScale="1">
        <p:scale>
          <a:sx n="132" d="100"/>
          <a:sy n="132" d="100"/>
        </p:scale>
        <p:origin x="19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1B899-019C-B144-8BA5-71091EDB765C}" type="datetimeFigureOut">
              <a:rPr lang="en-US" smtClean="0"/>
              <a:t>6/1/16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08AC4-9FD2-BC44-80E6-27EBC177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6FA9A-FBA6-4B1D-9E2D-9F9DCEFBC52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7938" y="1644073"/>
            <a:ext cx="6553200" cy="108845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Bookman Old Style" pitchFamily="18" charset="0"/>
              </a:rPr>
              <a:t>Player Rating Estimation via Bayesian Inference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9368" y="3530918"/>
            <a:ext cx="6531769" cy="990600"/>
          </a:xfrm>
        </p:spPr>
        <p:txBody>
          <a:bodyPr>
            <a:normAutofit/>
          </a:bodyPr>
          <a:lstStyle/>
          <a:p>
            <a:pPr algn="r"/>
            <a:r>
              <a:rPr lang="en-US" sz="2000" dirty="0" smtClean="0">
                <a:solidFill>
                  <a:srgbClr val="0070C0"/>
                </a:solidFill>
                <a:latin typeface="Bookman Old Style" pitchFamily="18" charset="0"/>
              </a:rPr>
              <a:t>Mustafa </a:t>
            </a:r>
            <a:r>
              <a:rPr lang="en-US" sz="2000" dirty="0" err="1" smtClean="0">
                <a:solidFill>
                  <a:srgbClr val="0070C0"/>
                </a:solidFill>
                <a:latin typeface="Bookman Old Style" pitchFamily="18" charset="0"/>
              </a:rPr>
              <a:t>Onur</a:t>
            </a:r>
            <a:r>
              <a:rPr lang="en-US" sz="2000" dirty="0" smtClean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Bookman Old Style" pitchFamily="18" charset="0"/>
              </a:rPr>
              <a:t>Eken</a:t>
            </a:r>
            <a:endParaRPr lang="en-US" sz="2000" dirty="0">
              <a:solidFill>
                <a:srgbClr val="0070C0"/>
              </a:solidFill>
              <a:latin typeface="Bookman Old Style" pitchFamily="18" charset="0"/>
            </a:endParaRPr>
          </a:p>
          <a:p>
            <a:pPr algn="r"/>
            <a:r>
              <a:rPr lang="en-US" sz="2000" i="1" dirty="0" smtClean="0">
                <a:solidFill>
                  <a:srgbClr val="0070C0"/>
                </a:solidFill>
                <a:latin typeface="Bookman Old Style" pitchFamily="18" charset="0"/>
              </a:rPr>
              <a:t>Advised by</a:t>
            </a:r>
            <a:r>
              <a:rPr lang="en-US" sz="2000" dirty="0" smtClean="0">
                <a:solidFill>
                  <a:srgbClr val="0070C0"/>
                </a:solidFill>
                <a:latin typeface="Bookman Old Style" pitchFamily="18" charset="0"/>
              </a:rPr>
              <a:t> Ali </a:t>
            </a:r>
            <a:r>
              <a:rPr lang="en-US" sz="2000" dirty="0" err="1" smtClean="0">
                <a:solidFill>
                  <a:srgbClr val="0070C0"/>
                </a:solidFill>
                <a:latin typeface="Bookman Old Style" pitchFamily="18" charset="0"/>
              </a:rPr>
              <a:t>Taylan</a:t>
            </a:r>
            <a:r>
              <a:rPr lang="en-US" sz="2000" dirty="0" smtClean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Bookman Old Style" pitchFamily="18" charset="0"/>
              </a:rPr>
              <a:t>Cemgil</a:t>
            </a:r>
            <a:endParaRPr lang="en-US" sz="2000" dirty="0">
              <a:solidFill>
                <a:srgbClr val="0070C0"/>
              </a:solidFill>
              <a:latin typeface="Bookman Old Style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601952" y="4786457"/>
            <a:ext cx="5966691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 defTabSz="914400">
              <a:spcBef>
                <a:spcPct val="20000"/>
              </a:spcBef>
              <a:defRPr/>
            </a:pPr>
            <a:r>
              <a:rPr lang="en-US" sz="1200" dirty="0">
                <a:solidFill>
                  <a:srgbClr val="0070C0"/>
                </a:solidFill>
                <a:latin typeface="Bookman Old Style" pitchFamily="18" charset="0"/>
              </a:rPr>
              <a:t>Submitted to the Department of Computer Engineering  in partial fulfillment of the  requirements for the degree of  Bachelor of Science </a:t>
            </a:r>
          </a:p>
          <a:p>
            <a:pPr algn="ctr" defTabSz="914400">
              <a:spcBef>
                <a:spcPct val="20000"/>
              </a:spcBef>
              <a:defRPr/>
            </a:pPr>
            <a:r>
              <a:rPr lang="en-US" sz="1200" dirty="0">
                <a:solidFill>
                  <a:srgbClr val="0070C0"/>
                </a:solidFill>
                <a:latin typeface="Bookman Old Style" pitchFamily="18" charset="0"/>
              </a:rPr>
              <a:t>Boğaziçi</a:t>
            </a:r>
            <a:r>
              <a:rPr lang="en-US" sz="1200" dirty="0">
                <a:solidFill>
                  <a:srgbClr val="0070C0"/>
                </a:solidFill>
                <a:latin typeface="Bookman Old Style" pitchFamily="18" charset="0"/>
              </a:rPr>
              <a:t> University, Spring </a:t>
            </a:r>
            <a:r>
              <a:rPr lang="en-US" sz="1200" dirty="0" smtClean="0">
                <a:solidFill>
                  <a:srgbClr val="0070C0"/>
                </a:solidFill>
                <a:latin typeface="Bookman Old Style" pitchFamily="18" charset="0"/>
              </a:rPr>
              <a:t>2016</a:t>
            </a:r>
            <a:endParaRPr lang="en-US" sz="1200" dirty="0">
              <a:solidFill>
                <a:srgbClr val="0070C0"/>
              </a:solidFill>
              <a:latin typeface="Bookman Old Style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396" y="320676"/>
            <a:ext cx="1478604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938338" y="3462338"/>
            <a:ext cx="7315200" cy="11277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27698" y="4719782"/>
            <a:ext cx="7315200" cy="742950"/>
          </a:xfrm>
          <a:prstGeom prst="rect">
            <a:avLst/>
          </a:prstGeom>
          <a:noFill/>
          <a:ln w="6350" cap="rnd" cmpd="sng" algn="ctr">
            <a:solidFill>
              <a:schemeClr val="tx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38338" y="3466956"/>
            <a:ext cx="238125" cy="11277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38338" y="4719782"/>
            <a:ext cx="228600" cy="742950"/>
          </a:xfrm>
          <a:prstGeom prst="rect">
            <a:avLst/>
          </a:prstGeom>
          <a:solidFill>
            <a:srgbClr val="002060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236687" cy="748145"/>
          </a:xfrm>
        </p:spPr>
        <p:txBody>
          <a:bodyPr anchor="t"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MH: How do samples look like?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9734" y="4636655"/>
            <a:ext cx="8444268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605" y="1357745"/>
            <a:ext cx="4860175" cy="48601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1732547" y="2800952"/>
            <a:ext cx="38501" cy="3330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160168" y="1769107"/>
            <a:ext cx="1683483" cy="836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902337" y="2587325"/>
            <a:ext cx="941314" cy="213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43651" y="2605330"/>
            <a:ext cx="20020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Projections on axes: approximate distribution is visualized using Gaussian kernel density estimator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483318" y="6217920"/>
            <a:ext cx="32533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79571" y="6371924"/>
            <a:ext cx="2983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Axis of player 1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-47908" y="4050212"/>
            <a:ext cx="2983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Axis of player 2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84562" y="5603082"/>
            <a:ext cx="277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lines </a:t>
            </a: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indicate the first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 samples visited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857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236687" cy="748145"/>
          </a:xfrm>
        </p:spPr>
        <p:txBody>
          <a:bodyPr anchor="t"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Gibbs: How do samples look like?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9734" y="4636655"/>
            <a:ext cx="8444268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732547" y="2800952"/>
            <a:ext cx="38501" cy="3330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902337" y="2587325"/>
            <a:ext cx="941314" cy="213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43651" y="2605330"/>
            <a:ext cx="20020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Projections on axes: approximate distribution is visualized using Gaussian kernel density estimator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483318" y="6217920"/>
            <a:ext cx="32533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79571" y="6371924"/>
            <a:ext cx="2983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Axis of player 1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-47908" y="4050212"/>
            <a:ext cx="2983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Axis of player 2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84562" y="5603082"/>
            <a:ext cx="277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lines indicate the first 100 samples visited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745" y="1511484"/>
            <a:ext cx="4650958" cy="465095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6217920" y="1857485"/>
            <a:ext cx="1625731" cy="747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264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236687" cy="748145"/>
          </a:xfrm>
        </p:spPr>
        <p:txBody>
          <a:bodyPr anchor="t"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How about Expectation Propagation?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9734" y="4636655"/>
            <a:ext cx="8444268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5602" y="1501541"/>
            <a:ext cx="8872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Thirdly, we used EP algorithm to perform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ayesian inference on the model assumed by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TrueSkill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™ that is factor graph. Like the one below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651" y="2291668"/>
            <a:ext cx="5556049" cy="437361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6959065" y="2790792"/>
            <a:ext cx="1405289" cy="3793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959065" y="3426594"/>
            <a:ext cx="1405289" cy="1877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959065" y="3669277"/>
            <a:ext cx="1405289" cy="8235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370897" y="3813073"/>
            <a:ext cx="3006528" cy="18458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25434" y="3157494"/>
            <a:ext cx="1697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All Gaussian messages!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" name="Straight Arrow Connector 33"/>
          <p:cNvCxnSpPr>
            <a:endCxn id="35" idx="1"/>
          </p:cNvCxnSpPr>
          <p:nvPr/>
        </p:nvCxnSpPr>
        <p:spPr>
          <a:xfrm flipV="1">
            <a:off x="6131293" y="5451187"/>
            <a:ext cx="2144888" cy="8223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276181" y="5128021"/>
            <a:ext cx="175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 Gaussian 😪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8618" y="2971454"/>
            <a:ext cx="1886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approximate the non-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aussian message by a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aussian message to ease inference of skill variables,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ollow the path shown and apply EP refinement.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150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236687" cy="748145"/>
          </a:xfrm>
        </p:spPr>
        <p:txBody>
          <a:bodyPr anchor="t"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Expectation Propagation (contd.)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9734" y="4636655"/>
            <a:ext cx="8444268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5602" y="1501541"/>
            <a:ext cx="8872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EP is an online learning algorithm in contrast of MCMC methods we described previously. It updates estimate of skills and uncertainties on skills after observation of a single instance of data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23" y="2752532"/>
            <a:ext cx="3233978" cy="19276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333" y="2610473"/>
            <a:ext cx="3477945" cy="20741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64" y="4822257"/>
            <a:ext cx="3325695" cy="19767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333" y="4822257"/>
            <a:ext cx="3477945" cy="203574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233431" y="2654068"/>
            <a:ext cx="181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Outcome: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draw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Updated parameter: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mean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33430" y="4822257"/>
            <a:ext cx="2200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Outcome: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draw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Updated parameter: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uncertainty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75024" y="2654067"/>
            <a:ext cx="181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Outcome: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win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Updated parameter: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mean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75024" y="4783705"/>
            <a:ext cx="1815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Outcome: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win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Updated parameter: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uncertainty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440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236687" cy="748145"/>
          </a:xfrm>
        </p:spPr>
        <p:txBody>
          <a:bodyPr anchor="t"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Example result: MH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9734" y="4636655"/>
            <a:ext cx="8444268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12" y="1260107"/>
            <a:ext cx="9317462" cy="520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74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236687" cy="748145"/>
          </a:xfrm>
        </p:spPr>
        <p:txBody>
          <a:bodyPr anchor="t"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Example result: MH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9734" y="4636655"/>
            <a:ext cx="8444268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98" y="1533037"/>
            <a:ext cx="8400448" cy="2928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814" y="4764504"/>
            <a:ext cx="2450415" cy="114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44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236687" cy="748145"/>
          </a:xfrm>
        </p:spPr>
        <p:txBody>
          <a:bodyPr anchor="t"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Example result: Gibbs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9734" y="4636655"/>
            <a:ext cx="8444268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2" y="1211981"/>
            <a:ext cx="9280359" cy="525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21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236687" cy="748145"/>
          </a:xfrm>
        </p:spPr>
        <p:txBody>
          <a:bodyPr anchor="t"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Example result: Gibbs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9734" y="4636655"/>
            <a:ext cx="8444268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34" y="1511673"/>
            <a:ext cx="8188024" cy="2971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756" y="4831882"/>
            <a:ext cx="2383499" cy="112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16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236687" cy="748145"/>
          </a:xfrm>
        </p:spPr>
        <p:txBody>
          <a:bodyPr anchor="t"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Example result: EP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9734" y="4636655"/>
            <a:ext cx="8444268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28" y="1147497"/>
            <a:ext cx="9326880" cy="515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42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236687" cy="748145"/>
          </a:xfrm>
        </p:spPr>
        <p:txBody>
          <a:bodyPr anchor="t"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Example result: EP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9734" y="4636655"/>
            <a:ext cx="8444268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598" y="4889634"/>
            <a:ext cx="2412770" cy="11148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34" y="1541369"/>
            <a:ext cx="8283442" cy="291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84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3564"/>
          </a:xfrm>
        </p:spPr>
        <p:txBody>
          <a:bodyPr anchor="t"/>
          <a:lstStyle/>
          <a:p>
            <a:r>
              <a:rPr lang="en-US" dirty="0" smtClean="0">
                <a:solidFill>
                  <a:srgbClr val="0070C0"/>
                </a:solidFill>
              </a:rPr>
              <a:t>Motivation &amp; Introduction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8007"/>
            <a:ext cx="8596668" cy="3880773"/>
          </a:xfrm>
        </p:spPr>
        <p:txBody>
          <a:bodyPr/>
          <a:lstStyle/>
          <a:p>
            <a:r>
              <a:rPr lang="en-US" dirty="0"/>
              <a:t>Player rating systems are essential to games in situated in all different contexts (video games, sports </a:t>
            </a:r>
            <a:r>
              <a:rPr lang="en-US" dirty="0" err="1"/>
              <a:t>etc</a:t>
            </a:r>
            <a:r>
              <a:rPr lang="en-US" dirty="0" smtClean="0"/>
              <a:t>). Often people would like to:</a:t>
            </a:r>
          </a:p>
          <a:p>
            <a:pPr lvl="1"/>
            <a:r>
              <a:rPr lang="en-US" dirty="0" smtClean="0"/>
              <a:t>Rank players of the game</a:t>
            </a:r>
          </a:p>
          <a:p>
            <a:pPr lvl="1"/>
            <a:r>
              <a:rPr lang="en-US" dirty="0" smtClean="0"/>
              <a:t>Arrange matches that are interesting (Not dominated by a particular competitor)</a:t>
            </a:r>
          </a:p>
          <a:p>
            <a:pPr lvl="1"/>
            <a:r>
              <a:rPr lang="en-US" dirty="0" smtClean="0"/>
              <a:t>Estimate outcomes of future matches</a:t>
            </a:r>
          </a:p>
          <a:p>
            <a:pPr lvl="1"/>
            <a:endParaRPr lang="en-US" dirty="0"/>
          </a:p>
          <a:p>
            <a:r>
              <a:rPr lang="en-US" dirty="0" smtClean="0"/>
              <a:t>In this project, we specify two different models to explain real-life dynamics of match-making.</a:t>
            </a:r>
          </a:p>
          <a:p>
            <a:endParaRPr lang="en-US" dirty="0"/>
          </a:p>
          <a:p>
            <a:r>
              <a:rPr lang="en-US" dirty="0" smtClean="0"/>
              <a:t>Then, we find parameters of the model via performing approximate Bayesian inference.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322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145"/>
          </a:xfrm>
        </p:spPr>
        <p:txBody>
          <a:bodyPr anchor="t"/>
          <a:lstStyle/>
          <a:p>
            <a:r>
              <a:rPr lang="en-US" dirty="0" smtClean="0">
                <a:solidFill>
                  <a:srgbClr val="0070C0"/>
                </a:solidFill>
              </a:rPr>
              <a:t>Our Generative Model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79" y="1514763"/>
            <a:ext cx="7150100" cy="29452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29734" y="4636655"/>
            <a:ext cx="8444268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Model assumes that each players has a fixed, unknown skill value</a:t>
            </a:r>
          </a:p>
          <a:p>
            <a:pPr lvl="1"/>
            <a:r>
              <a:rPr lang="en-US" dirty="0" smtClean="0"/>
              <a:t>First layer (s) represents the skills of involved players</a:t>
            </a:r>
          </a:p>
          <a:p>
            <a:pPr lvl="1"/>
            <a:r>
              <a:rPr lang="en-US" dirty="0" smtClean="0"/>
              <a:t>Second layer (w) represent the skills associated with teams. They depend on (s)</a:t>
            </a:r>
          </a:p>
          <a:p>
            <a:pPr lvl="1"/>
            <a:r>
              <a:rPr lang="en-US" dirty="0" smtClean="0"/>
              <a:t>Third layer (r) represents the match results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68632" y="3527464"/>
            <a:ext cx="2204716" cy="646331"/>
          </a:xfrm>
          <a:prstGeom prst="rect">
            <a:avLst/>
          </a:prstGeom>
          <a:solidFill>
            <a:schemeClr val="bg1"/>
          </a:solidFill>
          <a:effectLst>
            <a:outerShdw dist="50800" sx="1000" sy="1000" algn="ctr" rotWithShape="0">
              <a:schemeClr val="tx1"/>
            </a:outerShdw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way to represent dependencies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729086" y="3388093"/>
            <a:ext cx="643293" cy="278743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98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145"/>
          </a:xfrm>
        </p:spPr>
        <p:txBody>
          <a:bodyPr anchor="t"/>
          <a:lstStyle/>
          <a:p>
            <a:r>
              <a:rPr lang="en-US" dirty="0" smtClean="0">
                <a:solidFill>
                  <a:srgbClr val="0070C0"/>
                </a:solidFill>
              </a:rPr>
              <a:t>More Assumptions!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9734" y="4636655"/>
            <a:ext cx="8444268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77" y="3590166"/>
            <a:ext cx="8986982" cy="2001782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87020" y="1302658"/>
            <a:ext cx="8444268" cy="3038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/>
          </a:p>
          <a:p>
            <a:pPr lvl="1"/>
            <a:r>
              <a:rPr lang="en-US" dirty="0" smtClean="0"/>
              <a:t>Assume that the following dynamic generates the match results</a:t>
            </a:r>
          </a:p>
          <a:p>
            <a:pPr lvl="1"/>
            <a:r>
              <a:rPr lang="en-US" dirty="0" smtClean="0"/>
              <a:t>This is the most crucial assumption of our model</a:t>
            </a:r>
          </a:p>
          <a:p>
            <a:pPr lvl="1"/>
            <a:r>
              <a:rPr lang="en-US" dirty="0" smtClean="0"/>
              <a:t>For instance say c1 = 0.33, c2 = 0.05, c3 = 0.06, then:</a:t>
            </a:r>
          </a:p>
          <a:p>
            <a:pPr lvl="2"/>
            <a:r>
              <a:rPr lang="en-US" dirty="0" smtClean="0"/>
              <a:t>P(r = 1 | w1 = 25, w2 = 10) = 0.51</a:t>
            </a:r>
          </a:p>
          <a:p>
            <a:pPr lvl="2"/>
            <a:r>
              <a:rPr lang="en-US" dirty="0"/>
              <a:t>P(r = </a:t>
            </a:r>
            <a:r>
              <a:rPr lang="en-US" dirty="0" smtClean="0"/>
              <a:t>-1 </a:t>
            </a:r>
            <a:r>
              <a:rPr lang="en-US" dirty="0"/>
              <a:t>| w1 = 25, w2 = 10) = </a:t>
            </a:r>
            <a:r>
              <a:rPr lang="en-US" dirty="0" smtClean="0"/>
              <a:t>0.29</a:t>
            </a:r>
            <a:endParaRPr lang="en-US" dirty="0"/>
          </a:p>
          <a:p>
            <a:pPr lvl="2"/>
            <a:r>
              <a:rPr lang="en-US" dirty="0"/>
              <a:t>P(r = </a:t>
            </a:r>
            <a:r>
              <a:rPr lang="en-US" dirty="0" smtClean="0"/>
              <a:t>0 </a:t>
            </a:r>
            <a:r>
              <a:rPr lang="en-US" dirty="0"/>
              <a:t>| w1 = 25, w2 = 10) = </a:t>
            </a:r>
            <a:r>
              <a:rPr lang="en-US" dirty="0" smtClean="0"/>
              <a:t>0.20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161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145"/>
          </a:xfrm>
        </p:spPr>
        <p:txBody>
          <a:bodyPr anchor="t"/>
          <a:lstStyle/>
          <a:p>
            <a:r>
              <a:rPr lang="en-US" dirty="0" smtClean="0">
                <a:solidFill>
                  <a:srgbClr val="0070C0"/>
                </a:solidFill>
              </a:rPr>
              <a:t>C1, C2, C3 ?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9734" y="4636655"/>
            <a:ext cx="8444268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87020" y="1302658"/>
            <a:ext cx="8444268" cy="3038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41" y="1351755"/>
            <a:ext cx="2943369" cy="22075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551" y="1382938"/>
            <a:ext cx="2956020" cy="22170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74" y="3998680"/>
            <a:ext cx="3688461" cy="27663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547" y="3496439"/>
            <a:ext cx="2078754" cy="3114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719" y="3539968"/>
            <a:ext cx="1659683" cy="3556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35" y="5245888"/>
            <a:ext cx="3682996" cy="30460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7469204" y="3895614"/>
            <a:ext cx="840367" cy="2913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3201433" y="1476445"/>
            <a:ext cx="2365748" cy="1799924"/>
          </a:xfrm>
          <a:prstGeom prst="curvedConnector3">
            <a:avLst>
              <a:gd name="adj1" fmla="val 605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93229" y="3998680"/>
            <a:ext cx="1805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3: Steepness of the function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5283" y="481542"/>
            <a:ext cx="3363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c1: the y-intercept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c2: how fast it decays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4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145"/>
          </a:xfrm>
        </p:spPr>
        <p:txBody>
          <a:bodyPr anchor="t"/>
          <a:lstStyle/>
          <a:p>
            <a:r>
              <a:rPr lang="en-US" dirty="0" smtClean="0">
                <a:solidFill>
                  <a:srgbClr val="0070C0"/>
                </a:solidFill>
              </a:rPr>
              <a:t>What about the priors?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9734" y="4636655"/>
            <a:ext cx="8444268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98" y="1308889"/>
            <a:ext cx="4582494" cy="102071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944140" y="4841550"/>
            <a:ext cx="1828801" cy="535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000" b="1" dirty="0" smtClean="0"/>
              <a:t>Assume uniform prior p(s)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021" y="1489272"/>
            <a:ext cx="4080172" cy="168066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954956" y="2454442"/>
            <a:ext cx="808522" cy="3577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103834" y="2812189"/>
            <a:ext cx="2709825" cy="3202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6948" y="2812189"/>
            <a:ext cx="281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have these two let’s apply Bayes rule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98" y="4692895"/>
            <a:ext cx="3638349" cy="118018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877" y="4559186"/>
            <a:ext cx="3238099" cy="1260661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stCxn id="17" idx="3"/>
          </p:cNvCxnSpPr>
          <p:nvPr/>
        </p:nvCxnSpPr>
        <p:spPr>
          <a:xfrm flipV="1">
            <a:off x="4234247" y="5282985"/>
            <a:ext cx="136023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501541" y="3705726"/>
            <a:ext cx="510139" cy="9871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3903422" y="5317073"/>
            <a:ext cx="1828801" cy="535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000" b="1" dirty="0" smtClean="0"/>
              <a:t>Assume sum of s yields w</a:t>
            </a:r>
          </a:p>
        </p:txBody>
      </p:sp>
    </p:spTree>
    <p:extLst>
      <p:ext uri="{BB962C8B-B14F-4D97-AF65-F5344CB8AC3E}">
        <p14:creationId xmlns:p14="http://schemas.microsoft.com/office/powerpoint/2010/main" val="680634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145"/>
          </a:xfrm>
        </p:spPr>
        <p:txBody>
          <a:bodyPr anchor="t"/>
          <a:lstStyle/>
          <a:p>
            <a:r>
              <a:rPr lang="en-US" dirty="0" smtClean="0">
                <a:solidFill>
                  <a:srgbClr val="0070C0"/>
                </a:solidFill>
              </a:rPr>
              <a:t>How to infer the posterior?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9734" y="4636655"/>
            <a:ext cx="8444268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462055"/>
            <a:ext cx="8596668" cy="2551166"/>
          </a:xfrm>
        </p:spPr>
        <p:txBody>
          <a:bodyPr/>
          <a:lstStyle/>
          <a:p>
            <a:r>
              <a:rPr lang="en-US" dirty="0" smtClean="0"/>
              <a:t>1. Use Metropolis-</a:t>
            </a:r>
            <a:r>
              <a:rPr lang="en-US" dirty="0"/>
              <a:t>H</a:t>
            </a:r>
            <a:r>
              <a:rPr lang="en-US" dirty="0" smtClean="0"/>
              <a:t>astings algorithm to sample from the posterior</a:t>
            </a:r>
          </a:p>
          <a:p>
            <a:r>
              <a:rPr lang="en-US" dirty="0" smtClean="0"/>
              <a:t>2. We can use Gibbs sampler thanks to the fact that computation of individuals skills conditioned on other skills &amp; results is tractable.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52586"/>
            <a:ext cx="5155933" cy="35447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07781" y="2849078"/>
            <a:ext cx="42832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Blue: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Distribution of one skill variable (say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s1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conditioned on a match result and skill value of another player</a:t>
            </a:r>
          </a:p>
          <a:p>
            <a:r>
              <a:rPr lang="en-US" b="1" u="sng" dirty="0" smtClean="0">
                <a:solidFill>
                  <a:srgbClr val="00B050"/>
                </a:solidFill>
              </a:rPr>
              <a:t>Red: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Distribution of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same skill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</a:t>
            </a:r>
            <a:r>
              <a:rPr lang="en-US" i="1" dirty="0" smtClean="0">
                <a:solidFill>
                  <a:srgbClr val="0070C0"/>
                </a:solidFill>
              </a:rPr>
              <a:t>blue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(i.e.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s1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but conditioned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another a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match result and skill value of another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player</a:t>
            </a:r>
          </a:p>
          <a:p>
            <a:r>
              <a:rPr lang="en-US" b="1" u="sng" dirty="0" smtClean="0">
                <a:solidFill>
                  <a:srgbClr val="7030A0"/>
                </a:solidFill>
              </a:rPr>
              <a:t>Purple: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Multiplication of </a:t>
            </a:r>
            <a:r>
              <a:rPr lang="en-US" i="1" dirty="0">
                <a:solidFill>
                  <a:srgbClr val="0070C0"/>
                </a:solidFill>
              </a:rPr>
              <a:t>b</a:t>
            </a:r>
            <a:r>
              <a:rPr lang="en-US" i="1" dirty="0" smtClean="0">
                <a:solidFill>
                  <a:srgbClr val="0070C0"/>
                </a:solidFill>
              </a:rPr>
              <a:t>lue</a:t>
            </a:r>
            <a:r>
              <a:rPr lang="en-US" i="1" dirty="0" smtClean="0"/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en-US" dirty="0" smtClean="0"/>
              <a:t> </a:t>
            </a:r>
            <a:r>
              <a:rPr lang="en-US" i="1" dirty="0">
                <a:solidFill>
                  <a:srgbClr val="00B050"/>
                </a:solidFill>
              </a:rPr>
              <a:t>g</a:t>
            </a:r>
            <a:r>
              <a:rPr lang="en-US" i="1" dirty="0" smtClean="0">
                <a:solidFill>
                  <a:srgbClr val="00B050"/>
                </a:solidFill>
              </a:rPr>
              <a:t>reen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Complete distribution of skill variable s1 conditioned on all other variables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000509" y="3874138"/>
            <a:ext cx="350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Toy Example: computing conditional distribution of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s1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59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236687" cy="748145"/>
          </a:xfrm>
        </p:spPr>
        <p:txBody>
          <a:bodyPr anchor="t"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Example: conditionals of skills over time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9734" y="4636655"/>
            <a:ext cx="8444268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7288"/>
            <a:ext cx="9596387" cy="535071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677333" y="2021305"/>
            <a:ext cx="0" cy="37538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722922" y="1453415"/>
            <a:ext cx="6323798" cy="385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56572" y="1472665"/>
            <a:ext cx="4456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Variables (s1, s2, s3, s4, s5, s6)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1085632" y="3669125"/>
            <a:ext cx="3185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Iteration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748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236687" cy="748145"/>
          </a:xfrm>
        </p:spPr>
        <p:txBody>
          <a:bodyPr anchor="t"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How to sample from conditional?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9734" y="4636655"/>
            <a:ext cx="8444268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9733" y="1520792"/>
            <a:ext cx="79388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IDEA: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Compute the function at various points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Compute the cumulative version of it by summing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 multinomial resampling method to generate samples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935" y="2784386"/>
            <a:ext cx="4092475" cy="37045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765" y="1357745"/>
            <a:ext cx="2158695" cy="1484103"/>
          </a:xfrm>
          <a:prstGeom prst="rect">
            <a:avLst/>
          </a:prstGeom>
        </p:spPr>
      </p:pic>
      <p:cxnSp>
        <p:nvCxnSpPr>
          <p:cNvPr id="9" name="Curved Connector 8"/>
          <p:cNvCxnSpPr/>
          <p:nvPr/>
        </p:nvCxnSpPr>
        <p:spPr>
          <a:xfrm>
            <a:off x="5486400" y="1357745"/>
            <a:ext cx="2021305" cy="1403173"/>
          </a:xfrm>
          <a:prstGeom prst="curvedConnector3">
            <a:avLst>
              <a:gd name="adj1" fmla="val 82381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3102097" y="1357745"/>
            <a:ext cx="2393928" cy="388718"/>
          </a:xfrm>
          <a:prstGeom prst="curvedConnector3">
            <a:avLst>
              <a:gd name="adj1" fmla="val 10106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70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205</TotalTime>
  <Words>702</Words>
  <Application>Microsoft Macintosh PowerPoint</Application>
  <PresentationFormat>Widescreen</PresentationFormat>
  <Paragraphs>86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Bookman Old Style</vt:lpstr>
      <vt:lpstr>Calibri</vt:lpstr>
      <vt:lpstr>Trebuchet MS</vt:lpstr>
      <vt:lpstr>Wingdings 3</vt:lpstr>
      <vt:lpstr>Arial</vt:lpstr>
      <vt:lpstr>Facet</vt:lpstr>
      <vt:lpstr>Player Rating Estimation via Bayesian Inference</vt:lpstr>
      <vt:lpstr>Motivation &amp; Introduction</vt:lpstr>
      <vt:lpstr>Our Generative Model</vt:lpstr>
      <vt:lpstr>More Assumptions!</vt:lpstr>
      <vt:lpstr>C1, C2, C3 ? </vt:lpstr>
      <vt:lpstr>What about the priors?</vt:lpstr>
      <vt:lpstr>How to infer the posterior?</vt:lpstr>
      <vt:lpstr>Example: conditionals of skills over time</vt:lpstr>
      <vt:lpstr>How to sample from conditional?</vt:lpstr>
      <vt:lpstr>MH: How do samples look like?</vt:lpstr>
      <vt:lpstr>Gibbs: How do samples look like?</vt:lpstr>
      <vt:lpstr>How about Expectation Propagation?</vt:lpstr>
      <vt:lpstr>Expectation Propagation (contd.)</vt:lpstr>
      <vt:lpstr>Example result: MH</vt:lpstr>
      <vt:lpstr>Example result: MH</vt:lpstr>
      <vt:lpstr>Example result: Gibbs</vt:lpstr>
      <vt:lpstr>Example result: Gibbs</vt:lpstr>
      <vt:lpstr>Example result: EP</vt:lpstr>
      <vt:lpstr>Example result: EP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29</cp:revision>
  <dcterms:created xsi:type="dcterms:W3CDTF">2016-06-01T18:13:13Z</dcterms:created>
  <dcterms:modified xsi:type="dcterms:W3CDTF">2016-06-01T21:39:06Z</dcterms:modified>
</cp:coreProperties>
</file>