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4" r:id="rId4"/>
    <p:sldId id="269" r:id="rId5"/>
    <p:sldId id="270" r:id="rId6"/>
    <p:sldId id="266" r:id="rId7"/>
    <p:sldId id="271" r:id="rId8"/>
    <p:sldId id="272" r:id="rId9"/>
    <p:sldId id="273" r:id="rId10"/>
    <p:sldId id="267" r:id="rId11"/>
    <p:sldId id="268" r:id="rId12"/>
    <p:sldId id="258" r:id="rId13"/>
    <p:sldId id="259" r:id="rId14"/>
    <p:sldId id="260" r:id="rId15"/>
    <p:sldId id="261" r:id="rId16"/>
    <p:sldId id="262" r:id="rId17"/>
    <p:sldId id="263" r:id="rId1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>
        <p:scale>
          <a:sx n="104" d="100"/>
          <a:sy n="104" d="100"/>
        </p:scale>
        <p:origin x="-684" y="34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47137A-74A8-4389-9698-2EBCE120058E}" type="slidenum">
              <a:t>‹#›</a:t>
            </a:fld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7753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nl-NL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BBFC16B8-7571-4F95-BF71-B3F796285FA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8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nl-NL" sz="2000" b="0" i="0" u="none" strike="noStrike" kern="1200" cap="none" spc="0" baseline="0">
        <a:solidFill>
          <a:srgbClr val="000000"/>
        </a:solidFill>
        <a:uFillTx/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ctrTitle"/>
          </p:nvPr>
        </p:nvSpPr>
        <p:spPr>
          <a:xfrm>
            <a:off x="756044" y="4619804"/>
            <a:ext cx="8988561" cy="117594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subTitle" idx="1"/>
          </p:nvPr>
        </p:nvSpPr>
        <p:spPr>
          <a:xfrm>
            <a:off x="756044" y="5963744"/>
            <a:ext cx="8988561" cy="6719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323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EF08FA-BB3E-455F-A5AD-CF4C1993819B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4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867427" y="1427936"/>
            <a:ext cx="2037127" cy="503977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56044" y="1427936"/>
            <a:ext cx="5943371" cy="503977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30827D-2017-4DCD-AE25-B6F70C88401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522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7D5718-AF2B-4C04-A8D7-611B79580AE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5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96296" y="4857795"/>
            <a:ext cx="8568531" cy="1501435"/>
          </a:xfrm>
        </p:spPr>
        <p:txBody>
          <a:bodyPr/>
          <a:lstStyle>
            <a:lvl1pPr>
              <a:defRPr sz="4400" cap="all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96296" y="3204112"/>
            <a:ext cx="8568531" cy="1653674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545810-B02F-4BA8-8505-1191F3DAFBE8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69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56044" y="2771884"/>
            <a:ext cx="3990249" cy="369584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914305" y="2771884"/>
            <a:ext cx="3990249" cy="369584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716F71-B995-4E7C-B937-62E853558D85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194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04035" y="302739"/>
            <a:ext cx="9072567" cy="12599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4035" y="1692179"/>
            <a:ext cx="4454024" cy="705221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04035" y="2397401"/>
            <a:ext cx="4454024" cy="4355561"/>
          </a:xfrm>
        </p:spPr>
        <p:txBody>
          <a:bodyPr/>
          <a:lstStyle>
            <a:lvl1pPr>
              <a:spcBef>
                <a:spcPts val="60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20813" y="1692179"/>
            <a:ext cx="4455779" cy="705221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20813" y="2397401"/>
            <a:ext cx="4455779" cy="4355561"/>
          </a:xfrm>
        </p:spPr>
        <p:txBody>
          <a:bodyPr/>
          <a:lstStyle>
            <a:lvl1pPr>
              <a:spcBef>
                <a:spcPts val="60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13E7CC-1F43-4742-A6E8-416AD6848B2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154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9DC5E9-6AFF-429B-A668-28677566204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87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0AD4A5-AA17-4572-AA6A-8E9D08D4D282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37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04035" y="300983"/>
            <a:ext cx="3316455" cy="1280946"/>
          </a:xfrm>
        </p:spPr>
        <p:txBody>
          <a:bodyPr anchor="b"/>
          <a:lstStyle>
            <a:lvl1pPr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941246" y="300983"/>
            <a:ext cx="5635346" cy="6451969"/>
          </a:xfrm>
        </p:spPr>
        <p:txBody>
          <a:bodyPr/>
          <a:lstStyle>
            <a:lvl1pPr>
              <a:spcBef>
                <a:spcPts val="800"/>
              </a:spcBef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504035" y="1581930"/>
            <a:ext cx="3316455" cy="5171023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E306F1-BE87-4012-99FE-51A5B345983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0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975872" y="5291769"/>
            <a:ext cx="6048371" cy="624727"/>
          </a:xfrm>
        </p:spPr>
        <p:txBody>
          <a:bodyPr anchor="b"/>
          <a:lstStyle>
            <a:lvl1pPr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975872" y="675467"/>
            <a:ext cx="6048371" cy="4535808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3500"/>
            </a:lvl1pPr>
          </a:lstStyle>
          <a:p>
            <a:pPr lvl="0"/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975872" y="5916497"/>
            <a:ext cx="6048371" cy="887214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A023DA-0D7E-474A-9C55-65E4F932965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80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>
          <a:xfrm>
            <a:off x="756044" y="1427936"/>
            <a:ext cx="8148501" cy="9239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Titelstijl van model bewerken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body" idx="1"/>
          </p:nvPr>
        </p:nvSpPr>
        <p:spPr>
          <a:xfrm>
            <a:off x="756044" y="2771884"/>
            <a:ext cx="8148501" cy="3695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</a:p>
        </p:txBody>
      </p:sp>
      <p:sp>
        <p:nvSpPr>
          <p:cNvPr id="4" name="Rectangle 4"/>
          <p:cNvSpPr txBox="1">
            <a:spLocks noGrp="1"/>
          </p:cNvSpPr>
          <p:nvPr>
            <p:ph type="dt" sz="half" idx="2"/>
          </p:nvPr>
        </p:nvSpPr>
        <p:spPr>
          <a:xfrm>
            <a:off x="504035" y="6884206"/>
            <a:ext cx="2352147" cy="524975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2" rIns="100794" bIns="50392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5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nl-NL"/>
          </a:p>
        </p:txBody>
      </p:sp>
      <p:sp>
        <p:nvSpPr>
          <p:cNvPr id="5" name="Rectangle 5"/>
          <p:cNvSpPr txBox="1">
            <a:spLocks noGrp="1"/>
          </p:cNvSpPr>
          <p:nvPr>
            <p:ph type="ftr" sz="quarter" idx="3"/>
          </p:nvPr>
        </p:nvSpPr>
        <p:spPr>
          <a:xfrm>
            <a:off x="5880360" y="6971696"/>
            <a:ext cx="2688171" cy="3359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100" b="0" i="0" u="none" strike="noStrike" kern="1200" cap="none" spc="0" baseline="0">
                <a:solidFill>
                  <a:srgbClr val="751B68"/>
                </a:solidFill>
                <a:uFillTx/>
                <a:latin typeface="Arial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8820549" y="6971696"/>
            <a:ext cx="588032" cy="43748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100" b="0" i="0" u="none" strike="noStrike" kern="1200" cap="none" spc="0" baseline="0">
                <a:solidFill>
                  <a:srgbClr val="751B68"/>
                </a:solidFill>
                <a:uFillTx/>
                <a:latin typeface="Arial"/>
              </a:defRPr>
            </a:lvl1pPr>
          </a:lstStyle>
          <a:p>
            <a:pPr lvl="0"/>
            <a:fld id="{97EAC5B8-6D15-415C-B0BF-66ABAA67874C}" type="slidenum">
              <a:t>‹#›</a:t>
            </a:fld>
            <a:endParaRPr lang="nl-NL"/>
          </a:p>
        </p:txBody>
      </p:sp>
      <p:sp>
        <p:nvSpPr>
          <p:cNvPr id="7" name="Line 7"/>
          <p:cNvSpPr/>
          <p:nvPr/>
        </p:nvSpPr>
        <p:spPr>
          <a:xfrm>
            <a:off x="8736543" y="6887699"/>
            <a:ext cx="0" cy="3359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>
            <a:solidFill>
              <a:srgbClr val="751B68"/>
            </a:solidFill>
            <a:prstDash val="solid"/>
            <a:round/>
          </a:ln>
        </p:spPr>
        <p:txBody>
          <a:bodyPr vert="horz" wrap="none" lIns="100794" tIns="50392" rIns="100794" bIns="50392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Line 8"/>
          <p:cNvSpPr/>
          <p:nvPr/>
        </p:nvSpPr>
        <p:spPr>
          <a:xfrm>
            <a:off x="5796363" y="6887699"/>
            <a:ext cx="0" cy="3359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>
            <a:solidFill>
              <a:srgbClr val="751B68"/>
            </a:solidFill>
            <a:prstDash val="solid"/>
            <a:round/>
          </a:ln>
        </p:spPr>
        <p:txBody>
          <a:bodyPr vert="horz" wrap="none" lIns="100794" tIns="50392" rIns="100794" bIns="50392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300" b="1" i="0" u="none" strike="noStrike" kern="0" cap="none" spc="0" baseline="0">
          <a:solidFill>
            <a:srgbClr val="000000"/>
          </a:solidFill>
          <a:uFillTx/>
          <a:latin typeface="Arial"/>
        </a:defRPr>
      </a:lvl1pPr>
    </p:titleStyle>
    <p:bodyStyle>
      <a:lvl1pPr marL="377976" marR="0" lvl="0" indent="-377976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60000"/>
        <a:buFont typeface="Wingdings 2"/>
        <a:buChar char="¢"/>
        <a:tabLst/>
        <a:defRPr lang="en-US" sz="2900" b="0" i="0" u="none" strike="noStrike" kern="0" cap="none" spc="0" baseline="0">
          <a:solidFill>
            <a:srgbClr val="000000"/>
          </a:solidFill>
          <a:uFillTx/>
          <a:latin typeface="Arial"/>
        </a:defRPr>
      </a:lvl1pPr>
      <a:lvl2pPr marL="881947" marR="0" lvl="1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60000"/>
        <a:buFont typeface="Wingdings 2"/>
        <a:buChar char="£"/>
        <a:tabLst/>
        <a:defRPr lang="en-US" sz="2900" b="0" i="0" u="none" strike="noStrike" kern="0" cap="none" spc="0" baseline="0">
          <a:solidFill>
            <a:srgbClr val="000000"/>
          </a:solidFill>
          <a:uFillTx/>
          <a:latin typeface="Arial"/>
        </a:defRPr>
      </a:lvl2pPr>
      <a:lvl3pPr marL="1385919" marR="0" lvl="2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80000"/>
        <a:buFont typeface="Wingdings 2"/>
        <a:buChar char=""/>
        <a:tabLst/>
        <a:defRPr lang="en-US" sz="2200" b="0" i="0" u="none" strike="noStrike" kern="0" cap="none" spc="0" baseline="0">
          <a:solidFill>
            <a:srgbClr val="000000"/>
          </a:solidFill>
          <a:uFillTx/>
          <a:latin typeface="Arial"/>
        </a:defRPr>
      </a:lvl3pPr>
      <a:lvl4pPr marL="1889891" marR="0" lvl="3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80000"/>
        <a:buFont typeface="Wingdings 2"/>
        <a:buChar char=""/>
        <a:tabLst/>
        <a:defRPr lang="en-US" sz="2200" b="0" i="0" u="none" strike="noStrike" kern="0" cap="none" spc="0" baseline="0">
          <a:solidFill>
            <a:srgbClr val="000000"/>
          </a:solidFill>
          <a:uFillTx/>
          <a:latin typeface="Arial"/>
        </a:defRPr>
      </a:lvl4pPr>
      <a:lvl5pPr marL="2393862" marR="0" lvl="4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80000"/>
        <a:buFont typeface="Wingdings 2"/>
        <a:buChar char="Ò"/>
        <a:tabLst/>
        <a:defRPr lang="en-US" sz="2200" b="0" i="0" u="none" strike="noStrike" kern="0" cap="none" spc="0" baseline="0">
          <a:solidFill>
            <a:srgbClr val="000000"/>
          </a:solidFill>
          <a:uFillTx/>
          <a:latin typeface="Arial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>
            <a:spAutoFit/>
          </a:bodyPr>
          <a:lstStyle/>
          <a:p>
            <a:pPr lvl="0"/>
            <a:r>
              <a:rPr lang="nl-NL"/>
              <a:t>Rushhour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 anchor="ctr" anchorCtr="1">
            <a:spAutoFit/>
          </a:bodyPr>
          <a:lstStyle/>
          <a:p>
            <a:pPr lvl="0" algn="ctr"/>
            <a:r>
              <a:rPr lang="nl-NL"/>
              <a:t>Kyra Kieskamp &amp; Oscar Keur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42269" y="1979639"/>
            <a:ext cx="3450570" cy="264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2345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Resultaten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400" kern="1200" dirty="0" smtClean="0">
                <a:latin typeface="Arial" pitchFamily="18"/>
                <a:ea typeface="Microsoft YaHei" pitchFamily="2"/>
              </a:rPr>
              <a:t>Methodes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: </a:t>
            </a: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Random			</a:t>
            </a:r>
            <a:r>
              <a:rPr lang="nl-NL" sz="2000" kern="1200" dirty="0" err="1" smtClean="0">
                <a:latin typeface="Arial" pitchFamily="18"/>
                <a:ea typeface="Microsoft YaHei" pitchFamily="2"/>
              </a:rPr>
              <a:t>Breadth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-first			Depth-first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76" y="2627709"/>
            <a:ext cx="1642260" cy="105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84" y="2650926"/>
            <a:ext cx="1525151" cy="9776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3240" y="4139877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Resultaten:</a:t>
            </a:r>
          </a:p>
          <a:p>
            <a:endParaRPr lang="nl-NL" dirty="0"/>
          </a:p>
          <a:p>
            <a:r>
              <a:rPr lang="nl-NL" dirty="0" smtClean="0"/>
              <a:t>Board 1: 601</a:t>
            </a:r>
          </a:p>
          <a:p>
            <a:r>
              <a:rPr lang="nl-NL" dirty="0" smtClean="0"/>
              <a:t>Board 2: 50</a:t>
            </a:r>
          </a:p>
          <a:p>
            <a:r>
              <a:rPr lang="nl-NL" dirty="0" smtClean="0"/>
              <a:t>Board 3: 69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2688" y="4148452"/>
            <a:ext cx="199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Resultaten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054" y="4129595"/>
            <a:ext cx="20457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Resultaten</a:t>
            </a:r>
          </a:p>
          <a:p>
            <a:r>
              <a:rPr lang="nl-NL" sz="1600" dirty="0" smtClean="0"/>
              <a:t>Nog niet aanwezig</a:t>
            </a:r>
            <a:endParaRPr lang="en-US" sz="1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416595"/>
              </p:ext>
            </p:extLst>
          </p:nvPr>
        </p:nvGraphicFramePr>
        <p:xfrm>
          <a:off x="3829576" y="4643933"/>
          <a:ext cx="2520280" cy="1085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06"/>
                <a:gridCol w="837423"/>
                <a:gridCol w="1089851"/>
              </a:tblGrid>
              <a:tr h="537146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Diepte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Boards</a:t>
                      </a:r>
                    </a:p>
                    <a:p>
                      <a:r>
                        <a:rPr lang="nl-NL" sz="1200" dirty="0" smtClean="0"/>
                        <a:t>(cumulatief)</a:t>
                      </a:r>
                      <a:endParaRPr lang="nl-NL" sz="1200" dirty="0"/>
                    </a:p>
                  </a:txBody>
                  <a:tcPr/>
                </a:tc>
              </a:tr>
              <a:tr h="27148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test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6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1871</a:t>
                      </a:r>
                      <a:endParaRPr lang="nl-NL" sz="1200" dirty="0"/>
                    </a:p>
                  </a:txBody>
                  <a:tcPr/>
                </a:tc>
              </a:tr>
              <a:tr h="271487"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02788"/>
              </p:ext>
            </p:extLst>
          </p:nvPr>
        </p:nvGraphicFramePr>
        <p:xfrm>
          <a:off x="7077782" y="4745148"/>
          <a:ext cx="2520280" cy="1085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06"/>
                <a:gridCol w="837423"/>
                <a:gridCol w="1089851"/>
              </a:tblGrid>
              <a:tr h="537146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Diepte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Boards</a:t>
                      </a:r>
                    </a:p>
                    <a:p>
                      <a:r>
                        <a:rPr lang="nl-NL" sz="1200" dirty="0" smtClean="0"/>
                        <a:t>(cumulatief)</a:t>
                      </a:r>
                      <a:endParaRPr lang="nl-NL" sz="1200" dirty="0"/>
                    </a:p>
                  </a:txBody>
                  <a:tcPr/>
                </a:tc>
              </a:tr>
              <a:tr h="27148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test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6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1871</a:t>
                      </a:r>
                      <a:endParaRPr lang="nl-NL" sz="1200" dirty="0"/>
                    </a:p>
                  </a:txBody>
                  <a:tcPr/>
                </a:tc>
              </a:tr>
              <a:tr h="271487"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487336"/>
              </p:ext>
            </p:extLst>
          </p:nvPr>
        </p:nvGraphicFramePr>
        <p:xfrm>
          <a:off x="400336" y="5589690"/>
          <a:ext cx="25202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06"/>
                <a:gridCol w="837423"/>
                <a:gridCol w="1089851"/>
              </a:tblGrid>
              <a:tr h="0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Diepte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Boards</a:t>
                      </a:r>
                    </a:p>
                    <a:p>
                      <a:r>
                        <a:rPr lang="nl-NL" sz="1200" dirty="0" smtClean="0"/>
                        <a:t>(cumulatief)</a:t>
                      </a:r>
                      <a:endParaRPr lang="nl-NL" sz="1200" dirty="0"/>
                    </a:p>
                  </a:txBody>
                  <a:tcPr/>
                </a:tc>
              </a:tr>
              <a:tr h="27148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test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6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1871</a:t>
                      </a:r>
                      <a:endParaRPr lang="nl-NL" sz="1200" dirty="0"/>
                    </a:p>
                  </a:txBody>
                  <a:tcPr/>
                </a:tc>
              </a:tr>
              <a:tr h="271487"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64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2345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400" kern="1200" dirty="0" smtClean="0">
                <a:latin typeface="Arial" pitchFamily="18"/>
                <a:ea typeface="Microsoft YaHei" pitchFamily="2"/>
              </a:rPr>
              <a:t>Straks als laatste</a:t>
            </a: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400" kern="1200" dirty="0" smtClean="0">
                <a:latin typeface="Arial" pitchFamily="18"/>
                <a:ea typeface="Microsoft YaHei" pitchFamily="2"/>
              </a:rPr>
              <a:t>Beste </a:t>
            </a:r>
            <a:r>
              <a:rPr lang="nl-NL" sz="2400" kern="1200" dirty="0" smtClean="0">
                <a:latin typeface="Arial" pitchFamily="18"/>
                <a:ea typeface="Microsoft YaHei" pitchFamily="2"/>
              </a:rPr>
              <a:t>methode: To be determined</a:t>
            </a: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4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400" kern="1200" dirty="0" smtClean="0">
                <a:latin typeface="Arial" pitchFamily="18"/>
                <a:ea typeface="Microsoft YaHei" pitchFamily="2"/>
              </a:rPr>
              <a:t>Beste momenteel: random met 7 stappen.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				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4630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/>
              <a:t>Data input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7"/>
            <a:ext cx="9072567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Board and cars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9788" y="2376004"/>
            <a:ext cx="5255852" cy="28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615641" y="2376004"/>
            <a:ext cx="3960001" cy="37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936857" cy="1262064"/>
          </a:xfrm>
        </p:spPr>
        <p:txBody>
          <a:bodyPr/>
          <a:lstStyle/>
          <a:p>
            <a:pPr lvl="0" algn="r"/>
            <a:r>
              <a:rPr lang="nl-NL"/>
              <a:t>Data representation in program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47038" y="2689195"/>
            <a:ext cx="4548957" cy="39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4"/>
          <p:cNvSpPr txBox="1"/>
          <p:nvPr/>
        </p:nvSpPr>
        <p:spPr>
          <a:xfrm>
            <a:off x="1655996" y="1772637"/>
            <a:ext cx="7066080" cy="603357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cars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= []         	# list of list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with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ID,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orientation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,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length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, y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and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x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Rmatrix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= [[]]    	# List of list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representing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a matrix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/>
              <a:t>Steps so far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59788" y="1187549"/>
            <a:ext cx="8712768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Initialization board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Updating board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Checking for valid moves</a:t>
            </a:r>
          </a:p>
          <a:p>
            <a:pPr marL="863998" lvl="1" indent="-323999" hangingPunct="0">
              <a:spcAft>
                <a:spcPts val="1135"/>
              </a:spcAft>
              <a:buSzPct val="75000"/>
              <a:buFont typeface="StarSymbol"/>
              <a:buChar char="–"/>
            </a:pPr>
            <a:r>
              <a:rPr lang="nl-NL" sz="2400" kern="1200">
                <a:latin typeface="Arial" pitchFamily="18"/>
                <a:ea typeface="Microsoft YaHei" pitchFamily="2"/>
              </a:rPr>
              <a:t>Position is on the board</a:t>
            </a:r>
          </a:p>
          <a:p>
            <a:pPr marL="863998" lvl="1" indent="-323999" hangingPunct="0">
              <a:spcAft>
                <a:spcPts val="1135"/>
              </a:spcAft>
              <a:buSzPct val="75000"/>
              <a:buFont typeface="StarSymbol"/>
              <a:buChar char="–"/>
            </a:pPr>
            <a:r>
              <a:rPr lang="nl-NL" sz="2400" kern="1200">
                <a:latin typeface="Arial" pitchFamily="18"/>
                <a:ea typeface="Microsoft YaHei" pitchFamily="2"/>
              </a:rPr>
              <a:t>Position is free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Creating possible moves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Choosing one of the possible moves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Perform a single move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/>
              <a:t>Work in progress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7"/>
            <a:ext cx="9072567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Visualization fully working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3200" kern="120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3200" kern="120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3200" kern="120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Random movement of cars</a:t>
            </a:r>
          </a:p>
          <a:p>
            <a:pPr marL="863998" lvl="1" indent="-323999" hangingPunct="0">
              <a:spcAft>
                <a:spcPts val="1135"/>
              </a:spcAft>
              <a:buSzPct val="75000"/>
              <a:buFont typeface="StarSymbol"/>
              <a:buChar char="–"/>
            </a:pPr>
            <a:r>
              <a:rPr lang="nl-NL" sz="2800" kern="1200">
                <a:latin typeface="Arial" pitchFamily="18"/>
                <a:ea typeface="Microsoft YaHei" pitchFamily="2"/>
              </a:rPr>
              <a:t>Automate a series of moves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95995" y="1727996"/>
            <a:ext cx="2592003" cy="230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/>
              <a:t>Advanced algoritm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7"/>
            <a:ext cx="9072567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None/>
            </a:pPr>
            <a:r>
              <a:rPr lang="nl-NL" sz="3200" kern="1200">
                <a:latin typeface="Arial" pitchFamily="18"/>
                <a:ea typeface="Microsoft YaHei" pitchFamily="2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4128" y="2736003"/>
            <a:ext cx="4931642" cy="280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59997" y="2664003"/>
            <a:ext cx="4032001" cy="33120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7"/>
          <p:cNvSpPr/>
          <p:nvPr/>
        </p:nvSpPr>
        <p:spPr>
          <a:xfrm>
            <a:off x="7272561" y="3923854"/>
            <a:ext cx="1008107" cy="288036"/>
          </a:xfrm>
          <a:prstGeom prst="rect">
            <a:avLst/>
          </a:prstGeom>
          <a:solidFill>
            <a:srgbClr val="0000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Select</a:t>
            </a:r>
          </a:p>
        </p:txBody>
      </p:sp>
      <p:sp>
        <p:nvSpPr>
          <p:cNvPr id="7" name="Rectangle 8"/>
          <p:cNvSpPr/>
          <p:nvPr/>
        </p:nvSpPr>
        <p:spPr>
          <a:xfrm rot="5400013">
            <a:off x="8051140" y="3433294"/>
            <a:ext cx="1152125" cy="405070"/>
          </a:xfrm>
          <a:prstGeom prst="rect">
            <a:avLst/>
          </a:prstGeom>
          <a:solidFill>
            <a:srgbClr val="FF0000"/>
          </a:solidFill>
          <a:ln w="25402">
            <a:solidFill>
              <a:srgbClr val="FF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Front</a:t>
            </a:r>
          </a:p>
        </p:txBody>
      </p:sp>
      <p:sp>
        <p:nvSpPr>
          <p:cNvPr id="8" name="Rectangle 9"/>
          <p:cNvSpPr/>
          <p:nvPr/>
        </p:nvSpPr>
        <p:spPr>
          <a:xfrm rot="5400013">
            <a:off x="8051140" y="3433294"/>
            <a:ext cx="1152125" cy="405070"/>
          </a:xfrm>
          <a:prstGeom prst="rect">
            <a:avLst/>
          </a:prstGeom>
          <a:solidFill>
            <a:srgbClr val="0000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Select</a:t>
            </a:r>
          </a:p>
        </p:txBody>
      </p:sp>
      <p:sp>
        <p:nvSpPr>
          <p:cNvPr id="9" name="Rectangle 10"/>
          <p:cNvSpPr/>
          <p:nvPr/>
        </p:nvSpPr>
        <p:spPr>
          <a:xfrm>
            <a:off x="8352678" y="4320000"/>
            <a:ext cx="576062" cy="323935"/>
          </a:xfrm>
          <a:prstGeom prst="rect">
            <a:avLst/>
          </a:prstGeom>
          <a:solidFill>
            <a:srgbClr val="00B050"/>
          </a:solidFill>
          <a:ln w="25402">
            <a:solidFill>
              <a:srgbClr val="89A4A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Free</a:t>
            </a:r>
          </a:p>
        </p:txBody>
      </p:sp>
      <p:sp>
        <p:nvSpPr>
          <p:cNvPr id="10" name="Rectangle 11"/>
          <p:cNvSpPr/>
          <p:nvPr/>
        </p:nvSpPr>
        <p:spPr>
          <a:xfrm>
            <a:off x="7271939" y="3928591"/>
            <a:ext cx="1008107" cy="288036"/>
          </a:xfrm>
          <a:prstGeom prst="rect">
            <a:avLst/>
          </a:prstGeom>
          <a:solidFill>
            <a:srgbClr val="0000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1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Remember</a:t>
            </a:r>
          </a:p>
        </p:txBody>
      </p:sp>
      <p:sp>
        <p:nvSpPr>
          <p:cNvPr id="11" name="Rectangle 7"/>
          <p:cNvSpPr/>
          <p:nvPr/>
        </p:nvSpPr>
        <p:spPr>
          <a:xfrm>
            <a:off x="7248357" y="3923854"/>
            <a:ext cx="1008107" cy="288036"/>
          </a:xfrm>
          <a:prstGeom prst="rect">
            <a:avLst/>
          </a:prstGeom>
          <a:solidFill>
            <a:srgbClr val="0000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Select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11181" y="3491800"/>
            <a:ext cx="432054" cy="1152125"/>
          </a:xfrm>
          <a:prstGeom prst="rect">
            <a:avLst/>
          </a:prstGeom>
          <a:solidFill>
            <a:srgbClr val="FFFF00"/>
          </a:solidFill>
          <a:ln w="25402">
            <a:solidFill>
              <a:srgbClr val="FFFF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11181" y="3059765"/>
            <a:ext cx="432054" cy="432035"/>
          </a:xfrm>
          <a:prstGeom prst="rect">
            <a:avLst/>
          </a:prstGeom>
          <a:solidFill>
            <a:srgbClr val="A6A6A6"/>
          </a:solidFill>
          <a:ln w="25402">
            <a:solidFill>
              <a:srgbClr val="A6A6A6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9788" y="1115540"/>
            <a:ext cx="6768653" cy="541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Het probleem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 algn="ctr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Doel: 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De rode auto naar de opening (rechts) op het bord krijgen. </a:t>
            </a:r>
          </a:p>
          <a:p>
            <a:pPr marL="108000" lvl="0" indent="0" algn="ctr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Probleem: 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Andere auto’s staan tussen de rode auto en de ‘uitgang’.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29919" y="2885969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03808" y="3347789"/>
            <a:ext cx="410445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u="sng" dirty="0" smtClean="0">
                <a:latin typeface="Arial" pitchFamily="18"/>
                <a:ea typeface="Microsoft YaHei" pitchFamily="2"/>
              </a:rPr>
              <a:t>Voorwaarden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Rode auto bij de uitgang in zo </a:t>
            </a:r>
            <a:r>
              <a:rPr lang="nl-NL" dirty="0">
                <a:latin typeface="Arial" pitchFamily="18"/>
                <a:ea typeface="Microsoft YaHei" pitchFamily="2"/>
              </a:rPr>
              <a:t>min mogelijk </a:t>
            </a:r>
            <a:r>
              <a:rPr lang="nl-NL" dirty="0" smtClean="0">
                <a:latin typeface="Arial" pitchFamily="18"/>
                <a:ea typeface="Microsoft YaHei" pitchFamily="2"/>
              </a:rPr>
              <a:t>stappen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De </a:t>
            </a:r>
            <a:r>
              <a:rPr lang="nl-NL" dirty="0">
                <a:latin typeface="Arial" pitchFamily="18"/>
                <a:ea typeface="Microsoft YaHei" pitchFamily="2"/>
              </a:rPr>
              <a:t>auto’s mogen </a:t>
            </a:r>
            <a:r>
              <a:rPr lang="nl-NL" dirty="0" smtClean="0">
                <a:latin typeface="Arial" pitchFamily="18"/>
                <a:ea typeface="Microsoft YaHei" pitchFamily="2"/>
              </a:rPr>
              <a:t>maar één vakje </a:t>
            </a:r>
            <a:r>
              <a:rPr lang="nl-NL" dirty="0">
                <a:latin typeface="Arial" pitchFamily="18"/>
                <a:ea typeface="Microsoft YaHei" pitchFamily="2"/>
              </a:rPr>
              <a:t>verschuiven per </a:t>
            </a:r>
            <a:r>
              <a:rPr lang="nl-NL" dirty="0" smtClean="0">
                <a:latin typeface="Arial" pitchFamily="18"/>
                <a:ea typeface="Microsoft YaHei" pitchFamily="2"/>
              </a:rPr>
              <a:t>stap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Auto’s mogen alleen in hun lengte richting verschuiven</a:t>
            </a:r>
            <a:endParaRPr lang="nl-NL" dirty="0">
              <a:latin typeface="Arial" pitchFamily="18"/>
              <a:ea typeface="Microsoft YaHe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1800" y="1115541"/>
            <a:ext cx="9145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lvl="0" algn="ctr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sz="2000" b="1" dirty="0" smtClean="0">
                <a:latin typeface="Arial" pitchFamily="18"/>
                <a:ea typeface="Microsoft YaHei" pitchFamily="2"/>
              </a:rPr>
              <a:t>Oplossing</a:t>
            </a:r>
            <a:r>
              <a:rPr lang="nl-NL" sz="2000" b="1" dirty="0">
                <a:latin typeface="Arial" pitchFamily="18"/>
                <a:ea typeface="Microsoft YaHei" pitchFamily="2"/>
              </a:rPr>
              <a:t>: </a:t>
            </a:r>
            <a:r>
              <a:rPr lang="nl-NL" sz="2000" dirty="0" smtClean="0">
                <a:latin typeface="Arial" pitchFamily="18"/>
                <a:ea typeface="Microsoft YaHei" pitchFamily="2"/>
              </a:rPr>
              <a:t>De </a:t>
            </a:r>
            <a:r>
              <a:rPr lang="nl-NL" sz="2000" dirty="0">
                <a:latin typeface="Arial" pitchFamily="18"/>
                <a:ea typeface="Microsoft YaHei" pitchFamily="2"/>
              </a:rPr>
              <a:t>andere auto’s (en de rode auto) in meerdere stappen zo verschuiven dat de rode auto uiteindelijk bij de uitgang is.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432" y="2339677"/>
            <a:ext cx="3298455" cy="29363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75816" y="2698068"/>
            <a:ext cx="410445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u="sng" dirty="0" smtClean="0">
                <a:latin typeface="Arial" pitchFamily="18"/>
                <a:ea typeface="Microsoft YaHei" pitchFamily="2"/>
              </a:rPr>
              <a:t>Voorwaarden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Rode auto bij de uitgang in zo </a:t>
            </a:r>
            <a:r>
              <a:rPr lang="nl-NL" dirty="0">
                <a:latin typeface="Arial" pitchFamily="18"/>
                <a:ea typeface="Microsoft YaHei" pitchFamily="2"/>
              </a:rPr>
              <a:t>min mogelijk </a:t>
            </a:r>
            <a:r>
              <a:rPr lang="nl-NL" dirty="0" smtClean="0">
                <a:latin typeface="Arial" pitchFamily="18"/>
                <a:ea typeface="Microsoft YaHei" pitchFamily="2"/>
              </a:rPr>
              <a:t>stappen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De </a:t>
            </a:r>
            <a:r>
              <a:rPr lang="nl-NL" dirty="0">
                <a:latin typeface="Arial" pitchFamily="18"/>
                <a:ea typeface="Microsoft YaHei" pitchFamily="2"/>
              </a:rPr>
              <a:t>auto’s mogen </a:t>
            </a:r>
            <a:r>
              <a:rPr lang="nl-NL" dirty="0" smtClean="0">
                <a:latin typeface="Arial" pitchFamily="18"/>
                <a:ea typeface="Microsoft YaHei" pitchFamily="2"/>
              </a:rPr>
              <a:t>maar één vakje </a:t>
            </a:r>
            <a:r>
              <a:rPr lang="nl-NL" dirty="0">
                <a:latin typeface="Arial" pitchFamily="18"/>
                <a:ea typeface="Microsoft YaHei" pitchFamily="2"/>
              </a:rPr>
              <a:t>verschuiven per </a:t>
            </a:r>
            <a:r>
              <a:rPr lang="nl-NL" dirty="0" smtClean="0">
                <a:latin typeface="Arial" pitchFamily="18"/>
                <a:ea typeface="Microsoft YaHei" pitchFamily="2"/>
              </a:rPr>
              <a:t>stap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Auto’s mogen alleen in hun lengte richting verschuiven</a:t>
            </a:r>
            <a:endParaRPr lang="nl-NL" dirty="0">
              <a:latin typeface="Arial" pitchFamily="18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668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Initialisatie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Data input: </a:t>
            </a: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b="1" kern="1200" dirty="0" smtClean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Data in programma:</a:t>
            </a:r>
          </a:p>
          <a:p>
            <a:pPr marL="10800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List of </a:t>
            </a:r>
            <a:r>
              <a:rPr lang="nl-NL" sz="2000" kern="1200" dirty="0" err="1" smtClean="0">
                <a:latin typeface="Arial" pitchFamily="18"/>
                <a:ea typeface="Microsoft YaHei" pitchFamily="2"/>
              </a:rPr>
              <a:t>cars</a:t>
            </a: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Board matrix</a:t>
            </a: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96096" y="1475581"/>
            <a:ext cx="1727018" cy="1632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56336" y="1547589"/>
            <a:ext cx="2952328" cy="1597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828683" y="3851845"/>
            <a:ext cx="2900377" cy="2508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7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Visualisatie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2988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2345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Methodes en algoritme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Random			</a:t>
            </a:r>
            <a:r>
              <a:rPr lang="nl-NL" sz="2000" kern="1200" dirty="0" err="1" smtClean="0">
                <a:latin typeface="Arial" pitchFamily="18"/>
                <a:ea typeface="Microsoft YaHei" pitchFamily="2"/>
              </a:rPr>
              <a:t>Breadth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-first			Depth-first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76" y="2267669"/>
            <a:ext cx="1642260" cy="105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646" y="2266835"/>
            <a:ext cx="1525151" cy="9776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7544" y="3851845"/>
            <a:ext cx="30065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Algoritme</a:t>
            </a:r>
          </a:p>
          <a:p>
            <a:pPr marL="342900" indent="-342900">
              <a:buAutoNum type="arabicPeriod"/>
            </a:pPr>
            <a:r>
              <a:rPr lang="nl-NL" sz="1600" dirty="0" smtClean="0"/>
              <a:t>Alle mogelijke ‘moves’</a:t>
            </a:r>
          </a:p>
          <a:p>
            <a:pPr marL="342900" indent="-342900">
              <a:buAutoNum type="arabicPeriod" startAt="2"/>
            </a:pPr>
            <a:r>
              <a:rPr lang="nl-NL" sz="1600" dirty="0" smtClean="0"/>
              <a:t>D.m.v. random, kies een ‘move’</a:t>
            </a:r>
          </a:p>
          <a:p>
            <a:pPr marL="342900" indent="-342900">
              <a:buAutoNum type="arabicPeriod" startAt="2"/>
            </a:pPr>
            <a:r>
              <a:rPr lang="nl-NL" sz="1600" dirty="0" smtClean="0"/>
              <a:t>Update </a:t>
            </a:r>
            <a:r>
              <a:rPr lang="nl-NL" sz="1600" dirty="0" err="1" smtClean="0"/>
              <a:t>cars</a:t>
            </a:r>
            <a:r>
              <a:rPr lang="nl-NL" sz="1600" dirty="0" smtClean="0"/>
              <a:t> en board</a:t>
            </a:r>
          </a:p>
          <a:p>
            <a:pPr marL="342900" indent="-342900">
              <a:buAutoNum type="arabicPeriod" startAt="2"/>
            </a:pPr>
            <a:r>
              <a:rPr lang="nl-NL" sz="1600" dirty="0" smtClean="0"/>
              <a:t>Continue tot </a:t>
            </a:r>
            <a:r>
              <a:rPr lang="nl-NL" sz="1600" smtClean="0"/>
              <a:t>de oplossing </a:t>
            </a:r>
            <a:r>
              <a:rPr lang="nl-NL" sz="1600" dirty="0" smtClean="0"/>
              <a:t>is gevonden.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9576" y="3851845"/>
            <a:ext cx="28669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Algoritme</a:t>
            </a:r>
          </a:p>
          <a:p>
            <a:pPr marL="342900" indent="-342900">
              <a:buAutoNum type="arabicPeriod"/>
            </a:pPr>
            <a:r>
              <a:rPr lang="nl-NL" sz="1600" dirty="0" smtClean="0"/>
              <a:t>Alle mogelijke nieuwe ‘boards’</a:t>
            </a:r>
          </a:p>
          <a:p>
            <a:pPr marL="342900" indent="-342900">
              <a:buAutoNum type="arabicPeriod"/>
            </a:pPr>
            <a:r>
              <a:rPr lang="nl-NL" sz="1600" dirty="0" smtClean="0"/>
              <a:t>Is het nieuwe board de oplossing?</a:t>
            </a:r>
          </a:p>
          <a:p>
            <a:pPr marL="800100" lvl="1" indent="-342900">
              <a:buAutoNum type="arabicPeriod"/>
            </a:pPr>
            <a:r>
              <a:rPr lang="nl-NL" sz="1600" dirty="0" smtClean="0"/>
              <a:t>Ja </a:t>
            </a:r>
            <a:r>
              <a:rPr lang="nl-NL" sz="1600" dirty="0" smtClean="0">
                <a:sym typeface="Wingdings" panose="05000000000000000000" pitchFamily="2" charset="2"/>
              </a:rPr>
              <a:t> stoppen</a:t>
            </a:r>
          </a:p>
          <a:p>
            <a:pPr marL="800100" lvl="1" indent="-342900"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Nee  doorgaan</a:t>
            </a:r>
            <a:endParaRPr lang="nl-NL" sz="1600" dirty="0" smtClean="0"/>
          </a:p>
          <a:p>
            <a:r>
              <a:rPr lang="nl-NL" sz="1600" dirty="0" smtClean="0"/>
              <a:t>3. In queue stoppen, als deze positie nog niet voorkomt. </a:t>
            </a:r>
          </a:p>
          <a:p>
            <a:r>
              <a:rPr lang="nl-NL" sz="1600" dirty="0" smtClean="0"/>
              <a:t>4. Met eerste board positie in de que, terug naar stap 1.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4487" y="3841998"/>
            <a:ext cx="345613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Algoritme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Maak een lijst van de mogelijke moves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Zijn er moves?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Ja </a:t>
            </a:r>
            <a:r>
              <a:rPr lang="nl-NL" sz="1600" dirty="0" smtClean="0">
                <a:sym typeface="Wingdings" panose="05000000000000000000" pitchFamily="2" charset="2"/>
              </a:rPr>
              <a:t> Neem de eerste 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Nee  Ga een niveau ‘omhoog’</a:t>
            </a:r>
            <a:endParaRPr lang="nl-NL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Is dit de oplossing?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/>
              <a:t>Ja </a:t>
            </a:r>
            <a:r>
              <a:rPr lang="nl-NL" sz="1600" dirty="0">
                <a:sym typeface="Wingdings" panose="05000000000000000000" pitchFamily="2" charset="2"/>
              </a:rPr>
              <a:t> stoppen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Nee </a:t>
            </a:r>
            <a:r>
              <a:rPr lang="nl-NL" sz="1600" dirty="0" smtClean="0">
                <a:sym typeface="Wingdings" panose="05000000000000000000" pitchFamily="2" charset="2"/>
              </a:rPr>
              <a:t> Ga naar stap 2</a:t>
            </a: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 smtClean="0"/>
              <a:t/>
            </a:r>
            <a:br>
              <a:rPr lang="nl-NL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4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24288" y="1835621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75816" y="1187549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Arial" pitchFamily="18"/>
                <a:ea typeface="Microsoft YaHei" pitchFamily="2"/>
              </a:rPr>
              <a:t>Random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4464248" y="137221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Visulisatie?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806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24288" y="1835621"/>
            <a:ext cx="4384526" cy="3903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0" y="1415266"/>
            <a:ext cx="1642260" cy="10527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3280" y="1043533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Arial" pitchFamily="18"/>
                <a:ea typeface="Microsoft YaHei" pitchFamily="2"/>
              </a:rPr>
              <a:t>Breadth-first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632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24288" y="1835621"/>
            <a:ext cx="4384526" cy="3903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3" y="1475581"/>
            <a:ext cx="1584176" cy="10154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9832" y="1106249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dirty="0">
                <a:latin typeface="Arial" pitchFamily="18"/>
                <a:ea typeface="Microsoft YaHei" pitchFamily="2"/>
              </a:rPr>
              <a:t>Depth-first</a:t>
            </a:r>
          </a:p>
        </p:txBody>
      </p:sp>
    </p:spTree>
    <p:extLst>
      <p:ext uri="{BB962C8B-B14F-4D97-AF65-F5344CB8AC3E}">
        <p14:creationId xmlns:p14="http://schemas.microsoft.com/office/powerpoint/2010/main" val="381327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FNW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FNWI</Template>
  <TotalTime>2725</TotalTime>
  <Words>392</Words>
  <Application>Microsoft Office PowerPoint</Application>
  <PresentationFormat>Custom</PresentationFormat>
  <Paragraphs>130</Paragraphs>
  <Slides>17</Slides>
  <Notes>13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FNWI</vt:lpstr>
      <vt:lpstr>Rushhour</vt:lpstr>
      <vt:lpstr>Het probleem</vt:lpstr>
      <vt:lpstr>PowerPoint Presentation</vt:lpstr>
      <vt:lpstr>Initialisatie</vt:lpstr>
      <vt:lpstr>Visualisatie</vt:lpstr>
      <vt:lpstr>Methodes en algoritme</vt:lpstr>
      <vt:lpstr>PowerPoint Presentation</vt:lpstr>
      <vt:lpstr>PowerPoint Presentation</vt:lpstr>
      <vt:lpstr>PowerPoint Presentation</vt:lpstr>
      <vt:lpstr>Resultaten</vt:lpstr>
      <vt:lpstr>Conclusie</vt:lpstr>
      <vt:lpstr>Data input</vt:lpstr>
      <vt:lpstr>Data representation in program</vt:lpstr>
      <vt:lpstr>Steps so far</vt:lpstr>
      <vt:lpstr>Work in progress</vt:lpstr>
      <vt:lpstr>Advanced algoritm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Rushhour</dc:title>
  <dc:creator>Kyra Kieskamp</dc:creator>
  <cp:lastModifiedBy>Darko</cp:lastModifiedBy>
  <cp:revision>26</cp:revision>
  <dcterms:created xsi:type="dcterms:W3CDTF">2015-11-17T16:52:38Z</dcterms:created>
  <dcterms:modified xsi:type="dcterms:W3CDTF">2015-12-17T10:25:51Z</dcterms:modified>
</cp:coreProperties>
</file>