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64" r:id="rId4"/>
    <p:sldId id="269" r:id="rId5"/>
    <p:sldId id="270" r:id="rId6"/>
    <p:sldId id="266" r:id="rId7"/>
    <p:sldId id="271" r:id="rId8"/>
    <p:sldId id="275" r:id="rId9"/>
    <p:sldId id="274" r:id="rId10"/>
    <p:sldId id="276" r:id="rId11"/>
    <p:sldId id="277" r:id="rId12"/>
    <p:sldId id="273" r:id="rId13"/>
    <p:sldId id="267" r:id="rId14"/>
    <p:sldId id="268" r:id="rId15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470" y="-90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/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/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/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/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D47137A-74A8-4389-9698-2EBCE120058E}" type="slidenum">
              <a:t>‹#›</a:t>
            </a:fld>
            <a:endParaRPr lang="nl-NL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177537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17"/>
            <a:ext cx="5345280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/>
          <a:p>
            <a:pPr lvl="0"/>
            <a:endParaRPr lang="nl-NL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nl-NL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nl-NL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nl-NL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BBFC16B8-7571-4F95-BF71-B3F796285FA4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281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nl-NL" sz="2000" b="0" i="0" u="none" strike="noStrike" kern="1200" cap="none" spc="0" baseline="0">
        <a:solidFill>
          <a:srgbClr val="000000"/>
        </a:solidFill>
        <a:uFillTx/>
        <a:latin typeface="Arial" pitchFamily="18"/>
        <a:ea typeface="Microsoft YaHei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Grp="1"/>
          </p:cNvSpPr>
          <p:nvPr>
            <p:ph type="ctrTitle"/>
          </p:nvPr>
        </p:nvSpPr>
        <p:spPr>
          <a:xfrm>
            <a:off x="756044" y="4619804"/>
            <a:ext cx="8988561" cy="1175945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 txBox="1">
            <a:spLocks noGrp="1"/>
          </p:cNvSpPr>
          <p:nvPr>
            <p:ph type="subTitle" idx="1"/>
          </p:nvPr>
        </p:nvSpPr>
        <p:spPr>
          <a:xfrm>
            <a:off x="756044" y="5963744"/>
            <a:ext cx="8988561" cy="67197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0323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7EF08FA-BB3E-455F-A5AD-CF4C1993819B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542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6867427" y="1427936"/>
            <a:ext cx="2037127" cy="5039779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756044" y="1427936"/>
            <a:ext cx="5943371" cy="5039779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C30827D-2017-4DCD-AE25-B6F70C88401F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1522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A7D5718-AF2B-4C04-A8D7-611B79580AEC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0588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796296" y="4857795"/>
            <a:ext cx="8568531" cy="1501435"/>
          </a:xfrm>
        </p:spPr>
        <p:txBody>
          <a:bodyPr/>
          <a:lstStyle>
            <a:lvl1pPr>
              <a:defRPr sz="4400" cap="all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796296" y="3204112"/>
            <a:ext cx="8568531" cy="1653674"/>
          </a:xfrm>
        </p:spPr>
        <p:txBody>
          <a:bodyPr anchor="b"/>
          <a:lstStyle>
            <a:lvl1pPr marL="0" indent="0">
              <a:spcBef>
                <a:spcPts val="500"/>
              </a:spcBef>
              <a:buNone/>
              <a:defRPr sz="2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4545810-B02F-4BA8-8505-1191F3DAFBE8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9699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756044" y="2771884"/>
            <a:ext cx="3990249" cy="3695840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4914305" y="2771884"/>
            <a:ext cx="3990249" cy="3695840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5716F71-B995-4E7C-B937-62E853558D85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194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504035" y="302739"/>
            <a:ext cx="9072567" cy="125994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4035" y="1692179"/>
            <a:ext cx="4454024" cy="705221"/>
          </a:xfrm>
        </p:spPr>
        <p:txBody>
          <a:bodyPr anchor="b"/>
          <a:lstStyle>
            <a:lvl1pPr marL="0" indent="0">
              <a:spcBef>
                <a:spcPts val="600"/>
              </a:spcBef>
              <a:buNone/>
              <a:defRPr sz="26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504035" y="2397401"/>
            <a:ext cx="4454024" cy="4355561"/>
          </a:xfrm>
        </p:spPr>
        <p:txBody>
          <a:bodyPr/>
          <a:lstStyle>
            <a:lvl1pPr>
              <a:spcBef>
                <a:spcPts val="600"/>
              </a:spcBef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5120813" y="1692179"/>
            <a:ext cx="4455779" cy="705221"/>
          </a:xfrm>
        </p:spPr>
        <p:txBody>
          <a:bodyPr anchor="b"/>
          <a:lstStyle>
            <a:lvl1pPr marL="0" indent="0">
              <a:spcBef>
                <a:spcPts val="600"/>
              </a:spcBef>
              <a:buNone/>
              <a:defRPr sz="26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5120813" y="2397401"/>
            <a:ext cx="4455779" cy="4355561"/>
          </a:xfrm>
        </p:spPr>
        <p:txBody>
          <a:bodyPr/>
          <a:lstStyle>
            <a:lvl1pPr>
              <a:spcBef>
                <a:spcPts val="600"/>
              </a:spcBef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913E7CC-1F43-4742-A6E8-416AD6848B24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1544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99DC5E9-6AFF-429B-A668-286775662041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187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B0AD4A5-AA17-4572-AA6A-8E9D08D4D282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375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504035" y="300983"/>
            <a:ext cx="3316455" cy="1280946"/>
          </a:xfrm>
        </p:spPr>
        <p:txBody>
          <a:bodyPr anchor="b"/>
          <a:lstStyle>
            <a:lvl1pPr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3941246" y="300983"/>
            <a:ext cx="5635346" cy="6451969"/>
          </a:xfrm>
        </p:spPr>
        <p:txBody>
          <a:bodyPr/>
          <a:lstStyle>
            <a:lvl1pPr>
              <a:spcBef>
                <a:spcPts val="800"/>
              </a:spcBef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504035" y="1581930"/>
            <a:ext cx="3316455" cy="5171023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5E306F1-BE87-4012-99FE-51A5B3459831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028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975872" y="5291769"/>
            <a:ext cx="6048371" cy="624727"/>
          </a:xfrm>
        </p:spPr>
        <p:txBody>
          <a:bodyPr anchor="b"/>
          <a:lstStyle>
            <a:lvl1pPr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1975872" y="675467"/>
            <a:ext cx="6048371" cy="4535808"/>
          </a:xfrm>
        </p:spPr>
        <p:txBody>
          <a:bodyPr/>
          <a:lstStyle>
            <a:lvl1pPr marL="0" indent="0">
              <a:spcBef>
                <a:spcPts val="800"/>
              </a:spcBef>
              <a:buNone/>
              <a:defRPr sz="3500"/>
            </a:lvl1pPr>
          </a:lstStyle>
          <a:p>
            <a:pPr lvl="0"/>
            <a:r>
              <a:rPr lang="en-US"/>
              <a:t>Click icon to add picture</a:t>
            </a:r>
            <a:endParaRPr lang="nl-NL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1975872" y="5916497"/>
            <a:ext cx="6048371" cy="887214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1A023DA-0D7E-474A-9C55-65E4F932965E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480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Grp="1"/>
          </p:cNvSpPr>
          <p:nvPr>
            <p:ph type="title"/>
          </p:nvPr>
        </p:nvSpPr>
        <p:spPr>
          <a:xfrm>
            <a:off x="756044" y="1427936"/>
            <a:ext cx="8148501" cy="92395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/>
          <a:p>
            <a:pPr lvl="0"/>
            <a:r>
              <a:rPr lang="en-US"/>
              <a:t>Titelstijl van model bewerken</a:t>
            </a:r>
          </a:p>
        </p:txBody>
      </p:sp>
      <p:sp>
        <p:nvSpPr>
          <p:cNvPr id="3" name="Rectangle 3"/>
          <p:cNvSpPr txBox="1">
            <a:spLocks noGrp="1"/>
          </p:cNvSpPr>
          <p:nvPr>
            <p:ph type="body" idx="1"/>
          </p:nvPr>
        </p:nvSpPr>
        <p:spPr>
          <a:xfrm>
            <a:off x="756044" y="2771884"/>
            <a:ext cx="8148501" cy="36958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/>
          <a:p>
            <a:pPr lvl="0"/>
            <a:r>
              <a:rPr lang="en-US"/>
              <a:t>Klik om de tekststijl van het model te bewerken</a:t>
            </a:r>
          </a:p>
          <a:p>
            <a:pPr lvl="1"/>
            <a:r>
              <a:rPr lang="en-US"/>
              <a:t>Tweede niveau</a:t>
            </a:r>
          </a:p>
          <a:p>
            <a:pPr lvl="2"/>
            <a:r>
              <a:rPr lang="en-US"/>
              <a:t>Derde niveau</a:t>
            </a:r>
          </a:p>
          <a:p>
            <a:pPr lvl="3"/>
            <a:r>
              <a:rPr lang="en-US"/>
              <a:t>Vierde niveau</a:t>
            </a:r>
          </a:p>
          <a:p>
            <a:pPr lvl="4"/>
            <a:r>
              <a:rPr lang="en-US"/>
              <a:t>Vijfde niveau</a:t>
            </a:r>
          </a:p>
        </p:txBody>
      </p:sp>
      <p:sp>
        <p:nvSpPr>
          <p:cNvPr id="4" name="Rectangle 4"/>
          <p:cNvSpPr txBox="1">
            <a:spLocks noGrp="1"/>
          </p:cNvSpPr>
          <p:nvPr>
            <p:ph type="dt" sz="half" idx="2"/>
          </p:nvPr>
        </p:nvSpPr>
        <p:spPr>
          <a:xfrm>
            <a:off x="504035" y="6884206"/>
            <a:ext cx="2352147" cy="524975"/>
          </a:xfrm>
          <a:prstGeom prst="rect">
            <a:avLst/>
          </a:prstGeom>
          <a:noFill/>
          <a:ln>
            <a:noFill/>
          </a:ln>
        </p:spPr>
        <p:txBody>
          <a:bodyPr vert="horz" wrap="square" lIns="100794" tIns="50392" rIns="100794" bIns="50392" anchor="t" anchorCtr="0" compatLnSpc="1"/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5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lvl="0"/>
            <a:endParaRPr lang="nl-NL"/>
          </a:p>
        </p:txBody>
      </p:sp>
      <p:sp>
        <p:nvSpPr>
          <p:cNvPr id="5" name="Rectangle 5"/>
          <p:cNvSpPr txBox="1">
            <a:spLocks noGrp="1"/>
          </p:cNvSpPr>
          <p:nvPr>
            <p:ph type="ftr" sz="quarter" idx="3"/>
          </p:nvPr>
        </p:nvSpPr>
        <p:spPr>
          <a:xfrm>
            <a:off x="5880360" y="6971696"/>
            <a:ext cx="2688171" cy="3359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100" b="0" i="0" u="none" strike="noStrike" kern="1200" cap="none" spc="0" baseline="0">
                <a:solidFill>
                  <a:srgbClr val="751B68"/>
                </a:solidFill>
                <a:uFillTx/>
                <a:latin typeface="Arial"/>
              </a:defRPr>
            </a:lvl1pPr>
          </a:lstStyle>
          <a:p>
            <a:pPr lvl="0"/>
            <a:endParaRPr lang="nl-NL"/>
          </a:p>
        </p:txBody>
      </p:sp>
      <p:sp>
        <p:nvSpPr>
          <p:cNvPr id="6" name="Rectangle 6"/>
          <p:cNvSpPr txBox="1">
            <a:spLocks noGrp="1"/>
          </p:cNvSpPr>
          <p:nvPr>
            <p:ph type="sldNum" sz="quarter" idx="4"/>
          </p:nvPr>
        </p:nvSpPr>
        <p:spPr>
          <a:xfrm>
            <a:off x="8820549" y="6971696"/>
            <a:ext cx="588032" cy="43748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100" b="0" i="0" u="none" strike="noStrike" kern="1200" cap="none" spc="0" baseline="0">
                <a:solidFill>
                  <a:srgbClr val="751B68"/>
                </a:solidFill>
                <a:uFillTx/>
                <a:latin typeface="Arial"/>
              </a:defRPr>
            </a:lvl1pPr>
          </a:lstStyle>
          <a:p>
            <a:pPr lvl="0"/>
            <a:fld id="{97EAC5B8-6D15-415C-B0BF-66ABAA67874C}" type="slidenum">
              <a:t>‹#›</a:t>
            </a:fld>
            <a:endParaRPr lang="nl-NL"/>
          </a:p>
        </p:txBody>
      </p:sp>
      <p:sp>
        <p:nvSpPr>
          <p:cNvPr id="7" name="Line 7"/>
          <p:cNvSpPr/>
          <p:nvPr/>
        </p:nvSpPr>
        <p:spPr>
          <a:xfrm>
            <a:off x="8736543" y="6887699"/>
            <a:ext cx="0" cy="33598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9528">
            <a:solidFill>
              <a:srgbClr val="751B68"/>
            </a:solidFill>
            <a:prstDash val="solid"/>
            <a:round/>
          </a:ln>
        </p:spPr>
        <p:txBody>
          <a:bodyPr vert="horz" wrap="none" lIns="100794" tIns="50392" rIns="100794" bIns="50392" anchor="ctr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" name="Line 8"/>
          <p:cNvSpPr/>
          <p:nvPr/>
        </p:nvSpPr>
        <p:spPr>
          <a:xfrm>
            <a:off x="5796363" y="6887699"/>
            <a:ext cx="0" cy="33598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9528">
            <a:solidFill>
              <a:srgbClr val="751B68"/>
            </a:solidFill>
            <a:prstDash val="solid"/>
            <a:round/>
          </a:ln>
        </p:spPr>
        <p:txBody>
          <a:bodyPr vert="horz" wrap="none" lIns="100794" tIns="50392" rIns="100794" bIns="50392" anchor="ctr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lvl="0" indent="0" algn="l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3300" b="1" i="0" u="none" strike="noStrike" kern="0" cap="none" spc="0" baseline="0">
          <a:solidFill>
            <a:srgbClr val="000000"/>
          </a:solidFill>
          <a:uFillTx/>
          <a:latin typeface="Arial"/>
        </a:defRPr>
      </a:lvl1pPr>
    </p:titleStyle>
    <p:bodyStyle>
      <a:lvl1pPr marL="377976" marR="0" lvl="0" indent="-377976" algn="l" defTabSz="914400" rtl="0" fontAlgn="auto" hangingPunct="1">
        <a:lnSpc>
          <a:spcPct val="100000"/>
        </a:lnSpc>
        <a:spcBef>
          <a:spcPts val="700"/>
        </a:spcBef>
        <a:spcAft>
          <a:spcPts val="0"/>
        </a:spcAft>
        <a:buSzPct val="60000"/>
        <a:buFont typeface="Wingdings 2"/>
        <a:buChar char="¢"/>
        <a:tabLst/>
        <a:defRPr lang="en-US" sz="2900" b="0" i="0" u="none" strike="noStrike" kern="0" cap="none" spc="0" baseline="0">
          <a:solidFill>
            <a:srgbClr val="000000"/>
          </a:solidFill>
          <a:uFillTx/>
          <a:latin typeface="Arial"/>
        </a:defRPr>
      </a:lvl1pPr>
      <a:lvl2pPr marL="881947" marR="0" lvl="1" indent="-377976" algn="l" defTabSz="914400" rtl="0" fontAlgn="auto" hangingPunct="1">
        <a:lnSpc>
          <a:spcPct val="150000"/>
        </a:lnSpc>
        <a:spcBef>
          <a:spcPts val="0"/>
        </a:spcBef>
        <a:spcAft>
          <a:spcPts val="0"/>
        </a:spcAft>
        <a:buSzPct val="60000"/>
        <a:buFont typeface="Wingdings 2"/>
        <a:buChar char="£"/>
        <a:tabLst/>
        <a:defRPr lang="en-US" sz="2900" b="0" i="0" u="none" strike="noStrike" kern="0" cap="none" spc="0" baseline="0">
          <a:solidFill>
            <a:srgbClr val="000000"/>
          </a:solidFill>
          <a:uFillTx/>
          <a:latin typeface="Arial"/>
        </a:defRPr>
      </a:lvl2pPr>
      <a:lvl3pPr marL="1385919" marR="0" lvl="2" indent="-377976" algn="l" defTabSz="914400" rtl="0" fontAlgn="auto" hangingPunct="1">
        <a:lnSpc>
          <a:spcPct val="150000"/>
        </a:lnSpc>
        <a:spcBef>
          <a:spcPts val="0"/>
        </a:spcBef>
        <a:spcAft>
          <a:spcPts val="0"/>
        </a:spcAft>
        <a:buSzPct val="80000"/>
        <a:buFont typeface="Wingdings 2"/>
        <a:buChar char=""/>
        <a:tabLst/>
        <a:defRPr lang="en-US" sz="2200" b="0" i="0" u="none" strike="noStrike" kern="0" cap="none" spc="0" baseline="0">
          <a:solidFill>
            <a:srgbClr val="000000"/>
          </a:solidFill>
          <a:uFillTx/>
          <a:latin typeface="Arial"/>
        </a:defRPr>
      </a:lvl3pPr>
      <a:lvl4pPr marL="1889891" marR="0" lvl="3" indent="-377976" algn="l" defTabSz="914400" rtl="0" fontAlgn="auto" hangingPunct="1">
        <a:lnSpc>
          <a:spcPct val="150000"/>
        </a:lnSpc>
        <a:spcBef>
          <a:spcPts val="0"/>
        </a:spcBef>
        <a:spcAft>
          <a:spcPts val="0"/>
        </a:spcAft>
        <a:buSzPct val="80000"/>
        <a:buFont typeface="Wingdings 2"/>
        <a:buChar char=""/>
        <a:tabLst/>
        <a:defRPr lang="en-US" sz="2200" b="0" i="0" u="none" strike="noStrike" kern="0" cap="none" spc="0" baseline="0">
          <a:solidFill>
            <a:srgbClr val="000000"/>
          </a:solidFill>
          <a:uFillTx/>
          <a:latin typeface="Arial"/>
        </a:defRPr>
      </a:lvl4pPr>
      <a:lvl5pPr marL="2393862" marR="0" lvl="4" indent="-377976" algn="l" defTabSz="914400" rtl="0" fontAlgn="auto" hangingPunct="1">
        <a:lnSpc>
          <a:spcPct val="150000"/>
        </a:lnSpc>
        <a:spcBef>
          <a:spcPts val="0"/>
        </a:spcBef>
        <a:spcAft>
          <a:spcPts val="0"/>
        </a:spcAft>
        <a:buSzPct val="80000"/>
        <a:buFont typeface="Wingdings 2"/>
        <a:buChar char="Ò"/>
        <a:tabLst/>
        <a:defRPr lang="en-US" sz="2200" b="0" i="0" u="none" strike="noStrike" kern="0" cap="none" spc="0" baseline="0">
          <a:solidFill>
            <a:srgbClr val="000000"/>
          </a:solidFill>
          <a:uFillTx/>
          <a:latin typeface="Arial"/>
        </a:defRPr>
      </a:lvl5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/>
        <p:txBody>
          <a:bodyPr>
            <a:spAutoFit/>
          </a:bodyPr>
          <a:lstStyle/>
          <a:p>
            <a:pPr lvl="0"/>
            <a:r>
              <a:rPr lang="nl-NL"/>
              <a:t>Rushhour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756044" y="6076593"/>
            <a:ext cx="8988561" cy="446276"/>
          </a:xfrm>
        </p:spPr>
        <p:txBody>
          <a:bodyPr anchor="ctr" anchorCtr="1">
            <a:spAutoFit/>
          </a:bodyPr>
          <a:lstStyle/>
          <a:p>
            <a:pPr lvl="0" algn="ctr"/>
            <a:r>
              <a:rPr lang="nl-NL" dirty="0"/>
              <a:t>Kyra Kieskamp &amp; Oscar </a:t>
            </a:r>
            <a:r>
              <a:rPr lang="nl-NL" dirty="0" smtClean="0"/>
              <a:t>Keur (Boodschappenlijstje)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342269" y="1979639"/>
            <a:ext cx="3450570" cy="2641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824288" y="1868705"/>
            <a:ext cx="4384526" cy="390323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5904408" y="3347789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tangle 6"/>
          <p:cNvSpPr/>
          <p:nvPr/>
        </p:nvSpPr>
        <p:spPr>
          <a:xfrm>
            <a:off x="7704608" y="3820324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tangle 7"/>
          <p:cNvSpPr/>
          <p:nvPr/>
        </p:nvSpPr>
        <p:spPr>
          <a:xfrm>
            <a:off x="8352680" y="3347789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tangle 8"/>
          <p:cNvSpPr/>
          <p:nvPr/>
        </p:nvSpPr>
        <p:spPr>
          <a:xfrm>
            <a:off x="7128544" y="4283893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tangle 11"/>
          <p:cNvSpPr/>
          <p:nvPr/>
        </p:nvSpPr>
        <p:spPr>
          <a:xfrm>
            <a:off x="773280" y="1043533"/>
            <a:ext cx="1441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latin typeface="Arial" pitchFamily="18"/>
                <a:ea typeface="Microsoft YaHei" pitchFamily="2"/>
              </a:rPr>
              <a:t>Breadth-first</a:t>
            </a:r>
            <a:endParaRPr lang="nl-NL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80" y="1415266"/>
            <a:ext cx="1642260" cy="1052731"/>
          </a:xfrm>
          <a:prstGeom prst="rect">
            <a:avLst/>
          </a:prstGeom>
        </p:spPr>
      </p:pic>
      <p:sp>
        <p:nvSpPr>
          <p:cNvPr id="14" name="Down Arrow 13"/>
          <p:cNvSpPr/>
          <p:nvPr/>
        </p:nvSpPr>
        <p:spPr>
          <a:xfrm>
            <a:off x="8436720" y="3203773"/>
            <a:ext cx="153731" cy="32403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Down Arrow 14"/>
          <p:cNvSpPr/>
          <p:nvPr/>
        </p:nvSpPr>
        <p:spPr>
          <a:xfrm>
            <a:off x="7807762" y="3736862"/>
            <a:ext cx="153731" cy="32403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ight Arrow 3"/>
          <p:cNvSpPr/>
          <p:nvPr/>
        </p:nvSpPr>
        <p:spPr>
          <a:xfrm rot="10800000">
            <a:off x="6102430" y="3417035"/>
            <a:ext cx="324036" cy="19392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Right Arrow 16"/>
          <p:cNvSpPr/>
          <p:nvPr/>
        </p:nvSpPr>
        <p:spPr>
          <a:xfrm rot="10800000">
            <a:off x="7346080" y="4366949"/>
            <a:ext cx="324036" cy="19392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80861" y="3497167"/>
            <a:ext cx="2097038" cy="1866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501962" y="3497167"/>
            <a:ext cx="2097038" cy="1866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460895" y="5364013"/>
            <a:ext cx="2097038" cy="186684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Rounded Rectangle 19"/>
          <p:cNvSpPr/>
          <p:nvPr/>
        </p:nvSpPr>
        <p:spPr>
          <a:xfrm>
            <a:off x="2029768" y="3923853"/>
            <a:ext cx="226113" cy="506737"/>
          </a:xfrm>
          <a:prstGeom prst="roundRect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Rounded Rectangle 20"/>
          <p:cNvSpPr/>
          <p:nvPr/>
        </p:nvSpPr>
        <p:spPr>
          <a:xfrm>
            <a:off x="2029768" y="3707829"/>
            <a:ext cx="274241" cy="21602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50345" y="5364013"/>
            <a:ext cx="2097038" cy="1866846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Rounded Rectangle 22"/>
          <p:cNvSpPr/>
          <p:nvPr/>
        </p:nvSpPr>
        <p:spPr>
          <a:xfrm>
            <a:off x="1704592" y="5565770"/>
            <a:ext cx="274241" cy="21602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Rounded Rectangle 23"/>
          <p:cNvSpPr/>
          <p:nvPr/>
        </p:nvSpPr>
        <p:spPr>
          <a:xfrm>
            <a:off x="3564907" y="4188273"/>
            <a:ext cx="274241" cy="21602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Rounded Rectangle 24"/>
          <p:cNvSpPr/>
          <p:nvPr/>
        </p:nvSpPr>
        <p:spPr>
          <a:xfrm>
            <a:off x="4104208" y="6516141"/>
            <a:ext cx="274241" cy="21602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ounded Rectangle 2"/>
          <p:cNvSpPr/>
          <p:nvPr/>
        </p:nvSpPr>
        <p:spPr>
          <a:xfrm>
            <a:off x="3509414" y="6516141"/>
            <a:ext cx="594794" cy="21602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Rounded Rectangle 25"/>
          <p:cNvSpPr/>
          <p:nvPr/>
        </p:nvSpPr>
        <p:spPr>
          <a:xfrm>
            <a:off x="2970113" y="4165731"/>
            <a:ext cx="594794" cy="216024"/>
          </a:xfrm>
          <a:prstGeom prst="roundRect">
            <a:avLst/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ounded Rectangle 5"/>
          <p:cNvSpPr/>
          <p:nvPr/>
        </p:nvSpPr>
        <p:spPr>
          <a:xfrm>
            <a:off x="1704592" y="5781794"/>
            <a:ext cx="274241" cy="734347"/>
          </a:xfrm>
          <a:prstGeom prst="roundRect">
            <a:avLst/>
          </a:prstGeom>
          <a:solidFill>
            <a:srgbClr val="FFFF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515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33" y="1475581"/>
            <a:ext cx="1584176" cy="101549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19832" y="1106249"/>
            <a:ext cx="1358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8000" lvl="0" indent="0">
              <a:spcBef>
                <a:spcPts val="0"/>
              </a:spcBef>
              <a:spcAft>
                <a:spcPts val="1415"/>
              </a:spcAft>
              <a:buSzPct val="45000"/>
              <a:buNone/>
            </a:pPr>
            <a:r>
              <a:rPr lang="nl-NL" dirty="0">
                <a:latin typeface="Arial" pitchFamily="18"/>
                <a:ea typeface="Microsoft YaHei" pitchFamily="2"/>
              </a:rPr>
              <a:t>Depth-first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824288" y="1868705"/>
            <a:ext cx="4384526" cy="390323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Rectangle 12"/>
          <p:cNvSpPr/>
          <p:nvPr/>
        </p:nvSpPr>
        <p:spPr>
          <a:xfrm>
            <a:off x="5904408" y="3347789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tangle 13"/>
          <p:cNvSpPr/>
          <p:nvPr/>
        </p:nvSpPr>
        <p:spPr>
          <a:xfrm>
            <a:off x="7704608" y="3820324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Rectangle 14"/>
          <p:cNvSpPr/>
          <p:nvPr/>
        </p:nvSpPr>
        <p:spPr>
          <a:xfrm>
            <a:off x="8352680" y="3347789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tangle 15"/>
          <p:cNvSpPr/>
          <p:nvPr/>
        </p:nvSpPr>
        <p:spPr>
          <a:xfrm>
            <a:off x="7128544" y="4283893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Down Arrow 16"/>
          <p:cNvSpPr/>
          <p:nvPr/>
        </p:nvSpPr>
        <p:spPr>
          <a:xfrm>
            <a:off x="8436720" y="3203773"/>
            <a:ext cx="153731" cy="32403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591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33" y="1475581"/>
            <a:ext cx="1584176" cy="101549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19832" y="1106249"/>
            <a:ext cx="1358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8000" lvl="0" indent="0">
              <a:spcBef>
                <a:spcPts val="0"/>
              </a:spcBef>
              <a:spcAft>
                <a:spcPts val="1415"/>
              </a:spcAft>
              <a:buSzPct val="45000"/>
              <a:buNone/>
            </a:pPr>
            <a:r>
              <a:rPr lang="nl-NL" dirty="0">
                <a:latin typeface="Arial" pitchFamily="18"/>
                <a:ea typeface="Microsoft YaHei" pitchFamily="2"/>
              </a:rPr>
              <a:t>Depth-first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824288" y="1868705"/>
            <a:ext cx="4384526" cy="390323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Rectangle 12"/>
          <p:cNvSpPr/>
          <p:nvPr/>
        </p:nvSpPr>
        <p:spPr>
          <a:xfrm>
            <a:off x="5904408" y="3347789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tangle 13"/>
          <p:cNvSpPr/>
          <p:nvPr/>
        </p:nvSpPr>
        <p:spPr>
          <a:xfrm>
            <a:off x="7704608" y="3820324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Rectangle 14"/>
          <p:cNvSpPr/>
          <p:nvPr/>
        </p:nvSpPr>
        <p:spPr>
          <a:xfrm>
            <a:off x="8280672" y="2843733"/>
            <a:ext cx="504056" cy="864096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tangle 15"/>
          <p:cNvSpPr/>
          <p:nvPr/>
        </p:nvSpPr>
        <p:spPr>
          <a:xfrm>
            <a:off x="7128544" y="4283893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Rectangle 16"/>
          <p:cNvSpPr/>
          <p:nvPr/>
        </p:nvSpPr>
        <p:spPr>
          <a:xfrm>
            <a:off x="8280672" y="2357529"/>
            <a:ext cx="504056" cy="48620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Rectangle 17"/>
          <p:cNvSpPr/>
          <p:nvPr/>
        </p:nvSpPr>
        <p:spPr>
          <a:xfrm>
            <a:off x="8352680" y="3820323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TextBox 20"/>
          <p:cNvSpPr txBox="1"/>
          <p:nvPr/>
        </p:nvSpPr>
        <p:spPr>
          <a:xfrm>
            <a:off x="8256608" y="2195661"/>
            <a:ext cx="504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800" b="1" dirty="0" smtClean="0"/>
              <a:t>X</a:t>
            </a:r>
            <a:endParaRPr lang="nl-NL" sz="4800" b="1" dirty="0"/>
          </a:p>
        </p:txBody>
      </p:sp>
    </p:spTree>
    <p:extLst>
      <p:ext uri="{BB962C8B-B14F-4D97-AF65-F5344CB8AC3E}">
        <p14:creationId xmlns:p14="http://schemas.microsoft.com/office/powerpoint/2010/main" val="381327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23453"/>
            <a:ext cx="9072567" cy="1262064"/>
          </a:xfrm>
        </p:spPr>
        <p:txBody>
          <a:bodyPr/>
          <a:lstStyle/>
          <a:p>
            <a:pPr lvl="0" algn="r"/>
            <a:r>
              <a:rPr lang="nl-NL" dirty="0" smtClean="0"/>
              <a:t>Resultaten</a:t>
            </a:r>
            <a:endParaRPr lang="nl-NL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73240" y="1133829"/>
            <a:ext cx="9217029" cy="4989515"/>
          </a:xfrm>
        </p:spPr>
        <p:txBody>
          <a:bodyPr/>
          <a:lstStyle/>
          <a:p>
            <a:pPr marL="108000" lvl="0" indent="0">
              <a:spcBef>
                <a:spcPts val="0"/>
              </a:spcBef>
              <a:spcAft>
                <a:spcPts val="1415"/>
              </a:spcAft>
              <a:buSzPct val="45000"/>
              <a:buNone/>
            </a:pPr>
            <a:r>
              <a:rPr lang="nl-NL" sz="2000" kern="1200" dirty="0" smtClean="0">
                <a:latin typeface="Arial" pitchFamily="18"/>
                <a:ea typeface="Microsoft YaHei" pitchFamily="2"/>
              </a:rPr>
              <a:t>Random			Breadth-first			Depth-first</a:t>
            </a: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 smtClean="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>
              <a:latin typeface="Arial" pitchFamily="18"/>
              <a:ea typeface="Microsoft YaHei" pitchFamily="2"/>
            </a:endParaRPr>
          </a:p>
          <a:p>
            <a:pPr marL="108000" lvl="0" indent="0">
              <a:spcBef>
                <a:spcPts val="0"/>
              </a:spcBef>
              <a:spcAft>
                <a:spcPts val="1415"/>
              </a:spcAft>
              <a:buSzPct val="45000"/>
              <a:buNone/>
            </a:pPr>
            <a:endParaRPr lang="nl-NL" sz="2000" kern="1200" dirty="0">
              <a:latin typeface="Arial" pitchFamily="18"/>
              <a:ea typeface="Microsoft YaHei" pitchFamily="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192" y="1713222"/>
            <a:ext cx="1642260" cy="10527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346" y="1673265"/>
            <a:ext cx="1525151" cy="97766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3240" y="4139877"/>
            <a:ext cx="1872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Board 1: 601</a:t>
            </a:r>
          </a:p>
          <a:p>
            <a:r>
              <a:rPr lang="nl-NL" dirty="0" smtClean="0"/>
              <a:t>Board 2: 50</a:t>
            </a:r>
          </a:p>
          <a:p>
            <a:r>
              <a:rPr lang="nl-NL" dirty="0" smtClean="0"/>
              <a:t>Board 3: 69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201279"/>
              </p:ext>
            </p:extLst>
          </p:nvPr>
        </p:nvGraphicFramePr>
        <p:xfrm>
          <a:off x="3521182" y="3025226"/>
          <a:ext cx="259925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587"/>
                <a:gridCol w="863663"/>
                <a:gridCol w="1124000"/>
              </a:tblGrid>
              <a:tr h="509079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Board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Minimaal</a:t>
                      </a:r>
                      <a:r>
                        <a:rPr lang="nl-NL" sz="1200" baseline="0" dirty="0" smtClean="0"/>
                        <a:t> moves (absoluut)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Boards</a:t>
                      </a:r>
                    </a:p>
                    <a:p>
                      <a:r>
                        <a:rPr lang="nl-NL" sz="1200" dirty="0" smtClean="0"/>
                        <a:t>(cumulatief)</a:t>
                      </a:r>
                      <a:endParaRPr lang="nl-NL" sz="1200" dirty="0"/>
                    </a:p>
                  </a:txBody>
                  <a:tcPr/>
                </a:tc>
              </a:tr>
              <a:tr h="266782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test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6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1871</a:t>
                      </a:r>
                      <a:endParaRPr lang="nl-NL" sz="1200" dirty="0"/>
                    </a:p>
                  </a:txBody>
                  <a:tcPr/>
                </a:tc>
              </a:tr>
              <a:tr h="266782">
                <a:tc>
                  <a:txBody>
                    <a:bodyPr/>
                    <a:lstStyle/>
                    <a:p>
                      <a:endParaRPr lang="nl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909480"/>
              </p:ext>
            </p:extLst>
          </p:nvPr>
        </p:nvGraphicFramePr>
        <p:xfrm>
          <a:off x="373240" y="2960087"/>
          <a:ext cx="2434824" cy="3051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393"/>
                <a:gridCol w="1425431"/>
              </a:tblGrid>
              <a:tr h="526207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Board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Minimaal moves</a:t>
                      </a:r>
                    </a:p>
                    <a:p>
                      <a:r>
                        <a:rPr lang="nl-NL" sz="1200" dirty="0" smtClean="0"/>
                        <a:t>gevonden</a:t>
                      </a:r>
                      <a:endParaRPr lang="nl-NL" sz="1200" dirty="0"/>
                    </a:p>
                  </a:txBody>
                  <a:tcPr/>
                </a:tc>
              </a:tr>
              <a:tr h="315724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1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51</a:t>
                      </a:r>
                      <a:endParaRPr lang="nl-NL" sz="1200" dirty="0"/>
                    </a:p>
                  </a:txBody>
                  <a:tcPr/>
                </a:tc>
              </a:tr>
              <a:tr h="315724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2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71</a:t>
                      </a:r>
                      <a:endParaRPr lang="nl-NL" sz="1200" dirty="0"/>
                    </a:p>
                  </a:txBody>
                  <a:tcPr/>
                </a:tc>
              </a:tr>
              <a:tr h="315724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3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37</a:t>
                      </a:r>
                      <a:endParaRPr lang="nl-NL" sz="1200" dirty="0"/>
                    </a:p>
                  </a:txBody>
                  <a:tcPr/>
                </a:tc>
              </a:tr>
              <a:tr h="315724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4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323</a:t>
                      </a:r>
                      <a:endParaRPr lang="nl-NL" sz="1200" dirty="0"/>
                    </a:p>
                  </a:txBody>
                  <a:tcPr/>
                </a:tc>
              </a:tr>
              <a:tr h="315724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5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276</a:t>
                      </a:r>
                      <a:endParaRPr lang="nl-NL" sz="1200" dirty="0"/>
                    </a:p>
                  </a:txBody>
                  <a:tcPr/>
                </a:tc>
              </a:tr>
              <a:tr h="315724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6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95</a:t>
                      </a:r>
                      <a:endParaRPr lang="nl-NL" sz="1200" dirty="0"/>
                    </a:p>
                  </a:txBody>
                  <a:tcPr/>
                </a:tc>
              </a:tr>
              <a:tr h="315724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7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818</a:t>
                      </a:r>
                      <a:endParaRPr lang="nl-NL" sz="1200" dirty="0"/>
                    </a:p>
                  </a:txBody>
                  <a:tcPr/>
                </a:tc>
              </a:tr>
              <a:tr h="315724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Test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6</a:t>
                      </a:r>
                      <a:endParaRPr lang="nl-NL" sz="1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5" name="Picture 2" descr="C:\Users\Darko\Desktop\Kyra\rushhour\Presentations\randomalgorithm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548" y="1606739"/>
            <a:ext cx="1440160" cy="11107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56536" y="3131765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Current results:</a:t>
            </a:r>
          </a:p>
          <a:p>
            <a:r>
              <a:rPr lang="nl-NL" dirty="0" smtClean="0"/>
              <a:t>questionable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28644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23453"/>
            <a:ext cx="9072567" cy="1262064"/>
          </a:xfrm>
        </p:spPr>
        <p:txBody>
          <a:bodyPr/>
          <a:lstStyle/>
          <a:p>
            <a:pPr lvl="0" algn="r"/>
            <a:r>
              <a:rPr lang="nl-NL" dirty="0" smtClean="0"/>
              <a:t>Conclusie</a:t>
            </a:r>
            <a:endParaRPr lang="nl-NL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59792" y="1403573"/>
            <a:ext cx="9217029" cy="4989515"/>
          </a:xfrm>
        </p:spPr>
        <p:txBody>
          <a:bodyPr/>
          <a:lstStyle/>
          <a:p>
            <a:pPr marL="108000" lvl="0" indent="0">
              <a:spcBef>
                <a:spcPts val="0"/>
              </a:spcBef>
              <a:spcAft>
                <a:spcPts val="1415"/>
              </a:spcAft>
              <a:buSzPct val="45000"/>
              <a:buNone/>
            </a:pPr>
            <a:r>
              <a:rPr lang="nl-NL" sz="2000" kern="1200" dirty="0" smtClean="0">
                <a:latin typeface="Arial" pitchFamily="18"/>
                <a:ea typeface="Microsoft YaHei" pitchFamily="2"/>
              </a:rPr>
              <a:t>Enorme statespace:</a:t>
            </a:r>
          </a:p>
          <a:p>
            <a:pPr marL="450900" lvl="0" indent="-342900">
              <a:spcBef>
                <a:spcPts val="0"/>
              </a:spcBef>
              <a:spcAft>
                <a:spcPts val="1415"/>
              </a:spcAft>
              <a:buSzPct val="45000"/>
              <a:buFontTx/>
              <a:buChar char="-"/>
            </a:pPr>
            <a:r>
              <a:rPr lang="nl-NL" sz="2000" kern="1200" dirty="0" smtClean="0">
                <a:latin typeface="Arial" pitchFamily="18"/>
                <a:ea typeface="Microsoft YaHei" pitchFamily="2"/>
              </a:rPr>
              <a:t>Breath first werkt wel, is nog langzaam</a:t>
            </a:r>
          </a:p>
          <a:p>
            <a:pPr marL="450900" lvl="0" indent="-342900">
              <a:spcBef>
                <a:spcPts val="0"/>
              </a:spcBef>
              <a:spcAft>
                <a:spcPts val="1415"/>
              </a:spcAft>
              <a:buSzPct val="45000"/>
              <a:buFontTx/>
              <a:buChar char="-"/>
            </a:pPr>
            <a:r>
              <a:rPr lang="nl-NL" sz="2000" kern="1200" dirty="0" smtClean="0">
                <a:latin typeface="Arial" pitchFamily="18"/>
                <a:ea typeface="Microsoft YaHei" pitchFamily="2"/>
              </a:rPr>
              <a:t>Breadth first zal kortste oplossing vinden </a:t>
            </a:r>
            <a:r>
              <a:rPr lang="nl-NL" sz="2000" kern="1200" dirty="0" smtClean="0">
                <a:latin typeface="Arial" pitchFamily="18"/>
                <a:ea typeface="Microsoft YaHei" pitchFamily="2"/>
                <a:sym typeface="Wingdings" panose="05000000000000000000" pitchFamily="2" charset="2"/>
              </a:rPr>
              <a:t> lang draaien</a:t>
            </a:r>
          </a:p>
          <a:p>
            <a:pPr marL="450900" lvl="0" indent="-342900">
              <a:spcBef>
                <a:spcPts val="0"/>
              </a:spcBef>
              <a:spcAft>
                <a:spcPts val="1415"/>
              </a:spcAft>
              <a:buSzPct val="45000"/>
              <a:buFontTx/>
              <a:buChar char="-"/>
            </a:pPr>
            <a:r>
              <a:rPr lang="nl-NL" sz="2000" kern="1200" dirty="0" smtClean="0">
                <a:latin typeface="Arial" pitchFamily="18"/>
                <a:ea typeface="Microsoft YaHei" pitchFamily="2"/>
                <a:sym typeface="Wingdings" panose="05000000000000000000" pitchFamily="2" charset="2"/>
              </a:rPr>
              <a:t>Snelle random solver: niet gegarandeerd minimale stappen</a:t>
            </a:r>
            <a:r>
              <a:rPr lang="nl-NL" sz="2000" kern="1200" dirty="0" smtClean="0">
                <a:latin typeface="Arial" pitchFamily="18"/>
                <a:ea typeface="Microsoft YaHei" pitchFamily="2"/>
              </a:rPr>
              <a:t>			</a:t>
            </a: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>
              <a:latin typeface="Arial" pitchFamily="18"/>
              <a:ea typeface="Microsoft YaHei" pitchFamily="2"/>
            </a:endParaRPr>
          </a:p>
          <a:p>
            <a:pPr marL="108000" lvl="0" indent="0">
              <a:spcBef>
                <a:spcPts val="0"/>
              </a:spcBef>
              <a:spcAft>
                <a:spcPts val="1415"/>
              </a:spcAft>
              <a:buSzPct val="45000"/>
              <a:buNone/>
            </a:pPr>
            <a:endParaRPr lang="nl-NL" sz="2000" kern="1200" dirty="0">
              <a:latin typeface="Arial" pitchFamily="18"/>
              <a:ea typeface="Microsoft YaHe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446302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01623"/>
            <a:ext cx="9072567" cy="1262064"/>
          </a:xfrm>
        </p:spPr>
        <p:txBody>
          <a:bodyPr/>
          <a:lstStyle/>
          <a:p>
            <a:pPr lvl="0" algn="r"/>
            <a:r>
              <a:rPr lang="nl-NL" dirty="0" smtClean="0"/>
              <a:t>Het probleem</a:t>
            </a:r>
            <a:endParaRPr lang="nl-NL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87779" y="1768477"/>
            <a:ext cx="9217029" cy="4989515"/>
          </a:xfrm>
        </p:spPr>
        <p:txBody>
          <a:bodyPr/>
          <a:lstStyle/>
          <a:p>
            <a:pPr marL="108000" lvl="0" indent="0" algn="ctr">
              <a:spcBef>
                <a:spcPts val="0"/>
              </a:spcBef>
              <a:spcAft>
                <a:spcPts val="1415"/>
              </a:spcAft>
              <a:buSzPct val="45000"/>
              <a:buNone/>
            </a:pPr>
            <a:r>
              <a:rPr lang="nl-NL" sz="2000" b="1" kern="1200" dirty="0" smtClean="0">
                <a:latin typeface="Arial" pitchFamily="18"/>
                <a:ea typeface="Microsoft YaHei" pitchFamily="2"/>
              </a:rPr>
              <a:t>Doel: </a:t>
            </a:r>
            <a:r>
              <a:rPr lang="nl-NL" sz="2000" kern="1200" dirty="0" smtClean="0">
                <a:latin typeface="Arial" pitchFamily="18"/>
                <a:ea typeface="Microsoft YaHei" pitchFamily="2"/>
              </a:rPr>
              <a:t>De rode auto naar de opening (rechts) op het bord krijgen. </a:t>
            </a:r>
          </a:p>
          <a:p>
            <a:pPr marL="108000" lvl="0" indent="0" algn="ctr">
              <a:spcBef>
                <a:spcPts val="0"/>
              </a:spcBef>
              <a:spcAft>
                <a:spcPts val="1415"/>
              </a:spcAft>
              <a:buSzPct val="45000"/>
              <a:buNone/>
            </a:pPr>
            <a:r>
              <a:rPr lang="nl-NL" sz="2000" b="1" kern="1200" dirty="0" smtClean="0">
                <a:latin typeface="Arial" pitchFamily="18"/>
                <a:ea typeface="Microsoft YaHei" pitchFamily="2"/>
              </a:rPr>
              <a:t>Probleem: </a:t>
            </a:r>
            <a:r>
              <a:rPr lang="nl-NL" sz="2000" kern="1200" dirty="0" smtClean="0">
                <a:latin typeface="Arial" pitchFamily="18"/>
                <a:ea typeface="Microsoft YaHei" pitchFamily="2"/>
              </a:rPr>
              <a:t>Andere auto’s staan tussen de rode auto en de ‘uitgang’.</a:t>
            </a: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 smtClean="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 smtClean="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 smtClean="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 smtClean="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>
              <a:latin typeface="Arial" pitchFamily="18"/>
              <a:ea typeface="Microsoft YaHei" pitchFamily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729919" y="2885969"/>
            <a:ext cx="4384526" cy="390323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503808" y="3347789"/>
            <a:ext cx="4104456" cy="2569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8000" lvl="0">
              <a:spcBef>
                <a:spcPts val="0"/>
              </a:spcBef>
              <a:spcAft>
                <a:spcPts val="1415"/>
              </a:spcAft>
              <a:buSzPct val="45000"/>
            </a:pPr>
            <a:r>
              <a:rPr lang="nl-NL" u="sng" dirty="0" smtClean="0">
                <a:latin typeface="Arial" pitchFamily="18"/>
                <a:ea typeface="Microsoft YaHei" pitchFamily="2"/>
              </a:rPr>
              <a:t>Voorwaarden</a:t>
            </a:r>
          </a:p>
          <a:p>
            <a:pPr marL="108000" lvl="0">
              <a:spcBef>
                <a:spcPts val="0"/>
              </a:spcBef>
              <a:spcAft>
                <a:spcPts val="1415"/>
              </a:spcAft>
              <a:buSzPct val="45000"/>
            </a:pPr>
            <a:r>
              <a:rPr lang="nl-NL" dirty="0" smtClean="0">
                <a:latin typeface="Arial" pitchFamily="18"/>
                <a:ea typeface="Microsoft YaHei" pitchFamily="2"/>
              </a:rPr>
              <a:t>Rode auto bij de uitgang in zo </a:t>
            </a:r>
            <a:r>
              <a:rPr lang="nl-NL" dirty="0">
                <a:latin typeface="Arial" pitchFamily="18"/>
                <a:ea typeface="Microsoft YaHei" pitchFamily="2"/>
              </a:rPr>
              <a:t>min mogelijk </a:t>
            </a:r>
            <a:r>
              <a:rPr lang="nl-NL" dirty="0" smtClean="0">
                <a:latin typeface="Arial" pitchFamily="18"/>
                <a:ea typeface="Microsoft YaHei" pitchFamily="2"/>
              </a:rPr>
              <a:t>stappen</a:t>
            </a:r>
          </a:p>
          <a:p>
            <a:pPr marL="108000" lvl="0">
              <a:spcBef>
                <a:spcPts val="0"/>
              </a:spcBef>
              <a:spcAft>
                <a:spcPts val="1415"/>
              </a:spcAft>
              <a:buSzPct val="45000"/>
            </a:pPr>
            <a:r>
              <a:rPr lang="nl-NL" dirty="0" smtClean="0">
                <a:latin typeface="Arial" pitchFamily="18"/>
                <a:ea typeface="Microsoft YaHei" pitchFamily="2"/>
              </a:rPr>
              <a:t>De </a:t>
            </a:r>
            <a:r>
              <a:rPr lang="nl-NL" dirty="0">
                <a:latin typeface="Arial" pitchFamily="18"/>
                <a:ea typeface="Microsoft YaHei" pitchFamily="2"/>
              </a:rPr>
              <a:t>auto’s mogen </a:t>
            </a:r>
            <a:r>
              <a:rPr lang="nl-NL" dirty="0" smtClean="0">
                <a:latin typeface="Arial" pitchFamily="18"/>
                <a:ea typeface="Microsoft YaHei" pitchFamily="2"/>
              </a:rPr>
              <a:t>maar één vakje </a:t>
            </a:r>
            <a:r>
              <a:rPr lang="nl-NL" dirty="0">
                <a:latin typeface="Arial" pitchFamily="18"/>
                <a:ea typeface="Microsoft YaHei" pitchFamily="2"/>
              </a:rPr>
              <a:t>verschuiven per </a:t>
            </a:r>
            <a:r>
              <a:rPr lang="nl-NL" dirty="0" smtClean="0">
                <a:latin typeface="Arial" pitchFamily="18"/>
                <a:ea typeface="Microsoft YaHei" pitchFamily="2"/>
              </a:rPr>
              <a:t>stap</a:t>
            </a:r>
          </a:p>
          <a:p>
            <a:pPr marL="108000" lvl="0">
              <a:spcBef>
                <a:spcPts val="0"/>
              </a:spcBef>
              <a:spcAft>
                <a:spcPts val="1415"/>
              </a:spcAft>
              <a:buSzPct val="45000"/>
            </a:pPr>
            <a:r>
              <a:rPr lang="nl-NL" dirty="0" smtClean="0">
                <a:latin typeface="Arial" pitchFamily="18"/>
                <a:ea typeface="Microsoft YaHei" pitchFamily="2"/>
              </a:rPr>
              <a:t>Auto’s mogen alleen in hun lengte richting verschuiven</a:t>
            </a:r>
            <a:endParaRPr lang="nl-NL" dirty="0">
              <a:latin typeface="Arial" pitchFamily="18"/>
              <a:ea typeface="Microsoft YaHei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31800" y="1115541"/>
            <a:ext cx="91450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8000" lvl="0" algn="ctr">
              <a:spcBef>
                <a:spcPts val="0"/>
              </a:spcBef>
              <a:spcAft>
                <a:spcPts val="1415"/>
              </a:spcAft>
              <a:buSzPct val="45000"/>
            </a:pPr>
            <a:r>
              <a:rPr lang="nl-NL" sz="2000" b="1" dirty="0" smtClean="0">
                <a:latin typeface="Arial" pitchFamily="18"/>
                <a:ea typeface="Microsoft YaHei" pitchFamily="2"/>
              </a:rPr>
              <a:t>Oplossing</a:t>
            </a:r>
            <a:r>
              <a:rPr lang="nl-NL" sz="2000" b="1" dirty="0">
                <a:latin typeface="Arial" pitchFamily="18"/>
                <a:ea typeface="Microsoft YaHei" pitchFamily="2"/>
              </a:rPr>
              <a:t>: </a:t>
            </a:r>
            <a:r>
              <a:rPr lang="nl-NL" sz="2000" dirty="0" smtClean="0">
                <a:latin typeface="Arial" pitchFamily="18"/>
                <a:ea typeface="Microsoft YaHei" pitchFamily="2"/>
              </a:rPr>
              <a:t>De </a:t>
            </a:r>
            <a:r>
              <a:rPr lang="nl-NL" sz="2000" dirty="0">
                <a:latin typeface="Arial" pitchFamily="18"/>
                <a:ea typeface="Microsoft YaHei" pitchFamily="2"/>
              </a:rPr>
              <a:t>andere auto’s (en de rode auto) in meerdere stappen zo verschuiven dat de rode auto uiteindelijk bij de uitgang is.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120432" y="2339677"/>
            <a:ext cx="3298455" cy="293638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575816" y="2698068"/>
            <a:ext cx="4104456" cy="2569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8000" lvl="0">
              <a:spcBef>
                <a:spcPts val="0"/>
              </a:spcBef>
              <a:spcAft>
                <a:spcPts val="1415"/>
              </a:spcAft>
              <a:buSzPct val="45000"/>
            </a:pPr>
            <a:r>
              <a:rPr lang="nl-NL" u="sng" dirty="0" smtClean="0">
                <a:latin typeface="Arial" pitchFamily="18"/>
                <a:ea typeface="Microsoft YaHei" pitchFamily="2"/>
              </a:rPr>
              <a:t>Voorwaarden</a:t>
            </a:r>
          </a:p>
          <a:p>
            <a:pPr marL="108000" lvl="0">
              <a:spcBef>
                <a:spcPts val="0"/>
              </a:spcBef>
              <a:spcAft>
                <a:spcPts val="1415"/>
              </a:spcAft>
              <a:buSzPct val="45000"/>
            </a:pPr>
            <a:r>
              <a:rPr lang="nl-NL" dirty="0" smtClean="0">
                <a:latin typeface="Arial" pitchFamily="18"/>
                <a:ea typeface="Microsoft YaHei" pitchFamily="2"/>
              </a:rPr>
              <a:t>Rode auto bij de uitgang in zo </a:t>
            </a:r>
            <a:r>
              <a:rPr lang="nl-NL" dirty="0">
                <a:latin typeface="Arial" pitchFamily="18"/>
                <a:ea typeface="Microsoft YaHei" pitchFamily="2"/>
              </a:rPr>
              <a:t>min mogelijk </a:t>
            </a:r>
            <a:r>
              <a:rPr lang="nl-NL" dirty="0" smtClean="0">
                <a:latin typeface="Arial" pitchFamily="18"/>
                <a:ea typeface="Microsoft YaHei" pitchFamily="2"/>
              </a:rPr>
              <a:t>stappen</a:t>
            </a:r>
          </a:p>
          <a:p>
            <a:pPr marL="108000" lvl="0">
              <a:spcBef>
                <a:spcPts val="0"/>
              </a:spcBef>
              <a:spcAft>
                <a:spcPts val="1415"/>
              </a:spcAft>
              <a:buSzPct val="45000"/>
            </a:pPr>
            <a:r>
              <a:rPr lang="nl-NL" dirty="0" smtClean="0">
                <a:latin typeface="Arial" pitchFamily="18"/>
                <a:ea typeface="Microsoft YaHei" pitchFamily="2"/>
              </a:rPr>
              <a:t>De </a:t>
            </a:r>
            <a:r>
              <a:rPr lang="nl-NL" dirty="0">
                <a:latin typeface="Arial" pitchFamily="18"/>
                <a:ea typeface="Microsoft YaHei" pitchFamily="2"/>
              </a:rPr>
              <a:t>auto’s mogen </a:t>
            </a:r>
            <a:r>
              <a:rPr lang="nl-NL" dirty="0" smtClean="0">
                <a:latin typeface="Arial" pitchFamily="18"/>
                <a:ea typeface="Microsoft YaHei" pitchFamily="2"/>
              </a:rPr>
              <a:t>maar één vakje </a:t>
            </a:r>
            <a:r>
              <a:rPr lang="nl-NL" dirty="0">
                <a:latin typeface="Arial" pitchFamily="18"/>
                <a:ea typeface="Microsoft YaHei" pitchFamily="2"/>
              </a:rPr>
              <a:t>verschuiven per </a:t>
            </a:r>
            <a:r>
              <a:rPr lang="nl-NL" dirty="0" smtClean="0">
                <a:latin typeface="Arial" pitchFamily="18"/>
                <a:ea typeface="Microsoft YaHei" pitchFamily="2"/>
              </a:rPr>
              <a:t>stap</a:t>
            </a:r>
          </a:p>
          <a:p>
            <a:pPr marL="108000" lvl="0">
              <a:spcBef>
                <a:spcPts val="0"/>
              </a:spcBef>
              <a:spcAft>
                <a:spcPts val="1415"/>
              </a:spcAft>
              <a:buSzPct val="45000"/>
            </a:pPr>
            <a:r>
              <a:rPr lang="nl-NL" dirty="0" smtClean="0">
                <a:latin typeface="Arial" pitchFamily="18"/>
                <a:ea typeface="Microsoft YaHei" pitchFamily="2"/>
              </a:rPr>
              <a:t>Auto’s mogen alleen in hun lengte richting verschuiven</a:t>
            </a:r>
            <a:endParaRPr lang="nl-NL" dirty="0">
              <a:latin typeface="Arial" pitchFamily="18"/>
              <a:ea typeface="Microsoft YaHe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86689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01623"/>
            <a:ext cx="9072567" cy="1262064"/>
          </a:xfrm>
        </p:spPr>
        <p:txBody>
          <a:bodyPr/>
          <a:lstStyle/>
          <a:p>
            <a:pPr lvl="0" algn="r"/>
            <a:r>
              <a:rPr lang="nl-NL" dirty="0" smtClean="0"/>
              <a:t>Initialisatie</a:t>
            </a:r>
            <a:endParaRPr lang="nl-NL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87779" y="1768477"/>
            <a:ext cx="9217029" cy="4989515"/>
          </a:xfrm>
        </p:spPr>
        <p:txBody>
          <a:bodyPr/>
          <a:lstStyle/>
          <a:p>
            <a:pPr marL="108000" lvl="0" indent="0">
              <a:spcBef>
                <a:spcPts val="0"/>
              </a:spcBef>
              <a:spcAft>
                <a:spcPts val="1415"/>
              </a:spcAft>
              <a:buSzPct val="45000"/>
              <a:buNone/>
            </a:pPr>
            <a:r>
              <a:rPr lang="nl-NL" sz="2000" b="1" kern="1200" dirty="0" smtClean="0">
                <a:latin typeface="Arial" pitchFamily="18"/>
                <a:ea typeface="Microsoft YaHei" pitchFamily="2"/>
              </a:rPr>
              <a:t>Data input: </a:t>
            </a:r>
            <a:endParaRPr lang="nl-NL" sz="2000" kern="1200" dirty="0" smtClean="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 smtClean="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 smtClean="0">
              <a:latin typeface="Arial" pitchFamily="18"/>
              <a:ea typeface="Microsoft YaHei" pitchFamily="2"/>
            </a:endParaRPr>
          </a:p>
          <a:p>
            <a:pPr marL="108000" lvl="0" indent="0">
              <a:spcBef>
                <a:spcPts val="0"/>
              </a:spcBef>
              <a:spcAft>
                <a:spcPts val="1415"/>
              </a:spcAft>
              <a:buSzPct val="45000"/>
              <a:buNone/>
            </a:pPr>
            <a:endParaRPr lang="nl-NL" sz="2000" b="1" kern="1200" dirty="0" smtClean="0">
              <a:latin typeface="Arial" pitchFamily="18"/>
              <a:ea typeface="Microsoft YaHei" pitchFamily="2"/>
            </a:endParaRPr>
          </a:p>
          <a:p>
            <a:pPr marL="108000" lvl="0" indent="0">
              <a:spcBef>
                <a:spcPts val="0"/>
              </a:spcBef>
              <a:spcAft>
                <a:spcPts val="1415"/>
              </a:spcAft>
              <a:buSzPct val="45000"/>
              <a:buNone/>
            </a:pPr>
            <a:r>
              <a:rPr lang="nl-NL" sz="2000" b="1" kern="1200" dirty="0" smtClean="0">
                <a:latin typeface="Arial" pitchFamily="18"/>
                <a:ea typeface="Microsoft YaHei" pitchFamily="2"/>
              </a:rPr>
              <a:t>Data in programma:</a:t>
            </a:r>
          </a:p>
          <a:p>
            <a:pPr marL="108000" indent="0">
              <a:spcBef>
                <a:spcPts val="0"/>
              </a:spcBef>
              <a:spcAft>
                <a:spcPts val="1415"/>
              </a:spcAft>
              <a:buSzPct val="45000"/>
              <a:buNone/>
            </a:pPr>
            <a:r>
              <a:rPr lang="nl-NL" sz="2000" kern="1200" dirty="0" smtClean="0">
                <a:latin typeface="Arial" pitchFamily="18"/>
                <a:ea typeface="Microsoft YaHei" pitchFamily="2"/>
              </a:rPr>
              <a:t>List of </a:t>
            </a:r>
            <a:r>
              <a:rPr lang="nl-NL" sz="2000" kern="1200" dirty="0" err="1" smtClean="0">
                <a:latin typeface="Arial" pitchFamily="18"/>
                <a:ea typeface="Microsoft YaHei" pitchFamily="2"/>
              </a:rPr>
              <a:t>cars</a:t>
            </a:r>
            <a:endParaRPr lang="nl-NL" sz="2000" kern="1200" dirty="0" smtClean="0">
              <a:latin typeface="Arial" pitchFamily="18"/>
              <a:ea typeface="Microsoft YaHei" pitchFamily="2"/>
            </a:endParaRPr>
          </a:p>
          <a:p>
            <a:pPr marL="108000" lvl="0" indent="0">
              <a:spcBef>
                <a:spcPts val="0"/>
              </a:spcBef>
              <a:spcAft>
                <a:spcPts val="1415"/>
              </a:spcAft>
              <a:buSzPct val="45000"/>
              <a:buNone/>
            </a:pPr>
            <a:r>
              <a:rPr lang="nl-NL" sz="2000" kern="1200" dirty="0" smtClean="0">
                <a:latin typeface="Arial" pitchFamily="18"/>
                <a:ea typeface="Microsoft YaHei" pitchFamily="2"/>
              </a:rPr>
              <a:t>Board matrix</a:t>
            </a:r>
          </a:p>
          <a:p>
            <a:pPr marL="108000" lvl="0" indent="0">
              <a:spcBef>
                <a:spcPts val="0"/>
              </a:spcBef>
              <a:spcAft>
                <a:spcPts val="1415"/>
              </a:spcAft>
              <a:buSzPct val="45000"/>
              <a:buNone/>
            </a:pPr>
            <a:endParaRPr lang="nl-NL" sz="2000" kern="1200" dirty="0" smtClean="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 smtClean="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 smtClean="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>
              <a:latin typeface="Arial" pitchFamily="18"/>
              <a:ea typeface="Microsoft YaHei" pitchFamily="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096096" y="1475581"/>
            <a:ext cx="1727018" cy="1632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256336" y="1547589"/>
            <a:ext cx="2952328" cy="1597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3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3828683" y="3851845"/>
            <a:ext cx="2900377" cy="25087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5740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01623"/>
            <a:ext cx="9072567" cy="1262064"/>
          </a:xfrm>
        </p:spPr>
        <p:txBody>
          <a:bodyPr/>
          <a:lstStyle/>
          <a:p>
            <a:pPr lvl="0" algn="r"/>
            <a:r>
              <a:rPr lang="nl-NL" dirty="0" smtClean="0"/>
              <a:t>Visualisatie</a:t>
            </a:r>
            <a:endParaRPr lang="nl-NL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87779" y="1768477"/>
            <a:ext cx="9217029" cy="4989515"/>
          </a:xfrm>
        </p:spPr>
        <p:txBody>
          <a:bodyPr/>
          <a:lstStyle/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 smtClean="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 smtClean="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>
              <a:latin typeface="Arial" pitchFamily="18"/>
              <a:ea typeface="Microsoft YaHe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72988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23453"/>
            <a:ext cx="9072567" cy="1262064"/>
          </a:xfrm>
        </p:spPr>
        <p:txBody>
          <a:bodyPr/>
          <a:lstStyle/>
          <a:p>
            <a:pPr lvl="0" algn="r"/>
            <a:r>
              <a:rPr lang="nl-NL" dirty="0" smtClean="0"/>
              <a:t>Methodes en algoritme</a:t>
            </a:r>
            <a:endParaRPr lang="nl-NL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87779" y="1768477"/>
            <a:ext cx="9217029" cy="4989515"/>
          </a:xfrm>
        </p:spPr>
        <p:txBody>
          <a:bodyPr/>
          <a:lstStyle/>
          <a:p>
            <a:pPr marL="108000" lvl="0" indent="0">
              <a:spcBef>
                <a:spcPts val="0"/>
              </a:spcBef>
              <a:spcAft>
                <a:spcPts val="1415"/>
              </a:spcAft>
              <a:buSzPct val="45000"/>
              <a:buNone/>
            </a:pPr>
            <a:r>
              <a:rPr lang="nl-NL" sz="2000" kern="1200" dirty="0" smtClean="0">
                <a:latin typeface="Arial" pitchFamily="18"/>
                <a:ea typeface="Microsoft YaHei" pitchFamily="2"/>
              </a:rPr>
              <a:t>Random			</a:t>
            </a:r>
            <a:r>
              <a:rPr lang="nl-NL" sz="2000" kern="1200" dirty="0" err="1" smtClean="0">
                <a:latin typeface="Arial" pitchFamily="18"/>
                <a:ea typeface="Microsoft YaHei" pitchFamily="2"/>
              </a:rPr>
              <a:t>Breadth</a:t>
            </a:r>
            <a:r>
              <a:rPr lang="nl-NL" sz="2000" kern="1200" dirty="0" smtClean="0">
                <a:latin typeface="Arial" pitchFamily="18"/>
                <a:ea typeface="Microsoft YaHei" pitchFamily="2"/>
              </a:rPr>
              <a:t>-first			Depth-first</a:t>
            </a: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 smtClean="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>
              <a:latin typeface="Arial" pitchFamily="18"/>
              <a:ea typeface="Microsoft YaHei" pitchFamily="2"/>
            </a:endParaRPr>
          </a:p>
          <a:p>
            <a:pPr marL="108000" lvl="0" indent="0">
              <a:spcBef>
                <a:spcPts val="0"/>
              </a:spcBef>
              <a:spcAft>
                <a:spcPts val="1415"/>
              </a:spcAft>
              <a:buSzPct val="45000"/>
              <a:buNone/>
            </a:pPr>
            <a:endParaRPr lang="nl-NL" sz="2000" kern="1200" dirty="0">
              <a:latin typeface="Arial" pitchFamily="18"/>
              <a:ea typeface="Microsoft YaHei" pitchFamily="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576" y="2267669"/>
            <a:ext cx="1642260" cy="10527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646" y="2266835"/>
            <a:ext cx="1525151" cy="97766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0928" y="3635821"/>
            <a:ext cx="30065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nl-NL" sz="1600" dirty="0" smtClean="0"/>
              <a:t>Start bij begin board</a:t>
            </a:r>
          </a:p>
          <a:p>
            <a:pPr marL="342900" indent="-342900">
              <a:buAutoNum type="arabicPeriod"/>
            </a:pPr>
            <a:r>
              <a:rPr lang="nl-NL" sz="1600" dirty="0" smtClean="0"/>
              <a:t>Bepaal alle mogelijke moves voor het board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600" dirty="0" smtClean="0"/>
              <a:t>D.m.v. random functie, kies één move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600" dirty="0" smtClean="0"/>
              <a:t>Maak move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600" dirty="0" smtClean="0">
                <a:sym typeface="Wingdings" panose="05000000000000000000" pitchFamily="2" charset="2"/>
              </a:rPr>
              <a:t>Is dit de oplossing?</a:t>
            </a:r>
          </a:p>
          <a:p>
            <a:pPr marL="800100" lvl="1" indent="-342900">
              <a:buFont typeface="+mj-lt"/>
              <a:buAutoNum type="arabicPeriod"/>
            </a:pPr>
            <a:r>
              <a:rPr lang="nl-NL" sz="1600" dirty="0" smtClean="0">
                <a:sym typeface="Wingdings" panose="05000000000000000000" pitchFamily="2" charset="2"/>
              </a:rPr>
              <a:t>Ja  stoppen</a:t>
            </a:r>
          </a:p>
          <a:p>
            <a:pPr marL="800100" lvl="1" indent="-342900">
              <a:buFont typeface="+mj-lt"/>
              <a:buAutoNum type="arabicPeriod"/>
            </a:pPr>
            <a:r>
              <a:rPr lang="nl-NL" sz="1600" dirty="0" smtClean="0">
                <a:sym typeface="Wingdings" panose="05000000000000000000" pitchFamily="2" charset="2"/>
              </a:rPr>
              <a:t>Nee  naar stap 2. </a:t>
            </a:r>
            <a:endParaRPr lang="nl-NL" sz="16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357512" y="3563813"/>
            <a:ext cx="331236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nl-NL" sz="1600" dirty="0" smtClean="0"/>
              <a:t>Start bij begin board</a:t>
            </a:r>
          </a:p>
          <a:p>
            <a:pPr marL="342900" indent="-342900">
              <a:buAutoNum type="arabicPeriod"/>
            </a:pPr>
            <a:r>
              <a:rPr lang="nl-NL" sz="1600" dirty="0" smtClean="0"/>
              <a:t>Bepaal alle mogelijke moves voor alle boards op dezelfde diepte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600" dirty="0" smtClean="0"/>
              <a:t>Voor elke move:</a:t>
            </a:r>
          </a:p>
          <a:p>
            <a:pPr marL="800100" lvl="1" indent="-342900">
              <a:buFont typeface="+mj-lt"/>
              <a:buAutoNum type="arabicPeriod"/>
            </a:pPr>
            <a:r>
              <a:rPr lang="nl-NL" sz="1600" dirty="0" smtClean="0"/>
              <a:t>Maak move</a:t>
            </a:r>
          </a:p>
          <a:p>
            <a:pPr marL="800100" lvl="1" indent="-342900">
              <a:buFont typeface="+mj-lt"/>
              <a:buAutoNum type="arabicPeriod"/>
            </a:pPr>
            <a:r>
              <a:rPr lang="nl-NL" sz="1600" dirty="0" smtClean="0"/>
              <a:t>Is dit de oplossing?</a:t>
            </a:r>
          </a:p>
          <a:p>
            <a:pPr marL="1257300" lvl="2" indent="-342900">
              <a:buFont typeface="+mj-lt"/>
              <a:buAutoNum type="arabicPeriod"/>
            </a:pPr>
            <a:r>
              <a:rPr lang="nl-NL" sz="1600" dirty="0" smtClean="0"/>
              <a:t>Ja </a:t>
            </a:r>
            <a:r>
              <a:rPr lang="nl-NL" sz="1600" dirty="0" smtClean="0">
                <a:sym typeface="Wingdings" panose="05000000000000000000" pitchFamily="2" charset="2"/>
              </a:rPr>
              <a:t> stoppen</a:t>
            </a:r>
          </a:p>
          <a:p>
            <a:pPr marL="1257300" lvl="2" indent="-342900">
              <a:buFont typeface="+mj-lt"/>
              <a:buAutoNum type="arabicPeriod"/>
            </a:pPr>
            <a:r>
              <a:rPr lang="nl-NL" sz="1600" dirty="0" smtClean="0">
                <a:sym typeface="Wingdings" panose="05000000000000000000" pitchFamily="2" charset="2"/>
              </a:rPr>
              <a:t>Nee  doorgaan</a:t>
            </a:r>
            <a:endParaRPr lang="nl-NL" sz="16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nl-NL" sz="1600" dirty="0" smtClean="0"/>
              <a:t>Huidige staat onthouden. 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600" dirty="0" smtClean="0"/>
              <a:t>Naar boards in de volgende diepte.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24486" y="3718491"/>
            <a:ext cx="345613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nl-NL" sz="1600" dirty="0" smtClean="0"/>
              <a:t>Start bij begin board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600" dirty="0" smtClean="0"/>
              <a:t>Bepaal alle mogelijke moves voor het board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600" dirty="0" smtClean="0"/>
              <a:t>Zijn er moves?</a:t>
            </a:r>
          </a:p>
          <a:p>
            <a:pPr marL="800100" lvl="1" indent="-342900">
              <a:buFont typeface="+mj-lt"/>
              <a:buAutoNum type="arabicPeriod"/>
            </a:pPr>
            <a:r>
              <a:rPr lang="nl-NL" sz="1600" dirty="0" smtClean="0"/>
              <a:t>Ja </a:t>
            </a:r>
            <a:r>
              <a:rPr lang="nl-NL" sz="1600" dirty="0" smtClean="0">
                <a:sym typeface="Wingdings" panose="05000000000000000000" pitchFamily="2" charset="2"/>
              </a:rPr>
              <a:t> Neem de eerste </a:t>
            </a:r>
          </a:p>
          <a:p>
            <a:pPr marL="800100" lvl="1" indent="-342900">
              <a:buFont typeface="+mj-lt"/>
              <a:buAutoNum type="arabicPeriod"/>
            </a:pPr>
            <a:r>
              <a:rPr lang="nl-NL" sz="1600" dirty="0" smtClean="0">
                <a:sym typeface="Wingdings" panose="05000000000000000000" pitchFamily="2" charset="2"/>
              </a:rPr>
              <a:t>Nee  Ga een niveau ‘omhoog’</a:t>
            </a:r>
            <a:endParaRPr lang="nl-NL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nl-NL" sz="1600" dirty="0" smtClean="0"/>
              <a:t>Is dit de oplossing?</a:t>
            </a:r>
          </a:p>
          <a:p>
            <a:pPr marL="800100" lvl="1" indent="-342900">
              <a:buFont typeface="+mj-lt"/>
              <a:buAutoNum type="arabicPeriod"/>
            </a:pPr>
            <a:r>
              <a:rPr lang="nl-NL" sz="1600" dirty="0"/>
              <a:t>Ja </a:t>
            </a:r>
            <a:r>
              <a:rPr lang="nl-NL" sz="1600" dirty="0">
                <a:sym typeface="Wingdings" panose="05000000000000000000" pitchFamily="2" charset="2"/>
              </a:rPr>
              <a:t> stoppen</a:t>
            </a:r>
          </a:p>
          <a:p>
            <a:pPr marL="800100" lvl="1" indent="-342900">
              <a:buFont typeface="+mj-lt"/>
              <a:buAutoNum type="arabicPeriod"/>
            </a:pPr>
            <a:r>
              <a:rPr lang="nl-NL" sz="1600" dirty="0" smtClean="0"/>
              <a:t>Nee </a:t>
            </a:r>
            <a:r>
              <a:rPr lang="nl-NL" sz="1600" dirty="0" smtClean="0">
                <a:sym typeface="Wingdings" panose="05000000000000000000" pitchFamily="2" charset="2"/>
              </a:rPr>
              <a:t> Ga naar stap 2</a:t>
            </a:r>
            <a:r>
              <a:rPr lang="nl-NL" sz="1600" dirty="0" smtClean="0"/>
              <a:t/>
            </a:r>
            <a:br>
              <a:rPr lang="nl-NL" sz="1600" dirty="0" smtClean="0"/>
            </a:br>
            <a:r>
              <a:rPr lang="nl-NL" sz="1600" dirty="0" smtClean="0"/>
              <a:t/>
            </a:r>
            <a:br>
              <a:rPr lang="nl-NL" sz="1600" dirty="0" smtClean="0"/>
            </a:br>
            <a:endParaRPr lang="en-US" sz="1600" dirty="0"/>
          </a:p>
        </p:txBody>
      </p:sp>
      <p:pic>
        <p:nvPicPr>
          <p:cNvPr id="12" name="Picture 2" descr="C:\Users\Darko\Desktop\Kyra\rushhour\Presentations\randomalgorithm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04" y="2190326"/>
            <a:ext cx="1440160" cy="1110712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4392240" y="2627709"/>
            <a:ext cx="144016" cy="9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l 12"/>
          <p:cNvSpPr/>
          <p:nvPr/>
        </p:nvSpPr>
        <p:spPr>
          <a:xfrm>
            <a:off x="4658778" y="2627709"/>
            <a:ext cx="144016" cy="9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/>
          <p:cNvSpPr/>
          <p:nvPr/>
        </p:nvSpPr>
        <p:spPr>
          <a:xfrm>
            <a:off x="4932544" y="2611042"/>
            <a:ext cx="144016" cy="9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Oval 14"/>
          <p:cNvSpPr/>
          <p:nvPr/>
        </p:nvSpPr>
        <p:spPr>
          <a:xfrm>
            <a:off x="4131640" y="2874125"/>
            <a:ext cx="144016" cy="9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l 15"/>
          <p:cNvSpPr/>
          <p:nvPr/>
        </p:nvSpPr>
        <p:spPr>
          <a:xfrm>
            <a:off x="4400624" y="2884890"/>
            <a:ext cx="144016" cy="9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Oval 16"/>
          <p:cNvSpPr/>
          <p:nvPr/>
        </p:nvSpPr>
        <p:spPr>
          <a:xfrm>
            <a:off x="4932544" y="2866935"/>
            <a:ext cx="144016" cy="9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Oval 17"/>
          <p:cNvSpPr/>
          <p:nvPr/>
        </p:nvSpPr>
        <p:spPr>
          <a:xfrm>
            <a:off x="5184328" y="2874125"/>
            <a:ext cx="144016" cy="9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l 18"/>
          <p:cNvSpPr/>
          <p:nvPr/>
        </p:nvSpPr>
        <p:spPr>
          <a:xfrm>
            <a:off x="3891728" y="3127992"/>
            <a:ext cx="144016" cy="9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Oval 19"/>
          <p:cNvSpPr/>
          <p:nvPr/>
        </p:nvSpPr>
        <p:spPr>
          <a:xfrm>
            <a:off x="4140784" y="3127992"/>
            <a:ext cx="144016" cy="9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Oval 20"/>
          <p:cNvSpPr/>
          <p:nvPr/>
        </p:nvSpPr>
        <p:spPr>
          <a:xfrm>
            <a:off x="5184328" y="3127989"/>
            <a:ext cx="144016" cy="9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Oval 21"/>
          <p:cNvSpPr/>
          <p:nvPr/>
        </p:nvSpPr>
        <p:spPr>
          <a:xfrm>
            <a:off x="4932544" y="3126368"/>
            <a:ext cx="144016" cy="9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Oval 22"/>
          <p:cNvSpPr/>
          <p:nvPr/>
        </p:nvSpPr>
        <p:spPr>
          <a:xfrm>
            <a:off x="8064648" y="2580701"/>
            <a:ext cx="144016" cy="9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Oval 23"/>
          <p:cNvSpPr/>
          <p:nvPr/>
        </p:nvSpPr>
        <p:spPr>
          <a:xfrm>
            <a:off x="7848624" y="2826098"/>
            <a:ext cx="144016" cy="9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Oval 24"/>
          <p:cNvSpPr/>
          <p:nvPr/>
        </p:nvSpPr>
        <p:spPr>
          <a:xfrm>
            <a:off x="7569366" y="3070821"/>
            <a:ext cx="144016" cy="9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Oval 25"/>
          <p:cNvSpPr/>
          <p:nvPr/>
        </p:nvSpPr>
        <p:spPr>
          <a:xfrm>
            <a:off x="7781248" y="3070821"/>
            <a:ext cx="144016" cy="9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Oval 26"/>
          <p:cNvSpPr/>
          <p:nvPr/>
        </p:nvSpPr>
        <p:spPr>
          <a:xfrm>
            <a:off x="8069280" y="2836863"/>
            <a:ext cx="144016" cy="9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Oval 27"/>
          <p:cNvSpPr/>
          <p:nvPr/>
        </p:nvSpPr>
        <p:spPr>
          <a:xfrm>
            <a:off x="8286221" y="2611042"/>
            <a:ext cx="144016" cy="9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" name="Oval 28"/>
          <p:cNvSpPr/>
          <p:nvPr/>
        </p:nvSpPr>
        <p:spPr>
          <a:xfrm>
            <a:off x="8568704" y="2610023"/>
            <a:ext cx="144016" cy="9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Oval 29"/>
          <p:cNvSpPr/>
          <p:nvPr/>
        </p:nvSpPr>
        <p:spPr>
          <a:xfrm>
            <a:off x="8501328" y="2837882"/>
            <a:ext cx="144016" cy="9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Oval 30"/>
          <p:cNvSpPr/>
          <p:nvPr/>
        </p:nvSpPr>
        <p:spPr>
          <a:xfrm>
            <a:off x="8568704" y="3061674"/>
            <a:ext cx="144016" cy="9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" name="Oval 31"/>
          <p:cNvSpPr/>
          <p:nvPr/>
        </p:nvSpPr>
        <p:spPr>
          <a:xfrm>
            <a:off x="8784728" y="3061674"/>
            <a:ext cx="144016" cy="9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Oval 32"/>
          <p:cNvSpPr/>
          <p:nvPr/>
        </p:nvSpPr>
        <p:spPr>
          <a:xfrm>
            <a:off x="8780216" y="2821055"/>
            <a:ext cx="144016" cy="9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TextBox 6"/>
          <p:cNvSpPr txBox="1"/>
          <p:nvPr/>
        </p:nvSpPr>
        <p:spPr>
          <a:xfrm>
            <a:off x="556128" y="2559301"/>
            <a:ext cx="1440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 smtClean="0"/>
              <a:t>1</a:t>
            </a:r>
            <a:endParaRPr lang="nl-NL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852544" y="2267669"/>
            <a:ext cx="1440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/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223888" y="2314850"/>
            <a:ext cx="1440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583928" y="2839989"/>
            <a:ext cx="1440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 smtClean="0"/>
              <a:t>4</a:t>
            </a:r>
            <a:endParaRPr lang="nl-NL" sz="900" dirty="0"/>
          </a:p>
        </p:txBody>
      </p:sp>
      <p:sp>
        <p:nvSpPr>
          <p:cNvPr id="38" name="TextBox 37"/>
          <p:cNvSpPr txBox="1"/>
          <p:nvPr/>
        </p:nvSpPr>
        <p:spPr>
          <a:xfrm>
            <a:off x="1218040" y="2952284"/>
            <a:ext cx="1440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 smtClean="0"/>
              <a:t>5</a:t>
            </a:r>
            <a:endParaRPr lang="nl-NL" sz="900" dirty="0"/>
          </a:p>
        </p:txBody>
      </p:sp>
      <p:sp>
        <p:nvSpPr>
          <p:cNvPr id="39" name="TextBox 38"/>
          <p:cNvSpPr txBox="1"/>
          <p:nvPr/>
        </p:nvSpPr>
        <p:spPr>
          <a:xfrm>
            <a:off x="780536" y="2931898"/>
            <a:ext cx="1440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 smtClean="0"/>
              <a:t>6</a:t>
            </a:r>
            <a:endParaRPr lang="nl-NL" sz="900" dirty="0"/>
          </a:p>
        </p:txBody>
      </p:sp>
      <p:sp>
        <p:nvSpPr>
          <p:cNvPr id="40" name="TextBox 39"/>
          <p:cNvSpPr txBox="1"/>
          <p:nvPr/>
        </p:nvSpPr>
        <p:spPr>
          <a:xfrm>
            <a:off x="1109456" y="2684239"/>
            <a:ext cx="1440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 smtClean="0"/>
              <a:t>7</a:t>
            </a:r>
            <a:endParaRPr lang="nl-NL" sz="900" dirty="0"/>
          </a:p>
        </p:txBody>
      </p:sp>
      <p:sp>
        <p:nvSpPr>
          <p:cNvPr id="8" name="Rectangle 7"/>
          <p:cNvSpPr/>
          <p:nvPr/>
        </p:nvSpPr>
        <p:spPr>
          <a:xfrm>
            <a:off x="1290048" y="2758411"/>
            <a:ext cx="4571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" name="TextBox 40"/>
          <p:cNvSpPr txBox="1"/>
          <p:nvPr/>
        </p:nvSpPr>
        <p:spPr>
          <a:xfrm>
            <a:off x="1661251" y="2379191"/>
            <a:ext cx="1440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 smtClean="0"/>
              <a:t>8</a:t>
            </a:r>
            <a:endParaRPr lang="nl-NL" sz="900" dirty="0"/>
          </a:p>
        </p:txBody>
      </p:sp>
    </p:spTree>
    <p:extLst>
      <p:ext uri="{BB962C8B-B14F-4D97-AF65-F5344CB8AC3E}">
        <p14:creationId xmlns:p14="http://schemas.microsoft.com/office/powerpoint/2010/main" val="284496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5" grpId="0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824288" y="1868705"/>
            <a:ext cx="4384526" cy="390323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575816" y="1187549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latin typeface="Arial" pitchFamily="18"/>
                <a:ea typeface="Microsoft YaHei" pitchFamily="2"/>
              </a:rPr>
              <a:t>Random</a:t>
            </a:r>
            <a:endParaRPr lang="nl-NL" dirty="0"/>
          </a:p>
        </p:txBody>
      </p:sp>
      <p:pic>
        <p:nvPicPr>
          <p:cNvPr id="1026" name="Picture 2" descr="C:\Users\Darko\Desktop\Kyra\rushhour\Presentations\randomalgorith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17" y="1556881"/>
            <a:ext cx="1440160" cy="111071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904408" y="3347789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tangle 6"/>
          <p:cNvSpPr/>
          <p:nvPr/>
        </p:nvSpPr>
        <p:spPr>
          <a:xfrm>
            <a:off x="7704608" y="3820324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tangle 7"/>
          <p:cNvSpPr/>
          <p:nvPr/>
        </p:nvSpPr>
        <p:spPr>
          <a:xfrm>
            <a:off x="8352680" y="3347789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tangle 8"/>
          <p:cNvSpPr/>
          <p:nvPr/>
        </p:nvSpPr>
        <p:spPr>
          <a:xfrm>
            <a:off x="7128544" y="4283893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Down Arrow 12"/>
          <p:cNvSpPr/>
          <p:nvPr/>
        </p:nvSpPr>
        <p:spPr>
          <a:xfrm>
            <a:off x="8436720" y="3203773"/>
            <a:ext cx="153731" cy="32403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0806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824288" y="1868705"/>
            <a:ext cx="4384526" cy="390323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575816" y="1187549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latin typeface="Arial" pitchFamily="18"/>
                <a:ea typeface="Microsoft YaHei" pitchFamily="2"/>
              </a:rPr>
              <a:t>Random</a:t>
            </a:r>
            <a:endParaRPr lang="nl-NL" dirty="0"/>
          </a:p>
        </p:txBody>
      </p:sp>
      <p:pic>
        <p:nvPicPr>
          <p:cNvPr id="1026" name="Picture 2" descr="C:\Users\Darko\Desktop\Kyra\rushhour\Presentations\randomalgorith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17" y="1556881"/>
            <a:ext cx="1440160" cy="111071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904408" y="3347789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tangle 6"/>
          <p:cNvSpPr/>
          <p:nvPr/>
        </p:nvSpPr>
        <p:spPr>
          <a:xfrm>
            <a:off x="7704608" y="3820324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tangle 7"/>
          <p:cNvSpPr/>
          <p:nvPr/>
        </p:nvSpPr>
        <p:spPr>
          <a:xfrm>
            <a:off x="8280672" y="2843733"/>
            <a:ext cx="504056" cy="864096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tangle 8"/>
          <p:cNvSpPr/>
          <p:nvPr/>
        </p:nvSpPr>
        <p:spPr>
          <a:xfrm>
            <a:off x="7128544" y="4283893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tangle 11"/>
          <p:cNvSpPr/>
          <p:nvPr/>
        </p:nvSpPr>
        <p:spPr>
          <a:xfrm>
            <a:off x="8280672" y="2357529"/>
            <a:ext cx="504056" cy="48620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tangle 13"/>
          <p:cNvSpPr/>
          <p:nvPr/>
        </p:nvSpPr>
        <p:spPr>
          <a:xfrm>
            <a:off x="8352680" y="3820323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Rectangle 14"/>
          <p:cNvSpPr/>
          <p:nvPr/>
        </p:nvSpPr>
        <p:spPr>
          <a:xfrm>
            <a:off x="8352680" y="2420611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125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824288" y="1868705"/>
            <a:ext cx="4384526" cy="390323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5904408" y="3347789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tangle 6"/>
          <p:cNvSpPr/>
          <p:nvPr/>
        </p:nvSpPr>
        <p:spPr>
          <a:xfrm>
            <a:off x="7704608" y="3820324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tangle 7"/>
          <p:cNvSpPr/>
          <p:nvPr/>
        </p:nvSpPr>
        <p:spPr>
          <a:xfrm>
            <a:off x="8352680" y="3347789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tangle 8"/>
          <p:cNvSpPr/>
          <p:nvPr/>
        </p:nvSpPr>
        <p:spPr>
          <a:xfrm>
            <a:off x="7128544" y="4283893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tangle 11"/>
          <p:cNvSpPr/>
          <p:nvPr/>
        </p:nvSpPr>
        <p:spPr>
          <a:xfrm>
            <a:off x="773280" y="1043533"/>
            <a:ext cx="1441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latin typeface="Arial" pitchFamily="18"/>
                <a:ea typeface="Microsoft YaHei" pitchFamily="2"/>
              </a:rPr>
              <a:t>Breadth-first</a:t>
            </a:r>
            <a:endParaRPr lang="nl-NL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80" y="1415266"/>
            <a:ext cx="1642260" cy="1052731"/>
          </a:xfrm>
          <a:prstGeom prst="rect">
            <a:avLst/>
          </a:prstGeom>
        </p:spPr>
      </p:pic>
      <p:sp>
        <p:nvSpPr>
          <p:cNvPr id="14" name="Down Arrow 13"/>
          <p:cNvSpPr/>
          <p:nvPr/>
        </p:nvSpPr>
        <p:spPr>
          <a:xfrm>
            <a:off x="8436720" y="3203773"/>
            <a:ext cx="153731" cy="32403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Down Arrow 14"/>
          <p:cNvSpPr/>
          <p:nvPr/>
        </p:nvSpPr>
        <p:spPr>
          <a:xfrm>
            <a:off x="7807762" y="3736862"/>
            <a:ext cx="153731" cy="32403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ight Arrow 3"/>
          <p:cNvSpPr/>
          <p:nvPr/>
        </p:nvSpPr>
        <p:spPr>
          <a:xfrm rot="10800000">
            <a:off x="6102430" y="3417035"/>
            <a:ext cx="324036" cy="19392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Right Arrow 16"/>
          <p:cNvSpPr/>
          <p:nvPr/>
        </p:nvSpPr>
        <p:spPr>
          <a:xfrm rot="10800000">
            <a:off x="7346080" y="4366949"/>
            <a:ext cx="324036" cy="19392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3431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4" grpId="0" animBg="1"/>
      <p:bldP spid="15" grpId="0" animBg="1"/>
      <p:bldP spid="4" grpId="0" animBg="1"/>
      <p:bldP spid="17" grpId="0" animBg="1"/>
    </p:bldLst>
  </p:timing>
</p:sld>
</file>

<file path=ppt/theme/theme1.xml><?xml version="1.0" encoding="utf-8"?>
<a:theme xmlns:a="http://schemas.openxmlformats.org/drawingml/2006/main" name="FNW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FNWI</Template>
  <TotalTime>2948</TotalTime>
  <Words>355</Words>
  <Application>Microsoft Office PowerPoint</Application>
  <PresentationFormat>Custom</PresentationFormat>
  <Paragraphs>117</Paragraphs>
  <Slides>14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FNWI</vt:lpstr>
      <vt:lpstr>Rushhour</vt:lpstr>
      <vt:lpstr>Het probleem</vt:lpstr>
      <vt:lpstr>PowerPoint Presentation</vt:lpstr>
      <vt:lpstr>Initialisatie</vt:lpstr>
      <vt:lpstr>Visualisatie</vt:lpstr>
      <vt:lpstr>Methodes en algoritme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Resultaten</vt:lpstr>
      <vt:lpstr>Conclusie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Rushhour</dc:title>
  <dc:creator>Kyra Kieskamp</dc:creator>
  <cp:lastModifiedBy>Darko</cp:lastModifiedBy>
  <cp:revision>49</cp:revision>
  <dcterms:created xsi:type="dcterms:W3CDTF">2015-11-17T16:52:38Z</dcterms:created>
  <dcterms:modified xsi:type="dcterms:W3CDTF">2015-12-18T18:37:11Z</dcterms:modified>
</cp:coreProperties>
</file>