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3.xml" ContentType="application/vnd.openxmlformats-officedocument.presentationml.notesSlid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2.xml" ContentType="application/vnd.openxmlformats-officedocument.drawingml.diagram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3"/>
  </p:notesMasterIdLst>
  <p:sldIdLst>
    <p:sldId id="257" r:id="rId2"/>
    <p:sldId id="346" r:id="rId3"/>
    <p:sldId id="258" r:id="rId4"/>
    <p:sldId id="259" r:id="rId5"/>
    <p:sldId id="343" r:id="rId6"/>
    <p:sldId id="328" r:id="rId7"/>
    <p:sldId id="329" r:id="rId8"/>
    <p:sldId id="330" r:id="rId9"/>
    <p:sldId id="331" r:id="rId10"/>
    <p:sldId id="261" r:id="rId11"/>
    <p:sldId id="345" r:id="rId12"/>
    <p:sldId id="342" r:id="rId13"/>
    <p:sldId id="347" r:id="rId14"/>
    <p:sldId id="260" r:id="rId15"/>
    <p:sldId id="262" r:id="rId16"/>
    <p:sldId id="263" r:id="rId17"/>
    <p:sldId id="344" r:id="rId18"/>
    <p:sldId id="264" r:id="rId19"/>
    <p:sldId id="265" r:id="rId20"/>
    <p:sldId id="266" r:id="rId21"/>
    <p:sldId id="323" r:id="rId22"/>
    <p:sldId id="326" r:id="rId23"/>
    <p:sldId id="324" r:id="rId24"/>
    <p:sldId id="325" r:id="rId25"/>
    <p:sldId id="327" r:id="rId26"/>
    <p:sldId id="332" r:id="rId27"/>
    <p:sldId id="333" r:id="rId28"/>
    <p:sldId id="339" r:id="rId29"/>
    <p:sldId id="275" r:id="rId30"/>
    <p:sldId id="334" r:id="rId31"/>
    <p:sldId id="267" r:id="rId32"/>
    <p:sldId id="268" r:id="rId33"/>
    <p:sldId id="269" r:id="rId34"/>
    <p:sldId id="270" r:id="rId35"/>
    <p:sldId id="276" r:id="rId36"/>
    <p:sldId id="277" r:id="rId37"/>
    <p:sldId id="335" r:id="rId38"/>
    <p:sldId id="336" r:id="rId39"/>
    <p:sldId id="337" r:id="rId40"/>
    <p:sldId id="348" r:id="rId41"/>
    <p:sldId id="349" r:id="rId42"/>
    <p:sldId id="350" r:id="rId43"/>
    <p:sldId id="351" r:id="rId44"/>
    <p:sldId id="352" r:id="rId45"/>
    <p:sldId id="353" r:id="rId46"/>
    <p:sldId id="354" r:id="rId47"/>
    <p:sldId id="355" r:id="rId48"/>
    <p:sldId id="356" r:id="rId49"/>
    <p:sldId id="357" r:id="rId50"/>
    <p:sldId id="358" r:id="rId51"/>
    <p:sldId id="359" r:id="rId52"/>
    <p:sldId id="360" r:id="rId53"/>
    <p:sldId id="361" r:id="rId54"/>
    <p:sldId id="362" r:id="rId55"/>
    <p:sldId id="363" r:id="rId56"/>
    <p:sldId id="364" r:id="rId57"/>
    <p:sldId id="365" r:id="rId58"/>
    <p:sldId id="366" r:id="rId59"/>
    <p:sldId id="367" r:id="rId60"/>
    <p:sldId id="368" r:id="rId61"/>
    <p:sldId id="369" r:id="rId62"/>
    <p:sldId id="370" r:id="rId63"/>
    <p:sldId id="371" r:id="rId64"/>
    <p:sldId id="372" r:id="rId65"/>
    <p:sldId id="373" r:id="rId66"/>
    <p:sldId id="376" r:id="rId67"/>
    <p:sldId id="377" r:id="rId68"/>
    <p:sldId id="378" r:id="rId69"/>
    <p:sldId id="379" r:id="rId70"/>
    <p:sldId id="374" r:id="rId71"/>
    <p:sldId id="375" r:id="rId7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3A1-4CB8-9537-C9831A91E3B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3A1-4CB8-9537-C9831A91E3B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3A1-4CB8-9537-C9831A91E3B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3A1-4CB8-9537-C9831A91E3B9}"/>
              </c:ext>
            </c:extLst>
          </c:dPt>
          <c:cat>
            <c:strRef>
              <c:f>Sheet1!$A$2:$A$5</c:f>
              <c:strCache>
                <c:ptCount val="4"/>
                <c:pt idx="0">
                  <c:v>New stories</c:v>
                </c:pt>
                <c:pt idx="1">
                  <c:v>Refactoring</c:v>
                </c:pt>
                <c:pt idx="2">
                  <c:v>Technical debt</c:v>
                </c:pt>
                <c:pt idx="3">
                  <c:v>Architecture</c:v>
                </c:pt>
              </c:strCache>
            </c:strRef>
          </c:cat>
          <c:val>
            <c:numRef>
              <c:f>Sheet1!$B$2:$B$5</c:f>
              <c:numCache>
                <c:formatCode>General</c:formatCode>
                <c:ptCount val="4"/>
                <c:pt idx="0">
                  <c:v>60</c:v>
                </c:pt>
                <c:pt idx="1">
                  <c:v>10</c:v>
                </c:pt>
                <c:pt idx="2">
                  <c:v>20</c:v>
                </c:pt>
                <c:pt idx="3">
                  <c:v>1.2</c:v>
                </c:pt>
              </c:numCache>
            </c:numRef>
          </c:val>
          <c:extLst>
            <c:ext xmlns:c16="http://schemas.microsoft.com/office/drawing/2014/chart" uri="{C3380CC4-5D6E-409C-BE32-E72D297353CC}">
              <c16:uniqueId val="{00000008-43A1-4CB8-9537-C9831A91E3B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E2E2E3-4411-4484-AA03-5322CC4C1B04}"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US"/>
        </a:p>
      </dgm:t>
    </dgm:pt>
    <dgm:pt modelId="{34E183A7-EA42-495B-B3D4-240846ECB41A}">
      <dgm:prSet phldrT="[Text]"/>
      <dgm:spPr>
        <a:solidFill>
          <a:srgbClr val="0070C0"/>
        </a:solidFill>
      </dgm:spPr>
      <dgm:t>
        <a:bodyPr/>
        <a:lstStyle/>
        <a:p>
          <a:r>
            <a:rPr lang="en-US" dirty="0"/>
            <a:t>ID</a:t>
          </a:r>
        </a:p>
      </dgm:t>
    </dgm:pt>
    <dgm:pt modelId="{F097D501-2A97-46F7-8A19-3BB93A95BDEE}" type="parTrans" cxnId="{002B2BDB-2576-4DF0-97EB-39AA66D03F1A}">
      <dgm:prSet/>
      <dgm:spPr/>
      <dgm:t>
        <a:bodyPr/>
        <a:lstStyle/>
        <a:p>
          <a:endParaRPr lang="en-US"/>
        </a:p>
      </dgm:t>
    </dgm:pt>
    <dgm:pt modelId="{DD5A73B8-1E50-41E7-8B72-D38D032CE6E9}" type="sibTrans" cxnId="{002B2BDB-2576-4DF0-97EB-39AA66D03F1A}">
      <dgm:prSet/>
      <dgm:spPr/>
      <dgm:t>
        <a:bodyPr/>
        <a:lstStyle/>
        <a:p>
          <a:endParaRPr lang="en-US"/>
        </a:p>
      </dgm:t>
    </dgm:pt>
    <dgm:pt modelId="{836A673D-CEF7-4D68-B223-248DCCEA50B2}">
      <dgm:prSet phldrT="[Text]" custT="1"/>
      <dgm:spPr/>
      <dgm:t>
        <a:bodyPr/>
        <a:lstStyle/>
        <a:p>
          <a:r>
            <a:rPr lang="en-US" sz="1100" dirty="0"/>
            <a:t>Auto-incremented number</a:t>
          </a:r>
        </a:p>
      </dgm:t>
    </dgm:pt>
    <dgm:pt modelId="{229E937C-68E9-4C58-B159-A202E819A008}" type="parTrans" cxnId="{BC5902E5-9F45-4390-8AA4-2773A97FD008}">
      <dgm:prSet/>
      <dgm:spPr/>
      <dgm:t>
        <a:bodyPr/>
        <a:lstStyle/>
        <a:p>
          <a:endParaRPr lang="en-US"/>
        </a:p>
      </dgm:t>
    </dgm:pt>
    <dgm:pt modelId="{0B222214-F9E5-4EB9-B007-5EAFBE643F71}" type="sibTrans" cxnId="{BC5902E5-9F45-4390-8AA4-2773A97FD008}">
      <dgm:prSet/>
      <dgm:spPr/>
      <dgm:t>
        <a:bodyPr/>
        <a:lstStyle/>
        <a:p>
          <a:endParaRPr lang="en-US"/>
        </a:p>
      </dgm:t>
    </dgm:pt>
    <dgm:pt modelId="{FA13B4BA-A132-46B2-8AC0-97CD68F3C8E6}">
      <dgm:prSet phldrT="[Text]" custT="1"/>
      <dgm:spPr/>
      <dgm:t>
        <a:bodyPr/>
        <a:lstStyle/>
        <a:p>
          <a:r>
            <a:rPr lang="en-US" sz="1100" dirty="0"/>
            <a:t>Short, descriptive name</a:t>
          </a:r>
        </a:p>
      </dgm:t>
    </dgm:pt>
    <dgm:pt modelId="{E67E58C9-72DC-4A4C-883D-6CCD9D00267E}" type="parTrans" cxnId="{2EC01BF1-A60C-4AA3-BAC2-B7B427B027B7}">
      <dgm:prSet/>
      <dgm:spPr/>
      <dgm:t>
        <a:bodyPr/>
        <a:lstStyle/>
        <a:p>
          <a:endParaRPr lang="en-US"/>
        </a:p>
      </dgm:t>
    </dgm:pt>
    <dgm:pt modelId="{0D0F53F0-5963-485F-9D90-4B093C02BD62}" type="sibTrans" cxnId="{2EC01BF1-A60C-4AA3-BAC2-B7B427B027B7}">
      <dgm:prSet/>
      <dgm:spPr/>
      <dgm:t>
        <a:bodyPr/>
        <a:lstStyle/>
        <a:p>
          <a:endParaRPr lang="en-US"/>
        </a:p>
      </dgm:t>
    </dgm:pt>
    <dgm:pt modelId="{BC4B35A8-84B5-480D-9BF2-D7E4D8182B40}">
      <dgm:prSet phldrT="[Text]"/>
      <dgm:spPr>
        <a:solidFill>
          <a:srgbClr val="0070C0"/>
        </a:solidFill>
      </dgm:spPr>
      <dgm:t>
        <a:bodyPr/>
        <a:lstStyle/>
        <a:p>
          <a:r>
            <a:rPr lang="en-US" dirty="0"/>
            <a:t>Importance or priority</a:t>
          </a:r>
        </a:p>
      </dgm:t>
    </dgm:pt>
    <dgm:pt modelId="{B2C738CB-BD1B-458B-BF28-F666E7A5D555}" type="parTrans" cxnId="{CCBF2423-412E-4946-B99F-96B8EFCF0053}">
      <dgm:prSet/>
      <dgm:spPr/>
      <dgm:t>
        <a:bodyPr/>
        <a:lstStyle/>
        <a:p>
          <a:endParaRPr lang="en-US"/>
        </a:p>
      </dgm:t>
    </dgm:pt>
    <dgm:pt modelId="{4D796242-8812-4087-90B0-720538BB93DB}" type="sibTrans" cxnId="{CCBF2423-412E-4946-B99F-96B8EFCF0053}">
      <dgm:prSet/>
      <dgm:spPr/>
      <dgm:t>
        <a:bodyPr/>
        <a:lstStyle/>
        <a:p>
          <a:endParaRPr lang="en-US"/>
        </a:p>
      </dgm:t>
    </dgm:pt>
    <dgm:pt modelId="{D894EA57-44DE-4D31-87BA-BE62F78606B0}">
      <dgm:prSet phldrT="[Text]" custT="1"/>
      <dgm:spPr/>
      <dgm:t>
        <a:bodyPr/>
        <a:lstStyle/>
        <a:p>
          <a:r>
            <a:rPr lang="en-US" sz="1100" dirty="0"/>
            <a:t>Anything else of note</a:t>
          </a:r>
        </a:p>
      </dgm:t>
    </dgm:pt>
    <dgm:pt modelId="{4EE51512-E5E0-4C4A-924A-A387A41BDB32}" type="parTrans" cxnId="{F51BF6B2-B3FA-4980-A173-BEAB4ED5B3A3}">
      <dgm:prSet/>
      <dgm:spPr/>
      <dgm:t>
        <a:bodyPr/>
        <a:lstStyle/>
        <a:p>
          <a:endParaRPr lang="en-US"/>
        </a:p>
      </dgm:t>
    </dgm:pt>
    <dgm:pt modelId="{1AC685F9-6042-4FE3-8DDE-BCF2810BA517}" type="sibTrans" cxnId="{F51BF6B2-B3FA-4980-A173-BEAB4ED5B3A3}">
      <dgm:prSet/>
      <dgm:spPr/>
      <dgm:t>
        <a:bodyPr/>
        <a:lstStyle/>
        <a:p>
          <a:endParaRPr lang="en-US"/>
        </a:p>
      </dgm:t>
    </dgm:pt>
    <dgm:pt modelId="{93050830-EA8C-4F0F-81DA-B295A01D40EB}">
      <dgm:prSet phldrT="[Text]" custT="1"/>
      <dgm:spPr/>
      <dgm:t>
        <a:bodyPr/>
        <a:lstStyle/>
        <a:p>
          <a:r>
            <a:rPr lang="en-US" sz="1100" dirty="0"/>
            <a:t>Details discovered through discussion and conversation between the  team and product owner</a:t>
          </a:r>
        </a:p>
      </dgm:t>
    </dgm:pt>
    <dgm:pt modelId="{BED05E6D-D54F-4F9D-977C-B737CC774635}" type="parTrans" cxnId="{822EC237-3F4D-426D-A29A-DCE77B2B8BE9}">
      <dgm:prSet/>
      <dgm:spPr/>
      <dgm:t>
        <a:bodyPr/>
        <a:lstStyle/>
        <a:p>
          <a:endParaRPr lang="en-US"/>
        </a:p>
      </dgm:t>
    </dgm:pt>
    <dgm:pt modelId="{D789E254-E916-435C-8AFB-2B3965F1EEE9}" type="sibTrans" cxnId="{822EC237-3F4D-426D-A29A-DCE77B2B8BE9}">
      <dgm:prSet/>
      <dgm:spPr/>
      <dgm:t>
        <a:bodyPr/>
        <a:lstStyle/>
        <a:p>
          <a:endParaRPr lang="en-US"/>
        </a:p>
      </dgm:t>
    </dgm:pt>
    <dgm:pt modelId="{4A66CBF1-7F06-4F21-AACF-1D35D082CA59}">
      <dgm:prSet phldrT="[Text]"/>
      <dgm:spPr>
        <a:solidFill>
          <a:srgbClr val="0070C0"/>
        </a:solidFill>
      </dgm:spPr>
      <dgm:t>
        <a:bodyPr/>
        <a:lstStyle/>
        <a:p>
          <a:r>
            <a:rPr lang="en-US" dirty="0"/>
            <a:t>Estimate</a:t>
          </a:r>
        </a:p>
      </dgm:t>
    </dgm:pt>
    <dgm:pt modelId="{988A25A2-14E9-422A-9638-87B92D4B5BBE}" type="parTrans" cxnId="{E6FE34A7-9B3C-4BE7-AE86-26DE9F0A518C}">
      <dgm:prSet/>
      <dgm:spPr/>
      <dgm:t>
        <a:bodyPr/>
        <a:lstStyle/>
        <a:p>
          <a:endParaRPr lang="en-US"/>
        </a:p>
      </dgm:t>
    </dgm:pt>
    <dgm:pt modelId="{ECAEAE09-8BC3-43E2-BC6A-A8BEBF2FE8B6}" type="sibTrans" cxnId="{E6FE34A7-9B3C-4BE7-AE86-26DE9F0A518C}">
      <dgm:prSet/>
      <dgm:spPr/>
      <dgm:t>
        <a:bodyPr/>
        <a:lstStyle/>
        <a:p>
          <a:endParaRPr lang="en-US"/>
        </a:p>
      </dgm:t>
    </dgm:pt>
    <dgm:pt modelId="{4C13A87D-1931-4E4E-ACEC-445FF01D017A}">
      <dgm:prSet phldrT="[Text]"/>
      <dgm:spPr>
        <a:solidFill>
          <a:srgbClr val="0070C0"/>
        </a:solidFill>
      </dgm:spPr>
      <dgm:t>
        <a:bodyPr/>
        <a:lstStyle/>
        <a:p>
          <a:r>
            <a:rPr lang="en-US" dirty="0"/>
            <a:t>Acceptance Test</a:t>
          </a:r>
        </a:p>
      </dgm:t>
    </dgm:pt>
    <dgm:pt modelId="{641A0E1B-73F2-4302-9BC8-81A73871749A}" type="parTrans" cxnId="{8E59E999-3CDA-4E0D-9707-275CCD130FC7}">
      <dgm:prSet/>
      <dgm:spPr/>
      <dgm:t>
        <a:bodyPr/>
        <a:lstStyle/>
        <a:p>
          <a:endParaRPr lang="en-US"/>
        </a:p>
      </dgm:t>
    </dgm:pt>
    <dgm:pt modelId="{8932255B-1DB2-4DBB-BC40-FA9762443AA3}" type="sibTrans" cxnId="{8E59E999-3CDA-4E0D-9707-275CCD130FC7}">
      <dgm:prSet/>
      <dgm:spPr/>
      <dgm:t>
        <a:bodyPr/>
        <a:lstStyle/>
        <a:p>
          <a:endParaRPr lang="en-US"/>
        </a:p>
      </dgm:t>
    </dgm:pt>
    <dgm:pt modelId="{C9092B5F-6BB6-40FF-92AA-EBB84793A079}">
      <dgm:prSet phldrT="[Text]"/>
      <dgm:spPr>
        <a:solidFill>
          <a:srgbClr val="0070C0"/>
        </a:solidFill>
      </dgm:spPr>
      <dgm:t>
        <a:bodyPr/>
        <a:lstStyle/>
        <a:p>
          <a:r>
            <a:rPr lang="en-US" dirty="0"/>
            <a:t>Detail/conversation</a:t>
          </a:r>
        </a:p>
      </dgm:t>
    </dgm:pt>
    <dgm:pt modelId="{E5806E67-D54C-47F4-93F9-7B5FA5C31158}" type="parTrans" cxnId="{3D41A80B-B4BB-4881-9946-19B6A8113666}">
      <dgm:prSet/>
      <dgm:spPr/>
      <dgm:t>
        <a:bodyPr/>
        <a:lstStyle/>
        <a:p>
          <a:endParaRPr lang="en-US"/>
        </a:p>
      </dgm:t>
    </dgm:pt>
    <dgm:pt modelId="{27114816-6156-489D-90DB-E8EAB9704F57}" type="sibTrans" cxnId="{3D41A80B-B4BB-4881-9946-19B6A8113666}">
      <dgm:prSet/>
      <dgm:spPr/>
      <dgm:t>
        <a:bodyPr/>
        <a:lstStyle/>
        <a:p>
          <a:endParaRPr lang="en-US"/>
        </a:p>
      </dgm:t>
    </dgm:pt>
    <dgm:pt modelId="{43D29178-6830-4115-9001-2FF34BED19D2}">
      <dgm:prSet phldrT="[Text]" custT="1"/>
      <dgm:spPr/>
      <dgm:t>
        <a:bodyPr/>
        <a:lstStyle/>
        <a:p>
          <a:r>
            <a:rPr lang="en-US" sz="1100" dirty="0"/>
            <a:t>Condition of satisfaction being placed on the system </a:t>
          </a:r>
        </a:p>
        <a:p>
          <a:r>
            <a:rPr lang="en-US" sz="1100" dirty="0"/>
            <a:t>How to demonstrate? Example ?</a:t>
          </a:r>
        </a:p>
      </dgm:t>
    </dgm:pt>
    <dgm:pt modelId="{3331CFDC-5C04-4449-AAAC-A55882247199}" type="parTrans" cxnId="{454F263B-FD2A-46DB-9718-CBFDB4AC7BE0}">
      <dgm:prSet/>
      <dgm:spPr/>
      <dgm:t>
        <a:bodyPr/>
        <a:lstStyle/>
        <a:p>
          <a:endParaRPr lang="en-US"/>
        </a:p>
      </dgm:t>
    </dgm:pt>
    <dgm:pt modelId="{DD24AF1E-2E05-407E-BF74-C89A85AE81AB}" type="sibTrans" cxnId="{454F263B-FD2A-46DB-9718-CBFDB4AC7BE0}">
      <dgm:prSet/>
      <dgm:spPr/>
      <dgm:t>
        <a:bodyPr/>
        <a:lstStyle/>
        <a:p>
          <a:endParaRPr lang="en-US"/>
        </a:p>
      </dgm:t>
    </dgm:pt>
    <dgm:pt modelId="{883E3A9D-11F9-4DC7-AA4D-1A8C6996C34A}">
      <dgm:prSet phldrT="[Text]" custT="1"/>
      <dgm:spPr/>
      <dgm:t>
        <a:bodyPr/>
        <a:lstStyle/>
        <a:p>
          <a:r>
            <a:rPr lang="en-US" sz="1100" dirty="0"/>
            <a:t>Effort of story points, H/M/L</a:t>
          </a:r>
        </a:p>
      </dgm:t>
    </dgm:pt>
    <dgm:pt modelId="{722B704F-FC5C-4F1C-8C1C-19FC22F89D44}" type="parTrans" cxnId="{B4E1BF9C-44F1-4F15-B5A3-27060906DEF9}">
      <dgm:prSet/>
      <dgm:spPr/>
      <dgm:t>
        <a:bodyPr/>
        <a:lstStyle/>
        <a:p>
          <a:endParaRPr lang="en-US"/>
        </a:p>
      </dgm:t>
    </dgm:pt>
    <dgm:pt modelId="{BB79C7FA-058D-492A-873F-8D6C4DBE1249}" type="sibTrans" cxnId="{B4E1BF9C-44F1-4F15-B5A3-27060906DEF9}">
      <dgm:prSet/>
      <dgm:spPr/>
      <dgm:t>
        <a:bodyPr/>
        <a:lstStyle/>
        <a:p>
          <a:endParaRPr lang="en-US"/>
        </a:p>
      </dgm:t>
    </dgm:pt>
    <dgm:pt modelId="{5369FDB4-DE2B-4FD1-B2D8-28E0CEDFED22}">
      <dgm:prSet phldrT="[Text]" custT="1"/>
      <dgm:spPr/>
      <dgm:t>
        <a:bodyPr/>
        <a:lstStyle/>
        <a:p>
          <a:r>
            <a:rPr lang="en-US" sz="1100" dirty="0"/>
            <a:t>Relative and consistent</a:t>
          </a:r>
        </a:p>
      </dgm:t>
    </dgm:pt>
    <dgm:pt modelId="{F1326B32-6C79-4516-BE92-64A066D6DA3D}" type="parTrans" cxnId="{032DEBA1-54E5-4972-A060-21081B3FCDA5}">
      <dgm:prSet/>
      <dgm:spPr/>
      <dgm:t>
        <a:bodyPr/>
        <a:lstStyle/>
        <a:p>
          <a:endParaRPr lang="en-US"/>
        </a:p>
      </dgm:t>
    </dgm:pt>
    <dgm:pt modelId="{6A0F882D-E6EA-4DED-B359-BB727B2560A5}" type="sibTrans" cxnId="{032DEBA1-54E5-4972-A060-21081B3FCDA5}">
      <dgm:prSet/>
      <dgm:spPr/>
      <dgm:t>
        <a:bodyPr/>
        <a:lstStyle/>
        <a:p>
          <a:endParaRPr lang="en-US"/>
        </a:p>
      </dgm:t>
    </dgm:pt>
    <dgm:pt modelId="{F485B543-9660-4200-BBA4-A61127E58D2A}">
      <dgm:prSet phldrT="[Text]" custT="1"/>
      <dgm:spPr/>
      <dgm:t>
        <a:bodyPr/>
        <a:lstStyle/>
        <a:p>
          <a:r>
            <a:rPr lang="en-US" sz="1100" dirty="0"/>
            <a:t>Importance to product owner</a:t>
          </a:r>
        </a:p>
      </dgm:t>
    </dgm:pt>
    <dgm:pt modelId="{933BC80E-B4BF-4E07-878E-4B79E4C51CDC}" type="parTrans" cxnId="{9E94F0CB-3F11-44EA-96B0-7C4C10EB1462}">
      <dgm:prSet/>
      <dgm:spPr/>
      <dgm:t>
        <a:bodyPr/>
        <a:lstStyle/>
        <a:p>
          <a:endParaRPr lang="en-US"/>
        </a:p>
      </dgm:t>
    </dgm:pt>
    <dgm:pt modelId="{69AC55D7-4996-4CCB-8FE5-784E561EED3A}" type="sibTrans" cxnId="{9E94F0CB-3F11-44EA-96B0-7C4C10EB1462}">
      <dgm:prSet/>
      <dgm:spPr/>
      <dgm:t>
        <a:bodyPr/>
        <a:lstStyle/>
        <a:p>
          <a:endParaRPr lang="en-US"/>
        </a:p>
      </dgm:t>
    </dgm:pt>
    <dgm:pt modelId="{DC669A18-A6DA-4C6B-8122-331593DD8D60}">
      <dgm:prSet phldrT="[Text]"/>
      <dgm:spPr>
        <a:solidFill>
          <a:srgbClr val="0070C0"/>
        </a:solidFill>
      </dgm:spPr>
      <dgm:t>
        <a:bodyPr/>
        <a:lstStyle/>
        <a:p>
          <a:r>
            <a:rPr lang="en-US" dirty="0"/>
            <a:t>Name</a:t>
          </a:r>
        </a:p>
      </dgm:t>
    </dgm:pt>
    <dgm:pt modelId="{30F3F209-1EF9-445A-93CE-7C9F447EA439}" type="sibTrans" cxnId="{B402482F-92D3-43FD-BBFA-AB532196908D}">
      <dgm:prSet/>
      <dgm:spPr/>
      <dgm:t>
        <a:bodyPr/>
        <a:lstStyle/>
        <a:p>
          <a:endParaRPr lang="en-US"/>
        </a:p>
      </dgm:t>
    </dgm:pt>
    <dgm:pt modelId="{1EFDF123-50E3-477B-8283-363BCAD68D6C}" type="parTrans" cxnId="{B402482F-92D3-43FD-BBFA-AB532196908D}">
      <dgm:prSet/>
      <dgm:spPr/>
      <dgm:t>
        <a:bodyPr/>
        <a:lstStyle/>
        <a:p>
          <a:endParaRPr lang="en-US"/>
        </a:p>
      </dgm:t>
    </dgm:pt>
    <dgm:pt modelId="{1D5D8580-0411-4E3C-844C-603059DBEC3E}">
      <dgm:prSet phldrT="[Text]" custT="1"/>
      <dgm:spPr/>
      <dgm:t>
        <a:bodyPr/>
        <a:lstStyle/>
        <a:p>
          <a:r>
            <a:rPr lang="en-US" sz="1100" dirty="0"/>
            <a:t>Decomposed stories often use point technology</a:t>
          </a:r>
        </a:p>
      </dgm:t>
    </dgm:pt>
    <dgm:pt modelId="{493D9DDA-A3BA-4DB6-BFBB-647148DCC2B5}" type="sibTrans" cxnId="{84CD30E2-9214-4250-9A1D-82CB3A4B74DC}">
      <dgm:prSet/>
      <dgm:spPr/>
      <dgm:t>
        <a:bodyPr/>
        <a:lstStyle/>
        <a:p>
          <a:endParaRPr lang="en-US"/>
        </a:p>
      </dgm:t>
    </dgm:pt>
    <dgm:pt modelId="{7C815EEB-C65A-4424-A40F-38305322B2E7}" type="parTrans" cxnId="{84CD30E2-9214-4250-9A1D-82CB3A4B74DC}">
      <dgm:prSet/>
      <dgm:spPr/>
      <dgm:t>
        <a:bodyPr/>
        <a:lstStyle/>
        <a:p>
          <a:endParaRPr lang="en-US"/>
        </a:p>
      </dgm:t>
    </dgm:pt>
    <dgm:pt modelId="{903DA28D-08DB-45CA-B0FD-E440C5E39865}" type="pres">
      <dgm:prSet presAssocID="{BDE2E2E3-4411-4484-AA03-5322CC4C1B04}" presName="Name0" presStyleCnt="0">
        <dgm:presLayoutVars>
          <dgm:dir/>
          <dgm:animLvl val="lvl"/>
          <dgm:resizeHandles val="exact"/>
        </dgm:presLayoutVars>
      </dgm:prSet>
      <dgm:spPr/>
    </dgm:pt>
    <dgm:pt modelId="{7F449725-1E87-4C90-B13B-CC7329E39AF8}" type="pres">
      <dgm:prSet presAssocID="{34E183A7-EA42-495B-B3D4-240846ECB41A}" presName="linNode" presStyleCnt="0"/>
      <dgm:spPr/>
    </dgm:pt>
    <dgm:pt modelId="{FF0E8E9E-9CF4-4A20-B58F-AA90B68A30D8}" type="pres">
      <dgm:prSet presAssocID="{34E183A7-EA42-495B-B3D4-240846ECB41A}" presName="parentText" presStyleLbl="node1" presStyleIdx="0" presStyleCnt="6">
        <dgm:presLayoutVars>
          <dgm:chMax val="1"/>
          <dgm:bulletEnabled val="1"/>
        </dgm:presLayoutVars>
      </dgm:prSet>
      <dgm:spPr/>
    </dgm:pt>
    <dgm:pt modelId="{313535D6-4A40-4488-8A6C-43542BBD750C}" type="pres">
      <dgm:prSet presAssocID="{34E183A7-EA42-495B-B3D4-240846ECB41A}" presName="descendantText" presStyleLbl="alignAccFollowNode1" presStyleIdx="0" presStyleCnt="6">
        <dgm:presLayoutVars>
          <dgm:bulletEnabled val="1"/>
        </dgm:presLayoutVars>
      </dgm:prSet>
      <dgm:spPr/>
    </dgm:pt>
    <dgm:pt modelId="{9DE6EAE7-05B2-4451-987A-E6D76D5CB96E}" type="pres">
      <dgm:prSet presAssocID="{DD5A73B8-1E50-41E7-8B72-D38D032CE6E9}" presName="sp" presStyleCnt="0"/>
      <dgm:spPr/>
    </dgm:pt>
    <dgm:pt modelId="{B393359D-3C40-4458-A18E-66C231B0E6C6}" type="pres">
      <dgm:prSet presAssocID="{DC669A18-A6DA-4C6B-8122-331593DD8D60}" presName="linNode" presStyleCnt="0"/>
      <dgm:spPr/>
    </dgm:pt>
    <dgm:pt modelId="{EE763B4D-A5D3-40BB-8189-7129AF7129D5}" type="pres">
      <dgm:prSet presAssocID="{DC669A18-A6DA-4C6B-8122-331593DD8D60}" presName="parentText" presStyleLbl="node1" presStyleIdx="1" presStyleCnt="6" custLinFactNeighborY="0">
        <dgm:presLayoutVars>
          <dgm:chMax val="1"/>
          <dgm:bulletEnabled val="1"/>
        </dgm:presLayoutVars>
      </dgm:prSet>
      <dgm:spPr/>
    </dgm:pt>
    <dgm:pt modelId="{5183543C-7341-49AA-AD8A-040587AC3530}" type="pres">
      <dgm:prSet presAssocID="{DC669A18-A6DA-4C6B-8122-331593DD8D60}" presName="descendantText" presStyleLbl="alignAccFollowNode1" presStyleIdx="1" presStyleCnt="6">
        <dgm:presLayoutVars>
          <dgm:bulletEnabled val="1"/>
        </dgm:presLayoutVars>
      </dgm:prSet>
      <dgm:spPr/>
    </dgm:pt>
    <dgm:pt modelId="{24640934-56AD-45E4-9C4F-C46D15EB2AF7}" type="pres">
      <dgm:prSet presAssocID="{30F3F209-1EF9-445A-93CE-7C9F447EA439}" presName="sp" presStyleCnt="0"/>
      <dgm:spPr/>
    </dgm:pt>
    <dgm:pt modelId="{64D9B5ED-F5D8-4C8C-B575-D15241BCA281}" type="pres">
      <dgm:prSet presAssocID="{BC4B35A8-84B5-480D-9BF2-D7E4D8182B40}" presName="linNode" presStyleCnt="0"/>
      <dgm:spPr/>
    </dgm:pt>
    <dgm:pt modelId="{51ED2778-2368-414D-B493-BF07272E7272}" type="pres">
      <dgm:prSet presAssocID="{BC4B35A8-84B5-480D-9BF2-D7E4D8182B40}" presName="parentText" presStyleLbl="node1" presStyleIdx="2" presStyleCnt="6">
        <dgm:presLayoutVars>
          <dgm:chMax val="1"/>
          <dgm:bulletEnabled val="1"/>
        </dgm:presLayoutVars>
      </dgm:prSet>
      <dgm:spPr/>
    </dgm:pt>
    <dgm:pt modelId="{2B520069-3ECE-4DB3-A28B-0F0FA0F270E3}" type="pres">
      <dgm:prSet presAssocID="{BC4B35A8-84B5-480D-9BF2-D7E4D8182B40}" presName="descendantText" presStyleLbl="alignAccFollowNode1" presStyleIdx="2" presStyleCnt="6">
        <dgm:presLayoutVars>
          <dgm:bulletEnabled val="1"/>
        </dgm:presLayoutVars>
      </dgm:prSet>
      <dgm:spPr/>
    </dgm:pt>
    <dgm:pt modelId="{02B5B2F0-923C-4745-B30B-8FB46B4D5A04}" type="pres">
      <dgm:prSet presAssocID="{4D796242-8812-4087-90B0-720538BB93DB}" presName="sp" presStyleCnt="0"/>
      <dgm:spPr/>
    </dgm:pt>
    <dgm:pt modelId="{E2B713B1-0103-4BD4-B6E6-106AA9CD6AED}" type="pres">
      <dgm:prSet presAssocID="{4A66CBF1-7F06-4F21-AACF-1D35D082CA59}" presName="linNode" presStyleCnt="0"/>
      <dgm:spPr/>
    </dgm:pt>
    <dgm:pt modelId="{8B972BCB-1C61-4520-8602-041D721401E0}" type="pres">
      <dgm:prSet presAssocID="{4A66CBF1-7F06-4F21-AACF-1D35D082CA59}" presName="parentText" presStyleLbl="node1" presStyleIdx="3" presStyleCnt="6">
        <dgm:presLayoutVars>
          <dgm:chMax val="1"/>
          <dgm:bulletEnabled val="1"/>
        </dgm:presLayoutVars>
      </dgm:prSet>
      <dgm:spPr/>
    </dgm:pt>
    <dgm:pt modelId="{1D6DC69E-F222-4FEE-A7CA-2BCB6397DF0B}" type="pres">
      <dgm:prSet presAssocID="{4A66CBF1-7F06-4F21-AACF-1D35D082CA59}" presName="descendantText" presStyleLbl="alignAccFollowNode1" presStyleIdx="3" presStyleCnt="6">
        <dgm:presLayoutVars>
          <dgm:bulletEnabled val="1"/>
        </dgm:presLayoutVars>
      </dgm:prSet>
      <dgm:spPr/>
    </dgm:pt>
    <dgm:pt modelId="{54B39011-5FBE-473D-8305-128E12CAA4AB}" type="pres">
      <dgm:prSet presAssocID="{ECAEAE09-8BC3-43E2-BC6A-A8BEBF2FE8B6}" presName="sp" presStyleCnt="0"/>
      <dgm:spPr/>
    </dgm:pt>
    <dgm:pt modelId="{8DDAF350-92EC-45AF-B760-7DAADEB419D9}" type="pres">
      <dgm:prSet presAssocID="{4C13A87D-1931-4E4E-ACEC-445FF01D017A}" presName="linNode" presStyleCnt="0"/>
      <dgm:spPr/>
    </dgm:pt>
    <dgm:pt modelId="{D379F77C-E59D-42D7-9084-4342CC4CFC8A}" type="pres">
      <dgm:prSet presAssocID="{4C13A87D-1931-4E4E-ACEC-445FF01D017A}" presName="parentText" presStyleLbl="node1" presStyleIdx="4" presStyleCnt="6">
        <dgm:presLayoutVars>
          <dgm:chMax val="1"/>
          <dgm:bulletEnabled val="1"/>
        </dgm:presLayoutVars>
      </dgm:prSet>
      <dgm:spPr/>
    </dgm:pt>
    <dgm:pt modelId="{622767E5-260B-4782-AB6A-3180E0B03582}" type="pres">
      <dgm:prSet presAssocID="{4C13A87D-1931-4E4E-ACEC-445FF01D017A}" presName="descendantText" presStyleLbl="alignAccFollowNode1" presStyleIdx="4" presStyleCnt="6">
        <dgm:presLayoutVars>
          <dgm:bulletEnabled val="1"/>
        </dgm:presLayoutVars>
      </dgm:prSet>
      <dgm:spPr/>
    </dgm:pt>
    <dgm:pt modelId="{29764F23-CACA-4FFE-B690-6A137207E888}" type="pres">
      <dgm:prSet presAssocID="{8932255B-1DB2-4DBB-BC40-FA9762443AA3}" presName="sp" presStyleCnt="0"/>
      <dgm:spPr/>
    </dgm:pt>
    <dgm:pt modelId="{531CACED-FE15-4B98-821A-0DB466B90ED1}" type="pres">
      <dgm:prSet presAssocID="{C9092B5F-6BB6-40FF-92AA-EBB84793A079}" presName="linNode" presStyleCnt="0"/>
      <dgm:spPr/>
    </dgm:pt>
    <dgm:pt modelId="{C65A55E3-3F94-4887-B6CC-E3CB8F71229F}" type="pres">
      <dgm:prSet presAssocID="{C9092B5F-6BB6-40FF-92AA-EBB84793A079}" presName="parentText" presStyleLbl="node1" presStyleIdx="5" presStyleCnt="6">
        <dgm:presLayoutVars>
          <dgm:chMax val="1"/>
          <dgm:bulletEnabled val="1"/>
        </dgm:presLayoutVars>
      </dgm:prSet>
      <dgm:spPr/>
    </dgm:pt>
    <dgm:pt modelId="{E3CAA209-497D-4036-90DB-E4960E0AE9A5}" type="pres">
      <dgm:prSet presAssocID="{C9092B5F-6BB6-40FF-92AA-EBB84793A079}" presName="descendantText" presStyleLbl="alignAccFollowNode1" presStyleIdx="5" presStyleCnt="6">
        <dgm:presLayoutVars>
          <dgm:bulletEnabled val="1"/>
        </dgm:presLayoutVars>
      </dgm:prSet>
      <dgm:spPr/>
    </dgm:pt>
  </dgm:ptLst>
  <dgm:cxnLst>
    <dgm:cxn modelId="{3D41A80B-B4BB-4881-9946-19B6A8113666}" srcId="{BDE2E2E3-4411-4484-AA03-5322CC4C1B04}" destId="{C9092B5F-6BB6-40FF-92AA-EBB84793A079}" srcOrd="5" destOrd="0" parTransId="{E5806E67-D54C-47F4-93F9-7B5FA5C31158}" sibTransId="{27114816-6156-489D-90DB-E8EAB9704F57}"/>
    <dgm:cxn modelId="{784AE20B-5843-45C7-9FF3-98CF051B7970}" type="presOf" srcId="{93050830-EA8C-4F0F-81DA-B295A01D40EB}" destId="{E3CAA209-497D-4036-90DB-E4960E0AE9A5}" srcOrd="0" destOrd="1" presId="urn:microsoft.com/office/officeart/2005/8/layout/vList5"/>
    <dgm:cxn modelId="{CCBF2423-412E-4946-B99F-96B8EFCF0053}" srcId="{BDE2E2E3-4411-4484-AA03-5322CC4C1B04}" destId="{BC4B35A8-84B5-480D-9BF2-D7E4D8182B40}" srcOrd="2" destOrd="0" parTransId="{B2C738CB-BD1B-458B-BF28-F666E7A5D555}" sibTransId="{4D796242-8812-4087-90B0-720538BB93DB}"/>
    <dgm:cxn modelId="{41CE8426-9C29-4B22-9F6B-9B2EA989CF46}" type="presOf" srcId="{5369FDB4-DE2B-4FD1-B2D8-28E0CEDFED22}" destId="{1D6DC69E-F222-4FEE-A7CA-2BCB6397DF0B}" srcOrd="0" destOrd="1" presId="urn:microsoft.com/office/officeart/2005/8/layout/vList5"/>
    <dgm:cxn modelId="{B402482F-92D3-43FD-BBFA-AB532196908D}" srcId="{BDE2E2E3-4411-4484-AA03-5322CC4C1B04}" destId="{DC669A18-A6DA-4C6B-8122-331593DD8D60}" srcOrd="1" destOrd="0" parTransId="{1EFDF123-50E3-477B-8283-363BCAD68D6C}" sibTransId="{30F3F209-1EF9-445A-93CE-7C9F447EA439}"/>
    <dgm:cxn modelId="{822EC237-3F4D-426D-A29A-DCE77B2B8BE9}" srcId="{C9092B5F-6BB6-40FF-92AA-EBB84793A079}" destId="{93050830-EA8C-4F0F-81DA-B295A01D40EB}" srcOrd="1" destOrd="0" parTransId="{BED05E6D-D54F-4F9D-977C-B737CC774635}" sibTransId="{D789E254-E916-435C-8AFB-2B3965F1EEE9}"/>
    <dgm:cxn modelId="{454F263B-FD2A-46DB-9718-CBFDB4AC7BE0}" srcId="{4C13A87D-1931-4E4E-ACEC-445FF01D017A}" destId="{43D29178-6830-4115-9001-2FF34BED19D2}" srcOrd="0" destOrd="0" parTransId="{3331CFDC-5C04-4449-AAAC-A55882247199}" sibTransId="{DD24AF1E-2E05-407E-BF74-C89A85AE81AB}"/>
    <dgm:cxn modelId="{ACEA2740-FA99-48E1-8500-8E2105D210DA}" type="presOf" srcId="{FA13B4BA-A132-46B2-8AC0-97CD68F3C8E6}" destId="{5183543C-7341-49AA-AD8A-040587AC3530}" srcOrd="0" destOrd="0" presId="urn:microsoft.com/office/officeart/2005/8/layout/vList5"/>
    <dgm:cxn modelId="{E044B45D-F4FA-4B34-8A93-1542CBBA3430}" type="presOf" srcId="{43D29178-6830-4115-9001-2FF34BED19D2}" destId="{622767E5-260B-4782-AB6A-3180E0B03582}" srcOrd="0" destOrd="0" presId="urn:microsoft.com/office/officeart/2005/8/layout/vList5"/>
    <dgm:cxn modelId="{3070FF4A-F2D1-4100-91E3-729078B2AD29}" type="presOf" srcId="{4C13A87D-1931-4E4E-ACEC-445FF01D017A}" destId="{D379F77C-E59D-42D7-9084-4342CC4CFC8A}" srcOrd="0" destOrd="0" presId="urn:microsoft.com/office/officeart/2005/8/layout/vList5"/>
    <dgm:cxn modelId="{C78F096E-9E8B-46CB-819A-3CF557F0906D}" type="presOf" srcId="{34E183A7-EA42-495B-B3D4-240846ECB41A}" destId="{FF0E8E9E-9CF4-4A20-B58F-AA90B68A30D8}" srcOrd="0" destOrd="0" presId="urn:microsoft.com/office/officeart/2005/8/layout/vList5"/>
    <dgm:cxn modelId="{422E3E82-0F0F-4F6D-9795-B6A60A0849DE}" type="presOf" srcId="{F485B543-9660-4200-BBA4-A61127E58D2A}" destId="{2B520069-3ECE-4DB3-A28B-0F0FA0F270E3}" srcOrd="0" destOrd="0" presId="urn:microsoft.com/office/officeart/2005/8/layout/vList5"/>
    <dgm:cxn modelId="{4C0E5982-6D5A-461C-8010-27F02735E06D}" type="presOf" srcId="{D894EA57-44DE-4D31-87BA-BE62F78606B0}" destId="{E3CAA209-497D-4036-90DB-E4960E0AE9A5}" srcOrd="0" destOrd="0" presId="urn:microsoft.com/office/officeart/2005/8/layout/vList5"/>
    <dgm:cxn modelId="{E5032C83-6B52-45B5-8993-AB9B4EE2FE7D}" type="presOf" srcId="{DC669A18-A6DA-4C6B-8122-331593DD8D60}" destId="{EE763B4D-A5D3-40BB-8189-7129AF7129D5}" srcOrd="0" destOrd="0" presId="urn:microsoft.com/office/officeart/2005/8/layout/vList5"/>
    <dgm:cxn modelId="{8E59E999-3CDA-4E0D-9707-275CCD130FC7}" srcId="{BDE2E2E3-4411-4484-AA03-5322CC4C1B04}" destId="{4C13A87D-1931-4E4E-ACEC-445FF01D017A}" srcOrd="4" destOrd="0" parTransId="{641A0E1B-73F2-4302-9BC8-81A73871749A}" sibTransId="{8932255B-1DB2-4DBB-BC40-FA9762443AA3}"/>
    <dgm:cxn modelId="{B4E1BF9C-44F1-4F15-B5A3-27060906DEF9}" srcId="{4A66CBF1-7F06-4F21-AACF-1D35D082CA59}" destId="{883E3A9D-11F9-4DC7-AA4D-1A8C6996C34A}" srcOrd="0" destOrd="0" parTransId="{722B704F-FC5C-4F1C-8C1C-19FC22F89D44}" sibTransId="{BB79C7FA-058D-492A-873F-8D6C4DBE1249}"/>
    <dgm:cxn modelId="{032DEBA1-54E5-4972-A060-21081B3FCDA5}" srcId="{4A66CBF1-7F06-4F21-AACF-1D35D082CA59}" destId="{5369FDB4-DE2B-4FD1-B2D8-28E0CEDFED22}" srcOrd="1" destOrd="0" parTransId="{F1326B32-6C79-4516-BE92-64A066D6DA3D}" sibTransId="{6A0F882D-E6EA-4DED-B359-BB727B2560A5}"/>
    <dgm:cxn modelId="{E6FE34A7-9B3C-4BE7-AE86-26DE9F0A518C}" srcId="{BDE2E2E3-4411-4484-AA03-5322CC4C1B04}" destId="{4A66CBF1-7F06-4F21-AACF-1D35D082CA59}" srcOrd="3" destOrd="0" parTransId="{988A25A2-14E9-422A-9638-87B92D4B5BBE}" sibTransId="{ECAEAE09-8BC3-43E2-BC6A-A8BEBF2FE8B6}"/>
    <dgm:cxn modelId="{026E53A8-46EE-4806-8F0B-732C20EE30F9}" type="presOf" srcId="{C9092B5F-6BB6-40FF-92AA-EBB84793A079}" destId="{C65A55E3-3F94-4887-B6CC-E3CB8F71229F}" srcOrd="0" destOrd="0" presId="urn:microsoft.com/office/officeart/2005/8/layout/vList5"/>
    <dgm:cxn modelId="{792540AA-A9D9-4235-A934-E07D60A10919}" type="presOf" srcId="{BDE2E2E3-4411-4484-AA03-5322CC4C1B04}" destId="{903DA28D-08DB-45CA-B0FD-E440C5E39865}" srcOrd="0" destOrd="0" presId="urn:microsoft.com/office/officeart/2005/8/layout/vList5"/>
    <dgm:cxn modelId="{F51BF6B2-B3FA-4980-A173-BEAB4ED5B3A3}" srcId="{C9092B5F-6BB6-40FF-92AA-EBB84793A079}" destId="{D894EA57-44DE-4D31-87BA-BE62F78606B0}" srcOrd="0" destOrd="0" parTransId="{4EE51512-E5E0-4C4A-924A-A387A41BDB32}" sibTransId="{1AC685F9-6042-4FE3-8DDE-BCF2810BA517}"/>
    <dgm:cxn modelId="{3A3573B5-2F0C-46BA-8533-07EF2AEB5657}" type="presOf" srcId="{1D5D8580-0411-4E3C-844C-603059DBEC3E}" destId="{313535D6-4A40-4488-8A6C-43542BBD750C}" srcOrd="0" destOrd="1" presId="urn:microsoft.com/office/officeart/2005/8/layout/vList5"/>
    <dgm:cxn modelId="{A5287DB9-1698-4069-B5DD-8FE1C1F810F4}" type="presOf" srcId="{4A66CBF1-7F06-4F21-AACF-1D35D082CA59}" destId="{8B972BCB-1C61-4520-8602-041D721401E0}" srcOrd="0" destOrd="0" presId="urn:microsoft.com/office/officeart/2005/8/layout/vList5"/>
    <dgm:cxn modelId="{9E94F0CB-3F11-44EA-96B0-7C4C10EB1462}" srcId="{BC4B35A8-84B5-480D-9BF2-D7E4D8182B40}" destId="{F485B543-9660-4200-BBA4-A61127E58D2A}" srcOrd="0" destOrd="0" parTransId="{933BC80E-B4BF-4E07-878E-4B79E4C51CDC}" sibTransId="{69AC55D7-4996-4CCB-8FE5-784E561EED3A}"/>
    <dgm:cxn modelId="{C9DA70D8-9309-4B37-B1B4-456D1047F83F}" type="presOf" srcId="{836A673D-CEF7-4D68-B223-248DCCEA50B2}" destId="{313535D6-4A40-4488-8A6C-43542BBD750C}" srcOrd="0" destOrd="0" presId="urn:microsoft.com/office/officeart/2005/8/layout/vList5"/>
    <dgm:cxn modelId="{002B2BDB-2576-4DF0-97EB-39AA66D03F1A}" srcId="{BDE2E2E3-4411-4484-AA03-5322CC4C1B04}" destId="{34E183A7-EA42-495B-B3D4-240846ECB41A}" srcOrd="0" destOrd="0" parTransId="{F097D501-2A97-46F7-8A19-3BB93A95BDEE}" sibTransId="{DD5A73B8-1E50-41E7-8B72-D38D032CE6E9}"/>
    <dgm:cxn modelId="{84CD30E2-9214-4250-9A1D-82CB3A4B74DC}" srcId="{34E183A7-EA42-495B-B3D4-240846ECB41A}" destId="{1D5D8580-0411-4E3C-844C-603059DBEC3E}" srcOrd="1" destOrd="0" parTransId="{7C815EEB-C65A-4424-A40F-38305322B2E7}" sibTransId="{493D9DDA-A3BA-4DB6-BFBB-647148DCC2B5}"/>
    <dgm:cxn modelId="{BC5902E5-9F45-4390-8AA4-2773A97FD008}" srcId="{34E183A7-EA42-495B-B3D4-240846ECB41A}" destId="{836A673D-CEF7-4D68-B223-248DCCEA50B2}" srcOrd="0" destOrd="0" parTransId="{229E937C-68E9-4C58-B159-A202E819A008}" sibTransId="{0B222214-F9E5-4EB9-B007-5EAFBE643F71}"/>
    <dgm:cxn modelId="{2EC01BF1-A60C-4AA3-BAC2-B7B427B027B7}" srcId="{DC669A18-A6DA-4C6B-8122-331593DD8D60}" destId="{FA13B4BA-A132-46B2-8AC0-97CD68F3C8E6}" srcOrd="0" destOrd="0" parTransId="{E67E58C9-72DC-4A4C-883D-6CCD9D00267E}" sibTransId="{0D0F53F0-5963-485F-9D90-4B093C02BD62}"/>
    <dgm:cxn modelId="{6FA02DF5-05C4-4B72-A927-838BE8667787}" type="presOf" srcId="{883E3A9D-11F9-4DC7-AA4D-1A8C6996C34A}" destId="{1D6DC69E-F222-4FEE-A7CA-2BCB6397DF0B}" srcOrd="0" destOrd="0" presId="urn:microsoft.com/office/officeart/2005/8/layout/vList5"/>
    <dgm:cxn modelId="{C972E1FE-4E53-4FC8-893E-B8EBB9844D22}" type="presOf" srcId="{BC4B35A8-84B5-480D-9BF2-D7E4D8182B40}" destId="{51ED2778-2368-414D-B493-BF07272E7272}" srcOrd="0" destOrd="0" presId="urn:microsoft.com/office/officeart/2005/8/layout/vList5"/>
    <dgm:cxn modelId="{427DC6C0-141F-43E7-975B-AA9DD2E9F739}" type="presParOf" srcId="{903DA28D-08DB-45CA-B0FD-E440C5E39865}" destId="{7F449725-1E87-4C90-B13B-CC7329E39AF8}" srcOrd="0" destOrd="0" presId="urn:microsoft.com/office/officeart/2005/8/layout/vList5"/>
    <dgm:cxn modelId="{FAA4694E-07FD-491B-B67A-39EA077363A2}" type="presParOf" srcId="{7F449725-1E87-4C90-B13B-CC7329E39AF8}" destId="{FF0E8E9E-9CF4-4A20-B58F-AA90B68A30D8}" srcOrd="0" destOrd="0" presId="urn:microsoft.com/office/officeart/2005/8/layout/vList5"/>
    <dgm:cxn modelId="{8174B7F7-AD9D-48BF-B8B2-08F0463BA161}" type="presParOf" srcId="{7F449725-1E87-4C90-B13B-CC7329E39AF8}" destId="{313535D6-4A40-4488-8A6C-43542BBD750C}" srcOrd="1" destOrd="0" presId="urn:microsoft.com/office/officeart/2005/8/layout/vList5"/>
    <dgm:cxn modelId="{C00FDBE4-1AFC-4892-B7A9-FF56D26EF5B5}" type="presParOf" srcId="{903DA28D-08DB-45CA-B0FD-E440C5E39865}" destId="{9DE6EAE7-05B2-4451-987A-E6D76D5CB96E}" srcOrd="1" destOrd="0" presId="urn:microsoft.com/office/officeart/2005/8/layout/vList5"/>
    <dgm:cxn modelId="{D781E433-0C23-432C-99A0-115FE40590DF}" type="presParOf" srcId="{903DA28D-08DB-45CA-B0FD-E440C5E39865}" destId="{B393359D-3C40-4458-A18E-66C231B0E6C6}" srcOrd="2" destOrd="0" presId="urn:microsoft.com/office/officeart/2005/8/layout/vList5"/>
    <dgm:cxn modelId="{97EF3562-4AFA-4F55-9F23-E4E4561C8C94}" type="presParOf" srcId="{B393359D-3C40-4458-A18E-66C231B0E6C6}" destId="{EE763B4D-A5D3-40BB-8189-7129AF7129D5}" srcOrd="0" destOrd="0" presId="urn:microsoft.com/office/officeart/2005/8/layout/vList5"/>
    <dgm:cxn modelId="{E1A4321B-ABA9-4F7D-A0FC-939A2AF65011}" type="presParOf" srcId="{B393359D-3C40-4458-A18E-66C231B0E6C6}" destId="{5183543C-7341-49AA-AD8A-040587AC3530}" srcOrd="1" destOrd="0" presId="urn:microsoft.com/office/officeart/2005/8/layout/vList5"/>
    <dgm:cxn modelId="{35C1A23D-312B-452A-9543-4D62787D4D05}" type="presParOf" srcId="{903DA28D-08DB-45CA-B0FD-E440C5E39865}" destId="{24640934-56AD-45E4-9C4F-C46D15EB2AF7}" srcOrd="3" destOrd="0" presId="urn:microsoft.com/office/officeart/2005/8/layout/vList5"/>
    <dgm:cxn modelId="{7B862BFC-0FC3-4F97-B209-1A6ECA8EDFF9}" type="presParOf" srcId="{903DA28D-08DB-45CA-B0FD-E440C5E39865}" destId="{64D9B5ED-F5D8-4C8C-B575-D15241BCA281}" srcOrd="4" destOrd="0" presId="urn:microsoft.com/office/officeart/2005/8/layout/vList5"/>
    <dgm:cxn modelId="{6B62A455-252A-4082-83F9-2E8AAB0B188C}" type="presParOf" srcId="{64D9B5ED-F5D8-4C8C-B575-D15241BCA281}" destId="{51ED2778-2368-414D-B493-BF07272E7272}" srcOrd="0" destOrd="0" presId="urn:microsoft.com/office/officeart/2005/8/layout/vList5"/>
    <dgm:cxn modelId="{50C3D2EC-8FE9-466B-A9D5-E8719DE9FECF}" type="presParOf" srcId="{64D9B5ED-F5D8-4C8C-B575-D15241BCA281}" destId="{2B520069-3ECE-4DB3-A28B-0F0FA0F270E3}" srcOrd="1" destOrd="0" presId="urn:microsoft.com/office/officeart/2005/8/layout/vList5"/>
    <dgm:cxn modelId="{083C18BE-B587-485F-A799-0663B455DCE7}" type="presParOf" srcId="{903DA28D-08DB-45CA-B0FD-E440C5E39865}" destId="{02B5B2F0-923C-4745-B30B-8FB46B4D5A04}" srcOrd="5" destOrd="0" presId="urn:microsoft.com/office/officeart/2005/8/layout/vList5"/>
    <dgm:cxn modelId="{0C506B69-936A-476D-A9C3-A3E74C3A794D}" type="presParOf" srcId="{903DA28D-08DB-45CA-B0FD-E440C5E39865}" destId="{E2B713B1-0103-4BD4-B6E6-106AA9CD6AED}" srcOrd="6" destOrd="0" presId="urn:microsoft.com/office/officeart/2005/8/layout/vList5"/>
    <dgm:cxn modelId="{CC587445-CA90-47CB-98CA-A0F851EC7FC4}" type="presParOf" srcId="{E2B713B1-0103-4BD4-B6E6-106AA9CD6AED}" destId="{8B972BCB-1C61-4520-8602-041D721401E0}" srcOrd="0" destOrd="0" presId="urn:microsoft.com/office/officeart/2005/8/layout/vList5"/>
    <dgm:cxn modelId="{A8BF72AE-4420-4D3F-AEC2-062BBB28FF65}" type="presParOf" srcId="{E2B713B1-0103-4BD4-B6E6-106AA9CD6AED}" destId="{1D6DC69E-F222-4FEE-A7CA-2BCB6397DF0B}" srcOrd="1" destOrd="0" presId="urn:microsoft.com/office/officeart/2005/8/layout/vList5"/>
    <dgm:cxn modelId="{24DEE8D1-19C5-457F-8553-0CC8C2DC7672}" type="presParOf" srcId="{903DA28D-08DB-45CA-B0FD-E440C5E39865}" destId="{54B39011-5FBE-473D-8305-128E12CAA4AB}" srcOrd="7" destOrd="0" presId="urn:microsoft.com/office/officeart/2005/8/layout/vList5"/>
    <dgm:cxn modelId="{8422381B-A283-4B0A-92F2-4D68A63EBB61}" type="presParOf" srcId="{903DA28D-08DB-45CA-B0FD-E440C5E39865}" destId="{8DDAF350-92EC-45AF-B760-7DAADEB419D9}" srcOrd="8" destOrd="0" presId="urn:microsoft.com/office/officeart/2005/8/layout/vList5"/>
    <dgm:cxn modelId="{35C03A51-78C8-4ABA-B96F-659537A96469}" type="presParOf" srcId="{8DDAF350-92EC-45AF-B760-7DAADEB419D9}" destId="{D379F77C-E59D-42D7-9084-4342CC4CFC8A}" srcOrd="0" destOrd="0" presId="urn:microsoft.com/office/officeart/2005/8/layout/vList5"/>
    <dgm:cxn modelId="{DF5D20AD-13A2-4F65-A936-BEF2CEB71DF4}" type="presParOf" srcId="{8DDAF350-92EC-45AF-B760-7DAADEB419D9}" destId="{622767E5-260B-4782-AB6A-3180E0B03582}" srcOrd="1" destOrd="0" presId="urn:microsoft.com/office/officeart/2005/8/layout/vList5"/>
    <dgm:cxn modelId="{B979518E-C6B3-4B98-B8AA-8DB26DB3B9F5}" type="presParOf" srcId="{903DA28D-08DB-45CA-B0FD-E440C5E39865}" destId="{29764F23-CACA-4FFE-B690-6A137207E888}" srcOrd="9" destOrd="0" presId="urn:microsoft.com/office/officeart/2005/8/layout/vList5"/>
    <dgm:cxn modelId="{12B76B6E-7B69-46E1-81E8-ED0340922D46}" type="presParOf" srcId="{903DA28D-08DB-45CA-B0FD-E440C5E39865}" destId="{531CACED-FE15-4B98-821A-0DB466B90ED1}" srcOrd="10" destOrd="0" presId="urn:microsoft.com/office/officeart/2005/8/layout/vList5"/>
    <dgm:cxn modelId="{65852BB4-914B-499C-A05A-43392D142618}" type="presParOf" srcId="{531CACED-FE15-4B98-821A-0DB466B90ED1}" destId="{C65A55E3-3F94-4887-B6CC-E3CB8F71229F}" srcOrd="0" destOrd="0" presId="urn:microsoft.com/office/officeart/2005/8/layout/vList5"/>
    <dgm:cxn modelId="{85910956-385F-4807-B7A9-1FF2448BBA3C}" type="presParOf" srcId="{531CACED-FE15-4B98-821A-0DB466B90ED1}" destId="{E3CAA209-497D-4036-90DB-E4960E0AE9A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9B530C-9DE0-4D07-A3BF-B0D44A86E55C}" type="doc">
      <dgm:prSet loTypeId="urn:microsoft.com/office/officeart/2005/8/layout/list1" loCatId="list" qsTypeId="urn:microsoft.com/office/officeart/2005/8/quickstyle/3d1" qsCatId="3D" csTypeId="urn:microsoft.com/office/officeart/2005/8/colors/accent1_2" csCatId="accent1"/>
      <dgm:spPr/>
      <dgm:t>
        <a:bodyPr/>
        <a:lstStyle/>
        <a:p>
          <a:endParaRPr lang="en-US"/>
        </a:p>
      </dgm:t>
    </dgm:pt>
    <dgm:pt modelId="{CB1F84DA-FBEF-4CB6-BFEB-D5BDB5F07370}">
      <dgm:prSet/>
      <dgm:spPr/>
      <dgm:t>
        <a:bodyPr/>
        <a:lstStyle/>
        <a:p>
          <a:pPr rtl="0"/>
          <a:r>
            <a:rPr lang="nl-NL" dirty="0"/>
            <a:t>What to start doing </a:t>
          </a:r>
          <a:endParaRPr lang="en-US" dirty="0"/>
        </a:p>
      </dgm:t>
    </dgm:pt>
    <dgm:pt modelId="{F8D8F616-DF96-4D0B-A06D-F96720AF2AF7}" type="parTrans" cxnId="{F555AA25-8FD0-4917-AEA1-850EDEFDE8BB}">
      <dgm:prSet/>
      <dgm:spPr/>
      <dgm:t>
        <a:bodyPr/>
        <a:lstStyle/>
        <a:p>
          <a:endParaRPr lang="en-US"/>
        </a:p>
      </dgm:t>
    </dgm:pt>
    <dgm:pt modelId="{F0A36A8C-6E6D-4E5E-91FD-551E7BBDB925}" type="sibTrans" cxnId="{F555AA25-8FD0-4917-AEA1-850EDEFDE8BB}">
      <dgm:prSet/>
      <dgm:spPr/>
      <dgm:t>
        <a:bodyPr/>
        <a:lstStyle/>
        <a:p>
          <a:endParaRPr lang="en-US"/>
        </a:p>
      </dgm:t>
    </dgm:pt>
    <dgm:pt modelId="{C3BCB03D-E7DE-4856-9EDD-19387C740782}">
      <dgm:prSet/>
      <dgm:spPr/>
      <dgm:t>
        <a:bodyPr/>
        <a:lstStyle/>
        <a:p>
          <a:pPr rtl="0"/>
          <a:r>
            <a:rPr lang="nl-NL" dirty="0"/>
            <a:t>What to stop doing</a:t>
          </a:r>
          <a:endParaRPr lang="en-US" dirty="0"/>
        </a:p>
      </dgm:t>
    </dgm:pt>
    <dgm:pt modelId="{1254F1D5-2D3E-4639-8430-D737743A3AD3}" type="parTrans" cxnId="{FEFC8A15-E4DA-477C-93A2-FA79C3C95992}">
      <dgm:prSet/>
      <dgm:spPr/>
      <dgm:t>
        <a:bodyPr/>
        <a:lstStyle/>
        <a:p>
          <a:endParaRPr lang="en-US"/>
        </a:p>
      </dgm:t>
    </dgm:pt>
    <dgm:pt modelId="{9A02DCC0-9C0B-48BA-9A98-CF4D3B124237}" type="sibTrans" cxnId="{FEFC8A15-E4DA-477C-93A2-FA79C3C95992}">
      <dgm:prSet/>
      <dgm:spPr/>
      <dgm:t>
        <a:bodyPr/>
        <a:lstStyle/>
        <a:p>
          <a:endParaRPr lang="en-US"/>
        </a:p>
      </dgm:t>
    </dgm:pt>
    <dgm:pt modelId="{7BA4274E-213B-4500-8EEF-A19BFE9A3F3F}">
      <dgm:prSet/>
      <dgm:spPr/>
      <dgm:t>
        <a:bodyPr/>
        <a:lstStyle/>
        <a:p>
          <a:pPr rtl="0"/>
          <a:r>
            <a:rPr lang="nl-NL" dirty="0"/>
            <a:t>What to continue doing </a:t>
          </a:r>
          <a:endParaRPr lang="en-US" dirty="0"/>
        </a:p>
      </dgm:t>
    </dgm:pt>
    <dgm:pt modelId="{5482EBA0-8C57-438B-B0AE-254E78F4A6C4}" type="parTrans" cxnId="{E97D4F70-7AF1-41BD-8DFD-0B6F49639308}">
      <dgm:prSet/>
      <dgm:spPr/>
      <dgm:t>
        <a:bodyPr/>
        <a:lstStyle/>
        <a:p>
          <a:endParaRPr lang="en-US"/>
        </a:p>
      </dgm:t>
    </dgm:pt>
    <dgm:pt modelId="{1377FA17-BE47-448C-932A-5DBE89E2F17A}" type="sibTrans" cxnId="{E97D4F70-7AF1-41BD-8DFD-0B6F49639308}">
      <dgm:prSet/>
      <dgm:spPr/>
      <dgm:t>
        <a:bodyPr/>
        <a:lstStyle/>
        <a:p>
          <a:endParaRPr lang="en-US"/>
        </a:p>
      </dgm:t>
    </dgm:pt>
    <dgm:pt modelId="{EF32BAF9-6732-40CC-AC82-CABFED0E9575}" type="pres">
      <dgm:prSet presAssocID="{4F9B530C-9DE0-4D07-A3BF-B0D44A86E55C}" presName="linear" presStyleCnt="0">
        <dgm:presLayoutVars>
          <dgm:dir/>
          <dgm:animLvl val="lvl"/>
          <dgm:resizeHandles val="exact"/>
        </dgm:presLayoutVars>
      </dgm:prSet>
      <dgm:spPr/>
    </dgm:pt>
    <dgm:pt modelId="{BA0DDDE7-EC7B-4739-887C-4708675BC215}" type="pres">
      <dgm:prSet presAssocID="{CB1F84DA-FBEF-4CB6-BFEB-D5BDB5F07370}" presName="parentLin" presStyleCnt="0"/>
      <dgm:spPr/>
    </dgm:pt>
    <dgm:pt modelId="{E1678087-3153-48B3-AF9A-B8F6EC96AA89}" type="pres">
      <dgm:prSet presAssocID="{CB1F84DA-FBEF-4CB6-BFEB-D5BDB5F07370}" presName="parentLeftMargin" presStyleLbl="node1" presStyleIdx="0" presStyleCnt="3"/>
      <dgm:spPr/>
    </dgm:pt>
    <dgm:pt modelId="{7E12D174-FC99-43B5-A95A-321A11B38768}" type="pres">
      <dgm:prSet presAssocID="{CB1F84DA-FBEF-4CB6-BFEB-D5BDB5F07370}" presName="parentText" presStyleLbl="node1" presStyleIdx="0" presStyleCnt="3">
        <dgm:presLayoutVars>
          <dgm:chMax val="0"/>
          <dgm:bulletEnabled val="1"/>
        </dgm:presLayoutVars>
      </dgm:prSet>
      <dgm:spPr/>
    </dgm:pt>
    <dgm:pt modelId="{40FBC6A4-2894-44F5-B1BC-52638DA6C5C3}" type="pres">
      <dgm:prSet presAssocID="{CB1F84DA-FBEF-4CB6-BFEB-D5BDB5F07370}" presName="negativeSpace" presStyleCnt="0"/>
      <dgm:spPr/>
    </dgm:pt>
    <dgm:pt modelId="{F0B1F0B0-CEDF-4715-995C-6F2763B7E66F}" type="pres">
      <dgm:prSet presAssocID="{CB1F84DA-FBEF-4CB6-BFEB-D5BDB5F07370}" presName="childText" presStyleLbl="conFgAcc1" presStyleIdx="0" presStyleCnt="3">
        <dgm:presLayoutVars>
          <dgm:bulletEnabled val="1"/>
        </dgm:presLayoutVars>
      </dgm:prSet>
      <dgm:spPr/>
    </dgm:pt>
    <dgm:pt modelId="{98B97880-A26D-4190-B7C2-CBC924A518DF}" type="pres">
      <dgm:prSet presAssocID="{F0A36A8C-6E6D-4E5E-91FD-551E7BBDB925}" presName="spaceBetweenRectangles" presStyleCnt="0"/>
      <dgm:spPr/>
    </dgm:pt>
    <dgm:pt modelId="{A19289AE-A837-44EA-A600-70FBAEB56075}" type="pres">
      <dgm:prSet presAssocID="{C3BCB03D-E7DE-4856-9EDD-19387C740782}" presName="parentLin" presStyleCnt="0"/>
      <dgm:spPr/>
    </dgm:pt>
    <dgm:pt modelId="{23CF401B-16E3-457B-9805-EABC5084FA98}" type="pres">
      <dgm:prSet presAssocID="{C3BCB03D-E7DE-4856-9EDD-19387C740782}" presName="parentLeftMargin" presStyleLbl="node1" presStyleIdx="0" presStyleCnt="3"/>
      <dgm:spPr/>
    </dgm:pt>
    <dgm:pt modelId="{9F287E8D-FF24-477B-AC96-D3772E58B3C1}" type="pres">
      <dgm:prSet presAssocID="{C3BCB03D-E7DE-4856-9EDD-19387C740782}" presName="parentText" presStyleLbl="node1" presStyleIdx="1" presStyleCnt="3">
        <dgm:presLayoutVars>
          <dgm:chMax val="0"/>
          <dgm:bulletEnabled val="1"/>
        </dgm:presLayoutVars>
      </dgm:prSet>
      <dgm:spPr/>
    </dgm:pt>
    <dgm:pt modelId="{BB23883A-E046-4E37-BF54-F4FB279BC733}" type="pres">
      <dgm:prSet presAssocID="{C3BCB03D-E7DE-4856-9EDD-19387C740782}" presName="negativeSpace" presStyleCnt="0"/>
      <dgm:spPr/>
    </dgm:pt>
    <dgm:pt modelId="{2DEEDDB5-FF16-43C1-BAFB-0DF573576F9B}" type="pres">
      <dgm:prSet presAssocID="{C3BCB03D-E7DE-4856-9EDD-19387C740782}" presName="childText" presStyleLbl="conFgAcc1" presStyleIdx="1" presStyleCnt="3">
        <dgm:presLayoutVars>
          <dgm:bulletEnabled val="1"/>
        </dgm:presLayoutVars>
      </dgm:prSet>
      <dgm:spPr/>
    </dgm:pt>
    <dgm:pt modelId="{29344B25-9012-4A5E-BD61-2372414F912F}" type="pres">
      <dgm:prSet presAssocID="{9A02DCC0-9C0B-48BA-9A98-CF4D3B124237}" presName="spaceBetweenRectangles" presStyleCnt="0"/>
      <dgm:spPr/>
    </dgm:pt>
    <dgm:pt modelId="{B20A5DA4-B36B-4759-AA31-BBB6D81B62CC}" type="pres">
      <dgm:prSet presAssocID="{7BA4274E-213B-4500-8EEF-A19BFE9A3F3F}" presName="parentLin" presStyleCnt="0"/>
      <dgm:spPr/>
    </dgm:pt>
    <dgm:pt modelId="{31CB7417-0B3C-4186-B048-0AFBE757DD53}" type="pres">
      <dgm:prSet presAssocID="{7BA4274E-213B-4500-8EEF-A19BFE9A3F3F}" presName="parentLeftMargin" presStyleLbl="node1" presStyleIdx="1" presStyleCnt="3"/>
      <dgm:spPr/>
    </dgm:pt>
    <dgm:pt modelId="{5A420FBE-F756-42DA-9597-E9C6DCA71D36}" type="pres">
      <dgm:prSet presAssocID="{7BA4274E-213B-4500-8EEF-A19BFE9A3F3F}" presName="parentText" presStyleLbl="node1" presStyleIdx="2" presStyleCnt="3">
        <dgm:presLayoutVars>
          <dgm:chMax val="0"/>
          <dgm:bulletEnabled val="1"/>
        </dgm:presLayoutVars>
      </dgm:prSet>
      <dgm:spPr/>
    </dgm:pt>
    <dgm:pt modelId="{98A0A5FE-49AB-4FC7-834B-248FCD27A077}" type="pres">
      <dgm:prSet presAssocID="{7BA4274E-213B-4500-8EEF-A19BFE9A3F3F}" presName="negativeSpace" presStyleCnt="0"/>
      <dgm:spPr/>
    </dgm:pt>
    <dgm:pt modelId="{98EF06F3-4F07-4770-A14F-C13C72D5FC3C}" type="pres">
      <dgm:prSet presAssocID="{7BA4274E-213B-4500-8EEF-A19BFE9A3F3F}" presName="childText" presStyleLbl="conFgAcc1" presStyleIdx="2" presStyleCnt="3">
        <dgm:presLayoutVars>
          <dgm:bulletEnabled val="1"/>
        </dgm:presLayoutVars>
      </dgm:prSet>
      <dgm:spPr/>
    </dgm:pt>
  </dgm:ptLst>
  <dgm:cxnLst>
    <dgm:cxn modelId="{FEFC8A15-E4DA-477C-93A2-FA79C3C95992}" srcId="{4F9B530C-9DE0-4D07-A3BF-B0D44A86E55C}" destId="{C3BCB03D-E7DE-4856-9EDD-19387C740782}" srcOrd="1" destOrd="0" parTransId="{1254F1D5-2D3E-4639-8430-D737743A3AD3}" sibTransId="{9A02DCC0-9C0B-48BA-9A98-CF4D3B124237}"/>
    <dgm:cxn modelId="{F555AA25-8FD0-4917-AEA1-850EDEFDE8BB}" srcId="{4F9B530C-9DE0-4D07-A3BF-B0D44A86E55C}" destId="{CB1F84DA-FBEF-4CB6-BFEB-D5BDB5F07370}" srcOrd="0" destOrd="0" parTransId="{F8D8F616-DF96-4D0B-A06D-F96720AF2AF7}" sibTransId="{F0A36A8C-6E6D-4E5E-91FD-551E7BBDB925}"/>
    <dgm:cxn modelId="{8554C95D-B631-4CD9-977B-DF66BD6665FC}" type="presOf" srcId="{7BA4274E-213B-4500-8EEF-A19BFE9A3F3F}" destId="{5A420FBE-F756-42DA-9597-E9C6DCA71D36}" srcOrd="1" destOrd="0" presId="urn:microsoft.com/office/officeart/2005/8/layout/list1"/>
    <dgm:cxn modelId="{E97D4F70-7AF1-41BD-8DFD-0B6F49639308}" srcId="{4F9B530C-9DE0-4D07-A3BF-B0D44A86E55C}" destId="{7BA4274E-213B-4500-8EEF-A19BFE9A3F3F}" srcOrd="2" destOrd="0" parTransId="{5482EBA0-8C57-438B-B0AE-254E78F4A6C4}" sibTransId="{1377FA17-BE47-448C-932A-5DBE89E2F17A}"/>
    <dgm:cxn modelId="{73938A55-C525-4411-838C-E31D0C3427A0}" type="presOf" srcId="{CB1F84DA-FBEF-4CB6-BFEB-D5BDB5F07370}" destId="{E1678087-3153-48B3-AF9A-B8F6EC96AA89}" srcOrd="0" destOrd="0" presId="urn:microsoft.com/office/officeart/2005/8/layout/list1"/>
    <dgm:cxn modelId="{818AA577-EA4E-4D37-8170-11A01861D8FA}" type="presOf" srcId="{C3BCB03D-E7DE-4856-9EDD-19387C740782}" destId="{9F287E8D-FF24-477B-AC96-D3772E58B3C1}" srcOrd="1" destOrd="0" presId="urn:microsoft.com/office/officeart/2005/8/layout/list1"/>
    <dgm:cxn modelId="{76A0B080-87F9-4EE7-B039-7F202793872A}" type="presOf" srcId="{7BA4274E-213B-4500-8EEF-A19BFE9A3F3F}" destId="{31CB7417-0B3C-4186-B048-0AFBE757DD53}" srcOrd="0" destOrd="0" presId="urn:microsoft.com/office/officeart/2005/8/layout/list1"/>
    <dgm:cxn modelId="{4912EA97-31CC-4FF2-99C3-42A9AF8C5BF0}" type="presOf" srcId="{CB1F84DA-FBEF-4CB6-BFEB-D5BDB5F07370}" destId="{7E12D174-FC99-43B5-A95A-321A11B38768}" srcOrd="1" destOrd="0" presId="urn:microsoft.com/office/officeart/2005/8/layout/list1"/>
    <dgm:cxn modelId="{0C596CAE-030B-4C97-AB15-E78171B306D3}" type="presOf" srcId="{4F9B530C-9DE0-4D07-A3BF-B0D44A86E55C}" destId="{EF32BAF9-6732-40CC-AC82-CABFED0E9575}" srcOrd="0" destOrd="0" presId="urn:microsoft.com/office/officeart/2005/8/layout/list1"/>
    <dgm:cxn modelId="{40D82BE7-0523-4870-9F23-07F2474371CC}" type="presOf" srcId="{C3BCB03D-E7DE-4856-9EDD-19387C740782}" destId="{23CF401B-16E3-457B-9805-EABC5084FA98}" srcOrd="0" destOrd="0" presId="urn:microsoft.com/office/officeart/2005/8/layout/list1"/>
    <dgm:cxn modelId="{BBA3963C-3604-447A-BBBE-A125F2D1AF67}" type="presParOf" srcId="{EF32BAF9-6732-40CC-AC82-CABFED0E9575}" destId="{BA0DDDE7-EC7B-4739-887C-4708675BC215}" srcOrd="0" destOrd="0" presId="urn:microsoft.com/office/officeart/2005/8/layout/list1"/>
    <dgm:cxn modelId="{8FACD027-158A-4F8C-964E-98511145ECCC}" type="presParOf" srcId="{BA0DDDE7-EC7B-4739-887C-4708675BC215}" destId="{E1678087-3153-48B3-AF9A-B8F6EC96AA89}" srcOrd="0" destOrd="0" presId="urn:microsoft.com/office/officeart/2005/8/layout/list1"/>
    <dgm:cxn modelId="{29B3DE73-9859-4460-829A-E7AE899658A9}" type="presParOf" srcId="{BA0DDDE7-EC7B-4739-887C-4708675BC215}" destId="{7E12D174-FC99-43B5-A95A-321A11B38768}" srcOrd="1" destOrd="0" presId="urn:microsoft.com/office/officeart/2005/8/layout/list1"/>
    <dgm:cxn modelId="{734642B3-5FF8-44D9-9A60-8F3ECCC5AA6E}" type="presParOf" srcId="{EF32BAF9-6732-40CC-AC82-CABFED0E9575}" destId="{40FBC6A4-2894-44F5-B1BC-52638DA6C5C3}" srcOrd="1" destOrd="0" presId="urn:microsoft.com/office/officeart/2005/8/layout/list1"/>
    <dgm:cxn modelId="{37359A32-ABC3-4B4E-B81F-0FBF1CB2A89E}" type="presParOf" srcId="{EF32BAF9-6732-40CC-AC82-CABFED0E9575}" destId="{F0B1F0B0-CEDF-4715-995C-6F2763B7E66F}" srcOrd="2" destOrd="0" presId="urn:microsoft.com/office/officeart/2005/8/layout/list1"/>
    <dgm:cxn modelId="{EB8C2224-618D-437B-B637-643D96FAB0D8}" type="presParOf" srcId="{EF32BAF9-6732-40CC-AC82-CABFED0E9575}" destId="{98B97880-A26D-4190-B7C2-CBC924A518DF}" srcOrd="3" destOrd="0" presId="urn:microsoft.com/office/officeart/2005/8/layout/list1"/>
    <dgm:cxn modelId="{39CEBE73-38AD-4E2B-B648-F0687473B2EF}" type="presParOf" srcId="{EF32BAF9-6732-40CC-AC82-CABFED0E9575}" destId="{A19289AE-A837-44EA-A600-70FBAEB56075}" srcOrd="4" destOrd="0" presId="urn:microsoft.com/office/officeart/2005/8/layout/list1"/>
    <dgm:cxn modelId="{4F18E88A-170B-446F-8A0A-7501485CFCF6}" type="presParOf" srcId="{A19289AE-A837-44EA-A600-70FBAEB56075}" destId="{23CF401B-16E3-457B-9805-EABC5084FA98}" srcOrd="0" destOrd="0" presId="urn:microsoft.com/office/officeart/2005/8/layout/list1"/>
    <dgm:cxn modelId="{A0323714-2546-4251-915F-20DA9E3BDFF5}" type="presParOf" srcId="{A19289AE-A837-44EA-A600-70FBAEB56075}" destId="{9F287E8D-FF24-477B-AC96-D3772E58B3C1}" srcOrd="1" destOrd="0" presId="urn:microsoft.com/office/officeart/2005/8/layout/list1"/>
    <dgm:cxn modelId="{EE08838A-DFBB-43DF-AE7C-FB235EC55D67}" type="presParOf" srcId="{EF32BAF9-6732-40CC-AC82-CABFED0E9575}" destId="{BB23883A-E046-4E37-BF54-F4FB279BC733}" srcOrd="5" destOrd="0" presId="urn:microsoft.com/office/officeart/2005/8/layout/list1"/>
    <dgm:cxn modelId="{EEC2FDC5-CEFF-41CA-BAEC-46C3C581CBFE}" type="presParOf" srcId="{EF32BAF9-6732-40CC-AC82-CABFED0E9575}" destId="{2DEEDDB5-FF16-43C1-BAFB-0DF573576F9B}" srcOrd="6" destOrd="0" presId="urn:microsoft.com/office/officeart/2005/8/layout/list1"/>
    <dgm:cxn modelId="{134A2EC7-D65C-4F24-AB14-03CCEF055B88}" type="presParOf" srcId="{EF32BAF9-6732-40CC-AC82-CABFED0E9575}" destId="{29344B25-9012-4A5E-BD61-2372414F912F}" srcOrd="7" destOrd="0" presId="urn:microsoft.com/office/officeart/2005/8/layout/list1"/>
    <dgm:cxn modelId="{D2A1BA12-5CEA-420C-A6D9-53EACD9E9E09}" type="presParOf" srcId="{EF32BAF9-6732-40CC-AC82-CABFED0E9575}" destId="{B20A5DA4-B36B-4759-AA31-BBB6D81B62CC}" srcOrd="8" destOrd="0" presId="urn:microsoft.com/office/officeart/2005/8/layout/list1"/>
    <dgm:cxn modelId="{82C9D847-62EE-4BB3-84AA-73FB448A2D50}" type="presParOf" srcId="{B20A5DA4-B36B-4759-AA31-BBB6D81B62CC}" destId="{31CB7417-0B3C-4186-B048-0AFBE757DD53}" srcOrd="0" destOrd="0" presId="urn:microsoft.com/office/officeart/2005/8/layout/list1"/>
    <dgm:cxn modelId="{3316055D-3D04-416C-BA34-73329A395FE0}" type="presParOf" srcId="{B20A5DA4-B36B-4759-AA31-BBB6D81B62CC}" destId="{5A420FBE-F756-42DA-9597-E9C6DCA71D36}" srcOrd="1" destOrd="0" presId="urn:microsoft.com/office/officeart/2005/8/layout/list1"/>
    <dgm:cxn modelId="{B75460D2-E65D-4362-8483-6C6A2F2223EC}" type="presParOf" srcId="{EF32BAF9-6732-40CC-AC82-CABFED0E9575}" destId="{98A0A5FE-49AB-4FC7-834B-248FCD27A077}" srcOrd="9" destOrd="0" presId="urn:microsoft.com/office/officeart/2005/8/layout/list1"/>
    <dgm:cxn modelId="{8F176174-2F16-4430-AFD1-50BE6257E713}" type="presParOf" srcId="{EF32BAF9-6732-40CC-AC82-CABFED0E9575}" destId="{98EF06F3-4F07-4770-A14F-C13C72D5FC3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535D6-4A40-4488-8A6C-43542BBD750C}">
      <dsp:nvSpPr>
        <dsp:cNvPr id="0" name=""/>
        <dsp:cNvSpPr/>
      </dsp:nvSpPr>
      <dsp:spPr>
        <a:xfrm rot="5400000">
          <a:off x="5723742" y="-2433137"/>
          <a:ext cx="664505" cy="5699760"/>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Auto-incremented number</a:t>
          </a:r>
        </a:p>
        <a:p>
          <a:pPr marL="57150" lvl="1" indent="-57150" algn="l" defTabSz="488950">
            <a:lnSpc>
              <a:spcPct val="90000"/>
            </a:lnSpc>
            <a:spcBef>
              <a:spcPct val="0"/>
            </a:spcBef>
            <a:spcAft>
              <a:spcPct val="15000"/>
            </a:spcAft>
            <a:buChar char="•"/>
          </a:pPr>
          <a:r>
            <a:rPr lang="en-US" sz="1100" kern="1200" dirty="0"/>
            <a:t>Decomposed stories often use point technology</a:t>
          </a:r>
        </a:p>
      </dsp:txBody>
      <dsp:txXfrm rot="-5400000">
        <a:off x="3206115" y="116928"/>
        <a:ext cx="5667322" cy="599629"/>
      </dsp:txXfrm>
    </dsp:sp>
    <dsp:sp modelId="{FF0E8E9E-9CF4-4A20-B58F-AA90B68A30D8}">
      <dsp:nvSpPr>
        <dsp:cNvPr id="0" name=""/>
        <dsp:cNvSpPr/>
      </dsp:nvSpPr>
      <dsp:spPr>
        <a:xfrm>
          <a:off x="0" y="1426"/>
          <a:ext cx="3206115" cy="830631"/>
        </a:xfrm>
        <a:prstGeom prst="roundRect">
          <a:avLst/>
        </a:prstGeom>
        <a:solidFill>
          <a:srgbClr val="0070C0"/>
        </a:soli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ID</a:t>
          </a:r>
        </a:p>
      </dsp:txBody>
      <dsp:txXfrm>
        <a:off x="40548" y="41974"/>
        <a:ext cx="3125019" cy="749535"/>
      </dsp:txXfrm>
    </dsp:sp>
    <dsp:sp modelId="{5183543C-7341-49AA-AD8A-040587AC3530}">
      <dsp:nvSpPr>
        <dsp:cNvPr id="0" name=""/>
        <dsp:cNvSpPr/>
      </dsp:nvSpPr>
      <dsp:spPr>
        <a:xfrm rot="5400000">
          <a:off x="5723742" y="-1560974"/>
          <a:ext cx="664505" cy="5699760"/>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Short, descriptive name</a:t>
          </a:r>
        </a:p>
      </dsp:txBody>
      <dsp:txXfrm rot="-5400000">
        <a:off x="3206115" y="989091"/>
        <a:ext cx="5667322" cy="599629"/>
      </dsp:txXfrm>
    </dsp:sp>
    <dsp:sp modelId="{EE763B4D-A5D3-40BB-8189-7129AF7129D5}">
      <dsp:nvSpPr>
        <dsp:cNvPr id="0" name=""/>
        <dsp:cNvSpPr/>
      </dsp:nvSpPr>
      <dsp:spPr>
        <a:xfrm>
          <a:off x="0" y="873589"/>
          <a:ext cx="3206115" cy="830631"/>
        </a:xfrm>
        <a:prstGeom prst="roundRect">
          <a:avLst/>
        </a:prstGeom>
        <a:solidFill>
          <a:srgbClr val="0070C0"/>
        </a:soli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Name</a:t>
          </a:r>
        </a:p>
      </dsp:txBody>
      <dsp:txXfrm>
        <a:off x="40548" y="914137"/>
        <a:ext cx="3125019" cy="749535"/>
      </dsp:txXfrm>
    </dsp:sp>
    <dsp:sp modelId="{2B520069-3ECE-4DB3-A28B-0F0FA0F270E3}">
      <dsp:nvSpPr>
        <dsp:cNvPr id="0" name=""/>
        <dsp:cNvSpPr/>
      </dsp:nvSpPr>
      <dsp:spPr>
        <a:xfrm rot="5400000">
          <a:off x="5723742" y="-688811"/>
          <a:ext cx="664505" cy="5699760"/>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Importance to product owner</a:t>
          </a:r>
        </a:p>
      </dsp:txBody>
      <dsp:txXfrm rot="-5400000">
        <a:off x="3206115" y="1861254"/>
        <a:ext cx="5667322" cy="599629"/>
      </dsp:txXfrm>
    </dsp:sp>
    <dsp:sp modelId="{51ED2778-2368-414D-B493-BF07272E7272}">
      <dsp:nvSpPr>
        <dsp:cNvPr id="0" name=""/>
        <dsp:cNvSpPr/>
      </dsp:nvSpPr>
      <dsp:spPr>
        <a:xfrm>
          <a:off x="0" y="1745752"/>
          <a:ext cx="3206115" cy="830631"/>
        </a:xfrm>
        <a:prstGeom prst="roundRect">
          <a:avLst/>
        </a:prstGeom>
        <a:solidFill>
          <a:srgbClr val="0070C0"/>
        </a:soli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Importance or priority</a:t>
          </a:r>
        </a:p>
      </dsp:txBody>
      <dsp:txXfrm>
        <a:off x="40548" y="1786300"/>
        <a:ext cx="3125019" cy="749535"/>
      </dsp:txXfrm>
    </dsp:sp>
    <dsp:sp modelId="{1D6DC69E-F222-4FEE-A7CA-2BCB6397DF0B}">
      <dsp:nvSpPr>
        <dsp:cNvPr id="0" name=""/>
        <dsp:cNvSpPr/>
      </dsp:nvSpPr>
      <dsp:spPr>
        <a:xfrm rot="5400000">
          <a:off x="5723742" y="183351"/>
          <a:ext cx="664505" cy="5699760"/>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Effort of story points, H/M/L</a:t>
          </a:r>
        </a:p>
        <a:p>
          <a:pPr marL="57150" lvl="1" indent="-57150" algn="l" defTabSz="488950">
            <a:lnSpc>
              <a:spcPct val="90000"/>
            </a:lnSpc>
            <a:spcBef>
              <a:spcPct val="0"/>
            </a:spcBef>
            <a:spcAft>
              <a:spcPct val="15000"/>
            </a:spcAft>
            <a:buChar char="•"/>
          </a:pPr>
          <a:r>
            <a:rPr lang="en-US" sz="1100" kern="1200" dirty="0"/>
            <a:t>Relative and consistent</a:t>
          </a:r>
        </a:p>
      </dsp:txBody>
      <dsp:txXfrm rot="-5400000">
        <a:off x="3206115" y="2733416"/>
        <a:ext cx="5667322" cy="599629"/>
      </dsp:txXfrm>
    </dsp:sp>
    <dsp:sp modelId="{8B972BCB-1C61-4520-8602-041D721401E0}">
      <dsp:nvSpPr>
        <dsp:cNvPr id="0" name=""/>
        <dsp:cNvSpPr/>
      </dsp:nvSpPr>
      <dsp:spPr>
        <a:xfrm>
          <a:off x="0" y="2617915"/>
          <a:ext cx="3206115" cy="830631"/>
        </a:xfrm>
        <a:prstGeom prst="roundRect">
          <a:avLst/>
        </a:prstGeom>
        <a:solidFill>
          <a:srgbClr val="0070C0"/>
        </a:soli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Estimate</a:t>
          </a:r>
        </a:p>
      </dsp:txBody>
      <dsp:txXfrm>
        <a:off x="40548" y="2658463"/>
        <a:ext cx="3125019" cy="749535"/>
      </dsp:txXfrm>
    </dsp:sp>
    <dsp:sp modelId="{622767E5-260B-4782-AB6A-3180E0B03582}">
      <dsp:nvSpPr>
        <dsp:cNvPr id="0" name=""/>
        <dsp:cNvSpPr/>
      </dsp:nvSpPr>
      <dsp:spPr>
        <a:xfrm rot="5400000">
          <a:off x="5723742" y="1055514"/>
          <a:ext cx="664505" cy="5699760"/>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Condition of satisfaction being placed on the system </a:t>
          </a:r>
        </a:p>
        <a:p>
          <a:pPr marL="57150" lvl="1" indent="-57150" algn="l" defTabSz="488950">
            <a:lnSpc>
              <a:spcPct val="90000"/>
            </a:lnSpc>
            <a:spcBef>
              <a:spcPct val="0"/>
            </a:spcBef>
            <a:spcAft>
              <a:spcPct val="15000"/>
            </a:spcAft>
            <a:buChar char="•"/>
          </a:pPr>
          <a:r>
            <a:rPr lang="en-US" sz="1100" kern="1200" dirty="0"/>
            <a:t>How to demonstrate? Example ?</a:t>
          </a:r>
        </a:p>
      </dsp:txBody>
      <dsp:txXfrm rot="-5400000">
        <a:off x="3206115" y="3605579"/>
        <a:ext cx="5667322" cy="599629"/>
      </dsp:txXfrm>
    </dsp:sp>
    <dsp:sp modelId="{D379F77C-E59D-42D7-9084-4342CC4CFC8A}">
      <dsp:nvSpPr>
        <dsp:cNvPr id="0" name=""/>
        <dsp:cNvSpPr/>
      </dsp:nvSpPr>
      <dsp:spPr>
        <a:xfrm>
          <a:off x="0" y="3490078"/>
          <a:ext cx="3206115" cy="830631"/>
        </a:xfrm>
        <a:prstGeom prst="roundRect">
          <a:avLst/>
        </a:prstGeom>
        <a:solidFill>
          <a:srgbClr val="0070C0"/>
        </a:soli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Acceptance Test</a:t>
          </a:r>
        </a:p>
      </dsp:txBody>
      <dsp:txXfrm>
        <a:off x="40548" y="3530626"/>
        <a:ext cx="3125019" cy="749535"/>
      </dsp:txXfrm>
    </dsp:sp>
    <dsp:sp modelId="{E3CAA209-497D-4036-90DB-E4960E0AE9A5}">
      <dsp:nvSpPr>
        <dsp:cNvPr id="0" name=""/>
        <dsp:cNvSpPr/>
      </dsp:nvSpPr>
      <dsp:spPr>
        <a:xfrm rot="5400000">
          <a:off x="5723742" y="1927677"/>
          <a:ext cx="664505" cy="5699760"/>
        </a:xfrm>
        <a:prstGeom prst="round2Same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Anything else of note</a:t>
          </a:r>
        </a:p>
        <a:p>
          <a:pPr marL="57150" lvl="1" indent="-57150" algn="l" defTabSz="488950">
            <a:lnSpc>
              <a:spcPct val="90000"/>
            </a:lnSpc>
            <a:spcBef>
              <a:spcPct val="0"/>
            </a:spcBef>
            <a:spcAft>
              <a:spcPct val="15000"/>
            </a:spcAft>
            <a:buChar char="•"/>
          </a:pPr>
          <a:r>
            <a:rPr lang="en-US" sz="1100" kern="1200" dirty="0"/>
            <a:t>Details discovered through discussion and conversation between the  team and product owner</a:t>
          </a:r>
        </a:p>
      </dsp:txBody>
      <dsp:txXfrm rot="-5400000">
        <a:off x="3206115" y="4477742"/>
        <a:ext cx="5667322" cy="599629"/>
      </dsp:txXfrm>
    </dsp:sp>
    <dsp:sp modelId="{C65A55E3-3F94-4887-B6CC-E3CB8F71229F}">
      <dsp:nvSpPr>
        <dsp:cNvPr id="0" name=""/>
        <dsp:cNvSpPr/>
      </dsp:nvSpPr>
      <dsp:spPr>
        <a:xfrm>
          <a:off x="0" y="4362241"/>
          <a:ext cx="3206115" cy="830631"/>
        </a:xfrm>
        <a:prstGeom prst="roundRect">
          <a:avLst/>
        </a:prstGeom>
        <a:solidFill>
          <a:srgbClr val="0070C0"/>
        </a:soli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Detail/conversation</a:t>
          </a:r>
        </a:p>
      </dsp:txBody>
      <dsp:txXfrm>
        <a:off x="40548" y="4402789"/>
        <a:ext cx="3125019" cy="749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1F0B0-CEDF-4715-995C-6F2763B7E66F}">
      <dsp:nvSpPr>
        <dsp:cNvPr id="0" name=""/>
        <dsp:cNvSpPr/>
      </dsp:nvSpPr>
      <dsp:spPr>
        <a:xfrm>
          <a:off x="0" y="377136"/>
          <a:ext cx="6811518" cy="6048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E12D174-FC99-43B5-A95A-321A11B38768}">
      <dsp:nvSpPr>
        <dsp:cNvPr id="0" name=""/>
        <dsp:cNvSpPr/>
      </dsp:nvSpPr>
      <dsp:spPr>
        <a:xfrm>
          <a:off x="340575" y="22896"/>
          <a:ext cx="4768062" cy="70848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0221" tIns="0" rIns="180221" bIns="0" numCol="1" spcCol="1270" anchor="ctr" anchorCtr="0">
          <a:noAutofit/>
        </a:bodyPr>
        <a:lstStyle/>
        <a:p>
          <a:pPr marL="0" lvl="0" indent="0" algn="l" defTabSz="1066800" rtl="0">
            <a:lnSpc>
              <a:spcPct val="90000"/>
            </a:lnSpc>
            <a:spcBef>
              <a:spcPct val="0"/>
            </a:spcBef>
            <a:spcAft>
              <a:spcPct val="35000"/>
            </a:spcAft>
            <a:buNone/>
          </a:pPr>
          <a:r>
            <a:rPr lang="nl-NL" sz="2400" kern="1200" dirty="0"/>
            <a:t>What to start doing </a:t>
          </a:r>
          <a:endParaRPr lang="en-US" sz="2400" kern="1200" dirty="0"/>
        </a:p>
      </dsp:txBody>
      <dsp:txXfrm>
        <a:off x="375160" y="57481"/>
        <a:ext cx="4698892" cy="639310"/>
      </dsp:txXfrm>
    </dsp:sp>
    <dsp:sp modelId="{2DEEDDB5-FF16-43C1-BAFB-0DF573576F9B}">
      <dsp:nvSpPr>
        <dsp:cNvPr id="0" name=""/>
        <dsp:cNvSpPr/>
      </dsp:nvSpPr>
      <dsp:spPr>
        <a:xfrm>
          <a:off x="0" y="1465776"/>
          <a:ext cx="6811518" cy="6048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9F287E8D-FF24-477B-AC96-D3772E58B3C1}">
      <dsp:nvSpPr>
        <dsp:cNvPr id="0" name=""/>
        <dsp:cNvSpPr/>
      </dsp:nvSpPr>
      <dsp:spPr>
        <a:xfrm>
          <a:off x="340575" y="1111536"/>
          <a:ext cx="4768062" cy="70848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0221" tIns="0" rIns="180221" bIns="0" numCol="1" spcCol="1270" anchor="ctr" anchorCtr="0">
          <a:noAutofit/>
        </a:bodyPr>
        <a:lstStyle/>
        <a:p>
          <a:pPr marL="0" lvl="0" indent="0" algn="l" defTabSz="1066800" rtl="0">
            <a:lnSpc>
              <a:spcPct val="90000"/>
            </a:lnSpc>
            <a:spcBef>
              <a:spcPct val="0"/>
            </a:spcBef>
            <a:spcAft>
              <a:spcPct val="35000"/>
            </a:spcAft>
            <a:buNone/>
          </a:pPr>
          <a:r>
            <a:rPr lang="nl-NL" sz="2400" kern="1200" dirty="0"/>
            <a:t>What to stop doing</a:t>
          </a:r>
          <a:endParaRPr lang="en-US" sz="2400" kern="1200" dirty="0"/>
        </a:p>
      </dsp:txBody>
      <dsp:txXfrm>
        <a:off x="375160" y="1146121"/>
        <a:ext cx="4698892" cy="639310"/>
      </dsp:txXfrm>
    </dsp:sp>
    <dsp:sp modelId="{98EF06F3-4F07-4770-A14F-C13C72D5FC3C}">
      <dsp:nvSpPr>
        <dsp:cNvPr id="0" name=""/>
        <dsp:cNvSpPr/>
      </dsp:nvSpPr>
      <dsp:spPr>
        <a:xfrm>
          <a:off x="0" y="2554415"/>
          <a:ext cx="6811518" cy="604800"/>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2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A420FBE-F756-42DA-9597-E9C6DCA71D36}">
      <dsp:nvSpPr>
        <dsp:cNvPr id="0" name=""/>
        <dsp:cNvSpPr/>
      </dsp:nvSpPr>
      <dsp:spPr>
        <a:xfrm>
          <a:off x="340575" y="2200176"/>
          <a:ext cx="4768062" cy="708480"/>
        </a:xfrm>
        <a:prstGeom prst="round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0221" tIns="0" rIns="180221" bIns="0" numCol="1" spcCol="1270" anchor="ctr" anchorCtr="0">
          <a:noAutofit/>
        </a:bodyPr>
        <a:lstStyle/>
        <a:p>
          <a:pPr marL="0" lvl="0" indent="0" algn="l" defTabSz="1066800" rtl="0">
            <a:lnSpc>
              <a:spcPct val="90000"/>
            </a:lnSpc>
            <a:spcBef>
              <a:spcPct val="0"/>
            </a:spcBef>
            <a:spcAft>
              <a:spcPct val="35000"/>
            </a:spcAft>
            <a:buNone/>
          </a:pPr>
          <a:r>
            <a:rPr lang="nl-NL" sz="2400" kern="1200" dirty="0"/>
            <a:t>What to continue doing </a:t>
          </a:r>
          <a:endParaRPr lang="en-US" sz="2400" kern="1200" dirty="0"/>
        </a:p>
      </dsp:txBody>
      <dsp:txXfrm>
        <a:off x="375160" y="2234761"/>
        <a:ext cx="4698892"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E2D7040-3BA0-49BB-B000-511D0DA1969F}" type="datetimeFigureOut">
              <a:rPr lang="ar-EG" smtClean="0"/>
              <a:t>28/05/1445</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20E226AB-3086-4819-A198-431A00D50CC7}" type="slidenum">
              <a:rPr lang="ar-EG" smtClean="0"/>
              <a:t>‹#›</a:t>
            </a:fld>
            <a:endParaRPr lang="ar-EG"/>
          </a:p>
        </p:txBody>
      </p:sp>
    </p:spTree>
    <p:extLst>
      <p:ext uri="{BB962C8B-B14F-4D97-AF65-F5344CB8AC3E}">
        <p14:creationId xmlns:p14="http://schemas.microsoft.com/office/powerpoint/2010/main" val="2424417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algn="l" rtl="0"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l" rtl="0"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l" rtl="0"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l" rtl="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2D8E39B7-B3A1-4B30-B35D-F533522EBACD}" type="slidenum">
              <a:rPr lang="en-GB" altLang="ar-EG">
                <a:latin typeface="Times New Roman" panose="02020603050405020304" pitchFamily="18" charset="0"/>
              </a:rPr>
              <a:pPr algn="r" eaLnBrk="1" hangingPunct="1">
                <a:spcBef>
                  <a:spcPct val="0"/>
                </a:spcBef>
              </a:pPr>
              <a:t>1</a:t>
            </a:fld>
            <a:endParaRPr lang="en-GB" altLang="ar-EG">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ar-EG" altLang="ar-EG"/>
          </a:p>
        </p:txBody>
      </p:sp>
    </p:spTree>
    <p:extLst>
      <p:ext uri="{BB962C8B-B14F-4D97-AF65-F5344CB8AC3E}">
        <p14:creationId xmlns:p14="http://schemas.microsoft.com/office/powerpoint/2010/main" val="415326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algn="l" rtl="0"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l" rtl="0"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l" rtl="0"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l" rtl="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F19AEE9-27D1-4B61-9513-ACD11B0E2303}" type="slidenum">
              <a:rPr lang="en-GB" altLang="ar-EG" smtClean="0"/>
              <a:pPr>
                <a:spcBef>
                  <a:spcPct val="0"/>
                </a:spcBef>
              </a:pPr>
              <a:t>49</a:t>
            </a:fld>
            <a:endParaRPr lang="en-GB" altLang="ar-EG"/>
          </a:p>
        </p:txBody>
      </p:sp>
      <p:sp>
        <p:nvSpPr>
          <p:cNvPr id="399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algn="l" rtl="0"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l" rtl="0"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l" rtl="0"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l" rtl="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BB2B323F-4C80-474A-8C74-DF847DA8AA06}" type="slidenum">
              <a:rPr lang="en-US" altLang="ar-EG">
                <a:ea typeface="ＭＳ Ｐゴシック" panose="020B0600070205080204" pitchFamily="34" charset="-128"/>
              </a:rPr>
              <a:pPr algn="r" eaLnBrk="1" hangingPunct="1">
                <a:spcBef>
                  <a:spcPct val="0"/>
                </a:spcBef>
              </a:pPr>
              <a:t>49</a:t>
            </a:fld>
            <a:endParaRPr lang="en-US" altLang="ar-EG">
              <a:ea typeface="ＭＳ Ｐゴシック" panose="020B0600070205080204" pitchFamily="34" charset="-128"/>
            </a:endParaRPr>
          </a:p>
        </p:txBody>
      </p:sp>
      <p:sp>
        <p:nvSpPr>
          <p:cNvPr id="3994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r>
              <a:rPr lang="en-US" altLang="ar-EG" sz="800"/>
              <a:t>So, why are we using a Chicken and Pig?</a:t>
            </a:r>
          </a:p>
          <a:p>
            <a:pPr eaLnBrk="1" hangingPunct="1">
              <a:lnSpc>
                <a:spcPct val="80000"/>
              </a:lnSpc>
              <a:spcBef>
                <a:spcPct val="0"/>
              </a:spcBef>
            </a:pPr>
            <a:endParaRPr lang="en-US" altLang="ar-EG" sz="800"/>
          </a:p>
          <a:p>
            <a:pPr eaLnBrk="1" hangingPunct="1">
              <a:lnSpc>
                <a:spcPct val="80000"/>
              </a:lnSpc>
              <a:spcBef>
                <a:spcPct val="0"/>
              </a:spcBef>
            </a:pPr>
            <a:r>
              <a:rPr lang="en-US" altLang="ar-EG" sz="800"/>
              <a:t>The story above, as weird as it is, helps me -- and others -- explain two of the three key roles in Scrum. I am amazed that the Human Resource Departments of many companies I consult with have not shut down this example; it is probably only a matter of time. This is still the best example I know of to explain the roles, and this is what our cartoon series reflects.</a:t>
            </a:r>
          </a:p>
          <a:p>
            <a:pPr eaLnBrk="1" hangingPunct="1">
              <a:lnSpc>
                <a:spcPct val="80000"/>
              </a:lnSpc>
              <a:spcBef>
                <a:spcPct val="0"/>
              </a:spcBef>
            </a:pPr>
            <a:endParaRPr lang="en-US" altLang="ar-EG" sz="800"/>
          </a:p>
          <a:p>
            <a:pPr eaLnBrk="1" hangingPunct="1">
              <a:lnSpc>
                <a:spcPct val="80000"/>
              </a:lnSpc>
              <a:spcBef>
                <a:spcPct val="0"/>
              </a:spcBef>
            </a:pPr>
            <a:r>
              <a:rPr lang="en-US" altLang="ar-EG" sz="800"/>
              <a:t>The basic premise of the Chicken and the Pig can be seen from the cartoon example above. They include two of the three roles in Scrum. Remember that, as it easy to forget. The other role is the Scrum Master, who will be introduced later in this series. Oh... and hang with me a second... there is someone called a Product Owner (who is a really a Pig in disguise).</a:t>
            </a:r>
          </a:p>
          <a:p>
            <a:pPr eaLnBrk="1" hangingPunct="1">
              <a:lnSpc>
                <a:spcPct val="80000"/>
              </a:lnSpc>
              <a:spcBef>
                <a:spcPct val="0"/>
              </a:spcBef>
            </a:pPr>
            <a:endParaRPr lang="en-US" altLang="ar-EG" sz="800"/>
          </a:p>
          <a:p>
            <a:pPr eaLnBrk="1" hangingPunct="1">
              <a:lnSpc>
                <a:spcPct val="80000"/>
              </a:lnSpc>
              <a:spcBef>
                <a:spcPct val="0"/>
              </a:spcBef>
            </a:pPr>
            <a:r>
              <a:rPr lang="en-US" altLang="ar-EG" sz="800"/>
              <a:t>Here is an easy definition of the Chickens versus Pigs.</a:t>
            </a:r>
          </a:p>
          <a:p>
            <a:pPr eaLnBrk="1" hangingPunct="1">
              <a:lnSpc>
                <a:spcPct val="80000"/>
              </a:lnSpc>
              <a:spcBef>
                <a:spcPct val="0"/>
              </a:spcBef>
            </a:pPr>
            <a:endParaRPr lang="en-US" altLang="ar-EG" sz="800"/>
          </a:p>
          <a:p>
            <a:pPr eaLnBrk="1" hangingPunct="1">
              <a:lnSpc>
                <a:spcPct val="80000"/>
              </a:lnSpc>
              <a:spcBef>
                <a:spcPct val="0"/>
              </a:spcBef>
            </a:pPr>
            <a:r>
              <a:rPr lang="en-US" altLang="ar-EG" sz="800"/>
              <a:t>A Pig is someone who has skin in the game. Mike Cohn aptly refers to the people in that role as, "Having their Bacon on the line." Pig roles are considered core team members. Performers. People who "do" work. Get it?</a:t>
            </a:r>
          </a:p>
          <a:p>
            <a:pPr eaLnBrk="1" hangingPunct="1">
              <a:lnSpc>
                <a:spcPct val="80000"/>
              </a:lnSpc>
              <a:spcBef>
                <a:spcPct val="0"/>
              </a:spcBef>
            </a:pPr>
            <a:endParaRPr lang="en-US" altLang="ar-EG" sz="800"/>
          </a:p>
          <a:p>
            <a:pPr eaLnBrk="1" hangingPunct="1">
              <a:lnSpc>
                <a:spcPct val="80000"/>
              </a:lnSpc>
              <a:spcBef>
                <a:spcPct val="0"/>
              </a:spcBef>
            </a:pPr>
            <a:r>
              <a:rPr lang="en-US" altLang="ar-EG" sz="800"/>
              <a:t>A Chicken is someone who has something to gain by the Pigs performing, but in the end, really do not contribute day to day to "getting things done." Their "eggs" are a renewable resource, and many get laid (eggs that is).</a:t>
            </a:r>
          </a:p>
          <a:p>
            <a:pPr eaLnBrk="1" hangingPunct="1">
              <a:lnSpc>
                <a:spcPct val="80000"/>
              </a:lnSpc>
              <a:spcBef>
                <a:spcPct val="0"/>
              </a:spcBef>
            </a:pPr>
            <a:endParaRPr lang="en-US" altLang="ar-EG" sz="800"/>
          </a:p>
          <a:p>
            <a:pPr eaLnBrk="1" hangingPunct="1">
              <a:lnSpc>
                <a:spcPct val="80000"/>
              </a:lnSpc>
              <a:spcBef>
                <a:spcPct val="0"/>
              </a:spcBef>
            </a:pPr>
            <a:r>
              <a:rPr lang="en-US" altLang="ar-EG" sz="800"/>
              <a:t>I get asked the following question by many people when starting to use Scrum: "Can I be a Pig and Chicken at the same time?"</a:t>
            </a:r>
          </a:p>
          <a:p>
            <a:pPr eaLnBrk="1" hangingPunct="1">
              <a:lnSpc>
                <a:spcPct val="80000"/>
              </a:lnSpc>
              <a:spcBef>
                <a:spcPct val="0"/>
              </a:spcBef>
            </a:pPr>
            <a:endParaRPr lang="en-US" altLang="ar-EG" sz="800"/>
          </a:p>
          <a:p>
            <a:pPr eaLnBrk="1" hangingPunct="1">
              <a:lnSpc>
                <a:spcPct val="80000"/>
              </a:lnSpc>
              <a:spcBef>
                <a:spcPct val="0"/>
              </a:spcBef>
            </a:pPr>
            <a:r>
              <a:rPr lang="en-US" altLang="ar-EG" sz="800"/>
              <a:t>No. You cannot be a Pig and a Chicken at the same time. This is something I work with middle managers who struggle with this on a daily basis. The concept takes coaching, and constant [gentle] reminders that they cannot be a Pig/Chicken.</a:t>
            </a:r>
          </a:p>
          <a:p>
            <a:pPr eaLnBrk="1" hangingPunct="1">
              <a:lnSpc>
                <a:spcPct val="80000"/>
              </a:lnSpc>
              <a:spcBef>
                <a:spcPct val="0"/>
              </a:spcBef>
            </a:pPr>
            <a:endParaRPr lang="en-US" altLang="ar-EG" sz="800"/>
          </a:p>
          <a:p>
            <a:pPr eaLnBrk="1" hangingPunct="1">
              <a:lnSpc>
                <a:spcPct val="80000"/>
              </a:lnSpc>
              <a:spcBef>
                <a:spcPct val="0"/>
              </a:spcBef>
            </a:pPr>
            <a:r>
              <a:rPr lang="en-US" altLang="ar-EG" sz="800"/>
              <a:t>We will examine this and other issues in a future cartoon series, as this is fun to see happen (sometimes sad WHILE it is happening, but funny to imagine).</a:t>
            </a:r>
          </a:p>
        </p:txBody>
      </p:sp>
    </p:spTree>
    <p:extLst>
      <p:ext uri="{BB962C8B-B14F-4D97-AF65-F5344CB8AC3E}">
        <p14:creationId xmlns:p14="http://schemas.microsoft.com/office/powerpoint/2010/main" val="4141516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831FD69-BB7F-48A9-AD3C-0905D51AD404}" type="datetime3">
              <a:rPr lang="en-US" smtClean="0"/>
              <a:pPr/>
              <a:t>10 December 2023</a:t>
            </a:fld>
            <a:endParaRPr lang="en-US" dirty="0"/>
          </a:p>
        </p:txBody>
      </p:sp>
      <p:sp>
        <p:nvSpPr>
          <p:cNvPr id="6" name="Footer Placeholder 5"/>
          <p:cNvSpPr>
            <a:spLocks noGrp="1"/>
          </p:cNvSpPr>
          <p:nvPr>
            <p:ph type="ftr" sz="quarter" idx="12"/>
          </p:nvPr>
        </p:nvSpPr>
        <p:spPr/>
        <p:txBody>
          <a:bodyPr/>
          <a:lstStyle/>
          <a:p>
            <a:r>
              <a:rPr lang="en-US"/>
              <a:t>HP Confidential</a:t>
            </a:r>
            <a:endParaRPr lang="en-US" dirty="0"/>
          </a:p>
        </p:txBody>
      </p:sp>
      <p:sp>
        <p:nvSpPr>
          <p:cNvPr id="7" name="Slide Number Placeholder 6"/>
          <p:cNvSpPr>
            <a:spLocks noGrp="1"/>
          </p:cNvSpPr>
          <p:nvPr>
            <p:ph type="sldNum" sz="quarter" idx="13"/>
          </p:nvPr>
        </p:nvSpPr>
        <p:spPr/>
        <p:txBody>
          <a:bodyPr/>
          <a:lstStyle/>
          <a:p>
            <a:fld id="{84B04522-5E79-4620-978F-683F5015A639}" type="slidenum">
              <a:rPr lang="en-US" smtClean="0"/>
              <a:pPr/>
              <a:t>61</a:t>
            </a:fld>
            <a:endParaRPr lang="en-US"/>
          </a:p>
        </p:txBody>
      </p:sp>
    </p:spTree>
    <p:extLst>
      <p:ext uri="{BB962C8B-B14F-4D97-AF65-F5344CB8AC3E}">
        <p14:creationId xmlns:p14="http://schemas.microsoft.com/office/powerpoint/2010/main" val="1190149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algn="l" rtl="0"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l" rtl="0"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l" rtl="0"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l" rtl="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29D2A7-4E4E-43C1-A9B8-8D377BAB8752}" type="slidenum">
              <a:rPr lang="en-GB" altLang="ar-EG" smtClean="0"/>
              <a:pPr>
                <a:spcBef>
                  <a:spcPct val="0"/>
                </a:spcBef>
              </a:pPr>
              <a:t>71</a:t>
            </a:fld>
            <a:endParaRPr lang="en-GB" altLang="ar-EG"/>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ar-EG" altLang="ar-EG"/>
          </a:p>
        </p:txBody>
      </p:sp>
    </p:spTree>
    <p:extLst>
      <p:ext uri="{BB962C8B-B14F-4D97-AF65-F5344CB8AC3E}">
        <p14:creationId xmlns:p14="http://schemas.microsoft.com/office/powerpoint/2010/main" val="1770235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sldNum" sz="quarter" idx="10"/>
          </p:nvPr>
        </p:nvSpPr>
        <p:spPr/>
        <p:txBody>
          <a:bodyPr/>
          <a:lstStyle>
            <a:lvl1pPr>
              <a:defRPr/>
            </a:lvl1pPr>
          </a:lstStyle>
          <a:p>
            <a:pPr>
              <a:defRPr/>
            </a:pPr>
            <a:fld id="{D5476D78-7E7E-483C-9E80-98F6A2999247}" type="slidenum">
              <a:rPr lang="en-US" altLang="ar-EG"/>
              <a:pPr>
                <a:defRPr/>
              </a:pPr>
              <a:t>‹#›</a:t>
            </a:fld>
            <a:endParaRPr lang="en-US" altLang="ar-EG"/>
          </a:p>
        </p:txBody>
      </p:sp>
    </p:spTree>
    <p:extLst>
      <p:ext uri="{BB962C8B-B14F-4D97-AF65-F5344CB8AC3E}">
        <p14:creationId xmlns:p14="http://schemas.microsoft.com/office/powerpoint/2010/main" val="2952708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Line with Conten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313267" y="390145"/>
            <a:ext cx="11167533" cy="671989"/>
          </a:xfrm>
          <a:prstGeom prst="rect">
            <a:avLst/>
          </a:prstGeom>
        </p:spPr>
        <p:txBody>
          <a:bodyPr anchor="t" anchorCtr="0">
            <a:noAutofit/>
          </a:bodyPr>
          <a:lstStyle>
            <a:lvl1pPr marL="0" marR="0" indent="0" algn="l" defTabSz="914400" rtl="0" eaLnBrk="1" fontAlgn="auto" latinLnBrk="0" hangingPunct="1">
              <a:lnSpc>
                <a:spcPts val="3100"/>
              </a:lnSpc>
              <a:spcBef>
                <a:spcPct val="0"/>
              </a:spcBef>
              <a:spcAft>
                <a:spcPts val="0"/>
              </a:spcAft>
              <a:buClrTx/>
              <a:buSzTx/>
              <a:buFontTx/>
              <a:buNone/>
              <a:tabLst/>
              <a:defRPr sz="3100" baseline="0">
                <a:solidFill>
                  <a:srgbClr val="000000"/>
                </a:solidFill>
                <a:latin typeface="Futura Bk" pitchFamily="34" charset="0"/>
              </a:defRPr>
            </a:lvl1pPr>
          </a:lstStyle>
          <a:p>
            <a:r>
              <a:rPr lang="en-US" dirty="0"/>
              <a:t>SINGLE LINE TITLE</a:t>
            </a:r>
          </a:p>
        </p:txBody>
      </p:sp>
      <p:sp>
        <p:nvSpPr>
          <p:cNvPr id="12" name="Text Placeholder 13"/>
          <p:cNvSpPr>
            <a:spLocks noGrp="1"/>
          </p:cNvSpPr>
          <p:nvPr>
            <p:ph type="body" sz="quarter" idx="10"/>
          </p:nvPr>
        </p:nvSpPr>
        <p:spPr>
          <a:xfrm>
            <a:off x="341376" y="1243584"/>
            <a:ext cx="10216896" cy="4888992"/>
          </a:xfrm>
          <a:prstGeom prst="rect">
            <a:avLst/>
          </a:prstGeom>
        </p:spPr>
        <p:txBody>
          <a:bodyPr>
            <a:normAutofit/>
          </a:bodyPr>
          <a:lstStyle>
            <a:lvl1pPr algn="l">
              <a:lnSpc>
                <a:spcPct val="110000"/>
              </a:lnSpc>
              <a:spcBef>
                <a:spcPts val="1000"/>
              </a:spcBef>
              <a:defRPr/>
            </a:lvl1pPr>
            <a:lvl2pPr marL="338138" indent="-106363" algn="l">
              <a:lnSpc>
                <a:spcPct val="110000"/>
              </a:lnSpc>
              <a:spcBef>
                <a:spcPts val="500"/>
              </a:spcBef>
              <a:buSzPct val="80000"/>
              <a:buFont typeface="Arial" pitchFamily="34" charset="0"/>
              <a:buChar char="•"/>
              <a:tabLst/>
              <a:defRPr sz="1600"/>
            </a:lvl2pPr>
            <a:lvl3pPr marL="573088" indent="-169863" algn="l">
              <a:lnSpc>
                <a:spcPct val="110000"/>
              </a:lnSpc>
              <a:spcBef>
                <a:spcPts val="400"/>
              </a:spcBef>
              <a:buSzPct val="100000"/>
              <a:buFont typeface="Futura Bk" pitchFamily="34" charset="0"/>
              <a:buChar char="–"/>
              <a:defRPr sz="1200"/>
            </a:lvl3pPr>
            <a:lvl4pPr marL="795338" indent="-112713" algn="l">
              <a:lnSpc>
                <a:spcPct val="110000"/>
              </a:lnSpc>
              <a:spcBef>
                <a:spcPts val="400"/>
              </a:spcBef>
              <a:buSzPct val="80000"/>
              <a:buFont typeface="Arial" pitchFamily="34" charset="0"/>
              <a:buChar char="•"/>
              <a:defRPr sz="1200"/>
            </a:lvl4pPr>
            <a:lvl5pPr marL="1027113" indent="-166688" algn="l" defTabSz="744538">
              <a:lnSpc>
                <a:spcPct val="110000"/>
              </a:lnSpc>
              <a:spcBef>
                <a:spcPts val="400"/>
              </a:spcBef>
              <a:buSzPct val="100000"/>
              <a:buFont typeface="Futura Bk"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7157892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2"/>
          <p:cNvSpPr>
            <a:spLocks noGrp="1" noChangeArrowheads="1"/>
          </p:cNvSpPr>
          <p:nvPr>
            <p:ph type="sldNum" sz="quarter" idx="10"/>
          </p:nvPr>
        </p:nvSpPr>
        <p:spPr/>
        <p:txBody>
          <a:bodyPr/>
          <a:lstStyle>
            <a:lvl1pPr>
              <a:defRPr/>
            </a:lvl1pPr>
          </a:lstStyle>
          <a:p>
            <a:pPr>
              <a:defRPr/>
            </a:pPr>
            <a:fld id="{309FD68A-61C4-4394-8843-E3BDC465B0F7}" type="slidenum">
              <a:rPr lang="en-US" altLang="ar-EG"/>
              <a:pPr>
                <a:defRPr/>
              </a:pPr>
              <a:t>‹#›</a:t>
            </a:fld>
            <a:endParaRPr lang="en-US" altLang="ar-EG"/>
          </a:p>
        </p:txBody>
      </p:sp>
    </p:spTree>
    <p:extLst>
      <p:ext uri="{BB962C8B-B14F-4D97-AF65-F5344CB8AC3E}">
        <p14:creationId xmlns:p14="http://schemas.microsoft.com/office/powerpoint/2010/main" val="291886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5" r:id="rId17"/>
    <p:sldLayoutId id="2147483667" r:id="rId18"/>
    <p:sldLayoutId id="2147483668" r:id="rId19"/>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0.emf"/><Relationship Id="rId7" Type="http://schemas.openxmlformats.org/officeDocument/2006/relationships/image" Target="../media/image32.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31.emf"/><Relationship Id="rId4" Type="http://schemas.openxmlformats.org/officeDocument/2006/relationships/oleObject" Target="../embeddings/oleObject2.bin"/><Relationship Id="rId9" Type="http://schemas.openxmlformats.org/officeDocument/2006/relationships/image" Target="../media/image3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35.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18.xml"/><Relationship Id="rId1" Type="http://schemas.openxmlformats.org/officeDocument/2006/relationships/video" Target="file:///C:\Users\wug\Documents\project\Training\HP%20Agile%20community\Taskboard.wmv"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oleObject" Target="../embeddings/oleObject5.bin"/><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3646583" y="1857376"/>
            <a:ext cx="4378231" cy="21307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4400" dirty="0"/>
              <a:t>AGILE</a:t>
            </a:r>
          </a:p>
          <a:p>
            <a:pPr eaLnBrk="1" hangingPunct="1">
              <a:defRPr/>
            </a:pPr>
            <a:r>
              <a:rPr lang="en-US" dirty="0"/>
              <a:t>Project Development Mindset</a:t>
            </a:r>
          </a:p>
        </p:txBody>
      </p:sp>
      <p:sp>
        <p:nvSpPr>
          <p:cNvPr id="6" name="Rectangle 5"/>
          <p:cNvSpPr/>
          <p:nvPr/>
        </p:nvSpPr>
        <p:spPr>
          <a:xfrm>
            <a:off x="8582025" y="14289"/>
            <a:ext cx="2071688" cy="928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4262954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sz="quarter"/>
          </p:nvPr>
        </p:nvSpPr>
        <p:spPr/>
        <p:txBody>
          <a:bodyPr/>
          <a:lstStyle/>
          <a:p>
            <a:endParaRPr lang="ar-EG" altLang="ar-EG"/>
          </a:p>
        </p:txBody>
      </p:sp>
      <p:sp>
        <p:nvSpPr>
          <p:cNvPr id="10243" name="Content Placeholder 2"/>
          <p:cNvSpPr>
            <a:spLocks noGrp="1"/>
          </p:cNvSpPr>
          <p:nvPr>
            <p:ph sz="quarter" idx="1"/>
          </p:nvPr>
        </p:nvSpPr>
        <p:spPr/>
        <p:txBody>
          <a:bodyPr/>
          <a:lstStyle/>
          <a:p>
            <a:endParaRPr lang="ar-EG" altLang="ar-EG"/>
          </a:p>
        </p:txBody>
      </p:sp>
      <p:sp>
        <p:nvSpPr>
          <p:cNvPr id="10244" name="Content Placeholder 3"/>
          <p:cNvSpPr>
            <a:spLocks noGrp="1"/>
          </p:cNvSpPr>
          <p:nvPr>
            <p:ph sz="quarter" idx="2"/>
          </p:nvPr>
        </p:nvSpPr>
        <p:spPr/>
        <p:txBody>
          <a:bodyPr/>
          <a:lstStyle/>
          <a:p>
            <a:endParaRPr lang="ar-EG" altLang="ar-EG"/>
          </a:p>
        </p:txBody>
      </p:sp>
      <p:sp>
        <p:nvSpPr>
          <p:cNvPr id="10245" name="Content Placeholder 4"/>
          <p:cNvSpPr>
            <a:spLocks noGrp="1"/>
          </p:cNvSpPr>
          <p:nvPr>
            <p:ph sz="quarter" idx="3"/>
          </p:nvPr>
        </p:nvSpPr>
        <p:spPr/>
        <p:txBody>
          <a:bodyPr/>
          <a:lstStyle/>
          <a:p>
            <a:endParaRPr lang="ar-EG" altLang="ar-EG"/>
          </a:p>
        </p:txBody>
      </p:sp>
      <p:sp>
        <p:nvSpPr>
          <p:cNvPr id="10246" name="Content Placeholder 5"/>
          <p:cNvSpPr>
            <a:spLocks noGrp="1"/>
          </p:cNvSpPr>
          <p:nvPr>
            <p:ph sz="quarter" idx="4"/>
          </p:nvPr>
        </p:nvSpPr>
        <p:spPr/>
        <p:txBody>
          <a:bodyPr/>
          <a:lstStyle/>
          <a:p>
            <a:endParaRPr lang="ar-EG" altLang="ar-EG"/>
          </a:p>
        </p:txBody>
      </p:sp>
      <p:pic>
        <p:nvPicPr>
          <p:cNvPr id="1024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2192000" cy="815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870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a:t>
            </a:r>
          </a:p>
        </p:txBody>
      </p:sp>
      <p:sp>
        <p:nvSpPr>
          <p:cNvPr id="3" name="Text Placeholder 2"/>
          <p:cNvSpPr>
            <a:spLocks noGrp="1"/>
          </p:cNvSpPr>
          <p:nvPr>
            <p:ph type="body" sz="quarter" idx="10"/>
          </p:nvPr>
        </p:nvSpPr>
        <p:spPr>
          <a:xfrm>
            <a:off x="1524000" y="1243584"/>
            <a:ext cx="7918704" cy="4888992"/>
          </a:xfrm>
        </p:spPr>
        <p:txBody>
          <a:bodyPr/>
          <a:lstStyle/>
          <a:p>
            <a:pPr>
              <a:buNone/>
            </a:pPr>
            <a:endParaRPr lang="en-US" dirty="0"/>
          </a:p>
          <a:p>
            <a:endParaRPr lang="en-US" dirty="0"/>
          </a:p>
        </p:txBody>
      </p:sp>
      <p:sp>
        <p:nvSpPr>
          <p:cNvPr id="29" name="Oval 28"/>
          <p:cNvSpPr/>
          <p:nvPr/>
        </p:nvSpPr>
        <p:spPr bwMode="white">
          <a:xfrm>
            <a:off x="2637472" y="2024310"/>
            <a:ext cx="301678" cy="301399"/>
          </a:xfrm>
          <a:prstGeom prst="ellipse">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latin typeface="Futura Bk" pitchFamily="34" charset="0"/>
              </a:rPr>
              <a:t>1</a:t>
            </a:r>
          </a:p>
        </p:txBody>
      </p:sp>
      <p:sp>
        <p:nvSpPr>
          <p:cNvPr id="30" name="Oval 29"/>
          <p:cNvSpPr/>
          <p:nvPr/>
        </p:nvSpPr>
        <p:spPr bwMode="white">
          <a:xfrm>
            <a:off x="4923470" y="2043807"/>
            <a:ext cx="301678" cy="301399"/>
          </a:xfrm>
          <a:prstGeom prst="ellipse">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latin typeface="Futura Bk" pitchFamily="34" charset="0"/>
              </a:rPr>
              <a:t>2</a:t>
            </a:r>
          </a:p>
        </p:txBody>
      </p:sp>
      <p:sp>
        <p:nvSpPr>
          <p:cNvPr id="31" name="Oval 30"/>
          <p:cNvSpPr/>
          <p:nvPr/>
        </p:nvSpPr>
        <p:spPr bwMode="white">
          <a:xfrm>
            <a:off x="7135977" y="2043806"/>
            <a:ext cx="301678" cy="301399"/>
          </a:xfrm>
          <a:prstGeom prst="ellipse">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latin typeface="Futura Bk" pitchFamily="34" charset="0"/>
              </a:rPr>
              <a:t>3</a:t>
            </a:r>
          </a:p>
        </p:txBody>
      </p:sp>
      <p:sp>
        <p:nvSpPr>
          <p:cNvPr id="32" name="Oval 31"/>
          <p:cNvSpPr/>
          <p:nvPr/>
        </p:nvSpPr>
        <p:spPr bwMode="white">
          <a:xfrm>
            <a:off x="9162133" y="2053606"/>
            <a:ext cx="301678" cy="301399"/>
          </a:xfrm>
          <a:prstGeom prst="ellipse">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latin typeface="Futura Bk" pitchFamily="34" charset="0"/>
              </a:rPr>
              <a:t>4</a:t>
            </a:r>
          </a:p>
        </p:txBody>
      </p:sp>
      <p:sp>
        <p:nvSpPr>
          <p:cNvPr id="33" name="TextBox 32"/>
          <p:cNvSpPr txBox="1"/>
          <p:nvPr/>
        </p:nvSpPr>
        <p:spPr bwMode="white">
          <a:xfrm>
            <a:off x="1852872" y="1427269"/>
            <a:ext cx="1337546" cy="368990"/>
          </a:xfrm>
          <a:prstGeom prst="rect">
            <a:avLst/>
          </a:prstGeom>
          <a:noFill/>
        </p:spPr>
        <p:txBody>
          <a:bodyPr wrap="none" rtlCol="0">
            <a:noAutofit/>
          </a:bodyPr>
          <a:lstStyle/>
          <a:p>
            <a:endParaRPr lang="en-US" dirty="0">
              <a:solidFill>
                <a:schemeClr val="bg1"/>
              </a:solidFill>
              <a:latin typeface="Futura Bk" pitchFamily="34" charset="0"/>
            </a:endParaRPr>
          </a:p>
        </p:txBody>
      </p:sp>
      <p:sp>
        <p:nvSpPr>
          <p:cNvPr id="34" name="TextBox 33"/>
          <p:cNvSpPr txBox="1"/>
          <p:nvPr/>
        </p:nvSpPr>
        <p:spPr bwMode="white">
          <a:xfrm>
            <a:off x="4556375" y="2043805"/>
            <a:ext cx="1337546" cy="368990"/>
          </a:xfrm>
          <a:prstGeom prst="rect">
            <a:avLst/>
          </a:prstGeom>
          <a:noFill/>
        </p:spPr>
        <p:txBody>
          <a:bodyPr wrap="none" rtlCol="0">
            <a:noAutofit/>
          </a:bodyPr>
          <a:lstStyle/>
          <a:p>
            <a:endParaRPr lang="en-US" dirty="0">
              <a:solidFill>
                <a:schemeClr val="bg1"/>
              </a:solidFill>
              <a:latin typeface="Futura Bk" pitchFamily="34" charset="0"/>
            </a:endParaRPr>
          </a:p>
        </p:txBody>
      </p:sp>
      <p:sp>
        <p:nvSpPr>
          <p:cNvPr id="36" name="TextBox 35"/>
          <p:cNvSpPr txBox="1"/>
          <p:nvPr/>
        </p:nvSpPr>
        <p:spPr bwMode="white">
          <a:xfrm>
            <a:off x="8817089" y="2043805"/>
            <a:ext cx="1337546" cy="368990"/>
          </a:xfrm>
          <a:prstGeom prst="rect">
            <a:avLst/>
          </a:prstGeom>
          <a:noFill/>
        </p:spPr>
        <p:txBody>
          <a:bodyPr wrap="none" rtlCol="0">
            <a:noAutofit/>
          </a:bodyPr>
          <a:lstStyle/>
          <a:p>
            <a:endParaRPr lang="en-US" dirty="0">
              <a:solidFill>
                <a:schemeClr val="bg1"/>
              </a:solidFill>
              <a:latin typeface="Futura Bk" pitchFamily="34" charset="0"/>
            </a:endParaRPr>
          </a:p>
        </p:txBody>
      </p:sp>
      <p:pic>
        <p:nvPicPr>
          <p:cNvPr id="37" name="Picture 36" descr="Picture 3.png"/>
          <p:cNvPicPr>
            <a:picLocks noChangeAspect="1"/>
          </p:cNvPicPr>
          <p:nvPr/>
        </p:nvPicPr>
        <p:blipFill>
          <a:blip r:embed="rId2" cstate="print"/>
          <a:srcRect l="426" t="2429" r="77088" b="2160"/>
          <a:stretch>
            <a:fillRect/>
          </a:stretch>
        </p:blipFill>
        <p:spPr>
          <a:xfrm>
            <a:off x="6132542" y="2511053"/>
            <a:ext cx="2056200" cy="1817979"/>
          </a:xfrm>
          <a:prstGeom prst="rect">
            <a:avLst/>
          </a:prstGeom>
        </p:spPr>
      </p:pic>
      <p:pic>
        <p:nvPicPr>
          <p:cNvPr id="38" name="Picture 37" descr="Picture 3.png"/>
          <p:cNvPicPr>
            <a:picLocks noChangeAspect="1"/>
          </p:cNvPicPr>
          <p:nvPr/>
        </p:nvPicPr>
        <p:blipFill>
          <a:blip r:embed="rId2" cstate="print"/>
          <a:srcRect l="51086" t="2429" r="26491" b="2160"/>
          <a:stretch>
            <a:fillRect/>
          </a:stretch>
        </p:blipFill>
        <p:spPr>
          <a:xfrm>
            <a:off x="1785979" y="1021645"/>
            <a:ext cx="2050431" cy="1817979"/>
          </a:xfrm>
          <a:prstGeom prst="rect">
            <a:avLst/>
          </a:prstGeom>
        </p:spPr>
      </p:pic>
      <p:pic>
        <p:nvPicPr>
          <p:cNvPr id="39" name="Picture 38" descr="Picture 3.png"/>
          <p:cNvPicPr>
            <a:picLocks noChangeAspect="1"/>
          </p:cNvPicPr>
          <p:nvPr/>
        </p:nvPicPr>
        <p:blipFill>
          <a:blip r:embed="rId2" cstate="print"/>
          <a:srcRect l="76406" t="2429" r="1172" b="2160"/>
          <a:stretch>
            <a:fillRect/>
          </a:stretch>
        </p:blipFill>
        <p:spPr>
          <a:xfrm>
            <a:off x="8375818" y="3452726"/>
            <a:ext cx="2113579" cy="1776475"/>
          </a:xfrm>
          <a:prstGeom prst="rect">
            <a:avLst/>
          </a:prstGeom>
        </p:spPr>
      </p:pic>
      <p:sp>
        <p:nvSpPr>
          <p:cNvPr id="40" name="TextBox 39"/>
          <p:cNvSpPr txBox="1"/>
          <p:nvPr/>
        </p:nvSpPr>
        <p:spPr>
          <a:xfrm>
            <a:off x="1573643" y="3573749"/>
            <a:ext cx="2227638" cy="1510564"/>
          </a:xfrm>
          <a:prstGeom prst="rect">
            <a:avLst/>
          </a:prstGeom>
          <a:solidFill>
            <a:schemeClr val="bg2"/>
          </a:solidFill>
        </p:spPr>
        <p:txBody>
          <a:bodyPr wrap="square" rtlCol="0">
            <a:noAutofit/>
          </a:bodyPr>
          <a:lstStyle/>
          <a:p>
            <a:pPr marL="112713" lvl="1"/>
            <a:r>
              <a:rPr lang="en-US" dirty="0"/>
              <a:t>Individuals</a:t>
            </a:r>
            <a:r>
              <a:rPr lang="en-US" b="1" dirty="0"/>
              <a:t> and interactions</a:t>
            </a:r>
            <a:r>
              <a:rPr lang="en-US" dirty="0"/>
              <a:t> </a:t>
            </a:r>
            <a:r>
              <a:rPr lang="en-US" sz="1600" dirty="0"/>
              <a:t>over processes and tools</a:t>
            </a:r>
          </a:p>
        </p:txBody>
      </p:sp>
      <p:sp>
        <p:nvSpPr>
          <p:cNvPr id="41" name="TextBox 40"/>
          <p:cNvSpPr txBox="1"/>
          <p:nvPr/>
        </p:nvSpPr>
        <p:spPr>
          <a:xfrm>
            <a:off x="3762484" y="3909698"/>
            <a:ext cx="2227638" cy="833262"/>
          </a:xfrm>
          <a:prstGeom prst="rect">
            <a:avLst/>
          </a:prstGeom>
          <a:solidFill>
            <a:schemeClr val="bg2"/>
          </a:solidFill>
        </p:spPr>
        <p:txBody>
          <a:bodyPr wrap="square" rtlCol="0">
            <a:noAutofit/>
          </a:bodyPr>
          <a:lstStyle>
            <a:defPPr>
              <a:defRPr lang="en-US"/>
            </a:defPPr>
            <a:lvl2pPr marL="112713" lvl="1">
              <a:defRPr b="1"/>
            </a:lvl2pPr>
          </a:lstStyle>
          <a:p>
            <a:r>
              <a:rPr lang="en-US" b="1" dirty="0"/>
              <a:t>Customer collaboration</a:t>
            </a:r>
            <a:r>
              <a:rPr lang="en-US" dirty="0"/>
              <a:t> over contract negotiation</a:t>
            </a:r>
          </a:p>
        </p:txBody>
      </p:sp>
      <p:sp>
        <p:nvSpPr>
          <p:cNvPr id="42" name="TextBox 41"/>
          <p:cNvSpPr txBox="1"/>
          <p:nvPr/>
        </p:nvSpPr>
        <p:spPr>
          <a:xfrm>
            <a:off x="6015521" y="4383308"/>
            <a:ext cx="2227638" cy="1071942"/>
          </a:xfrm>
          <a:prstGeom prst="rect">
            <a:avLst/>
          </a:prstGeom>
          <a:solidFill>
            <a:schemeClr val="bg2"/>
          </a:solidFill>
        </p:spPr>
        <p:txBody>
          <a:bodyPr wrap="square" rtlCol="0">
            <a:noAutofit/>
          </a:bodyPr>
          <a:lstStyle>
            <a:defPPr>
              <a:defRPr lang="en-US"/>
            </a:defPPr>
            <a:lvl2pPr marL="112713" lvl="1">
              <a:defRPr b="1"/>
            </a:lvl2pPr>
          </a:lstStyle>
          <a:p>
            <a:pPr lvl="1"/>
            <a:r>
              <a:rPr lang="en-US" dirty="0"/>
              <a:t>Working software </a:t>
            </a:r>
            <a:r>
              <a:rPr lang="en-US" b="0" dirty="0"/>
              <a:t>over comprehensive documentation </a:t>
            </a:r>
          </a:p>
        </p:txBody>
      </p:sp>
      <p:sp>
        <p:nvSpPr>
          <p:cNvPr id="43" name="TextBox 42"/>
          <p:cNvSpPr txBox="1"/>
          <p:nvPr/>
        </p:nvSpPr>
        <p:spPr>
          <a:xfrm>
            <a:off x="8154609" y="5455251"/>
            <a:ext cx="2513391" cy="1402749"/>
          </a:xfrm>
          <a:prstGeom prst="rect">
            <a:avLst/>
          </a:prstGeom>
          <a:solidFill>
            <a:schemeClr val="bg2"/>
          </a:solidFill>
        </p:spPr>
        <p:txBody>
          <a:bodyPr wrap="square" rtlCol="0">
            <a:noAutofit/>
          </a:bodyPr>
          <a:lstStyle/>
          <a:p>
            <a:pPr marL="112713" lvl="1"/>
            <a:r>
              <a:rPr lang="en-US" b="1" dirty="0"/>
              <a:t>Responding to change</a:t>
            </a:r>
            <a:r>
              <a:rPr lang="en-US" dirty="0"/>
              <a:t> </a:t>
            </a:r>
            <a:r>
              <a:rPr lang="en-US" sz="1600" dirty="0"/>
              <a:t>over following a plan </a:t>
            </a:r>
          </a:p>
        </p:txBody>
      </p:sp>
      <p:sp>
        <p:nvSpPr>
          <p:cNvPr id="44" name="Title 33"/>
          <p:cNvSpPr txBox="1">
            <a:spLocks/>
          </p:cNvSpPr>
          <p:nvPr/>
        </p:nvSpPr>
        <p:spPr>
          <a:xfrm>
            <a:off x="1758950" y="1149858"/>
            <a:ext cx="8375650" cy="503992"/>
          </a:xfrm>
          <a:prstGeom prst="rect">
            <a:avLst/>
          </a:prstGeom>
        </p:spPr>
        <p:txBody>
          <a:bodyPr vert="horz" lIns="91440" tIns="45720" rIns="91440" bIns="45720" rtlCol="0" anchor="t" anchorCtr="0">
            <a:noAutofit/>
          </a:bodyPr>
          <a:lstStyle/>
          <a:p>
            <a:pPr>
              <a:lnSpc>
                <a:spcPts val="3100"/>
              </a:lnSpc>
              <a:defRPr/>
            </a:pPr>
            <a:endParaRPr lang="en-US" sz="3100" cap="all" dirty="0">
              <a:solidFill>
                <a:srgbClr val="000000"/>
              </a:solidFill>
              <a:latin typeface="Futura Bk" pitchFamily="34" charset="0"/>
              <a:ea typeface="+mj-ea"/>
              <a:cs typeface="+mj-cs"/>
            </a:endParaRPr>
          </a:p>
        </p:txBody>
      </p:sp>
      <p:pic>
        <p:nvPicPr>
          <p:cNvPr id="45" name="Picture 2" descr="C:\Users\mwu\AppData\Local\Microsoft\Windows\Temporary Internet Files\Content.IE5\IL3WLT8E\MP90043934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0966" y="1741576"/>
            <a:ext cx="2051141" cy="1843401"/>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bwMode="white">
          <a:xfrm>
            <a:off x="4708775" y="2196205"/>
            <a:ext cx="1337546" cy="368990"/>
          </a:xfrm>
          <a:prstGeom prst="rect">
            <a:avLst/>
          </a:prstGeom>
          <a:noFill/>
        </p:spPr>
        <p:txBody>
          <a:bodyPr wrap="none" rtlCol="0">
            <a:noAutofit/>
          </a:bodyPr>
          <a:lstStyle/>
          <a:p>
            <a:endParaRPr lang="en-US" dirty="0">
              <a:solidFill>
                <a:schemeClr val="bg1"/>
              </a:solidFill>
              <a:latin typeface="Futura Bk" pitchFamily="34" charset="0"/>
            </a:endParaRPr>
          </a:p>
        </p:txBody>
      </p:sp>
    </p:spTree>
    <p:extLst>
      <p:ext uri="{BB962C8B-B14F-4D97-AF65-F5344CB8AC3E}">
        <p14:creationId xmlns:p14="http://schemas.microsoft.com/office/powerpoint/2010/main" val="40778752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a:t>
            </a:r>
          </a:p>
        </p:txBody>
      </p:sp>
      <p:sp>
        <p:nvSpPr>
          <p:cNvPr id="3" name="Content Placeholder 2"/>
          <p:cNvSpPr>
            <a:spLocks noGrp="1"/>
          </p:cNvSpPr>
          <p:nvPr>
            <p:ph idx="1"/>
          </p:nvPr>
        </p:nvSpPr>
        <p:spPr/>
        <p:txBody>
          <a:bodyPr>
            <a:normAutofit/>
          </a:bodyPr>
          <a:lstStyle/>
          <a:p>
            <a:pPr lvl="1" algn="l" rtl="0">
              <a:lnSpc>
                <a:spcPct val="90000"/>
              </a:lnSpc>
            </a:pPr>
            <a:r>
              <a:rPr lang="en-US" sz="2000" b="1" dirty="0"/>
              <a:t>Scrum</a:t>
            </a:r>
          </a:p>
          <a:p>
            <a:pPr lvl="1" algn="l" rtl="0">
              <a:lnSpc>
                <a:spcPct val="90000"/>
              </a:lnSpc>
            </a:pPr>
            <a:r>
              <a:rPr lang="en-US" sz="2000" b="1" dirty="0"/>
              <a:t>Extreme Programming</a:t>
            </a:r>
          </a:p>
          <a:p>
            <a:pPr lvl="1" algn="l" rtl="0">
              <a:lnSpc>
                <a:spcPct val="90000"/>
              </a:lnSpc>
            </a:pPr>
            <a:r>
              <a:rPr lang="en-US" sz="2000" b="1" dirty="0" err="1"/>
              <a:t>Kanban</a:t>
            </a:r>
            <a:endParaRPr lang="en-US" sz="2000" b="1" dirty="0"/>
          </a:p>
          <a:p>
            <a:pPr lvl="1" algn="l" rtl="0">
              <a:lnSpc>
                <a:spcPct val="90000"/>
              </a:lnSpc>
            </a:pPr>
            <a:r>
              <a:rPr lang="en-US" sz="2000" b="1" dirty="0"/>
              <a:t>Lean Development</a:t>
            </a:r>
          </a:p>
          <a:p>
            <a:pPr lvl="1" algn="l" rtl="0">
              <a:lnSpc>
                <a:spcPct val="90000"/>
              </a:lnSpc>
            </a:pPr>
            <a:r>
              <a:rPr lang="en-US" sz="2000" b="1" dirty="0"/>
              <a:t>Feature-Driven Development (FDD)</a:t>
            </a:r>
          </a:p>
          <a:p>
            <a:pPr algn="l" rtl="0"/>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13" y="0"/>
            <a:ext cx="12683267" cy="6858000"/>
          </a:xfrm>
          <a:prstGeom prst="rect">
            <a:avLst/>
          </a:prstGeom>
        </p:spPr>
      </p:pic>
    </p:spTree>
    <p:extLst>
      <p:ext uri="{BB962C8B-B14F-4D97-AF65-F5344CB8AC3E}">
        <p14:creationId xmlns:p14="http://schemas.microsoft.com/office/powerpoint/2010/main" val="213230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493153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9"/>
          <p:cNvSpPr>
            <a:spLocks noChangeArrowheads="1"/>
          </p:cNvSpPr>
          <p:nvPr/>
        </p:nvSpPr>
        <p:spPr bwMode="auto">
          <a:xfrm>
            <a:off x="1524000" y="990600"/>
            <a:ext cx="8991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GB" altLang="ar-EG"/>
          </a:p>
        </p:txBody>
      </p:sp>
      <p:sp>
        <p:nvSpPr>
          <p:cNvPr id="9220" name="Rectangle 10"/>
          <p:cNvSpPr>
            <a:spLocks noChangeArrowheads="1"/>
          </p:cNvSpPr>
          <p:nvPr/>
        </p:nvSpPr>
        <p:spPr bwMode="auto">
          <a:xfrm>
            <a:off x="1616076" y="865188"/>
            <a:ext cx="78327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0000"/>
              </a:lnSpc>
              <a:buFontTx/>
              <a:buNone/>
            </a:pPr>
            <a:r>
              <a:rPr lang="en-US" altLang="ar-EG" sz="1400" dirty="0">
                <a:latin typeface="Trebuchet MS" panose="020B0603020202020204" pitchFamily="34" charset="0"/>
              </a:rPr>
              <a:t>What is SCRUM?</a:t>
            </a:r>
          </a:p>
        </p:txBody>
      </p:sp>
      <p:grpSp>
        <p:nvGrpSpPr>
          <p:cNvPr id="2" name="Group 11"/>
          <p:cNvGrpSpPr>
            <a:grpSpLocks/>
          </p:cNvGrpSpPr>
          <p:nvPr/>
        </p:nvGrpSpPr>
        <p:grpSpPr bwMode="auto">
          <a:xfrm>
            <a:off x="1828800" y="1219200"/>
            <a:ext cx="2667000" cy="1371600"/>
            <a:chOff x="48" y="720"/>
            <a:chExt cx="1680" cy="864"/>
          </a:xfrm>
        </p:grpSpPr>
        <p:pic>
          <p:nvPicPr>
            <p:cNvPr id="923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 y="720"/>
              <a:ext cx="1632"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7" name="Text Box 13"/>
            <p:cNvSpPr txBox="1">
              <a:spLocks noChangeArrowheads="1"/>
            </p:cNvSpPr>
            <p:nvPr/>
          </p:nvSpPr>
          <p:spPr bwMode="auto">
            <a:xfrm>
              <a:off x="48" y="1392"/>
              <a:ext cx="15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400">
                  <a:latin typeface="Trebuchet MS" panose="020B0603020202020204" pitchFamily="34" charset="0"/>
                  <a:ea typeface="ＭＳ Ｐゴシック" panose="020B0600070205080204" pitchFamily="34" charset="-128"/>
                </a:rPr>
                <a:t>Work in your functional team</a:t>
              </a:r>
            </a:p>
          </p:txBody>
        </p:sp>
      </p:grpSp>
      <p:grpSp>
        <p:nvGrpSpPr>
          <p:cNvPr id="3" name="Group 14"/>
          <p:cNvGrpSpPr>
            <a:grpSpLocks/>
          </p:cNvGrpSpPr>
          <p:nvPr/>
        </p:nvGrpSpPr>
        <p:grpSpPr bwMode="auto">
          <a:xfrm>
            <a:off x="1828800" y="2590800"/>
            <a:ext cx="2667000" cy="1371600"/>
            <a:chOff x="1584" y="1728"/>
            <a:chExt cx="1680" cy="864"/>
          </a:xfrm>
        </p:grpSpPr>
        <p:pic>
          <p:nvPicPr>
            <p:cNvPr id="923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 y="1728"/>
              <a:ext cx="1632"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5" name="Text Box 16"/>
            <p:cNvSpPr txBox="1">
              <a:spLocks noChangeArrowheads="1"/>
            </p:cNvSpPr>
            <p:nvPr/>
          </p:nvSpPr>
          <p:spPr bwMode="auto">
            <a:xfrm>
              <a:off x="1584" y="2400"/>
              <a:ext cx="6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400">
                  <a:latin typeface="Trebuchet MS" panose="020B0603020202020204" pitchFamily="34" charset="0"/>
                  <a:ea typeface="ＭＳ Ｐゴシック" panose="020B0600070205080204" pitchFamily="34" charset="-128"/>
                </a:rPr>
                <a:t>Scrum Call</a:t>
              </a:r>
            </a:p>
          </p:txBody>
        </p:sp>
      </p:grpSp>
      <p:grpSp>
        <p:nvGrpSpPr>
          <p:cNvPr id="4" name="Group 17"/>
          <p:cNvGrpSpPr>
            <a:grpSpLocks/>
          </p:cNvGrpSpPr>
          <p:nvPr/>
        </p:nvGrpSpPr>
        <p:grpSpPr bwMode="auto">
          <a:xfrm>
            <a:off x="1873251" y="3962401"/>
            <a:ext cx="2793481" cy="1404621"/>
            <a:chOff x="124" y="2496"/>
            <a:chExt cx="1809" cy="983"/>
          </a:xfrm>
        </p:grpSpPr>
        <p:pic>
          <p:nvPicPr>
            <p:cNvPr id="9232"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 y="2496"/>
              <a:ext cx="1632"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3" name="Text Box 19"/>
            <p:cNvSpPr txBox="1">
              <a:spLocks noChangeArrowheads="1"/>
            </p:cNvSpPr>
            <p:nvPr/>
          </p:nvSpPr>
          <p:spPr bwMode="auto">
            <a:xfrm>
              <a:off x="124" y="3264"/>
              <a:ext cx="180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400">
                  <a:latin typeface="Trebuchet MS" panose="020B0603020202020204" pitchFamily="34" charset="0"/>
                  <a:ea typeface="ＭＳ Ｐゴシック" panose="020B0600070205080204" pitchFamily="34" charset="-128"/>
                </a:rPr>
                <a:t>Collaborative Planning &amp; Review</a:t>
              </a:r>
            </a:p>
          </p:txBody>
        </p:sp>
      </p:grpSp>
      <p:grpSp>
        <p:nvGrpSpPr>
          <p:cNvPr id="5" name="Group 20"/>
          <p:cNvGrpSpPr>
            <a:grpSpLocks/>
          </p:cNvGrpSpPr>
          <p:nvPr/>
        </p:nvGrpSpPr>
        <p:grpSpPr bwMode="auto">
          <a:xfrm>
            <a:off x="1958976" y="5410200"/>
            <a:ext cx="2613025" cy="1371600"/>
            <a:chOff x="3874" y="3408"/>
            <a:chExt cx="1646" cy="864"/>
          </a:xfrm>
        </p:grpSpPr>
        <p:pic>
          <p:nvPicPr>
            <p:cNvPr id="9230"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8" y="3408"/>
              <a:ext cx="1632" cy="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1" name="Text Box 22"/>
            <p:cNvSpPr txBox="1">
              <a:spLocks noChangeArrowheads="1"/>
            </p:cNvSpPr>
            <p:nvPr/>
          </p:nvSpPr>
          <p:spPr bwMode="auto">
            <a:xfrm>
              <a:off x="3874" y="4080"/>
              <a:ext cx="13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400">
                  <a:latin typeface="Trebuchet MS" panose="020B0603020202020204" pitchFamily="34" charset="0"/>
                  <a:ea typeface="ＭＳ Ｐゴシック" panose="020B0600070205080204" pitchFamily="34" charset="-128"/>
                </a:rPr>
                <a:t>Restart your work again</a:t>
              </a:r>
            </a:p>
          </p:txBody>
        </p:sp>
      </p:grpSp>
      <p:sp>
        <p:nvSpPr>
          <p:cNvPr id="5143" name="Rectangle 23"/>
          <p:cNvSpPr>
            <a:spLocks noChangeArrowheads="1"/>
          </p:cNvSpPr>
          <p:nvPr/>
        </p:nvSpPr>
        <p:spPr bwMode="auto">
          <a:xfrm>
            <a:off x="4800600" y="1371601"/>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ct val="0"/>
              </a:spcBef>
              <a:buFontTx/>
              <a:buChar char="•"/>
            </a:pPr>
            <a:r>
              <a:rPr lang="de-DE" altLang="ar-EG" sz="2000">
                <a:solidFill>
                  <a:srgbClr val="009900"/>
                </a:solidFill>
                <a:latin typeface="Trebuchet MS" panose="020B0603020202020204" pitchFamily="34" charset="0"/>
                <a:ea typeface="ＭＳ Ｐゴシック" panose="020B0600070205080204" pitchFamily="34" charset="-128"/>
              </a:rPr>
              <a:t>Agile</a:t>
            </a:r>
            <a:r>
              <a:rPr lang="de-DE" altLang="ar-EG" sz="2000">
                <a:solidFill>
                  <a:schemeClr val="accent1"/>
                </a:solidFill>
                <a:latin typeface="Trebuchet MS" panose="020B0603020202020204" pitchFamily="34" charset="0"/>
                <a:ea typeface="ＭＳ Ｐゴシック" panose="020B0600070205080204" pitchFamily="34" charset="-128"/>
              </a:rPr>
              <a:t> </a:t>
            </a:r>
            <a:r>
              <a:rPr lang="de-DE" altLang="ar-EG" sz="2000">
                <a:latin typeface="Trebuchet MS" panose="020B0603020202020204" pitchFamily="34" charset="0"/>
                <a:ea typeface="ＭＳ Ｐゴシック" panose="020B0600070205080204" pitchFamily="34" charset="-128"/>
              </a:rPr>
              <a:t>Way of</a:t>
            </a:r>
            <a:r>
              <a:rPr lang="de-DE" altLang="ar-EG" sz="2000">
                <a:solidFill>
                  <a:schemeClr val="accent1"/>
                </a:solidFill>
                <a:latin typeface="Trebuchet MS" panose="020B0603020202020204" pitchFamily="34" charset="0"/>
                <a:ea typeface="ＭＳ Ｐゴシック" panose="020B0600070205080204" pitchFamily="34" charset="-128"/>
              </a:rPr>
              <a:t> </a:t>
            </a:r>
            <a:r>
              <a:rPr lang="de-DE" altLang="ar-EG" sz="2000">
                <a:solidFill>
                  <a:srgbClr val="009900"/>
                </a:solidFill>
                <a:latin typeface="Trebuchet MS" panose="020B0603020202020204" pitchFamily="34" charset="0"/>
                <a:ea typeface="ＭＳ Ｐゴシック" panose="020B0600070205080204" pitchFamily="34" charset="-128"/>
              </a:rPr>
              <a:t>Project Management. </a:t>
            </a:r>
            <a:endParaRPr lang="en-US" altLang="ar-EG" sz="2000" i="1">
              <a:solidFill>
                <a:srgbClr val="009900"/>
              </a:solidFill>
              <a:latin typeface="Trebuchet MS" panose="020B0603020202020204" pitchFamily="34" charset="0"/>
              <a:ea typeface="ＭＳ Ｐゴシック" panose="020B0600070205080204" pitchFamily="34" charset="-128"/>
            </a:endParaRPr>
          </a:p>
        </p:txBody>
      </p:sp>
      <p:sp>
        <p:nvSpPr>
          <p:cNvPr id="5145" name="Rectangle 25"/>
          <p:cNvSpPr>
            <a:spLocks noChangeArrowheads="1"/>
          </p:cNvSpPr>
          <p:nvPr/>
        </p:nvSpPr>
        <p:spPr bwMode="auto">
          <a:xfrm>
            <a:off x="4800600" y="2667001"/>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ct val="0"/>
              </a:spcBef>
              <a:buFontTx/>
              <a:buChar char="•"/>
            </a:pPr>
            <a:r>
              <a:rPr lang="de-DE" altLang="ar-EG" sz="2000">
                <a:latin typeface="Trebuchet MS" panose="020B0603020202020204" pitchFamily="34" charset="0"/>
                <a:ea typeface="ＭＳ Ｐゴシック" panose="020B0600070205080204" pitchFamily="34" charset="-128"/>
              </a:rPr>
              <a:t>A team-based </a:t>
            </a:r>
            <a:r>
              <a:rPr lang="de-DE" altLang="ar-EG" sz="2000">
                <a:solidFill>
                  <a:srgbClr val="009900"/>
                </a:solidFill>
                <a:latin typeface="Trebuchet MS" panose="020B0603020202020204" pitchFamily="34" charset="0"/>
                <a:ea typeface="ＭＳ Ｐゴシック" panose="020B0600070205080204" pitchFamily="34" charset="-128"/>
              </a:rPr>
              <a:t>collabrative</a:t>
            </a:r>
            <a:r>
              <a:rPr lang="de-DE" altLang="ar-EG" sz="2000">
                <a:latin typeface="Trebuchet MS" panose="020B0603020202020204" pitchFamily="34" charset="0"/>
                <a:ea typeface="ＭＳ Ｐゴシック" panose="020B0600070205080204" pitchFamily="34" charset="-128"/>
              </a:rPr>
              <a:t> approach </a:t>
            </a:r>
          </a:p>
        </p:txBody>
      </p:sp>
      <p:sp>
        <p:nvSpPr>
          <p:cNvPr id="5146" name="Rectangle 26"/>
          <p:cNvSpPr>
            <a:spLocks noChangeArrowheads="1"/>
          </p:cNvSpPr>
          <p:nvPr/>
        </p:nvSpPr>
        <p:spPr bwMode="auto">
          <a:xfrm>
            <a:off x="4800600" y="4038601"/>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ct val="0"/>
              </a:spcBef>
              <a:buFontTx/>
              <a:buChar char="•"/>
            </a:pPr>
            <a:r>
              <a:rPr lang="de-DE" altLang="ar-EG" sz="2000">
                <a:solidFill>
                  <a:srgbClr val="009900"/>
                </a:solidFill>
                <a:latin typeface="Trebuchet MS" panose="020B0603020202020204" pitchFamily="34" charset="0"/>
                <a:ea typeface="ＭＳ Ｐゴシック" panose="020B0600070205080204" pitchFamily="34" charset="-128"/>
              </a:rPr>
              <a:t>Iterative &amp; incremental</a:t>
            </a:r>
            <a:r>
              <a:rPr lang="de-DE" altLang="ar-EG" sz="2000">
                <a:latin typeface="Trebuchet MS" panose="020B0603020202020204" pitchFamily="34" charset="0"/>
                <a:ea typeface="ＭＳ Ｐゴシック" panose="020B0600070205080204" pitchFamily="34" charset="-128"/>
              </a:rPr>
              <a:t> development</a:t>
            </a:r>
            <a:r>
              <a:rPr lang="de-DE" altLang="ar-EG" sz="2000">
                <a:solidFill>
                  <a:schemeClr val="accent1"/>
                </a:solidFill>
                <a:latin typeface="Trebuchet MS" panose="020B0603020202020204" pitchFamily="34" charset="0"/>
                <a:ea typeface="ＭＳ Ｐゴシック" panose="020B0600070205080204" pitchFamily="34" charset="-128"/>
              </a:rPr>
              <a:t> </a:t>
            </a:r>
            <a:endParaRPr lang="en-US" altLang="ar-EG" sz="2000" i="1">
              <a:solidFill>
                <a:schemeClr val="accent1"/>
              </a:solidFill>
              <a:latin typeface="Trebuchet MS" panose="020B0603020202020204" pitchFamily="34" charset="0"/>
              <a:ea typeface="ＭＳ Ｐゴシック" panose="020B0600070205080204" pitchFamily="34" charset="-128"/>
            </a:endParaRPr>
          </a:p>
        </p:txBody>
      </p:sp>
      <p:sp>
        <p:nvSpPr>
          <p:cNvPr id="5147" name="Rectangle 27"/>
          <p:cNvSpPr>
            <a:spLocks noChangeArrowheads="1"/>
          </p:cNvSpPr>
          <p:nvPr/>
        </p:nvSpPr>
        <p:spPr bwMode="auto">
          <a:xfrm>
            <a:off x="4800600" y="5486401"/>
            <a:ext cx="5486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ct val="0"/>
              </a:spcBef>
              <a:buFontTx/>
              <a:buChar char="•"/>
            </a:pPr>
            <a:r>
              <a:rPr lang="en-US" altLang="ar-EG" sz="2000">
                <a:latin typeface="Trebuchet MS" panose="020B0603020202020204" pitchFamily="34" charset="0"/>
                <a:ea typeface="ＭＳ Ｐゴシック" panose="020B0600070205080204" pitchFamily="34" charset="-128"/>
              </a:rPr>
              <a:t>Always focus to deliver </a:t>
            </a:r>
            <a:r>
              <a:rPr lang="en-US" altLang="ar-EG" sz="2000">
                <a:solidFill>
                  <a:srgbClr val="009900"/>
                </a:solidFill>
                <a:latin typeface="Trebuchet MS" panose="020B0603020202020204" pitchFamily="34" charset="0"/>
                <a:ea typeface="ＭＳ Ｐゴシック" panose="020B0600070205080204" pitchFamily="34" charset="-128"/>
              </a:rPr>
              <a:t>“Business value”</a:t>
            </a:r>
            <a:endParaRPr lang="en-US" altLang="ar-EG" sz="2000" i="1">
              <a:solidFill>
                <a:srgbClr val="009900"/>
              </a:solidFill>
              <a:latin typeface="Trebuchet MS" panose="020B0603020202020204" pitchFamily="34" charset="0"/>
              <a:ea typeface="ＭＳ Ｐゴシック" panose="020B0600070205080204" pitchFamily="34" charset="-128"/>
            </a:endParaRPr>
          </a:p>
        </p:txBody>
      </p:sp>
      <p:sp>
        <p:nvSpPr>
          <p:cNvPr id="9229" name="Rectangle 28"/>
          <p:cNvSpPr>
            <a:spLocks noChangeArrowheads="1"/>
          </p:cNvSpPr>
          <p:nvPr/>
        </p:nvSpPr>
        <p:spPr bwMode="auto">
          <a:xfrm>
            <a:off x="3886201" y="304801"/>
            <a:ext cx="3503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2800"/>
              <a:t>Understanding SCRUM</a:t>
            </a:r>
          </a:p>
        </p:txBody>
      </p:sp>
    </p:spTree>
    <p:extLst>
      <p:ext uri="{BB962C8B-B14F-4D97-AF65-F5344CB8AC3E}">
        <p14:creationId xmlns:p14="http://schemas.microsoft.com/office/powerpoint/2010/main" val="552668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43"/>
                                        </p:tgtEl>
                                        <p:attrNameLst>
                                          <p:attrName>style.visibility</p:attrName>
                                        </p:attrNameLst>
                                      </p:cBhvr>
                                      <p:to>
                                        <p:strVal val="visible"/>
                                      </p:to>
                                    </p:set>
                                    <p:animEffect transition="in" filter="dissolve">
                                      <p:cBhvr>
                                        <p:cTn id="27" dur="500"/>
                                        <p:tgtEl>
                                          <p:spTgt spid="51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145"/>
                                        </p:tgtEl>
                                        <p:attrNameLst>
                                          <p:attrName>style.visibility</p:attrName>
                                        </p:attrNameLst>
                                      </p:cBhvr>
                                      <p:to>
                                        <p:strVal val="visible"/>
                                      </p:to>
                                    </p:set>
                                    <p:animEffect transition="in" filter="dissolve">
                                      <p:cBhvr>
                                        <p:cTn id="32" dur="500"/>
                                        <p:tgtEl>
                                          <p:spTgt spid="51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146"/>
                                        </p:tgtEl>
                                        <p:attrNameLst>
                                          <p:attrName>style.visibility</p:attrName>
                                        </p:attrNameLst>
                                      </p:cBhvr>
                                      <p:to>
                                        <p:strVal val="visible"/>
                                      </p:to>
                                    </p:set>
                                    <p:animEffect transition="in" filter="dissolve">
                                      <p:cBhvr>
                                        <p:cTn id="37" dur="500"/>
                                        <p:tgtEl>
                                          <p:spTgt spid="51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47"/>
                                        </p:tgtEl>
                                        <p:attrNameLst>
                                          <p:attrName>style.visibility</p:attrName>
                                        </p:attrNameLst>
                                      </p:cBhvr>
                                      <p:to>
                                        <p:strVal val="visible"/>
                                      </p:to>
                                    </p:set>
                                    <p:animEffect transition="in" filter="dissolve">
                                      <p:cBhvr>
                                        <p:cTn id="42" dur="500"/>
                                        <p:tgtEl>
                                          <p:spTgt spid="5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3" grpId="0"/>
      <p:bldP spid="5145" grpId="0"/>
      <p:bldP spid="5146" grpId="0"/>
      <p:bldP spid="51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5888DA91-82BD-4F2D-B08D-88B54C8673E4}" type="slidenum">
              <a:rPr lang="en-US" altLang="ar-EG" sz="1200">
                <a:solidFill>
                  <a:srgbClr val="898989"/>
                </a:solidFill>
              </a:rPr>
              <a:pPr algn="l">
                <a:spcBef>
                  <a:spcPct val="0"/>
                </a:spcBef>
                <a:buFontTx/>
                <a:buNone/>
              </a:pPr>
              <a:t>15</a:t>
            </a:fld>
            <a:endParaRPr lang="en-US" altLang="ar-EG" sz="1200">
              <a:solidFill>
                <a:srgbClr val="898989"/>
              </a:solidFill>
            </a:endParaRPr>
          </a:p>
        </p:txBody>
      </p:sp>
      <p:sp>
        <p:nvSpPr>
          <p:cNvPr id="11267" name="Rectangle 5"/>
          <p:cNvSpPr>
            <a:spLocks noGrp="1" noChangeArrowheads="1"/>
          </p:cNvSpPr>
          <p:nvPr>
            <p:ph type="body" idx="1"/>
          </p:nvPr>
        </p:nvSpPr>
        <p:spPr>
          <a:xfrm>
            <a:off x="1981200" y="990600"/>
            <a:ext cx="8280400" cy="5003800"/>
          </a:xfrm>
        </p:spPr>
        <p:txBody>
          <a:bodyPr>
            <a:normAutofit lnSpcReduction="10000"/>
          </a:bodyPr>
          <a:lstStyle/>
          <a:p>
            <a:pPr algn="l" rtl="0" eaLnBrk="1" hangingPunct="1"/>
            <a:r>
              <a:rPr lang="en-US" altLang="ar-EG" sz="2000" b="1" dirty="0">
                <a:latin typeface="Trebuchet MS" panose="020B0603020202020204" pitchFamily="34" charset="0"/>
              </a:rPr>
              <a:t>Welcome changing requirements, even late in development</a:t>
            </a:r>
          </a:p>
          <a:p>
            <a:pPr algn="l" rtl="0" eaLnBrk="1" hangingPunct="1"/>
            <a:endParaRPr lang="en-US" altLang="ar-EG" sz="2000" b="1" dirty="0">
              <a:latin typeface="Trebuchet MS" panose="020B0603020202020204" pitchFamily="34" charset="0"/>
            </a:endParaRPr>
          </a:p>
          <a:p>
            <a:pPr algn="l" rtl="0" eaLnBrk="1" hangingPunct="1"/>
            <a:r>
              <a:rPr lang="en-US" altLang="ar-EG" sz="2000" b="1" dirty="0">
                <a:latin typeface="Trebuchet MS" panose="020B0603020202020204" pitchFamily="34" charset="0"/>
              </a:rPr>
              <a:t>Deliver Valuable Working Software frequently.  This is our primary measure of progress. </a:t>
            </a:r>
          </a:p>
          <a:p>
            <a:pPr algn="l" rtl="0" eaLnBrk="1" hangingPunct="1">
              <a:buFontTx/>
              <a:buNone/>
            </a:pPr>
            <a:endParaRPr lang="en-US" altLang="ar-EG" sz="2000" b="1" dirty="0">
              <a:latin typeface="Trebuchet MS" panose="020B0603020202020204" pitchFamily="34" charset="0"/>
            </a:endParaRPr>
          </a:p>
          <a:p>
            <a:pPr algn="l" rtl="0" eaLnBrk="1" hangingPunct="1"/>
            <a:r>
              <a:rPr lang="en-US" altLang="ar-EG" sz="2000" b="1" dirty="0">
                <a:latin typeface="Trebuchet MS" panose="020B0603020202020204" pitchFamily="34" charset="0"/>
              </a:rPr>
              <a:t>Early visibility to Business</a:t>
            </a:r>
          </a:p>
          <a:p>
            <a:pPr algn="l" rtl="0" eaLnBrk="1" hangingPunct="1"/>
            <a:endParaRPr lang="en-US" altLang="ar-EG" sz="2000" b="1" dirty="0">
              <a:latin typeface="Trebuchet MS" panose="020B0603020202020204" pitchFamily="34" charset="0"/>
            </a:endParaRPr>
          </a:p>
          <a:p>
            <a:pPr algn="l" rtl="0" eaLnBrk="1" hangingPunct="1"/>
            <a:r>
              <a:rPr lang="en-US" altLang="ar-EG" sz="2000" b="1" dirty="0">
                <a:latin typeface="Trebuchet MS" panose="020B0603020202020204" pitchFamily="34" charset="0"/>
              </a:rPr>
              <a:t>Product owners (Business) and developers must work together daily throughout the project, at a sustainable pace</a:t>
            </a:r>
          </a:p>
          <a:p>
            <a:pPr algn="l" rtl="0" eaLnBrk="1" hangingPunct="1"/>
            <a:endParaRPr lang="en-US" altLang="ar-EG" sz="2000" b="1" dirty="0">
              <a:latin typeface="Trebuchet MS" panose="020B0603020202020204" pitchFamily="34" charset="0"/>
            </a:endParaRPr>
          </a:p>
          <a:p>
            <a:pPr algn="l" rtl="0" eaLnBrk="1" hangingPunct="1"/>
            <a:r>
              <a:rPr lang="en-US" altLang="ar-EG" sz="2000" b="1" dirty="0">
                <a:latin typeface="Trebuchet MS" panose="020B0603020202020204" pitchFamily="34" charset="0"/>
              </a:rPr>
              <a:t>Inspect and adapt</a:t>
            </a:r>
          </a:p>
          <a:p>
            <a:pPr algn="l" rtl="0" eaLnBrk="1" hangingPunct="1"/>
            <a:endParaRPr lang="en-US" altLang="ar-EG" sz="2000" b="1" dirty="0">
              <a:latin typeface="Trebuchet MS" panose="020B0603020202020204" pitchFamily="34" charset="0"/>
            </a:endParaRPr>
          </a:p>
          <a:p>
            <a:pPr algn="l" rtl="0" eaLnBrk="1" hangingPunct="1"/>
            <a:r>
              <a:rPr lang="en-US" altLang="ar-EG" sz="2000" b="1" dirty="0">
                <a:latin typeface="Trebuchet MS" panose="020B0603020202020204" pitchFamily="34" charset="0"/>
              </a:rPr>
              <a:t>Self Organizing teams</a:t>
            </a:r>
          </a:p>
          <a:p>
            <a:pPr eaLnBrk="1" hangingPunct="1"/>
            <a:endParaRPr lang="en-US" altLang="ar-EG" sz="2000" b="1" dirty="0">
              <a:latin typeface="Trebuchet MS" panose="020B0603020202020204" pitchFamily="34" charset="0"/>
            </a:endParaRPr>
          </a:p>
          <a:p>
            <a:pPr eaLnBrk="1" hangingPunct="1"/>
            <a:endParaRPr lang="en-US" altLang="ar-EG" sz="2000" dirty="0">
              <a:latin typeface="Trebuchet MS" panose="020B0603020202020204" pitchFamily="34" charset="0"/>
            </a:endParaRPr>
          </a:p>
          <a:p>
            <a:pPr eaLnBrk="1" hangingPunct="1"/>
            <a:endParaRPr lang="en-US" altLang="ar-EG" sz="2000" dirty="0">
              <a:latin typeface="Trebuchet MS" panose="020B0603020202020204" pitchFamily="34" charset="0"/>
            </a:endParaRPr>
          </a:p>
        </p:txBody>
      </p:sp>
      <p:sp>
        <p:nvSpPr>
          <p:cNvPr id="11268" name="Text Box 6"/>
          <p:cNvSpPr txBox="1">
            <a:spLocks noChangeArrowheads="1"/>
          </p:cNvSpPr>
          <p:nvPr/>
        </p:nvSpPr>
        <p:spPr bwMode="auto">
          <a:xfrm>
            <a:off x="3657601" y="228601"/>
            <a:ext cx="3497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2800"/>
              <a:t>PRINCIPLES OF SCRUM</a:t>
            </a:r>
          </a:p>
        </p:txBody>
      </p:sp>
    </p:spTree>
    <p:extLst>
      <p:ext uri="{BB962C8B-B14F-4D97-AF65-F5344CB8AC3E}">
        <p14:creationId xmlns:p14="http://schemas.microsoft.com/office/powerpoint/2010/main" val="574482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01EBC0B9-BDAD-48F6-85CC-3B9D1752954E}" type="slidenum">
              <a:rPr lang="en-US" altLang="ar-EG" sz="1200">
                <a:solidFill>
                  <a:srgbClr val="898989"/>
                </a:solidFill>
              </a:rPr>
              <a:pPr algn="l">
                <a:spcBef>
                  <a:spcPct val="0"/>
                </a:spcBef>
                <a:buFontTx/>
                <a:buNone/>
              </a:pPr>
              <a:t>16</a:t>
            </a:fld>
            <a:endParaRPr lang="en-US" altLang="ar-EG" sz="1200">
              <a:solidFill>
                <a:srgbClr val="898989"/>
              </a:solidFill>
            </a:endParaRPr>
          </a:p>
        </p:txBody>
      </p:sp>
      <p:sp>
        <p:nvSpPr>
          <p:cNvPr id="12291" name="Text Box 3"/>
          <p:cNvSpPr txBox="1">
            <a:spLocks noChangeArrowheads="1"/>
          </p:cNvSpPr>
          <p:nvPr/>
        </p:nvSpPr>
        <p:spPr bwMode="auto">
          <a:xfrm>
            <a:off x="4410075" y="228601"/>
            <a:ext cx="2141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2800"/>
              <a:t>SCRUM Rules</a:t>
            </a:r>
          </a:p>
        </p:txBody>
      </p:sp>
      <p:sp>
        <p:nvSpPr>
          <p:cNvPr id="9220" name="Rectangle 5"/>
          <p:cNvSpPr>
            <a:spLocks noGrp="1" noChangeArrowheads="1"/>
          </p:cNvSpPr>
          <p:nvPr>
            <p:ph type="body" idx="1"/>
          </p:nvPr>
        </p:nvSpPr>
        <p:spPr>
          <a:xfrm>
            <a:off x="1828800" y="838201"/>
            <a:ext cx="8229600" cy="4525963"/>
          </a:xfrm>
        </p:spPr>
        <p:txBody>
          <a:bodyPr rtlCol="0">
            <a:normAutofit fontScale="92500"/>
          </a:bodyPr>
          <a:lstStyle/>
          <a:p>
            <a:pPr marL="266700" indent="-266700">
              <a:lnSpc>
                <a:spcPct val="90000"/>
              </a:lnSpc>
              <a:defRPr/>
            </a:pPr>
            <a:endParaRPr lang="en-GB" sz="2400" b="1" dirty="0">
              <a:latin typeface="Trebuchet MS" pitchFamily="34" charset="0"/>
            </a:endParaRPr>
          </a:p>
          <a:p>
            <a:pPr marL="266700" indent="-266700" algn="l" rtl="0">
              <a:lnSpc>
                <a:spcPct val="90000"/>
              </a:lnSpc>
              <a:defRPr/>
            </a:pPr>
            <a:r>
              <a:rPr lang="en-GB" sz="2400" b="1" dirty="0">
                <a:latin typeface="Trebuchet MS" pitchFamily="34" charset="0"/>
              </a:rPr>
              <a:t>You Have No Hierarchical Role; You Are an Expert</a:t>
            </a:r>
          </a:p>
          <a:p>
            <a:pPr marL="266700" indent="-266700" algn="l" rtl="0">
              <a:lnSpc>
                <a:spcPct val="90000"/>
              </a:lnSpc>
              <a:defRPr/>
            </a:pPr>
            <a:r>
              <a:rPr lang="en-GB" sz="2400" b="1" dirty="0">
                <a:latin typeface="Trebuchet MS" pitchFamily="34" charset="0"/>
              </a:rPr>
              <a:t>You are Part of the Team</a:t>
            </a:r>
          </a:p>
          <a:p>
            <a:pPr marL="266700" indent="-266700" algn="l" rtl="0">
              <a:lnSpc>
                <a:spcPct val="90000"/>
              </a:lnSpc>
              <a:defRPr/>
            </a:pPr>
            <a:r>
              <a:rPr lang="en-GB" sz="2400" b="1" dirty="0">
                <a:latin typeface="Trebuchet MS" pitchFamily="34" charset="0"/>
              </a:rPr>
              <a:t>The Team’s Goals are your Goals; You committed to them</a:t>
            </a:r>
          </a:p>
          <a:p>
            <a:pPr marL="266700" indent="-266700" algn="l" rtl="0">
              <a:lnSpc>
                <a:spcPct val="90000"/>
              </a:lnSpc>
              <a:defRPr/>
            </a:pPr>
            <a:r>
              <a:rPr lang="en-GB" sz="2400" b="1" dirty="0">
                <a:latin typeface="Trebuchet MS" pitchFamily="34" charset="0"/>
              </a:rPr>
              <a:t>Do Whatever you can for the Team to meet its Goals</a:t>
            </a:r>
          </a:p>
          <a:p>
            <a:pPr marL="623888" lvl="1" indent="-177800" algn="l" rtl="0">
              <a:lnSpc>
                <a:spcPct val="90000"/>
              </a:lnSpc>
              <a:defRPr/>
            </a:pPr>
            <a:r>
              <a:rPr lang="en-GB" sz="2000" dirty="0">
                <a:latin typeface="Trebuchet MS" pitchFamily="34" charset="0"/>
              </a:rPr>
              <a:t>Forget Role Thinking!</a:t>
            </a:r>
          </a:p>
          <a:p>
            <a:pPr marL="266700" indent="-266700" algn="l" rtl="0">
              <a:lnSpc>
                <a:spcPct val="90000"/>
              </a:lnSpc>
              <a:defRPr/>
            </a:pPr>
            <a:r>
              <a:rPr lang="en-GB" sz="2400" b="1" dirty="0">
                <a:latin typeface="Trebuchet MS" pitchFamily="34" charset="0"/>
              </a:rPr>
              <a:t>There Is No Individual Failure – The Team Fails!</a:t>
            </a:r>
          </a:p>
          <a:p>
            <a:pPr marL="266700" indent="-266700" algn="l" rtl="0">
              <a:lnSpc>
                <a:spcPct val="90000"/>
              </a:lnSpc>
              <a:defRPr/>
            </a:pPr>
            <a:r>
              <a:rPr lang="en-GB" sz="2400" b="1" dirty="0">
                <a:latin typeface="Trebuchet MS" pitchFamily="34" charset="0"/>
              </a:rPr>
              <a:t>There Is No Individual Success – The Team Succeeds!</a:t>
            </a:r>
          </a:p>
          <a:p>
            <a:pPr marL="266700" indent="-266700" algn="l" rtl="0">
              <a:lnSpc>
                <a:spcPct val="90000"/>
              </a:lnSpc>
              <a:defRPr/>
            </a:pPr>
            <a:r>
              <a:rPr lang="en-GB" sz="2400" b="1" dirty="0">
                <a:latin typeface="Trebuchet MS" pitchFamily="34" charset="0"/>
              </a:rPr>
              <a:t>Done is done; as a team you completed these activities</a:t>
            </a:r>
          </a:p>
          <a:p>
            <a:pPr marL="266700" indent="-266700" algn="l" rtl="0">
              <a:lnSpc>
                <a:spcPct val="90000"/>
              </a:lnSpc>
              <a:defRPr/>
            </a:pPr>
            <a:r>
              <a:rPr lang="en-GB" sz="2400" b="1" dirty="0">
                <a:latin typeface="Trebuchet MS" pitchFamily="34" charset="0"/>
              </a:rPr>
              <a:t>You let the team down if you’re late to meetings</a:t>
            </a:r>
          </a:p>
          <a:p>
            <a:pPr marL="266700" indent="-266700" algn="l" rtl="0">
              <a:lnSpc>
                <a:spcPct val="90000"/>
              </a:lnSpc>
              <a:defRPr/>
            </a:pPr>
            <a:endParaRPr lang="en-GB" dirty="0">
              <a:solidFill>
                <a:srgbClr val="1A91CE"/>
              </a:solidFill>
              <a:latin typeface="Trebuchet MS" pitchFamily="34" charset="0"/>
            </a:endParaRPr>
          </a:p>
        </p:txBody>
      </p:sp>
    </p:spTree>
    <p:extLst>
      <p:ext uri="{BB962C8B-B14F-4D97-AF65-F5344CB8AC3E}">
        <p14:creationId xmlns:p14="http://schemas.microsoft.com/office/powerpoint/2010/main" val="316978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692727" y="0"/>
            <a:ext cx="12884727" cy="6858000"/>
          </a:xfrm>
        </p:spPr>
      </p:pic>
    </p:spTree>
    <p:extLst>
      <p:ext uri="{BB962C8B-B14F-4D97-AF65-F5344CB8AC3E}">
        <p14:creationId xmlns:p14="http://schemas.microsoft.com/office/powerpoint/2010/main" val="453334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31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3375" y="838200"/>
            <a:ext cx="912495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322472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F10D17DF-7DF5-419D-A521-D15804B93E52}" type="slidenum">
              <a:rPr lang="en-US" altLang="ar-EG" sz="1200">
                <a:solidFill>
                  <a:srgbClr val="898989"/>
                </a:solidFill>
              </a:rPr>
              <a:pPr algn="l">
                <a:spcBef>
                  <a:spcPct val="0"/>
                </a:spcBef>
                <a:buFontTx/>
                <a:buNone/>
              </a:pPr>
              <a:t>19</a:t>
            </a:fld>
            <a:endParaRPr lang="en-US" altLang="ar-EG" sz="1200">
              <a:solidFill>
                <a:srgbClr val="898989"/>
              </a:solidFill>
            </a:endParaRPr>
          </a:p>
        </p:txBody>
      </p:sp>
      <p:sp>
        <p:nvSpPr>
          <p:cNvPr id="10243" name="Rectangle 4"/>
          <p:cNvSpPr>
            <a:spLocks noGrp="1" noChangeArrowheads="1"/>
          </p:cNvSpPr>
          <p:nvPr>
            <p:ph type="body" idx="1"/>
          </p:nvPr>
        </p:nvSpPr>
        <p:spPr>
          <a:xfrm>
            <a:off x="5476008" y="1161073"/>
            <a:ext cx="5194300" cy="3857735"/>
          </a:xfrm>
        </p:spPr>
        <p:txBody>
          <a:bodyPr rtlCol="0">
            <a:normAutofit fontScale="92500" lnSpcReduction="10000"/>
          </a:bodyPr>
          <a:lstStyle/>
          <a:p>
            <a:pPr marL="261938" indent="-261938" algn="l" rtl="0">
              <a:defRPr/>
            </a:pPr>
            <a:r>
              <a:rPr lang="en-US" sz="2000" dirty="0">
                <a:latin typeface="Trebuchet MS" pitchFamily="34" charset="0"/>
              </a:rPr>
              <a:t>Responsible for committing to work</a:t>
            </a:r>
          </a:p>
          <a:p>
            <a:pPr marL="261938" indent="-261938" algn="l" rtl="0">
              <a:defRPr/>
            </a:pPr>
            <a:r>
              <a:rPr lang="en-US" sz="2000" dirty="0">
                <a:latin typeface="Trebuchet MS" pitchFamily="34" charset="0"/>
              </a:rPr>
              <a:t>Self-organizing</a:t>
            </a:r>
          </a:p>
          <a:p>
            <a:pPr marL="261938" indent="-261938" algn="l" rtl="0">
              <a:defRPr/>
            </a:pPr>
            <a:r>
              <a:rPr lang="en-US" sz="2000" dirty="0">
                <a:latin typeface="Trebuchet MS" pitchFamily="34" charset="0"/>
              </a:rPr>
              <a:t>Authority to do whatever is needed to meet commitment</a:t>
            </a:r>
          </a:p>
          <a:p>
            <a:pPr marL="261938" indent="-261938" algn="l" rtl="0">
              <a:defRPr/>
            </a:pPr>
            <a:r>
              <a:rPr lang="en-US" sz="2000" dirty="0">
                <a:latin typeface="Trebuchet MS" pitchFamily="34" charset="0"/>
              </a:rPr>
              <a:t>Ideal core team size 7 </a:t>
            </a:r>
          </a:p>
          <a:p>
            <a:pPr marL="261938" indent="-261938" algn="l" rtl="0">
              <a:defRPr/>
            </a:pPr>
            <a:r>
              <a:rPr lang="en-US" sz="2000" dirty="0">
                <a:latin typeface="Trebuchet MS" pitchFamily="34" charset="0"/>
              </a:rPr>
              <a:t>Demonstrates Sprint output as Product Increment</a:t>
            </a:r>
          </a:p>
          <a:p>
            <a:pPr marL="261938" indent="-261938" algn="l" rtl="0">
              <a:defRPr/>
            </a:pPr>
            <a:r>
              <a:rPr lang="en-US" sz="2000" dirty="0">
                <a:latin typeface="Trebuchet MS" pitchFamily="34" charset="0"/>
              </a:rPr>
              <a:t>Business Owner, user</a:t>
            </a:r>
            <a:r>
              <a:rPr lang="en-US" dirty="0">
                <a:latin typeface="Trebuchet MS" pitchFamily="34" charset="0"/>
              </a:rPr>
              <a:t> </a:t>
            </a:r>
            <a:r>
              <a:rPr lang="en-US" sz="2000" dirty="0">
                <a:latin typeface="Trebuchet MS" pitchFamily="34" charset="0"/>
              </a:rPr>
              <a:t>community and stakeholders are welcomed</a:t>
            </a:r>
          </a:p>
          <a:p>
            <a:pPr marL="261938" indent="-261938" algn="l" rtl="0">
              <a:defRPr/>
            </a:pPr>
            <a:r>
              <a:rPr lang="en-US" sz="2000" dirty="0">
                <a:latin typeface="Trebuchet MS" pitchFamily="34" charset="0"/>
              </a:rPr>
              <a:t>Scrum Master</a:t>
            </a:r>
          </a:p>
          <a:p>
            <a:pPr marL="261938" indent="-261938" algn="l" rtl="0">
              <a:defRPr/>
            </a:pPr>
            <a:r>
              <a:rPr lang="en-US" sz="2000" dirty="0">
                <a:latin typeface="Trebuchet MS" pitchFamily="34" charset="0"/>
              </a:rPr>
              <a:t>Chicken and Pigs</a:t>
            </a:r>
          </a:p>
          <a:p>
            <a:pPr marL="261938" indent="-261938">
              <a:defRPr/>
            </a:pPr>
            <a:endParaRPr lang="en-US" sz="2000" dirty="0">
              <a:latin typeface="Trebuchet MS" pitchFamily="34" charset="0"/>
            </a:endParaRPr>
          </a:p>
        </p:txBody>
      </p:sp>
      <p:sp>
        <p:nvSpPr>
          <p:cNvPr id="14340" name="Oval 5"/>
          <p:cNvSpPr>
            <a:spLocks noChangeArrowheads="1"/>
          </p:cNvSpPr>
          <p:nvPr/>
        </p:nvSpPr>
        <p:spPr bwMode="auto">
          <a:xfrm>
            <a:off x="2758174" y="2067130"/>
            <a:ext cx="1265238" cy="1168400"/>
          </a:xfrm>
          <a:prstGeom prst="ellipse">
            <a:avLst/>
          </a:prstGeom>
          <a:solidFill>
            <a:srgbClr val="FFCC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ar-EG" sz="1200" dirty="0"/>
              <a:t>Scrum</a:t>
            </a:r>
          </a:p>
          <a:p>
            <a:pPr eaLnBrk="1" hangingPunct="1">
              <a:spcBef>
                <a:spcPct val="0"/>
              </a:spcBef>
              <a:buFontTx/>
              <a:buNone/>
            </a:pPr>
            <a:r>
              <a:rPr lang="en-GB" altLang="ar-EG" sz="1200" dirty="0"/>
              <a:t>Roles</a:t>
            </a:r>
          </a:p>
        </p:txBody>
      </p:sp>
      <p:grpSp>
        <p:nvGrpSpPr>
          <p:cNvPr id="14341" name="Group 6"/>
          <p:cNvGrpSpPr>
            <a:grpSpLocks/>
          </p:cNvGrpSpPr>
          <p:nvPr/>
        </p:nvGrpSpPr>
        <p:grpSpPr bwMode="auto">
          <a:xfrm>
            <a:off x="1605306" y="1153502"/>
            <a:ext cx="3722016" cy="2995653"/>
            <a:chOff x="0" y="719"/>
            <a:chExt cx="2472" cy="1187"/>
          </a:xfrm>
        </p:grpSpPr>
        <p:sp>
          <p:nvSpPr>
            <p:cNvPr id="14343" name="Oval 7"/>
            <p:cNvSpPr>
              <a:spLocks noChangeArrowheads="1"/>
            </p:cNvSpPr>
            <p:nvPr/>
          </p:nvSpPr>
          <p:spPr bwMode="auto">
            <a:xfrm>
              <a:off x="648" y="892"/>
              <a:ext cx="570" cy="227"/>
            </a:xfrm>
            <a:prstGeom prst="ellipse">
              <a:avLst/>
            </a:prstGeom>
            <a:solidFill>
              <a:schemeClr val="bg1"/>
            </a:solidFill>
            <a:ln w="3175">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ar-EG" sz="800" i="1" dirty="0"/>
                <a:t>Product Owner</a:t>
              </a:r>
              <a:r>
                <a:rPr lang="en-US" altLang="ar-EG" sz="800" i="1" dirty="0"/>
                <a:t>r</a:t>
              </a:r>
              <a:endParaRPr lang="en-GB" altLang="ar-EG" sz="800" i="1" dirty="0"/>
            </a:p>
          </p:txBody>
        </p:sp>
        <p:pic>
          <p:nvPicPr>
            <p:cNvPr id="14344" name="Picture 8" descr="j043161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 y="927"/>
              <a:ext cx="24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9" descr="j04316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 y="719"/>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Oval 10"/>
            <p:cNvSpPr>
              <a:spLocks noChangeArrowheads="1"/>
            </p:cNvSpPr>
            <p:nvPr/>
          </p:nvSpPr>
          <p:spPr bwMode="auto">
            <a:xfrm>
              <a:off x="0" y="1139"/>
              <a:ext cx="865" cy="341"/>
            </a:xfrm>
            <a:prstGeom prst="ellipse">
              <a:avLst/>
            </a:prstGeom>
            <a:solidFill>
              <a:schemeClr val="bg1"/>
            </a:solidFill>
            <a:ln w="3175">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ar-EG" sz="800" i="1"/>
                <a:t>Scrum Master </a:t>
              </a:r>
            </a:p>
          </p:txBody>
        </p:sp>
        <p:sp>
          <p:nvSpPr>
            <p:cNvPr id="14347" name="Oval 11"/>
            <p:cNvSpPr>
              <a:spLocks noChangeArrowheads="1"/>
            </p:cNvSpPr>
            <p:nvPr/>
          </p:nvSpPr>
          <p:spPr bwMode="auto">
            <a:xfrm>
              <a:off x="1320" y="1119"/>
              <a:ext cx="1152" cy="327"/>
            </a:xfrm>
            <a:prstGeom prst="ellipse">
              <a:avLst/>
            </a:prstGeom>
            <a:solidFill>
              <a:schemeClr val="bg1"/>
            </a:solidFill>
            <a:ln w="3175">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GB" altLang="ar-EG" sz="800" i="1" dirty="0"/>
            </a:p>
            <a:p>
              <a:pPr eaLnBrk="1" hangingPunct="1">
                <a:spcBef>
                  <a:spcPct val="0"/>
                </a:spcBef>
                <a:buFontTx/>
                <a:buNone/>
              </a:pPr>
              <a:r>
                <a:rPr lang="en-GB" altLang="ar-EG" sz="800" i="1" dirty="0"/>
                <a:t>Team Members</a:t>
              </a:r>
              <a:endParaRPr lang="en-GB" altLang="ar-EG" sz="600" i="1" dirty="0"/>
            </a:p>
          </p:txBody>
        </p:sp>
        <p:pic>
          <p:nvPicPr>
            <p:cNvPr id="14348" name="Picture 12" descr="j043161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 y="920"/>
              <a:ext cx="24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9" name="Picture 13" descr="j04316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 y="92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Oval 14"/>
            <p:cNvSpPr>
              <a:spLocks noChangeArrowheads="1"/>
            </p:cNvSpPr>
            <p:nvPr/>
          </p:nvSpPr>
          <p:spPr bwMode="auto">
            <a:xfrm>
              <a:off x="636" y="1638"/>
              <a:ext cx="721" cy="268"/>
            </a:xfrm>
            <a:prstGeom prst="ellipse">
              <a:avLst/>
            </a:prstGeom>
            <a:solidFill>
              <a:schemeClr val="bg1"/>
            </a:solidFill>
            <a:ln w="3175">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ar-EG" sz="800" i="1" dirty="0"/>
                <a:t>Business User</a:t>
              </a:r>
            </a:p>
            <a:p>
              <a:pPr eaLnBrk="1" hangingPunct="1">
                <a:spcBef>
                  <a:spcPct val="0"/>
                </a:spcBef>
                <a:buFontTx/>
                <a:buNone/>
              </a:pPr>
              <a:r>
                <a:rPr lang="en-GB" altLang="ar-EG" sz="800" i="1" dirty="0"/>
                <a:t>Community </a:t>
              </a:r>
            </a:p>
          </p:txBody>
        </p:sp>
        <p:pic>
          <p:nvPicPr>
            <p:cNvPr id="14351" name="Picture 15" descr="j043161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 y="1446"/>
              <a:ext cx="24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Picture 16" descr="j04316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 y="1467"/>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3" name="Picture 17" descr="j04316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945"/>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4" name="Picture 18" descr="j04316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2" y="938"/>
              <a:ext cx="227"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342" name="Rectangle 20"/>
          <p:cNvSpPr>
            <a:spLocks noChangeArrowheads="1"/>
          </p:cNvSpPr>
          <p:nvPr/>
        </p:nvSpPr>
        <p:spPr bwMode="auto">
          <a:xfrm>
            <a:off x="4700588" y="304801"/>
            <a:ext cx="2298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2800"/>
              <a:t>SCRUM Team  </a:t>
            </a:r>
          </a:p>
        </p:txBody>
      </p:sp>
    </p:spTree>
    <p:extLst>
      <p:ext uri="{BB962C8B-B14F-4D97-AF65-F5344CB8AC3E}">
        <p14:creationId xmlns:p14="http://schemas.microsoft.com/office/powerpoint/2010/main" val="222435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97427" y="1"/>
            <a:ext cx="11994573" cy="6858000"/>
          </a:xfrm>
        </p:spPr>
      </p:pic>
    </p:spTree>
    <p:extLst>
      <p:ext uri="{BB962C8B-B14F-4D97-AF65-F5344CB8AC3E}">
        <p14:creationId xmlns:p14="http://schemas.microsoft.com/office/powerpoint/2010/main" val="245104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r" eaLnBrk="1" hangingPunct="1"/>
            <a:r>
              <a:rPr lang="en-US" altLang="en-US"/>
              <a:t>Product Owner</a:t>
            </a:r>
          </a:p>
        </p:txBody>
      </p:sp>
      <p:sp>
        <p:nvSpPr>
          <p:cNvPr id="15363" name="Rectangle 3"/>
          <p:cNvSpPr>
            <a:spLocks noGrp="1" noChangeArrowheads="1"/>
          </p:cNvSpPr>
          <p:nvPr>
            <p:ph type="body" idx="1"/>
          </p:nvPr>
        </p:nvSpPr>
        <p:spPr/>
        <p:txBody>
          <a:bodyPr/>
          <a:lstStyle/>
          <a:p>
            <a:pPr algn="l" rtl="0" eaLnBrk="1" hangingPunct="1">
              <a:lnSpc>
                <a:spcPct val="80000"/>
              </a:lnSpc>
            </a:pPr>
            <a:r>
              <a:rPr lang="en-US" altLang="en-US" sz="2400" dirty="0"/>
              <a:t>The Product Owner represents </a:t>
            </a:r>
            <a:r>
              <a:rPr lang="en-US" altLang="en-US" sz="2400" b="1" dirty="0"/>
              <a:t>stakeholders</a:t>
            </a:r>
            <a:r>
              <a:rPr lang="en-US" altLang="en-US" sz="2400" dirty="0"/>
              <a:t> and is the </a:t>
            </a:r>
            <a:r>
              <a:rPr lang="en-US" altLang="en-US" sz="2400" b="1" dirty="0"/>
              <a:t>voice of the customer</a:t>
            </a:r>
            <a:r>
              <a:rPr lang="en-US" altLang="en-US" sz="2400" dirty="0"/>
              <a:t>. </a:t>
            </a:r>
          </a:p>
          <a:p>
            <a:pPr algn="l" rtl="0" eaLnBrk="1" hangingPunct="1">
              <a:lnSpc>
                <a:spcPct val="80000"/>
              </a:lnSpc>
            </a:pPr>
            <a:r>
              <a:rPr lang="en-US" altLang="en-US" sz="2400" dirty="0"/>
              <a:t>Product Owner is </a:t>
            </a:r>
            <a:r>
              <a:rPr lang="en-US" altLang="en-US" sz="2400" b="1" dirty="0"/>
              <a:t>accountable</a:t>
            </a:r>
            <a:r>
              <a:rPr lang="en-US" altLang="en-US" sz="2400" dirty="0"/>
              <a:t> for ensuring that the team </a:t>
            </a:r>
            <a:r>
              <a:rPr lang="en-US" altLang="en-US" sz="2400" b="1" dirty="0"/>
              <a:t>delivers value</a:t>
            </a:r>
            <a:r>
              <a:rPr lang="en-US" altLang="en-US" sz="2400" dirty="0"/>
              <a:t> to the business. </a:t>
            </a:r>
          </a:p>
          <a:p>
            <a:pPr lvl="1" algn="l" rtl="0" eaLnBrk="1" hangingPunct="1">
              <a:lnSpc>
                <a:spcPct val="80000"/>
              </a:lnSpc>
            </a:pPr>
            <a:r>
              <a:rPr lang="en-US" altLang="en-US" b="1" dirty="0"/>
              <a:t>writes</a:t>
            </a:r>
            <a:r>
              <a:rPr lang="en-US" altLang="en-US" dirty="0"/>
              <a:t> customer-centric items (typically </a:t>
            </a:r>
            <a:r>
              <a:rPr lang="en-US" altLang="en-US" b="1" dirty="0"/>
              <a:t>user stories</a:t>
            </a:r>
            <a:r>
              <a:rPr lang="en-US" altLang="en-US" dirty="0"/>
              <a:t>),</a:t>
            </a:r>
          </a:p>
          <a:p>
            <a:pPr lvl="1" algn="l" rtl="0" eaLnBrk="1" hangingPunct="1">
              <a:lnSpc>
                <a:spcPct val="80000"/>
              </a:lnSpc>
            </a:pPr>
            <a:r>
              <a:rPr lang="en-US" altLang="en-US" b="1" dirty="0"/>
              <a:t>prioritizes</a:t>
            </a:r>
            <a:r>
              <a:rPr lang="en-US" altLang="en-US" dirty="0"/>
              <a:t> them, and </a:t>
            </a:r>
          </a:p>
          <a:p>
            <a:pPr lvl="1" algn="l" rtl="0" eaLnBrk="1" hangingPunct="1">
              <a:lnSpc>
                <a:spcPct val="80000"/>
              </a:lnSpc>
            </a:pPr>
            <a:r>
              <a:rPr lang="en-US" altLang="en-US" b="1" dirty="0"/>
              <a:t>adds</a:t>
            </a:r>
            <a:r>
              <a:rPr lang="en-US" altLang="en-US" dirty="0"/>
              <a:t> them to the </a:t>
            </a:r>
            <a:r>
              <a:rPr lang="en-US" altLang="en-US" b="1" dirty="0"/>
              <a:t>product backlog</a:t>
            </a:r>
            <a:r>
              <a:rPr lang="en-US" altLang="en-US" dirty="0"/>
              <a:t>. </a:t>
            </a:r>
          </a:p>
          <a:p>
            <a:pPr algn="l" rtl="0" eaLnBrk="1" hangingPunct="1">
              <a:lnSpc>
                <a:spcPct val="80000"/>
              </a:lnSpc>
            </a:pPr>
            <a:r>
              <a:rPr lang="en-US" altLang="en-US" sz="2400" dirty="0"/>
              <a:t>Scrum teams should have </a:t>
            </a:r>
            <a:r>
              <a:rPr lang="en-US" altLang="en-US" sz="2400" b="1" dirty="0"/>
              <a:t>one</a:t>
            </a:r>
            <a:r>
              <a:rPr lang="en-US" altLang="en-US" sz="2400" dirty="0"/>
              <a:t> </a:t>
            </a:r>
            <a:r>
              <a:rPr lang="en-US" altLang="en-US" sz="2400" b="1" dirty="0"/>
              <a:t>Product Owner</a:t>
            </a:r>
            <a:r>
              <a:rPr lang="en-US" altLang="en-US" sz="2400" dirty="0"/>
              <a:t>.</a:t>
            </a:r>
          </a:p>
          <a:p>
            <a:pPr algn="l" rtl="0" eaLnBrk="1" hangingPunct="1">
              <a:lnSpc>
                <a:spcPct val="80000"/>
              </a:lnSpc>
            </a:pPr>
            <a:r>
              <a:rPr lang="en-US" altLang="en-US" sz="2400" dirty="0"/>
              <a:t>May also be a member of the development team</a:t>
            </a:r>
          </a:p>
          <a:p>
            <a:pPr algn="l" rtl="0" eaLnBrk="1" hangingPunct="1">
              <a:lnSpc>
                <a:spcPct val="80000"/>
              </a:lnSpc>
            </a:pPr>
            <a:r>
              <a:rPr lang="en-US" altLang="en-US" sz="2400" dirty="0"/>
              <a:t>Not recommend this person be Scrum Master.  </a:t>
            </a:r>
            <a:endParaRPr lang="en-US" altLang="en-US" sz="2400" baseline="30000" dirty="0">
              <a:solidFill>
                <a:srgbClr val="0B0080"/>
              </a:solidFill>
            </a:endParaRPr>
          </a:p>
          <a:p>
            <a:pPr eaLnBrk="1" hangingPunct="1">
              <a:buFont typeface="Wingdings" panose="05000000000000000000" pitchFamily="2" charset="2"/>
              <a:buNone/>
            </a:pPr>
            <a:endParaRPr lang="en-US" altLang="en-US" sz="2400" dirty="0"/>
          </a:p>
        </p:txBody>
      </p:sp>
    </p:spTree>
    <p:extLst>
      <p:ext uri="{BB962C8B-B14F-4D97-AF65-F5344CB8AC3E}">
        <p14:creationId xmlns:p14="http://schemas.microsoft.com/office/powerpoint/2010/main" val="162957884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2FA54756-84F1-4CFF-95F2-13831D1E2655}" type="slidenum">
              <a:rPr lang="en-US" altLang="ar-EG" sz="1200">
                <a:solidFill>
                  <a:srgbClr val="898989"/>
                </a:solidFill>
              </a:rPr>
              <a:pPr algn="l">
                <a:spcBef>
                  <a:spcPct val="0"/>
                </a:spcBef>
                <a:buFontTx/>
                <a:buNone/>
              </a:pPr>
              <a:t>21</a:t>
            </a:fld>
            <a:endParaRPr lang="en-US" altLang="ar-EG" sz="1200">
              <a:solidFill>
                <a:srgbClr val="898989"/>
              </a:solidFill>
            </a:endParaRP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16" y="899161"/>
            <a:ext cx="12173432" cy="5958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5"/>
          <p:cNvSpPr txBox="1">
            <a:spLocks noChangeArrowheads="1"/>
          </p:cNvSpPr>
          <p:nvPr/>
        </p:nvSpPr>
        <p:spPr bwMode="auto">
          <a:xfrm>
            <a:off x="4191000" y="228601"/>
            <a:ext cx="30686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2800"/>
              <a:t>PRODUCT BACKLOG</a:t>
            </a:r>
          </a:p>
        </p:txBody>
      </p:sp>
    </p:spTree>
    <p:extLst>
      <p:ext uri="{BB962C8B-B14F-4D97-AF65-F5344CB8AC3E}">
        <p14:creationId xmlns:p14="http://schemas.microsoft.com/office/powerpoint/2010/main" val="3075752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ar-EG"/>
              <a:t>In the Product Backlog</a:t>
            </a:r>
            <a:endParaRPr lang="ar-EG" altLang="ar-EG"/>
          </a:p>
        </p:txBody>
      </p:sp>
      <p:sp>
        <p:nvSpPr>
          <p:cNvPr id="23555" name="Content Placeholder 2"/>
          <p:cNvSpPr>
            <a:spLocks noGrp="1"/>
          </p:cNvSpPr>
          <p:nvPr>
            <p:ph idx="1"/>
          </p:nvPr>
        </p:nvSpPr>
        <p:spPr>
          <a:xfrm>
            <a:off x="1724297" y="2133599"/>
            <a:ext cx="9780315" cy="3888377"/>
          </a:xfrm>
        </p:spPr>
        <p:txBody>
          <a:bodyPr>
            <a:normAutofit fontScale="92500" lnSpcReduction="10000"/>
          </a:bodyPr>
          <a:lstStyle/>
          <a:p>
            <a:pPr algn="l" rtl="0"/>
            <a:r>
              <a:rPr lang="en-US" altLang="ar-EG" sz="1900" dirty="0">
                <a:solidFill>
                  <a:srgbClr val="FFFF00"/>
                </a:solidFill>
              </a:rPr>
              <a:t>Task</a:t>
            </a:r>
          </a:p>
          <a:p>
            <a:pPr algn="l" rtl="0"/>
            <a:r>
              <a:rPr lang="en-US" altLang="ar-EG" sz="3500" dirty="0"/>
              <a:t>Story</a:t>
            </a:r>
          </a:p>
          <a:p>
            <a:pPr algn="l" rtl="0"/>
            <a:r>
              <a:rPr lang="en-US" altLang="ar-EG" sz="4400" dirty="0"/>
              <a:t>Epic</a:t>
            </a:r>
          </a:p>
          <a:p>
            <a:pPr algn="l" rtl="0"/>
            <a:r>
              <a:rPr lang="en-US" altLang="ar-EG" sz="5400" dirty="0"/>
              <a:t>Feature</a:t>
            </a:r>
          </a:p>
          <a:p>
            <a:pPr algn="l" rtl="0"/>
            <a:r>
              <a:rPr lang="en-US" altLang="ar-EG" sz="8800" dirty="0"/>
              <a:t>Theme </a:t>
            </a:r>
            <a:endParaRPr lang="ar-EG" altLang="ar-EG" sz="8800" dirty="0"/>
          </a:p>
        </p:txBody>
      </p:sp>
    </p:spTree>
    <p:extLst>
      <p:ext uri="{BB962C8B-B14F-4D97-AF65-F5344CB8AC3E}">
        <p14:creationId xmlns:p14="http://schemas.microsoft.com/office/powerpoint/2010/main" val="4054139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ar-EG"/>
              <a:t>User Story</a:t>
            </a:r>
            <a:endParaRPr lang="ar-EG" altLang="ar-EG"/>
          </a:p>
        </p:txBody>
      </p:sp>
      <p:sp>
        <p:nvSpPr>
          <p:cNvPr id="21507" name="Content Placeholder 2"/>
          <p:cNvSpPr>
            <a:spLocks noGrp="1"/>
          </p:cNvSpPr>
          <p:nvPr>
            <p:ph idx="1"/>
          </p:nvPr>
        </p:nvSpPr>
        <p:spPr/>
        <p:txBody>
          <a:bodyPr/>
          <a:lstStyle/>
          <a:p>
            <a:pPr algn="l" rtl="0"/>
            <a:r>
              <a:rPr lang="en-US" altLang="ar-EG" dirty="0"/>
              <a:t>As a ……….,</a:t>
            </a:r>
          </a:p>
          <a:p>
            <a:pPr algn="l" rtl="0"/>
            <a:r>
              <a:rPr lang="en-US" altLang="ar-EG" dirty="0"/>
              <a:t>I want ………..,</a:t>
            </a:r>
          </a:p>
          <a:p>
            <a:pPr algn="l" rtl="0"/>
            <a:r>
              <a:rPr lang="en-US" altLang="ar-EG" dirty="0"/>
              <a:t>So that I can ……… “story value”</a:t>
            </a:r>
            <a:endParaRPr lang="ar-EG" altLang="ar-EG" dirty="0"/>
          </a:p>
        </p:txBody>
      </p:sp>
    </p:spTree>
    <p:extLst>
      <p:ext uri="{BB962C8B-B14F-4D97-AF65-F5344CB8AC3E}">
        <p14:creationId xmlns:p14="http://schemas.microsoft.com/office/powerpoint/2010/main" val="94707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l" rtl="0"/>
            <a:r>
              <a:rPr lang="en-US" altLang="ar-EG" dirty="0"/>
              <a:t>Work on all stories include all phases:</a:t>
            </a:r>
          </a:p>
          <a:p>
            <a:pPr lvl="1" algn="l" rtl="0"/>
            <a:r>
              <a:rPr lang="en-US" altLang="ar-EG" dirty="0"/>
              <a:t>Analysis/Definition</a:t>
            </a:r>
          </a:p>
          <a:p>
            <a:pPr lvl="1" algn="l" rtl="0"/>
            <a:r>
              <a:rPr lang="en-US" altLang="ar-EG" dirty="0"/>
              <a:t>Design</a:t>
            </a:r>
          </a:p>
          <a:p>
            <a:pPr lvl="1" algn="l" rtl="0"/>
            <a:r>
              <a:rPr lang="en-US" altLang="ar-EG" dirty="0"/>
              <a:t>Build </a:t>
            </a:r>
          </a:p>
          <a:p>
            <a:pPr lvl="1" algn="l" rtl="0"/>
            <a:r>
              <a:rPr lang="en-US" altLang="ar-EG" dirty="0"/>
              <a:t>Test</a:t>
            </a:r>
          </a:p>
          <a:p>
            <a:pPr lvl="1" algn="l" rtl="0"/>
            <a:r>
              <a:rPr lang="en-US" altLang="ar-EG" dirty="0"/>
              <a:t>Verify</a:t>
            </a:r>
          </a:p>
          <a:p>
            <a:pPr algn="l" rtl="0"/>
            <a:r>
              <a:rPr lang="en-US" altLang="ar-EG" dirty="0"/>
              <a:t>Stories should be small enough to complete in 1 or 2 days </a:t>
            </a:r>
          </a:p>
          <a:p>
            <a:endParaRPr lang="ar-EG" altLang="ar-EG" dirty="0"/>
          </a:p>
        </p:txBody>
      </p:sp>
      <p:sp>
        <p:nvSpPr>
          <p:cNvPr id="22531" name="Title 1"/>
          <p:cNvSpPr>
            <a:spLocks noGrp="1"/>
          </p:cNvSpPr>
          <p:nvPr>
            <p:ph type="title"/>
          </p:nvPr>
        </p:nvSpPr>
        <p:spPr/>
        <p:txBody>
          <a:bodyPr/>
          <a:lstStyle/>
          <a:p>
            <a:r>
              <a:rPr lang="en-US" altLang="ar-EG"/>
              <a:t>User Story</a:t>
            </a:r>
            <a:endParaRPr lang="ar-EG" altLang="ar-EG"/>
          </a:p>
        </p:txBody>
      </p:sp>
    </p:spTree>
    <p:extLst>
      <p:ext uri="{BB962C8B-B14F-4D97-AF65-F5344CB8AC3E}">
        <p14:creationId xmlns:p14="http://schemas.microsoft.com/office/powerpoint/2010/main" val="1594475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create User story</a:t>
            </a:r>
          </a:p>
        </p:txBody>
      </p:sp>
      <p:sp>
        <p:nvSpPr>
          <p:cNvPr id="3" name="Text Placeholder 2"/>
          <p:cNvSpPr>
            <a:spLocks noGrp="1"/>
          </p:cNvSpPr>
          <p:nvPr>
            <p:ph type="body" sz="quarter" idx="10"/>
          </p:nvPr>
        </p:nvSpPr>
        <p:spPr>
          <a:xfrm>
            <a:off x="4675592" y="2030505"/>
            <a:ext cx="2908549" cy="3509683"/>
          </a:xfrm>
          <a:solidFill>
            <a:schemeClr val="bg1"/>
          </a:solidFill>
        </p:spPr>
        <p:txBody>
          <a:bodyPr>
            <a:normAutofit/>
          </a:bodyPr>
          <a:lstStyle/>
          <a:p>
            <a:pPr algn="ctr">
              <a:buNone/>
            </a:pPr>
            <a:r>
              <a:rPr lang="en-US" b="1" dirty="0">
                <a:solidFill>
                  <a:srgbClr val="EB5F01"/>
                </a:solidFill>
              </a:rPr>
              <a:t>I</a:t>
            </a:r>
            <a:r>
              <a:rPr lang="en-US" b="1" dirty="0"/>
              <a:t>ndependent</a:t>
            </a:r>
          </a:p>
          <a:p>
            <a:pPr algn="ctr">
              <a:buNone/>
            </a:pPr>
            <a:r>
              <a:rPr lang="en-US" b="1" dirty="0">
                <a:solidFill>
                  <a:srgbClr val="EB5F01"/>
                </a:solidFill>
              </a:rPr>
              <a:t>N</a:t>
            </a:r>
            <a:r>
              <a:rPr lang="en-US" b="1" dirty="0"/>
              <a:t>egotiable</a:t>
            </a:r>
          </a:p>
          <a:p>
            <a:pPr algn="ctr">
              <a:buNone/>
            </a:pPr>
            <a:r>
              <a:rPr lang="en-US" b="1" dirty="0">
                <a:solidFill>
                  <a:srgbClr val="EB5F01"/>
                </a:solidFill>
              </a:rPr>
              <a:t>V</a:t>
            </a:r>
            <a:r>
              <a:rPr lang="en-US" b="1" dirty="0"/>
              <a:t>alued</a:t>
            </a:r>
          </a:p>
          <a:p>
            <a:pPr algn="ctr">
              <a:buNone/>
            </a:pPr>
            <a:r>
              <a:rPr lang="en-US" b="1" dirty="0">
                <a:solidFill>
                  <a:srgbClr val="EB5F01"/>
                </a:solidFill>
              </a:rPr>
              <a:t>E</a:t>
            </a:r>
            <a:r>
              <a:rPr lang="en-US" b="1" dirty="0"/>
              <a:t>stimable</a:t>
            </a:r>
          </a:p>
          <a:p>
            <a:pPr algn="ctr">
              <a:buNone/>
            </a:pPr>
            <a:r>
              <a:rPr lang="en-US" b="1" dirty="0">
                <a:solidFill>
                  <a:srgbClr val="EB5F01"/>
                </a:solidFill>
              </a:rPr>
              <a:t>S</a:t>
            </a:r>
            <a:r>
              <a:rPr lang="en-US" b="1" dirty="0"/>
              <a:t>mall</a:t>
            </a:r>
          </a:p>
          <a:p>
            <a:pPr algn="ctr">
              <a:buNone/>
            </a:pPr>
            <a:r>
              <a:rPr lang="en-US" b="1" dirty="0">
                <a:solidFill>
                  <a:srgbClr val="EB5F01"/>
                </a:solidFill>
              </a:rPr>
              <a:t>T</a:t>
            </a:r>
            <a:r>
              <a:rPr lang="en-US" b="1" dirty="0"/>
              <a:t>estable</a:t>
            </a:r>
          </a:p>
        </p:txBody>
      </p:sp>
    </p:spTree>
    <p:extLst>
      <p:ext uri="{BB962C8B-B14F-4D97-AF65-F5344CB8AC3E}">
        <p14:creationId xmlns:p14="http://schemas.microsoft.com/office/powerpoint/2010/main" val="157819543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a:t>
            </a:r>
          </a:p>
        </p:txBody>
      </p:sp>
      <p:graphicFrame>
        <p:nvGraphicFramePr>
          <p:cNvPr id="4" name="Group 2"/>
          <p:cNvGraphicFramePr>
            <a:graphicFrameLocks noGrp="1"/>
          </p:cNvGraphicFramePr>
          <p:nvPr/>
        </p:nvGraphicFramePr>
        <p:xfrm>
          <a:off x="1524001" y="1717677"/>
          <a:ext cx="9143999" cy="5140325"/>
        </p:xfrm>
        <a:graphic>
          <a:graphicData uri="http://schemas.openxmlformats.org/drawingml/2006/table">
            <a:tbl>
              <a:tblPr/>
              <a:tblGrid>
                <a:gridCol w="6864142">
                  <a:extLst>
                    <a:ext uri="{9D8B030D-6E8A-4147-A177-3AD203B41FA5}">
                      <a16:colId xmlns:a16="http://schemas.microsoft.com/office/drawing/2014/main" val="20000"/>
                    </a:ext>
                  </a:extLst>
                </a:gridCol>
                <a:gridCol w="2279857">
                  <a:extLst>
                    <a:ext uri="{9D8B030D-6E8A-4147-A177-3AD203B41FA5}">
                      <a16:colId xmlns:a16="http://schemas.microsoft.com/office/drawing/2014/main" val="20001"/>
                    </a:ext>
                  </a:extLst>
                </a:gridCol>
              </a:tblGrid>
              <a:tr h="653013">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charset="0"/>
                        <a:buNone/>
                        <a:tabLst>
                          <a:tab pos="1066800" algn="l"/>
                        </a:tabLst>
                      </a:pPr>
                      <a:r>
                        <a:rPr kumimoji="0" lang="en-US" sz="1800" b="0" i="0" u="none" strike="noStrike" cap="none" normalizeH="0" baseline="0" dirty="0">
                          <a:ln>
                            <a:noFill/>
                          </a:ln>
                          <a:solidFill>
                            <a:srgbClr val="FFFFFF"/>
                          </a:solidFill>
                          <a:effectLst/>
                          <a:latin typeface="Gill Sans" charset="0"/>
                          <a:ea typeface="ヒラギノ角ゴ Pro W3" charset="-128"/>
                          <a:sym typeface="Gill Sans" charset="0"/>
                        </a:rPr>
                        <a:t>Backlog item</a:t>
                      </a:r>
                    </a:p>
                  </a:txBody>
                  <a:tcPr marL="38100" marR="38100" marT="38100" marB="38100" anchor="ctr" horzOverflow="overflow">
                    <a:lnL w="25400" cap="flat" cmpd="sng" algn="ctr">
                      <a:solidFill>
                        <a:srgbClr val="003C83"/>
                      </a:solidFill>
                      <a:prstDash val="solid"/>
                      <a:round/>
                      <a:headEnd type="none" w="med" len="med"/>
                      <a:tailEnd type="none" w="med" len="med"/>
                    </a:lnL>
                    <a:lnR w="25400" cap="flat" cmpd="sng" algn="ctr">
                      <a:solidFill>
                        <a:srgbClr val="003C83"/>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3C83"/>
                      </a:solidFill>
                      <a:prstDash val="solid"/>
                      <a:round/>
                      <a:headEnd type="none" w="med" len="med"/>
                      <a:tailEnd type="none" w="med" len="med"/>
                    </a:lnB>
                    <a:lnTlToBr>
                      <a:noFill/>
                    </a:lnTlToBr>
                    <a:lnBlToTr>
                      <a:noFill/>
                    </a:lnBlToTr>
                    <a:solidFill>
                      <a:srgbClr val="3C88DC"/>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charset="0"/>
                        <a:buNone/>
                        <a:tabLst>
                          <a:tab pos="1066800" algn="l"/>
                        </a:tabLst>
                      </a:pPr>
                      <a:r>
                        <a:rPr kumimoji="0" lang="en-US" sz="1800" b="0" i="0" u="none" strike="noStrike" cap="none" normalizeH="0" baseline="0" dirty="0">
                          <a:ln>
                            <a:noFill/>
                          </a:ln>
                          <a:solidFill>
                            <a:srgbClr val="FFFFFF"/>
                          </a:solidFill>
                          <a:effectLst/>
                          <a:latin typeface="Gill Sans" charset="0"/>
                          <a:ea typeface="ヒラギノ角ゴ Pro W3" charset="-128"/>
                          <a:sym typeface="Gill Sans" charset="0"/>
                        </a:rPr>
                        <a:t>Estimate/ Weight</a:t>
                      </a:r>
                    </a:p>
                  </a:txBody>
                  <a:tcPr marL="38100" marR="38100" marT="38100" marB="38100" anchor="ctr" horzOverflow="overflow">
                    <a:lnL w="25400" cap="flat" cmpd="sng" algn="ctr">
                      <a:solidFill>
                        <a:srgbClr val="003C83"/>
                      </a:solidFill>
                      <a:prstDash val="solid"/>
                      <a:round/>
                      <a:headEnd type="none" w="med" len="med"/>
                      <a:tailEnd type="none" w="med" len="med"/>
                    </a:lnL>
                    <a:lnR w="25400" cap="flat" cmpd="sng" algn="ctr">
                      <a:solidFill>
                        <a:srgbClr val="003C83"/>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3C83"/>
                      </a:solidFill>
                      <a:prstDash val="solid"/>
                      <a:round/>
                      <a:headEnd type="none" w="med" len="med"/>
                      <a:tailEnd type="none" w="med" len="med"/>
                    </a:lnB>
                    <a:lnTlToBr>
                      <a:noFill/>
                    </a:lnTlToBr>
                    <a:lnBlToTr>
                      <a:noFill/>
                    </a:lnBlToTr>
                    <a:solidFill>
                      <a:srgbClr val="3C88DC"/>
                    </a:solidFill>
                  </a:tcPr>
                </a:tc>
                <a:extLst>
                  <a:ext uri="{0D108BD9-81ED-4DB2-BD59-A6C34878D82A}">
                    <a16:rowId xmlns:a16="http://schemas.microsoft.com/office/drawing/2014/main" val="10000"/>
                  </a:ext>
                </a:extLst>
              </a:tr>
              <a:tr h="480038">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charset="0"/>
                        <a:buNone/>
                        <a:tabLst>
                          <a:tab pos="914400" algn="l"/>
                        </a:tabLst>
                      </a:pPr>
                      <a:r>
                        <a:rPr kumimoji="0" lang="en-US" sz="1800" b="0" i="0" u="none" strike="noStrike" cap="none" normalizeH="0" baseline="0" dirty="0">
                          <a:ln>
                            <a:noFill/>
                          </a:ln>
                          <a:solidFill>
                            <a:schemeClr val="tx1"/>
                          </a:solidFill>
                          <a:effectLst/>
                          <a:latin typeface="Gill Sans" charset="0"/>
                          <a:ea typeface="ヒラギノ角ゴ Pro W3" charset="-128"/>
                          <a:sym typeface="Gill Sans" charset="0"/>
                        </a:rPr>
                        <a:t>Allow a new user to make sign up</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charset="0"/>
                        <a:buNone/>
                        <a:tabLst>
                          <a:tab pos="914400" algn="l"/>
                        </a:tabLst>
                      </a:pPr>
                      <a:r>
                        <a:rPr kumimoji="0" lang="en-US" sz="1800" b="0" i="0" u="none" strike="noStrike" cap="none" normalizeH="0" baseline="0">
                          <a:ln>
                            <a:noFill/>
                          </a:ln>
                          <a:solidFill>
                            <a:schemeClr val="tx1"/>
                          </a:solidFill>
                          <a:effectLst/>
                          <a:latin typeface="Gill Sans" charset="0"/>
                          <a:ea typeface="ヒラギノ角ゴ Pro W3" charset="-128"/>
                          <a:sym typeface="Gill Sans" charset="0"/>
                        </a:rPr>
                        <a:t>3</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3C83"/>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1"/>
                  </a:ext>
                </a:extLst>
              </a:tr>
              <a:tr h="85572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charset="0"/>
                        <a:buNone/>
                        <a:tabLst>
                          <a:tab pos="914400" algn="l"/>
                        </a:tabLst>
                      </a:pPr>
                      <a:r>
                        <a:rPr kumimoji="0" lang="en-US" sz="1800" b="0" i="0" u="none" strike="noStrike" cap="none" normalizeH="0" baseline="0" dirty="0">
                          <a:ln>
                            <a:noFill/>
                          </a:ln>
                          <a:solidFill>
                            <a:schemeClr val="tx1"/>
                          </a:solidFill>
                          <a:effectLst/>
                          <a:latin typeface="Gill Sans" charset="0"/>
                          <a:ea typeface="ヒラギノ角ゴ Pro W3" charset="-128"/>
                          <a:sym typeface="Gill Sans" charset="0"/>
                        </a:rPr>
                        <a:t>As a registered user , I want to enter/choose my mood , so that ….etc.</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charset="0"/>
                        <a:buNone/>
                        <a:tabLst>
                          <a:tab pos="914400" algn="l"/>
                        </a:tabLst>
                      </a:pPr>
                      <a:r>
                        <a:rPr kumimoji="0" lang="en-US" sz="1800" b="0" i="0" u="none" strike="noStrike" cap="none" normalizeH="0" baseline="0">
                          <a:ln>
                            <a:noFill/>
                          </a:ln>
                          <a:solidFill>
                            <a:schemeClr val="tx1"/>
                          </a:solidFill>
                          <a:effectLst/>
                          <a:latin typeface="Gill Sans" charset="0"/>
                          <a:ea typeface="ヒラギノ角ゴ Pro W3" charset="-128"/>
                          <a:sym typeface="Gill Sans" charset="0"/>
                        </a:rPr>
                        <a:t>5</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2"/>
                  </a:ext>
                </a:extLst>
              </a:tr>
              <a:tr h="85572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charset="0"/>
                        <a:buNone/>
                        <a:tabLst>
                          <a:tab pos="914400" algn="l"/>
                        </a:tabLst>
                      </a:pPr>
                      <a:r>
                        <a:rPr kumimoji="0" lang="en-US" sz="1800" b="0" i="0" u="none" strike="noStrike" cap="none" normalizeH="0" baseline="0" dirty="0">
                          <a:ln>
                            <a:noFill/>
                          </a:ln>
                          <a:solidFill>
                            <a:schemeClr val="tx1"/>
                          </a:solidFill>
                          <a:effectLst/>
                          <a:latin typeface="Gill Sans" charset="0"/>
                          <a:ea typeface="ヒラギノ角ゴ Pro W3" charset="-128"/>
                          <a:sym typeface="Gill Sans" charset="0"/>
                        </a:rPr>
                        <a:t>As a shop owner, I want to change the interests / offers, so that it appears to all users with suitable mood.</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charset="0"/>
                        <a:buNone/>
                        <a:tabLst>
                          <a:tab pos="914400" algn="l"/>
                        </a:tabLst>
                      </a:pPr>
                      <a:r>
                        <a:rPr kumimoji="0" lang="en-US" sz="1800" b="0" i="0" u="none" strike="noStrike" cap="none" normalizeH="0" baseline="0">
                          <a:ln>
                            <a:noFill/>
                          </a:ln>
                          <a:solidFill>
                            <a:schemeClr val="tx1"/>
                          </a:solidFill>
                          <a:effectLst/>
                          <a:latin typeface="Gill Sans" charset="0"/>
                          <a:ea typeface="ヒラギノ角ゴ Pro W3" charset="-128"/>
                          <a:sym typeface="Gill Sans" charset="0"/>
                        </a:rPr>
                        <a:t>3</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3"/>
                  </a:ext>
                </a:extLst>
              </a:tr>
              <a:tr h="855720">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charset="0"/>
                        <a:buNone/>
                        <a:tabLst>
                          <a:tab pos="914400" algn="l"/>
                        </a:tabLst>
                      </a:pPr>
                      <a:r>
                        <a:rPr kumimoji="0" lang="en-US" sz="1800" b="0" i="0" u="none" strike="noStrike" cap="none" normalizeH="0" baseline="0" dirty="0">
                          <a:ln>
                            <a:noFill/>
                          </a:ln>
                          <a:solidFill>
                            <a:schemeClr val="tx1"/>
                          </a:solidFill>
                          <a:effectLst/>
                          <a:latin typeface="Gill Sans" charset="0"/>
                          <a:ea typeface="ヒラギノ角ゴ Pro W3" charset="-128"/>
                          <a:sym typeface="Gill Sans" charset="0"/>
                        </a:rPr>
                        <a:t>As a mood enter user , I can view my friends moods and interests </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charset="0"/>
                        <a:buNone/>
                        <a:tabLst>
                          <a:tab pos="914400" algn="l"/>
                        </a:tabLst>
                      </a:pPr>
                      <a:r>
                        <a:rPr kumimoji="0" lang="en-US" sz="1800" b="0" i="0" u="none" strike="noStrike" cap="none" normalizeH="0" baseline="0">
                          <a:ln>
                            <a:noFill/>
                          </a:ln>
                          <a:solidFill>
                            <a:schemeClr val="tx1"/>
                          </a:solidFill>
                          <a:effectLst/>
                          <a:latin typeface="Gill Sans" charset="0"/>
                          <a:ea typeface="ヒラギノ角ゴ Pro W3" charset="-128"/>
                          <a:sym typeface="Gill Sans" charset="0"/>
                        </a:rPr>
                        <a:t>8</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4"/>
                  </a:ext>
                </a:extLst>
              </a:tr>
              <a:tr h="480038">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charset="0"/>
                        <a:buNone/>
                        <a:tabLst>
                          <a:tab pos="914400" algn="l"/>
                        </a:tabLst>
                      </a:pPr>
                      <a:r>
                        <a:rPr kumimoji="0" lang="en-US" sz="1800" b="0" i="0" u="none" strike="noStrike" cap="none" normalizeH="0" baseline="0">
                          <a:ln>
                            <a:noFill/>
                          </a:ln>
                          <a:solidFill>
                            <a:schemeClr val="tx1"/>
                          </a:solidFill>
                          <a:effectLst/>
                          <a:latin typeface="Gill Sans" charset="0"/>
                          <a:ea typeface="ヒラギノ角ゴ Pro W3" charset="-128"/>
                          <a:sym typeface="Gill Sans" charset="0"/>
                        </a:rPr>
                        <a:t>Improve exception handling</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charset="0"/>
                        <a:buNone/>
                        <a:tabLst>
                          <a:tab pos="914400" algn="l"/>
                        </a:tabLst>
                      </a:pPr>
                      <a:r>
                        <a:rPr kumimoji="0" lang="en-US" sz="1800" b="0" i="0" u="none" strike="noStrike" cap="none" normalizeH="0" baseline="0">
                          <a:ln>
                            <a:noFill/>
                          </a:ln>
                          <a:solidFill>
                            <a:schemeClr val="tx1"/>
                          </a:solidFill>
                          <a:effectLst/>
                          <a:latin typeface="Gill Sans" charset="0"/>
                          <a:ea typeface="ヒラギノ角ゴ Pro W3" charset="-128"/>
                          <a:sym typeface="Gill Sans" charset="0"/>
                        </a:rPr>
                        <a:t>8</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5"/>
                  </a:ext>
                </a:extLst>
              </a:tr>
              <a:tr h="480038">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charset="0"/>
                        <a:buNone/>
                        <a:tabLst>
                          <a:tab pos="914400" algn="l"/>
                        </a:tabLst>
                      </a:pPr>
                      <a:r>
                        <a:rPr kumimoji="0" lang="en-US" sz="1800" b="0" i="0" u="none" strike="noStrike" cap="none" normalizeH="0" baseline="0">
                          <a:ln>
                            <a:noFill/>
                          </a:ln>
                          <a:solidFill>
                            <a:schemeClr val="tx1"/>
                          </a:solidFill>
                          <a:effectLst/>
                          <a:latin typeface="Gill Sans" charset="0"/>
                          <a:ea typeface="ヒラギノ角ゴ Pro W3" charset="-128"/>
                          <a:sym typeface="Gill Sans" charset="0"/>
                        </a:rPr>
                        <a:t>...</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charset="0"/>
                        <a:buNone/>
                        <a:tabLst>
                          <a:tab pos="914400" algn="l"/>
                        </a:tabLst>
                      </a:pPr>
                      <a:r>
                        <a:rPr kumimoji="0" lang="en-US" sz="1800" b="0" i="0" u="none" strike="noStrike" cap="none" normalizeH="0" baseline="0">
                          <a:ln>
                            <a:noFill/>
                          </a:ln>
                          <a:solidFill>
                            <a:schemeClr val="tx1"/>
                          </a:solidFill>
                          <a:effectLst/>
                          <a:latin typeface="Gill Sans" charset="0"/>
                          <a:ea typeface="ヒラギノ角ゴ Pro W3" charset="-128"/>
                          <a:sym typeface="Gill Sans" charset="0"/>
                        </a:rPr>
                        <a:t>30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6"/>
                  </a:ext>
                </a:extLst>
              </a:tr>
              <a:tr h="480038">
                <a:tc>
                  <a:txBody>
                    <a:bodyPr/>
                    <a:lstStyle/>
                    <a:p>
                      <a:pPr marL="114300" marR="0" lvl="0" indent="0" algn="l" defTabSz="914400" rtl="0" eaLnBrk="1" fontAlgn="base" latinLnBrk="0" hangingPunct="1">
                        <a:lnSpc>
                          <a:spcPct val="100000"/>
                        </a:lnSpc>
                        <a:spcBef>
                          <a:spcPct val="0"/>
                        </a:spcBef>
                        <a:spcAft>
                          <a:spcPct val="0"/>
                        </a:spcAft>
                        <a:buClr>
                          <a:srgbClr val="5F7BAE"/>
                        </a:buClr>
                        <a:buSzPct val="150000"/>
                        <a:buFont typeface="Lucida Grande" charset="0"/>
                        <a:buNone/>
                        <a:tabLst>
                          <a:tab pos="914400" algn="l"/>
                        </a:tabLst>
                      </a:pPr>
                      <a:r>
                        <a:rPr kumimoji="0" lang="en-US" sz="1800" b="0" i="0" u="none" strike="noStrike" cap="none" normalizeH="0" baseline="0">
                          <a:ln>
                            <a:noFill/>
                          </a:ln>
                          <a:solidFill>
                            <a:schemeClr val="tx1"/>
                          </a:solidFill>
                          <a:effectLst/>
                          <a:latin typeface="Gill Sans" charset="0"/>
                          <a:ea typeface="ヒラギノ角ゴ Pro W3" charset="-128"/>
                          <a:sym typeface="Gill Sans" charset="0"/>
                        </a:rPr>
                        <a:t>...</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0"/>
                        </a:spcBef>
                        <a:spcAft>
                          <a:spcPct val="0"/>
                        </a:spcAft>
                        <a:buClr>
                          <a:srgbClr val="5F7BAE"/>
                        </a:buClr>
                        <a:buSzPct val="150000"/>
                        <a:buFont typeface="Lucida Grande" charset="0"/>
                        <a:buNone/>
                        <a:tabLst>
                          <a:tab pos="914400" algn="l"/>
                        </a:tabLst>
                      </a:pPr>
                      <a:r>
                        <a:rPr kumimoji="0" lang="en-US" sz="1800" b="0" i="0" u="none" strike="noStrike" cap="none" normalizeH="0" baseline="0" dirty="0">
                          <a:ln>
                            <a:noFill/>
                          </a:ln>
                          <a:solidFill>
                            <a:schemeClr val="tx1"/>
                          </a:solidFill>
                          <a:effectLst/>
                          <a:latin typeface="Gill Sans" charset="0"/>
                          <a:ea typeface="ヒラギノ角ゴ Pro W3" charset="-128"/>
                          <a:sym typeface="Gill Sans" charset="0"/>
                        </a:rPr>
                        <a:t>50</a:t>
                      </a:r>
                    </a:p>
                  </a:txBody>
                  <a:tcPr marL="38100" marR="38100" marT="38100" marB="381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0065322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fields</a:t>
            </a:r>
          </a:p>
        </p:txBody>
      </p:sp>
      <p:graphicFrame>
        <p:nvGraphicFramePr>
          <p:cNvPr id="4" name="Diagram 3"/>
          <p:cNvGraphicFramePr/>
          <p:nvPr/>
        </p:nvGraphicFramePr>
        <p:xfrm>
          <a:off x="1762125" y="1663700"/>
          <a:ext cx="8905875" cy="519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700118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a:t>
            </a:r>
          </a:p>
        </p:txBody>
      </p:sp>
      <p:sp>
        <p:nvSpPr>
          <p:cNvPr id="3" name="Text Placeholder 2"/>
          <p:cNvSpPr>
            <a:spLocks noGrp="1"/>
          </p:cNvSpPr>
          <p:nvPr>
            <p:ph type="body" sz="quarter" idx="10"/>
          </p:nvPr>
        </p:nvSpPr>
        <p:spPr>
          <a:xfrm>
            <a:off x="1780032" y="1789938"/>
            <a:ext cx="4220718" cy="3666744"/>
          </a:xfrm>
        </p:spPr>
        <p:txBody>
          <a:bodyPr/>
          <a:lstStyle/>
          <a:p>
            <a:pPr marL="549275" indent="-295275" rtl="0">
              <a:lnSpc>
                <a:spcPct val="80000"/>
              </a:lnSpc>
              <a:tabLst>
                <a:tab pos="1187450" algn="l"/>
              </a:tabLst>
            </a:pPr>
            <a:r>
              <a:rPr lang="en-US" dirty="0"/>
              <a:t>The requirements</a:t>
            </a:r>
          </a:p>
          <a:p>
            <a:pPr marL="549275" indent="-295275" rtl="0">
              <a:lnSpc>
                <a:spcPct val="80000"/>
              </a:lnSpc>
              <a:spcBef>
                <a:spcPts val="1400"/>
              </a:spcBef>
              <a:tabLst>
                <a:tab pos="1187450" algn="l"/>
              </a:tabLst>
            </a:pPr>
            <a:r>
              <a:rPr lang="en-US" dirty="0"/>
              <a:t>A list of all desired work on the project</a:t>
            </a:r>
          </a:p>
          <a:p>
            <a:pPr marL="549275" indent="-295275" rtl="0">
              <a:lnSpc>
                <a:spcPct val="80000"/>
              </a:lnSpc>
              <a:spcBef>
                <a:spcPts val="1400"/>
              </a:spcBef>
              <a:tabLst>
                <a:tab pos="1187450" algn="l"/>
              </a:tabLst>
            </a:pPr>
            <a:r>
              <a:rPr lang="en-US" dirty="0"/>
              <a:t>Ideally expressed such that each item has value to the users or customers of the product </a:t>
            </a:r>
          </a:p>
          <a:p>
            <a:pPr marL="549275" indent="-295275" rtl="0">
              <a:lnSpc>
                <a:spcPct val="80000"/>
              </a:lnSpc>
              <a:spcBef>
                <a:spcPts val="1400"/>
              </a:spcBef>
              <a:tabLst>
                <a:tab pos="1187450" algn="l"/>
              </a:tabLst>
            </a:pPr>
            <a:r>
              <a:rPr lang="en-US" dirty="0"/>
              <a:t>Prioritized by the product owner</a:t>
            </a:r>
          </a:p>
          <a:p>
            <a:pPr marL="549275" indent="-295275" rtl="0">
              <a:lnSpc>
                <a:spcPct val="80000"/>
              </a:lnSpc>
              <a:spcBef>
                <a:spcPts val="1400"/>
              </a:spcBef>
              <a:tabLst>
                <a:tab pos="1187450" algn="l"/>
              </a:tabLst>
            </a:pPr>
            <a:r>
              <a:rPr lang="en-US" dirty="0"/>
              <a:t>Reprioritized at the start of each sprint</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5676901" y="3683000"/>
            <a:ext cx="3832225" cy="1860550"/>
          </a:xfrm>
          <a:prstGeom prst="rect">
            <a:avLst/>
          </a:prstGeom>
          <a:noFill/>
          <a:ln w="9525">
            <a:noFill/>
            <a:miter lim="800000"/>
            <a:headEnd/>
            <a:tailEnd/>
          </a:ln>
        </p:spPr>
      </p:pic>
      <p:sp>
        <p:nvSpPr>
          <p:cNvPr id="5" name="Down Arrow 4"/>
          <p:cNvSpPr/>
          <p:nvPr/>
        </p:nvSpPr>
        <p:spPr>
          <a:xfrm>
            <a:off x="6305550" y="4171950"/>
            <a:ext cx="95250" cy="495300"/>
          </a:xfrm>
          <a:prstGeom prst="downArrow">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a:solidFill>
                <a:prstClr val="white"/>
              </a:solidFill>
              <a:latin typeface="+mj-lt"/>
            </a:endParaRPr>
          </a:p>
        </p:txBody>
      </p:sp>
      <p:sp>
        <p:nvSpPr>
          <p:cNvPr id="6" name="TextBox 5"/>
          <p:cNvSpPr txBox="1"/>
          <p:nvPr/>
        </p:nvSpPr>
        <p:spPr>
          <a:xfrm>
            <a:off x="5800726" y="3876677"/>
            <a:ext cx="1414170" cy="276999"/>
          </a:xfrm>
          <a:prstGeom prst="rect">
            <a:avLst/>
          </a:prstGeom>
          <a:noFill/>
        </p:spPr>
        <p:txBody>
          <a:bodyPr wrap="none" rtlCol="0">
            <a:spAutoFit/>
          </a:bodyPr>
          <a:lstStyle/>
          <a:p>
            <a:r>
              <a:rPr lang="en-US" sz="1200" b="1" dirty="0">
                <a:solidFill>
                  <a:srgbClr val="000000"/>
                </a:solidFill>
                <a:latin typeface="+mj-lt"/>
              </a:rPr>
              <a:t>Product Backlog</a:t>
            </a:r>
          </a:p>
        </p:txBody>
      </p:sp>
      <p:sp>
        <p:nvSpPr>
          <p:cNvPr id="8" name="Rectangle 7"/>
          <p:cNvSpPr/>
          <p:nvPr/>
        </p:nvSpPr>
        <p:spPr>
          <a:xfrm>
            <a:off x="7301166" y="1843387"/>
            <a:ext cx="1611339" cy="1015663"/>
          </a:xfrm>
          <a:prstGeom prst="rect">
            <a:avLst/>
          </a:prstGeom>
          <a:noFill/>
        </p:spPr>
        <p:txBody>
          <a:bodyPr wrap="none" lIns="91440" tIns="45720" rIns="91440" bIns="45720">
            <a:spAutoFit/>
          </a:bodyPr>
          <a:lstStyle/>
          <a:p>
            <a:pPr>
              <a:buFont typeface="Wingdings" pitchFamily="2" charset="2"/>
              <a:buChar char="ü"/>
            </a:pPr>
            <a:r>
              <a:rPr lang="en-US" sz="2000" b="1" dirty="0">
                <a:solidFill>
                  <a:srgbClr val="EB5F01"/>
                </a:solidFill>
              </a:rPr>
              <a:t>Ordered</a:t>
            </a:r>
          </a:p>
          <a:p>
            <a:pPr>
              <a:buFont typeface="Wingdings" pitchFamily="2" charset="2"/>
              <a:buChar char="ü"/>
            </a:pPr>
            <a:r>
              <a:rPr lang="en-US" sz="2000" b="1" dirty="0">
                <a:solidFill>
                  <a:srgbClr val="EB5F01"/>
                </a:solidFill>
              </a:rPr>
              <a:t>Valued</a:t>
            </a:r>
          </a:p>
          <a:p>
            <a:pPr>
              <a:buFont typeface="Wingdings" pitchFamily="2" charset="2"/>
              <a:buChar char="ü"/>
            </a:pPr>
            <a:r>
              <a:rPr lang="en-US" sz="2000" b="1" dirty="0">
                <a:solidFill>
                  <a:srgbClr val="EB5F01"/>
                </a:solidFill>
              </a:rPr>
              <a:t>Estimated</a:t>
            </a:r>
          </a:p>
        </p:txBody>
      </p:sp>
    </p:spTree>
    <p:extLst>
      <p:ext uri="{BB962C8B-B14F-4D97-AF65-F5344CB8AC3E}">
        <p14:creationId xmlns:p14="http://schemas.microsoft.com/office/powerpoint/2010/main" val="4417367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41739A7E-6DB9-40A2-A69E-924352DF6EC9}" type="slidenum">
              <a:rPr lang="en-US" altLang="ar-EG" sz="1200">
                <a:solidFill>
                  <a:srgbClr val="898989"/>
                </a:solidFill>
              </a:rPr>
              <a:pPr algn="l">
                <a:spcBef>
                  <a:spcPct val="0"/>
                </a:spcBef>
                <a:buFontTx/>
                <a:buNone/>
              </a:pPr>
              <a:t>29</a:t>
            </a:fld>
            <a:endParaRPr lang="en-US" altLang="ar-EG" sz="1200">
              <a:solidFill>
                <a:srgbClr val="898989"/>
              </a:solidFill>
            </a:endParaRPr>
          </a:p>
        </p:txBody>
      </p:sp>
      <p:graphicFrame>
        <p:nvGraphicFramePr>
          <p:cNvPr id="24579" name="Object 4"/>
          <p:cNvGraphicFramePr>
            <a:graphicFrameLocks noChangeAspect="1"/>
          </p:cNvGraphicFramePr>
          <p:nvPr/>
        </p:nvGraphicFramePr>
        <p:xfrm>
          <a:off x="4959350" y="3914775"/>
          <a:ext cx="1974850" cy="1879600"/>
        </p:xfrm>
        <a:graphic>
          <a:graphicData uri="http://schemas.openxmlformats.org/presentationml/2006/ole">
            <mc:AlternateContent xmlns:mc="http://schemas.openxmlformats.org/markup-compatibility/2006">
              <mc:Choice xmlns:v="urn:schemas-microsoft-com:vml" Requires="v">
                <p:oleObj name="Visio" r:id="rId2" imgW="1474622" imgH="1402690" progId="Visio.Drawing.11">
                  <p:embed/>
                </p:oleObj>
              </mc:Choice>
              <mc:Fallback>
                <p:oleObj name="Visio" r:id="rId2" imgW="1474622" imgH="1402690"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9350" y="3914775"/>
                        <a:ext cx="197485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0" name="Object 5"/>
          <p:cNvGraphicFramePr>
            <a:graphicFrameLocks noChangeAspect="1"/>
          </p:cNvGraphicFramePr>
          <p:nvPr/>
        </p:nvGraphicFramePr>
        <p:xfrm>
          <a:off x="2317750" y="3101975"/>
          <a:ext cx="2471738" cy="2781300"/>
        </p:xfrm>
        <a:graphic>
          <a:graphicData uri="http://schemas.openxmlformats.org/presentationml/2006/ole">
            <mc:AlternateContent xmlns:mc="http://schemas.openxmlformats.org/markup-compatibility/2006">
              <mc:Choice xmlns:v="urn:schemas-microsoft-com:vml" Requires="v">
                <p:oleObj name="Visio" r:id="rId4" imgW="1726692" imgH="1942795" progId="Visio.Drawing.11">
                  <p:embed/>
                </p:oleObj>
              </mc:Choice>
              <mc:Fallback>
                <p:oleObj name="Visio" r:id="rId4" imgW="1726692" imgH="194279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0" y="3101975"/>
                        <a:ext cx="2471738"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1" name="Object 6"/>
          <p:cNvGraphicFramePr>
            <a:graphicFrameLocks noChangeAspect="1"/>
          </p:cNvGraphicFramePr>
          <p:nvPr/>
        </p:nvGraphicFramePr>
        <p:xfrm>
          <a:off x="5165725" y="1339851"/>
          <a:ext cx="1506538" cy="2233613"/>
        </p:xfrm>
        <a:graphic>
          <a:graphicData uri="http://schemas.openxmlformats.org/presentationml/2006/ole">
            <mc:AlternateContent xmlns:mc="http://schemas.openxmlformats.org/markup-compatibility/2006">
              <mc:Choice xmlns:v="urn:schemas-microsoft-com:vml" Requires="v">
                <p:oleObj name="Visio" r:id="rId6" imgW="1042721" imgH="1546555" progId="Visio.Drawing.11">
                  <p:embed/>
                </p:oleObj>
              </mc:Choice>
              <mc:Fallback>
                <p:oleObj name="Visio" r:id="rId6" imgW="1042721" imgH="1546555"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65725" y="1339851"/>
                        <a:ext cx="1506538" cy="223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7"/>
          <p:cNvGraphicFramePr>
            <a:graphicFrameLocks noChangeAspect="1"/>
          </p:cNvGraphicFramePr>
          <p:nvPr/>
        </p:nvGraphicFramePr>
        <p:xfrm>
          <a:off x="7050089" y="4195763"/>
          <a:ext cx="3222625" cy="1282700"/>
        </p:xfrm>
        <a:graphic>
          <a:graphicData uri="http://schemas.openxmlformats.org/presentationml/2006/ole">
            <mc:AlternateContent xmlns:mc="http://schemas.openxmlformats.org/markup-compatibility/2006">
              <mc:Choice xmlns:v="urn:schemas-microsoft-com:vml" Requires="v">
                <p:oleObj name="Visio" r:id="rId8" imgW="2349398" imgH="934822" progId="Visio.Drawing.11">
                  <p:embed/>
                </p:oleObj>
              </mc:Choice>
              <mc:Fallback>
                <p:oleObj name="Visio" r:id="rId8" imgW="2349398" imgH="934822"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50089" y="4195763"/>
                        <a:ext cx="3222625"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3" name="Text Box 9"/>
          <p:cNvSpPr txBox="1">
            <a:spLocks noChangeArrowheads="1"/>
          </p:cNvSpPr>
          <p:nvPr/>
        </p:nvSpPr>
        <p:spPr bwMode="auto">
          <a:xfrm>
            <a:off x="3124200" y="160339"/>
            <a:ext cx="5715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ar-EG" sz="2800"/>
              <a:t>SPRINT PLANNING</a:t>
            </a:r>
          </a:p>
          <a:p>
            <a:pPr algn="ctr" eaLnBrk="1" hangingPunct="1">
              <a:spcBef>
                <a:spcPct val="0"/>
              </a:spcBef>
              <a:buFontTx/>
              <a:buNone/>
            </a:pPr>
            <a:r>
              <a:rPr lang="en-US" altLang="ar-EG" sz="2800"/>
              <a:t>OFF-SHORE/ONSITE – through VC</a:t>
            </a:r>
          </a:p>
        </p:txBody>
      </p:sp>
    </p:spTree>
    <p:extLst>
      <p:ext uri="{BB962C8B-B14F-4D97-AF65-F5344CB8AC3E}">
        <p14:creationId xmlns:p14="http://schemas.microsoft.com/office/powerpoint/2010/main" val="4002369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20BFE2F4-D7A2-4D36-9CEC-2D0481CBBBA9}" type="slidenum">
              <a:rPr lang="en-US" altLang="ar-EG" sz="1200">
                <a:solidFill>
                  <a:srgbClr val="898989"/>
                </a:solidFill>
              </a:rPr>
              <a:pPr algn="l">
                <a:spcBef>
                  <a:spcPct val="0"/>
                </a:spcBef>
                <a:buFontTx/>
                <a:buNone/>
              </a:pPr>
              <a:t>3</a:t>
            </a:fld>
            <a:endParaRPr lang="en-US" altLang="ar-EG" sz="1200">
              <a:solidFill>
                <a:srgbClr val="898989"/>
              </a:solidFill>
            </a:endParaRPr>
          </a:p>
        </p:txBody>
      </p:sp>
      <p:sp>
        <p:nvSpPr>
          <p:cNvPr id="11270" name="Text Box 6"/>
          <p:cNvSpPr txBox="1">
            <a:spLocks noChangeArrowheads="1"/>
          </p:cNvSpPr>
          <p:nvPr/>
        </p:nvSpPr>
        <p:spPr bwMode="auto">
          <a:xfrm>
            <a:off x="1979614" y="1295400"/>
            <a:ext cx="7240587"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ar-EG" sz="1800" u="sng">
                <a:latin typeface="Trebuchet MS" panose="020B0603020202020204" pitchFamily="34" charset="0"/>
                <a:ea typeface="ＭＳ Ｐゴシック" panose="020B0600070205080204" pitchFamily="34" charset="-128"/>
              </a:rPr>
              <a:t>Shorter Delivery Cycles/Long Term Customer Commitments</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Customers looking at faster delivery cycles</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Adaptive solutions to meet customer’s ever changing business environment</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Long term customer commitments</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Time to Market</a:t>
            </a:r>
          </a:p>
        </p:txBody>
      </p:sp>
      <p:sp>
        <p:nvSpPr>
          <p:cNvPr id="11271" name="Text Box 7"/>
          <p:cNvSpPr txBox="1">
            <a:spLocks noChangeArrowheads="1"/>
          </p:cNvSpPr>
          <p:nvPr/>
        </p:nvSpPr>
        <p:spPr bwMode="auto">
          <a:xfrm>
            <a:off x="3505200" y="2743201"/>
            <a:ext cx="47244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ar-EG" sz="1800" u="sng">
                <a:latin typeface="Trebuchet MS" panose="020B0603020202020204" pitchFamily="34" charset="0"/>
                <a:ea typeface="ＭＳ Ｐゴシック" panose="020B0600070205080204" pitchFamily="34" charset="-128"/>
              </a:rPr>
              <a:t>More Features/ Better Quality</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Competitive feature game</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Maintain high Production Quality</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Improve Usability</a:t>
            </a:r>
          </a:p>
        </p:txBody>
      </p:sp>
      <p:sp>
        <p:nvSpPr>
          <p:cNvPr id="11272" name="Text Box 8"/>
          <p:cNvSpPr txBox="1">
            <a:spLocks noChangeArrowheads="1"/>
          </p:cNvSpPr>
          <p:nvPr/>
        </p:nvSpPr>
        <p:spPr bwMode="auto">
          <a:xfrm>
            <a:off x="4970464" y="4343400"/>
            <a:ext cx="5011737"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ar-EG" sz="1800" u="sng">
                <a:latin typeface="Trebuchet MS" panose="020B0603020202020204" pitchFamily="34" charset="0"/>
                <a:ea typeface="ＭＳ Ｐゴシック" panose="020B0600070205080204" pitchFamily="34" charset="-128"/>
              </a:rPr>
              <a:t>Address New Markets/ Honour Old Customers</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Become present in new Markets and segments</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Deliver as promised </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Improve customer satisfaction &amp; ensure retention</a:t>
            </a:r>
          </a:p>
          <a:p>
            <a:pPr eaLnBrk="1" hangingPunct="1">
              <a:lnSpc>
                <a:spcPct val="110000"/>
              </a:lnSpc>
              <a:spcBef>
                <a:spcPct val="0"/>
              </a:spcBef>
              <a:buFontTx/>
              <a:buNone/>
            </a:pPr>
            <a:endParaRPr lang="en-US" altLang="ar-EG" sz="1600">
              <a:latin typeface="Trebuchet MS" panose="020B0603020202020204" pitchFamily="34" charset="0"/>
              <a:ea typeface="ＭＳ Ｐゴシック" panose="020B0600070205080204" pitchFamily="34" charset="-128"/>
            </a:endParaRPr>
          </a:p>
        </p:txBody>
      </p:sp>
      <p:sp>
        <p:nvSpPr>
          <p:cNvPr id="11273" name="Rectangle 9"/>
          <p:cNvSpPr>
            <a:spLocks noChangeArrowheads="1"/>
          </p:cNvSpPr>
          <p:nvPr/>
        </p:nvSpPr>
        <p:spPr bwMode="auto">
          <a:xfrm>
            <a:off x="2057400" y="5867401"/>
            <a:ext cx="7467600" cy="346075"/>
          </a:xfrm>
          <a:prstGeom prst="rect">
            <a:avLst/>
          </a:prstGeom>
          <a:solidFill>
            <a:schemeClr val="tx2">
              <a:lumMod val="60000"/>
              <a:lumOff val="40000"/>
            </a:schemeClr>
          </a:solidFill>
          <a:ln w="9525" algn="ctr">
            <a:solidFill>
              <a:srgbClr val="0070C0"/>
            </a:solidFill>
            <a:miter lim="800000"/>
            <a:headEnd/>
            <a:tailEnd/>
          </a:ln>
        </p:spPr>
        <p:txBody>
          <a:bodyPr>
            <a:spAutoFit/>
          </a:bodyPr>
          <a:lstStyle/>
          <a:p>
            <a:pPr marL="180975" indent="-180975">
              <a:lnSpc>
                <a:spcPct val="80000"/>
              </a:lnSpc>
              <a:defRPr/>
            </a:pPr>
            <a:r>
              <a:rPr lang="en-US" sz="2000" dirty="0">
                <a:latin typeface="Trebuchet MS" pitchFamily="34" charset="0"/>
                <a:ea typeface="ＭＳ Ｐゴシック" pitchFamily="34" charset="-128"/>
                <a:cs typeface="Arial" charset="0"/>
              </a:rPr>
              <a:t>How to go about it!</a:t>
            </a:r>
          </a:p>
        </p:txBody>
      </p:sp>
      <p:sp>
        <p:nvSpPr>
          <p:cNvPr id="7175" name="TextBox 7"/>
          <p:cNvSpPr txBox="1">
            <a:spLocks noChangeArrowheads="1"/>
          </p:cNvSpPr>
          <p:nvPr/>
        </p:nvSpPr>
        <p:spPr bwMode="auto">
          <a:xfrm>
            <a:off x="3381375" y="214313"/>
            <a:ext cx="48577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ar-EG" sz="2800"/>
              <a:t>Business Challenges</a:t>
            </a:r>
          </a:p>
          <a:p>
            <a:pPr eaLnBrk="1" hangingPunct="1">
              <a:spcBef>
                <a:spcPct val="0"/>
              </a:spcBef>
              <a:buFontTx/>
              <a:buNone/>
            </a:pPr>
            <a:endParaRPr lang="en-US" altLang="ar-EG" sz="1800">
              <a:latin typeface="Arial" panose="020B0604020202020204" pitchFamily="34" charset="0"/>
            </a:endParaRPr>
          </a:p>
        </p:txBody>
      </p:sp>
    </p:spTree>
    <p:extLst>
      <p:ext uri="{BB962C8B-B14F-4D97-AF65-F5344CB8AC3E}">
        <p14:creationId xmlns:p14="http://schemas.microsoft.com/office/powerpoint/2010/main" val="2940116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dissolve">
                                      <p:cBhvr>
                                        <p:cTn id="7" dur="500"/>
                                        <p:tgtEl>
                                          <p:spTgt spid="112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71"/>
                                        </p:tgtEl>
                                        <p:attrNameLst>
                                          <p:attrName>style.visibility</p:attrName>
                                        </p:attrNameLst>
                                      </p:cBhvr>
                                      <p:to>
                                        <p:strVal val="visible"/>
                                      </p:to>
                                    </p:set>
                                    <p:animEffect transition="in" filter="dissolve">
                                      <p:cBhvr>
                                        <p:cTn id="12" dur="500"/>
                                        <p:tgtEl>
                                          <p:spTgt spid="112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72"/>
                                        </p:tgtEl>
                                        <p:attrNameLst>
                                          <p:attrName>style.visibility</p:attrName>
                                        </p:attrNameLst>
                                      </p:cBhvr>
                                      <p:to>
                                        <p:strVal val="visible"/>
                                      </p:to>
                                    </p:set>
                                    <p:animEffect transition="in" filter="dissolve">
                                      <p:cBhvr>
                                        <p:cTn id="17" dur="500"/>
                                        <p:tgtEl>
                                          <p:spTgt spid="112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1273"/>
                                        </p:tgtEl>
                                        <p:attrNameLst>
                                          <p:attrName>style.visibility</p:attrName>
                                        </p:attrNameLst>
                                      </p:cBhvr>
                                      <p:to>
                                        <p:strVal val="visible"/>
                                      </p:to>
                                    </p:set>
                                    <p:anim calcmode="lin" valueType="num">
                                      <p:cBhvr>
                                        <p:cTn id="22" dur="500" fill="hold"/>
                                        <p:tgtEl>
                                          <p:spTgt spid="11273"/>
                                        </p:tgtEl>
                                        <p:attrNameLst>
                                          <p:attrName>ppt_w</p:attrName>
                                        </p:attrNameLst>
                                      </p:cBhvr>
                                      <p:tavLst>
                                        <p:tav tm="0">
                                          <p:val>
                                            <p:fltVal val="0"/>
                                          </p:val>
                                        </p:tav>
                                        <p:tav tm="100000">
                                          <p:val>
                                            <p:strVal val="#ppt_w"/>
                                          </p:val>
                                        </p:tav>
                                      </p:tavLst>
                                    </p:anim>
                                    <p:anim calcmode="lin" valueType="num">
                                      <p:cBhvr>
                                        <p:cTn id="23" dur="500" fill="hold"/>
                                        <p:tgtEl>
                                          <p:spTgt spid="112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P spid="11271" grpId="0"/>
      <p:bldP spid="11272" grpId="0"/>
      <p:bldP spid="1127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Backlog</a:t>
            </a:r>
          </a:p>
        </p:txBody>
      </p:sp>
      <p:sp>
        <p:nvSpPr>
          <p:cNvPr id="3" name="Text Placeholder 2"/>
          <p:cNvSpPr>
            <a:spLocks noGrp="1"/>
          </p:cNvSpPr>
          <p:nvPr>
            <p:ph type="body" sz="quarter" idx="10"/>
          </p:nvPr>
        </p:nvSpPr>
        <p:spPr>
          <a:xfrm>
            <a:off x="1524002" y="1780413"/>
            <a:ext cx="4554093" cy="3666744"/>
          </a:xfrm>
        </p:spPr>
        <p:txBody>
          <a:bodyPr>
            <a:normAutofit fontScale="92500" lnSpcReduction="20000"/>
          </a:bodyPr>
          <a:lstStyle/>
          <a:p>
            <a:pPr marL="698500" rtl="0">
              <a:lnSpc>
                <a:spcPct val="90000"/>
              </a:lnSpc>
            </a:pPr>
            <a:r>
              <a:rPr lang="en-US" dirty="0"/>
              <a:t>Individuals sign up for work of their own choosing</a:t>
            </a:r>
          </a:p>
          <a:p>
            <a:pPr marL="698500" rtl="0">
              <a:lnSpc>
                <a:spcPct val="90000"/>
              </a:lnSpc>
              <a:spcBef>
                <a:spcPts val="1400"/>
              </a:spcBef>
            </a:pPr>
            <a:r>
              <a:rPr lang="en-US" dirty="0"/>
              <a:t>Estimated work remaining is updated daily</a:t>
            </a:r>
          </a:p>
          <a:p>
            <a:pPr marL="698500" rtl="0">
              <a:lnSpc>
                <a:spcPct val="90000"/>
              </a:lnSpc>
              <a:spcBef>
                <a:spcPts val="1400"/>
              </a:spcBef>
            </a:pPr>
            <a:r>
              <a:rPr lang="en-US" dirty="0"/>
              <a:t>Any team member can add, delete or change the sprint backlog</a:t>
            </a:r>
          </a:p>
          <a:p>
            <a:pPr marL="698500" rtl="0">
              <a:lnSpc>
                <a:spcPct val="90000"/>
              </a:lnSpc>
              <a:spcBef>
                <a:spcPts val="1400"/>
              </a:spcBef>
            </a:pPr>
            <a:r>
              <a:rPr lang="en-US" dirty="0"/>
              <a:t>Work for the sprint emerges</a:t>
            </a:r>
          </a:p>
          <a:p>
            <a:pPr marL="698500" rtl="0">
              <a:lnSpc>
                <a:spcPct val="90000"/>
              </a:lnSpc>
              <a:spcBef>
                <a:spcPts val="1400"/>
              </a:spcBef>
            </a:pPr>
            <a:r>
              <a:rPr lang="en-US" dirty="0"/>
              <a:t>If work is unclear, define a sprint backlog item with a larger amount of time and break it down later</a:t>
            </a:r>
            <a:endParaRPr lang="en-US" sz="4000" dirty="0"/>
          </a:p>
          <a:p>
            <a:pPr marL="698500" rtl="0">
              <a:lnSpc>
                <a:spcPct val="90000"/>
              </a:lnSpc>
              <a:spcBef>
                <a:spcPts val="1400"/>
              </a:spcBef>
            </a:pPr>
            <a:r>
              <a:rPr lang="en-US" dirty="0"/>
              <a:t>Update work remaining as more becomes known</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5676901" y="3683000"/>
            <a:ext cx="3832225" cy="1860550"/>
          </a:xfrm>
          <a:prstGeom prst="rect">
            <a:avLst/>
          </a:prstGeom>
          <a:noFill/>
          <a:ln w="9525">
            <a:noFill/>
            <a:miter lim="800000"/>
            <a:headEnd/>
            <a:tailEnd/>
          </a:ln>
        </p:spPr>
      </p:pic>
      <p:sp>
        <p:nvSpPr>
          <p:cNvPr id="5" name="Down Arrow 4"/>
          <p:cNvSpPr/>
          <p:nvPr/>
        </p:nvSpPr>
        <p:spPr>
          <a:xfrm>
            <a:off x="7153275" y="4410075"/>
            <a:ext cx="95250" cy="495300"/>
          </a:xfrm>
          <a:prstGeom prst="downArrow">
            <a:avLst/>
          </a:prstGeom>
          <a:gradFill flip="none" rotWithShape="1">
            <a:gsLst>
              <a:gs pos="0">
                <a:srgbClr val="00A4E6"/>
              </a:gs>
              <a:gs pos="100000">
                <a:srgbClr val="1742DB"/>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tlCol="0" anchor="ctr"/>
          <a:lstStyle/>
          <a:p>
            <a:pPr algn="ctr">
              <a:lnSpc>
                <a:spcPct val="85000"/>
              </a:lnSpc>
            </a:pPr>
            <a:endParaRPr lang="en-US" sz="2000" dirty="0">
              <a:solidFill>
                <a:prstClr val="white"/>
              </a:solidFill>
              <a:latin typeface="+mj-lt"/>
            </a:endParaRPr>
          </a:p>
        </p:txBody>
      </p:sp>
      <p:sp>
        <p:nvSpPr>
          <p:cNvPr id="6" name="TextBox 5"/>
          <p:cNvSpPr txBox="1"/>
          <p:nvPr/>
        </p:nvSpPr>
        <p:spPr>
          <a:xfrm>
            <a:off x="6419850" y="4105277"/>
            <a:ext cx="1249060" cy="276999"/>
          </a:xfrm>
          <a:prstGeom prst="rect">
            <a:avLst/>
          </a:prstGeom>
          <a:noFill/>
        </p:spPr>
        <p:txBody>
          <a:bodyPr wrap="none" rtlCol="0">
            <a:spAutoFit/>
          </a:bodyPr>
          <a:lstStyle/>
          <a:p>
            <a:r>
              <a:rPr lang="en-US" sz="1200" b="1" dirty="0">
                <a:solidFill>
                  <a:srgbClr val="000000"/>
                </a:solidFill>
                <a:latin typeface="+mj-lt"/>
              </a:rPr>
              <a:t>Sprint Backlog</a:t>
            </a:r>
          </a:p>
        </p:txBody>
      </p:sp>
      <p:sp>
        <p:nvSpPr>
          <p:cNvPr id="8" name="Rectangle 7"/>
          <p:cNvSpPr/>
          <p:nvPr/>
        </p:nvSpPr>
        <p:spPr>
          <a:xfrm>
            <a:off x="7301164" y="1843387"/>
            <a:ext cx="2536272" cy="1015663"/>
          </a:xfrm>
          <a:prstGeom prst="rect">
            <a:avLst/>
          </a:prstGeom>
          <a:noFill/>
        </p:spPr>
        <p:txBody>
          <a:bodyPr wrap="none" lIns="91440" tIns="45720" rIns="91440" bIns="45720">
            <a:spAutoFit/>
          </a:bodyPr>
          <a:lstStyle/>
          <a:p>
            <a:pPr>
              <a:buFont typeface="Wingdings" pitchFamily="2" charset="2"/>
              <a:buChar char="ü"/>
            </a:pPr>
            <a:r>
              <a:rPr lang="en-US" sz="2000" b="1" dirty="0">
                <a:solidFill>
                  <a:srgbClr val="EB5F01"/>
                </a:solidFill>
              </a:rPr>
              <a:t>Assignable</a:t>
            </a:r>
          </a:p>
          <a:p>
            <a:pPr>
              <a:buFont typeface="Wingdings" pitchFamily="2" charset="2"/>
              <a:buChar char="ü"/>
            </a:pPr>
            <a:r>
              <a:rPr lang="en-US" sz="2000" b="1" dirty="0">
                <a:solidFill>
                  <a:srgbClr val="EB5F01"/>
                </a:solidFill>
              </a:rPr>
              <a:t>Small (1-16hours)</a:t>
            </a:r>
          </a:p>
          <a:p>
            <a:pPr>
              <a:buFont typeface="Wingdings" pitchFamily="2" charset="2"/>
              <a:buChar char="ü"/>
            </a:pPr>
            <a:r>
              <a:rPr lang="en-US" sz="2000" b="1" dirty="0">
                <a:solidFill>
                  <a:srgbClr val="EB5F01"/>
                </a:solidFill>
              </a:rPr>
              <a:t>Team Estimated</a:t>
            </a:r>
          </a:p>
        </p:txBody>
      </p:sp>
    </p:spTree>
    <p:extLst>
      <p:ext uri="{BB962C8B-B14F-4D97-AF65-F5344CB8AC3E}">
        <p14:creationId xmlns:p14="http://schemas.microsoft.com/office/powerpoint/2010/main" val="18523987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r" eaLnBrk="1" hangingPunct="1"/>
            <a:r>
              <a:rPr lang="en-US" altLang="en-US"/>
              <a:t>The Scrum Master</a:t>
            </a:r>
          </a:p>
        </p:txBody>
      </p:sp>
      <p:sp>
        <p:nvSpPr>
          <p:cNvPr id="16387" name="Rectangle 3"/>
          <p:cNvSpPr>
            <a:spLocks noGrp="1" noChangeArrowheads="1"/>
          </p:cNvSpPr>
          <p:nvPr>
            <p:ph type="body" idx="1"/>
          </p:nvPr>
        </p:nvSpPr>
        <p:spPr/>
        <p:txBody>
          <a:bodyPr/>
          <a:lstStyle/>
          <a:p>
            <a:pPr algn="l" rtl="0" eaLnBrk="1" hangingPunct="1"/>
            <a:r>
              <a:rPr lang="en-US" altLang="en-US" sz="2400" dirty="0"/>
              <a:t>Represents management to the project</a:t>
            </a:r>
          </a:p>
          <a:p>
            <a:pPr algn="l" rtl="0" eaLnBrk="1" hangingPunct="1"/>
            <a:r>
              <a:rPr lang="en-US" altLang="en-US" sz="2400" dirty="0"/>
              <a:t>Responsible for enacting Scrum values and practices</a:t>
            </a:r>
          </a:p>
          <a:p>
            <a:pPr algn="l" rtl="0" eaLnBrk="1" hangingPunct="1">
              <a:lnSpc>
                <a:spcPct val="80000"/>
              </a:lnSpc>
            </a:pPr>
            <a:r>
              <a:rPr lang="en-US" altLang="ar-EG" sz="2400" b="1" dirty="0"/>
              <a:t>Scrum Master can not be the team leader,</a:t>
            </a:r>
            <a:r>
              <a:rPr lang="en-US" altLang="ar-EG" sz="2400" dirty="0"/>
              <a:t> but acts as a </a:t>
            </a:r>
            <a:r>
              <a:rPr lang="en-US" altLang="ar-EG" sz="2400" b="1" dirty="0"/>
              <a:t>buffer</a:t>
            </a:r>
            <a:r>
              <a:rPr lang="en-US" altLang="ar-EG" sz="2400" dirty="0"/>
              <a:t> between the team and any distracting influences. </a:t>
            </a:r>
          </a:p>
          <a:p>
            <a:pPr algn="l" rtl="0" eaLnBrk="1" hangingPunct="1"/>
            <a:r>
              <a:rPr lang="en-US" altLang="en-US" sz="2400" dirty="0"/>
              <a:t>Ensure that the team is fully functional and productive</a:t>
            </a:r>
          </a:p>
          <a:p>
            <a:pPr algn="l" rtl="0" eaLnBrk="1" hangingPunct="1"/>
            <a:r>
              <a:rPr lang="en-US" altLang="en-US" sz="2400" dirty="0"/>
              <a:t>Enable close cooperation across all roles and functions</a:t>
            </a:r>
          </a:p>
          <a:p>
            <a:pPr algn="l" rtl="0" eaLnBrk="1" hangingPunct="1"/>
            <a:r>
              <a:rPr lang="en-US" altLang="en-US" sz="2400" dirty="0"/>
              <a:t>Shield the team from external interferences</a:t>
            </a:r>
          </a:p>
          <a:p>
            <a:pPr eaLnBrk="1" hangingPunct="1">
              <a:buFont typeface="Wingdings" panose="05000000000000000000" pitchFamily="2" charset="2"/>
              <a:buNone/>
            </a:pPr>
            <a:endParaRPr lang="en-US" altLang="en-US" sz="2400" dirty="0"/>
          </a:p>
        </p:txBody>
      </p:sp>
    </p:spTree>
    <p:extLst>
      <p:ext uri="{BB962C8B-B14F-4D97-AF65-F5344CB8AC3E}">
        <p14:creationId xmlns:p14="http://schemas.microsoft.com/office/powerpoint/2010/main" val="619969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505200" y="0"/>
            <a:ext cx="7162800" cy="838200"/>
          </a:xfrm>
        </p:spPr>
        <p:txBody>
          <a:bodyPr/>
          <a:lstStyle/>
          <a:p>
            <a:pPr algn="r" eaLnBrk="1" hangingPunct="1"/>
            <a:r>
              <a:rPr lang="en-US" altLang="en-US"/>
              <a:t>Scrum Team</a:t>
            </a:r>
          </a:p>
        </p:txBody>
      </p:sp>
      <p:sp>
        <p:nvSpPr>
          <p:cNvPr id="1426435" name="Rectangle 3"/>
          <p:cNvSpPr>
            <a:spLocks noGrp="1" noChangeArrowheads="1"/>
          </p:cNvSpPr>
          <p:nvPr>
            <p:ph type="body" idx="1"/>
          </p:nvPr>
        </p:nvSpPr>
        <p:spPr>
          <a:xfrm>
            <a:off x="1519518" y="838199"/>
            <a:ext cx="8538882" cy="5777753"/>
          </a:xfrm>
        </p:spPr>
        <p:txBody>
          <a:bodyPr>
            <a:normAutofit/>
          </a:bodyPr>
          <a:lstStyle/>
          <a:p>
            <a:pPr algn="l" rtl="0" eaLnBrk="1" hangingPunct="1">
              <a:lnSpc>
                <a:spcPct val="80000"/>
              </a:lnSpc>
              <a:buFont typeface="Arial" charset="0"/>
              <a:buChar char="•"/>
              <a:defRPr/>
            </a:pPr>
            <a:r>
              <a:rPr lang="en-US" sz="1600" dirty="0"/>
              <a:t>The Development Team is responsible for </a:t>
            </a:r>
            <a:r>
              <a:rPr lang="en-US" sz="1600" b="1" dirty="0"/>
              <a:t>delivering</a:t>
            </a:r>
            <a:r>
              <a:rPr lang="en-US" sz="1600" dirty="0"/>
              <a:t> </a:t>
            </a:r>
            <a:r>
              <a:rPr lang="en-US" sz="1600" b="1" dirty="0"/>
              <a:t>potentially shippable product</a:t>
            </a:r>
            <a:r>
              <a:rPr lang="en-US" sz="1600" dirty="0"/>
              <a:t> </a:t>
            </a:r>
            <a:r>
              <a:rPr lang="en-US" sz="1600" b="1" dirty="0"/>
              <a:t>increments</a:t>
            </a:r>
            <a:r>
              <a:rPr lang="en-US" sz="1600" dirty="0"/>
              <a:t> at end of each Sprint. </a:t>
            </a:r>
          </a:p>
          <a:p>
            <a:pPr algn="l" rtl="0" eaLnBrk="1" hangingPunct="1">
              <a:lnSpc>
                <a:spcPct val="80000"/>
              </a:lnSpc>
              <a:buFont typeface="Arial" charset="0"/>
              <a:buChar char="•"/>
              <a:defRPr/>
            </a:pPr>
            <a:endParaRPr lang="en-US" sz="1600" dirty="0"/>
          </a:p>
          <a:p>
            <a:pPr algn="l" rtl="0" eaLnBrk="1" hangingPunct="1">
              <a:lnSpc>
                <a:spcPct val="80000"/>
              </a:lnSpc>
              <a:buFont typeface="Arial" charset="0"/>
              <a:buChar char="•"/>
              <a:defRPr/>
            </a:pPr>
            <a:r>
              <a:rPr lang="en-US" sz="1600" dirty="0"/>
              <a:t>Team = 3–9 people with cross-functional skills.</a:t>
            </a:r>
          </a:p>
          <a:p>
            <a:pPr algn="l" rtl="0" eaLnBrk="1" hangingPunct="1">
              <a:lnSpc>
                <a:spcPct val="80000"/>
              </a:lnSpc>
              <a:buFont typeface="Arial" charset="0"/>
              <a:buChar char="•"/>
              <a:defRPr/>
            </a:pPr>
            <a:r>
              <a:rPr lang="en-US" sz="1600" dirty="0"/>
              <a:t>Team does actual work </a:t>
            </a:r>
          </a:p>
          <a:p>
            <a:pPr marL="0" indent="0" algn="l" rtl="0">
              <a:lnSpc>
                <a:spcPct val="80000"/>
              </a:lnSpc>
              <a:buNone/>
              <a:defRPr/>
            </a:pPr>
            <a:r>
              <a:rPr lang="en-US" sz="1600" dirty="0"/>
              <a:t>           (analyze, design, develop, test, technical communication, document, etc.). </a:t>
            </a:r>
          </a:p>
          <a:p>
            <a:pPr algn="l" rtl="0" eaLnBrk="1" hangingPunct="1">
              <a:lnSpc>
                <a:spcPct val="80000"/>
              </a:lnSpc>
              <a:buFont typeface="Arial" charset="0"/>
              <a:buChar char="•"/>
              <a:defRPr/>
            </a:pPr>
            <a:r>
              <a:rPr lang="en-US" sz="1600" dirty="0"/>
              <a:t>Team is </a:t>
            </a:r>
            <a:r>
              <a:rPr lang="en-US" sz="1600" b="1" u="sng" dirty="0"/>
              <a:t>self-organizing</a:t>
            </a:r>
            <a:r>
              <a:rPr lang="en-US" sz="1600" dirty="0"/>
              <a:t>, even though they may interface with project management organizations (PMOs).</a:t>
            </a:r>
          </a:p>
          <a:p>
            <a:pPr algn="l" rtl="0" eaLnBrk="1" hangingPunct="1">
              <a:defRPr/>
            </a:pPr>
            <a:r>
              <a:rPr lang="en-US" altLang="en-US" sz="1600" dirty="0"/>
              <a:t>Cross-functional</a:t>
            </a:r>
          </a:p>
          <a:p>
            <a:pPr marL="568325" lvl="1" indent="0" algn="l" rtl="0">
              <a:buNone/>
              <a:defRPr/>
            </a:pPr>
            <a:r>
              <a:rPr lang="en-US" altLang="en-US" dirty="0"/>
              <a:t>    QA, Programmers, UI Designers, etc.</a:t>
            </a:r>
          </a:p>
          <a:p>
            <a:pPr algn="l" rtl="0" eaLnBrk="1" hangingPunct="1">
              <a:defRPr/>
            </a:pPr>
            <a:r>
              <a:rPr lang="en-US" altLang="en-US" sz="1600" dirty="0"/>
              <a:t>Members should be full-time</a:t>
            </a:r>
          </a:p>
          <a:p>
            <a:pPr marL="568325" lvl="1" indent="0" algn="l" rtl="0">
              <a:buNone/>
              <a:defRPr/>
            </a:pPr>
            <a:r>
              <a:rPr lang="en-US" altLang="en-US" dirty="0"/>
              <a:t>     May be exceptions (e.g., System Admin, etc.)</a:t>
            </a:r>
          </a:p>
          <a:p>
            <a:pPr algn="l" rtl="0" eaLnBrk="1" hangingPunct="1">
              <a:defRPr/>
            </a:pPr>
            <a:r>
              <a:rPr lang="en-US" altLang="en-US" sz="1600" dirty="0"/>
              <a:t>Teams are self-organizing</a:t>
            </a:r>
          </a:p>
          <a:p>
            <a:pPr algn="l" rtl="0" eaLnBrk="1" hangingPunct="1">
              <a:defRPr/>
            </a:pPr>
            <a:r>
              <a:rPr lang="en-US" altLang="en-US" sz="2400" dirty="0"/>
              <a:t>Membership can change only between sprints</a:t>
            </a:r>
          </a:p>
          <a:p>
            <a:pPr eaLnBrk="1" hangingPunct="1">
              <a:buFont typeface="Wingdings" panose="05000000000000000000" pitchFamily="2" charset="2"/>
              <a:buNone/>
              <a:defRPr/>
            </a:pPr>
            <a:endParaRPr lang="en-US" altLang="en-US" sz="2400" dirty="0"/>
          </a:p>
        </p:txBody>
      </p:sp>
    </p:spTree>
    <p:extLst>
      <p:ext uri="{BB962C8B-B14F-4D97-AF65-F5344CB8AC3E}">
        <p14:creationId xmlns:p14="http://schemas.microsoft.com/office/powerpoint/2010/main" val="3976382781"/>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r" eaLnBrk="1" hangingPunct="1"/>
            <a:r>
              <a:rPr lang="en-US" altLang="en-US"/>
              <a:t>Ceremonies</a:t>
            </a:r>
          </a:p>
        </p:txBody>
      </p:sp>
      <p:sp>
        <p:nvSpPr>
          <p:cNvPr id="18435" name="Rectangle 3"/>
          <p:cNvSpPr>
            <a:spLocks noGrp="1" noChangeArrowheads="1"/>
          </p:cNvSpPr>
          <p:nvPr>
            <p:ph type="body" idx="1"/>
          </p:nvPr>
        </p:nvSpPr>
        <p:spPr/>
        <p:txBody>
          <a:bodyPr/>
          <a:lstStyle/>
          <a:p>
            <a:pPr algn="l" rtl="0" eaLnBrk="1" hangingPunct="1"/>
            <a:r>
              <a:rPr lang="en-US" altLang="en-US" sz="2800" dirty="0"/>
              <a:t>Sprint Planning Meeting</a:t>
            </a:r>
          </a:p>
          <a:p>
            <a:pPr algn="l" rtl="0" eaLnBrk="1" hangingPunct="1"/>
            <a:r>
              <a:rPr lang="en-US" altLang="en-US" sz="2800" dirty="0" err="1"/>
              <a:t>SprintDays</a:t>
            </a:r>
            <a:endParaRPr lang="en-US" altLang="en-US" sz="2800" dirty="0"/>
          </a:p>
          <a:p>
            <a:pPr algn="l" rtl="0" eaLnBrk="1" hangingPunct="1"/>
            <a:r>
              <a:rPr lang="en-US" altLang="en-US" sz="2800" dirty="0"/>
              <a:t>Daily Scrum</a:t>
            </a:r>
          </a:p>
          <a:p>
            <a:pPr algn="l" rtl="0" eaLnBrk="1" hangingPunct="1"/>
            <a:r>
              <a:rPr lang="en-US" altLang="en-US" sz="2800" dirty="0"/>
              <a:t>Sprint Review Meeting</a:t>
            </a:r>
          </a:p>
          <a:p>
            <a:pPr eaLnBrk="1" hangingPunct="1">
              <a:buFont typeface="Wingdings" panose="05000000000000000000" pitchFamily="2" charset="2"/>
              <a:buNone/>
            </a:pPr>
            <a:endParaRPr lang="en-US" altLang="en-US" dirty="0"/>
          </a:p>
        </p:txBody>
      </p:sp>
    </p:spTree>
    <p:extLst>
      <p:ext uri="{BB962C8B-B14F-4D97-AF65-F5344CB8AC3E}">
        <p14:creationId xmlns:p14="http://schemas.microsoft.com/office/powerpoint/2010/main" val="1159272580"/>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59965E9F-5D5E-4DA8-8F62-D0A530570970}" type="slidenum">
              <a:rPr lang="en-US" altLang="ar-EG" sz="1200">
                <a:solidFill>
                  <a:srgbClr val="898989"/>
                </a:solidFill>
              </a:rPr>
              <a:pPr algn="l">
                <a:spcBef>
                  <a:spcPct val="0"/>
                </a:spcBef>
                <a:buFontTx/>
                <a:buNone/>
              </a:pPr>
              <a:t>34</a:t>
            </a:fld>
            <a:endParaRPr lang="en-US" altLang="ar-EG" sz="1200">
              <a:solidFill>
                <a:srgbClr val="898989"/>
              </a:solidFill>
            </a:endParaRPr>
          </a:p>
        </p:txBody>
      </p:sp>
      <p:sp>
        <p:nvSpPr>
          <p:cNvPr id="19459" name="Freeform 4"/>
          <p:cNvSpPr>
            <a:spLocks/>
          </p:cNvSpPr>
          <p:nvPr>
            <p:custDataLst>
              <p:tags r:id="rId1"/>
            </p:custDataLst>
          </p:nvPr>
        </p:nvSpPr>
        <p:spPr bwMode="auto">
          <a:xfrm>
            <a:off x="3895726" y="2711450"/>
            <a:ext cx="1533525" cy="1993900"/>
          </a:xfrm>
          <a:custGeom>
            <a:avLst/>
            <a:gdLst>
              <a:gd name="T0" fmla="*/ 2147483646 w 966"/>
              <a:gd name="T1" fmla="*/ 2147483646 h 1256"/>
              <a:gd name="T2" fmla="*/ 2147483646 w 966"/>
              <a:gd name="T3" fmla="*/ 2147483646 h 1256"/>
              <a:gd name="T4" fmla="*/ 2147483646 w 966"/>
              <a:gd name="T5" fmla="*/ 2147483646 h 1256"/>
              <a:gd name="T6" fmla="*/ 2147483646 w 966"/>
              <a:gd name="T7" fmla="*/ 0 h 1256"/>
              <a:gd name="T8" fmla="*/ 2147483646 w 966"/>
              <a:gd name="T9" fmla="*/ 2147483646 h 1256"/>
              <a:gd name="T10" fmla="*/ 2147483646 w 966"/>
              <a:gd name="T11" fmla="*/ 2147483646 h 1256"/>
              <a:gd name="T12" fmla="*/ 2147483646 w 966"/>
              <a:gd name="T13" fmla="*/ 2147483646 h 1256"/>
              <a:gd name="T14" fmla="*/ 2147483646 w 966"/>
              <a:gd name="T15" fmla="*/ 2147483646 h 1256"/>
              <a:gd name="T16" fmla="*/ 2147483646 w 966"/>
              <a:gd name="T17" fmla="*/ 2147483646 h 12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6"/>
              <a:gd name="T28" fmla="*/ 0 h 1256"/>
              <a:gd name="T29" fmla="*/ 966 w 966"/>
              <a:gd name="T30" fmla="*/ 1256 h 12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6" h="1256">
                <a:moveTo>
                  <a:pt x="858" y="854"/>
                </a:moveTo>
                <a:cubicBezTo>
                  <a:pt x="714" y="588"/>
                  <a:pt x="834" y="320"/>
                  <a:pt x="876" y="266"/>
                </a:cubicBezTo>
                <a:lnTo>
                  <a:pt x="966" y="286"/>
                </a:lnTo>
                <a:lnTo>
                  <a:pt x="588" y="0"/>
                </a:lnTo>
                <a:lnTo>
                  <a:pt x="118" y="92"/>
                </a:lnTo>
                <a:lnTo>
                  <a:pt x="202" y="112"/>
                </a:lnTo>
                <a:cubicBezTo>
                  <a:pt x="138" y="284"/>
                  <a:pt x="0" y="754"/>
                  <a:pt x="312" y="1256"/>
                </a:cubicBezTo>
                <a:lnTo>
                  <a:pt x="500" y="932"/>
                </a:lnTo>
                <a:lnTo>
                  <a:pt x="858" y="854"/>
                </a:lnTo>
                <a:close/>
              </a:path>
            </a:pathLst>
          </a:custGeom>
          <a:gradFill rotWithShape="1">
            <a:gsLst>
              <a:gs pos="0">
                <a:srgbClr val="99CCFF">
                  <a:alpha val="75998"/>
                </a:srgbClr>
              </a:gs>
              <a:gs pos="100000">
                <a:srgbClr val="475E76"/>
              </a:gs>
            </a:gsLst>
            <a:lin ang="5400000" scaled="1"/>
          </a:gradFill>
          <a:ln w="9525">
            <a:solidFill>
              <a:schemeClr val="tx1"/>
            </a:solidFill>
            <a:round/>
            <a:headEnd/>
            <a:tailEnd/>
          </a:ln>
        </p:spPr>
        <p:txBody>
          <a:bodyPr wrap="none" lIns="90000" tIns="46800" rIns="90000" bIns="46800" anchor="ctr"/>
          <a:lstStyle/>
          <a:p>
            <a:endParaRPr lang="ar-EG"/>
          </a:p>
        </p:txBody>
      </p:sp>
      <p:sp>
        <p:nvSpPr>
          <p:cNvPr id="19460" name="Freeform 5"/>
          <p:cNvSpPr>
            <a:spLocks/>
          </p:cNvSpPr>
          <p:nvPr>
            <p:custDataLst>
              <p:tags r:id="rId2"/>
            </p:custDataLst>
          </p:nvPr>
        </p:nvSpPr>
        <p:spPr bwMode="auto">
          <a:xfrm>
            <a:off x="4314825" y="4032251"/>
            <a:ext cx="1752600" cy="1611313"/>
          </a:xfrm>
          <a:custGeom>
            <a:avLst/>
            <a:gdLst>
              <a:gd name="T0" fmla="*/ 2147483646 w 1104"/>
              <a:gd name="T1" fmla="*/ 2147483646 h 1015"/>
              <a:gd name="T2" fmla="*/ 2147483646 w 1104"/>
              <a:gd name="T3" fmla="*/ 2147483646 h 1015"/>
              <a:gd name="T4" fmla="*/ 2147483646 w 1104"/>
              <a:gd name="T5" fmla="*/ 0 h 1015"/>
              <a:gd name="T6" fmla="*/ 2147483646 w 1104"/>
              <a:gd name="T7" fmla="*/ 2147483646 h 1015"/>
              <a:gd name="T8" fmla="*/ 0 w 1104"/>
              <a:gd name="T9" fmla="*/ 2147483646 h 1015"/>
              <a:gd name="T10" fmla="*/ 2147483646 w 1104"/>
              <a:gd name="T11" fmla="*/ 2147483646 h 1015"/>
              <a:gd name="T12" fmla="*/ 2147483646 w 1104"/>
              <a:gd name="T13" fmla="*/ 2147483646 h 1015"/>
              <a:gd name="T14" fmla="*/ 2147483646 w 1104"/>
              <a:gd name="T15" fmla="*/ 2147483646 h 1015"/>
              <a:gd name="T16" fmla="*/ 2147483646 w 1104"/>
              <a:gd name="T17" fmla="*/ 2147483646 h 10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04"/>
              <a:gd name="T28" fmla="*/ 0 h 1015"/>
              <a:gd name="T29" fmla="*/ 1104 w 1104"/>
              <a:gd name="T30" fmla="*/ 1015 h 10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04" h="1015">
                <a:moveTo>
                  <a:pt x="1104" y="340"/>
                </a:moveTo>
                <a:cubicBezTo>
                  <a:pt x="900" y="342"/>
                  <a:pt x="684" y="196"/>
                  <a:pt x="616" y="58"/>
                </a:cubicBezTo>
                <a:lnTo>
                  <a:pt x="702" y="0"/>
                </a:lnTo>
                <a:lnTo>
                  <a:pt x="238" y="100"/>
                </a:lnTo>
                <a:lnTo>
                  <a:pt x="0" y="508"/>
                </a:lnTo>
                <a:lnTo>
                  <a:pt x="70" y="460"/>
                </a:lnTo>
                <a:cubicBezTo>
                  <a:pt x="278" y="732"/>
                  <a:pt x="562" y="984"/>
                  <a:pt x="1099" y="1015"/>
                </a:cubicBezTo>
                <a:lnTo>
                  <a:pt x="952" y="683"/>
                </a:lnTo>
                <a:lnTo>
                  <a:pt x="1104" y="340"/>
                </a:lnTo>
                <a:close/>
              </a:path>
            </a:pathLst>
          </a:custGeom>
          <a:gradFill rotWithShape="1">
            <a:gsLst>
              <a:gs pos="0">
                <a:srgbClr val="99CCFF">
                  <a:alpha val="75998"/>
                </a:srgbClr>
              </a:gs>
              <a:gs pos="100000">
                <a:srgbClr val="475E76"/>
              </a:gs>
            </a:gsLst>
            <a:lin ang="5400000" scaled="1"/>
          </a:gradFill>
          <a:ln w="9525">
            <a:solidFill>
              <a:schemeClr val="tx1"/>
            </a:solidFill>
            <a:round/>
            <a:headEnd/>
            <a:tailEnd/>
          </a:ln>
        </p:spPr>
        <p:txBody>
          <a:bodyPr wrap="none" lIns="90000" tIns="46800" rIns="90000" bIns="46800" anchor="ctr"/>
          <a:lstStyle/>
          <a:p>
            <a:endParaRPr lang="ar-EG"/>
          </a:p>
        </p:txBody>
      </p:sp>
      <p:sp>
        <p:nvSpPr>
          <p:cNvPr id="19461" name="Freeform 6"/>
          <p:cNvSpPr>
            <a:spLocks/>
          </p:cNvSpPr>
          <p:nvPr>
            <p:custDataLst>
              <p:tags r:id="rId3"/>
            </p:custDataLst>
          </p:nvPr>
        </p:nvSpPr>
        <p:spPr bwMode="auto">
          <a:xfrm>
            <a:off x="4589463" y="1273968"/>
            <a:ext cx="2185987" cy="1633537"/>
          </a:xfrm>
          <a:custGeom>
            <a:avLst/>
            <a:gdLst>
              <a:gd name="T0" fmla="*/ 2147483646 w 1377"/>
              <a:gd name="T1" fmla="*/ 2147483646 h 1029"/>
              <a:gd name="T2" fmla="*/ 2147483646 w 1377"/>
              <a:gd name="T3" fmla="*/ 2147483646 h 1029"/>
              <a:gd name="T4" fmla="*/ 2147483646 w 1377"/>
              <a:gd name="T5" fmla="*/ 2147483646 h 1029"/>
              <a:gd name="T6" fmla="*/ 2147483646 w 1377"/>
              <a:gd name="T7" fmla="*/ 2147483646 h 1029"/>
              <a:gd name="T8" fmla="*/ 2147483646 w 1377"/>
              <a:gd name="T9" fmla="*/ 0 h 1029"/>
              <a:gd name="T10" fmla="*/ 2147483646 w 1377"/>
              <a:gd name="T11" fmla="*/ 2147483646 h 1029"/>
              <a:gd name="T12" fmla="*/ 0 w 1377"/>
              <a:gd name="T13" fmla="*/ 2147483646 h 1029"/>
              <a:gd name="T14" fmla="*/ 2147483646 w 1377"/>
              <a:gd name="T15" fmla="*/ 2147483646 h 1029"/>
              <a:gd name="T16" fmla="*/ 2147483646 w 1377"/>
              <a:gd name="T17" fmla="*/ 2147483646 h 10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7"/>
              <a:gd name="T28" fmla="*/ 0 h 1029"/>
              <a:gd name="T29" fmla="*/ 1377 w 1377"/>
              <a:gd name="T30" fmla="*/ 1029 h 10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7" h="1029">
                <a:moveTo>
                  <a:pt x="673" y="1029"/>
                </a:moveTo>
                <a:cubicBezTo>
                  <a:pt x="765" y="891"/>
                  <a:pt x="972" y="760"/>
                  <a:pt x="1184" y="776"/>
                </a:cubicBezTo>
                <a:lnTo>
                  <a:pt x="1183" y="867"/>
                </a:lnTo>
                <a:lnTo>
                  <a:pt x="1377" y="438"/>
                </a:lnTo>
                <a:lnTo>
                  <a:pt x="1185" y="0"/>
                </a:lnTo>
                <a:lnTo>
                  <a:pt x="1187" y="104"/>
                </a:lnTo>
                <a:cubicBezTo>
                  <a:pt x="936" y="93"/>
                  <a:pt x="294" y="195"/>
                  <a:pt x="0" y="867"/>
                </a:cubicBezTo>
                <a:lnTo>
                  <a:pt x="363" y="795"/>
                </a:lnTo>
                <a:lnTo>
                  <a:pt x="673" y="1029"/>
                </a:lnTo>
                <a:close/>
              </a:path>
            </a:pathLst>
          </a:custGeom>
          <a:gradFill rotWithShape="1">
            <a:gsLst>
              <a:gs pos="0">
                <a:srgbClr val="99CCFF">
                  <a:alpha val="75998"/>
                </a:srgbClr>
              </a:gs>
              <a:gs pos="100000">
                <a:srgbClr val="475E76"/>
              </a:gs>
            </a:gsLst>
            <a:lin ang="5400000" scaled="1"/>
          </a:gradFill>
          <a:ln w="9525">
            <a:solidFill>
              <a:schemeClr val="tx1"/>
            </a:solidFill>
            <a:round/>
            <a:headEnd/>
            <a:tailEnd/>
          </a:ln>
        </p:spPr>
        <p:txBody>
          <a:bodyPr wrap="none" lIns="90000" tIns="46800" rIns="90000" bIns="46800" anchor="ctr"/>
          <a:lstStyle/>
          <a:p>
            <a:endParaRPr lang="ar-EG"/>
          </a:p>
        </p:txBody>
      </p:sp>
      <p:sp>
        <p:nvSpPr>
          <p:cNvPr id="19462" name="Freeform 7"/>
          <p:cNvSpPr>
            <a:spLocks/>
          </p:cNvSpPr>
          <p:nvPr>
            <p:custDataLst>
              <p:tags r:id="rId4"/>
            </p:custDataLst>
          </p:nvPr>
        </p:nvSpPr>
        <p:spPr bwMode="auto">
          <a:xfrm>
            <a:off x="5824539" y="4173539"/>
            <a:ext cx="1824037" cy="1633537"/>
          </a:xfrm>
          <a:custGeom>
            <a:avLst/>
            <a:gdLst>
              <a:gd name="T0" fmla="*/ 2147483646 w 1149"/>
              <a:gd name="T1" fmla="*/ 0 h 1029"/>
              <a:gd name="T2" fmla="*/ 2147483646 w 1149"/>
              <a:gd name="T3" fmla="*/ 2147483646 h 1029"/>
              <a:gd name="T4" fmla="*/ 2147483646 w 1149"/>
              <a:gd name="T5" fmla="*/ 2147483646 h 1029"/>
              <a:gd name="T6" fmla="*/ 0 w 1149"/>
              <a:gd name="T7" fmla="*/ 2147483646 h 1029"/>
              <a:gd name="T8" fmla="*/ 2147483646 w 1149"/>
              <a:gd name="T9" fmla="*/ 2147483646 h 1029"/>
              <a:gd name="T10" fmla="*/ 2147483646 w 1149"/>
              <a:gd name="T11" fmla="*/ 2147483646 h 1029"/>
              <a:gd name="T12" fmla="*/ 2147483646 w 1149"/>
              <a:gd name="T13" fmla="*/ 2147483646 h 1029"/>
              <a:gd name="T14" fmla="*/ 2147483646 w 1149"/>
              <a:gd name="T15" fmla="*/ 2147483646 h 1029"/>
              <a:gd name="T16" fmla="*/ 2147483646 w 1149"/>
              <a:gd name="T17" fmla="*/ 0 h 10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9"/>
              <a:gd name="T28" fmla="*/ 0 h 1029"/>
              <a:gd name="T29" fmla="*/ 1149 w 1149"/>
              <a:gd name="T30" fmla="*/ 1029 h 10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9" h="1029">
                <a:moveTo>
                  <a:pt x="657" y="0"/>
                </a:moveTo>
                <a:cubicBezTo>
                  <a:pt x="621" y="55"/>
                  <a:pt x="478" y="234"/>
                  <a:pt x="193" y="253"/>
                </a:cubicBezTo>
                <a:lnTo>
                  <a:pt x="194" y="162"/>
                </a:lnTo>
                <a:lnTo>
                  <a:pt x="0" y="591"/>
                </a:lnTo>
                <a:lnTo>
                  <a:pt x="191" y="1029"/>
                </a:lnTo>
                <a:lnTo>
                  <a:pt x="189" y="925"/>
                </a:lnTo>
                <a:cubicBezTo>
                  <a:pt x="409" y="913"/>
                  <a:pt x="801" y="871"/>
                  <a:pt x="1149" y="460"/>
                </a:cubicBezTo>
                <a:lnTo>
                  <a:pt x="793" y="331"/>
                </a:lnTo>
                <a:lnTo>
                  <a:pt x="657" y="0"/>
                </a:lnTo>
                <a:close/>
              </a:path>
            </a:pathLst>
          </a:custGeom>
          <a:gradFill rotWithShape="1">
            <a:gsLst>
              <a:gs pos="0">
                <a:srgbClr val="99CCFF">
                  <a:alpha val="75998"/>
                </a:srgbClr>
              </a:gs>
              <a:gs pos="100000">
                <a:srgbClr val="475E76"/>
              </a:gs>
            </a:gsLst>
            <a:lin ang="5400000" scaled="1"/>
          </a:gradFill>
          <a:ln w="9525">
            <a:solidFill>
              <a:schemeClr val="tx1"/>
            </a:solidFill>
            <a:round/>
            <a:headEnd/>
            <a:tailEnd/>
          </a:ln>
        </p:spPr>
        <p:txBody>
          <a:bodyPr wrap="none" lIns="90000" tIns="46800" rIns="90000" bIns="46800" anchor="ctr"/>
          <a:lstStyle/>
          <a:p>
            <a:endParaRPr lang="ar-EG"/>
          </a:p>
        </p:txBody>
      </p:sp>
      <p:sp>
        <p:nvSpPr>
          <p:cNvPr id="19463" name="Freeform 8"/>
          <p:cNvSpPr>
            <a:spLocks/>
          </p:cNvSpPr>
          <p:nvPr>
            <p:custDataLst>
              <p:tags r:id="rId5"/>
            </p:custDataLst>
          </p:nvPr>
        </p:nvSpPr>
        <p:spPr bwMode="auto">
          <a:xfrm>
            <a:off x="6802439" y="2997200"/>
            <a:ext cx="1489075" cy="1962150"/>
          </a:xfrm>
          <a:custGeom>
            <a:avLst/>
            <a:gdLst>
              <a:gd name="T0" fmla="*/ 2147483646 w 938"/>
              <a:gd name="T1" fmla="*/ 2147483646 h 1236"/>
              <a:gd name="T2" fmla="*/ 2147483646 w 938"/>
              <a:gd name="T3" fmla="*/ 2147483646 h 1236"/>
              <a:gd name="T4" fmla="*/ 0 w 938"/>
              <a:gd name="T5" fmla="*/ 2147483646 h 1236"/>
              <a:gd name="T6" fmla="*/ 2147483646 w 938"/>
              <a:gd name="T7" fmla="*/ 2147483646 h 1236"/>
              <a:gd name="T8" fmla="*/ 2147483646 w 938"/>
              <a:gd name="T9" fmla="*/ 2147483646 h 1236"/>
              <a:gd name="T10" fmla="*/ 2147483646 w 938"/>
              <a:gd name="T11" fmla="*/ 2147483646 h 1236"/>
              <a:gd name="T12" fmla="*/ 2147483646 w 938"/>
              <a:gd name="T13" fmla="*/ 0 h 1236"/>
              <a:gd name="T14" fmla="*/ 2147483646 w 938"/>
              <a:gd name="T15" fmla="*/ 2147483646 h 1236"/>
              <a:gd name="T16" fmla="*/ 2147483646 w 938"/>
              <a:gd name="T17" fmla="*/ 2147483646 h 12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38"/>
              <a:gd name="T28" fmla="*/ 0 h 1236"/>
              <a:gd name="T29" fmla="*/ 938 w 938"/>
              <a:gd name="T30" fmla="*/ 1236 h 12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38" h="1236">
                <a:moveTo>
                  <a:pt x="93" y="144"/>
                </a:moveTo>
                <a:cubicBezTo>
                  <a:pt x="173" y="289"/>
                  <a:pt x="171" y="535"/>
                  <a:pt x="68" y="700"/>
                </a:cubicBezTo>
                <a:lnTo>
                  <a:pt x="0" y="636"/>
                </a:lnTo>
                <a:lnTo>
                  <a:pt x="177" y="1072"/>
                </a:lnTo>
                <a:lnTo>
                  <a:pt x="626" y="1236"/>
                </a:lnTo>
                <a:lnTo>
                  <a:pt x="554" y="1173"/>
                </a:lnTo>
                <a:cubicBezTo>
                  <a:pt x="695" y="999"/>
                  <a:pt x="938" y="577"/>
                  <a:pt x="758" y="0"/>
                </a:cubicBezTo>
                <a:lnTo>
                  <a:pt x="455" y="222"/>
                </a:lnTo>
                <a:lnTo>
                  <a:pt x="93" y="144"/>
                </a:lnTo>
                <a:close/>
              </a:path>
            </a:pathLst>
          </a:custGeom>
          <a:gradFill rotWithShape="1">
            <a:gsLst>
              <a:gs pos="0">
                <a:srgbClr val="99CCFF">
                  <a:alpha val="75998"/>
                </a:srgbClr>
              </a:gs>
              <a:gs pos="100000">
                <a:srgbClr val="475E76"/>
              </a:gs>
            </a:gsLst>
            <a:lin ang="5400000" scaled="1"/>
          </a:gradFill>
          <a:ln w="9525">
            <a:solidFill>
              <a:schemeClr val="tx1"/>
            </a:solidFill>
            <a:round/>
            <a:headEnd/>
            <a:tailEnd/>
          </a:ln>
        </p:spPr>
        <p:txBody>
          <a:bodyPr wrap="none" lIns="90000" tIns="46800" rIns="90000" bIns="46800" anchor="ctr"/>
          <a:lstStyle/>
          <a:p>
            <a:endParaRPr lang="ar-EG"/>
          </a:p>
        </p:txBody>
      </p:sp>
      <p:sp>
        <p:nvSpPr>
          <p:cNvPr id="19464" name="Freeform 9"/>
          <p:cNvSpPr>
            <a:spLocks/>
          </p:cNvSpPr>
          <p:nvPr>
            <p:custDataLst>
              <p:tags r:id="rId6"/>
            </p:custDataLst>
          </p:nvPr>
        </p:nvSpPr>
        <p:spPr bwMode="auto">
          <a:xfrm>
            <a:off x="6192838" y="1612901"/>
            <a:ext cx="1936750" cy="1736725"/>
          </a:xfrm>
          <a:custGeom>
            <a:avLst/>
            <a:gdLst>
              <a:gd name="T0" fmla="*/ 0 w 1220"/>
              <a:gd name="T1" fmla="*/ 2147483646 h 1094"/>
              <a:gd name="T2" fmla="*/ 2147483646 w 1220"/>
              <a:gd name="T3" fmla="*/ 2147483646 h 1094"/>
              <a:gd name="T4" fmla="*/ 2147483646 w 1220"/>
              <a:gd name="T5" fmla="*/ 2147483646 h 1094"/>
              <a:gd name="T6" fmla="*/ 2147483646 w 1220"/>
              <a:gd name="T7" fmla="*/ 2147483646 h 1094"/>
              <a:gd name="T8" fmla="*/ 2147483646 w 1220"/>
              <a:gd name="T9" fmla="*/ 2147483646 h 1094"/>
              <a:gd name="T10" fmla="*/ 2147483646 w 1220"/>
              <a:gd name="T11" fmla="*/ 2147483646 h 1094"/>
              <a:gd name="T12" fmla="*/ 2147483646 w 1220"/>
              <a:gd name="T13" fmla="*/ 0 h 1094"/>
              <a:gd name="T14" fmla="*/ 2147483646 w 1220"/>
              <a:gd name="T15" fmla="*/ 2147483646 h 1094"/>
              <a:gd name="T16" fmla="*/ 0 w 1220"/>
              <a:gd name="T17" fmla="*/ 2147483646 h 10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0"/>
              <a:gd name="T28" fmla="*/ 0 h 1094"/>
              <a:gd name="T29" fmla="*/ 1220 w 1220"/>
              <a:gd name="T30" fmla="*/ 1094 h 109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0" h="1094">
                <a:moveTo>
                  <a:pt x="0" y="678"/>
                </a:moveTo>
                <a:cubicBezTo>
                  <a:pt x="184" y="686"/>
                  <a:pt x="395" y="836"/>
                  <a:pt x="455" y="977"/>
                </a:cubicBezTo>
                <a:lnTo>
                  <a:pt x="381" y="996"/>
                </a:lnTo>
                <a:lnTo>
                  <a:pt x="839" y="1094"/>
                </a:lnTo>
                <a:lnTo>
                  <a:pt x="1220" y="813"/>
                </a:lnTo>
                <a:lnTo>
                  <a:pt x="1137" y="837"/>
                </a:lnTo>
                <a:cubicBezTo>
                  <a:pt x="1103" y="675"/>
                  <a:pt x="809" y="39"/>
                  <a:pt x="6" y="0"/>
                </a:cubicBezTo>
                <a:lnTo>
                  <a:pt x="153" y="332"/>
                </a:lnTo>
                <a:lnTo>
                  <a:pt x="0" y="678"/>
                </a:lnTo>
                <a:close/>
              </a:path>
            </a:pathLst>
          </a:custGeom>
          <a:gradFill rotWithShape="1">
            <a:gsLst>
              <a:gs pos="0">
                <a:srgbClr val="99CCFF">
                  <a:alpha val="75998"/>
                </a:srgbClr>
              </a:gs>
              <a:gs pos="100000">
                <a:srgbClr val="475E76"/>
              </a:gs>
            </a:gsLst>
            <a:lin ang="5400000" scaled="1"/>
          </a:gradFill>
          <a:ln w="9525">
            <a:solidFill>
              <a:schemeClr val="tx1"/>
            </a:solidFill>
            <a:round/>
            <a:headEnd/>
            <a:tailEnd/>
          </a:ln>
        </p:spPr>
        <p:txBody>
          <a:bodyPr wrap="none" lIns="90000" tIns="46800" rIns="90000" bIns="46800" anchor="ctr"/>
          <a:lstStyle/>
          <a:p>
            <a:endParaRPr lang="ar-EG"/>
          </a:p>
        </p:txBody>
      </p:sp>
      <p:sp>
        <p:nvSpPr>
          <p:cNvPr id="19465" name="Rectangle 10"/>
          <p:cNvSpPr>
            <a:spLocks noChangeArrowheads="1"/>
          </p:cNvSpPr>
          <p:nvPr/>
        </p:nvSpPr>
        <p:spPr bwMode="auto">
          <a:xfrm>
            <a:off x="6345238" y="2286001"/>
            <a:ext cx="1380186"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tabLst>
                <a:tab pos="6464300" algn="r"/>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6464300" algn="r"/>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6464300" algn="r"/>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6464300" algn="r"/>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6464300" algn="r"/>
              </a:tabLst>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9pPr>
          </a:lstStyle>
          <a:p>
            <a:pPr>
              <a:lnSpc>
                <a:spcPct val="90000"/>
              </a:lnSpc>
              <a:spcBef>
                <a:spcPct val="0"/>
              </a:spcBef>
              <a:buFontTx/>
              <a:buNone/>
            </a:pPr>
            <a:r>
              <a:rPr lang="en-GB" altLang="ar-EG" sz="1600">
                <a:cs typeface="Times New Roman" panose="02020603050405020304" pitchFamily="18" charset="0"/>
              </a:rPr>
              <a:t>Daily Scrum</a:t>
            </a:r>
          </a:p>
          <a:p>
            <a:pPr>
              <a:lnSpc>
                <a:spcPct val="90000"/>
              </a:lnSpc>
              <a:spcBef>
                <a:spcPct val="0"/>
              </a:spcBef>
              <a:buFontTx/>
              <a:buNone/>
            </a:pPr>
            <a:r>
              <a:rPr lang="en-GB" altLang="ar-EG" sz="1600">
                <a:cs typeface="Times New Roman" panose="02020603050405020304" pitchFamily="18" charset="0"/>
              </a:rPr>
              <a:t>Daily activities</a:t>
            </a:r>
          </a:p>
        </p:txBody>
      </p:sp>
      <p:sp>
        <p:nvSpPr>
          <p:cNvPr id="19466" name="Rectangle 11"/>
          <p:cNvSpPr>
            <a:spLocks noChangeArrowheads="1"/>
          </p:cNvSpPr>
          <p:nvPr/>
        </p:nvSpPr>
        <p:spPr bwMode="auto">
          <a:xfrm>
            <a:off x="6959601" y="3617914"/>
            <a:ext cx="1043747"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tabLst>
                <a:tab pos="6464300" algn="r"/>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6464300" algn="r"/>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6464300" algn="r"/>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6464300" algn="r"/>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6464300" algn="r"/>
              </a:tabLst>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9pPr>
          </a:lstStyle>
          <a:p>
            <a:pPr>
              <a:lnSpc>
                <a:spcPct val="90000"/>
              </a:lnSpc>
              <a:spcBef>
                <a:spcPct val="0"/>
              </a:spcBef>
              <a:buFontTx/>
              <a:buNone/>
            </a:pPr>
            <a:r>
              <a:rPr lang="en-GB" altLang="ar-EG" sz="1600" dirty="0">
                <a:cs typeface="Times New Roman" panose="02020603050405020304" pitchFamily="18" charset="0"/>
              </a:rPr>
              <a:t>Product </a:t>
            </a:r>
          </a:p>
          <a:p>
            <a:pPr>
              <a:lnSpc>
                <a:spcPct val="90000"/>
              </a:lnSpc>
              <a:spcBef>
                <a:spcPct val="0"/>
              </a:spcBef>
              <a:buFontTx/>
              <a:buNone/>
            </a:pPr>
            <a:r>
              <a:rPr lang="en-GB" altLang="ar-EG" sz="1600" dirty="0">
                <a:cs typeface="Times New Roman" panose="02020603050405020304" pitchFamily="18" charset="0"/>
              </a:rPr>
              <a:t>Increment</a:t>
            </a:r>
          </a:p>
        </p:txBody>
      </p:sp>
      <p:sp>
        <p:nvSpPr>
          <p:cNvPr id="19467" name="Rectangle 12"/>
          <p:cNvSpPr>
            <a:spLocks noChangeArrowheads="1"/>
          </p:cNvSpPr>
          <p:nvPr/>
        </p:nvSpPr>
        <p:spPr bwMode="auto">
          <a:xfrm>
            <a:off x="4589463" y="1990726"/>
            <a:ext cx="1645194"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tabLst>
                <a:tab pos="6464300" algn="r"/>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6464300" algn="r"/>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6464300" algn="r"/>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6464300" algn="r"/>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6464300" algn="r"/>
              </a:tabLst>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9pPr>
          </a:lstStyle>
          <a:p>
            <a:pPr>
              <a:lnSpc>
                <a:spcPct val="90000"/>
              </a:lnSpc>
              <a:spcBef>
                <a:spcPct val="0"/>
              </a:spcBef>
              <a:buFontTx/>
              <a:buNone/>
            </a:pPr>
            <a:r>
              <a:rPr lang="en-GB" altLang="ar-EG" sz="1600" dirty="0" err="1">
                <a:cs typeface="Times New Roman" panose="02020603050405020304" pitchFamily="18" charset="0"/>
              </a:rPr>
              <a:t>SSprint</a:t>
            </a:r>
            <a:endParaRPr lang="en-GB" altLang="ar-EG" sz="1600" dirty="0">
              <a:cs typeface="Times New Roman" panose="02020603050405020304" pitchFamily="18" charset="0"/>
            </a:endParaRPr>
          </a:p>
          <a:p>
            <a:pPr>
              <a:lnSpc>
                <a:spcPct val="90000"/>
              </a:lnSpc>
              <a:spcBef>
                <a:spcPct val="0"/>
              </a:spcBef>
              <a:buFontTx/>
              <a:buNone/>
            </a:pPr>
            <a:r>
              <a:rPr lang="en-GB" altLang="ar-EG" sz="1600" dirty="0">
                <a:cs typeface="Times New Roman" panose="02020603050405020304" pitchFamily="18" charset="0"/>
              </a:rPr>
              <a:t>Planning Meeting</a:t>
            </a:r>
          </a:p>
        </p:txBody>
      </p:sp>
      <p:sp>
        <p:nvSpPr>
          <p:cNvPr id="19468" name="Rectangle 13"/>
          <p:cNvSpPr>
            <a:spLocks noChangeArrowheads="1"/>
          </p:cNvSpPr>
          <p:nvPr/>
        </p:nvSpPr>
        <p:spPr bwMode="auto">
          <a:xfrm>
            <a:off x="5880100" y="4805363"/>
            <a:ext cx="1326132" cy="31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tabLst>
                <a:tab pos="6464300" algn="r"/>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6464300" algn="r"/>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6464300" algn="r"/>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6464300" algn="r"/>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6464300" algn="r"/>
              </a:tabLst>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9pPr>
          </a:lstStyle>
          <a:p>
            <a:pPr>
              <a:lnSpc>
                <a:spcPct val="90000"/>
              </a:lnSpc>
              <a:spcBef>
                <a:spcPct val="0"/>
              </a:spcBef>
              <a:buFontTx/>
              <a:buNone/>
            </a:pPr>
            <a:r>
              <a:rPr lang="en-GB" altLang="ar-EG" sz="1600">
                <a:cs typeface="Times New Roman" panose="02020603050405020304" pitchFamily="18" charset="0"/>
              </a:rPr>
              <a:t>Sprint Review</a:t>
            </a:r>
          </a:p>
        </p:txBody>
      </p:sp>
      <p:sp>
        <p:nvSpPr>
          <p:cNvPr id="19469" name="Rectangle 14"/>
          <p:cNvSpPr>
            <a:spLocks noChangeArrowheads="1"/>
          </p:cNvSpPr>
          <p:nvPr/>
        </p:nvSpPr>
        <p:spPr bwMode="auto">
          <a:xfrm>
            <a:off x="4432301" y="4475164"/>
            <a:ext cx="1328505"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tabLst>
                <a:tab pos="6464300" algn="r"/>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6464300" algn="r"/>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6464300" algn="r"/>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6464300" algn="r"/>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6464300" algn="r"/>
              </a:tabLst>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9pPr>
          </a:lstStyle>
          <a:p>
            <a:pPr>
              <a:lnSpc>
                <a:spcPct val="90000"/>
              </a:lnSpc>
              <a:spcBef>
                <a:spcPct val="0"/>
              </a:spcBef>
              <a:buFontTx/>
              <a:buNone/>
            </a:pPr>
            <a:r>
              <a:rPr lang="en-GB" altLang="ar-EG" sz="1600">
                <a:cs typeface="Times New Roman" panose="02020603050405020304" pitchFamily="18" charset="0"/>
              </a:rPr>
              <a:t>Sprint</a:t>
            </a:r>
          </a:p>
          <a:p>
            <a:pPr>
              <a:lnSpc>
                <a:spcPct val="90000"/>
              </a:lnSpc>
              <a:spcBef>
                <a:spcPct val="0"/>
              </a:spcBef>
              <a:buFontTx/>
              <a:buNone/>
            </a:pPr>
            <a:r>
              <a:rPr lang="en-GB" altLang="ar-EG" sz="1600">
                <a:cs typeface="Times New Roman" panose="02020603050405020304" pitchFamily="18" charset="0"/>
              </a:rPr>
              <a:t>Retrospective</a:t>
            </a:r>
          </a:p>
        </p:txBody>
      </p:sp>
      <p:sp>
        <p:nvSpPr>
          <p:cNvPr id="19470" name="Rectangle 15"/>
          <p:cNvSpPr>
            <a:spLocks noChangeArrowheads="1"/>
          </p:cNvSpPr>
          <p:nvPr/>
        </p:nvSpPr>
        <p:spPr bwMode="auto">
          <a:xfrm>
            <a:off x="4152901" y="3181351"/>
            <a:ext cx="83984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tabLst>
                <a:tab pos="6464300" algn="r"/>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6464300" algn="r"/>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6464300" algn="r"/>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6464300" algn="r"/>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6464300" algn="r"/>
              </a:tabLst>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tabLst>
                <a:tab pos="6464300" algn="r"/>
              </a:tabLst>
              <a:defRPr sz="2000">
                <a:solidFill>
                  <a:schemeClr val="tx1"/>
                </a:solidFill>
                <a:latin typeface="Calibri" panose="020F0502020204030204" pitchFamily="34" charset="0"/>
              </a:defRPr>
            </a:lvl9pPr>
          </a:lstStyle>
          <a:p>
            <a:pPr>
              <a:lnSpc>
                <a:spcPct val="90000"/>
              </a:lnSpc>
              <a:spcBef>
                <a:spcPct val="0"/>
              </a:spcBef>
              <a:buFontTx/>
              <a:buNone/>
            </a:pPr>
            <a:r>
              <a:rPr lang="en-GB" altLang="ar-EG" sz="1600">
                <a:cs typeface="Times New Roman" panose="02020603050405020304" pitchFamily="18" charset="0"/>
              </a:rPr>
              <a:t>Update</a:t>
            </a:r>
          </a:p>
          <a:p>
            <a:pPr>
              <a:lnSpc>
                <a:spcPct val="90000"/>
              </a:lnSpc>
              <a:spcBef>
                <a:spcPct val="0"/>
              </a:spcBef>
              <a:buFontTx/>
              <a:buNone/>
            </a:pPr>
            <a:r>
              <a:rPr lang="en-GB" altLang="ar-EG" sz="1600">
                <a:cs typeface="Times New Roman" panose="02020603050405020304" pitchFamily="18" charset="0"/>
              </a:rPr>
              <a:t>Product</a:t>
            </a:r>
          </a:p>
          <a:p>
            <a:pPr>
              <a:lnSpc>
                <a:spcPct val="90000"/>
              </a:lnSpc>
              <a:spcBef>
                <a:spcPct val="0"/>
              </a:spcBef>
              <a:buFontTx/>
              <a:buNone/>
            </a:pPr>
            <a:r>
              <a:rPr lang="en-GB" altLang="ar-EG" sz="1600">
                <a:cs typeface="Times New Roman" panose="02020603050405020304" pitchFamily="18" charset="0"/>
              </a:rPr>
              <a:t>Backlog</a:t>
            </a:r>
          </a:p>
        </p:txBody>
      </p:sp>
      <p:sp>
        <p:nvSpPr>
          <p:cNvPr id="19471" name="Freeform 16"/>
          <p:cNvSpPr>
            <a:spLocks/>
          </p:cNvSpPr>
          <p:nvPr>
            <p:custDataLst>
              <p:tags r:id="rId7"/>
            </p:custDataLst>
          </p:nvPr>
        </p:nvSpPr>
        <p:spPr bwMode="auto">
          <a:xfrm>
            <a:off x="6132514" y="1208088"/>
            <a:ext cx="2376487" cy="1765300"/>
          </a:xfrm>
          <a:custGeom>
            <a:avLst/>
            <a:gdLst>
              <a:gd name="T0" fmla="*/ 0 w 1497"/>
              <a:gd name="T1" fmla="*/ 2147483646 h 1112"/>
              <a:gd name="T2" fmla="*/ 2147483646 w 1497"/>
              <a:gd name="T3" fmla="*/ 2147483646 h 1112"/>
              <a:gd name="T4" fmla="*/ 2147483646 w 1497"/>
              <a:gd name="T5" fmla="*/ 2147483646 h 1112"/>
              <a:gd name="T6" fmla="*/ 2147483646 w 1497"/>
              <a:gd name="T7" fmla="*/ 2147483646 h 1112"/>
              <a:gd name="T8" fmla="*/ 2147483646 w 1497"/>
              <a:gd name="T9" fmla="*/ 2147483646 h 1112"/>
              <a:gd name="T10" fmla="*/ 2147483646 w 1497"/>
              <a:gd name="T11" fmla="*/ 2147483646 h 1112"/>
              <a:gd name="T12" fmla="*/ 0 w 1497"/>
              <a:gd name="T13" fmla="*/ 0 h 1112"/>
              <a:gd name="T14" fmla="*/ 2147483646 w 1497"/>
              <a:gd name="T15" fmla="*/ 2147483646 h 1112"/>
              <a:gd name="T16" fmla="*/ 0 w 1497"/>
              <a:gd name="T17" fmla="*/ 2147483646 h 11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97"/>
              <a:gd name="T28" fmla="*/ 0 h 1112"/>
              <a:gd name="T29" fmla="*/ 1497 w 1497"/>
              <a:gd name="T30" fmla="*/ 1112 h 11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97" h="1112">
                <a:moveTo>
                  <a:pt x="0" y="249"/>
                </a:moveTo>
                <a:cubicBezTo>
                  <a:pt x="504" y="271"/>
                  <a:pt x="994" y="614"/>
                  <a:pt x="1170" y="1092"/>
                </a:cubicBezTo>
                <a:lnTo>
                  <a:pt x="1098" y="1107"/>
                </a:lnTo>
                <a:lnTo>
                  <a:pt x="1309" y="1112"/>
                </a:lnTo>
                <a:lnTo>
                  <a:pt x="1497" y="1002"/>
                </a:lnTo>
                <a:lnTo>
                  <a:pt x="1413" y="1026"/>
                </a:lnTo>
                <a:cubicBezTo>
                  <a:pt x="1372" y="824"/>
                  <a:pt x="975" y="39"/>
                  <a:pt x="0" y="0"/>
                </a:cubicBezTo>
                <a:lnTo>
                  <a:pt x="48" y="129"/>
                </a:lnTo>
                <a:lnTo>
                  <a:pt x="0" y="249"/>
                </a:lnTo>
                <a:close/>
              </a:path>
            </a:pathLst>
          </a:custGeom>
          <a:gradFill rotWithShape="1">
            <a:gsLst>
              <a:gs pos="0">
                <a:srgbClr val="99CCFF">
                  <a:alpha val="75998"/>
                </a:srgbClr>
              </a:gs>
              <a:gs pos="100000">
                <a:srgbClr val="475E76"/>
              </a:gs>
            </a:gsLst>
            <a:lin ang="5400000" scaled="1"/>
          </a:gradFill>
          <a:ln w="9525">
            <a:solidFill>
              <a:schemeClr val="tx1"/>
            </a:solidFill>
            <a:round/>
            <a:headEnd/>
            <a:tailEnd/>
          </a:ln>
        </p:spPr>
        <p:txBody>
          <a:bodyPr wrap="none" lIns="90000" tIns="46800" rIns="90000" bIns="46800" anchor="ctr"/>
          <a:lstStyle/>
          <a:p>
            <a:endParaRPr lang="ar-EG"/>
          </a:p>
        </p:txBody>
      </p:sp>
      <p:sp>
        <p:nvSpPr>
          <p:cNvPr id="19472" name="Freeform 17"/>
          <p:cNvSpPr>
            <a:spLocks/>
          </p:cNvSpPr>
          <p:nvPr>
            <p:custDataLst>
              <p:tags r:id="rId8"/>
            </p:custDataLst>
          </p:nvPr>
        </p:nvSpPr>
        <p:spPr bwMode="auto">
          <a:xfrm>
            <a:off x="7608889" y="2851150"/>
            <a:ext cx="1038225" cy="2281238"/>
          </a:xfrm>
          <a:custGeom>
            <a:avLst/>
            <a:gdLst>
              <a:gd name="T0" fmla="*/ 2147483646 w 654"/>
              <a:gd name="T1" fmla="*/ 2147483646 h 1437"/>
              <a:gd name="T2" fmla="*/ 2147483646 w 654"/>
              <a:gd name="T3" fmla="*/ 2147483646 h 1437"/>
              <a:gd name="T4" fmla="*/ 0 w 654"/>
              <a:gd name="T5" fmla="*/ 2147483646 h 1437"/>
              <a:gd name="T6" fmla="*/ 2147483646 w 654"/>
              <a:gd name="T7" fmla="*/ 2147483646 h 1437"/>
              <a:gd name="T8" fmla="*/ 2147483646 w 654"/>
              <a:gd name="T9" fmla="*/ 2147483646 h 1437"/>
              <a:gd name="T10" fmla="*/ 2147483646 w 654"/>
              <a:gd name="T11" fmla="*/ 2147483646 h 1437"/>
              <a:gd name="T12" fmla="*/ 2147483646 w 654"/>
              <a:gd name="T13" fmla="*/ 0 h 1437"/>
              <a:gd name="T14" fmla="*/ 2147483646 w 654"/>
              <a:gd name="T15" fmla="*/ 2147483646 h 1437"/>
              <a:gd name="T16" fmla="*/ 2147483646 w 654"/>
              <a:gd name="T17" fmla="*/ 2147483646 h 14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54"/>
              <a:gd name="T28" fmla="*/ 0 h 1437"/>
              <a:gd name="T29" fmla="*/ 654 w 654"/>
              <a:gd name="T30" fmla="*/ 1437 h 14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54" h="1437">
                <a:moveTo>
                  <a:pt x="240" y="60"/>
                </a:moveTo>
                <a:cubicBezTo>
                  <a:pt x="372" y="507"/>
                  <a:pt x="333" y="861"/>
                  <a:pt x="54" y="1251"/>
                </a:cubicBezTo>
                <a:lnTo>
                  <a:pt x="0" y="1203"/>
                </a:lnTo>
                <a:lnTo>
                  <a:pt x="114" y="1365"/>
                </a:lnTo>
                <a:lnTo>
                  <a:pt x="324" y="1437"/>
                </a:lnTo>
                <a:lnTo>
                  <a:pt x="261" y="1392"/>
                </a:lnTo>
                <a:cubicBezTo>
                  <a:pt x="540" y="981"/>
                  <a:pt x="654" y="573"/>
                  <a:pt x="492" y="0"/>
                </a:cubicBezTo>
                <a:lnTo>
                  <a:pt x="384" y="69"/>
                </a:lnTo>
                <a:lnTo>
                  <a:pt x="240" y="60"/>
                </a:lnTo>
                <a:close/>
              </a:path>
            </a:pathLst>
          </a:custGeom>
          <a:gradFill rotWithShape="1">
            <a:gsLst>
              <a:gs pos="0">
                <a:srgbClr val="99CCFF">
                  <a:alpha val="75998"/>
                </a:srgbClr>
              </a:gs>
              <a:gs pos="100000">
                <a:srgbClr val="475E76"/>
              </a:gs>
            </a:gsLst>
            <a:lin ang="5400000" scaled="1"/>
          </a:gradFill>
          <a:ln w="9525">
            <a:solidFill>
              <a:schemeClr val="tx1"/>
            </a:solidFill>
            <a:round/>
            <a:headEnd/>
            <a:tailEnd/>
          </a:ln>
        </p:spPr>
        <p:txBody>
          <a:bodyPr wrap="none" lIns="90000" tIns="46800" rIns="90000" bIns="46800" anchor="ctr"/>
          <a:lstStyle/>
          <a:p>
            <a:endParaRPr lang="ar-EG"/>
          </a:p>
        </p:txBody>
      </p:sp>
      <p:sp>
        <p:nvSpPr>
          <p:cNvPr id="19473" name="Freeform 18"/>
          <p:cNvSpPr>
            <a:spLocks/>
          </p:cNvSpPr>
          <p:nvPr>
            <p:custDataLst>
              <p:tags r:id="rId9"/>
            </p:custDataLst>
          </p:nvPr>
        </p:nvSpPr>
        <p:spPr bwMode="auto">
          <a:xfrm>
            <a:off x="5961064" y="4856164"/>
            <a:ext cx="2039937" cy="1290637"/>
          </a:xfrm>
          <a:custGeom>
            <a:avLst/>
            <a:gdLst>
              <a:gd name="T0" fmla="*/ 2147483646 w 1285"/>
              <a:gd name="T1" fmla="*/ 0 h 813"/>
              <a:gd name="T2" fmla="*/ 2147483646 w 1285"/>
              <a:gd name="T3" fmla="*/ 2147483646 h 813"/>
              <a:gd name="T4" fmla="*/ 2147483646 w 1285"/>
              <a:gd name="T5" fmla="*/ 2147483646 h 813"/>
              <a:gd name="T6" fmla="*/ 0 w 1285"/>
              <a:gd name="T7" fmla="*/ 2147483646 h 813"/>
              <a:gd name="T8" fmla="*/ 2147483646 w 1285"/>
              <a:gd name="T9" fmla="*/ 2147483646 h 813"/>
              <a:gd name="T10" fmla="*/ 2147483646 w 1285"/>
              <a:gd name="T11" fmla="*/ 2147483646 h 813"/>
              <a:gd name="T12" fmla="*/ 2147483646 w 1285"/>
              <a:gd name="T13" fmla="*/ 2147483646 h 813"/>
              <a:gd name="T14" fmla="*/ 2147483646 w 1285"/>
              <a:gd name="T15" fmla="*/ 2147483646 h 813"/>
              <a:gd name="T16" fmla="*/ 2147483646 w 1285"/>
              <a:gd name="T17" fmla="*/ 0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5"/>
              <a:gd name="T28" fmla="*/ 0 h 813"/>
              <a:gd name="T29" fmla="*/ 1285 w 1285"/>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5" h="813">
                <a:moveTo>
                  <a:pt x="1083" y="0"/>
                </a:moveTo>
                <a:cubicBezTo>
                  <a:pt x="789" y="336"/>
                  <a:pt x="534" y="474"/>
                  <a:pt x="75" y="492"/>
                </a:cubicBezTo>
                <a:lnTo>
                  <a:pt x="75" y="429"/>
                </a:lnTo>
                <a:lnTo>
                  <a:pt x="0" y="612"/>
                </a:lnTo>
                <a:lnTo>
                  <a:pt x="75" y="813"/>
                </a:lnTo>
                <a:lnTo>
                  <a:pt x="78" y="739"/>
                </a:lnTo>
                <a:cubicBezTo>
                  <a:pt x="354" y="723"/>
                  <a:pt x="847" y="670"/>
                  <a:pt x="1285" y="147"/>
                </a:cubicBezTo>
                <a:lnTo>
                  <a:pt x="1146" y="99"/>
                </a:lnTo>
                <a:lnTo>
                  <a:pt x="1083" y="0"/>
                </a:lnTo>
                <a:close/>
              </a:path>
            </a:pathLst>
          </a:custGeom>
          <a:gradFill rotWithShape="1">
            <a:gsLst>
              <a:gs pos="0">
                <a:srgbClr val="99CCFF">
                  <a:alpha val="75998"/>
                </a:srgbClr>
              </a:gs>
              <a:gs pos="100000">
                <a:srgbClr val="475E76"/>
              </a:gs>
            </a:gsLst>
            <a:lin ang="5400000" scaled="1"/>
          </a:gradFill>
          <a:ln w="9525">
            <a:solidFill>
              <a:schemeClr val="tx1"/>
            </a:solidFill>
            <a:round/>
            <a:headEnd/>
            <a:tailEnd/>
          </a:ln>
        </p:spPr>
        <p:txBody>
          <a:bodyPr wrap="none" lIns="90000" tIns="46800" rIns="90000" bIns="46800" anchor="ctr"/>
          <a:lstStyle/>
          <a:p>
            <a:endParaRPr lang="ar-EG"/>
          </a:p>
        </p:txBody>
      </p:sp>
      <p:sp>
        <p:nvSpPr>
          <p:cNvPr id="19474" name="Freeform 19"/>
          <p:cNvSpPr>
            <a:spLocks/>
          </p:cNvSpPr>
          <p:nvPr>
            <p:custDataLst>
              <p:tags r:id="rId10"/>
            </p:custDataLst>
          </p:nvPr>
        </p:nvSpPr>
        <p:spPr bwMode="auto">
          <a:xfrm>
            <a:off x="3856038" y="1095375"/>
            <a:ext cx="2366962" cy="1747838"/>
          </a:xfrm>
          <a:custGeom>
            <a:avLst/>
            <a:gdLst>
              <a:gd name="T0" fmla="*/ 2147483646 w 1491"/>
              <a:gd name="T1" fmla="*/ 2147483646 h 1101"/>
              <a:gd name="T2" fmla="*/ 2147483646 w 1491"/>
              <a:gd name="T3" fmla="*/ 2147483646 h 1101"/>
              <a:gd name="T4" fmla="*/ 2147483646 w 1491"/>
              <a:gd name="T5" fmla="*/ 2147483646 h 1101"/>
              <a:gd name="T6" fmla="*/ 2147483646 w 1491"/>
              <a:gd name="T7" fmla="*/ 2147483646 h 1101"/>
              <a:gd name="T8" fmla="*/ 2147483646 w 1491"/>
              <a:gd name="T9" fmla="*/ 0 h 1101"/>
              <a:gd name="T10" fmla="*/ 2147483646 w 1491"/>
              <a:gd name="T11" fmla="*/ 2147483646 h 1101"/>
              <a:gd name="T12" fmla="*/ 0 w 1491"/>
              <a:gd name="T13" fmla="*/ 2147483646 h 1101"/>
              <a:gd name="T14" fmla="*/ 2147483646 w 1491"/>
              <a:gd name="T15" fmla="*/ 2147483646 h 1101"/>
              <a:gd name="T16" fmla="*/ 2147483646 w 1491"/>
              <a:gd name="T17" fmla="*/ 2147483646 h 1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91"/>
              <a:gd name="T28" fmla="*/ 0 h 1101"/>
              <a:gd name="T29" fmla="*/ 1491 w 1491"/>
              <a:gd name="T30" fmla="*/ 1101 h 11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91" h="1101">
                <a:moveTo>
                  <a:pt x="243" y="1101"/>
                </a:moveTo>
                <a:cubicBezTo>
                  <a:pt x="450" y="642"/>
                  <a:pt x="894" y="321"/>
                  <a:pt x="1422" y="324"/>
                </a:cubicBezTo>
                <a:lnTo>
                  <a:pt x="1425" y="393"/>
                </a:lnTo>
                <a:lnTo>
                  <a:pt x="1491" y="198"/>
                </a:lnTo>
                <a:lnTo>
                  <a:pt x="1422" y="0"/>
                </a:lnTo>
                <a:lnTo>
                  <a:pt x="1419" y="75"/>
                </a:lnTo>
                <a:cubicBezTo>
                  <a:pt x="1146" y="66"/>
                  <a:pt x="370" y="111"/>
                  <a:pt x="0" y="1014"/>
                </a:cubicBezTo>
                <a:lnTo>
                  <a:pt x="132" y="1017"/>
                </a:lnTo>
                <a:lnTo>
                  <a:pt x="243" y="1101"/>
                </a:lnTo>
                <a:close/>
              </a:path>
            </a:pathLst>
          </a:custGeom>
          <a:gradFill rotWithShape="1">
            <a:gsLst>
              <a:gs pos="0">
                <a:srgbClr val="99CCFF">
                  <a:alpha val="75998"/>
                </a:srgbClr>
              </a:gs>
              <a:gs pos="100000">
                <a:srgbClr val="475E76"/>
              </a:gs>
            </a:gsLst>
            <a:lin ang="5400000" scaled="1"/>
          </a:gradFill>
          <a:ln w="9525">
            <a:solidFill>
              <a:schemeClr val="tx1"/>
            </a:solidFill>
            <a:round/>
            <a:headEnd/>
            <a:tailEnd/>
          </a:ln>
        </p:spPr>
        <p:txBody>
          <a:bodyPr wrap="none" lIns="90000" tIns="46800" rIns="90000" bIns="46800" anchor="ctr"/>
          <a:lstStyle/>
          <a:p>
            <a:endParaRPr lang="ar-EG"/>
          </a:p>
        </p:txBody>
      </p:sp>
      <p:sp>
        <p:nvSpPr>
          <p:cNvPr id="19475" name="Freeform 20"/>
          <p:cNvSpPr>
            <a:spLocks/>
          </p:cNvSpPr>
          <p:nvPr>
            <p:custDataLst>
              <p:tags r:id="rId11"/>
            </p:custDataLst>
          </p:nvPr>
        </p:nvSpPr>
        <p:spPr bwMode="auto">
          <a:xfrm>
            <a:off x="3592513" y="2695575"/>
            <a:ext cx="838200" cy="2286000"/>
          </a:xfrm>
          <a:custGeom>
            <a:avLst/>
            <a:gdLst>
              <a:gd name="T0" fmla="*/ 2147483646 w 528"/>
              <a:gd name="T1" fmla="*/ 2147483646 h 1440"/>
              <a:gd name="T2" fmla="*/ 2147483646 w 528"/>
              <a:gd name="T3" fmla="*/ 2147483646 h 1440"/>
              <a:gd name="T4" fmla="*/ 2147483646 w 528"/>
              <a:gd name="T5" fmla="*/ 2147483646 h 1440"/>
              <a:gd name="T6" fmla="*/ 2147483646 w 528"/>
              <a:gd name="T7" fmla="*/ 0 h 1440"/>
              <a:gd name="T8" fmla="*/ 2147483646 w 528"/>
              <a:gd name="T9" fmla="*/ 2147483646 h 1440"/>
              <a:gd name="T10" fmla="*/ 2147483646 w 528"/>
              <a:gd name="T11" fmla="*/ 2147483646 h 1440"/>
              <a:gd name="T12" fmla="*/ 2147483646 w 528"/>
              <a:gd name="T13" fmla="*/ 2147483646 h 1440"/>
              <a:gd name="T14" fmla="*/ 2147483646 w 528"/>
              <a:gd name="T15" fmla="*/ 2147483646 h 1440"/>
              <a:gd name="T16" fmla="*/ 2147483646 w 528"/>
              <a:gd name="T17" fmla="*/ 2147483646 h 1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8"/>
              <a:gd name="T28" fmla="*/ 0 h 1440"/>
              <a:gd name="T29" fmla="*/ 528 w 528"/>
              <a:gd name="T30" fmla="*/ 1440 h 14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8" h="1440">
                <a:moveTo>
                  <a:pt x="528" y="1309"/>
                </a:moveTo>
                <a:cubicBezTo>
                  <a:pt x="285" y="912"/>
                  <a:pt x="231" y="560"/>
                  <a:pt x="399" y="111"/>
                </a:cubicBezTo>
                <a:lnTo>
                  <a:pt x="464" y="143"/>
                </a:lnTo>
                <a:lnTo>
                  <a:pt x="304" y="0"/>
                </a:lnTo>
                <a:lnTo>
                  <a:pt x="90" y="1"/>
                </a:lnTo>
                <a:lnTo>
                  <a:pt x="163" y="28"/>
                </a:lnTo>
                <a:cubicBezTo>
                  <a:pt x="0" y="498"/>
                  <a:pt x="11" y="928"/>
                  <a:pt x="316" y="1440"/>
                </a:cubicBezTo>
                <a:lnTo>
                  <a:pt x="387" y="1338"/>
                </a:lnTo>
                <a:lnTo>
                  <a:pt x="528" y="1309"/>
                </a:lnTo>
                <a:close/>
              </a:path>
            </a:pathLst>
          </a:custGeom>
          <a:gradFill rotWithShape="1">
            <a:gsLst>
              <a:gs pos="0">
                <a:srgbClr val="99CCFF">
                  <a:alpha val="75998"/>
                </a:srgbClr>
              </a:gs>
              <a:gs pos="100000">
                <a:srgbClr val="475E76"/>
              </a:gs>
            </a:gsLst>
            <a:lin ang="5400000" scaled="1"/>
          </a:gradFill>
          <a:ln w="9525">
            <a:solidFill>
              <a:schemeClr val="tx1"/>
            </a:solidFill>
            <a:round/>
            <a:headEnd/>
            <a:tailEnd/>
          </a:ln>
        </p:spPr>
        <p:txBody>
          <a:bodyPr wrap="none" lIns="90000" tIns="46800" rIns="90000" bIns="46800" anchor="ctr"/>
          <a:lstStyle/>
          <a:p>
            <a:endParaRPr lang="ar-EG"/>
          </a:p>
        </p:txBody>
      </p:sp>
      <p:sp>
        <p:nvSpPr>
          <p:cNvPr id="19476" name="Freeform 21"/>
          <p:cNvSpPr>
            <a:spLocks/>
          </p:cNvSpPr>
          <p:nvPr>
            <p:custDataLst>
              <p:tags r:id="rId12"/>
            </p:custDataLst>
          </p:nvPr>
        </p:nvSpPr>
        <p:spPr bwMode="auto">
          <a:xfrm rot="3235521">
            <a:off x="4041776" y="4781551"/>
            <a:ext cx="2111375" cy="1304925"/>
          </a:xfrm>
          <a:custGeom>
            <a:avLst/>
            <a:gdLst>
              <a:gd name="T0" fmla="*/ 2147483646 w 1285"/>
              <a:gd name="T1" fmla="*/ 0 h 813"/>
              <a:gd name="T2" fmla="*/ 2147483646 w 1285"/>
              <a:gd name="T3" fmla="*/ 2147483646 h 813"/>
              <a:gd name="T4" fmla="*/ 2147483646 w 1285"/>
              <a:gd name="T5" fmla="*/ 2147483646 h 813"/>
              <a:gd name="T6" fmla="*/ 0 w 1285"/>
              <a:gd name="T7" fmla="*/ 2147483646 h 813"/>
              <a:gd name="T8" fmla="*/ 2147483646 w 1285"/>
              <a:gd name="T9" fmla="*/ 2147483646 h 813"/>
              <a:gd name="T10" fmla="*/ 2147483646 w 1285"/>
              <a:gd name="T11" fmla="*/ 2147483646 h 813"/>
              <a:gd name="T12" fmla="*/ 2147483646 w 1285"/>
              <a:gd name="T13" fmla="*/ 2147483646 h 813"/>
              <a:gd name="T14" fmla="*/ 2147483646 w 1285"/>
              <a:gd name="T15" fmla="*/ 2147483646 h 813"/>
              <a:gd name="T16" fmla="*/ 2147483646 w 1285"/>
              <a:gd name="T17" fmla="*/ 0 h 8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5"/>
              <a:gd name="T28" fmla="*/ 0 h 813"/>
              <a:gd name="T29" fmla="*/ 1285 w 1285"/>
              <a:gd name="T30" fmla="*/ 813 h 8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5" h="813">
                <a:moveTo>
                  <a:pt x="1083" y="0"/>
                </a:moveTo>
                <a:cubicBezTo>
                  <a:pt x="789" y="336"/>
                  <a:pt x="534" y="474"/>
                  <a:pt x="75" y="492"/>
                </a:cubicBezTo>
                <a:lnTo>
                  <a:pt x="75" y="429"/>
                </a:lnTo>
                <a:lnTo>
                  <a:pt x="0" y="612"/>
                </a:lnTo>
                <a:lnTo>
                  <a:pt x="75" y="813"/>
                </a:lnTo>
                <a:lnTo>
                  <a:pt x="78" y="739"/>
                </a:lnTo>
                <a:cubicBezTo>
                  <a:pt x="354" y="723"/>
                  <a:pt x="847" y="670"/>
                  <a:pt x="1285" y="147"/>
                </a:cubicBezTo>
                <a:lnTo>
                  <a:pt x="1146" y="99"/>
                </a:lnTo>
                <a:lnTo>
                  <a:pt x="1083" y="0"/>
                </a:lnTo>
                <a:close/>
              </a:path>
            </a:pathLst>
          </a:custGeom>
          <a:gradFill rotWithShape="1">
            <a:gsLst>
              <a:gs pos="0">
                <a:srgbClr val="99CCFF">
                  <a:alpha val="75998"/>
                </a:srgbClr>
              </a:gs>
              <a:gs pos="100000">
                <a:srgbClr val="475E76"/>
              </a:gs>
            </a:gsLst>
            <a:lin ang="5400000" scaled="1"/>
          </a:gradFill>
          <a:ln w="9525">
            <a:solidFill>
              <a:schemeClr val="tx1"/>
            </a:solidFill>
            <a:round/>
            <a:headEnd/>
            <a:tailEnd/>
          </a:ln>
        </p:spPr>
        <p:txBody>
          <a:bodyPr wrap="none" lIns="90000" tIns="46800" rIns="90000" bIns="46800" anchor="ctr"/>
          <a:lstStyle/>
          <a:p>
            <a:endParaRPr lang="ar-EG"/>
          </a:p>
        </p:txBody>
      </p:sp>
      <p:sp>
        <p:nvSpPr>
          <p:cNvPr id="19477" name="AutoShape 22"/>
          <p:cNvSpPr>
            <a:spLocks noChangeArrowheads="1"/>
          </p:cNvSpPr>
          <p:nvPr/>
        </p:nvSpPr>
        <p:spPr bwMode="auto">
          <a:xfrm rot="10800000">
            <a:off x="1454727" y="1522412"/>
            <a:ext cx="3274436" cy="1299761"/>
          </a:xfrm>
          <a:prstGeom prst="flowChartDisplay">
            <a:avLst/>
          </a:prstGeom>
          <a:solidFill>
            <a:srgbClr val="99CCFF">
              <a:alpha val="94116"/>
            </a:srgbClr>
          </a:solidFill>
          <a:ln w="95250">
            <a:solidFill>
              <a:schemeClr val="bg1"/>
            </a:solidFill>
            <a:miter lim="800000"/>
            <a:headEnd/>
            <a:tailEnd/>
          </a:ln>
        </p:spPr>
        <p:txBody>
          <a:bodyPr rot="10800000" lIns="18000" tIns="10800" rIns="18000" bIns="10800" anchor="ctr"/>
          <a:lstStyle>
            <a:lvl1pPr marL="174625" indent="-17462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GB" altLang="ar-EG" sz="1200" b="1" dirty="0"/>
              <a:t>Initial Product Backlog</a:t>
            </a:r>
          </a:p>
          <a:p>
            <a:pPr eaLnBrk="1" hangingPunct="1">
              <a:spcBef>
                <a:spcPct val="0"/>
              </a:spcBef>
              <a:buFontTx/>
              <a:buChar char="•"/>
            </a:pPr>
            <a:r>
              <a:rPr lang="en-GB" altLang="ar-EG" sz="1200" b="1" dirty="0"/>
              <a:t>Prioritised Backlog  by Business Content Leads</a:t>
            </a:r>
          </a:p>
          <a:p>
            <a:pPr eaLnBrk="1" hangingPunct="1">
              <a:spcBef>
                <a:spcPct val="0"/>
              </a:spcBef>
              <a:buFontTx/>
              <a:buChar char="•"/>
            </a:pPr>
            <a:r>
              <a:rPr lang="en-GB" altLang="ar-EG" sz="1200" b="1" dirty="0"/>
              <a:t>Secured resources</a:t>
            </a:r>
          </a:p>
          <a:p>
            <a:pPr eaLnBrk="1" hangingPunct="1">
              <a:spcBef>
                <a:spcPct val="0"/>
              </a:spcBef>
              <a:buFontTx/>
              <a:buChar char="•"/>
            </a:pPr>
            <a:r>
              <a:rPr lang="en-GB" altLang="ar-EG" sz="1200" b="1" dirty="0"/>
              <a:t>Impediment Log (from previous Sprint)</a:t>
            </a:r>
          </a:p>
        </p:txBody>
      </p:sp>
      <p:sp>
        <p:nvSpPr>
          <p:cNvPr id="19478" name="Rectangle 23"/>
          <p:cNvSpPr>
            <a:spLocks noChangeArrowheads="1"/>
          </p:cNvSpPr>
          <p:nvPr/>
        </p:nvSpPr>
        <p:spPr bwMode="auto">
          <a:xfrm>
            <a:off x="2900363" y="1284289"/>
            <a:ext cx="10813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ar-EG" sz="1200"/>
              <a:t>Pre-requisites </a:t>
            </a:r>
          </a:p>
        </p:txBody>
      </p:sp>
      <p:sp>
        <p:nvSpPr>
          <p:cNvPr id="19479" name="Rectangle 24"/>
          <p:cNvSpPr>
            <a:spLocks noChangeArrowheads="1"/>
          </p:cNvSpPr>
          <p:nvPr/>
        </p:nvSpPr>
        <p:spPr bwMode="auto">
          <a:xfrm>
            <a:off x="5216526" y="3452813"/>
            <a:ext cx="14609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ar-EG" sz="1600">
                <a:solidFill>
                  <a:srgbClr val="007AC4"/>
                </a:solidFill>
              </a:rPr>
              <a:t>Scrum Lifecycle</a:t>
            </a:r>
          </a:p>
        </p:txBody>
      </p:sp>
      <p:sp>
        <p:nvSpPr>
          <p:cNvPr id="19480" name="WordArt 25"/>
          <p:cNvSpPr>
            <a:spLocks noChangeArrowheads="1" noChangeShapeType="1" noTextEdit="1"/>
          </p:cNvSpPr>
          <p:nvPr/>
        </p:nvSpPr>
        <p:spPr bwMode="auto">
          <a:xfrm rot="-1205456">
            <a:off x="4583114" y="1196975"/>
            <a:ext cx="1362075" cy="3619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spcFirstLastPara="1" wrap="none" fromWordArt="1">
            <a:prstTxWarp prst="textArchUp">
              <a:avLst>
                <a:gd name="adj" fmla="val 11442052"/>
              </a:avLst>
            </a:prstTxWarp>
          </a:bodyPr>
          <a:lstStyle/>
          <a:p>
            <a:r>
              <a:rPr lang="en-US" sz="2000" kern="10">
                <a:solidFill>
                  <a:srgbClr val="007AC4"/>
                </a:solidFill>
                <a:latin typeface="Arial Black" panose="020B0A04020102020204" pitchFamily="34" charset="0"/>
              </a:rPr>
              <a:t>Sprint 1-n</a:t>
            </a:r>
            <a:endParaRPr lang="ar-EG" sz="2000" kern="10">
              <a:solidFill>
                <a:srgbClr val="007AC4"/>
              </a:solidFill>
              <a:latin typeface="Arial Black" panose="020B0A04020102020204" pitchFamily="34" charset="0"/>
            </a:endParaRPr>
          </a:p>
        </p:txBody>
      </p:sp>
      <p:sp>
        <p:nvSpPr>
          <p:cNvPr id="19481" name="AutoShape 26"/>
          <p:cNvSpPr>
            <a:spLocks noChangeArrowheads="1"/>
          </p:cNvSpPr>
          <p:nvPr/>
        </p:nvSpPr>
        <p:spPr bwMode="auto">
          <a:xfrm>
            <a:off x="1666874" y="4365625"/>
            <a:ext cx="2281605" cy="1979614"/>
          </a:xfrm>
          <a:prstGeom prst="flowChartDocument">
            <a:avLst/>
          </a:prstGeom>
          <a:solidFill>
            <a:schemeClr val="accent6">
              <a:lumMod val="40000"/>
              <a:lumOff val="60000"/>
            </a:schemeClr>
          </a:solidFill>
          <a:ln w="9525">
            <a:solidFill>
              <a:schemeClr val="tx1"/>
            </a:solidFill>
            <a:miter lim="800000"/>
            <a:headEnd/>
            <a:tailEnd/>
          </a:ln>
        </p:spPr>
        <p:txBody>
          <a:bodyPr wrap="none" anchor="ctr"/>
          <a:lstStyle>
            <a:lvl1pPr marL="174625" indent="-17462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GB" altLang="ar-EG" sz="1200" b="1" dirty="0"/>
              <a:t>Product Backlog</a:t>
            </a:r>
          </a:p>
          <a:p>
            <a:pPr eaLnBrk="1" hangingPunct="1">
              <a:spcBef>
                <a:spcPct val="0"/>
              </a:spcBef>
              <a:buFontTx/>
              <a:buChar char="•"/>
            </a:pPr>
            <a:r>
              <a:rPr lang="en-GB" altLang="ar-EG" sz="1200" b="1" dirty="0"/>
              <a:t>Product Backlog Burn down</a:t>
            </a:r>
          </a:p>
          <a:p>
            <a:pPr eaLnBrk="1" hangingPunct="1">
              <a:spcBef>
                <a:spcPct val="0"/>
              </a:spcBef>
              <a:buFontTx/>
              <a:buChar char="•"/>
            </a:pPr>
            <a:r>
              <a:rPr lang="en-GB" altLang="ar-EG" sz="1200" b="1" dirty="0"/>
              <a:t>Sprint Backlog</a:t>
            </a:r>
          </a:p>
          <a:p>
            <a:pPr eaLnBrk="1" hangingPunct="1">
              <a:spcBef>
                <a:spcPct val="0"/>
              </a:spcBef>
              <a:buFontTx/>
              <a:buChar char="•"/>
            </a:pPr>
            <a:r>
              <a:rPr lang="en-GB" altLang="ar-EG" sz="1200" b="1" dirty="0"/>
              <a:t>Sprint Backlog Burn down</a:t>
            </a:r>
          </a:p>
          <a:p>
            <a:pPr eaLnBrk="1" hangingPunct="1">
              <a:spcBef>
                <a:spcPct val="0"/>
              </a:spcBef>
              <a:buFontTx/>
              <a:buChar char="•"/>
            </a:pPr>
            <a:r>
              <a:rPr lang="en-GB" altLang="ar-EG" sz="1200" b="1" dirty="0"/>
              <a:t>Impediment Log</a:t>
            </a:r>
          </a:p>
          <a:p>
            <a:pPr eaLnBrk="1" hangingPunct="1">
              <a:spcBef>
                <a:spcPct val="0"/>
              </a:spcBef>
              <a:buFontTx/>
              <a:buChar char="•"/>
            </a:pPr>
            <a:r>
              <a:rPr lang="en-GB" altLang="ar-EG" sz="1200" b="1" dirty="0"/>
              <a:t>Process Maps (Case wise)</a:t>
            </a:r>
          </a:p>
          <a:p>
            <a:pPr eaLnBrk="1" hangingPunct="1">
              <a:spcBef>
                <a:spcPct val="0"/>
              </a:spcBef>
              <a:buFontTx/>
              <a:buChar char="•"/>
            </a:pPr>
            <a:r>
              <a:rPr lang="en-GB" altLang="ar-EG" sz="1200" b="1" dirty="0"/>
              <a:t>High Level Design</a:t>
            </a:r>
          </a:p>
        </p:txBody>
      </p:sp>
      <p:sp>
        <p:nvSpPr>
          <p:cNvPr id="19482" name="Rectangle 27"/>
          <p:cNvSpPr>
            <a:spLocks noChangeArrowheads="1"/>
          </p:cNvSpPr>
          <p:nvPr/>
        </p:nvSpPr>
        <p:spPr bwMode="auto">
          <a:xfrm>
            <a:off x="2009776" y="4090989"/>
            <a:ext cx="104054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ar-EG" sz="1200"/>
              <a:t>Key Artefacts </a:t>
            </a:r>
          </a:p>
        </p:txBody>
      </p:sp>
      <p:sp>
        <p:nvSpPr>
          <p:cNvPr id="19483" name="Oval 28"/>
          <p:cNvSpPr>
            <a:spLocks noChangeArrowheads="1"/>
          </p:cNvSpPr>
          <p:nvPr/>
        </p:nvSpPr>
        <p:spPr bwMode="auto">
          <a:xfrm>
            <a:off x="8826500" y="4997450"/>
            <a:ext cx="1265238" cy="11684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GB" altLang="ar-EG" sz="1200"/>
          </a:p>
          <a:p>
            <a:pPr eaLnBrk="1" hangingPunct="1">
              <a:spcBef>
                <a:spcPct val="0"/>
              </a:spcBef>
              <a:buFontTx/>
              <a:buNone/>
            </a:pPr>
            <a:r>
              <a:rPr lang="en-GB" altLang="ar-EG" sz="1200"/>
              <a:t>Scrum Roles</a:t>
            </a:r>
          </a:p>
        </p:txBody>
      </p:sp>
      <p:sp>
        <p:nvSpPr>
          <p:cNvPr id="19484" name="Oval 29"/>
          <p:cNvSpPr>
            <a:spLocks noChangeArrowheads="1"/>
          </p:cNvSpPr>
          <p:nvPr/>
        </p:nvSpPr>
        <p:spPr bwMode="auto">
          <a:xfrm>
            <a:off x="8867776" y="4854576"/>
            <a:ext cx="904875" cy="303213"/>
          </a:xfrm>
          <a:prstGeom prst="ellipse">
            <a:avLst/>
          </a:prstGeom>
          <a:solidFill>
            <a:schemeClr val="bg1"/>
          </a:solidFill>
          <a:ln w="3175">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ar-EG" sz="800" i="1"/>
              <a:t>Product Owners</a:t>
            </a:r>
          </a:p>
        </p:txBody>
      </p:sp>
      <p:pic>
        <p:nvPicPr>
          <p:cNvPr id="19485" name="Picture 30" descr="j043161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43975" y="4549775"/>
            <a:ext cx="3952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86" name="Picture 31" descr="j0431601[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267826" y="458311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7" name="Oval 32"/>
          <p:cNvSpPr>
            <a:spLocks noChangeArrowheads="1"/>
          </p:cNvSpPr>
          <p:nvPr/>
        </p:nvSpPr>
        <p:spPr bwMode="auto">
          <a:xfrm>
            <a:off x="8291514" y="5249863"/>
            <a:ext cx="904875" cy="303212"/>
          </a:xfrm>
          <a:prstGeom prst="ellipse">
            <a:avLst/>
          </a:prstGeom>
          <a:solidFill>
            <a:schemeClr val="bg1"/>
          </a:solidFill>
          <a:ln w="3175">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ar-EG" sz="800" i="1"/>
              <a:t>Scrum Master</a:t>
            </a:r>
          </a:p>
        </p:txBody>
      </p:sp>
      <p:pic>
        <p:nvPicPr>
          <p:cNvPr id="19488" name="Picture 33" descr="j043161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09000" y="4945064"/>
            <a:ext cx="3952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9" name="Oval 34"/>
          <p:cNvSpPr>
            <a:spLocks noChangeArrowheads="1"/>
          </p:cNvSpPr>
          <p:nvPr/>
        </p:nvSpPr>
        <p:spPr bwMode="auto">
          <a:xfrm>
            <a:off x="9728201" y="5284789"/>
            <a:ext cx="904875" cy="376237"/>
          </a:xfrm>
          <a:prstGeom prst="ellipse">
            <a:avLst/>
          </a:prstGeom>
          <a:solidFill>
            <a:schemeClr val="bg1"/>
          </a:solidFill>
          <a:ln w="3175">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ar-EG" sz="800" i="1"/>
              <a:t>Team Members </a:t>
            </a:r>
          </a:p>
          <a:p>
            <a:pPr eaLnBrk="1" hangingPunct="1">
              <a:spcBef>
                <a:spcPct val="0"/>
              </a:spcBef>
              <a:buFontTx/>
              <a:buNone/>
            </a:pPr>
            <a:r>
              <a:rPr lang="en-GB" altLang="ar-EG" sz="600" i="1"/>
              <a:t>(Analysts, developers, </a:t>
            </a:r>
          </a:p>
          <a:p>
            <a:pPr eaLnBrk="1" hangingPunct="1">
              <a:spcBef>
                <a:spcPct val="0"/>
              </a:spcBef>
              <a:buFontTx/>
              <a:buNone/>
            </a:pPr>
            <a:r>
              <a:rPr lang="en-GB" altLang="ar-EG" sz="600" i="1"/>
              <a:t> Designers)</a:t>
            </a:r>
          </a:p>
        </p:txBody>
      </p:sp>
      <p:pic>
        <p:nvPicPr>
          <p:cNvPr id="19490" name="Picture 35" descr="j043161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804400" y="4979989"/>
            <a:ext cx="395288"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1" name="Picture 36" descr="j0431601[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128251" y="5013326"/>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92" name="Oval 37"/>
          <p:cNvSpPr>
            <a:spLocks noChangeArrowheads="1"/>
          </p:cNvSpPr>
          <p:nvPr/>
        </p:nvSpPr>
        <p:spPr bwMode="auto">
          <a:xfrm>
            <a:off x="8832851" y="6042026"/>
            <a:ext cx="904875" cy="303213"/>
          </a:xfrm>
          <a:prstGeom prst="ellipse">
            <a:avLst/>
          </a:prstGeom>
          <a:solidFill>
            <a:schemeClr val="bg1"/>
          </a:solidFill>
          <a:ln w="3175">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ar-EG" sz="800" i="1"/>
              <a:t>Business User</a:t>
            </a:r>
          </a:p>
          <a:p>
            <a:pPr eaLnBrk="1" hangingPunct="1">
              <a:spcBef>
                <a:spcPct val="0"/>
              </a:spcBef>
              <a:buFontTx/>
              <a:buNone/>
            </a:pPr>
            <a:r>
              <a:rPr lang="en-GB" altLang="ar-EG" sz="800" i="1"/>
              <a:t>Community </a:t>
            </a:r>
          </a:p>
        </p:txBody>
      </p:sp>
      <p:pic>
        <p:nvPicPr>
          <p:cNvPr id="19493" name="Picture 38" descr="j043161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09050" y="5737225"/>
            <a:ext cx="3952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94" name="Picture 39" descr="j0431601[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232901" y="5770563"/>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95" name="AutoShape 40"/>
          <p:cNvSpPr>
            <a:spLocks noChangeArrowheads="1"/>
          </p:cNvSpPr>
          <p:nvPr/>
        </p:nvSpPr>
        <p:spPr bwMode="auto">
          <a:xfrm rot="5400000">
            <a:off x="8648340" y="319449"/>
            <a:ext cx="1438275" cy="3917231"/>
          </a:xfrm>
          <a:prstGeom prst="flowChartOffpageConnector">
            <a:avLst/>
          </a:prstGeom>
          <a:solidFill>
            <a:srgbClr val="99CCFF"/>
          </a:solidFill>
          <a:ln w="88900">
            <a:solidFill>
              <a:schemeClr val="bg1"/>
            </a:solidFill>
            <a:miter lim="800000"/>
            <a:headEnd/>
            <a:tailEnd/>
          </a:ln>
        </p:spPr>
        <p:txBody>
          <a:bodyPr rot="10800000" vert="eaVert" wrap="none" lIns="18000" rIns="54000" anchor="ctr"/>
          <a:lstStyle>
            <a:lvl1pPr marL="174625" indent="-17462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GB" altLang="ar-EG" sz="1400" b="1" dirty="0"/>
              <a:t>What did we do yesterday?</a:t>
            </a:r>
          </a:p>
          <a:p>
            <a:pPr eaLnBrk="1" hangingPunct="1">
              <a:spcBef>
                <a:spcPct val="0"/>
              </a:spcBef>
              <a:buFontTx/>
              <a:buChar char="•"/>
            </a:pPr>
            <a:r>
              <a:rPr lang="en-GB" altLang="ar-EG" sz="1400" b="1" dirty="0"/>
              <a:t>What are we doing  today?</a:t>
            </a:r>
          </a:p>
          <a:p>
            <a:pPr eaLnBrk="1" hangingPunct="1">
              <a:spcBef>
                <a:spcPct val="0"/>
              </a:spcBef>
              <a:buFontTx/>
              <a:buChar char="•"/>
            </a:pPr>
            <a:r>
              <a:rPr lang="en-GB" altLang="ar-EG" sz="1400" b="1" dirty="0"/>
              <a:t>What are the impediments?</a:t>
            </a:r>
          </a:p>
        </p:txBody>
      </p:sp>
      <p:sp>
        <p:nvSpPr>
          <p:cNvPr id="19496" name="Text Box 41"/>
          <p:cNvSpPr txBox="1">
            <a:spLocks noChangeArrowheads="1"/>
          </p:cNvSpPr>
          <p:nvPr/>
        </p:nvSpPr>
        <p:spPr bwMode="auto">
          <a:xfrm>
            <a:off x="4046538" y="228601"/>
            <a:ext cx="3873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2800"/>
              <a:t>SCRUM and SPRINT Cycle</a:t>
            </a:r>
          </a:p>
        </p:txBody>
      </p:sp>
    </p:spTree>
    <p:extLst>
      <p:ext uri="{BB962C8B-B14F-4D97-AF65-F5344CB8AC3E}">
        <p14:creationId xmlns:p14="http://schemas.microsoft.com/office/powerpoint/2010/main" val="958557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73CAFD4C-5219-43CC-AA61-E31F35E9585F}" type="slidenum">
              <a:rPr lang="en-US" altLang="ar-EG" sz="1200">
                <a:solidFill>
                  <a:srgbClr val="898989"/>
                </a:solidFill>
              </a:rPr>
              <a:pPr algn="l">
                <a:spcBef>
                  <a:spcPct val="0"/>
                </a:spcBef>
                <a:buFontTx/>
                <a:buNone/>
              </a:pPr>
              <a:t>35</a:t>
            </a:fld>
            <a:endParaRPr lang="en-US" altLang="ar-EG" sz="1200">
              <a:solidFill>
                <a:srgbClr val="898989"/>
              </a:solidFill>
            </a:endParaRPr>
          </a:p>
        </p:txBody>
      </p:sp>
      <p:sp>
        <p:nvSpPr>
          <p:cNvPr id="25603" name="Text Box 2"/>
          <p:cNvSpPr txBox="1">
            <a:spLocks noChangeArrowheads="1"/>
          </p:cNvSpPr>
          <p:nvPr/>
        </p:nvSpPr>
        <p:spPr bwMode="auto">
          <a:xfrm>
            <a:off x="4348164" y="228601"/>
            <a:ext cx="2390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2800"/>
              <a:t>Sprint Planning</a:t>
            </a:r>
          </a:p>
        </p:txBody>
      </p:sp>
      <p:sp>
        <p:nvSpPr>
          <p:cNvPr id="25604" name="Rectangle 4"/>
          <p:cNvSpPr>
            <a:spLocks noGrp="1" noChangeArrowheads="1"/>
          </p:cNvSpPr>
          <p:nvPr>
            <p:ph type="body" idx="1"/>
          </p:nvPr>
        </p:nvSpPr>
        <p:spPr>
          <a:xfrm>
            <a:off x="1828800" y="838201"/>
            <a:ext cx="9170894" cy="5697070"/>
          </a:xfrm>
        </p:spPr>
        <p:txBody>
          <a:bodyPr>
            <a:normAutofit lnSpcReduction="10000"/>
          </a:bodyPr>
          <a:lstStyle/>
          <a:p>
            <a:pPr marL="977900" lvl="2" indent="-179388">
              <a:buNone/>
            </a:pPr>
            <a:endParaRPr lang="en-GB" altLang="ar-EG" sz="1600" dirty="0">
              <a:latin typeface="Trebuchet MS" panose="020B0603020202020204" pitchFamily="34" charset="0"/>
            </a:endParaRPr>
          </a:p>
          <a:p>
            <a:pPr marL="261938" indent="-261938" algn="l" rtl="0"/>
            <a:r>
              <a:rPr lang="en-GB" altLang="ar-EG" sz="1600" dirty="0">
                <a:latin typeface="Trebuchet MS" panose="020B0603020202020204" pitchFamily="34" charset="0"/>
              </a:rPr>
              <a:t>The Project Product Owner reprioritises the product backlog </a:t>
            </a:r>
          </a:p>
          <a:p>
            <a:pPr marL="261938" indent="-261938" algn="l" rtl="0">
              <a:buNone/>
            </a:pPr>
            <a:endParaRPr lang="en-GB" altLang="ar-EG" sz="1600" dirty="0">
              <a:latin typeface="Trebuchet MS" panose="020B0603020202020204" pitchFamily="34" charset="0"/>
            </a:endParaRPr>
          </a:p>
          <a:p>
            <a:pPr marL="261938" indent="-261938" algn="l" rtl="0"/>
            <a:r>
              <a:rPr lang="en-GB" altLang="ar-EG" sz="1600" dirty="0">
                <a:latin typeface="Trebuchet MS" panose="020B0603020202020204" pitchFamily="34" charset="0"/>
              </a:rPr>
              <a:t>The Product Owner and Scrum Team meet to determine the work that can be completed in the next sprint. </a:t>
            </a:r>
          </a:p>
          <a:p>
            <a:pPr marL="261938" indent="-261938" algn="l" rtl="0">
              <a:buNone/>
            </a:pPr>
            <a:endParaRPr lang="en-GB" altLang="ar-EG" sz="1600" dirty="0">
              <a:latin typeface="Trebuchet MS" panose="020B0603020202020204" pitchFamily="34" charset="0"/>
            </a:endParaRPr>
          </a:p>
          <a:p>
            <a:pPr marL="261938" indent="-261938" algn="l" rtl="0"/>
            <a:r>
              <a:rPr lang="en-GB" altLang="ar-EG" sz="1600" dirty="0">
                <a:latin typeface="Trebuchet MS" panose="020B0603020202020204" pitchFamily="34" charset="0"/>
              </a:rPr>
              <a:t>Work is selected from the top of the priority list by </a:t>
            </a:r>
            <a:r>
              <a:rPr lang="en-GB" altLang="ar-EG" sz="1600" b="1" u="sng" dirty="0">
                <a:latin typeface="Trebuchet MS" panose="020B0603020202020204" pitchFamily="34" charset="0"/>
              </a:rPr>
              <a:t>the Team</a:t>
            </a:r>
            <a:r>
              <a:rPr lang="en-GB" altLang="ar-EG" sz="1600" dirty="0">
                <a:latin typeface="Trebuchet MS" panose="020B0603020202020204" pitchFamily="34" charset="0"/>
              </a:rPr>
              <a:t>. </a:t>
            </a:r>
          </a:p>
          <a:p>
            <a:pPr marL="261938" indent="-261938" algn="l" rtl="0">
              <a:buNone/>
            </a:pPr>
            <a:endParaRPr lang="en-GB" altLang="ar-EG" sz="1600" dirty="0">
              <a:latin typeface="Trebuchet MS" panose="020B0603020202020204" pitchFamily="34" charset="0"/>
            </a:endParaRPr>
          </a:p>
          <a:p>
            <a:pPr marL="261938" indent="-261938" algn="l" rtl="0"/>
            <a:r>
              <a:rPr lang="en-GB" altLang="ar-EG" sz="1600" dirty="0">
                <a:latin typeface="Trebuchet MS" panose="020B0603020202020204" pitchFamily="34" charset="0"/>
              </a:rPr>
              <a:t>The Product Owner and the Team establish a goal for the sprint </a:t>
            </a:r>
          </a:p>
          <a:p>
            <a:pPr marL="261938" indent="-261938" algn="l" rtl="0">
              <a:buNone/>
            </a:pPr>
            <a:endParaRPr lang="en-GB" altLang="ar-EG" sz="1600" dirty="0">
              <a:latin typeface="Trebuchet MS" panose="020B0603020202020204" pitchFamily="34" charset="0"/>
            </a:endParaRPr>
          </a:p>
          <a:p>
            <a:pPr marL="261938" indent="-261938" algn="l" rtl="0"/>
            <a:r>
              <a:rPr lang="en-GB" altLang="ar-EG" sz="1600" dirty="0">
                <a:latin typeface="Trebuchet MS" panose="020B0603020202020204" pitchFamily="34" charset="0"/>
              </a:rPr>
              <a:t>The Team is expected to select only work which they can </a:t>
            </a:r>
            <a:r>
              <a:rPr lang="en-GB" altLang="ar-EG" sz="1600" b="1" u="sng" dirty="0">
                <a:latin typeface="Trebuchet MS" panose="020B0603020202020204" pitchFamily="34" charset="0"/>
              </a:rPr>
              <a:t>commit to finishing</a:t>
            </a:r>
            <a:r>
              <a:rPr lang="en-GB" altLang="ar-EG" sz="1600" dirty="0">
                <a:latin typeface="Trebuchet MS" panose="020B0603020202020204" pitchFamily="34" charset="0"/>
              </a:rPr>
              <a:t> (according to the definition of “DONE”)</a:t>
            </a:r>
          </a:p>
          <a:p>
            <a:pPr marL="261938" indent="-261938" algn="l" rtl="0">
              <a:buNone/>
            </a:pPr>
            <a:endParaRPr lang="en-GB" altLang="ar-EG" sz="1600" dirty="0">
              <a:latin typeface="Trebuchet MS" panose="020B0603020202020204" pitchFamily="34" charset="0"/>
            </a:endParaRPr>
          </a:p>
          <a:p>
            <a:pPr marL="261938" indent="-261938" algn="l" rtl="0"/>
            <a:r>
              <a:rPr lang="en-GB" altLang="ar-EG" sz="1600" dirty="0">
                <a:latin typeface="Trebuchet MS" panose="020B0603020202020204" pitchFamily="34" charset="0"/>
              </a:rPr>
              <a:t>Selected items are broken down into sprint backlog tasks </a:t>
            </a:r>
          </a:p>
          <a:p>
            <a:pPr marL="261938" indent="-261938" algn="l" rtl="0">
              <a:buNone/>
            </a:pPr>
            <a:endParaRPr lang="en-GB" altLang="ar-EG" sz="1600" dirty="0">
              <a:latin typeface="Trebuchet MS" panose="020B0603020202020204" pitchFamily="34" charset="0"/>
            </a:endParaRPr>
          </a:p>
          <a:p>
            <a:pPr marL="261938" indent="-261938" algn="l" rtl="0"/>
            <a:r>
              <a:rPr lang="en-GB" altLang="ar-EG" sz="1600" dirty="0">
                <a:latin typeface="Trebuchet MS" panose="020B0603020202020204" pitchFamily="34" charset="0"/>
              </a:rPr>
              <a:t>Team estimation is informed by performance on previous sprints, capacity for the forthcoming sprint and the relative complexity of the tasks required to deliver the Sprint Goal. </a:t>
            </a:r>
          </a:p>
        </p:txBody>
      </p:sp>
    </p:spTree>
    <p:extLst>
      <p:ext uri="{BB962C8B-B14F-4D97-AF65-F5344CB8AC3E}">
        <p14:creationId xmlns:p14="http://schemas.microsoft.com/office/powerpoint/2010/main" val="1102076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ar-EG"/>
              <a:t>Sprint</a:t>
            </a:r>
            <a:endParaRPr lang="ar-EG" altLang="ar-EG"/>
          </a:p>
        </p:txBody>
      </p:sp>
      <p:sp>
        <p:nvSpPr>
          <p:cNvPr id="26627" name="Content Placeholder 2"/>
          <p:cNvSpPr>
            <a:spLocks noGrp="1"/>
          </p:cNvSpPr>
          <p:nvPr>
            <p:ph idx="1"/>
          </p:nvPr>
        </p:nvSpPr>
        <p:spPr/>
        <p:txBody>
          <a:bodyPr/>
          <a:lstStyle/>
          <a:p>
            <a:pPr algn="l" rtl="0"/>
            <a:r>
              <a:rPr lang="en-US" altLang="ar-EG" dirty="0"/>
              <a:t>A regular repeatable work cycle</a:t>
            </a:r>
          </a:p>
          <a:p>
            <a:pPr algn="l" rtl="0"/>
            <a:r>
              <a:rPr lang="en-US" altLang="ar-EG" dirty="0"/>
              <a:t>Length defined by the team</a:t>
            </a:r>
          </a:p>
          <a:p>
            <a:pPr lvl="1" algn="l" rtl="0"/>
            <a:r>
              <a:rPr lang="en-US" altLang="ar-EG" dirty="0"/>
              <a:t>Now companies sweet spot is 2 weeks</a:t>
            </a:r>
          </a:p>
          <a:p>
            <a:pPr algn="l" rtl="0"/>
            <a:r>
              <a:rPr lang="en-US" altLang="ar-EG" dirty="0"/>
              <a:t>Sprint scope should not change </a:t>
            </a:r>
          </a:p>
          <a:p>
            <a:pPr algn="l" rtl="0"/>
            <a:r>
              <a:rPr lang="en-US" altLang="ar-EG" dirty="0"/>
              <a:t>End goal is shippable increment of functionally </a:t>
            </a:r>
          </a:p>
          <a:p>
            <a:pPr lvl="1" algn="l" rtl="0"/>
            <a:r>
              <a:rPr lang="en-US" altLang="ar-EG" dirty="0"/>
              <a:t>Not the entire workflow </a:t>
            </a:r>
          </a:p>
          <a:p>
            <a:endParaRPr lang="ar-EG" altLang="ar-EG" dirty="0"/>
          </a:p>
        </p:txBody>
      </p:sp>
    </p:spTree>
    <p:extLst>
      <p:ext uri="{BB962C8B-B14F-4D97-AF65-F5344CB8AC3E}">
        <p14:creationId xmlns:p14="http://schemas.microsoft.com/office/powerpoint/2010/main" val="1694341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BackLog</a:t>
            </a:r>
          </a:p>
        </p:txBody>
      </p:sp>
      <p:sp>
        <p:nvSpPr>
          <p:cNvPr id="3" name="Text Placeholder 2"/>
          <p:cNvSpPr>
            <a:spLocks noGrp="1"/>
          </p:cNvSpPr>
          <p:nvPr>
            <p:ph type="body" sz="quarter" idx="10"/>
          </p:nvPr>
        </p:nvSpPr>
        <p:spPr>
          <a:xfrm>
            <a:off x="1780032" y="1243584"/>
            <a:ext cx="8887968" cy="5614416"/>
          </a:xfrm>
        </p:spPr>
        <p:txBody>
          <a:bodyPr/>
          <a:lstStyle/>
          <a:p>
            <a:endParaRPr lang="en-US" dirty="0"/>
          </a:p>
        </p:txBody>
      </p:sp>
      <p:sp>
        <p:nvSpPr>
          <p:cNvPr id="4" name="Rectangle 2"/>
          <p:cNvSpPr>
            <a:spLocks/>
          </p:cNvSpPr>
          <p:nvPr/>
        </p:nvSpPr>
        <p:spPr bwMode="auto">
          <a:xfrm>
            <a:off x="1524000" y="1565275"/>
            <a:ext cx="3797300" cy="584200"/>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1066800" algn="l"/>
              </a:tabLst>
              <a:defRPr/>
            </a:pPr>
            <a:r>
              <a:rPr lang="en-US" sz="1600">
                <a:solidFill>
                  <a:srgbClr val="FFFFFF"/>
                </a:solidFill>
                <a:ea typeface="Gill Sans" charset="0"/>
                <a:cs typeface="Gill Sans" charset="0"/>
              </a:rPr>
              <a:t>Tasks</a:t>
            </a:r>
          </a:p>
        </p:txBody>
      </p:sp>
      <p:sp>
        <p:nvSpPr>
          <p:cNvPr id="5" name="Rectangle 3"/>
          <p:cNvSpPr>
            <a:spLocks/>
          </p:cNvSpPr>
          <p:nvPr/>
        </p:nvSpPr>
        <p:spPr bwMode="auto">
          <a:xfrm>
            <a:off x="1524000" y="2149475"/>
            <a:ext cx="4267200" cy="584200"/>
          </a:xfrm>
          <a:prstGeom prst="rect">
            <a:avLst/>
          </a:prstGeom>
          <a:solidFill>
            <a:srgbClr val="E6E6E6"/>
          </a:solidFill>
          <a:ln w="25400">
            <a:solidFill>
              <a:schemeClr val="tx1"/>
            </a:solidFill>
            <a:miter lim="800000"/>
            <a:headEnd/>
            <a:tailEnd/>
          </a:ln>
        </p:spPr>
        <p:txBody>
          <a:bodyPr lIns="63500" tIns="63500" rIns="63500" bIns="63500" anchor="ctr"/>
          <a:lstStyle/>
          <a:p>
            <a:pPr algn="l"/>
            <a:r>
              <a:rPr lang="en-US" sz="1600"/>
              <a:t>Code the user interface</a:t>
            </a:r>
          </a:p>
        </p:txBody>
      </p:sp>
      <p:sp>
        <p:nvSpPr>
          <p:cNvPr id="6" name="Rectangle 4"/>
          <p:cNvSpPr>
            <a:spLocks/>
          </p:cNvSpPr>
          <p:nvPr/>
        </p:nvSpPr>
        <p:spPr bwMode="auto">
          <a:xfrm>
            <a:off x="1524000" y="2733675"/>
            <a:ext cx="3797300" cy="584200"/>
          </a:xfrm>
          <a:prstGeom prst="rect">
            <a:avLst/>
          </a:prstGeom>
          <a:solidFill>
            <a:srgbClr val="E6E6E6"/>
          </a:solidFill>
          <a:ln w="25400">
            <a:solidFill>
              <a:schemeClr val="tx1"/>
            </a:solidFill>
            <a:miter lim="800000"/>
            <a:headEnd/>
            <a:tailEnd/>
          </a:ln>
        </p:spPr>
        <p:txBody>
          <a:bodyPr lIns="63500" tIns="63500" rIns="63500" bIns="63500" anchor="ctr"/>
          <a:lstStyle/>
          <a:p>
            <a:pPr algn="l"/>
            <a:r>
              <a:rPr lang="en-US" sz="1600" dirty="0"/>
              <a:t>Code the middle tier</a:t>
            </a:r>
          </a:p>
        </p:txBody>
      </p:sp>
      <p:sp>
        <p:nvSpPr>
          <p:cNvPr id="7" name="Rectangle 5"/>
          <p:cNvSpPr>
            <a:spLocks/>
          </p:cNvSpPr>
          <p:nvPr/>
        </p:nvSpPr>
        <p:spPr bwMode="auto">
          <a:xfrm>
            <a:off x="1524000" y="3317875"/>
            <a:ext cx="3797300" cy="584200"/>
          </a:xfrm>
          <a:prstGeom prst="rect">
            <a:avLst/>
          </a:prstGeom>
          <a:solidFill>
            <a:srgbClr val="E6E6E6"/>
          </a:solidFill>
          <a:ln w="25400">
            <a:solidFill>
              <a:schemeClr val="tx1"/>
            </a:solidFill>
            <a:miter lim="800000"/>
            <a:headEnd/>
            <a:tailEnd/>
          </a:ln>
        </p:spPr>
        <p:txBody>
          <a:bodyPr lIns="63500" tIns="63500" rIns="63500" bIns="63500" anchor="ctr"/>
          <a:lstStyle/>
          <a:p>
            <a:pPr algn="l"/>
            <a:r>
              <a:rPr lang="en-US" sz="1600"/>
              <a:t>Test the middle tier</a:t>
            </a:r>
          </a:p>
        </p:txBody>
      </p:sp>
      <p:sp>
        <p:nvSpPr>
          <p:cNvPr id="8" name="Rectangle 6"/>
          <p:cNvSpPr>
            <a:spLocks/>
          </p:cNvSpPr>
          <p:nvPr/>
        </p:nvSpPr>
        <p:spPr bwMode="auto">
          <a:xfrm>
            <a:off x="1524000" y="3902075"/>
            <a:ext cx="3797300" cy="584200"/>
          </a:xfrm>
          <a:prstGeom prst="rect">
            <a:avLst/>
          </a:prstGeom>
          <a:solidFill>
            <a:srgbClr val="E6E6E6"/>
          </a:solidFill>
          <a:ln w="25400">
            <a:solidFill>
              <a:schemeClr val="tx1"/>
            </a:solidFill>
            <a:miter lim="800000"/>
            <a:headEnd/>
            <a:tailEnd/>
          </a:ln>
        </p:spPr>
        <p:txBody>
          <a:bodyPr lIns="63500" tIns="63500" rIns="63500" bIns="63500" anchor="ctr"/>
          <a:lstStyle/>
          <a:p>
            <a:pPr algn="l"/>
            <a:r>
              <a:rPr lang="en-US" sz="1600"/>
              <a:t>Write online help</a:t>
            </a:r>
          </a:p>
        </p:txBody>
      </p:sp>
      <p:sp>
        <p:nvSpPr>
          <p:cNvPr id="9" name="Rectangle 7"/>
          <p:cNvSpPr>
            <a:spLocks/>
          </p:cNvSpPr>
          <p:nvPr/>
        </p:nvSpPr>
        <p:spPr bwMode="auto">
          <a:xfrm>
            <a:off x="1524000" y="4486275"/>
            <a:ext cx="3797300" cy="584200"/>
          </a:xfrm>
          <a:prstGeom prst="rect">
            <a:avLst/>
          </a:prstGeom>
          <a:solidFill>
            <a:srgbClr val="E6E6E6"/>
          </a:solidFill>
          <a:ln w="25400">
            <a:solidFill>
              <a:schemeClr val="tx1"/>
            </a:solidFill>
            <a:miter lim="800000"/>
            <a:headEnd/>
            <a:tailEnd/>
          </a:ln>
        </p:spPr>
        <p:txBody>
          <a:bodyPr lIns="63500" tIns="63500" rIns="63500" bIns="63500" anchor="ctr"/>
          <a:lstStyle/>
          <a:p>
            <a:pPr algn="l"/>
            <a:r>
              <a:rPr lang="en-US" sz="1600" dirty="0"/>
              <a:t>Write the user account class</a:t>
            </a:r>
          </a:p>
        </p:txBody>
      </p:sp>
      <p:sp>
        <p:nvSpPr>
          <p:cNvPr id="10" name="Rectangle 8"/>
          <p:cNvSpPr>
            <a:spLocks/>
          </p:cNvSpPr>
          <p:nvPr/>
        </p:nvSpPr>
        <p:spPr bwMode="auto">
          <a:xfrm>
            <a:off x="5321300" y="1565275"/>
            <a:ext cx="1016000" cy="584200"/>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1066800" algn="l"/>
              </a:tabLst>
              <a:defRPr/>
            </a:pPr>
            <a:r>
              <a:rPr lang="en-US" sz="1600" dirty="0">
                <a:solidFill>
                  <a:srgbClr val="FFFFFF"/>
                </a:solidFill>
                <a:ea typeface="Gill Sans" charset="0"/>
                <a:cs typeface="Gill Sans" charset="0"/>
              </a:rPr>
              <a:t>Sunday</a:t>
            </a:r>
          </a:p>
        </p:txBody>
      </p:sp>
      <p:grpSp>
        <p:nvGrpSpPr>
          <p:cNvPr id="11" name="Group 9"/>
          <p:cNvGrpSpPr>
            <a:grpSpLocks/>
          </p:cNvGrpSpPr>
          <p:nvPr/>
        </p:nvGrpSpPr>
        <p:grpSpPr bwMode="auto">
          <a:xfrm>
            <a:off x="5321300" y="2149475"/>
            <a:ext cx="1016000" cy="2921000"/>
            <a:chOff x="0" y="0"/>
            <a:chExt cx="640" cy="1840"/>
          </a:xfrm>
        </p:grpSpPr>
        <p:sp>
          <p:nvSpPr>
            <p:cNvPr id="12" name="Rectangle 10"/>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8</a:t>
              </a:r>
            </a:p>
          </p:txBody>
        </p:sp>
        <p:sp>
          <p:nvSpPr>
            <p:cNvPr id="13" name="Rectangle 11"/>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16</a:t>
              </a:r>
            </a:p>
          </p:txBody>
        </p:sp>
        <p:sp>
          <p:nvSpPr>
            <p:cNvPr id="14" name="Rectangle 12"/>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8</a:t>
              </a:r>
            </a:p>
          </p:txBody>
        </p:sp>
        <p:sp>
          <p:nvSpPr>
            <p:cNvPr id="15" name="Rectangle 13"/>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12</a:t>
              </a:r>
            </a:p>
          </p:txBody>
        </p:sp>
        <p:sp>
          <p:nvSpPr>
            <p:cNvPr id="16" name="Rectangle 14"/>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8</a:t>
              </a:r>
            </a:p>
          </p:txBody>
        </p:sp>
      </p:grpSp>
      <p:sp>
        <p:nvSpPr>
          <p:cNvPr id="17" name="Rectangle 15"/>
          <p:cNvSpPr>
            <a:spLocks/>
          </p:cNvSpPr>
          <p:nvPr/>
        </p:nvSpPr>
        <p:spPr bwMode="auto">
          <a:xfrm>
            <a:off x="6337300" y="1565275"/>
            <a:ext cx="1016000" cy="584200"/>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1066800" algn="l"/>
              </a:tabLst>
              <a:defRPr/>
            </a:pPr>
            <a:r>
              <a:rPr lang="en-US" sz="1600" dirty="0">
                <a:solidFill>
                  <a:srgbClr val="FFFFFF"/>
                </a:solidFill>
                <a:ea typeface="Gill Sans" charset="0"/>
                <a:cs typeface="Gill Sans" charset="0"/>
              </a:rPr>
              <a:t>Monday</a:t>
            </a:r>
          </a:p>
        </p:txBody>
      </p:sp>
      <p:grpSp>
        <p:nvGrpSpPr>
          <p:cNvPr id="18" name="Group 16"/>
          <p:cNvGrpSpPr>
            <a:grpSpLocks/>
          </p:cNvGrpSpPr>
          <p:nvPr/>
        </p:nvGrpSpPr>
        <p:grpSpPr bwMode="auto">
          <a:xfrm>
            <a:off x="6337300" y="2149475"/>
            <a:ext cx="1016000" cy="2921000"/>
            <a:chOff x="0" y="0"/>
            <a:chExt cx="640" cy="1840"/>
          </a:xfrm>
        </p:grpSpPr>
        <p:sp>
          <p:nvSpPr>
            <p:cNvPr id="19" name="Rectangle 17"/>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dirty="0"/>
                <a:t>4</a:t>
              </a:r>
            </a:p>
          </p:txBody>
        </p:sp>
        <p:sp>
          <p:nvSpPr>
            <p:cNvPr id="20" name="Rectangle 18"/>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12</a:t>
              </a:r>
            </a:p>
          </p:txBody>
        </p:sp>
        <p:sp>
          <p:nvSpPr>
            <p:cNvPr id="21" name="Rectangle 19"/>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16</a:t>
              </a:r>
            </a:p>
          </p:txBody>
        </p:sp>
        <p:sp>
          <p:nvSpPr>
            <p:cNvPr id="22" name="Rectangle 20"/>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a:lstStyle/>
            <a:p>
              <a:endParaRPr lang="en-US" sz="1600"/>
            </a:p>
          </p:txBody>
        </p:sp>
        <p:sp>
          <p:nvSpPr>
            <p:cNvPr id="23" name="Rectangle 21"/>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8</a:t>
              </a:r>
            </a:p>
          </p:txBody>
        </p:sp>
      </p:grpSp>
      <p:sp>
        <p:nvSpPr>
          <p:cNvPr id="24" name="Rectangle 22"/>
          <p:cNvSpPr>
            <a:spLocks/>
          </p:cNvSpPr>
          <p:nvPr/>
        </p:nvSpPr>
        <p:spPr bwMode="auto">
          <a:xfrm>
            <a:off x="7353300" y="1565275"/>
            <a:ext cx="1016000" cy="584200"/>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1066800" algn="l"/>
              </a:tabLst>
              <a:defRPr/>
            </a:pPr>
            <a:r>
              <a:rPr lang="en-US" sz="1600" dirty="0">
                <a:solidFill>
                  <a:srgbClr val="FFFFFF"/>
                </a:solidFill>
                <a:ea typeface="Gill Sans" charset="0"/>
                <a:cs typeface="Gill Sans" charset="0"/>
              </a:rPr>
              <a:t>Tuesday</a:t>
            </a:r>
          </a:p>
        </p:txBody>
      </p:sp>
      <p:sp>
        <p:nvSpPr>
          <p:cNvPr id="25" name="Rectangle 23"/>
          <p:cNvSpPr>
            <a:spLocks/>
          </p:cNvSpPr>
          <p:nvPr/>
        </p:nvSpPr>
        <p:spPr bwMode="auto">
          <a:xfrm>
            <a:off x="8369300" y="1565275"/>
            <a:ext cx="1016000" cy="584200"/>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1066800" algn="l"/>
              </a:tabLst>
              <a:defRPr/>
            </a:pPr>
            <a:r>
              <a:rPr lang="en-US" sz="1600" dirty="0">
                <a:solidFill>
                  <a:srgbClr val="FFFFFF"/>
                </a:solidFill>
                <a:ea typeface="Gill Sans" charset="0"/>
                <a:cs typeface="Gill Sans" charset="0"/>
              </a:rPr>
              <a:t>Wednes.</a:t>
            </a:r>
          </a:p>
        </p:txBody>
      </p:sp>
      <p:grpSp>
        <p:nvGrpSpPr>
          <p:cNvPr id="26" name="Group 24"/>
          <p:cNvGrpSpPr>
            <a:grpSpLocks/>
          </p:cNvGrpSpPr>
          <p:nvPr/>
        </p:nvGrpSpPr>
        <p:grpSpPr bwMode="auto">
          <a:xfrm>
            <a:off x="8369300" y="2149475"/>
            <a:ext cx="1016000" cy="3505200"/>
            <a:chOff x="0" y="0"/>
            <a:chExt cx="640" cy="2208"/>
          </a:xfrm>
        </p:grpSpPr>
        <p:sp>
          <p:nvSpPr>
            <p:cNvPr id="27" name="Rectangle 25"/>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a:lstStyle/>
            <a:p>
              <a:endParaRPr lang="en-US" sz="1600"/>
            </a:p>
          </p:txBody>
        </p:sp>
        <p:sp>
          <p:nvSpPr>
            <p:cNvPr id="28" name="Rectangle 26"/>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4</a:t>
              </a:r>
            </a:p>
          </p:txBody>
        </p:sp>
        <p:sp>
          <p:nvSpPr>
            <p:cNvPr id="29" name="Rectangle 27"/>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11</a:t>
              </a:r>
            </a:p>
          </p:txBody>
        </p:sp>
        <p:sp>
          <p:nvSpPr>
            <p:cNvPr id="30" name="Rectangle 28"/>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a:lstStyle/>
            <a:p>
              <a:endParaRPr lang="en-US" sz="1600"/>
            </a:p>
          </p:txBody>
        </p:sp>
        <p:sp>
          <p:nvSpPr>
            <p:cNvPr id="31" name="Rectangle 29"/>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8</a:t>
              </a:r>
            </a:p>
          </p:txBody>
        </p:sp>
        <p:sp>
          <p:nvSpPr>
            <p:cNvPr id="32" name="Rectangle 30"/>
            <p:cNvSpPr>
              <a:spLocks/>
            </p:cNvSpPr>
            <p:nvPr/>
          </p:nvSpPr>
          <p:spPr bwMode="auto">
            <a:xfrm>
              <a:off x="0" y="1840"/>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4</a:t>
              </a:r>
            </a:p>
          </p:txBody>
        </p:sp>
      </p:grpSp>
      <p:sp>
        <p:nvSpPr>
          <p:cNvPr id="33" name="Rectangle 31"/>
          <p:cNvSpPr>
            <a:spLocks/>
          </p:cNvSpPr>
          <p:nvPr/>
        </p:nvSpPr>
        <p:spPr bwMode="auto">
          <a:xfrm>
            <a:off x="9385300" y="1565275"/>
            <a:ext cx="1016000" cy="584200"/>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1066800" algn="l"/>
              </a:tabLst>
              <a:defRPr/>
            </a:pPr>
            <a:r>
              <a:rPr lang="en-US" sz="1600" dirty="0">
                <a:solidFill>
                  <a:srgbClr val="FFFFFF"/>
                </a:solidFill>
                <a:ea typeface="Gill Sans" charset="0"/>
                <a:cs typeface="Gill Sans" charset="0"/>
              </a:rPr>
              <a:t>Thursday</a:t>
            </a:r>
          </a:p>
        </p:txBody>
      </p:sp>
      <p:grpSp>
        <p:nvGrpSpPr>
          <p:cNvPr id="34" name="Group 32"/>
          <p:cNvGrpSpPr>
            <a:grpSpLocks/>
          </p:cNvGrpSpPr>
          <p:nvPr/>
        </p:nvGrpSpPr>
        <p:grpSpPr bwMode="auto">
          <a:xfrm>
            <a:off x="9385300" y="2149475"/>
            <a:ext cx="1016000" cy="3505200"/>
            <a:chOff x="0" y="0"/>
            <a:chExt cx="640" cy="2208"/>
          </a:xfrm>
        </p:grpSpPr>
        <p:sp>
          <p:nvSpPr>
            <p:cNvPr id="35" name="Rectangle 33"/>
            <p:cNvSpPr>
              <a:spLocks/>
            </p:cNvSpPr>
            <p:nvPr/>
          </p:nvSpPr>
          <p:spPr bwMode="auto">
            <a:xfrm>
              <a:off x="0" y="0"/>
              <a:ext cx="640" cy="368"/>
            </a:xfrm>
            <a:prstGeom prst="rect">
              <a:avLst/>
            </a:prstGeom>
            <a:solidFill>
              <a:srgbClr val="E6E6E6"/>
            </a:solidFill>
            <a:ln w="25400">
              <a:solidFill>
                <a:schemeClr val="tx1"/>
              </a:solidFill>
              <a:miter lim="800000"/>
              <a:headEnd/>
              <a:tailEnd/>
            </a:ln>
          </p:spPr>
          <p:txBody>
            <a:bodyPr/>
            <a:lstStyle/>
            <a:p>
              <a:endParaRPr lang="en-US" sz="1600"/>
            </a:p>
          </p:txBody>
        </p:sp>
        <p:sp>
          <p:nvSpPr>
            <p:cNvPr id="36" name="Rectangle 34"/>
            <p:cNvSpPr>
              <a:spLocks/>
            </p:cNvSpPr>
            <p:nvPr/>
          </p:nvSpPr>
          <p:spPr bwMode="auto">
            <a:xfrm>
              <a:off x="0" y="368"/>
              <a:ext cx="640" cy="368"/>
            </a:xfrm>
            <a:prstGeom prst="rect">
              <a:avLst/>
            </a:prstGeom>
            <a:solidFill>
              <a:srgbClr val="E6E6E6"/>
            </a:solidFill>
            <a:ln w="25400">
              <a:solidFill>
                <a:schemeClr val="tx1"/>
              </a:solidFill>
              <a:miter lim="800000"/>
              <a:headEnd/>
              <a:tailEnd/>
            </a:ln>
          </p:spPr>
          <p:txBody>
            <a:bodyPr/>
            <a:lstStyle/>
            <a:p>
              <a:endParaRPr lang="en-US" sz="1600"/>
            </a:p>
          </p:txBody>
        </p:sp>
        <p:sp>
          <p:nvSpPr>
            <p:cNvPr id="37" name="Rectangle 35"/>
            <p:cNvSpPr>
              <a:spLocks/>
            </p:cNvSpPr>
            <p:nvPr/>
          </p:nvSpPr>
          <p:spPr bwMode="auto">
            <a:xfrm>
              <a:off x="0" y="736"/>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8</a:t>
              </a:r>
            </a:p>
          </p:txBody>
        </p:sp>
        <p:sp>
          <p:nvSpPr>
            <p:cNvPr id="38" name="Rectangle 36"/>
            <p:cNvSpPr>
              <a:spLocks/>
            </p:cNvSpPr>
            <p:nvPr/>
          </p:nvSpPr>
          <p:spPr bwMode="auto">
            <a:xfrm>
              <a:off x="0" y="1104"/>
              <a:ext cx="640" cy="368"/>
            </a:xfrm>
            <a:prstGeom prst="rect">
              <a:avLst/>
            </a:prstGeom>
            <a:solidFill>
              <a:srgbClr val="E6E6E6"/>
            </a:solidFill>
            <a:ln w="25400">
              <a:solidFill>
                <a:schemeClr val="tx1"/>
              </a:solidFill>
              <a:miter lim="800000"/>
              <a:headEnd/>
              <a:tailEnd/>
            </a:ln>
          </p:spPr>
          <p:txBody>
            <a:bodyPr/>
            <a:lstStyle/>
            <a:p>
              <a:endParaRPr lang="en-US" sz="1600"/>
            </a:p>
          </p:txBody>
        </p:sp>
        <p:sp>
          <p:nvSpPr>
            <p:cNvPr id="39" name="Rectangle 37"/>
            <p:cNvSpPr>
              <a:spLocks/>
            </p:cNvSpPr>
            <p:nvPr/>
          </p:nvSpPr>
          <p:spPr bwMode="auto">
            <a:xfrm>
              <a:off x="0" y="1472"/>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8</a:t>
              </a:r>
            </a:p>
          </p:txBody>
        </p:sp>
        <p:sp>
          <p:nvSpPr>
            <p:cNvPr id="40" name="Rectangle 38"/>
            <p:cNvSpPr>
              <a:spLocks/>
            </p:cNvSpPr>
            <p:nvPr/>
          </p:nvSpPr>
          <p:spPr bwMode="auto">
            <a:xfrm>
              <a:off x="0" y="1840"/>
              <a:ext cx="640" cy="368"/>
            </a:xfrm>
            <a:prstGeom prst="rect">
              <a:avLst/>
            </a:prstGeom>
            <a:solidFill>
              <a:srgbClr val="E6E6E6"/>
            </a:solidFill>
            <a:ln w="25400">
              <a:solidFill>
                <a:schemeClr val="tx1"/>
              </a:solidFill>
              <a:miter lim="800000"/>
              <a:headEnd/>
              <a:tailEnd/>
            </a:ln>
          </p:spPr>
          <p:txBody>
            <a:bodyPr/>
            <a:lstStyle/>
            <a:p>
              <a:endParaRPr lang="en-US" sz="1600"/>
            </a:p>
          </p:txBody>
        </p:sp>
      </p:grpSp>
      <p:grpSp>
        <p:nvGrpSpPr>
          <p:cNvPr id="41" name="Group 39"/>
          <p:cNvGrpSpPr>
            <a:grpSpLocks/>
          </p:cNvGrpSpPr>
          <p:nvPr/>
        </p:nvGrpSpPr>
        <p:grpSpPr bwMode="auto">
          <a:xfrm>
            <a:off x="1524000" y="2149475"/>
            <a:ext cx="6845300" cy="3505200"/>
            <a:chOff x="-72" y="0"/>
            <a:chExt cx="4312" cy="2208"/>
          </a:xfrm>
        </p:grpSpPr>
        <p:sp>
          <p:nvSpPr>
            <p:cNvPr id="42" name="Rectangle 40"/>
            <p:cNvSpPr>
              <a:spLocks/>
            </p:cNvSpPr>
            <p:nvPr/>
          </p:nvSpPr>
          <p:spPr bwMode="auto">
            <a:xfrm>
              <a:off x="-72" y="1840"/>
              <a:ext cx="2392" cy="368"/>
            </a:xfrm>
            <a:prstGeom prst="rect">
              <a:avLst/>
            </a:prstGeom>
            <a:solidFill>
              <a:srgbClr val="E6E6E6"/>
            </a:solidFill>
            <a:ln w="25400">
              <a:solidFill>
                <a:schemeClr val="tx1"/>
              </a:solidFill>
              <a:miter lim="800000"/>
              <a:headEnd/>
              <a:tailEnd/>
            </a:ln>
          </p:spPr>
          <p:txBody>
            <a:bodyPr lIns="63500" tIns="63500" rIns="63500" bIns="63500" anchor="ctr"/>
            <a:lstStyle/>
            <a:p>
              <a:pPr algn="l"/>
              <a:r>
                <a:rPr lang="en-US" sz="1600" dirty="0"/>
                <a:t>Add error logging and redirect</a:t>
              </a:r>
            </a:p>
          </p:txBody>
        </p:sp>
        <p:sp>
          <p:nvSpPr>
            <p:cNvPr id="43" name="Rectangle 41"/>
            <p:cNvSpPr>
              <a:spLocks/>
            </p:cNvSpPr>
            <p:nvPr/>
          </p:nvSpPr>
          <p:spPr bwMode="auto">
            <a:xfrm>
              <a:off x="2320" y="1840"/>
              <a:ext cx="640" cy="368"/>
            </a:xfrm>
            <a:prstGeom prst="rect">
              <a:avLst/>
            </a:prstGeom>
            <a:solidFill>
              <a:srgbClr val="E6E6E6"/>
            </a:solidFill>
            <a:ln w="25400">
              <a:solidFill>
                <a:schemeClr val="tx1"/>
              </a:solidFill>
              <a:miter lim="800000"/>
              <a:headEnd/>
              <a:tailEnd/>
            </a:ln>
          </p:spPr>
          <p:txBody>
            <a:bodyPr/>
            <a:lstStyle/>
            <a:p>
              <a:endParaRPr lang="en-US" sz="1600"/>
            </a:p>
          </p:txBody>
        </p:sp>
        <p:sp>
          <p:nvSpPr>
            <p:cNvPr id="44" name="Rectangle 42"/>
            <p:cNvSpPr>
              <a:spLocks/>
            </p:cNvSpPr>
            <p:nvPr/>
          </p:nvSpPr>
          <p:spPr bwMode="auto">
            <a:xfrm>
              <a:off x="2960" y="1840"/>
              <a:ext cx="640" cy="368"/>
            </a:xfrm>
            <a:prstGeom prst="rect">
              <a:avLst/>
            </a:prstGeom>
            <a:solidFill>
              <a:srgbClr val="E6E6E6"/>
            </a:solidFill>
            <a:ln w="25400">
              <a:solidFill>
                <a:schemeClr val="tx1"/>
              </a:solidFill>
              <a:miter lim="800000"/>
              <a:headEnd/>
              <a:tailEnd/>
            </a:ln>
          </p:spPr>
          <p:txBody>
            <a:bodyPr/>
            <a:lstStyle/>
            <a:p>
              <a:endParaRPr lang="en-US" sz="1600"/>
            </a:p>
          </p:txBody>
        </p:sp>
        <p:sp>
          <p:nvSpPr>
            <p:cNvPr id="45" name="Rectangle 43"/>
            <p:cNvSpPr>
              <a:spLocks/>
            </p:cNvSpPr>
            <p:nvPr/>
          </p:nvSpPr>
          <p:spPr bwMode="auto">
            <a:xfrm>
              <a:off x="3600" y="0"/>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8</a:t>
              </a:r>
            </a:p>
          </p:txBody>
        </p:sp>
        <p:sp>
          <p:nvSpPr>
            <p:cNvPr id="46" name="Rectangle 44"/>
            <p:cNvSpPr>
              <a:spLocks/>
            </p:cNvSpPr>
            <p:nvPr/>
          </p:nvSpPr>
          <p:spPr bwMode="auto">
            <a:xfrm>
              <a:off x="3600" y="368"/>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10</a:t>
              </a:r>
            </a:p>
          </p:txBody>
        </p:sp>
        <p:sp>
          <p:nvSpPr>
            <p:cNvPr id="47" name="Rectangle 45"/>
            <p:cNvSpPr>
              <a:spLocks/>
            </p:cNvSpPr>
            <p:nvPr/>
          </p:nvSpPr>
          <p:spPr bwMode="auto">
            <a:xfrm>
              <a:off x="3600" y="736"/>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16</a:t>
              </a:r>
            </a:p>
          </p:txBody>
        </p:sp>
        <p:sp>
          <p:nvSpPr>
            <p:cNvPr id="48" name="Rectangle 46"/>
            <p:cNvSpPr>
              <a:spLocks/>
            </p:cNvSpPr>
            <p:nvPr/>
          </p:nvSpPr>
          <p:spPr bwMode="auto">
            <a:xfrm>
              <a:off x="3600" y="1104"/>
              <a:ext cx="640" cy="368"/>
            </a:xfrm>
            <a:prstGeom prst="rect">
              <a:avLst/>
            </a:prstGeom>
            <a:solidFill>
              <a:srgbClr val="E6E6E6"/>
            </a:solidFill>
            <a:ln w="25400">
              <a:solidFill>
                <a:schemeClr val="tx1"/>
              </a:solidFill>
              <a:miter lim="800000"/>
              <a:headEnd/>
              <a:tailEnd/>
            </a:ln>
          </p:spPr>
          <p:txBody>
            <a:bodyPr/>
            <a:lstStyle/>
            <a:p>
              <a:endParaRPr lang="en-US" sz="1600"/>
            </a:p>
          </p:txBody>
        </p:sp>
        <p:sp>
          <p:nvSpPr>
            <p:cNvPr id="49" name="Rectangle 47"/>
            <p:cNvSpPr>
              <a:spLocks/>
            </p:cNvSpPr>
            <p:nvPr/>
          </p:nvSpPr>
          <p:spPr bwMode="auto">
            <a:xfrm>
              <a:off x="3600" y="1472"/>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8</a:t>
              </a:r>
            </a:p>
          </p:txBody>
        </p:sp>
        <p:sp>
          <p:nvSpPr>
            <p:cNvPr id="50" name="Rectangle 48"/>
            <p:cNvSpPr>
              <a:spLocks/>
            </p:cNvSpPr>
            <p:nvPr/>
          </p:nvSpPr>
          <p:spPr bwMode="auto">
            <a:xfrm>
              <a:off x="3600" y="1840"/>
              <a:ext cx="640" cy="368"/>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8</a:t>
              </a:r>
            </a:p>
          </p:txBody>
        </p:sp>
      </p:grpSp>
    </p:spTree>
    <p:extLst>
      <p:ext uri="{BB962C8B-B14F-4D97-AF65-F5344CB8AC3E}">
        <p14:creationId xmlns:p14="http://schemas.microsoft.com/office/powerpoint/2010/main" val="18255891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Board</a:t>
            </a:r>
          </a:p>
        </p:txBody>
      </p:sp>
      <p:sp>
        <p:nvSpPr>
          <p:cNvPr id="3" name="Text Placeholder 2"/>
          <p:cNvSpPr>
            <a:spLocks noGrp="1"/>
          </p:cNvSpPr>
          <p:nvPr>
            <p:ph type="body" sz="quarter" idx="10"/>
          </p:nvPr>
        </p:nvSpPr>
        <p:spPr/>
        <p:txBody>
          <a:bodyPr/>
          <a:lstStyle/>
          <a:p>
            <a:pPr rtl="0"/>
            <a:r>
              <a:rPr lang="en-US" dirty="0"/>
              <a:t>Visible</a:t>
            </a:r>
          </a:p>
          <a:p>
            <a:pPr rtl="0"/>
            <a:r>
              <a:rPr lang="en-US" dirty="0"/>
              <a:t>Editable</a:t>
            </a:r>
          </a:p>
          <a:p>
            <a:pPr rtl="0"/>
            <a:r>
              <a:rPr lang="en-US" dirty="0"/>
              <a:t>Update Daily</a:t>
            </a:r>
          </a:p>
          <a:p>
            <a:pPr rtl="0"/>
            <a:r>
              <a:rPr lang="en-US" dirty="0"/>
              <a:t>Own By team</a:t>
            </a:r>
          </a:p>
        </p:txBody>
      </p:sp>
      <p:pic>
        <p:nvPicPr>
          <p:cNvPr id="6" name="Taskboard.wmv">
            <a:hlinkClick r:id="" action="ppaction://media"/>
          </p:cNvPr>
          <p:cNvPicPr>
            <a:picLocks noRot="1" noChangeAspect="1"/>
          </p:cNvPicPr>
          <p:nvPr>
            <a:videoFile r:link="rId1"/>
          </p:nvPr>
        </p:nvPicPr>
        <p:blipFill>
          <a:blip r:embed="rId3" cstate="print"/>
          <a:stretch>
            <a:fillRect/>
          </a:stretch>
        </p:blipFill>
        <p:spPr>
          <a:xfrm>
            <a:off x="4543427" y="1733550"/>
            <a:ext cx="4962525" cy="3721894"/>
          </a:xfrm>
          <a:prstGeom prst="rect">
            <a:avLst/>
          </a:prstGeom>
        </p:spPr>
      </p:pic>
    </p:spTree>
    <p:extLst>
      <p:ext uri="{BB962C8B-B14F-4D97-AF65-F5344CB8AC3E}">
        <p14:creationId xmlns:p14="http://schemas.microsoft.com/office/powerpoint/2010/main" val="1913637928"/>
      </p:ext>
    </p:extLst>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 </a:t>
            </a:r>
            <a:r>
              <a:rPr lang="en-US" sz="2400" b="1" i="1" dirty="0"/>
              <a:t>VS</a:t>
            </a:r>
            <a:r>
              <a:rPr lang="en-US" dirty="0"/>
              <a:t> Sprint Backlog</a:t>
            </a:r>
          </a:p>
        </p:txBody>
      </p:sp>
      <p:graphicFrame>
        <p:nvGraphicFramePr>
          <p:cNvPr id="4" name="Table 3"/>
          <p:cNvGraphicFramePr>
            <a:graphicFrameLocks noGrp="1"/>
          </p:cNvGraphicFramePr>
          <p:nvPr>
            <p:extLst>
              <p:ext uri="{D42A27DB-BD31-4B8C-83A1-F6EECF244321}">
                <p14:modId xmlns:p14="http://schemas.microsoft.com/office/powerpoint/2010/main" val="2827611903"/>
              </p:ext>
            </p:extLst>
          </p:nvPr>
        </p:nvGraphicFramePr>
        <p:xfrm>
          <a:off x="1645920" y="914400"/>
          <a:ext cx="9265920" cy="4721187"/>
        </p:xfrm>
        <a:graphic>
          <a:graphicData uri="http://schemas.openxmlformats.org/drawingml/2006/table">
            <a:tbl>
              <a:tblPr firstRow="1" bandRow="1">
                <a:tableStyleId>{93296810-A885-4BE3-A3E7-6D5BEEA58F35}</a:tableStyleId>
              </a:tblPr>
              <a:tblGrid>
                <a:gridCol w="4445688">
                  <a:extLst>
                    <a:ext uri="{9D8B030D-6E8A-4147-A177-3AD203B41FA5}">
                      <a16:colId xmlns:a16="http://schemas.microsoft.com/office/drawing/2014/main" val="20000"/>
                    </a:ext>
                  </a:extLst>
                </a:gridCol>
                <a:gridCol w="4820232">
                  <a:extLst>
                    <a:ext uri="{9D8B030D-6E8A-4147-A177-3AD203B41FA5}">
                      <a16:colId xmlns:a16="http://schemas.microsoft.com/office/drawing/2014/main" val="20001"/>
                    </a:ext>
                  </a:extLst>
                </a:gridCol>
              </a:tblGrid>
              <a:tr h="701928">
                <a:tc>
                  <a:txBody>
                    <a:bodyPr/>
                    <a:lstStyle/>
                    <a:p>
                      <a:pPr algn="l"/>
                      <a:r>
                        <a:rPr lang="en-US" dirty="0"/>
                        <a:t>Product Backlog</a:t>
                      </a:r>
                    </a:p>
                  </a:txBody>
                  <a:tcPr>
                    <a:solidFill>
                      <a:srgbClr val="00B0F0"/>
                    </a:solidFill>
                  </a:tcPr>
                </a:tc>
                <a:tc>
                  <a:txBody>
                    <a:bodyPr/>
                    <a:lstStyle/>
                    <a:p>
                      <a:pPr algn="l"/>
                      <a:r>
                        <a:rPr lang="en-US" dirty="0"/>
                        <a:t>Sprint Backlog</a:t>
                      </a:r>
                    </a:p>
                  </a:txBody>
                  <a:tcPr>
                    <a:solidFill>
                      <a:srgbClr val="00B0F0"/>
                    </a:solidFill>
                  </a:tcPr>
                </a:tc>
                <a:extLst>
                  <a:ext uri="{0D108BD9-81ED-4DB2-BD59-A6C34878D82A}">
                    <a16:rowId xmlns:a16="http://schemas.microsoft.com/office/drawing/2014/main" val="10000"/>
                  </a:ext>
                </a:extLst>
              </a:tr>
              <a:tr h="701928">
                <a:tc>
                  <a:txBody>
                    <a:bodyPr/>
                    <a:lstStyle/>
                    <a:p>
                      <a:pPr algn="l"/>
                      <a:r>
                        <a:rPr lang="en-US" dirty="0"/>
                        <a:t>Large</a:t>
                      </a:r>
                    </a:p>
                  </a:txBody>
                  <a:tcPr>
                    <a:solidFill>
                      <a:schemeClr val="tx2">
                        <a:lumMod val="60000"/>
                        <a:lumOff val="40000"/>
                      </a:schemeClr>
                    </a:solidFill>
                  </a:tcPr>
                </a:tc>
                <a:tc>
                  <a:txBody>
                    <a:bodyPr/>
                    <a:lstStyle/>
                    <a:p>
                      <a:pPr algn="l"/>
                      <a:r>
                        <a:rPr lang="en-US" dirty="0"/>
                        <a:t>Small</a:t>
                      </a:r>
                    </a:p>
                  </a:txBody>
                  <a:tcPr>
                    <a:solidFill>
                      <a:schemeClr val="tx2">
                        <a:lumMod val="60000"/>
                        <a:lumOff val="40000"/>
                      </a:schemeClr>
                    </a:solidFill>
                  </a:tcPr>
                </a:tc>
                <a:extLst>
                  <a:ext uri="{0D108BD9-81ED-4DB2-BD59-A6C34878D82A}">
                    <a16:rowId xmlns:a16="http://schemas.microsoft.com/office/drawing/2014/main" val="10001"/>
                  </a:ext>
                </a:extLst>
              </a:tr>
              <a:tr h="701928">
                <a:tc>
                  <a:txBody>
                    <a:bodyPr/>
                    <a:lstStyle/>
                    <a:p>
                      <a:pPr algn="l"/>
                      <a:r>
                        <a:rPr lang="en-US" dirty="0"/>
                        <a:t>More Business</a:t>
                      </a:r>
                    </a:p>
                  </a:txBody>
                  <a:tcPr>
                    <a:solidFill>
                      <a:schemeClr val="tx2">
                        <a:lumMod val="60000"/>
                        <a:lumOff val="40000"/>
                      </a:schemeClr>
                    </a:solidFill>
                  </a:tcPr>
                </a:tc>
                <a:tc>
                  <a:txBody>
                    <a:bodyPr/>
                    <a:lstStyle/>
                    <a:p>
                      <a:pPr algn="l"/>
                      <a:r>
                        <a:rPr lang="en-US" dirty="0"/>
                        <a:t>More Technical</a:t>
                      </a:r>
                    </a:p>
                  </a:txBody>
                  <a:tcPr>
                    <a:solidFill>
                      <a:schemeClr val="tx2">
                        <a:lumMod val="60000"/>
                        <a:lumOff val="40000"/>
                      </a:schemeClr>
                    </a:solidFill>
                  </a:tcPr>
                </a:tc>
                <a:extLst>
                  <a:ext uri="{0D108BD9-81ED-4DB2-BD59-A6C34878D82A}">
                    <a16:rowId xmlns:a16="http://schemas.microsoft.com/office/drawing/2014/main" val="10002"/>
                  </a:ext>
                </a:extLst>
              </a:tr>
              <a:tr h="701928">
                <a:tc>
                  <a:txBody>
                    <a:bodyPr/>
                    <a:lstStyle/>
                    <a:p>
                      <a:pPr algn="l"/>
                      <a:r>
                        <a:rPr lang="en-US" dirty="0"/>
                        <a:t>Product Owner</a:t>
                      </a:r>
                    </a:p>
                  </a:txBody>
                  <a:tcPr>
                    <a:solidFill>
                      <a:schemeClr val="tx2">
                        <a:lumMod val="60000"/>
                        <a:lumOff val="40000"/>
                      </a:schemeClr>
                    </a:solidFill>
                  </a:tcPr>
                </a:tc>
                <a:tc>
                  <a:txBody>
                    <a:bodyPr/>
                    <a:lstStyle/>
                    <a:p>
                      <a:pPr algn="l"/>
                      <a:r>
                        <a:rPr lang="en-US" dirty="0"/>
                        <a:t>Team</a:t>
                      </a:r>
                    </a:p>
                  </a:txBody>
                  <a:tcPr>
                    <a:solidFill>
                      <a:schemeClr val="tx2">
                        <a:lumMod val="60000"/>
                        <a:lumOff val="40000"/>
                      </a:schemeClr>
                    </a:solidFill>
                  </a:tcPr>
                </a:tc>
                <a:extLst>
                  <a:ext uri="{0D108BD9-81ED-4DB2-BD59-A6C34878D82A}">
                    <a16:rowId xmlns:a16="http://schemas.microsoft.com/office/drawing/2014/main" val="10003"/>
                  </a:ext>
                </a:extLst>
              </a:tr>
              <a:tr h="701928">
                <a:tc>
                  <a:txBody>
                    <a:bodyPr/>
                    <a:lstStyle/>
                    <a:p>
                      <a:pPr algn="l"/>
                      <a:r>
                        <a:rPr lang="en-US" dirty="0"/>
                        <a:t>User Story</a:t>
                      </a:r>
                    </a:p>
                  </a:txBody>
                  <a:tcPr>
                    <a:solidFill>
                      <a:schemeClr val="tx2">
                        <a:lumMod val="60000"/>
                        <a:lumOff val="40000"/>
                      </a:schemeClr>
                    </a:solidFill>
                  </a:tcPr>
                </a:tc>
                <a:tc>
                  <a:txBody>
                    <a:bodyPr/>
                    <a:lstStyle/>
                    <a:p>
                      <a:pPr algn="l"/>
                      <a:r>
                        <a:rPr lang="en-US" dirty="0"/>
                        <a:t>Task</a:t>
                      </a:r>
                    </a:p>
                  </a:txBody>
                  <a:tcPr>
                    <a:solidFill>
                      <a:schemeClr val="tx2">
                        <a:lumMod val="60000"/>
                        <a:lumOff val="40000"/>
                      </a:schemeClr>
                    </a:solidFill>
                  </a:tcPr>
                </a:tc>
                <a:extLst>
                  <a:ext uri="{0D108BD9-81ED-4DB2-BD59-A6C34878D82A}">
                    <a16:rowId xmlns:a16="http://schemas.microsoft.com/office/drawing/2014/main" val="10004"/>
                  </a:ext>
                </a:extLst>
              </a:tr>
              <a:tr h="1211547">
                <a:tc>
                  <a:txBody>
                    <a:bodyPr/>
                    <a:lstStyle/>
                    <a:p>
                      <a:pPr algn="l"/>
                      <a:r>
                        <a:rPr lang="en-US" dirty="0"/>
                        <a:t>Before</a:t>
                      </a:r>
                      <a:r>
                        <a:rPr lang="en-US" baseline="0" dirty="0"/>
                        <a:t> Sprint planning</a:t>
                      </a:r>
                      <a:endParaRPr lang="en-US" dirty="0"/>
                    </a:p>
                  </a:txBody>
                  <a:tcPr>
                    <a:solidFill>
                      <a:schemeClr val="tx2">
                        <a:lumMod val="60000"/>
                        <a:lumOff val="40000"/>
                      </a:schemeClr>
                    </a:solidFill>
                  </a:tcPr>
                </a:tc>
                <a:tc>
                  <a:txBody>
                    <a:bodyPr/>
                    <a:lstStyle/>
                    <a:p>
                      <a:pPr algn="l"/>
                      <a:r>
                        <a:rPr lang="en-US" dirty="0"/>
                        <a:t>During Sprint planning</a:t>
                      </a:r>
                    </a:p>
                  </a:txBody>
                  <a:tcPr>
                    <a:solidFill>
                      <a:schemeClr val="tx2">
                        <a:lumMod val="60000"/>
                        <a:lumOff val="40000"/>
                      </a:schemeClr>
                    </a:solidFill>
                  </a:tcPr>
                </a:tc>
                <a:extLst>
                  <a:ext uri="{0D108BD9-81ED-4DB2-BD59-A6C34878D82A}">
                    <a16:rowId xmlns:a16="http://schemas.microsoft.com/office/drawing/2014/main" val="10005"/>
                  </a:ext>
                </a:extLst>
              </a:tr>
            </a:tbl>
          </a:graphicData>
        </a:graphic>
      </p:graphicFrame>
      <p:sp>
        <p:nvSpPr>
          <p:cNvPr id="5" name="Line 3"/>
          <p:cNvSpPr>
            <a:spLocks noChangeShapeType="1"/>
          </p:cNvSpPr>
          <p:nvPr/>
        </p:nvSpPr>
        <p:spPr bwMode="auto">
          <a:xfrm flipH="1">
            <a:off x="5503661" y="5287435"/>
            <a:ext cx="462890" cy="0"/>
          </a:xfrm>
          <a:prstGeom prst="line">
            <a:avLst/>
          </a:prstGeom>
          <a:noFill/>
          <a:ln w="50800">
            <a:solidFill>
              <a:srgbClr val="577AB1">
                <a:alpha val="50195"/>
              </a:srgbClr>
            </a:solidFill>
            <a:round/>
            <a:headEnd type="stealth" w="med" len="med"/>
            <a:tailEnd/>
          </a:ln>
        </p:spPr>
        <p:txBody>
          <a:bodyPr/>
          <a:lstStyle/>
          <a:p>
            <a:endParaRPr lang="en-US"/>
          </a:p>
        </p:txBody>
      </p:sp>
      <p:sp>
        <p:nvSpPr>
          <p:cNvPr id="6" name="Rectangle 4"/>
          <p:cNvSpPr>
            <a:spLocks/>
          </p:cNvSpPr>
          <p:nvPr/>
        </p:nvSpPr>
        <p:spPr bwMode="auto">
          <a:xfrm>
            <a:off x="2486832" y="4828305"/>
            <a:ext cx="3016829" cy="1766743"/>
          </a:xfrm>
          <a:prstGeom prst="rect">
            <a:avLst/>
          </a:prstGeom>
          <a:blipFill dpi="0" rotWithShape="0">
            <a:blip r:embed="rId2" cstate="print"/>
            <a:srcRect/>
            <a:tile tx="0" ty="0" sx="100000" sy="100000" flip="none" algn="tl"/>
          </a:blipFill>
          <a:ln w="9525">
            <a:noFill/>
            <a:miter lim="800000"/>
            <a:headEnd/>
            <a:tailEnd/>
          </a:ln>
          <a:effectLst>
            <a:outerShdw blurRad="63500" dist="101599" dir="3119987" algn="ctr" rotWithShape="0">
              <a:schemeClr val="bg2">
                <a:alpha val="74998"/>
              </a:schemeClr>
            </a:outerShdw>
          </a:effectLst>
        </p:spPr>
        <p:txBody>
          <a:bodyPr lIns="152400" tIns="152400" rIns="152400" bIns="152400"/>
          <a:lstStyle/>
          <a:p>
            <a:pPr algn="ctr">
              <a:lnSpc>
                <a:spcPct val="90000"/>
              </a:lnSpc>
              <a:tabLst>
                <a:tab pos="457200" algn="l"/>
              </a:tabLst>
            </a:pPr>
            <a:endParaRPr lang="en-US" dirty="0">
              <a:latin typeface="Comic Sans MS" charset="0"/>
              <a:sym typeface="Comic Sans MS" charset="0"/>
            </a:endParaRPr>
          </a:p>
          <a:p>
            <a:pPr algn="ctr">
              <a:lnSpc>
                <a:spcPct val="90000"/>
              </a:lnSpc>
              <a:tabLst>
                <a:tab pos="457200" algn="l"/>
              </a:tabLst>
            </a:pPr>
            <a:r>
              <a:rPr lang="en-US" dirty="0">
                <a:latin typeface="Comic Sans MS" charset="0"/>
                <a:sym typeface="Comic Sans MS" charset="0"/>
              </a:rPr>
              <a:t>As a wedding planner, I want to see photos of the hotels.</a:t>
            </a:r>
          </a:p>
          <a:p>
            <a:pPr>
              <a:lnSpc>
                <a:spcPct val="90000"/>
              </a:lnSpc>
              <a:tabLst>
                <a:tab pos="457200" algn="l"/>
              </a:tabLst>
            </a:pPr>
            <a:endParaRPr lang="en-US" dirty="0">
              <a:latin typeface="Comic Sans MS" charset="0"/>
              <a:sym typeface="Comic Sans MS" charset="0"/>
            </a:endParaRPr>
          </a:p>
        </p:txBody>
      </p:sp>
      <p:grpSp>
        <p:nvGrpSpPr>
          <p:cNvPr id="7" name="Group 5"/>
          <p:cNvGrpSpPr>
            <a:grpSpLocks/>
          </p:cNvGrpSpPr>
          <p:nvPr/>
        </p:nvGrpSpPr>
        <p:grpSpPr bwMode="auto">
          <a:xfrm>
            <a:off x="5966551" y="4715898"/>
            <a:ext cx="4716849" cy="1839380"/>
            <a:chOff x="-173" y="194"/>
            <a:chExt cx="3200" cy="1440"/>
          </a:xfrm>
        </p:grpSpPr>
        <p:sp>
          <p:nvSpPr>
            <p:cNvPr id="8" name="AutoShape 6"/>
            <p:cNvSpPr>
              <a:spLocks/>
            </p:cNvSpPr>
            <p:nvPr/>
          </p:nvSpPr>
          <p:spPr bwMode="auto">
            <a:xfrm>
              <a:off x="-173" y="194"/>
              <a:ext cx="2848" cy="1440"/>
            </a:xfrm>
            <a:prstGeom prst="roundRect">
              <a:avLst>
                <a:gd name="adj" fmla="val 13333"/>
              </a:avLst>
            </a:prstGeom>
            <a:blipFill dpi="0" rotWithShape="0">
              <a:blip r:embed="rId3" cstate="print"/>
              <a:srcRect/>
              <a:tile tx="0" ty="0" sx="100000" sy="100000" flip="none" algn="tl"/>
            </a:blipFill>
            <a:ln w="25400">
              <a:solidFill>
                <a:srgbClr val="003C83"/>
              </a:solidFill>
              <a:round/>
              <a:headEnd/>
              <a:tailEnd/>
            </a:ln>
            <a:effectLst>
              <a:outerShdw blurRad="63500" dist="63500" dir="2700000" algn="ctr" rotWithShape="0">
                <a:schemeClr val="bg2">
                  <a:alpha val="29999"/>
                </a:schemeClr>
              </a:outerShdw>
            </a:effectLst>
          </p:spPr>
          <p:txBody>
            <a:bodyPr/>
            <a:lstStyle/>
            <a:p>
              <a:endParaRPr lang="en-US"/>
            </a:p>
          </p:txBody>
        </p:sp>
        <p:sp>
          <p:nvSpPr>
            <p:cNvPr id="9" name="Rectangle 7"/>
            <p:cNvSpPr>
              <a:spLocks/>
            </p:cNvSpPr>
            <p:nvPr/>
          </p:nvSpPr>
          <p:spPr bwMode="auto">
            <a:xfrm>
              <a:off x="267" y="282"/>
              <a:ext cx="2760" cy="1264"/>
            </a:xfrm>
            <a:prstGeom prst="rect">
              <a:avLst/>
            </a:prstGeom>
            <a:noFill/>
            <a:ln w="9525">
              <a:noFill/>
              <a:miter lim="800000"/>
              <a:headEnd/>
              <a:tailEnd/>
            </a:ln>
          </p:spPr>
          <p:txBody>
            <a:bodyPr lIns="50800" tIns="50800" rIns="50800" bIns="50800"/>
            <a:lstStyle/>
            <a:p>
              <a:pPr>
                <a:tabLst>
                  <a:tab pos="1066800" algn="l"/>
                </a:tabLst>
              </a:pPr>
              <a:r>
                <a:rPr lang="en-US" sz="1600" b="1" dirty="0">
                  <a:solidFill>
                    <a:srgbClr val="FFFFFF"/>
                  </a:solidFill>
                </a:rPr>
                <a:t>Code the logic funs. (8 hours)</a:t>
              </a:r>
            </a:p>
            <a:p>
              <a:pPr>
                <a:tabLst>
                  <a:tab pos="1066800" algn="l"/>
                </a:tabLst>
              </a:pPr>
              <a:r>
                <a:rPr lang="en-US" sz="1600" b="1" dirty="0">
                  <a:solidFill>
                    <a:srgbClr val="FFFFFF"/>
                  </a:solidFill>
                </a:rPr>
                <a:t>Code the user interface (4)</a:t>
              </a:r>
            </a:p>
            <a:p>
              <a:pPr>
                <a:tabLst>
                  <a:tab pos="1066800" algn="l"/>
                </a:tabLst>
              </a:pPr>
              <a:r>
                <a:rPr lang="en-US" sz="1600" b="1" dirty="0">
                  <a:solidFill>
                    <a:srgbClr val="FFFFFF"/>
                  </a:solidFill>
                </a:rPr>
                <a:t>Write test cases (4)</a:t>
              </a:r>
              <a:endParaRPr lang="en-US" sz="1600" b="1" i="1" dirty="0">
                <a:solidFill>
                  <a:srgbClr val="FFFFFF"/>
                </a:solidFill>
              </a:endParaRPr>
            </a:p>
            <a:p>
              <a:pPr>
                <a:tabLst>
                  <a:tab pos="1066800" algn="l"/>
                </a:tabLst>
              </a:pPr>
              <a:r>
                <a:rPr lang="en-US" sz="1600" b="1" i="1" dirty="0">
                  <a:solidFill>
                    <a:srgbClr val="FFFFFF"/>
                  </a:solidFill>
                </a:rPr>
                <a:t>Code the </a:t>
              </a:r>
              <a:r>
                <a:rPr lang="en-US" sz="1600" b="1" i="1" dirty="0" err="1">
                  <a:solidFill>
                    <a:srgbClr val="FFFFFF"/>
                  </a:solidFill>
                </a:rPr>
                <a:t>foo</a:t>
              </a:r>
              <a:r>
                <a:rPr lang="en-US" sz="1600" b="1" i="1" dirty="0">
                  <a:solidFill>
                    <a:srgbClr val="FFFFFF"/>
                  </a:solidFill>
                </a:rPr>
                <a:t> class (6)</a:t>
              </a:r>
            </a:p>
            <a:p>
              <a:pPr>
                <a:tabLst>
                  <a:tab pos="1066800" algn="l"/>
                </a:tabLst>
              </a:pPr>
              <a:r>
                <a:rPr lang="en-US" sz="1600" b="1" i="1" dirty="0">
                  <a:solidFill>
                    <a:srgbClr val="FFFFFF"/>
                  </a:solidFill>
                </a:rPr>
                <a:t>Update performance tests </a:t>
              </a:r>
              <a:r>
                <a:rPr lang="en-US" sz="1600" b="1" dirty="0">
                  <a:solidFill>
                    <a:srgbClr val="FFFFFF"/>
                  </a:solidFill>
                </a:rPr>
                <a:t>(4)</a:t>
              </a:r>
            </a:p>
          </p:txBody>
        </p:sp>
      </p:grpSp>
    </p:spTree>
    <p:extLst>
      <p:ext uri="{BB962C8B-B14F-4D97-AF65-F5344CB8AC3E}">
        <p14:creationId xmlns:p14="http://schemas.microsoft.com/office/powerpoint/2010/main" val="319382840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499C1BC2-6260-4F42-94F7-F28E751CE273}" type="slidenum">
              <a:rPr lang="en-US" altLang="ar-EG" sz="1200">
                <a:solidFill>
                  <a:srgbClr val="898989"/>
                </a:solidFill>
              </a:rPr>
              <a:pPr algn="l">
                <a:spcBef>
                  <a:spcPct val="0"/>
                </a:spcBef>
                <a:buFontTx/>
                <a:buNone/>
              </a:pPr>
              <a:t>4</a:t>
            </a:fld>
            <a:endParaRPr lang="en-US" altLang="ar-EG" sz="1200" dirty="0">
              <a:solidFill>
                <a:srgbClr val="898989"/>
              </a:solidFill>
            </a:endParaRPr>
          </a:p>
        </p:txBody>
      </p:sp>
      <p:sp>
        <p:nvSpPr>
          <p:cNvPr id="12294" name="Text Box 6"/>
          <p:cNvSpPr txBox="1">
            <a:spLocks noChangeArrowheads="1"/>
          </p:cNvSpPr>
          <p:nvPr/>
        </p:nvSpPr>
        <p:spPr bwMode="auto">
          <a:xfrm>
            <a:off x="1905001" y="1349376"/>
            <a:ext cx="5573713"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ar-EG" sz="1800" u="sng">
                <a:latin typeface="Trebuchet MS" panose="020B0603020202020204" pitchFamily="34" charset="0"/>
                <a:ea typeface="ＭＳ Ｐゴシック" panose="020B0600070205080204" pitchFamily="34" charset="-128"/>
              </a:rPr>
              <a:t>Identify Improvement Areas</a:t>
            </a:r>
            <a:endParaRPr lang="en-US" altLang="ar-EG" sz="1600">
              <a:latin typeface="Trebuchet MS" panose="020B0603020202020204" pitchFamily="34" charset="0"/>
              <a:ea typeface="ＭＳ Ｐゴシック" panose="020B0600070205080204" pitchFamily="34" charset="-128"/>
            </a:endParaRP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Finding the problem &amp; root cause</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Maintain focus on your core competencies</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Work towards the end solution, keep intermediate goals </a:t>
            </a:r>
            <a:endParaRPr lang="en-US" altLang="ar-EG" sz="1200">
              <a:latin typeface="Trebuchet MS" panose="020B0603020202020204" pitchFamily="34" charset="0"/>
              <a:ea typeface="ＭＳ Ｐゴシック" panose="020B0600070205080204" pitchFamily="34" charset="-128"/>
            </a:endParaRPr>
          </a:p>
        </p:txBody>
      </p:sp>
      <p:sp>
        <p:nvSpPr>
          <p:cNvPr id="12295" name="Text Box 7"/>
          <p:cNvSpPr txBox="1">
            <a:spLocks noChangeArrowheads="1"/>
          </p:cNvSpPr>
          <p:nvPr/>
        </p:nvSpPr>
        <p:spPr bwMode="auto">
          <a:xfrm>
            <a:off x="3402013" y="2797175"/>
            <a:ext cx="392767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ar-EG" sz="1800" u="sng">
                <a:latin typeface="Trebuchet MS" panose="020B0603020202020204" pitchFamily="34" charset="0"/>
                <a:ea typeface="ＭＳ Ｐゴシック" panose="020B0600070205080204" pitchFamily="34" charset="-128"/>
              </a:rPr>
              <a:t>Start rolling the Ball</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Keep things simple</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Do your analysis before doing anything</a:t>
            </a:r>
          </a:p>
          <a:p>
            <a:pPr eaLnBrk="1" hangingPunct="1">
              <a:lnSpc>
                <a:spcPct val="110000"/>
              </a:lnSpc>
              <a:spcBef>
                <a:spcPct val="0"/>
              </a:spcBef>
              <a:buFontTx/>
              <a:buNone/>
            </a:pPr>
            <a:endParaRPr lang="en-US" altLang="ar-EG" sz="1600">
              <a:latin typeface="Trebuchet MS" panose="020B0603020202020204" pitchFamily="34" charset="0"/>
              <a:ea typeface="ＭＳ Ｐゴシック" panose="020B0600070205080204" pitchFamily="34" charset="-128"/>
            </a:endParaRPr>
          </a:p>
          <a:p>
            <a:pPr eaLnBrk="1" hangingPunct="1">
              <a:lnSpc>
                <a:spcPct val="110000"/>
              </a:lnSpc>
              <a:spcBef>
                <a:spcPct val="0"/>
              </a:spcBef>
              <a:buFontTx/>
              <a:buChar char="•"/>
            </a:pPr>
            <a:endParaRPr lang="en-US" altLang="ar-EG" sz="1400">
              <a:latin typeface="Trebuchet MS" panose="020B0603020202020204" pitchFamily="34" charset="0"/>
              <a:ea typeface="ＭＳ Ｐゴシック" panose="020B0600070205080204" pitchFamily="34" charset="-128"/>
            </a:endParaRPr>
          </a:p>
        </p:txBody>
      </p:sp>
      <p:sp>
        <p:nvSpPr>
          <p:cNvPr id="12296" name="Text Box 8"/>
          <p:cNvSpPr txBox="1">
            <a:spLocks noChangeArrowheads="1"/>
          </p:cNvSpPr>
          <p:nvPr/>
        </p:nvSpPr>
        <p:spPr bwMode="auto">
          <a:xfrm>
            <a:off x="5181600" y="4321176"/>
            <a:ext cx="413385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ar-EG" sz="1800" u="sng">
                <a:latin typeface="Trebuchet MS" panose="020B0603020202020204" pitchFamily="34" charset="0"/>
                <a:ea typeface="ＭＳ Ｐゴシック" panose="020B0600070205080204" pitchFamily="34" charset="-128"/>
              </a:rPr>
              <a:t>Institutionalize &amp; Adopt Change </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Train and facilitate teams</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Delegate &amp; Empower </a:t>
            </a:r>
          </a:p>
          <a:p>
            <a:pPr eaLnBrk="1" hangingPunct="1">
              <a:lnSpc>
                <a:spcPct val="110000"/>
              </a:lnSpc>
              <a:spcBef>
                <a:spcPct val="0"/>
              </a:spcBef>
              <a:buFontTx/>
              <a:buChar char="•"/>
            </a:pPr>
            <a:r>
              <a:rPr lang="en-US" altLang="ar-EG" sz="1600">
                <a:latin typeface="Trebuchet MS" panose="020B0603020202020204" pitchFamily="34" charset="0"/>
                <a:ea typeface="ＭＳ Ｐゴシック" panose="020B0600070205080204" pitchFamily="34" charset="-128"/>
              </a:rPr>
              <a:t>Create Accountability with Responsibility</a:t>
            </a:r>
          </a:p>
        </p:txBody>
      </p:sp>
      <p:sp>
        <p:nvSpPr>
          <p:cNvPr id="12297" name="Rectangle 9"/>
          <p:cNvSpPr>
            <a:spLocks noChangeArrowheads="1"/>
          </p:cNvSpPr>
          <p:nvPr/>
        </p:nvSpPr>
        <p:spPr bwMode="auto">
          <a:xfrm>
            <a:off x="1981200" y="5953126"/>
            <a:ext cx="7620000" cy="314325"/>
          </a:xfrm>
          <a:prstGeom prst="rect">
            <a:avLst/>
          </a:prstGeom>
          <a:solidFill>
            <a:schemeClr val="tx2">
              <a:lumMod val="60000"/>
              <a:lumOff val="40000"/>
            </a:schemeClr>
          </a:solidFill>
          <a:ln w="9525" algn="ctr">
            <a:solidFill>
              <a:schemeClr val="tx1"/>
            </a:solidFill>
            <a:miter lim="800000"/>
            <a:headEnd/>
            <a:tailEnd/>
          </a:ln>
        </p:spPr>
        <p:txBody>
          <a:bodyPr>
            <a:spAutoFit/>
          </a:bodyPr>
          <a:lstStyle/>
          <a:p>
            <a:pPr marL="180975" indent="-180975">
              <a:lnSpc>
                <a:spcPct val="70000"/>
              </a:lnSpc>
              <a:defRPr/>
            </a:pPr>
            <a:r>
              <a:rPr lang="en-US" sz="2000" dirty="0">
                <a:latin typeface="Trebuchet MS" pitchFamily="34" charset="0"/>
                <a:ea typeface="ＭＳ Ｐゴシック" pitchFamily="34" charset="-128"/>
                <a:cs typeface="Arial" charset="0"/>
              </a:rPr>
              <a:t>The AGILE WAY !</a:t>
            </a:r>
          </a:p>
        </p:txBody>
      </p:sp>
      <p:sp>
        <p:nvSpPr>
          <p:cNvPr id="8199" name="TextBox 7"/>
          <p:cNvSpPr txBox="1">
            <a:spLocks noChangeArrowheads="1"/>
          </p:cNvSpPr>
          <p:nvPr/>
        </p:nvSpPr>
        <p:spPr bwMode="auto">
          <a:xfrm>
            <a:off x="3309939" y="214313"/>
            <a:ext cx="50006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ar-EG" sz="2800"/>
              <a:t>The Stage</a:t>
            </a:r>
          </a:p>
          <a:p>
            <a:pPr eaLnBrk="1" hangingPunct="1">
              <a:spcBef>
                <a:spcPct val="0"/>
              </a:spcBef>
              <a:buFontTx/>
              <a:buNone/>
            </a:pPr>
            <a:endParaRPr lang="en-US" altLang="ar-EG" sz="1800">
              <a:latin typeface="Arial" panose="020B0604020202020204" pitchFamily="34" charset="0"/>
            </a:endParaRPr>
          </a:p>
        </p:txBody>
      </p:sp>
    </p:spTree>
    <p:extLst>
      <p:ext uri="{BB962C8B-B14F-4D97-AF65-F5344CB8AC3E}">
        <p14:creationId xmlns:p14="http://schemas.microsoft.com/office/powerpoint/2010/main" val="4275346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dissolve">
                                      <p:cBhvr>
                                        <p:cTn id="7" dur="500"/>
                                        <p:tgtEl>
                                          <p:spTgt spid="122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95"/>
                                        </p:tgtEl>
                                        <p:attrNameLst>
                                          <p:attrName>style.visibility</p:attrName>
                                        </p:attrNameLst>
                                      </p:cBhvr>
                                      <p:to>
                                        <p:strVal val="visible"/>
                                      </p:to>
                                    </p:set>
                                    <p:animEffect transition="in" filter="dissolve">
                                      <p:cBhvr>
                                        <p:cTn id="12" dur="500"/>
                                        <p:tgtEl>
                                          <p:spTgt spid="122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296"/>
                                        </p:tgtEl>
                                        <p:attrNameLst>
                                          <p:attrName>style.visibility</p:attrName>
                                        </p:attrNameLst>
                                      </p:cBhvr>
                                      <p:to>
                                        <p:strVal val="visible"/>
                                      </p:to>
                                    </p:set>
                                    <p:animEffect transition="in" filter="dissolve">
                                      <p:cBhvr>
                                        <p:cTn id="17" dur="500"/>
                                        <p:tgtEl>
                                          <p:spTgt spid="122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297"/>
                                        </p:tgtEl>
                                        <p:attrNameLst>
                                          <p:attrName>style.visibility</p:attrName>
                                        </p:attrNameLst>
                                      </p:cBhvr>
                                      <p:to>
                                        <p:strVal val="visible"/>
                                      </p:to>
                                    </p:set>
                                    <p:animEffect transition="in" filter="dissolve">
                                      <p:cBhvr>
                                        <p:cTn id="22" dur="500"/>
                                        <p:tgtEl>
                                          <p:spTgt spid="12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12295" grpId="0"/>
      <p:bldP spid="12296" grpId="0"/>
      <p:bldP spid="1229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4"/>
          <p:cNvSpPr txBox="1">
            <a:spLocks noChangeArrowheads="1"/>
          </p:cNvSpPr>
          <p:nvPr/>
        </p:nvSpPr>
        <p:spPr bwMode="auto">
          <a:xfrm>
            <a:off x="4648200" y="228601"/>
            <a:ext cx="2451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2800"/>
              <a:t>DONE CRITERIA</a:t>
            </a:r>
          </a:p>
        </p:txBody>
      </p:sp>
      <p:graphicFrame>
        <p:nvGraphicFramePr>
          <p:cNvPr id="273414" name="Group 6"/>
          <p:cNvGraphicFramePr>
            <a:graphicFrameLocks noGrp="1"/>
          </p:cNvGraphicFramePr>
          <p:nvPr>
            <p:ph/>
            <p:extLst>
              <p:ext uri="{D42A27DB-BD31-4B8C-83A1-F6EECF244321}">
                <p14:modId xmlns:p14="http://schemas.microsoft.com/office/powerpoint/2010/main" val="318140477"/>
              </p:ext>
            </p:extLst>
          </p:nvPr>
        </p:nvGraphicFramePr>
        <p:xfrm>
          <a:off x="1981200" y="1447800"/>
          <a:ext cx="8229600" cy="4089718"/>
        </p:xfrm>
        <a:graphic>
          <a:graphicData uri="http://schemas.openxmlformats.org/drawingml/2006/table">
            <a:tbl>
              <a:tblPr/>
              <a:tblGrid>
                <a:gridCol w="1716088">
                  <a:extLst>
                    <a:ext uri="{9D8B030D-6E8A-4147-A177-3AD203B41FA5}">
                      <a16:colId xmlns:a16="http://schemas.microsoft.com/office/drawing/2014/main" val="20000"/>
                    </a:ext>
                  </a:extLst>
                </a:gridCol>
                <a:gridCol w="4652962">
                  <a:extLst>
                    <a:ext uri="{9D8B030D-6E8A-4147-A177-3AD203B41FA5}">
                      <a16:colId xmlns:a16="http://schemas.microsoft.com/office/drawing/2014/main" val="20001"/>
                    </a:ext>
                  </a:extLst>
                </a:gridCol>
                <a:gridCol w="1860550">
                  <a:extLst>
                    <a:ext uri="{9D8B030D-6E8A-4147-A177-3AD203B41FA5}">
                      <a16:colId xmlns:a16="http://schemas.microsoft.com/office/drawing/2014/main" val="20002"/>
                    </a:ext>
                  </a:extLst>
                </a:gridCol>
              </a:tblGrid>
              <a:tr h="347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000" b="1" i="1" u="none" strike="noStrike" cap="none" normalizeH="0" baseline="0" dirty="0">
                          <a:ln>
                            <a:noFill/>
                          </a:ln>
                          <a:solidFill>
                            <a:schemeClr val="tx1"/>
                          </a:solidFill>
                          <a:effectLst/>
                          <a:latin typeface="Times New Roman" pitchFamily="18" charset="0"/>
                        </a:rPr>
                        <a:t>Area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000" b="1" i="1" u="none" strike="noStrike" cap="none" normalizeH="0" baseline="0">
                          <a:ln>
                            <a:noFill/>
                          </a:ln>
                          <a:solidFill>
                            <a:schemeClr val="tx1"/>
                          </a:solidFill>
                          <a:effectLst/>
                          <a:latin typeface="Times New Roman" pitchFamily="18" charset="0"/>
                        </a:rPr>
                        <a:t>Activity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000" b="1" i="1" u="none" strike="noStrike" cap="none" normalizeH="0" baseline="0">
                          <a:ln>
                            <a:noFill/>
                          </a:ln>
                          <a:solidFill>
                            <a:schemeClr val="tx1"/>
                          </a:solidFill>
                          <a:effectLst/>
                          <a:latin typeface="Times New Roman" pitchFamily="18" charset="0"/>
                        </a:rPr>
                        <a:t>Completion Status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7842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rPr>
                        <a:t>Code</a:t>
                      </a:r>
                      <a:endParaRPr kumimoji="0" lang="en-GB" sz="1600" b="1"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rPr>
                        <a:t>Developed  against selected elements of the PBI design and build standards and peer reviewed.</a:t>
                      </a:r>
                      <a:endParaRPr kumimoji="0" lang="en-GB" sz="16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40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a:ln>
                            <a:noFill/>
                          </a:ln>
                          <a:solidFill>
                            <a:schemeClr val="tx1"/>
                          </a:solidFill>
                          <a:effectLst/>
                          <a:latin typeface="Times New Roman" pitchFamily="18" charset="0"/>
                        </a:rPr>
                        <a:t>Design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rPr>
                        <a:t>Detailed design incorporated in HLD document and reviewed and agreed by lead designer/architects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a:ln>
                            <a:noFill/>
                          </a:ln>
                          <a:solidFill>
                            <a:schemeClr val="tx1"/>
                          </a:solidFill>
                          <a:effectLst/>
                          <a:latin typeface="Times New Roman" pitchFamily="18" charset="0"/>
                        </a:rPr>
                        <a:t>Testing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a:ln>
                            <a:noFill/>
                          </a:ln>
                          <a:solidFill>
                            <a:schemeClr val="tx1"/>
                          </a:solidFill>
                          <a:effectLst/>
                          <a:latin typeface="Times New Roman" pitchFamily="18" charset="0"/>
                        </a:rPr>
                        <a:t>Unit Testing coverage (</a:t>
                      </a:r>
                      <a:r>
                        <a:rPr kumimoji="0" lang="en-US" sz="1600" b="1" i="0" u="none" strike="noStrike" cap="none" normalizeH="0" baseline="0">
                          <a:ln>
                            <a:noFill/>
                          </a:ln>
                          <a:solidFill>
                            <a:schemeClr val="tx1"/>
                          </a:solidFill>
                          <a:effectLst/>
                          <a:latin typeface="Times New Roman" pitchFamily="18" charset="0"/>
                        </a:rPr>
                        <a:t>Error &amp; defect free</a:t>
                      </a:r>
                      <a:r>
                        <a:rPr kumimoji="0" lang="en-GB" sz="1600" b="1"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600" b="1" i="0" u="none" strike="noStrike" cap="none" normalizeH="0" baseline="0" dirty="0">
                          <a:ln>
                            <a:noFill/>
                          </a:ln>
                          <a:solidFill>
                            <a:schemeClr val="tx1"/>
                          </a:solidFill>
                          <a:effectLst/>
                          <a:latin typeface="Times New Roman" pitchFamily="18" charset="0"/>
                        </a:rPr>
                        <a:t>100%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82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Testing</a:t>
                      </a:r>
                      <a:endParaRPr kumimoji="0" lang="en-GB" sz="1600" b="1"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Functional Testing presented to and conducted by content lead and/or SME and/or Front Line Business Users</a:t>
                      </a:r>
                      <a:endParaRPr kumimoji="0" lang="en-GB"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rPr>
                        <a:t>100%</a:t>
                      </a:r>
                      <a:endParaRPr kumimoji="0" lang="en-GB" sz="16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76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Testing</a:t>
                      </a:r>
                      <a:endParaRPr kumimoji="0" lang="en-GB" sz="1600" b="1"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Usability Testing presented to and conducted by content lead and/or SME and/or Front Line Business Users</a:t>
                      </a:r>
                      <a:endParaRPr kumimoji="0" lang="en-GB" sz="1600" b="1"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rPr>
                        <a:t>100%</a:t>
                      </a:r>
                      <a:endParaRPr kumimoji="0" lang="en-GB" sz="1600" b="1"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2460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nvSpPr>
        <p:spPr bwMode="auto">
          <a:xfrm>
            <a:off x="1524000" y="6553200"/>
            <a:ext cx="457200" cy="3048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B9BAEC1-5D2A-4746-9B19-74A3C701E737}" type="slidenum">
              <a:rPr lang="en-US" altLang="ar-EG" sz="1400"/>
              <a:pPr algn="r" eaLnBrk="1" hangingPunct="1">
                <a:spcBef>
                  <a:spcPct val="0"/>
                </a:spcBef>
                <a:buFontTx/>
                <a:buNone/>
              </a:pPr>
              <a:t>41</a:t>
            </a:fld>
            <a:endParaRPr lang="en-US" altLang="ar-EG" sz="1400"/>
          </a:p>
        </p:txBody>
      </p:sp>
      <p:sp>
        <p:nvSpPr>
          <p:cNvPr id="27651" name="Text Box 3"/>
          <p:cNvSpPr txBox="1">
            <a:spLocks noChangeArrowheads="1"/>
          </p:cNvSpPr>
          <p:nvPr/>
        </p:nvSpPr>
        <p:spPr bwMode="auto">
          <a:xfrm>
            <a:off x="3429000" y="304801"/>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2800"/>
              <a:t>SPRINT Backlog contents</a:t>
            </a:r>
          </a:p>
        </p:txBody>
      </p:sp>
      <p:sp>
        <p:nvSpPr>
          <p:cNvPr id="27652" name="Rectangle 5"/>
          <p:cNvSpPr>
            <a:spLocks noGrp="1" noChangeArrowheads="1"/>
          </p:cNvSpPr>
          <p:nvPr>
            <p:ph type="body" idx="4294967295"/>
          </p:nvPr>
        </p:nvSpPr>
        <p:spPr>
          <a:xfrm>
            <a:off x="1981200" y="1079501"/>
            <a:ext cx="8229600" cy="5076825"/>
          </a:xfrm>
        </p:spPr>
        <p:txBody>
          <a:bodyPr/>
          <a:lstStyle/>
          <a:p>
            <a:pPr algn="l" rtl="0" eaLnBrk="1" hangingPunct="1"/>
            <a:r>
              <a:rPr lang="en-GB" altLang="ar-EG" sz="1600" dirty="0">
                <a:latin typeface="Trebuchet MS" panose="020B0603020202020204" pitchFamily="34" charset="0"/>
              </a:rPr>
              <a:t>The list emerges during Sprint planning</a:t>
            </a:r>
          </a:p>
          <a:p>
            <a:pPr algn="l" rtl="0" eaLnBrk="1" hangingPunct="1"/>
            <a:r>
              <a:rPr lang="en-GB" altLang="ar-EG" sz="1600" dirty="0">
                <a:latin typeface="Trebuchet MS" panose="020B0603020202020204" pitchFamily="34" charset="0"/>
              </a:rPr>
              <a:t>The Sprint backlog is a list of tasks that defines a Team's work for a Sprint</a:t>
            </a:r>
          </a:p>
          <a:p>
            <a:pPr algn="l" rtl="0" eaLnBrk="1" hangingPunct="1"/>
            <a:r>
              <a:rPr lang="en-GB" altLang="ar-EG" sz="1600" dirty="0">
                <a:latin typeface="Trebuchet MS" panose="020B0603020202020204" pitchFamily="34" charset="0"/>
              </a:rPr>
              <a:t>The tasks are what the Team has defined as being required to turn committed Product Backlog items into system functionality </a:t>
            </a:r>
          </a:p>
          <a:p>
            <a:pPr lvl="1" algn="l" rtl="0" eaLnBrk="1" hangingPunct="1"/>
            <a:r>
              <a:rPr lang="en-GB" altLang="ar-EG" dirty="0">
                <a:latin typeface="Trebuchet MS" panose="020B0603020202020204" pitchFamily="34" charset="0"/>
              </a:rPr>
              <a:t>Task size: 1-16 hours</a:t>
            </a:r>
          </a:p>
          <a:p>
            <a:pPr lvl="1" algn="l" rtl="0" eaLnBrk="1" hangingPunct="1"/>
            <a:r>
              <a:rPr lang="en-GB" altLang="ar-EG" dirty="0">
                <a:latin typeface="Trebuchet MS" panose="020B0603020202020204" pitchFamily="34" charset="0"/>
              </a:rPr>
              <a:t>Estimated as a team</a:t>
            </a:r>
          </a:p>
          <a:p>
            <a:pPr algn="l" rtl="0" eaLnBrk="1" hangingPunct="1"/>
            <a:r>
              <a:rPr lang="en-GB" altLang="ar-EG" sz="1600" dirty="0">
                <a:latin typeface="Trebuchet MS" panose="020B0603020202020204" pitchFamily="34" charset="0"/>
              </a:rPr>
              <a:t>Each task identifies the estimated amount of work remaining for the Sprint </a:t>
            </a:r>
          </a:p>
          <a:p>
            <a:pPr lvl="1" eaLnBrk="1" hangingPunct="1"/>
            <a:r>
              <a:rPr lang="en-GB" altLang="ar-EG" b="1" u="sng" dirty="0">
                <a:latin typeface="Trebuchet MS" panose="020B0603020202020204" pitchFamily="34" charset="0"/>
              </a:rPr>
              <a:t>Tasks are not assigned, the team members pick themselves</a:t>
            </a:r>
          </a:p>
          <a:p>
            <a:pPr lvl="1" eaLnBrk="1" hangingPunct="1"/>
            <a:endParaRPr lang="en-GB" altLang="ar-EG" b="1" u="sng" dirty="0">
              <a:latin typeface="Trebuchet MS" panose="020B0603020202020204" pitchFamily="34" charset="0"/>
            </a:endParaRPr>
          </a:p>
          <a:p>
            <a:pPr lvl="1" eaLnBrk="1" hangingPunct="1"/>
            <a:endParaRPr lang="en-GB" altLang="ar-EG" b="1" u="sng" dirty="0">
              <a:latin typeface="Trebuchet MS" panose="020B0603020202020204" pitchFamily="34" charset="0"/>
            </a:endParaRPr>
          </a:p>
          <a:p>
            <a:pPr lvl="1" eaLnBrk="1" hangingPunct="1"/>
            <a:endParaRPr lang="en-GB" altLang="ar-EG" b="1" u="sng" dirty="0">
              <a:latin typeface="Trebuchet MS" panose="020B0603020202020204" pitchFamily="34" charset="0"/>
            </a:endParaRPr>
          </a:p>
          <a:p>
            <a:pPr lvl="1" eaLnBrk="1" hangingPunct="1"/>
            <a:endParaRPr lang="en-GB" altLang="ar-EG" b="1" u="sng" dirty="0">
              <a:latin typeface="Trebuchet MS" panose="020B0603020202020204" pitchFamily="34" charset="0"/>
            </a:endParaRPr>
          </a:p>
          <a:p>
            <a:pPr lvl="1" eaLnBrk="1" hangingPunct="1"/>
            <a:endParaRPr lang="en-GB" altLang="ar-EG" dirty="0">
              <a:latin typeface="Trebuchet MS" panose="020B0603020202020204" pitchFamily="34" charset="0"/>
            </a:endParaRPr>
          </a:p>
          <a:p>
            <a:pPr lvl="1" eaLnBrk="1" hangingPunct="1"/>
            <a:endParaRPr lang="en-GB" altLang="ar-EG" dirty="0">
              <a:latin typeface="Trebuchet MS" panose="020B0603020202020204" pitchFamily="34" charset="0"/>
            </a:endParaRPr>
          </a:p>
        </p:txBody>
      </p:sp>
      <p:pic>
        <p:nvPicPr>
          <p:cNvPr id="27653"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505200"/>
            <a:ext cx="7239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292295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CE24CC37-9C9D-4236-9E7B-39BA2EA39540}" type="slidenum">
              <a:rPr lang="en-US" altLang="ar-EG" sz="1200">
                <a:solidFill>
                  <a:srgbClr val="898989"/>
                </a:solidFill>
              </a:rPr>
              <a:pPr algn="l">
                <a:spcBef>
                  <a:spcPct val="0"/>
                </a:spcBef>
                <a:buFontTx/>
                <a:buNone/>
              </a:pPr>
              <a:t>42</a:t>
            </a:fld>
            <a:endParaRPr lang="en-US" altLang="ar-EG" sz="1200">
              <a:solidFill>
                <a:srgbClr val="898989"/>
              </a:solidFill>
            </a:endParaRPr>
          </a:p>
        </p:txBody>
      </p:sp>
      <p:sp>
        <p:nvSpPr>
          <p:cNvPr id="29699" name="Rectangle 2"/>
          <p:cNvSpPr>
            <a:spLocks noChangeArrowheads="1"/>
          </p:cNvSpPr>
          <p:nvPr/>
        </p:nvSpPr>
        <p:spPr bwMode="auto">
          <a:xfrm>
            <a:off x="1524000" y="990600"/>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marL="1828800" indent="-5143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40000"/>
              </a:spcBef>
              <a:spcAft>
                <a:spcPct val="40000"/>
              </a:spcAft>
              <a:buFontTx/>
              <a:buAutoNum type="arabicPeriod"/>
            </a:pPr>
            <a:endParaRPr lang="ar-EG" altLang="ar-EG" sz="2000"/>
          </a:p>
        </p:txBody>
      </p:sp>
      <p:sp>
        <p:nvSpPr>
          <p:cNvPr id="29700" name="Rectangle 6"/>
          <p:cNvSpPr>
            <a:spLocks noChangeArrowheads="1"/>
          </p:cNvSpPr>
          <p:nvPr/>
        </p:nvSpPr>
        <p:spPr bwMode="auto">
          <a:xfrm>
            <a:off x="3886200" y="304800"/>
            <a:ext cx="24032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800">
                <a:latin typeface="Trebuchet MS" panose="020B0603020202020204" pitchFamily="34" charset="0"/>
              </a:rPr>
              <a:t>Daily Scrum meetings</a:t>
            </a:r>
          </a:p>
        </p:txBody>
      </p:sp>
      <p:sp>
        <p:nvSpPr>
          <p:cNvPr id="29701" name="Rectangle 7"/>
          <p:cNvSpPr>
            <a:spLocks noGrp="1" noChangeArrowheads="1"/>
          </p:cNvSpPr>
          <p:nvPr>
            <p:ph type="body" idx="1"/>
          </p:nvPr>
        </p:nvSpPr>
        <p:spPr>
          <a:xfrm>
            <a:off x="1828800" y="1752601"/>
            <a:ext cx="6172200" cy="4525963"/>
          </a:xfrm>
        </p:spPr>
        <p:txBody>
          <a:bodyPr/>
          <a:lstStyle/>
          <a:p>
            <a:pPr algn="l" rtl="0" eaLnBrk="1" hangingPunct="1"/>
            <a:r>
              <a:rPr lang="en-US" altLang="ar-EG" sz="1600" dirty="0">
                <a:latin typeface="Trebuchet MS" panose="020B0603020202020204" pitchFamily="34" charset="0"/>
              </a:rPr>
              <a:t>Daily meeting</a:t>
            </a:r>
          </a:p>
          <a:p>
            <a:pPr lvl="1" algn="l" rtl="0" eaLnBrk="1" hangingPunct="1"/>
            <a:r>
              <a:rPr lang="en-US" altLang="ar-EG" dirty="0">
                <a:latin typeface="Trebuchet MS" panose="020B0603020202020204" pitchFamily="34" charset="0"/>
              </a:rPr>
              <a:t>15 minutes</a:t>
            </a:r>
          </a:p>
          <a:p>
            <a:pPr lvl="1" algn="l" rtl="0" eaLnBrk="1" hangingPunct="1"/>
            <a:r>
              <a:rPr lang="en-US" altLang="ar-EG" dirty="0">
                <a:latin typeface="Trebuchet MS" panose="020B0603020202020204" pitchFamily="34" charset="0"/>
              </a:rPr>
              <a:t>Standup (to avoid too long meeting)</a:t>
            </a:r>
          </a:p>
          <a:p>
            <a:pPr lvl="1" algn="l" rtl="0" eaLnBrk="1" hangingPunct="1"/>
            <a:r>
              <a:rPr lang="en-US" altLang="ar-EG" dirty="0">
                <a:latin typeface="Trebuchet MS" panose="020B0603020202020204" pitchFamily="34" charset="0"/>
              </a:rPr>
              <a:t>Not for problem solving</a:t>
            </a:r>
          </a:p>
          <a:p>
            <a:pPr algn="l" rtl="0" eaLnBrk="1" hangingPunct="1"/>
            <a:r>
              <a:rPr lang="en-US" altLang="ar-EG" sz="1600" dirty="0">
                <a:latin typeface="Trebuchet MS" panose="020B0603020202020204" pitchFamily="34" charset="0"/>
              </a:rPr>
              <a:t>Three questions:</a:t>
            </a:r>
          </a:p>
          <a:p>
            <a:pPr lvl="1" algn="l" rtl="0" eaLnBrk="1" hangingPunct="1"/>
            <a:r>
              <a:rPr lang="en-US" altLang="ar-EG" b="1" i="1" dirty="0">
                <a:latin typeface="Trebuchet MS" panose="020B0603020202020204" pitchFamily="34" charset="0"/>
              </a:rPr>
              <a:t>What did you do yesterday?</a:t>
            </a:r>
          </a:p>
          <a:p>
            <a:pPr lvl="1" algn="l" rtl="0" eaLnBrk="1" hangingPunct="1"/>
            <a:r>
              <a:rPr lang="en-US" altLang="ar-EG" b="1" i="1" dirty="0">
                <a:latin typeface="Trebuchet MS" panose="020B0603020202020204" pitchFamily="34" charset="0"/>
              </a:rPr>
              <a:t>What obstacles are in your way?</a:t>
            </a:r>
          </a:p>
          <a:p>
            <a:pPr lvl="1" algn="l" rtl="0" eaLnBrk="1" hangingPunct="1"/>
            <a:r>
              <a:rPr lang="en-US" altLang="ar-EG" b="1" i="1" dirty="0">
                <a:latin typeface="Trebuchet MS" panose="020B0603020202020204" pitchFamily="34" charset="0"/>
              </a:rPr>
              <a:t>What will you do today?</a:t>
            </a:r>
          </a:p>
          <a:p>
            <a:pPr lvl="1" eaLnBrk="1" hangingPunct="1">
              <a:lnSpc>
                <a:spcPct val="80000"/>
              </a:lnSpc>
              <a:buFontTx/>
              <a:buNone/>
            </a:pPr>
            <a:endParaRPr lang="en-US" altLang="ar-EG" dirty="0">
              <a:latin typeface="Trebuchet MS" panose="020B0603020202020204" pitchFamily="34" charset="0"/>
            </a:endParaRPr>
          </a:p>
        </p:txBody>
      </p:sp>
      <p:sp>
        <p:nvSpPr>
          <p:cNvPr id="29702" name="AutoShape 8"/>
          <p:cNvSpPr>
            <a:spLocks noChangeArrowheads="1"/>
          </p:cNvSpPr>
          <p:nvPr/>
        </p:nvSpPr>
        <p:spPr bwMode="auto">
          <a:xfrm>
            <a:off x="7217057" y="179389"/>
            <a:ext cx="4236190" cy="2393330"/>
          </a:xfrm>
          <a:prstGeom prst="wedgeRoundRectCallout">
            <a:avLst>
              <a:gd name="adj1" fmla="val -76444"/>
              <a:gd name="adj2" fmla="val 45861"/>
              <a:gd name="adj3" fmla="val 16667"/>
            </a:avLst>
          </a:prstGeom>
          <a:solidFill>
            <a:srgbClr val="FFFF00"/>
          </a:solidFill>
          <a:ln w="9525">
            <a:solidFill>
              <a:schemeClr val="tx1"/>
            </a:solidFill>
            <a:miter lim="800000"/>
            <a:headEnd/>
            <a:tailEnd/>
          </a:ln>
        </p:spPr>
        <p:txBody>
          <a:bodyPr/>
          <a:lstStyle>
            <a:lvl1pPr marL="174625" indent="-17462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GB" altLang="ar-EG" sz="1200" dirty="0"/>
              <a:t> </a:t>
            </a:r>
            <a:r>
              <a:rPr lang="en-GB" altLang="ar-EG" sz="1800" dirty="0"/>
              <a:t>Same Time</a:t>
            </a:r>
          </a:p>
          <a:p>
            <a:pPr eaLnBrk="1" hangingPunct="1">
              <a:spcBef>
                <a:spcPct val="0"/>
              </a:spcBef>
              <a:buFontTx/>
              <a:buChar char="•"/>
            </a:pPr>
            <a:r>
              <a:rPr lang="en-GB" altLang="ar-EG" sz="1800" dirty="0"/>
              <a:t> Same Place</a:t>
            </a:r>
          </a:p>
          <a:p>
            <a:pPr eaLnBrk="1" hangingPunct="1">
              <a:spcBef>
                <a:spcPct val="0"/>
              </a:spcBef>
              <a:buFontTx/>
              <a:buChar char="•"/>
            </a:pPr>
            <a:r>
              <a:rPr lang="en-GB" altLang="ar-EG" sz="1800" dirty="0"/>
              <a:t> Every Day</a:t>
            </a:r>
          </a:p>
          <a:p>
            <a:pPr eaLnBrk="1" hangingPunct="1">
              <a:spcBef>
                <a:spcPct val="0"/>
              </a:spcBef>
              <a:buFontTx/>
              <a:buChar char="•"/>
            </a:pPr>
            <a:r>
              <a:rPr lang="en-GB" altLang="ar-EG" sz="1800" dirty="0"/>
              <a:t> Everyone Participates</a:t>
            </a:r>
          </a:p>
          <a:p>
            <a:pPr eaLnBrk="1" hangingPunct="1">
              <a:spcBef>
                <a:spcPct val="0"/>
              </a:spcBef>
              <a:buFontTx/>
              <a:buChar char="•"/>
            </a:pPr>
            <a:r>
              <a:rPr lang="en-GB" altLang="ar-EG" sz="1800" dirty="0"/>
              <a:t> </a:t>
            </a:r>
            <a:r>
              <a:rPr lang="en-GB" altLang="ar-EG" sz="1800" u="sng" dirty="0"/>
              <a:t>Everyone</a:t>
            </a:r>
            <a:r>
              <a:rPr lang="en-GB" altLang="ar-EG" sz="1800" dirty="0"/>
              <a:t> Stands</a:t>
            </a:r>
          </a:p>
          <a:p>
            <a:pPr eaLnBrk="1" hangingPunct="1">
              <a:spcBef>
                <a:spcPct val="0"/>
              </a:spcBef>
              <a:buFontTx/>
              <a:buChar char="•"/>
            </a:pPr>
            <a:r>
              <a:rPr lang="en-GB" altLang="ar-EG" sz="1800" dirty="0"/>
              <a:t> No Design  (Talk About it After the Meeting)</a:t>
            </a:r>
          </a:p>
        </p:txBody>
      </p:sp>
      <p:sp>
        <p:nvSpPr>
          <p:cNvPr id="29703" name="AutoShape 9"/>
          <p:cNvSpPr>
            <a:spLocks noChangeArrowheads="1"/>
          </p:cNvSpPr>
          <p:nvPr/>
        </p:nvSpPr>
        <p:spPr bwMode="auto">
          <a:xfrm>
            <a:off x="6505010" y="3253395"/>
            <a:ext cx="4555614" cy="1524374"/>
          </a:xfrm>
          <a:prstGeom prst="wedgeRoundRectCallout">
            <a:avLst>
              <a:gd name="adj1" fmla="val -69440"/>
              <a:gd name="adj2" fmla="val 41875"/>
              <a:gd name="adj3" fmla="val 16667"/>
            </a:avLst>
          </a:prstGeom>
          <a:solidFill>
            <a:srgbClr val="FFFF00"/>
          </a:solidFill>
          <a:ln w="9525">
            <a:solidFill>
              <a:schemeClr val="tx1"/>
            </a:solidFill>
            <a:miter lim="800000"/>
            <a:headEnd/>
            <a:tailEnd/>
          </a:ln>
        </p:spPr>
        <p:txBody>
          <a:bodyPr/>
          <a:lstStyle>
            <a:lvl1pPr marL="174625" indent="-17462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GB" altLang="ar-EG" sz="1800" dirty="0"/>
              <a:t>Update Sprint Burn down </a:t>
            </a:r>
          </a:p>
          <a:p>
            <a:pPr eaLnBrk="1" hangingPunct="1">
              <a:spcBef>
                <a:spcPct val="0"/>
              </a:spcBef>
              <a:buFontTx/>
              <a:buChar char="•"/>
            </a:pPr>
            <a:r>
              <a:rPr lang="en-GB" altLang="ar-EG" sz="1800" dirty="0"/>
              <a:t>Update Impediment log</a:t>
            </a:r>
            <a:endParaRPr lang="en-GB" altLang="ar-EG" sz="1800" u="sng" dirty="0"/>
          </a:p>
        </p:txBody>
      </p:sp>
    </p:spTree>
    <p:extLst>
      <p:ext uri="{BB962C8B-B14F-4D97-AF65-F5344CB8AC3E}">
        <p14:creationId xmlns:p14="http://schemas.microsoft.com/office/powerpoint/2010/main" val="40079720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7"/>
          <p:cNvSpPr>
            <a:spLocks noChangeArrowheads="1"/>
          </p:cNvSpPr>
          <p:nvPr/>
        </p:nvSpPr>
        <p:spPr bwMode="auto">
          <a:xfrm>
            <a:off x="1828800" y="1066800"/>
            <a:ext cx="8839200" cy="558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buFont typeface="Wingdings" panose="05000000000000000000" pitchFamily="2" charset="2"/>
              <a:buChar char="Ø"/>
            </a:pPr>
            <a:r>
              <a:rPr lang="en-GB" altLang="ar-EG" sz="2000" dirty="0">
                <a:latin typeface="Trebuchet MS" panose="020B0603020202020204" pitchFamily="34" charset="0"/>
              </a:rPr>
              <a:t>Offshore and Scrum</a:t>
            </a:r>
          </a:p>
          <a:p>
            <a:pPr lvl="1" eaLnBrk="1" hangingPunct="1">
              <a:buClr>
                <a:schemeClr val="tx1"/>
              </a:buClr>
              <a:buFont typeface="Wingdings" panose="05000000000000000000" pitchFamily="2" charset="2"/>
              <a:buChar char="§"/>
            </a:pPr>
            <a:r>
              <a:rPr lang="en-GB" altLang="ar-EG" sz="2000" dirty="0">
                <a:latin typeface="Trebuchet MS" panose="020B0603020202020204" pitchFamily="34" charset="0"/>
              </a:rPr>
              <a:t>Part of scrum team will be located offshore</a:t>
            </a:r>
          </a:p>
          <a:p>
            <a:pPr lvl="1" eaLnBrk="1" hangingPunct="1">
              <a:buClr>
                <a:schemeClr val="tx1"/>
              </a:buClr>
              <a:buFont typeface="Wingdings" panose="05000000000000000000" pitchFamily="2" charset="2"/>
              <a:buChar char="§"/>
            </a:pPr>
            <a:r>
              <a:rPr lang="en-GB" altLang="ar-EG" sz="2000" dirty="0">
                <a:latin typeface="Trebuchet MS" panose="020B0603020202020204" pitchFamily="34" charset="0"/>
              </a:rPr>
              <a:t>Offshore team will work closely with onsite teams through various SPRINT phases</a:t>
            </a:r>
          </a:p>
          <a:p>
            <a:pPr eaLnBrk="1" hangingPunct="1">
              <a:lnSpc>
                <a:spcPct val="85000"/>
              </a:lnSpc>
              <a:buFontTx/>
              <a:buNone/>
            </a:pPr>
            <a:endParaRPr lang="en-GB" altLang="ar-EG" sz="2000" dirty="0">
              <a:latin typeface="Trebuchet MS" panose="020B0603020202020204" pitchFamily="34" charset="0"/>
            </a:endParaRPr>
          </a:p>
          <a:p>
            <a:pPr eaLnBrk="1" hangingPunct="1">
              <a:lnSpc>
                <a:spcPct val="85000"/>
              </a:lnSpc>
              <a:buFontTx/>
              <a:buNone/>
            </a:pPr>
            <a:endParaRPr lang="en-GB" altLang="ar-EG" sz="1600" dirty="0">
              <a:latin typeface="Trebuchet MS" panose="020B0603020202020204" pitchFamily="34" charset="0"/>
            </a:endParaRPr>
          </a:p>
          <a:p>
            <a:pPr eaLnBrk="1" hangingPunct="1">
              <a:lnSpc>
                <a:spcPct val="85000"/>
              </a:lnSpc>
              <a:buFont typeface="Wingdings" panose="05000000000000000000" pitchFamily="2" charset="2"/>
              <a:buChar char="Ø"/>
            </a:pPr>
            <a:r>
              <a:rPr lang="en-GB" altLang="ar-EG" sz="2000" dirty="0">
                <a:latin typeface="Trebuchet MS" panose="020B0603020202020204" pitchFamily="34" charset="0"/>
              </a:rPr>
              <a:t>Scrum Master Responsibilities</a:t>
            </a:r>
          </a:p>
          <a:p>
            <a:pPr lvl="1" eaLnBrk="1" hangingPunct="1">
              <a:buClr>
                <a:schemeClr val="tx1"/>
              </a:buClr>
              <a:buFont typeface="Wingdings" panose="05000000000000000000" pitchFamily="2" charset="2"/>
              <a:buChar char="§"/>
            </a:pPr>
            <a:r>
              <a:rPr lang="en-GB" altLang="ar-EG" sz="2000" dirty="0">
                <a:latin typeface="Trebuchet MS" panose="020B0603020202020204" pitchFamily="34" charset="0"/>
              </a:rPr>
              <a:t>Ensure self and team participates in daily scrum over teleconference</a:t>
            </a:r>
          </a:p>
          <a:p>
            <a:pPr lvl="1" eaLnBrk="1" hangingPunct="1">
              <a:buClr>
                <a:schemeClr val="tx1"/>
              </a:buClr>
              <a:buFont typeface="Wingdings" panose="05000000000000000000" pitchFamily="2" charset="2"/>
              <a:buChar char="§"/>
            </a:pPr>
            <a:r>
              <a:rPr lang="en-GB" altLang="ar-EG" sz="2000" dirty="0">
                <a:latin typeface="Trebuchet MS" panose="020B0603020202020204" pitchFamily="34" charset="0"/>
              </a:rPr>
              <a:t>Ensure that burn down charts of the sprint backlog is up-to-date </a:t>
            </a:r>
          </a:p>
          <a:p>
            <a:pPr lvl="1" eaLnBrk="1" hangingPunct="1">
              <a:buClr>
                <a:schemeClr val="tx1"/>
              </a:buClr>
              <a:buFont typeface="Wingdings" panose="05000000000000000000" pitchFamily="2" charset="2"/>
              <a:buChar char="§"/>
            </a:pPr>
            <a:r>
              <a:rPr lang="en-GB" altLang="ar-EG" sz="2000" dirty="0">
                <a:latin typeface="Trebuchet MS" panose="020B0603020202020204" pitchFamily="34" charset="0"/>
              </a:rPr>
              <a:t>Note impediments in his/her capability and address them</a:t>
            </a:r>
          </a:p>
          <a:p>
            <a:pPr lvl="1" eaLnBrk="1" hangingPunct="1">
              <a:buClr>
                <a:schemeClr val="tx1"/>
              </a:buClr>
              <a:buFont typeface="Wingdings" panose="05000000000000000000" pitchFamily="2" charset="2"/>
              <a:buChar char="§"/>
            </a:pPr>
            <a:r>
              <a:rPr lang="en-GB" altLang="ar-EG" sz="2000" dirty="0">
                <a:latin typeface="Trebuchet MS" panose="020B0603020202020204" pitchFamily="34" charset="0"/>
              </a:rPr>
              <a:t>Ensure participation in the daily Scrum of Scrums (</a:t>
            </a:r>
            <a:r>
              <a:rPr lang="en-GB" altLang="ar-EG" sz="2000" dirty="0" err="1">
                <a:latin typeface="Trebuchet MS" panose="020B0603020202020204" pitchFamily="34" charset="0"/>
              </a:rPr>
              <a:t>SoS</a:t>
            </a:r>
            <a:r>
              <a:rPr lang="en-GB" altLang="ar-EG" sz="2000" dirty="0">
                <a:latin typeface="Trebuchet MS" panose="020B0603020202020204" pitchFamily="34" charset="0"/>
              </a:rPr>
              <a:t>) </a:t>
            </a:r>
          </a:p>
          <a:p>
            <a:pPr lvl="1" eaLnBrk="1" hangingPunct="1">
              <a:buClr>
                <a:schemeClr val="tx1"/>
              </a:buClr>
              <a:buFont typeface="Wingdings" panose="05000000000000000000" pitchFamily="2" charset="2"/>
              <a:buChar char="§"/>
            </a:pPr>
            <a:r>
              <a:rPr lang="en-GB" altLang="ar-EG" sz="2000" dirty="0">
                <a:latin typeface="Trebuchet MS" panose="020B0603020202020204" pitchFamily="34" charset="0"/>
              </a:rPr>
              <a:t>Bring to the notice of </a:t>
            </a:r>
            <a:r>
              <a:rPr lang="en-GB" altLang="ar-EG" sz="2000" dirty="0" err="1">
                <a:latin typeface="Trebuchet MS" panose="020B0603020202020204" pitchFamily="34" charset="0"/>
              </a:rPr>
              <a:t>SoS</a:t>
            </a:r>
            <a:r>
              <a:rPr lang="en-GB" altLang="ar-EG" sz="2000" dirty="0">
                <a:latin typeface="Trebuchet MS" panose="020B0603020202020204" pitchFamily="34" charset="0"/>
              </a:rPr>
              <a:t>, the impediments that are not in his/her capability of solving</a:t>
            </a:r>
            <a:endParaRPr lang="en-US" altLang="ar-EG" sz="2000" dirty="0">
              <a:latin typeface="Trebuchet MS" panose="020B0603020202020204" pitchFamily="34" charset="0"/>
            </a:endParaRPr>
          </a:p>
        </p:txBody>
      </p:sp>
      <p:sp>
        <p:nvSpPr>
          <p:cNvPr id="30724" name="Rectangle 8"/>
          <p:cNvSpPr>
            <a:spLocks noChangeArrowheads="1"/>
          </p:cNvSpPr>
          <p:nvPr/>
        </p:nvSpPr>
        <p:spPr bwMode="auto">
          <a:xfrm>
            <a:off x="4394200" y="228601"/>
            <a:ext cx="3346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ar-EG" sz="2800"/>
              <a:t>Daily Scrum Meetings</a:t>
            </a:r>
            <a:endParaRPr lang="en-US" altLang="ar-EG" sz="2800"/>
          </a:p>
        </p:txBody>
      </p:sp>
    </p:spTree>
    <p:extLst>
      <p:ext uri="{BB962C8B-B14F-4D97-AF65-F5344CB8AC3E}">
        <p14:creationId xmlns:p14="http://schemas.microsoft.com/office/powerpoint/2010/main" val="38352732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77AA593F-D91E-4C3A-9B03-3C5B9258E3AC}" type="slidenum">
              <a:rPr lang="en-US" altLang="ar-EG" sz="1200">
                <a:solidFill>
                  <a:srgbClr val="898989"/>
                </a:solidFill>
              </a:rPr>
              <a:pPr algn="l">
                <a:spcBef>
                  <a:spcPct val="0"/>
                </a:spcBef>
                <a:buFontTx/>
                <a:buNone/>
              </a:pPr>
              <a:t>44</a:t>
            </a:fld>
            <a:endParaRPr lang="en-US" altLang="ar-EG" sz="1200">
              <a:solidFill>
                <a:srgbClr val="898989"/>
              </a:solidFill>
            </a:endParaRPr>
          </a:p>
        </p:txBody>
      </p:sp>
      <p:sp>
        <p:nvSpPr>
          <p:cNvPr id="31747" name="Text Box 2"/>
          <p:cNvSpPr txBox="1">
            <a:spLocks noChangeArrowheads="1"/>
          </p:cNvSpPr>
          <p:nvPr/>
        </p:nvSpPr>
        <p:spPr bwMode="auto">
          <a:xfrm>
            <a:off x="4260850" y="228601"/>
            <a:ext cx="25733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2800"/>
              <a:t>Impediment log </a:t>
            </a:r>
          </a:p>
        </p:txBody>
      </p:sp>
      <p:sp>
        <p:nvSpPr>
          <p:cNvPr id="31748" name="Rectangle 5"/>
          <p:cNvSpPr>
            <a:spLocks noChangeArrowheads="1"/>
          </p:cNvSpPr>
          <p:nvPr/>
        </p:nvSpPr>
        <p:spPr bwMode="auto">
          <a:xfrm>
            <a:off x="2008188" y="914400"/>
            <a:ext cx="7974012"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3" eaLnBrk="1" hangingPunct="1">
              <a:buFontTx/>
              <a:buNone/>
            </a:pPr>
            <a:endParaRPr lang="en-GB" altLang="ar-EG" sz="1600" dirty="0">
              <a:latin typeface="Trebuchet MS" panose="020B0603020202020204" pitchFamily="34" charset="0"/>
            </a:endParaRPr>
          </a:p>
          <a:p>
            <a:pPr eaLnBrk="1" hangingPunct="1">
              <a:buFontTx/>
              <a:buChar char="•"/>
            </a:pPr>
            <a:r>
              <a:rPr lang="en-GB" altLang="ar-EG" sz="1800" dirty="0">
                <a:latin typeface="Trebuchet MS" panose="020B0603020202020204" pitchFamily="34" charset="0"/>
              </a:rPr>
              <a:t>Any issue that prevents the Scrum Teams from being able to progress an activity should be placed on the Impediment Log. </a:t>
            </a:r>
          </a:p>
          <a:p>
            <a:pPr eaLnBrk="1" hangingPunct="1">
              <a:buFontTx/>
              <a:buChar char="•"/>
            </a:pPr>
            <a:endParaRPr lang="en-GB" altLang="ar-EG" sz="1800" dirty="0">
              <a:latin typeface="Trebuchet MS" panose="020B0603020202020204" pitchFamily="34" charset="0"/>
            </a:endParaRPr>
          </a:p>
          <a:p>
            <a:pPr eaLnBrk="1" hangingPunct="1">
              <a:buFontTx/>
              <a:buChar char="•"/>
            </a:pPr>
            <a:r>
              <a:rPr lang="en-GB" altLang="ar-EG" sz="1800" dirty="0">
                <a:latin typeface="Trebuchet MS" panose="020B0603020202020204" pitchFamily="34" charset="0"/>
              </a:rPr>
              <a:t>Any issue that is highlighted and known to impact the Scrum Teams at a future date or future sprint, should be placed on the Impediment Log</a:t>
            </a:r>
          </a:p>
          <a:p>
            <a:pPr eaLnBrk="1" hangingPunct="1">
              <a:buFontTx/>
              <a:buNone/>
            </a:pPr>
            <a:endParaRPr lang="en-GB" altLang="ar-EG" sz="1800" dirty="0">
              <a:latin typeface="Trebuchet MS" panose="020B0603020202020204" pitchFamily="34" charset="0"/>
            </a:endParaRPr>
          </a:p>
          <a:p>
            <a:pPr eaLnBrk="1" hangingPunct="1">
              <a:buFontTx/>
              <a:buChar char="•"/>
            </a:pPr>
            <a:r>
              <a:rPr lang="en-GB" altLang="ar-EG" sz="1800" dirty="0">
                <a:latin typeface="Trebuchet MS" panose="020B0603020202020204" pitchFamily="34" charset="0"/>
              </a:rPr>
              <a:t>It is the responsibility of Scrum Master to resolve impediments locally. If the impediments cannot be resolved locally, then these need to be raised at the Scrum-of-Scrum daily meetings for escalation</a:t>
            </a:r>
          </a:p>
          <a:p>
            <a:pPr eaLnBrk="1" hangingPunct="1">
              <a:buFontTx/>
              <a:buNone/>
            </a:pPr>
            <a:endParaRPr lang="en-GB" altLang="ar-EG" sz="1800" dirty="0">
              <a:latin typeface="Trebuchet MS" panose="020B0603020202020204" pitchFamily="34" charset="0"/>
            </a:endParaRPr>
          </a:p>
          <a:p>
            <a:pPr eaLnBrk="1" hangingPunct="1">
              <a:buFontTx/>
              <a:buChar char="•"/>
            </a:pPr>
            <a:r>
              <a:rPr lang="en-GB" altLang="ar-EG" sz="1800" dirty="0">
                <a:latin typeface="Trebuchet MS" panose="020B0603020202020204" pitchFamily="34" charset="0"/>
              </a:rPr>
              <a:t>Anyone in the Team can raise an Impediment identifying a blocker to project progress. </a:t>
            </a:r>
          </a:p>
          <a:p>
            <a:pPr eaLnBrk="1" hangingPunct="1">
              <a:buFontTx/>
              <a:buNone/>
            </a:pPr>
            <a:endParaRPr lang="en-GB" altLang="ar-EG" sz="1600" dirty="0">
              <a:latin typeface="Trebuchet MS" panose="020B0603020202020204" pitchFamily="34" charset="0"/>
            </a:endParaRPr>
          </a:p>
          <a:p>
            <a:pPr eaLnBrk="1" hangingPunct="1">
              <a:buFontTx/>
              <a:buNone/>
            </a:pPr>
            <a:endParaRPr lang="en-GB" altLang="ar-EG" sz="1600" dirty="0">
              <a:latin typeface="Trebuchet MS" panose="020B0603020202020204" pitchFamily="34" charset="0"/>
            </a:endParaRPr>
          </a:p>
          <a:p>
            <a:pPr eaLnBrk="1" hangingPunct="1">
              <a:buFontTx/>
              <a:buNone/>
            </a:pPr>
            <a:endParaRPr lang="en-GB" altLang="ar-EG" sz="1800" dirty="0">
              <a:latin typeface="Trebuchet MS" panose="020B0603020202020204" pitchFamily="34" charset="0"/>
            </a:endParaRPr>
          </a:p>
        </p:txBody>
      </p:sp>
    </p:spTree>
    <p:extLst>
      <p:ext uri="{BB962C8B-B14F-4D97-AF65-F5344CB8AC3E}">
        <p14:creationId xmlns:p14="http://schemas.microsoft.com/office/powerpoint/2010/main" val="3752230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A7938EC8-1E45-4201-BB49-F8B78802F5AC}" type="slidenum">
              <a:rPr lang="en-US" altLang="ar-EG" sz="1200">
                <a:solidFill>
                  <a:srgbClr val="898989"/>
                </a:solidFill>
              </a:rPr>
              <a:pPr algn="l">
                <a:spcBef>
                  <a:spcPct val="0"/>
                </a:spcBef>
                <a:buFontTx/>
                <a:buNone/>
              </a:pPr>
              <a:t>45</a:t>
            </a:fld>
            <a:endParaRPr lang="en-US" altLang="ar-EG" sz="1200">
              <a:solidFill>
                <a:srgbClr val="898989"/>
              </a:solidFill>
            </a:endParaRPr>
          </a:p>
        </p:txBody>
      </p:sp>
      <p:pic>
        <p:nvPicPr>
          <p:cNvPr id="327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1" y="2912744"/>
            <a:ext cx="9933513" cy="3945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5"/>
          <p:cNvSpPr>
            <a:spLocks noChangeArrowheads="1"/>
          </p:cNvSpPr>
          <p:nvPr/>
        </p:nvSpPr>
        <p:spPr bwMode="auto">
          <a:xfrm>
            <a:off x="4316413" y="304801"/>
            <a:ext cx="30273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2800"/>
              <a:t>SPRINT Burn Down </a:t>
            </a:r>
          </a:p>
        </p:txBody>
      </p:sp>
      <p:sp>
        <p:nvSpPr>
          <p:cNvPr id="32773" name="Rectangle 9"/>
          <p:cNvSpPr>
            <a:spLocks noChangeArrowheads="1"/>
          </p:cNvSpPr>
          <p:nvPr/>
        </p:nvSpPr>
        <p:spPr bwMode="auto">
          <a:xfrm>
            <a:off x="2590801" y="990600"/>
            <a:ext cx="66960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0000"/>
              </a:lnSpc>
              <a:buFontTx/>
              <a:buChar char="•"/>
            </a:pPr>
            <a:r>
              <a:rPr lang="en-US" altLang="ar-EG" sz="1600">
                <a:latin typeface="Trebuchet MS" panose="020B0603020202020204" pitchFamily="34" charset="0"/>
              </a:rPr>
              <a:t>Hours Remaining by Date</a:t>
            </a:r>
          </a:p>
          <a:p>
            <a:pPr eaLnBrk="1" hangingPunct="1">
              <a:lnSpc>
                <a:spcPct val="80000"/>
              </a:lnSpc>
              <a:buFontTx/>
              <a:buChar char="•"/>
            </a:pPr>
            <a:r>
              <a:rPr lang="en-US" altLang="ar-EG" sz="1600">
                <a:latin typeface="Trebuchet MS" panose="020B0603020202020204" pitchFamily="34" charset="0"/>
              </a:rPr>
              <a:t>Updated daily by Scrum Master (</a:t>
            </a:r>
            <a:r>
              <a:rPr lang="en-US" altLang="ar-EG" sz="1600" i="1">
                <a:latin typeface="Trebuchet MS" panose="020B0603020202020204" pitchFamily="34" charset="0"/>
              </a:rPr>
              <a:t>uploaded to Share point</a:t>
            </a:r>
            <a:r>
              <a:rPr lang="en-US" altLang="ar-EG" sz="1600">
                <a:latin typeface="Trebuchet MS" panose="020B0603020202020204" pitchFamily="34" charset="0"/>
              </a:rPr>
              <a:t>)</a:t>
            </a:r>
          </a:p>
          <a:p>
            <a:pPr eaLnBrk="1" hangingPunct="1">
              <a:lnSpc>
                <a:spcPct val="80000"/>
              </a:lnSpc>
              <a:buFontTx/>
              <a:buChar char="•"/>
            </a:pPr>
            <a:r>
              <a:rPr lang="en-US" altLang="ar-EG" sz="1600">
                <a:latin typeface="Trebuchet MS" panose="020B0603020202020204" pitchFamily="34" charset="0"/>
              </a:rPr>
              <a:t>Previous days’ Sprint Burn down is brought along to daily Scrum of Scrums meeting</a:t>
            </a:r>
          </a:p>
          <a:p>
            <a:pPr eaLnBrk="1" hangingPunct="1">
              <a:lnSpc>
                <a:spcPct val="80000"/>
              </a:lnSpc>
              <a:buFontTx/>
              <a:buChar char="•"/>
            </a:pPr>
            <a:r>
              <a:rPr lang="en-US" altLang="ar-EG" sz="1600">
                <a:latin typeface="Trebuchet MS" panose="020B0603020202020204" pitchFamily="34" charset="0"/>
              </a:rPr>
              <a:t>How much effort is left to be done</a:t>
            </a:r>
          </a:p>
          <a:p>
            <a:pPr eaLnBrk="1" hangingPunct="1">
              <a:lnSpc>
                <a:spcPct val="80000"/>
              </a:lnSpc>
              <a:buFontTx/>
              <a:buChar char="•"/>
            </a:pPr>
            <a:r>
              <a:rPr lang="en-US" altLang="ar-EG" sz="1600">
                <a:latin typeface="Trebuchet MS" panose="020B0603020202020204" pitchFamily="34" charset="0"/>
              </a:rPr>
              <a:t>Visible to all the team (</a:t>
            </a:r>
            <a:r>
              <a:rPr lang="en-US" altLang="ar-EG" sz="1600" i="1">
                <a:latin typeface="Trebuchet MS" panose="020B0603020202020204" pitchFamily="34" charset="0"/>
              </a:rPr>
              <a:t>printed off and placed on Scrum team whiteboard</a:t>
            </a:r>
            <a:r>
              <a:rPr lang="en-US" altLang="ar-EG" sz="1600">
                <a:latin typeface="Trebuchet MS" panose="020B0603020202020204" pitchFamily="34" charset="0"/>
              </a:rPr>
              <a:t>)</a:t>
            </a:r>
          </a:p>
        </p:txBody>
      </p:sp>
    </p:spTree>
    <p:extLst>
      <p:ext uri="{BB962C8B-B14F-4D97-AF65-F5344CB8AC3E}">
        <p14:creationId xmlns:p14="http://schemas.microsoft.com/office/powerpoint/2010/main" val="1448940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72EFB831-FD96-4E03-8BBD-3488001EBEFF}" type="slidenum">
              <a:rPr lang="en-US" altLang="ar-EG" sz="1200">
                <a:solidFill>
                  <a:srgbClr val="898989"/>
                </a:solidFill>
              </a:rPr>
              <a:pPr algn="l">
                <a:spcBef>
                  <a:spcPct val="0"/>
                </a:spcBef>
                <a:buFontTx/>
                <a:buNone/>
              </a:pPr>
              <a:t>46</a:t>
            </a:fld>
            <a:endParaRPr lang="en-US" altLang="ar-EG" sz="1200">
              <a:solidFill>
                <a:srgbClr val="898989"/>
              </a:solidFill>
            </a:endParaRPr>
          </a:p>
        </p:txBody>
      </p:sp>
      <p:sp>
        <p:nvSpPr>
          <p:cNvPr id="33795" name="Rectangle 2"/>
          <p:cNvSpPr>
            <a:spLocks noChangeArrowheads="1"/>
          </p:cNvSpPr>
          <p:nvPr/>
        </p:nvSpPr>
        <p:spPr bwMode="auto">
          <a:xfrm>
            <a:off x="4692650" y="304801"/>
            <a:ext cx="2351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2800"/>
              <a:t>SPRINT Review</a:t>
            </a:r>
          </a:p>
        </p:txBody>
      </p:sp>
      <p:sp>
        <p:nvSpPr>
          <p:cNvPr id="33796" name="Rectangle 3"/>
          <p:cNvSpPr>
            <a:spLocks noGrp="1" noChangeArrowheads="1"/>
          </p:cNvSpPr>
          <p:nvPr>
            <p:ph type="body" idx="1"/>
          </p:nvPr>
        </p:nvSpPr>
        <p:spPr>
          <a:xfrm>
            <a:off x="1898650" y="949325"/>
            <a:ext cx="8229600" cy="5499100"/>
          </a:xfrm>
        </p:spPr>
        <p:txBody>
          <a:bodyPr>
            <a:normAutofit lnSpcReduction="10000"/>
          </a:bodyPr>
          <a:lstStyle/>
          <a:p>
            <a:pPr marL="444500" indent="-444500" algn="l" rtl="0"/>
            <a:r>
              <a:rPr lang="en-US" altLang="ar-EG" sz="2000" dirty="0">
                <a:latin typeface="Trebuchet MS" panose="020B0603020202020204" pitchFamily="34" charset="0"/>
              </a:rPr>
              <a:t>The team presents to management, customers, users and Product Owner the product increment that has been built during the Sprint</a:t>
            </a:r>
          </a:p>
          <a:p>
            <a:pPr marL="928688" lvl="1" indent="-304800" algn="l" rtl="0"/>
            <a:r>
              <a:rPr lang="en-GB" altLang="ar-EG" sz="2000" dirty="0">
                <a:latin typeface="Trebuchet MS" panose="020B0603020202020204" pitchFamily="34" charset="0"/>
              </a:rPr>
              <a:t>Sprint goal</a:t>
            </a:r>
          </a:p>
          <a:p>
            <a:pPr marL="928688" lvl="1" indent="-304800" algn="l" rtl="0"/>
            <a:r>
              <a:rPr lang="en-GB" altLang="ar-EG" sz="2000" dirty="0">
                <a:latin typeface="Trebuchet MS" panose="020B0603020202020204" pitchFamily="34" charset="0"/>
              </a:rPr>
              <a:t>Product Backlog committed </a:t>
            </a:r>
          </a:p>
          <a:p>
            <a:pPr marL="928688" lvl="1" indent="-304800" algn="l" rtl="0"/>
            <a:r>
              <a:rPr lang="en-GB" altLang="ar-EG" sz="2000" dirty="0">
                <a:latin typeface="Trebuchet MS" panose="020B0603020202020204" pitchFamily="34" charset="0"/>
              </a:rPr>
              <a:t>Product backlog completed</a:t>
            </a:r>
          </a:p>
          <a:p>
            <a:pPr marL="444500" indent="-444500" algn="l" rtl="0"/>
            <a:r>
              <a:rPr lang="en-US" altLang="ar-EG" sz="2000" dirty="0">
                <a:latin typeface="Trebuchet MS" panose="020B0603020202020204" pitchFamily="34" charset="0"/>
              </a:rPr>
              <a:t>The team tells story of its journey during the Sprint – honestly!</a:t>
            </a:r>
          </a:p>
          <a:p>
            <a:pPr marL="444500" indent="-444500" algn="l" rtl="0"/>
            <a:r>
              <a:rPr lang="en-GB" altLang="ar-EG" sz="2000" dirty="0">
                <a:latin typeface="Trebuchet MS" panose="020B0603020202020204" pitchFamily="34" charset="0"/>
              </a:rPr>
              <a:t>The majority of the Sprint Review is spent with Team members presenting functionality, answering stakeholder questions regarding the presentation</a:t>
            </a:r>
          </a:p>
          <a:p>
            <a:pPr marL="444500" indent="-444500" algn="l" rtl="0"/>
            <a:r>
              <a:rPr lang="en-GB" altLang="ar-EG" sz="2000" dirty="0">
                <a:latin typeface="Trebuchet MS" panose="020B0603020202020204" pitchFamily="34" charset="0"/>
              </a:rPr>
              <a:t>At end of presentation, stakeholders are polled, one by one to get their impressions, any desired changes, and priority of these changes.</a:t>
            </a:r>
          </a:p>
          <a:p>
            <a:pPr marL="444500" indent="-444500" algn="l" rtl="0"/>
            <a:r>
              <a:rPr lang="en-GB" altLang="ar-EG" sz="2000" dirty="0">
                <a:latin typeface="Trebuchet MS" panose="020B0603020202020204" pitchFamily="34" charset="0"/>
              </a:rPr>
              <a:t>Product Owner discusses with Team about potential rearrangement of the Product Backlog based on the feedback.</a:t>
            </a:r>
            <a:endParaRPr lang="en-US" altLang="ar-EG" sz="2000" dirty="0">
              <a:latin typeface="Trebuchet MS" panose="020B0603020202020204" pitchFamily="34" charset="0"/>
            </a:endParaRPr>
          </a:p>
          <a:p>
            <a:pPr marL="444500" indent="-444500"/>
            <a:endParaRPr lang="en-US" altLang="ar-EG" sz="2000" dirty="0">
              <a:latin typeface="Trebuchet MS" panose="020B0603020202020204" pitchFamily="34" charset="0"/>
            </a:endParaRPr>
          </a:p>
        </p:txBody>
      </p:sp>
    </p:spTree>
    <p:extLst>
      <p:ext uri="{BB962C8B-B14F-4D97-AF65-F5344CB8AC3E}">
        <p14:creationId xmlns:p14="http://schemas.microsoft.com/office/powerpoint/2010/main" val="28967538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9B3C97AE-715A-443B-9E46-B04E27AC54B6}" type="slidenum">
              <a:rPr lang="en-US" altLang="ar-EG" sz="1200">
                <a:solidFill>
                  <a:srgbClr val="898989"/>
                </a:solidFill>
              </a:rPr>
              <a:pPr algn="l">
                <a:spcBef>
                  <a:spcPct val="0"/>
                </a:spcBef>
                <a:buFontTx/>
                <a:buNone/>
              </a:pPr>
              <a:t>47</a:t>
            </a:fld>
            <a:endParaRPr lang="en-US" altLang="ar-EG" sz="1200">
              <a:solidFill>
                <a:srgbClr val="898989"/>
              </a:solidFill>
            </a:endParaRPr>
          </a:p>
        </p:txBody>
      </p:sp>
      <p:sp>
        <p:nvSpPr>
          <p:cNvPr id="34819" name="Text Box 3"/>
          <p:cNvSpPr txBox="1">
            <a:spLocks noChangeArrowheads="1"/>
          </p:cNvSpPr>
          <p:nvPr/>
        </p:nvSpPr>
        <p:spPr bwMode="auto">
          <a:xfrm>
            <a:off x="3429000" y="304801"/>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2800"/>
              <a:t>SPRINT Review  Process</a:t>
            </a:r>
          </a:p>
        </p:txBody>
      </p:sp>
      <p:sp>
        <p:nvSpPr>
          <p:cNvPr id="34820" name="Rectangle 4"/>
          <p:cNvSpPr>
            <a:spLocks noChangeArrowheads="1"/>
          </p:cNvSpPr>
          <p:nvPr/>
        </p:nvSpPr>
        <p:spPr bwMode="auto">
          <a:xfrm>
            <a:off x="1957388" y="1098550"/>
            <a:ext cx="8229600"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1938" indent="-2619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Aft>
                <a:spcPct val="20000"/>
              </a:spcAft>
              <a:buClr>
                <a:srgbClr val="3F9197"/>
              </a:buClr>
              <a:buFontTx/>
              <a:buChar char="•"/>
            </a:pPr>
            <a:r>
              <a:rPr lang="en-GB" altLang="ar-EG" sz="1600">
                <a:latin typeface="Trebuchet MS" panose="020B0603020202020204" pitchFamily="34" charset="0"/>
              </a:rPr>
              <a:t>The Team should not spend more than one hour preparing for Sprint Review. </a:t>
            </a:r>
          </a:p>
          <a:p>
            <a:pPr eaLnBrk="1" hangingPunct="1">
              <a:lnSpc>
                <a:spcPct val="90000"/>
              </a:lnSpc>
              <a:spcAft>
                <a:spcPct val="20000"/>
              </a:spcAft>
              <a:buClr>
                <a:srgbClr val="3F9197"/>
              </a:buClr>
              <a:buFontTx/>
              <a:buChar char="•"/>
            </a:pPr>
            <a:r>
              <a:rPr lang="en-GB" altLang="ar-EG" sz="1600">
                <a:latin typeface="Trebuchet MS" panose="020B0603020202020204" pitchFamily="34" charset="0"/>
              </a:rPr>
              <a:t>Functionality that isn't "Done" </a:t>
            </a:r>
            <a:r>
              <a:rPr lang="en-GB" altLang="ar-EG" sz="1600" u="sng">
                <a:latin typeface="Trebuchet MS" panose="020B0603020202020204" pitchFamily="34" charset="0"/>
              </a:rPr>
              <a:t>cannot</a:t>
            </a:r>
            <a:r>
              <a:rPr lang="en-GB" altLang="ar-EG" sz="1600">
                <a:latin typeface="Trebuchet MS" panose="020B0603020202020204" pitchFamily="34" charset="0"/>
              </a:rPr>
              <a:t> be presented. </a:t>
            </a:r>
          </a:p>
          <a:p>
            <a:pPr eaLnBrk="1" hangingPunct="1">
              <a:lnSpc>
                <a:spcPct val="90000"/>
              </a:lnSpc>
              <a:spcAft>
                <a:spcPct val="20000"/>
              </a:spcAft>
              <a:buClr>
                <a:srgbClr val="3F9197"/>
              </a:buClr>
              <a:buFontTx/>
              <a:buChar char="•"/>
            </a:pPr>
            <a:r>
              <a:rPr lang="en-GB" altLang="ar-EG" sz="1600">
                <a:latin typeface="Trebuchet MS" panose="020B0603020202020204" pitchFamily="34" charset="0"/>
              </a:rPr>
              <a:t>Functionality should be presented and executed from development environment</a:t>
            </a:r>
          </a:p>
          <a:p>
            <a:pPr eaLnBrk="1" hangingPunct="1">
              <a:lnSpc>
                <a:spcPct val="90000"/>
              </a:lnSpc>
              <a:spcAft>
                <a:spcPct val="20000"/>
              </a:spcAft>
              <a:buClr>
                <a:srgbClr val="3F9197"/>
              </a:buClr>
              <a:buFontTx/>
              <a:buChar char="•"/>
            </a:pPr>
            <a:r>
              <a:rPr lang="en-GB" altLang="ar-EG" sz="1600">
                <a:latin typeface="Trebuchet MS" panose="020B0603020202020204" pitchFamily="34" charset="0"/>
              </a:rPr>
              <a:t>Stakeholders are free to voice any comments, observations, or criticisms regarding the increment of potential shippable product functionality </a:t>
            </a:r>
          </a:p>
          <a:p>
            <a:pPr eaLnBrk="1" hangingPunct="1">
              <a:lnSpc>
                <a:spcPct val="90000"/>
              </a:lnSpc>
              <a:spcAft>
                <a:spcPct val="20000"/>
              </a:spcAft>
              <a:buClr>
                <a:srgbClr val="3F9197"/>
              </a:buClr>
              <a:buFontTx/>
              <a:buChar char="•"/>
            </a:pPr>
            <a:r>
              <a:rPr lang="en-GB" altLang="ar-EG" sz="1600">
                <a:latin typeface="Trebuchet MS" panose="020B0603020202020204" pitchFamily="34" charset="0"/>
              </a:rPr>
              <a:t>Stakeholders can identify functionality that wasn't delivered or wasn't delivered as expected and request that such functionality be placed in the Product Backlog for prioritisation. </a:t>
            </a:r>
          </a:p>
          <a:p>
            <a:pPr eaLnBrk="1" hangingPunct="1">
              <a:lnSpc>
                <a:spcPct val="90000"/>
              </a:lnSpc>
              <a:spcAft>
                <a:spcPct val="20000"/>
              </a:spcAft>
              <a:buClr>
                <a:srgbClr val="3F9197"/>
              </a:buClr>
              <a:buFontTx/>
              <a:buChar char="•"/>
            </a:pPr>
            <a:r>
              <a:rPr lang="en-GB" altLang="ar-EG" sz="1600">
                <a:latin typeface="Trebuchet MS" panose="020B0603020202020204" pitchFamily="34" charset="0"/>
              </a:rPr>
              <a:t>Stakeholders can identify any new functionality that occurs to them as they view the presentation and request that the functionality be added to the Product Backlog for prioritisation. </a:t>
            </a:r>
          </a:p>
          <a:p>
            <a:pPr eaLnBrk="1" hangingPunct="1">
              <a:lnSpc>
                <a:spcPct val="90000"/>
              </a:lnSpc>
              <a:spcAft>
                <a:spcPct val="20000"/>
              </a:spcAft>
              <a:buClr>
                <a:srgbClr val="3F9197"/>
              </a:buClr>
              <a:buFontTx/>
              <a:buChar char="•"/>
            </a:pPr>
            <a:r>
              <a:rPr lang="en-GB" altLang="ar-EG" sz="1600">
                <a:latin typeface="Trebuchet MS" panose="020B0603020202020204" pitchFamily="34" charset="0"/>
              </a:rPr>
              <a:t>The Scrum Master should determine number of people who </a:t>
            </a:r>
            <a:r>
              <a:rPr lang="en-GB" altLang="ar-EG" sz="1600" u="sng">
                <a:latin typeface="Trebuchet MS" panose="020B0603020202020204" pitchFamily="34" charset="0"/>
              </a:rPr>
              <a:t>expect</a:t>
            </a:r>
            <a:r>
              <a:rPr lang="en-GB" altLang="ar-EG" sz="1600">
                <a:latin typeface="Trebuchet MS" panose="020B0603020202020204" pitchFamily="34" charset="0"/>
              </a:rPr>
              <a:t> to attend the Sprint Review meeting and setup the meeting to accommodate them. </a:t>
            </a:r>
          </a:p>
          <a:p>
            <a:pPr eaLnBrk="1" hangingPunct="1">
              <a:lnSpc>
                <a:spcPct val="90000"/>
              </a:lnSpc>
              <a:spcAft>
                <a:spcPct val="20000"/>
              </a:spcAft>
              <a:buClr>
                <a:srgbClr val="3F9197"/>
              </a:buClr>
              <a:buFontTx/>
              <a:buChar char="•"/>
            </a:pPr>
            <a:r>
              <a:rPr lang="en-GB" altLang="ar-EG" sz="1600">
                <a:latin typeface="Trebuchet MS" panose="020B0603020202020204" pitchFamily="34" charset="0"/>
              </a:rPr>
              <a:t>At the end of Sprint Review meeting, Scrum Master announces the place and date for next Sprint Review to Product Owner and stakeholders. </a:t>
            </a:r>
          </a:p>
        </p:txBody>
      </p:sp>
    </p:spTree>
    <p:extLst>
      <p:ext uri="{BB962C8B-B14F-4D97-AF65-F5344CB8AC3E}">
        <p14:creationId xmlns:p14="http://schemas.microsoft.com/office/powerpoint/2010/main" val="6133773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AD10941D-E970-4E09-AB07-0EDF1B94F5E4}" type="slidenum">
              <a:rPr lang="en-US" altLang="ar-EG" sz="1200">
                <a:solidFill>
                  <a:srgbClr val="898989"/>
                </a:solidFill>
              </a:rPr>
              <a:pPr algn="l">
                <a:spcBef>
                  <a:spcPct val="0"/>
                </a:spcBef>
                <a:buFontTx/>
                <a:buNone/>
              </a:pPr>
              <a:t>48</a:t>
            </a:fld>
            <a:endParaRPr lang="en-US" altLang="ar-EG" sz="1200">
              <a:solidFill>
                <a:srgbClr val="898989"/>
              </a:solidFill>
            </a:endParaRPr>
          </a:p>
        </p:txBody>
      </p:sp>
      <p:sp>
        <p:nvSpPr>
          <p:cNvPr id="35843" name="Rectangle 2"/>
          <p:cNvSpPr>
            <a:spLocks noChangeArrowheads="1"/>
          </p:cNvSpPr>
          <p:nvPr/>
        </p:nvSpPr>
        <p:spPr bwMode="auto">
          <a:xfrm>
            <a:off x="4260850" y="304801"/>
            <a:ext cx="330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2800"/>
              <a:t>SPRINT Retrospective</a:t>
            </a:r>
          </a:p>
        </p:txBody>
      </p:sp>
      <p:sp>
        <p:nvSpPr>
          <p:cNvPr id="35844" name="Rectangle 3"/>
          <p:cNvSpPr>
            <a:spLocks noGrp="1" noChangeArrowheads="1"/>
          </p:cNvSpPr>
          <p:nvPr>
            <p:ph type="body" idx="1"/>
          </p:nvPr>
        </p:nvSpPr>
        <p:spPr>
          <a:xfrm>
            <a:off x="1981200" y="1066801"/>
            <a:ext cx="8229600" cy="4525963"/>
          </a:xfrm>
        </p:spPr>
        <p:txBody>
          <a:bodyPr>
            <a:normAutofit fontScale="92500" lnSpcReduction="10000"/>
          </a:bodyPr>
          <a:lstStyle/>
          <a:p>
            <a:pPr marL="0" indent="0" algn="l" rtl="0">
              <a:lnSpc>
                <a:spcPct val="80000"/>
              </a:lnSpc>
            </a:pPr>
            <a:r>
              <a:rPr lang="en-GB" altLang="ar-EG" sz="2000" dirty="0">
                <a:latin typeface="Trebuchet MS" panose="020B0603020202020204" pitchFamily="34" charset="0"/>
              </a:rPr>
              <a:t>Meeting at the end of each sprint, facilitated by Scrum Master, where the team review the sprint just completed and discusses what improvements they would like to make to the next sprint to make it more productive.</a:t>
            </a:r>
          </a:p>
          <a:p>
            <a:pPr marL="0" indent="0" algn="l" rtl="0">
              <a:lnSpc>
                <a:spcPct val="80000"/>
              </a:lnSpc>
            </a:pPr>
            <a:endParaRPr lang="en-GB" altLang="ar-EG" sz="2000" dirty="0">
              <a:latin typeface="Trebuchet MS" panose="020B0603020202020204" pitchFamily="34" charset="0"/>
            </a:endParaRPr>
          </a:p>
          <a:p>
            <a:pPr marL="441325" lvl="1" indent="-261938" algn="l" rtl="0">
              <a:lnSpc>
                <a:spcPct val="80000"/>
              </a:lnSpc>
            </a:pPr>
            <a:r>
              <a:rPr lang="en-GB" altLang="ar-EG" sz="1800" dirty="0">
                <a:latin typeface="Trebuchet MS" panose="020B0603020202020204" pitchFamily="34" charset="0"/>
              </a:rPr>
              <a:t>Process Improvements made at the end of every sprint</a:t>
            </a:r>
          </a:p>
          <a:p>
            <a:pPr marL="441325" lvl="1" indent="-261938" algn="l" rtl="0">
              <a:lnSpc>
                <a:spcPct val="80000"/>
              </a:lnSpc>
            </a:pPr>
            <a:r>
              <a:rPr lang="en-GB" altLang="ar-EG" sz="1800" dirty="0">
                <a:latin typeface="Trebuchet MS" panose="020B0603020202020204" pitchFamily="34" charset="0"/>
              </a:rPr>
              <a:t>All team members identify what went well and what can be improved</a:t>
            </a:r>
          </a:p>
          <a:p>
            <a:pPr marL="1333500" lvl="2" indent="-304800" algn="l" rtl="0">
              <a:lnSpc>
                <a:spcPct val="80000"/>
              </a:lnSpc>
            </a:pPr>
            <a:r>
              <a:rPr lang="en-GB" altLang="ar-EG" sz="1600" dirty="0">
                <a:latin typeface="Trebuchet MS" panose="020B0603020202020204" pitchFamily="34" charset="0"/>
              </a:rPr>
              <a:t>Processes</a:t>
            </a:r>
          </a:p>
          <a:p>
            <a:pPr marL="1333500" lvl="2" indent="-304800" algn="l" rtl="0">
              <a:lnSpc>
                <a:spcPct val="80000"/>
              </a:lnSpc>
            </a:pPr>
            <a:r>
              <a:rPr lang="en-GB" altLang="ar-EG" sz="1600" dirty="0">
                <a:latin typeface="Trebuchet MS" panose="020B0603020202020204" pitchFamily="34" charset="0"/>
              </a:rPr>
              <a:t>Communication</a:t>
            </a:r>
          </a:p>
          <a:p>
            <a:pPr marL="1333500" lvl="2" indent="-304800" algn="l" rtl="0">
              <a:lnSpc>
                <a:spcPct val="80000"/>
              </a:lnSpc>
            </a:pPr>
            <a:r>
              <a:rPr lang="en-GB" altLang="ar-EG" sz="1600" dirty="0">
                <a:latin typeface="Trebuchet MS" panose="020B0603020202020204" pitchFamily="34" charset="0"/>
              </a:rPr>
              <a:t>Environment</a:t>
            </a:r>
          </a:p>
          <a:p>
            <a:pPr marL="1333500" lvl="2" indent="-304800" algn="l" rtl="0">
              <a:lnSpc>
                <a:spcPct val="80000"/>
              </a:lnSpc>
            </a:pPr>
            <a:r>
              <a:rPr lang="en-GB" altLang="ar-EG" sz="1600" dirty="0">
                <a:latin typeface="Trebuchet MS" panose="020B0603020202020204" pitchFamily="34" charset="0"/>
              </a:rPr>
              <a:t>Artefacts</a:t>
            </a:r>
          </a:p>
          <a:p>
            <a:pPr marL="1333500" lvl="2" indent="-304800" algn="l" rtl="0">
              <a:lnSpc>
                <a:spcPct val="80000"/>
              </a:lnSpc>
            </a:pPr>
            <a:r>
              <a:rPr lang="en-GB" altLang="ar-EG" sz="1600" dirty="0">
                <a:latin typeface="Trebuchet MS" panose="020B0603020202020204" pitchFamily="34" charset="0"/>
              </a:rPr>
              <a:t>Tools</a:t>
            </a:r>
          </a:p>
          <a:p>
            <a:pPr marL="1333500" lvl="2" indent="-304800" algn="l" rtl="0">
              <a:lnSpc>
                <a:spcPct val="80000"/>
              </a:lnSpc>
            </a:pPr>
            <a:r>
              <a:rPr lang="en-GB" altLang="ar-EG" sz="1600" dirty="0">
                <a:latin typeface="Trebuchet MS" panose="020B0603020202020204" pitchFamily="34" charset="0"/>
              </a:rPr>
              <a:t>Team dynamics</a:t>
            </a:r>
          </a:p>
          <a:p>
            <a:pPr marL="441325" lvl="1" indent="-261938" algn="l" rtl="0">
              <a:lnSpc>
                <a:spcPct val="80000"/>
              </a:lnSpc>
            </a:pPr>
            <a:r>
              <a:rPr lang="en-GB" altLang="ar-EG" sz="1800" dirty="0">
                <a:latin typeface="Trebuchet MS" panose="020B0603020202020204" pitchFamily="34" charset="0"/>
              </a:rPr>
              <a:t>Team devises their own solutions to problems</a:t>
            </a:r>
          </a:p>
          <a:p>
            <a:pPr marL="441325" lvl="1" indent="-261938" algn="l" rtl="0">
              <a:lnSpc>
                <a:spcPct val="80000"/>
              </a:lnSpc>
            </a:pPr>
            <a:r>
              <a:rPr lang="en-GB" altLang="ar-EG" sz="1800" dirty="0">
                <a:latin typeface="Trebuchet MS" panose="020B0603020202020204" pitchFamily="34" charset="0"/>
              </a:rPr>
              <a:t>Assists with team formation and bonding as conflicts identified quickly and thus can be dealt with</a:t>
            </a:r>
            <a:endParaRPr lang="en-US" altLang="ar-EG" sz="1800" dirty="0">
              <a:latin typeface="Trebuchet MS" panose="020B0603020202020204" pitchFamily="34" charset="0"/>
            </a:endParaRPr>
          </a:p>
        </p:txBody>
      </p:sp>
    </p:spTree>
    <p:extLst>
      <p:ext uri="{BB962C8B-B14F-4D97-AF65-F5344CB8AC3E}">
        <p14:creationId xmlns:p14="http://schemas.microsoft.com/office/powerpoint/2010/main" val="763498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0D5BFA2F-3C62-48D1-A549-65E8CB3827DC}" type="slidenum">
              <a:rPr lang="en-US" altLang="ar-EG" sz="1200">
                <a:solidFill>
                  <a:srgbClr val="898989"/>
                </a:solidFill>
              </a:rPr>
              <a:pPr algn="l">
                <a:spcBef>
                  <a:spcPct val="0"/>
                </a:spcBef>
                <a:buFontTx/>
                <a:buNone/>
              </a:pPr>
              <a:t>49</a:t>
            </a:fld>
            <a:endParaRPr lang="en-US" altLang="ar-EG" sz="1200">
              <a:solidFill>
                <a:srgbClr val="898989"/>
              </a:solidFill>
            </a:endParaRPr>
          </a:p>
        </p:txBody>
      </p:sp>
      <p:sp>
        <p:nvSpPr>
          <p:cNvPr id="38915"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D52CF3BE-7BEF-424E-9A5A-FB864B2BC2FA}" type="slidenum">
              <a:rPr lang="en-US" altLang="ar-EG" sz="1400">
                <a:ea typeface="ＭＳ Ｐゴシック" panose="020B0600070205080204" pitchFamily="34" charset="-128"/>
              </a:rPr>
              <a:pPr algn="r" eaLnBrk="1" hangingPunct="1">
                <a:spcBef>
                  <a:spcPct val="0"/>
                </a:spcBef>
                <a:buFontTx/>
                <a:buNone/>
              </a:pPr>
              <a:t>49</a:t>
            </a:fld>
            <a:endParaRPr lang="en-US" altLang="ar-EG" sz="1400">
              <a:ea typeface="ＭＳ Ｐゴシック" panose="020B0600070205080204" pitchFamily="34" charset="-128"/>
            </a:endParaRPr>
          </a:p>
        </p:txBody>
      </p:sp>
      <p:grpSp>
        <p:nvGrpSpPr>
          <p:cNvPr id="2" name="Group 13"/>
          <p:cNvGrpSpPr>
            <a:grpSpLocks/>
          </p:cNvGrpSpPr>
          <p:nvPr/>
        </p:nvGrpSpPr>
        <p:grpSpPr bwMode="auto">
          <a:xfrm>
            <a:off x="1657350" y="1704975"/>
            <a:ext cx="3200400" cy="3048000"/>
            <a:chOff x="1680" y="1344"/>
            <a:chExt cx="2304" cy="2400"/>
          </a:xfrm>
        </p:grpSpPr>
        <p:sp>
          <p:nvSpPr>
            <p:cNvPr id="39054" name="AutoShape 14"/>
            <p:cNvSpPr>
              <a:spLocks noChangeArrowheads="1"/>
            </p:cNvSpPr>
            <p:nvPr/>
          </p:nvSpPr>
          <p:spPr bwMode="auto">
            <a:xfrm>
              <a:off x="1680" y="1344"/>
              <a:ext cx="2304" cy="2400"/>
            </a:xfrm>
            <a:prstGeom prst="roundRect">
              <a:avLst>
                <a:gd name="adj" fmla="val 16667"/>
              </a:avLst>
            </a:prstGeom>
            <a:solidFill>
              <a:srgbClr val="FFFF99"/>
            </a:solidFill>
            <a:ln w="9525"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55" name="Rectangle 15"/>
            <p:cNvSpPr>
              <a:spLocks noChangeArrowheads="1"/>
            </p:cNvSpPr>
            <p:nvPr/>
          </p:nvSpPr>
          <p:spPr bwMode="auto">
            <a:xfrm>
              <a:off x="3319" y="1344"/>
              <a:ext cx="46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SPRINT </a:t>
              </a:r>
            </a:p>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30 DAYS</a:t>
              </a:r>
            </a:p>
          </p:txBody>
        </p:sp>
      </p:grpSp>
      <p:sp>
        <p:nvSpPr>
          <p:cNvPr id="38917" name="Rectangle 16"/>
          <p:cNvSpPr>
            <a:spLocks noGrp="1" noChangeArrowheads="1"/>
          </p:cNvSpPr>
          <p:nvPr>
            <p:ph type="body" idx="4294967295"/>
          </p:nvPr>
        </p:nvSpPr>
        <p:spPr>
          <a:xfrm>
            <a:off x="1752601" y="304801"/>
            <a:ext cx="7832725" cy="582613"/>
          </a:xfrm>
          <a:solidFill>
            <a:srgbClr val="FFFFFF"/>
          </a:solidFill>
        </p:spPr>
        <p:txBody>
          <a:bodyPr/>
          <a:lstStyle/>
          <a:p>
            <a:pPr algn="ctr" eaLnBrk="1" hangingPunct="1">
              <a:spcBef>
                <a:spcPct val="0"/>
              </a:spcBef>
              <a:buFontTx/>
              <a:buNone/>
            </a:pPr>
            <a:r>
              <a:rPr lang="en-US" altLang="ar-EG" sz="2800"/>
              <a:t>Project  --Development Process</a:t>
            </a:r>
          </a:p>
        </p:txBody>
      </p:sp>
      <p:grpSp>
        <p:nvGrpSpPr>
          <p:cNvPr id="3" name="Group 17"/>
          <p:cNvGrpSpPr>
            <a:grpSpLocks/>
          </p:cNvGrpSpPr>
          <p:nvPr/>
        </p:nvGrpSpPr>
        <p:grpSpPr bwMode="auto">
          <a:xfrm>
            <a:off x="1719263" y="1628775"/>
            <a:ext cx="2132012" cy="522288"/>
            <a:chOff x="135" y="1008"/>
            <a:chExt cx="1343" cy="329"/>
          </a:xfrm>
        </p:grpSpPr>
        <p:sp>
          <p:nvSpPr>
            <p:cNvPr id="39052" name="Rectangle 18"/>
            <p:cNvSpPr>
              <a:spLocks noChangeArrowheads="1"/>
            </p:cNvSpPr>
            <p:nvPr/>
          </p:nvSpPr>
          <p:spPr bwMode="auto">
            <a:xfrm>
              <a:off x="135" y="1158"/>
              <a:ext cx="1343" cy="179"/>
            </a:xfrm>
            <a:prstGeom prst="rect">
              <a:avLst/>
            </a:prstGeom>
            <a:solidFill>
              <a:schemeClr val="bg1"/>
            </a:solidFill>
            <a:ln w="9525" algn="ctr">
              <a:solidFill>
                <a:schemeClr val="tx1"/>
              </a:solidFill>
              <a:miter lim="800000"/>
              <a:headEnd/>
              <a:tailEnd/>
            </a:ln>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200">
                  <a:latin typeface="Trebuchet MS" panose="020B0603020202020204" pitchFamily="34" charset="0"/>
                  <a:ea typeface="ＭＳ Ｐゴシック" panose="020B0600070205080204" pitchFamily="34" charset="-128"/>
                </a:rPr>
                <a:t>SPRINT PLANNING MEETING</a:t>
              </a:r>
            </a:p>
          </p:txBody>
        </p:sp>
        <p:sp>
          <p:nvSpPr>
            <p:cNvPr id="39053" name="Line 19"/>
            <p:cNvSpPr>
              <a:spLocks noChangeShapeType="1"/>
            </p:cNvSpPr>
            <p:nvPr/>
          </p:nvSpPr>
          <p:spPr bwMode="auto">
            <a:xfrm>
              <a:off x="423" y="10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grpSp>
        <p:nvGrpSpPr>
          <p:cNvPr id="4" name="Group 20"/>
          <p:cNvGrpSpPr>
            <a:grpSpLocks/>
          </p:cNvGrpSpPr>
          <p:nvPr/>
        </p:nvGrpSpPr>
        <p:grpSpPr bwMode="auto">
          <a:xfrm>
            <a:off x="1795463" y="2286000"/>
            <a:ext cx="1295400" cy="1219200"/>
            <a:chOff x="672" y="2184"/>
            <a:chExt cx="816" cy="768"/>
          </a:xfrm>
        </p:grpSpPr>
        <p:sp>
          <p:nvSpPr>
            <p:cNvPr id="39050" name="AutoShape 21"/>
            <p:cNvSpPr>
              <a:spLocks noChangeArrowheads="1"/>
            </p:cNvSpPr>
            <p:nvPr/>
          </p:nvSpPr>
          <p:spPr bwMode="auto">
            <a:xfrm>
              <a:off x="672" y="2184"/>
              <a:ext cx="720" cy="624"/>
            </a:xfrm>
            <a:prstGeom prst="roundRect">
              <a:avLst>
                <a:gd name="adj" fmla="val 16667"/>
              </a:avLst>
            </a:prstGeom>
            <a:solidFill>
              <a:srgbClr val="CCFFFF"/>
            </a:solidFill>
            <a:ln w="9525"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51" name="AutoShape 22"/>
            <p:cNvSpPr>
              <a:spLocks noChangeArrowheads="1"/>
            </p:cNvSpPr>
            <p:nvPr/>
          </p:nvSpPr>
          <p:spPr bwMode="auto">
            <a:xfrm>
              <a:off x="768" y="2328"/>
              <a:ext cx="720" cy="624"/>
            </a:xfrm>
            <a:prstGeom prst="roundRect">
              <a:avLst>
                <a:gd name="adj" fmla="val 16667"/>
              </a:avLst>
            </a:prstGeom>
            <a:solidFill>
              <a:srgbClr val="FFCC99"/>
            </a:solidFill>
            <a:ln w="9525"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grpSp>
      <p:grpSp>
        <p:nvGrpSpPr>
          <p:cNvPr id="5" name="Group 23"/>
          <p:cNvGrpSpPr>
            <a:grpSpLocks/>
          </p:cNvGrpSpPr>
          <p:nvPr/>
        </p:nvGrpSpPr>
        <p:grpSpPr bwMode="auto">
          <a:xfrm>
            <a:off x="3243263" y="2771775"/>
            <a:ext cx="457200" cy="990600"/>
            <a:chOff x="2880" y="2288"/>
            <a:chExt cx="288" cy="624"/>
          </a:xfrm>
        </p:grpSpPr>
        <p:sp>
          <p:nvSpPr>
            <p:cNvPr id="39047" name="Line 24"/>
            <p:cNvSpPr>
              <a:spLocks noChangeShapeType="1"/>
            </p:cNvSpPr>
            <p:nvPr/>
          </p:nvSpPr>
          <p:spPr bwMode="auto">
            <a:xfrm flipV="1">
              <a:off x="2880" y="2288"/>
              <a:ext cx="28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sp>
          <p:nvSpPr>
            <p:cNvPr id="39048" name="Line 25"/>
            <p:cNvSpPr>
              <a:spLocks noChangeShapeType="1"/>
            </p:cNvSpPr>
            <p:nvPr/>
          </p:nvSpPr>
          <p:spPr bwMode="auto">
            <a:xfrm>
              <a:off x="2880" y="2528"/>
              <a:ext cx="28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sp>
          <p:nvSpPr>
            <p:cNvPr id="39049" name="Line 26"/>
            <p:cNvSpPr>
              <a:spLocks noChangeShapeType="1"/>
            </p:cNvSpPr>
            <p:nvPr/>
          </p:nvSpPr>
          <p:spPr bwMode="auto">
            <a:xfrm>
              <a:off x="2880" y="2816"/>
              <a:ext cx="28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grpSp>
        <p:nvGrpSpPr>
          <p:cNvPr id="6" name="Group 27"/>
          <p:cNvGrpSpPr>
            <a:grpSpLocks/>
          </p:cNvGrpSpPr>
          <p:nvPr/>
        </p:nvGrpSpPr>
        <p:grpSpPr bwMode="auto">
          <a:xfrm>
            <a:off x="1719263" y="3686175"/>
            <a:ext cx="1954212" cy="914400"/>
            <a:chOff x="135" y="2304"/>
            <a:chExt cx="1231" cy="576"/>
          </a:xfrm>
        </p:grpSpPr>
        <p:sp>
          <p:nvSpPr>
            <p:cNvPr id="39045" name="Rectangle 28"/>
            <p:cNvSpPr>
              <a:spLocks noChangeArrowheads="1"/>
            </p:cNvSpPr>
            <p:nvPr/>
          </p:nvSpPr>
          <p:spPr bwMode="auto">
            <a:xfrm>
              <a:off x="135" y="2701"/>
              <a:ext cx="1231" cy="179"/>
            </a:xfrm>
            <a:prstGeom prst="rect">
              <a:avLst/>
            </a:prstGeom>
            <a:solidFill>
              <a:schemeClr val="bg1"/>
            </a:solidFill>
            <a:ln w="9525" algn="ctr">
              <a:solidFill>
                <a:schemeClr val="tx1"/>
              </a:solidFill>
              <a:miter lim="800000"/>
              <a:headEnd/>
              <a:tailEnd/>
            </a:ln>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200">
                  <a:latin typeface="Trebuchet MS" panose="020B0603020202020204" pitchFamily="34" charset="0"/>
                  <a:ea typeface="ＭＳ Ｐゴシック" panose="020B0600070205080204" pitchFamily="34" charset="-128"/>
                </a:rPr>
                <a:t>SPRINT REVIEW MEETING</a:t>
              </a:r>
            </a:p>
          </p:txBody>
        </p:sp>
        <p:sp>
          <p:nvSpPr>
            <p:cNvPr id="39046" name="Line 29"/>
            <p:cNvSpPr>
              <a:spLocks noChangeShapeType="1"/>
            </p:cNvSpPr>
            <p:nvPr/>
          </p:nvSpPr>
          <p:spPr bwMode="auto">
            <a:xfrm flipH="1">
              <a:off x="765" y="2304"/>
              <a:ext cx="3" cy="38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grpSp>
        <p:nvGrpSpPr>
          <p:cNvPr id="7" name="Group 30"/>
          <p:cNvGrpSpPr>
            <a:grpSpLocks/>
          </p:cNvGrpSpPr>
          <p:nvPr/>
        </p:nvGrpSpPr>
        <p:grpSpPr bwMode="auto">
          <a:xfrm>
            <a:off x="2100263" y="2162175"/>
            <a:ext cx="1143000" cy="1524000"/>
            <a:chOff x="2256" y="1680"/>
            <a:chExt cx="720" cy="1296"/>
          </a:xfrm>
        </p:grpSpPr>
        <p:sp>
          <p:nvSpPr>
            <p:cNvPr id="39040" name="AutoShape 31"/>
            <p:cNvSpPr>
              <a:spLocks noChangeArrowheads="1"/>
            </p:cNvSpPr>
            <p:nvPr/>
          </p:nvSpPr>
          <p:spPr bwMode="auto">
            <a:xfrm>
              <a:off x="2256" y="2352"/>
              <a:ext cx="720" cy="624"/>
            </a:xfrm>
            <a:prstGeom prst="roundRect">
              <a:avLst>
                <a:gd name="adj" fmla="val 16667"/>
              </a:avLst>
            </a:prstGeom>
            <a:solidFill>
              <a:schemeClr val="bg1"/>
            </a:solidFill>
            <a:ln w="9525"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41" name="AutoShape 32"/>
            <p:cNvSpPr>
              <a:spLocks noChangeArrowheads="1"/>
            </p:cNvSpPr>
            <p:nvPr/>
          </p:nvSpPr>
          <p:spPr bwMode="auto">
            <a:xfrm>
              <a:off x="2352" y="2400"/>
              <a:ext cx="528" cy="192"/>
            </a:xfrm>
            <a:prstGeom prst="roundRect">
              <a:avLst>
                <a:gd name="adj" fmla="val 16667"/>
              </a:avLst>
            </a:prstGeom>
            <a:solidFill>
              <a:schemeClr val="bg1"/>
            </a:solidFill>
            <a:ln w="9525" algn="ctr">
              <a:solidFill>
                <a:schemeClr val="tx1"/>
              </a:solidFill>
              <a:round/>
              <a:headEnd/>
              <a:tailEnd/>
            </a:ln>
          </p:spPr>
          <p:txBody>
            <a:bodyPr wrap="none" anchor="ct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Daily Scrum</a:t>
              </a:r>
            </a:p>
          </p:txBody>
        </p:sp>
        <p:sp>
          <p:nvSpPr>
            <p:cNvPr id="39042" name="AutoShape 33"/>
            <p:cNvSpPr>
              <a:spLocks noChangeArrowheads="1"/>
            </p:cNvSpPr>
            <p:nvPr/>
          </p:nvSpPr>
          <p:spPr bwMode="auto">
            <a:xfrm>
              <a:off x="2352" y="2736"/>
              <a:ext cx="528" cy="192"/>
            </a:xfrm>
            <a:prstGeom prst="roundRect">
              <a:avLst>
                <a:gd name="adj" fmla="val 16667"/>
              </a:avLst>
            </a:prstGeom>
            <a:solidFill>
              <a:schemeClr val="bg1"/>
            </a:solidFill>
            <a:ln w="9525" algn="ctr">
              <a:solidFill>
                <a:schemeClr val="tx1"/>
              </a:solidFill>
              <a:round/>
              <a:headEnd/>
              <a:tailEnd/>
            </a:ln>
          </p:spPr>
          <p:txBody>
            <a:bodyPr wrap="none" anchor="ct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Daily Work</a:t>
              </a:r>
            </a:p>
          </p:txBody>
        </p:sp>
        <p:sp>
          <p:nvSpPr>
            <p:cNvPr id="39043" name="Line 34"/>
            <p:cNvSpPr>
              <a:spLocks noChangeShapeType="1"/>
            </p:cNvSpPr>
            <p:nvPr/>
          </p:nvSpPr>
          <p:spPr bwMode="auto">
            <a:xfrm>
              <a:off x="2640" y="2592"/>
              <a:ext cx="0"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sp>
          <p:nvSpPr>
            <p:cNvPr id="39044" name="Line 35"/>
            <p:cNvSpPr>
              <a:spLocks noChangeShapeType="1"/>
            </p:cNvSpPr>
            <p:nvPr/>
          </p:nvSpPr>
          <p:spPr bwMode="auto">
            <a:xfrm>
              <a:off x="2496" y="1680"/>
              <a:ext cx="0"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sp>
        <p:nvSpPr>
          <p:cNvPr id="24612" name="Text Box 36"/>
          <p:cNvSpPr txBox="1">
            <a:spLocks noChangeArrowheads="1"/>
          </p:cNvSpPr>
          <p:nvPr/>
        </p:nvSpPr>
        <p:spPr bwMode="auto">
          <a:xfrm>
            <a:off x="1504950" y="3595689"/>
            <a:ext cx="1416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Daily Run </a:t>
            </a:r>
          </a:p>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through out sprint``</a:t>
            </a:r>
          </a:p>
        </p:txBody>
      </p:sp>
      <p:grpSp>
        <p:nvGrpSpPr>
          <p:cNvPr id="8" name="Group 37"/>
          <p:cNvGrpSpPr>
            <a:grpSpLocks/>
          </p:cNvGrpSpPr>
          <p:nvPr/>
        </p:nvGrpSpPr>
        <p:grpSpPr bwMode="auto">
          <a:xfrm>
            <a:off x="3624263" y="2085975"/>
            <a:ext cx="1066800" cy="2425700"/>
            <a:chOff x="1728" y="1688"/>
            <a:chExt cx="720" cy="1624"/>
          </a:xfrm>
        </p:grpSpPr>
        <p:sp>
          <p:nvSpPr>
            <p:cNvPr id="39034" name="Rectangle 38"/>
            <p:cNvSpPr>
              <a:spLocks noChangeArrowheads="1"/>
            </p:cNvSpPr>
            <p:nvPr/>
          </p:nvSpPr>
          <p:spPr bwMode="auto">
            <a:xfrm>
              <a:off x="1802" y="1986"/>
              <a:ext cx="591" cy="272"/>
            </a:xfrm>
            <a:prstGeom prst="rect">
              <a:avLst/>
            </a:prstGeom>
            <a:solidFill>
              <a:schemeClr val="bg1"/>
            </a:solidFill>
            <a:ln w="9525" algn="ctr">
              <a:solidFill>
                <a:schemeClr val="tx1"/>
              </a:solidFill>
              <a:miter lim="800000"/>
              <a:headEnd/>
              <a:tailEnd/>
            </a:ln>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    SPRINT   </a:t>
              </a:r>
            </a:p>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GOAL</a:t>
              </a:r>
            </a:p>
          </p:txBody>
        </p:sp>
        <p:sp>
          <p:nvSpPr>
            <p:cNvPr id="39035" name="Rectangle 39"/>
            <p:cNvSpPr>
              <a:spLocks noChangeArrowheads="1"/>
            </p:cNvSpPr>
            <p:nvPr/>
          </p:nvSpPr>
          <p:spPr bwMode="auto">
            <a:xfrm>
              <a:off x="1817" y="2328"/>
              <a:ext cx="576" cy="272"/>
            </a:xfrm>
            <a:prstGeom prst="rect">
              <a:avLst/>
            </a:prstGeom>
            <a:solidFill>
              <a:schemeClr val="bg1"/>
            </a:solidFill>
            <a:ln w="9525" algn="ctr">
              <a:solidFill>
                <a:schemeClr val="tx1"/>
              </a:solidFill>
              <a:miter lim="800000"/>
              <a:headEnd/>
              <a:tailEnd/>
            </a:ln>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    SPRINT   </a:t>
              </a:r>
            </a:p>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BACKLOG</a:t>
              </a:r>
            </a:p>
          </p:txBody>
        </p:sp>
        <p:sp>
          <p:nvSpPr>
            <p:cNvPr id="39036" name="Rectangle 40"/>
            <p:cNvSpPr>
              <a:spLocks noChangeArrowheads="1"/>
            </p:cNvSpPr>
            <p:nvPr/>
          </p:nvSpPr>
          <p:spPr bwMode="auto">
            <a:xfrm>
              <a:off x="1787" y="2936"/>
              <a:ext cx="606" cy="272"/>
            </a:xfrm>
            <a:prstGeom prst="rect">
              <a:avLst/>
            </a:prstGeom>
            <a:solidFill>
              <a:schemeClr val="bg1"/>
            </a:solidFill>
            <a:ln w="9525" algn="ctr">
              <a:solidFill>
                <a:schemeClr val="tx1"/>
              </a:solidFill>
              <a:miter lim="800000"/>
              <a:headEnd/>
              <a:tailEnd/>
            </a:ln>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PRODUCT</a:t>
              </a:r>
            </a:p>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INCREMENT</a:t>
              </a:r>
            </a:p>
          </p:txBody>
        </p:sp>
        <p:sp>
          <p:nvSpPr>
            <p:cNvPr id="39037" name="Rectangle 41"/>
            <p:cNvSpPr>
              <a:spLocks noChangeArrowheads="1"/>
            </p:cNvSpPr>
            <p:nvPr/>
          </p:nvSpPr>
          <p:spPr bwMode="auto">
            <a:xfrm>
              <a:off x="1797" y="2616"/>
              <a:ext cx="596" cy="272"/>
            </a:xfrm>
            <a:prstGeom prst="rect">
              <a:avLst/>
            </a:prstGeom>
            <a:solidFill>
              <a:schemeClr val="bg1"/>
            </a:solidFill>
            <a:ln w="9525" algn="ctr">
              <a:solidFill>
                <a:schemeClr val="tx1"/>
              </a:solidFill>
              <a:miter lim="800000"/>
              <a:headEnd/>
              <a:tailEnd/>
            </a:ln>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IMPEDIMENTS</a:t>
              </a:r>
            </a:p>
          </p:txBody>
        </p:sp>
        <p:sp>
          <p:nvSpPr>
            <p:cNvPr id="39038" name="Rectangle 42"/>
            <p:cNvSpPr>
              <a:spLocks noChangeArrowheads="1"/>
            </p:cNvSpPr>
            <p:nvPr/>
          </p:nvSpPr>
          <p:spPr bwMode="auto">
            <a:xfrm>
              <a:off x="1728" y="1928"/>
              <a:ext cx="720" cy="138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39" name="Line 43"/>
            <p:cNvSpPr>
              <a:spLocks noChangeShapeType="1"/>
            </p:cNvSpPr>
            <p:nvPr/>
          </p:nvSpPr>
          <p:spPr bwMode="auto">
            <a:xfrm>
              <a:off x="1783" y="1688"/>
              <a:ext cx="277"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grpSp>
        <p:nvGrpSpPr>
          <p:cNvPr id="9" name="Group 44"/>
          <p:cNvGrpSpPr>
            <a:grpSpLocks/>
          </p:cNvGrpSpPr>
          <p:nvPr/>
        </p:nvGrpSpPr>
        <p:grpSpPr bwMode="auto">
          <a:xfrm>
            <a:off x="2862264" y="1247775"/>
            <a:ext cx="3290887" cy="457200"/>
            <a:chOff x="855" y="768"/>
            <a:chExt cx="2073" cy="288"/>
          </a:xfrm>
        </p:grpSpPr>
        <p:sp>
          <p:nvSpPr>
            <p:cNvPr id="39032" name="Rectangle 45"/>
            <p:cNvSpPr>
              <a:spLocks noChangeArrowheads="1"/>
            </p:cNvSpPr>
            <p:nvPr/>
          </p:nvSpPr>
          <p:spPr bwMode="auto">
            <a:xfrm>
              <a:off x="2064" y="768"/>
              <a:ext cx="864" cy="288"/>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200">
                  <a:latin typeface="Trebuchet MS" panose="020B0603020202020204" pitchFamily="34" charset="0"/>
                  <a:ea typeface="ＭＳ Ｐゴシック" panose="020B0600070205080204" pitchFamily="34" charset="-128"/>
                </a:rPr>
                <a:t>New Sprint Plan +Increment</a:t>
              </a:r>
            </a:p>
          </p:txBody>
        </p:sp>
        <p:sp>
          <p:nvSpPr>
            <p:cNvPr id="39033" name="Line 46"/>
            <p:cNvSpPr>
              <a:spLocks noChangeShapeType="1"/>
            </p:cNvSpPr>
            <p:nvPr/>
          </p:nvSpPr>
          <p:spPr bwMode="auto">
            <a:xfrm>
              <a:off x="855" y="816"/>
              <a:ext cx="11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grpSp>
        <p:nvGrpSpPr>
          <p:cNvPr id="10" name="Group 47"/>
          <p:cNvGrpSpPr>
            <a:grpSpLocks/>
          </p:cNvGrpSpPr>
          <p:nvPr/>
        </p:nvGrpSpPr>
        <p:grpSpPr bwMode="auto">
          <a:xfrm>
            <a:off x="4629150" y="5494339"/>
            <a:ext cx="706438" cy="1239837"/>
            <a:chOff x="1968" y="3443"/>
            <a:chExt cx="445" cy="781"/>
          </a:xfrm>
        </p:grpSpPr>
        <p:sp>
          <p:nvSpPr>
            <p:cNvPr id="39026" name="Rectangle 48"/>
            <p:cNvSpPr>
              <a:spLocks noChangeArrowheads="1"/>
            </p:cNvSpPr>
            <p:nvPr/>
          </p:nvSpPr>
          <p:spPr bwMode="auto">
            <a:xfrm>
              <a:off x="1968" y="4132"/>
              <a:ext cx="445" cy="92"/>
            </a:xfrm>
            <a:prstGeom prst="rect">
              <a:avLst/>
            </a:prstGeom>
            <a:solidFill>
              <a:schemeClr val="bg1"/>
            </a:solidFill>
            <a:ln w="9525">
              <a:miter lim="800000"/>
              <a:headEnd/>
              <a:tailEnd/>
            </a:ln>
            <a:scene3d>
              <a:camera prst="legacyPerspectiveTopRight"/>
              <a:lightRig rig="legacyFlat2" dir="b"/>
            </a:scene3d>
            <a:sp3d extrusionH="18018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27" name="Rectangle 49"/>
            <p:cNvSpPr>
              <a:spLocks noChangeArrowheads="1"/>
            </p:cNvSpPr>
            <p:nvPr/>
          </p:nvSpPr>
          <p:spPr bwMode="auto">
            <a:xfrm>
              <a:off x="1968" y="3995"/>
              <a:ext cx="445" cy="92"/>
            </a:xfrm>
            <a:prstGeom prst="rect">
              <a:avLst/>
            </a:prstGeom>
            <a:solidFill>
              <a:schemeClr val="bg1"/>
            </a:solidFill>
            <a:ln w="9525">
              <a:miter lim="800000"/>
              <a:headEnd/>
              <a:tailEnd/>
            </a:ln>
            <a:scene3d>
              <a:camera prst="legacyPerspectiveTopRight"/>
              <a:lightRig rig="legacyFlat2" dir="b"/>
            </a:scene3d>
            <a:sp3d extrusionH="18018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28" name="Rectangle 50"/>
            <p:cNvSpPr>
              <a:spLocks noChangeArrowheads="1"/>
            </p:cNvSpPr>
            <p:nvPr/>
          </p:nvSpPr>
          <p:spPr bwMode="auto">
            <a:xfrm>
              <a:off x="1968" y="3857"/>
              <a:ext cx="445" cy="92"/>
            </a:xfrm>
            <a:prstGeom prst="rect">
              <a:avLst/>
            </a:prstGeom>
            <a:solidFill>
              <a:schemeClr val="bg1"/>
            </a:solidFill>
            <a:ln w="9525">
              <a:miter lim="800000"/>
              <a:headEnd/>
              <a:tailEnd/>
            </a:ln>
            <a:scene3d>
              <a:camera prst="legacyPerspectiveTopRight"/>
              <a:lightRig rig="legacyFlat2" dir="b"/>
            </a:scene3d>
            <a:sp3d extrusionH="18018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29" name="Rectangle 51"/>
            <p:cNvSpPr>
              <a:spLocks noChangeArrowheads="1"/>
            </p:cNvSpPr>
            <p:nvPr/>
          </p:nvSpPr>
          <p:spPr bwMode="auto">
            <a:xfrm>
              <a:off x="1968" y="3719"/>
              <a:ext cx="445" cy="92"/>
            </a:xfrm>
            <a:prstGeom prst="rect">
              <a:avLst/>
            </a:prstGeom>
            <a:solidFill>
              <a:schemeClr val="bg1"/>
            </a:solidFill>
            <a:ln w="9525">
              <a:miter lim="800000"/>
              <a:headEnd/>
              <a:tailEnd/>
            </a:ln>
            <a:scene3d>
              <a:camera prst="legacyPerspectiveTopRight"/>
              <a:lightRig rig="legacyFlat2" dir="b"/>
            </a:scene3d>
            <a:sp3d extrusionH="18018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30" name="Rectangle 52"/>
            <p:cNvSpPr>
              <a:spLocks noChangeArrowheads="1"/>
            </p:cNvSpPr>
            <p:nvPr/>
          </p:nvSpPr>
          <p:spPr bwMode="auto">
            <a:xfrm>
              <a:off x="1968" y="3581"/>
              <a:ext cx="445" cy="92"/>
            </a:xfrm>
            <a:prstGeom prst="rect">
              <a:avLst/>
            </a:prstGeom>
            <a:solidFill>
              <a:schemeClr val="bg1"/>
            </a:solidFill>
            <a:ln w="9525">
              <a:miter lim="800000"/>
              <a:headEnd/>
              <a:tailEnd/>
            </a:ln>
            <a:scene3d>
              <a:camera prst="legacyPerspectiveTopRight"/>
              <a:lightRig rig="legacyFlat2" dir="b"/>
            </a:scene3d>
            <a:sp3d extrusionH="18018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31" name="Rectangle 53"/>
            <p:cNvSpPr>
              <a:spLocks noChangeArrowheads="1"/>
            </p:cNvSpPr>
            <p:nvPr/>
          </p:nvSpPr>
          <p:spPr bwMode="auto">
            <a:xfrm>
              <a:off x="1968" y="3443"/>
              <a:ext cx="445" cy="92"/>
            </a:xfrm>
            <a:prstGeom prst="rect">
              <a:avLst/>
            </a:prstGeom>
            <a:solidFill>
              <a:schemeClr val="bg1"/>
            </a:solidFill>
            <a:ln w="9525">
              <a:miter lim="800000"/>
              <a:headEnd/>
              <a:tailEnd/>
            </a:ln>
            <a:scene3d>
              <a:camera prst="legacyPerspectiveTopRight"/>
              <a:lightRig rig="legacyFlat2" dir="b"/>
            </a:scene3d>
            <a:sp3d extrusionH="18018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grpSp>
      <p:grpSp>
        <p:nvGrpSpPr>
          <p:cNvPr id="11" name="Group 54"/>
          <p:cNvGrpSpPr>
            <a:grpSpLocks/>
          </p:cNvGrpSpPr>
          <p:nvPr/>
        </p:nvGrpSpPr>
        <p:grpSpPr bwMode="auto">
          <a:xfrm>
            <a:off x="7600950" y="5932489"/>
            <a:ext cx="706438" cy="801687"/>
            <a:chOff x="3840" y="3719"/>
            <a:chExt cx="445" cy="505"/>
          </a:xfrm>
        </p:grpSpPr>
        <p:sp>
          <p:nvSpPr>
            <p:cNvPr id="39022" name="Rectangle 55"/>
            <p:cNvSpPr>
              <a:spLocks noChangeArrowheads="1"/>
            </p:cNvSpPr>
            <p:nvPr/>
          </p:nvSpPr>
          <p:spPr bwMode="auto">
            <a:xfrm>
              <a:off x="3840" y="4132"/>
              <a:ext cx="445" cy="92"/>
            </a:xfrm>
            <a:prstGeom prst="rect">
              <a:avLst/>
            </a:prstGeom>
            <a:solidFill>
              <a:schemeClr val="bg1"/>
            </a:solidFill>
            <a:ln w="9525">
              <a:miter lim="800000"/>
              <a:headEnd/>
              <a:tailEnd/>
            </a:ln>
            <a:scene3d>
              <a:camera prst="legacyPerspectiveTopRight"/>
              <a:lightRig rig="legacyFlat2" dir="b"/>
            </a:scene3d>
            <a:sp3d extrusionH="18018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23" name="Rectangle 56"/>
            <p:cNvSpPr>
              <a:spLocks noChangeArrowheads="1"/>
            </p:cNvSpPr>
            <p:nvPr/>
          </p:nvSpPr>
          <p:spPr bwMode="auto">
            <a:xfrm>
              <a:off x="3840" y="3995"/>
              <a:ext cx="445" cy="92"/>
            </a:xfrm>
            <a:prstGeom prst="rect">
              <a:avLst/>
            </a:prstGeom>
            <a:solidFill>
              <a:schemeClr val="bg1"/>
            </a:solidFill>
            <a:ln w="9525">
              <a:miter lim="800000"/>
              <a:headEnd/>
              <a:tailEnd/>
            </a:ln>
            <a:scene3d>
              <a:camera prst="legacyPerspectiveTopRight"/>
              <a:lightRig rig="legacyFlat2" dir="b"/>
            </a:scene3d>
            <a:sp3d extrusionH="18018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24" name="Rectangle 57"/>
            <p:cNvSpPr>
              <a:spLocks noChangeArrowheads="1"/>
            </p:cNvSpPr>
            <p:nvPr/>
          </p:nvSpPr>
          <p:spPr bwMode="auto">
            <a:xfrm>
              <a:off x="3840" y="3857"/>
              <a:ext cx="445" cy="92"/>
            </a:xfrm>
            <a:prstGeom prst="rect">
              <a:avLst/>
            </a:prstGeom>
            <a:solidFill>
              <a:schemeClr val="bg1"/>
            </a:solidFill>
            <a:ln w="9525">
              <a:miter lim="800000"/>
              <a:headEnd/>
              <a:tailEnd/>
            </a:ln>
            <a:scene3d>
              <a:camera prst="legacyPerspectiveTopRight"/>
              <a:lightRig rig="legacyFlat2" dir="b"/>
            </a:scene3d>
            <a:sp3d extrusionH="18018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25" name="Rectangle 58"/>
            <p:cNvSpPr>
              <a:spLocks noChangeArrowheads="1"/>
            </p:cNvSpPr>
            <p:nvPr/>
          </p:nvSpPr>
          <p:spPr bwMode="auto">
            <a:xfrm>
              <a:off x="3840" y="3719"/>
              <a:ext cx="445" cy="92"/>
            </a:xfrm>
            <a:prstGeom prst="rect">
              <a:avLst/>
            </a:prstGeom>
            <a:solidFill>
              <a:schemeClr val="bg1"/>
            </a:solidFill>
            <a:ln w="9525">
              <a:miter lim="800000"/>
              <a:headEnd/>
              <a:tailEnd/>
            </a:ln>
            <a:scene3d>
              <a:camera prst="legacyPerspectiveTopRight"/>
              <a:lightRig rig="legacyFlat2" dir="b"/>
            </a:scene3d>
            <a:sp3d extrusionH="18018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grpSp>
      <p:grpSp>
        <p:nvGrpSpPr>
          <p:cNvPr id="12" name="Group 59"/>
          <p:cNvGrpSpPr>
            <a:grpSpLocks/>
          </p:cNvGrpSpPr>
          <p:nvPr/>
        </p:nvGrpSpPr>
        <p:grpSpPr bwMode="auto">
          <a:xfrm>
            <a:off x="7829550" y="1704975"/>
            <a:ext cx="1371600" cy="1905000"/>
            <a:chOff x="3984" y="1056"/>
            <a:chExt cx="864" cy="1200"/>
          </a:xfrm>
        </p:grpSpPr>
        <p:sp>
          <p:nvSpPr>
            <p:cNvPr id="39019" name="Rectangle 60"/>
            <p:cNvSpPr>
              <a:spLocks noChangeArrowheads="1"/>
            </p:cNvSpPr>
            <p:nvPr/>
          </p:nvSpPr>
          <p:spPr bwMode="auto">
            <a:xfrm>
              <a:off x="3984" y="1056"/>
              <a:ext cx="864" cy="288"/>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200">
                  <a:latin typeface="Trebuchet MS" panose="020B0603020202020204" pitchFamily="34" charset="0"/>
                  <a:ea typeface="ＭＳ Ｐゴシック" panose="020B0600070205080204" pitchFamily="34" charset="-128"/>
                </a:rPr>
                <a:t>New Sprint Plan +Increment</a:t>
              </a:r>
            </a:p>
          </p:txBody>
        </p:sp>
        <p:sp>
          <p:nvSpPr>
            <p:cNvPr id="39020" name="Line 61"/>
            <p:cNvSpPr>
              <a:spLocks noChangeShapeType="1"/>
            </p:cNvSpPr>
            <p:nvPr/>
          </p:nvSpPr>
          <p:spPr bwMode="auto">
            <a:xfrm>
              <a:off x="4032" y="1344"/>
              <a:ext cx="0" cy="9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sp>
          <p:nvSpPr>
            <p:cNvPr id="39021" name="Line 62"/>
            <p:cNvSpPr>
              <a:spLocks noChangeShapeType="1"/>
            </p:cNvSpPr>
            <p:nvPr/>
          </p:nvSpPr>
          <p:spPr bwMode="auto">
            <a:xfrm>
              <a:off x="4032" y="1344"/>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grpSp>
        <p:nvGrpSpPr>
          <p:cNvPr id="13" name="Group 63"/>
          <p:cNvGrpSpPr>
            <a:grpSpLocks/>
          </p:cNvGrpSpPr>
          <p:nvPr/>
        </p:nvGrpSpPr>
        <p:grpSpPr bwMode="auto">
          <a:xfrm>
            <a:off x="7677150" y="3481389"/>
            <a:ext cx="457200" cy="2300287"/>
            <a:chOff x="3888" y="2199"/>
            <a:chExt cx="288" cy="1449"/>
          </a:xfrm>
        </p:grpSpPr>
        <p:sp>
          <p:nvSpPr>
            <p:cNvPr id="39016" name="AutoShape 64"/>
            <p:cNvSpPr>
              <a:spLocks noChangeArrowheads="1"/>
            </p:cNvSpPr>
            <p:nvPr/>
          </p:nvSpPr>
          <p:spPr bwMode="auto">
            <a:xfrm>
              <a:off x="3888" y="2199"/>
              <a:ext cx="288" cy="240"/>
            </a:xfrm>
            <a:prstGeom prst="rightArrow">
              <a:avLst>
                <a:gd name="adj1" fmla="val 50000"/>
                <a:gd name="adj2" fmla="val 30000"/>
              </a:avLst>
            </a:prstGeom>
            <a:solidFill>
              <a:schemeClr val="bg1"/>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17" name="Line 65"/>
            <p:cNvSpPr>
              <a:spLocks noChangeShapeType="1"/>
            </p:cNvSpPr>
            <p:nvPr/>
          </p:nvSpPr>
          <p:spPr bwMode="auto">
            <a:xfrm>
              <a:off x="4005" y="2376"/>
              <a:ext cx="18" cy="1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sp>
          <p:nvSpPr>
            <p:cNvPr id="39018" name="Rectangle 66"/>
            <p:cNvSpPr>
              <a:spLocks noChangeArrowheads="1"/>
            </p:cNvSpPr>
            <p:nvPr/>
          </p:nvSpPr>
          <p:spPr bwMode="auto">
            <a:xfrm rot="16200000">
              <a:off x="3762" y="2650"/>
              <a:ext cx="6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400">
                  <a:latin typeface="Trebuchet MS" panose="020B0603020202020204" pitchFamily="34" charset="0"/>
                  <a:ea typeface="ＭＳ Ｐゴシック" panose="020B0600070205080204" pitchFamily="34" charset="-128"/>
                </a:rPr>
                <a:t>Burndown</a:t>
              </a:r>
            </a:p>
          </p:txBody>
        </p:sp>
      </p:grpSp>
      <p:grpSp>
        <p:nvGrpSpPr>
          <p:cNvPr id="14" name="Group 67"/>
          <p:cNvGrpSpPr>
            <a:grpSpLocks/>
          </p:cNvGrpSpPr>
          <p:nvPr/>
        </p:nvGrpSpPr>
        <p:grpSpPr bwMode="auto">
          <a:xfrm>
            <a:off x="2114550" y="4829175"/>
            <a:ext cx="7848600" cy="1447800"/>
            <a:chOff x="384" y="3024"/>
            <a:chExt cx="4944" cy="912"/>
          </a:xfrm>
        </p:grpSpPr>
        <p:sp>
          <p:nvSpPr>
            <p:cNvPr id="39013" name="Line 68"/>
            <p:cNvSpPr>
              <a:spLocks noChangeShapeType="1"/>
            </p:cNvSpPr>
            <p:nvPr/>
          </p:nvSpPr>
          <p:spPr bwMode="auto">
            <a:xfrm>
              <a:off x="384" y="3024"/>
              <a:ext cx="4368" cy="72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ar-EG"/>
            </a:p>
          </p:txBody>
        </p:sp>
        <p:sp>
          <p:nvSpPr>
            <p:cNvPr id="39014" name="Rectangle 69"/>
            <p:cNvSpPr>
              <a:spLocks noChangeArrowheads="1"/>
            </p:cNvSpPr>
            <p:nvPr/>
          </p:nvSpPr>
          <p:spPr bwMode="auto">
            <a:xfrm>
              <a:off x="1392" y="3072"/>
              <a:ext cx="624" cy="2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BurdDown Rate</a:t>
              </a:r>
            </a:p>
          </p:txBody>
        </p:sp>
        <p:sp>
          <p:nvSpPr>
            <p:cNvPr id="39015" name="Rectangle 70"/>
            <p:cNvSpPr>
              <a:spLocks noChangeArrowheads="1"/>
            </p:cNvSpPr>
            <p:nvPr/>
          </p:nvSpPr>
          <p:spPr bwMode="auto">
            <a:xfrm>
              <a:off x="4704" y="3686"/>
              <a:ext cx="624" cy="25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BurdDown Rate</a:t>
              </a:r>
            </a:p>
          </p:txBody>
        </p:sp>
      </p:grpSp>
      <p:grpSp>
        <p:nvGrpSpPr>
          <p:cNvPr id="15" name="Group 71"/>
          <p:cNvGrpSpPr>
            <a:grpSpLocks/>
          </p:cNvGrpSpPr>
          <p:nvPr/>
        </p:nvGrpSpPr>
        <p:grpSpPr bwMode="auto">
          <a:xfrm>
            <a:off x="1733550" y="4676776"/>
            <a:ext cx="8591550" cy="2105025"/>
            <a:chOff x="144" y="2928"/>
            <a:chExt cx="5412" cy="1326"/>
          </a:xfrm>
        </p:grpSpPr>
        <p:grpSp>
          <p:nvGrpSpPr>
            <p:cNvPr id="38998" name="Group 72"/>
            <p:cNvGrpSpPr>
              <a:grpSpLocks/>
            </p:cNvGrpSpPr>
            <p:nvPr/>
          </p:nvGrpSpPr>
          <p:grpSpPr bwMode="auto">
            <a:xfrm>
              <a:off x="395" y="3182"/>
              <a:ext cx="445" cy="1056"/>
              <a:chOff x="395" y="3182"/>
              <a:chExt cx="445" cy="1056"/>
            </a:xfrm>
          </p:grpSpPr>
          <p:sp>
            <p:nvSpPr>
              <p:cNvPr id="39005" name="Rectangle 73"/>
              <p:cNvSpPr>
                <a:spLocks noChangeArrowheads="1"/>
              </p:cNvSpPr>
              <p:nvPr/>
            </p:nvSpPr>
            <p:spPr bwMode="auto">
              <a:xfrm>
                <a:off x="395" y="4146"/>
                <a:ext cx="445" cy="92"/>
              </a:xfrm>
              <a:prstGeom prst="rect">
                <a:avLst/>
              </a:prstGeom>
              <a:solidFill>
                <a:srgbClr val="EAEAEA"/>
              </a:solidFill>
              <a:ln w="9525">
                <a:miter lim="800000"/>
                <a:headEnd/>
                <a:tailEnd/>
              </a:ln>
              <a:scene3d>
                <a:camera prst="legacyPerspectiveTopRight"/>
                <a:lightRig rig="legacyFlat2" dir="b"/>
              </a:scene3d>
              <a:sp3d extrusionH="1801800" prstMaterial="legacyMatte">
                <a:bevelT w="13500" h="13500" prst="angle"/>
                <a:bevelB w="13500" h="13500" prst="angle"/>
                <a:extrusionClr>
                  <a:srgbClr val="EAEAEA"/>
                </a:extrusionClr>
                <a:contourClr>
                  <a:srgbClr val="EAEAEA"/>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06" name="Rectangle 74"/>
              <p:cNvSpPr>
                <a:spLocks noChangeArrowheads="1"/>
              </p:cNvSpPr>
              <p:nvPr/>
            </p:nvSpPr>
            <p:spPr bwMode="auto">
              <a:xfrm>
                <a:off x="395" y="4009"/>
                <a:ext cx="445" cy="92"/>
              </a:xfrm>
              <a:prstGeom prst="rect">
                <a:avLst/>
              </a:prstGeom>
              <a:solidFill>
                <a:srgbClr val="EAEAEA"/>
              </a:solidFill>
              <a:ln w="9525">
                <a:miter lim="800000"/>
                <a:headEnd/>
                <a:tailEnd/>
              </a:ln>
              <a:scene3d>
                <a:camera prst="legacyPerspectiveTopRight"/>
                <a:lightRig rig="legacyFlat2" dir="b"/>
              </a:scene3d>
              <a:sp3d extrusionH="1801800" prstMaterial="legacyMatte">
                <a:bevelT w="13500" h="13500" prst="angle"/>
                <a:bevelB w="13500" h="13500" prst="angle"/>
                <a:extrusionClr>
                  <a:srgbClr val="EAEAEA"/>
                </a:extrusionClr>
                <a:contourClr>
                  <a:srgbClr val="EAEAEA"/>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07" name="Rectangle 75"/>
              <p:cNvSpPr>
                <a:spLocks noChangeArrowheads="1"/>
              </p:cNvSpPr>
              <p:nvPr/>
            </p:nvSpPr>
            <p:spPr bwMode="auto">
              <a:xfrm>
                <a:off x="395" y="3871"/>
                <a:ext cx="445" cy="92"/>
              </a:xfrm>
              <a:prstGeom prst="rect">
                <a:avLst/>
              </a:prstGeom>
              <a:solidFill>
                <a:srgbClr val="EAEAEA"/>
              </a:solidFill>
              <a:ln w="9525">
                <a:miter lim="800000"/>
                <a:headEnd/>
                <a:tailEnd/>
              </a:ln>
              <a:scene3d>
                <a:camera prst="legacyPerspectiveTopRight"/>
                <a:lightRig rig="legacyFlat2" dir="b"/>
              </a:scene3d>
              <a:sp3d extrusionH="1801800" prstMaterial="legacyMatte">
                <a:bevelT w="13500" h="13500" prst="angle"/>
                <a:bevelB w="13500" h="13500" prst="angle"/>
                <a:extrusionClr>
                  <a:srgbClr val="EAEAEA"/>
                </a:extrusionClr>
                <a:contourClr>
                  <a:srgbClr val="EAEAEA"/>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08" name="Rectangle 76"/>
              <p:cNvSpPr>
                <a:spLocks noChangeArrowheads="1"/>
              </p:cNvSpPr>
              <p:nvPr/>
            </p:nvSpPr>
            <p:spPr bwMode="auto">
              <a:xfrm>
                <a:off x="395" y="3733"/>
                <a:ext cx="445" cy="92"/>
              </a:xfrm>
              <a:prstGeom prst="rect">
                <a:avLst/>
              </a:prstGeom>
              <a:solidFill>
                <a:srgbClr val="EAEAEA"/>
              </a:solidFill>
              <a:ln w="9525">
                <a:miter lim="800000"/>
                <a:headEnd/>
                <a:tailEnd/>
              </a:ln>
              <a:scene3d>
                <a:camera prst="legacyPerspectiveTopRight"/>
                <a:lightRig rig="legacyFlat2" dir="b"/>
              </a:scene3d>
              <a:sp3d extrusionH="1801800" prstMaterial="legacyMatte">
                <a:bevelT w="13500" h="13500" prst="angle"/>
                <a:bevelB w="13500" h="13500" prst="angle"/>
                <a:extrusionClr>
                  <a:srgbClr val="EAEAEA"/>
                </a:extrusionClr>
                <a:contourClr>
                  <a:srgbClr val="EAEAEA"/>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09" name="Rectangle 77"/>
              <p:cNvSpPr>
                <a:spLocks noChangeArrowheads="1"/>
              </p:cNvSpPr>
              <p:nvPr/>
            </p:nvSpPr>
            <p:spPr bwMode="auto">
              <a:xfrm>
                <a:off x="395" y="3595"/>
                <a:ext cx="445" cy="92"/>
              </a:xfrm>
              <a:prstGeom prst="rect">
                <a:avLst/>
              </a:prstGeom>
              <a:solidFill>
                <a:srgbClr val="EAEAEA"/>
              </a:solidFill>
              <a:ln w="9525">
                <a:miter lim="800000"/>
                <a:headEnd/>
                <a:tailEnd/>
              </a:ln>
              <a:scene3d>
                <a:camera prst="legacyPerspectiveTopRight"/>
                <a:lightRig rig="legacyFlat2" dir="b"/>
              </a:scene3d>
              <a:sp3d extrusionH="1801800" prstMaterial="legacyMatte">
                <a:bevelT w="13500" h="13500" prst="angle"/>
                <a:bevelB w="13500" h="13500" prst="angle"/>
                <a:extrusionClr>
                  <a:srgbClr val="EAEAEA"/>
                </a:extrusionClr>
                <a:contourClr>
                  <a:srgbClr val="EAEAEA"/>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10" name="Rectangle 78"/>
              <p:cNvSpPr>
                <a:spLocks noChangeArrowheads="1"/>
              </p:cNvSpPr>
              <p:nvPr/>
            </p:nvSpPr>
            <p:spPr bwMode="auto">
              <a:xfrm>
                <a:off x="395" y="3457"/>
                <a:ext cx="445" cy="92"/>
              </a:xfrm>
              <a:prstGeom prst="rect">
                <a:avLst/>
              </a:prstGeom>
              <a:solidFill>
                <a:srgbClr val="EAEAEA"/>
              </a:solidFill>
              <a:ln w="9525">
                <a:miter lim="800000"/>
                <a:headEnd/>
                <a:tailEnd/>
              </a:ln>
              <a:scene3d>
                <a:camera prst="legacyPerspectiveTopRight"/>
                <a:lightRig rig="legacyFlat2" dir="b"/>
              </a:scene3d>
              <a:sp3d extrusionH="1801800" prstMaterial="legacyMatte">
                <a:bevelT w="13500" h="13500" prst="angle"/>
                <a:bevelB w="13500" h="13500" prst="angle"/>
                <a:extrusionClr>
                  <a:srgbClr val="EAEAEA"/>
                </a:extrusionClr>
                <a:contourClr>
                  <a:srgbClr val="EAEAEA"/>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11" name="Rectangle 79"/>
              <p:cNvSpPr>
                <a:spLocks noChangeArrowheads="1"/>
              </p:cNvSpPr>
              <p:nvPr/>
            </p:nvSpPr>
            <p:spPr bwMode="auto">
              <a:xfrm>
                <a:off x="395" y="3319"/>
                <a:ext cx="445" cy="92"/>
              </a:xfrm>
              <a:prstGeom prst="rect">
                <a:avLst/>
              </a:prstGeom>
              <a:solidFill>
                <a:srgbClr val="EAEAEA"/>
              </a:solidFill>
              <a:ln w="9525">
                <a:miter lim="800000"/>
                <a:headEnd/>
                <a:tailEnd/>
              </a:ln>
              <a:scene3d>
                <a:camera prst="legacyPerspectiveTopRight"/>
                <a:lightRig rig="legacyFlat2" dir="b"/>
              </a:scene3d>
              <a:sp3d extrusionH="1801800" prstMaterial="legacyMatte">
                <a:bevelT w="13500" h="13500" prst="angle"/>
                <a:bevelB w="13500" h="13500" prst="angle"/>
                <a:extrusionClr>
                  <a:srgbClr val="EAEAEA"/>
                </a:extrusionClr>
                <a:contourClr>
                  <a:srgbClr val="EAEAEA"/>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9012" name="Rectangle 80"/>
              <p:cNvSpPr>
                <a:spLocks noChangeArrowheads="1"/>
              </p:cNvSpPr>
              <p:nvPr/>
            </p:nvSpPr>
            <p:spPr bwMode="auto">
              <a:xfrm>
                <a:off x="395" y="3182"/>
                <a:ext cx="445" cy="92"/>
              </a:xfrm>
              <a:prstGeom prst="rect">
                <a:avLst/>
              </a:prstGeom>
              <a:solidFill>
                <a:srgbClr val="EAEAEA"/>
              </a:solidFill>
              <a:ln w="9525">
                <a:miter lim="800000"/>
                <a:headEnd/>
                <a:tailEnd/>
              </a:ln>
              <a:scene3d>
                <a:camera prst="legacyPerspectiveTopRight"/>
                <a:lightRig rig="legacyFlat2" dir="b"/>
              </a:scene3d>
              <a:sp3d extrusionH="1801800" prstMaterial="legacyMatte">
                <a:bevelT w="13500" h="13500" prst="angle"/>
                <a:bevelB w="13500" h="13500" prst="angle"/>
                <a:extrusionClr>
                  <a:srgbClr val="EAEAEA"/>
                </a:extrusionClr>
                <a:contourClr>
                  <a:srgbClr val="EAEAEA"/>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grpSp>
        <p:grpSp>
          <p:nvGrpSpPr>
            <p:cNvPr id="38999" name="Group 81"/>
            <p:cNvGrpSpPr>
              <a:grpSpLocks/>
            </p:cNvGrpSpPr>
            <p:nvPr/>
          </p:nvGrpSpPr>
          <p:grpSpPr bwMode="auto">
            <a:xfrm>
              <a:off x="144" y="2928"/>
              <a:ext cx="5412" cy="1326"/>
              <a:chOff x="144" y="2928"/>
              <a:chExt cx="5412" cy="1326"/>
            </a:xfrm>
          </p:grpSpPr>
          <p:grpSp>
            <p:nvGrpSpPr>
              <p:cNvPr id="39000" name="Group 82"/>
              <p:cNvGrpSpPr>
                <a:grpSpLocks/>
              </p:cNvGrpSpPr>
              <p:nvPr/>
            </p:nvGrpSpPr>
            <p:grpSpPr bwMode="auto">
              <a:xfrm>
                <a:off x="330" y="3135"/>
                <a:ext cx="5088" cy="1104"/>
                <a:chOff x="316" y="864"/>
                <a:chExt cx="5232" cy="2928"/>
              </a:xfrm>
            </p:grpSpPr>
            <p:sp>
              <p:nvSpPr>
                <p:cNvPr id="39003" name="Line 83"/>
                <p:cNvSpPr>
                  <a:spLocks noChangeShapeType="1"/>
                </p:cNvSpPr>
                <p:nvPr/>
              </p:nvSpPr>
              <p:spPr bwMode="auto">
                <a:xfrm flipV="1">
                  <a:off x="336" y="864"/>
                  <a:ext cx="0" cy="292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sp>
              <p:nvSpPr>
                <p:cNvPr id="39004" name="Line 84"/>
                <p:cNvSpPr>
                  <a:spLocks noChangeShapeType="1"/>
                </p:cNvSpPr>
                <p:nvPr/>
              </p:nvSpPr>
              <p:spPr bwMode="auto">
                <a:xfrm>
                  <a:off x="316" y="3792"/>
                  <a:ext cx="5232"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sp>
            <p:nvSpPr>
              <p:cNvPr id="39001" name="Text Box 85"/>
              <p:cNvSpPr txBox="1">
                <a:spLocks noChangeArrowheads="1"/>
              </p:cNvSpPr>
              <p:nvPr/>
            </p:nvSpPr>
            <p:spPr bwMode="auto">
              <a:xfrm rot="-5400000">
                <a:off x="-381" y="3453"/>
                <a:ext cx="124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ar-EG" sz="1400">
                    <a:latin typeface="Trebuchet MS" panose="020B0603020202020204" pitchFamily="34" charset="0"/>
                    <a:ea typeface="ＭＳ Ｐゴシック" panose="020B0600070205080204" pitchFamily="34" charset="-128"/>
                  </a:rPr>
                  <a:t>Product backlog</a:t>
                </a:r>
              </a:p>
            </p:txBody>
          </p:sp>
          <p:sp>
            <p:nvSpPr>
              <p:cNvPr id="39002" name="Rectangle 86"/>
              <p:cNvSpPr>
                <a:spLocks noChangeArrowheads="1"/>
              </p:cNvSpPr>
              <p:nvPr/>
            </p:nvSpPr>
            <p:spPr bwMode="auto">
              <a:xfrm>
                <a:off x="4932" y="4062"/>
                <a:ext cx="6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400">
                    <a:latin typeface="Trebuchet MS" panose="020B0603020202020204" pitchFamily="34" charset="0"/>
                    <a:ea typeface="ＭＳ Ｐゴシック" panose="020B0600070205080204" pitchFamily="34" charset="-128"/>
                  </a:rPr>
                  <a:t>Time</a:t>
                </a:r>
              </a:p>
            </p:txBody>
          </p:sp>
        </p:grpSp>
      </p:grpSp>
      <p:grpSp>
        <p:nvGrpSpPr>
          <p:cNvPr id="19" name="Group 87"/>
          <p:cNvGrpSpPr>
            <a:grpSpLocks/>
          </p:cNvGrpSpPr>
          <p:nvPr/>
        </p:nvGrpSpPr>
        <p:grpSpPr bwMode="auto">
          <a:xfrm>
            <a:off x="8134350" y="2298701"/>
            <a:ext cx="2514600" cy="3063875"/>
            <a:chOff x="2382" y="1094"/>
            <a:chExt cx="1584" cy="1930"/>
          </a:xfrm>
        </p:grpSpPr>
        <p:grpSp>
          <p:nvGrpSpPr>
            <p:cNvPr id="38975" name="Group 88"/>
            <p:cNvGrpSpPr>
              <a:grpSpLocks/>
            </p:cNvGrpSpPr>
            <p:nvPr/>
          </p:nvGrpSpPr>
          <p:grpSpPr bwMode="auto">
            <a:xfrm>
              <a:off x="2382" y="1209"/>
              <a:ext cx="1584" cy="1815"/>
              <a:chOff x="1680" y="1344"/>
              <a:chExt cx="2304" cy="2400"/>
            </a:xfrm>
          </p:grpSpPr>
          <p:sp>
            <p:nvSpPr>
              <p:cNvPr id="38996" name="AutoShape 89"/>
              <p:cNvSpPr>
                <a:spLocks noChangeArrowheads="1"/>
              </p:cNvSpPr>
              <p:nvPr/>
            </p:nvSpPr>
            <p:spPr bwMode="auto">
              <a:xfrm>
                <a:off x="1680" y="1344"/>
                <a:ext cx="2304" cy="2400"/>
              </a:xfrm>
              <a:prstGeom prst="roundRect">
                <a:avLst>
                  <a:gd name="adj" fmla="val 16667"/>
                </a:avLst>
              </a:prstGeom>
              <a:solidFill>
                <a:srgbClr val="FFFF99"/>
              </a:solidFill>
              <a:ln w="9525"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8997" name="Rectangle 90"/>
              <p:cNvSpPr>
                <a:spLocks noChangeArrowheads="1"/>
              </p:cNvSpPr>
              <p:nvPr/>
            </p:nvSpPr>
            <p:spPr bwMode="auto">
              <a:xfrm>
                <a:off x="3319" y="1344"/>
                <a:ext cx="58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SPRINT </a:t>
                </a:r>
              </a:p>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30 DAYS</a:t>
                </a:r>
              </a:p>
            </p:txBody>
          </p:sp>
        </p:grpSp>
        <p:sp>
          <p:nvSpPr>
            <p:cNvPr id="38976" name="Text Box 91"/>
            <p:cNvSpPr txBox="1">
              <a:spLocks noChangeArrowheads="1"/>
            </p:cNvSpPr>
            <p:nvPr/>
          </p:nvSpPr>
          <p:spPr bwMode="auto">
            <a:xfrm>
              <a:off x="2870" y="1094"/>
              <a:ext cx="4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SPRINT 3</a:t>
              </a:r>
            </a:p>
          </p:txBody>
        </p:sp>
        <p:grpSp>
          <p:nvGrpSpPr>
            <p:cNvPr id="38977" name="Group 92"/>
            <p:cNvGrpSpPr>
              <a:grpSpLocks/>
            </p:cNvGrpSpPr>
            <p:nvPr/>
          </p:nvGrpSpPr>
          <p:grpSpPr bwMode="auto">
            <a:xfrm>
              <a:off x="3168" y="1632"/>
              <a:ext cx="144" cy="624"/>
              <a:chOff x="2880" y="2288"/>
              <a:chExt cx="288" cy="624"/>
            </a:xfrm>
          </p:grpSpPr>
          <p:sp>
            <p:nvSpPr>
              <p:cNvPr id="38993" name="Line 93"/>
              <p:cNvSpPr>
                <a:spLocks noChangeShapeType="1"/>
              </p:cNvSpPr>
              <p:nvPr/>
            </p:nvSpPr>
            <p:spPr bwMode="auto">
              <a:xfrm flipV="1">
                <a:off x="2880" y="2288"/>
                <a:ext cx="28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sp>
            <p:nvSpPr>
              <p:cNvPr id="38994" name="Line 94"/>
              <p:cNvSpPr>
                <a:spLocks noChangeShapeType="1"/>
              </p:cNvSpPr>
              <p:nvPr/>
            </p:nvSpPr>
            <p:spPr bwMode="auto">
              <a:xfrm>
                <a:off x="2880" y="2528"/>
                <a:ext cx="28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sp>
            <p:nvSpPr>
              <p:cNvPr id="38995" name="Line 95"/>
              <p:cNvSpPr>
                <a:spLocks noChangeShapeType="1"/>
              </p:cNvSpPr>
              <p:nvPr/>
            </p:nvSpPr>
            <p:spPr bwMode="auto">
              <a:xfrm>
                <a:off x="2880" y="2816"/>
                <a:ext cx="28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grpSp>
          <p:nvGrpSpPr>
            <p:cNvPr id="38978" name="Group 96"/>
            <p:cNvGrpSpPr>
              <a:grpSpLocks/>
            </p:cNvGrpSpPr>
            <p:nvPr/>
          </p:nvGrpSpPr>
          <p:grpSpPr bwMode="auto">
            <a:xfrm>
              <a:off x="2448" y="1200"/>
              <a:ext cx="720" cy="1008"/>
              <a:chOff x="2256" y="1680"/>
              <a:chExt cx="720" cy="1296"/>
            </a:xfrm>
          </p:grpSpPr>
          <p:sp>
            <p:nvSpPr>
              <p:cNvPr id="38988" name="AutoShape 97"/>
              <p:cNvSpPr>
                <a:spLocks noChangeArrowheads="1"/>
              </p:cNvSpPr>
              <p:nvPr/>
            </p:nvSpPr>
            <p:spPr bwMode="auto">
              <a:xfrm>
                <a:off x="2256" y="2352"/>
                <a:ext cx="720" cy="624"/>
              </a:xfrm>
              <a:prstGeom prst="roundRect">
                <a:avLst>
                  <a:gd name="adj" fmla="val 16667"/>
                </a:avLst>
              </a:prstGeom>
              <a:solidFill>
                <a:schemeClr val="bg1"/>
              </a:solidFill>
              <a:ln w="9525"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8989" name="AutoShape 98"/>
              <p:cNvSpPr>
                <a:spLocks noChangeArrowheads="1"/>
              </p:cNvSpPr>
              <p:nvPr/>
            </p:nvSpPr>
            <p:spPr bwMode="auto">
              <a:xfrm>
                <a:off x="2352" y="2400"/>
                <a:ext cx="528" cy="192"/>
              </a:xfrm>
              <a:prstGeom prst="roundRect">
                <a:avLst>
                  <a:gd name="adj" fmla="val 16667"/>
                </a:avLst>
              </a:prstGeom>
              <a:solidFill>
                <a:schemeClr val="bg1"/>
              </a:solidFill>
              <a:ln w="9525" algn="ctr">
                <a:solidFill>
                  <a:schemeClr val="tx1"/>
                </a:solidFill>
                <a:round/>
                <a:headEnd/>
                <a:tailEnd/>
              </a:ln>
            </p:spPr>
            <p:txBody>
              <a:bodyPr wrap="none" anchor="ct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Daily Scrum</a:t>
                </a:r>
              </a:p>
            </p:txBody>
          </p:sp>
          <p:sp>
            <p:nvSpPr>
              <p:cNvPr id="38990" name="AutoShape 99"/>
              <p:cNvSpPr>
                <a:spLocks noChangeArrowheads="1"/>
              </p:cNvSpPr>
              <p:nvPr/>
            </p:nvSpPr>
            <p:spPr bwMode="auto">
              <a:xfrm>
                <a:off x="2352" y="2736"/>
                <a:ext cx="528" cy="192"/>
              </a:xfrm>
              <a:prstGeom prst="roundRect">
                <a:avLst>
                  <a:gd name="adj" fmla="val 16667"/>
                </a:avLst>
              </a:prstGeom>
              <a:solidFill>
                <a:schemeClr val="bg1"/>
              </a:solidFill>
              <a:ln w="9525" algn="ctr">
                <a:solidFill>
                  <a:schemeClr val="tx1"/>
                </a:solidFill>
                <a:round/>
                <a:headEnd/>
                <a:tailEnd/>
              </a:ln>
            </p:spPr>
            <p:txBody>
              <a:bodyPr wrap="none" anchor="ct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Daily Work</a:t>
                </a:r>
              </a:p>
            </p:txBody>
          </p:sp>
          <p:sp>
            <p:nvSpPr>
              <p:cNvPr id="38991" name="Line 100"/>
              <p:cNvSpPr>
                <a:spLocks noChangeShapeType="1"/>
              </p:cNvSpPr>
              <p:nvPr/>
            </p:nvSpPr>
            <p:spPr bwMode="auto">
              <a:xfrm>
                <a:off x="2640" y="2592"/>
                <a:ext cx="0"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sp>
            <p:nvSpPr>
              <p:cNvPr id="38992" name="Line 101"/>
              <p:cNvSpPr>
                <a:spLocks noChangeShapeType="1"/>
              </p:cNvSpPr>
              <p:nvPr/>
            </p:nvSpPr>
            <p:spPr bwMode="auto">
              <a:xfrm>
                <a:off x="2496" y="1680"/>
                <a:ext cx="0"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grpSp>
          <p:nvGrpSpPr>
            <p:cNvPr id="38979" name="Group 102"/>
            <p:cNvGrpSpPr>
              <a:grpSpLocks/>
            </p:cNvGrpSpPr>
            <p:nvPr/>
          </p:nvGrpSpPr>
          <p:grpSpPr bwMode="auto">
            <a:xfrm>
              <a:off x="3216" y="1200"/>
              <a:ext cx="672" cy="1528"/>
              <a:chOff x="1728" y="1688"/>
              <a:chExt cx="720" cy="1624"/>
            </a:xfrm>
          </p:grpSpPr>
          <p:sp>
            <p:nvSpPr>
              <p:cNvPr id="38982" name="Rectangle 103"/>
              <p:cNvSpPr>
                <a:spLocks noChangeArrowheads="1"/>
              </p:cNvSpPr>
              <p:nvPr/>
            </p:nvSpPr>
            <p:spPr bwMode="auto">
              <a:xfrm>
                <a:off x="1802" y="1986"/>
                <a:ext cx="591" cy="272"/>
              </a:xfrm>
              <a:prstGeom prst="rect">
                <a:avLst/>
              </a:prstGeom>
              <a:solidFill>
                <a:schemeClr val="bg1"/>
              </a:solidFill>
              <a:ln w="9525" algn="ctr">
                <a:solidFill>
                  <a:schemeClr val="tx1"/>
                </a:solidFill>
                <a:miter lim="800000"/>
                <a:headEnd/>
                <a:tailEnd/>
              </a:ln>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    SPRINT   </a:t>
                </a:r>
              </a:p>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GOAL</a:t>
                </a:r>
              </a:p>
            </p:txBody>
          </p:sp>
          <p:sp>
            <p:nvSpPr>
              <p:cNvPr id="38983" name="Rectangle 104"/>
              <p:cNvSpPr>
                <a:spLocks noChangeArrowheads="1"/>
              </p:cNvSpPr>
              <p:nvPr/>
            </p:nvSpPr>
            <p:spPr bwMode="auto">
              <a:xfrm>
                <a:off x="1817" y="2328"/>
                <a:ext cx="576" cy="272"/>
              </a:xfrm>
              <a:prstGeom prst="rect">
                <a:avLst/>
              </a:prstGeom>
              <a:solidFill>
                <a:schemeClr val="bg1"/>
              </a:solidFill>
              <a:ln w="9525" algn="ctr">
                <a:solidFill>
                  <a:schemeClr val="tx1"/>
                </a:solidFill>
                <a:miter lim="800000"/>
                <a:headEnd/>
                <a:tailEnd/>
              </a:ln>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    SPRINT   </a:t>
                </a:r>
              </a:p>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BACKLOG</a:t>
                </a:r>
              </a:p>
            </p:txBody>
          </p:sp>
          <p:sp>
            <p:nvSpPr>
              <p:cNvPr id="38984" name="Rectangle 105"/>
              <p:cNvSpPr>
                <a:spLocks noChangeArrowheads="1"/>
              </p:cNvSpPr>
              <p:nvPr/>
            </p:nvSpPr>
            <p:spPr bwMode="auto">
              <a:xfrm>
                <a:off x="1787" y="2936"/>
                <a:ext cx="606" cy="272"/>
              </a:xfrm>
              <a:prstGeom prst="rect">
                <a:avLst/>
              </a:prstGeom>
              <a:solidFill>
                <a:schemeClr val="bg1"/>
              </a:solidFill>
              <a:ln w="9525" algn="ctr">
                <a:solidFill>
                  <a:schemeClr val="tx1"/>
                </a:solidFill>
                <a:miter lim="800000"/>
                <a:headEnd/>
                <a:tailEnd/>
              </a:ln>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PRODUCT</a:t>
                </a:r>
              </a:p>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INCREMENT</a:t>
                </a:r>
              </a:p>
            </p:txBody>
          </p:sp>
          <p:sp>
            <p:nvSpPr>
              <p:cNvPr id="38985" name="Rectangle 106"/>
              <p:cNvSpPr>
                <a:spLocks noChangeArrowheads="1"/>
              </p:cNvSpPr>
              <p:nvPr/>
            </p:nvSpPr>
            <p:spPr bwMode="auto">
              <a:xfrm>
                <a:off x="1797" y="2616"/>
                <a:ext cx="596" cy="272"/>
              </a:xfrm>
              <a:prstGeom prst="rect">
                <a:avLst/>
              </a:prstGeom>
              <a:solidFill>
                <a:schemeClr val="bg1"/>
              </a:solidFill>
              <a:ln w="9525" algn="ctr">
                <a:solidFill>
                  <a:schemeClr val="tx1"/>
                </a:solidFill>
                <a:miter lim="800000"/>
                <a:headEnd/>
                <a:tailEnd/>
              </a:ln>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IMPEDIMENTS</a:t>
                </a:r>
              </a:p>
            </p:txBody>
          </p:sp>
          <p:sp>
            <p:nvSpPr>
              <p:cNvPr id="38986" name="Rectangle 107"/>
              <p:cNvSpPr>
                <a:spLocks noChangeArrowheads="1"/>
              </p:cNvSpPr>
              <p:nvPr/>
            </p:nvSpPr>
            <p:spPr bwMode="auto">
              <a:xfrm>
                <a:off x="1728" y="1928"/>
                <a:ext cx="720" cy="138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8987" name="Line 108"/>
              <p:cNvSpPr>
                <a:spLocks noChangeShapeType="1"/>
              </p:cNvSpPr>
              <p:nvPr/>
            </p:nvSpPr>
            <p:spPr bwMode="auto">
              <a:xfrm>
                <a:off x="1783" y="1688"/>
                <a:ext cx="277"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sp>
          <p:nvSpPr>
            <p:cNvPr id="38980" name="Rectangle 109"/>
            <p:cNvSpPr>
              <a:spLocks noChangeArrowheads="1"/>
            </p:cNvSpPr>
            <p:nvPr/>
          </p:nvSpPr>
          <p:spPr bwMode="auto">
            <a:xfrm>
              <a:off x="2465" y="2784"/>
              <a:ext cx="1423" cy="179"/>
            </a:xfrm>
            <a:prstGeom prst="rect">
              <a:avLst/>
            </a:prstGeom>
            <a:solidFill>
              <a:schemeClr val="bg1"/>
            </a:solidFill>
            <a:ln w="9525" algn="ctr">
              <a:solidFill>
                <a:schemeClr val="tx1"/>
              </a:solidFill>
              <a:miter lim="800000"/>
              <a:headEnd/>
              <a:tailEnd/>
            </a:ln>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200">
                  <a:latin typeface="Trebuchet MS" panose="020B0603020202020204" pitchFamily="34" charset="0"/>
                  <a:ea typeface="ＭＳ Ｐゴシック" panose="020B0600070205080204" pitchFamily="34" charset="-128"/>
                </a:rPr>
                <a:t>SPRINT REVIEW MEETING</a:t>
              </a:r>
            </a:p>
          </p:txBody>
        </p:sp>
        <p:sp>
          <p:nvSpPr>
            <p:cNvPr id="38981" name="Line 110"/>
            <p:cNvSpPr>
              <a:spLocks noChangeShapeType="1"/>
            </p:cNvSpPr>
            <p:nvPr/>
          </p:nvSpPr>
          <p:spPr bwMode="auto">
            <a:xfrm>
              <a:off x="2736" y="2208"/>
              <a:ext cx="1" cy="5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grpSp>
        <p:nvGrpSpPr>
          <p:cNvPr id="24" name="Group 111"/>
          <p:cNvGrpSpPr>
            <a:grpSpLocks/>
          </p:cNvGrpSpPr>
          <p:nvPr/>
        </p:nvGrpSpPr>
        <p:grpSpPr bwMode="auto">
          <a:xfrm>
            <a:off x="1914525" y="1171575"/>
            <a:ext cx="908050" cy="5562600"/>
            <a:chOff x="257" y="720"/>
            <a:chExt cx="572" cy="3504"/>
          </a:xfrm>
        </p:grpSpPr>
        <p:sp>
          <p:nvSpPr>
            <p:cNvPr id="38965" name="Rectangle 112"/>
            <p:cNvSpPr>
              <a:spLocks noChangeArrowheads="1"/>
            </p:cNvSpPr>
            <p:nvPr/>
          </p:nvSpPr>
          <p:spPr bwMode="auto">
            <a:xfrm>
              <a:off x="257" y="720"/>
              <a:ext cx="550" cy="294"/>
            </a:xfrm>
            <a:prstGeom prst="rect">
              <a:avLst/>
            </a:prstGeom>
            <a:solidFill>
              <a:srgbClr val="FFCC66"/>
            </a:solidFill>
            <a:ln w="9525" algn="ctr">
              <a:solidFill>
                <a:schemeClr val="tx1"/>
              </a:solidFill>
              <a:miter lim="800000"/>
              <a:headEnd/>
              <a:tailEnd/>
            </a:ln>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200">
                  <a:latin typeface="Trebuchet MS" panose="020B0603020202020204" pitchFamily="34" charset="0"/>
                  <a:ea typeface="ＭＳ Ｐゴシック" panose="020B0600070205080204" pitchFamily="34" charset="-128"/>
                </a:rPr>
                <a:t>PRODUCT</a:t>
              </a:r>
            </a:p>
            <a:p>
              <a:pPr eaLnBrk="1" hangingPunct="1">
                <a:spcBef>
                  <a:spcPct val="0"/>
                </a:spcBef>
                <a:buFontTx/>
                <a:buNone/>
              </a:pPr>
              <a:r>
                <a:rPr lang="en-US" altLang="ar-EG" sz="1200">
                  <a:latin typeface="Trebuchet MS" panose="020B0603020202020204" pitchFamily="34" charset="0"/>
                  <a:ea typeface="ＭＳ Ｐゴシック" panose="020B0600070205080204" pitchFamily="34" charset="-128"/>
                </a:rPr>
                <a:t>BACKLOG</a:t>
              </a:r>
            </a:p>
          </p:txBody>
        </p:sp>
        <p:grpSp>
          <p:nvGrpSpPr>
            <p:cNvPr id="38966" name="Group 113"/>
            <p:cNvGrpSpPr>
              <a:grpSpLocks/>
            </p:cNvGrpSpPr>
            <p:nvPr/>
          </p:nvGrpSpPr>
          <p:grpSpPr bwMode="auto">
            <a:xfrm>
              <a:off x="384" y="3168"/>
              <a:ext cx="445" cy="1056"/>
              <a:chOff x="395" y="3182"/>
              <a:chExt cx="445" cy="1056"/>
            </a:xfrm>
          </p:grpSpPr>
          <p:sp>
            <p:nvSpPr>
              <p:cNvPr id="38967" name="Rectangle 114"/>
              <p:cNvSpPr>
                <a:spLocks noChangeArrowheads="1"/>
              </p:cNvSpPr>
              <p:nvPr/>
            </p:nvSpPr>
            <p:spPr bwMode="auto">
              <a:xfrm>
                <a:off x="395" y="4146"/>
                <a:ext cx="445" cy="92"/>
              </a:xfrm>
              <a:prstGeom prst="rect">
                <a:avLst/>
              </a:prstGeom>
              <a:solidFill>
                <a:schemeClr val="bg1"/>
              </a:solidFill>
              <a:ln w="9525">
                <a:miter lim="800000"/>
                <a:headEnd/>
                <a:tailEnd/>
              </a:ln>
              <a:scene3d>
                <a:camera prst="legacyPerspectiveTopRight"/>
                <a:lightRig rig="legacyFlat2" dir="b"/>
              </a:scene3d>
              <a:sp3d extrusionH="18018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8968" name="Rectangle 115"/>
              <p:cNvSpPr>
                <a:spLocks noChangeArrowheads="1"/>
              </p:cNvSpPr>
              <p:nvPr/>
            </p:nvSpPr>
            <p:spPr bwMode="auto">
              <a:xfrm>
                <a:off x="395" y="4009"/>
                <a:ext cx="445" cy="92"/>
              </a:xfrm>
              <a:prstGeom prst="rect">
                <a:avLst/>
              </a:prstGeom>
              <a:solidFill>
                <a:schemeClr val="bg1"/>
              </a:solidFill>
              <a:ln w="9525">
                <a:miter lim="800000"/>
                <a:headEnd/>
                <a:tailEnd/>
              </a:ln>
              <a:scene3d>
                <a:camera prst="legacyPerspectiveTopRight"/>
                <a:lightRig rig="legacyFlat2" dir="b"/>
              </a:scene3d>
              <a:sp3d extrusionH="18018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8969" name="Rectangle 116"/>
              <p:cNvSpPr>
                <a:spLocks noChangeArrowheads="1"/>
              </p:cNvSpPr>
              <p:nvPr/>
            </p:nvSpPr>
            <p:spPr bwMode="auto">
              <a:xfrm>
                <a:off x="395" y="3871"/>
                <a:ext cx="445" cy="92"/>
              </a:xfrm>
              <a:prstGeom prst="rect">
                <a:avLst/>
              </a:prstGeom>
              <a:solidFill>
                <a:schemeClr val="bg1"/>
              </a:solidFill>
              <a:ln w="9525">
                <a:miter lim="800000"/>
                <a:headEnd/>
                <a:tailEnd/>
              </a:ln>
              <a:scene3d>
                <a:camera prst="legacyPerspectiveTopRight"/>
                <a:lightRig rig="legacyFlat2" dir="b"/>
              </a:scene3d>
              <a:sp3d extrusionH="18018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8970" name="Rectangle 117"/>
              <p:cNvSpPr>
                <a:spLocks noChangeArrowheads="1"/>
              </p:cNvSpPr>
              <p:nvPr/>
            </p:nvSpPr>
            <p:spPr bwMode="auto">
              <a:xfrm>
                <a:off x="395" y="3733"/>
                <a:ext cx="445" cy="92"/>
              </a:xfrm>
              <a:prstGeom prst="rect">
                <a:avLst/>
              </a:prstGeom>
              <a:solidFill>
                <a:schemeClr val="bg1"/>
              </a:solidFill>
              <a:ln w="9525">
                <a:miter lim="800000"/>
                <a:headEnd/>
                <a:tailEnd/>
              </a:ln>
              <a:scene3d>
                <a:camera prst="legacyPerspectiveTopRight"/>
                <a:lightRig rig="legacyFlat2" dir="b"/>
              </a:scene3d>
              <a:sp3d extrusionH="18018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8971" name="Rectangle 118"/>
              <p:cNvSpPr>
                <a:spLocks noChangeArrowheads="1"/>
              </p:cNvSpPr>
              <p:nvPr/>
            </p:nvSpPr>
            <p:spPr bwMode="auto">
              <a:xfrm>
                <a:off x="395" y="3595"/>
                <a:ext cx="445" cy="92"/>
              </a:xfrm>
              <a:prstGeom prst="rect">
                <a:avLst/>
              </a:prstGeom>
              <a:solidFill>
                <a:schemeClr val="bg1"/>
              </a:solidFill>
              <a:ln w="9525">
                <a:miter lim="800000"/>
                <a:headEnd/>
                <a:tailEnd/>
              </a:ln>
              <a:scene3d>
                <a:camera prst="legacyPerspectiveTopRight"/>
                <a:lightRig rig="legacyFlat2" dir="b"/>
              </a:scene3d>
              <a:sp3d extrusionH="18018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8972" name="Rectangle 119"/>
              <p:cNvSpPr>
                <a:spLocks noChangeArrowheads="1"/>
              </p:cNvSpPr>
              <p:nvPr/>
            </p:nvSpPr>
            <p:spPr bwMode="auto">
              <a:xfrm>
                <a:off x="395" y="3457"/>
                <a:ext cx="445" cy="92"/>
              </a:xfrm>
              <a:prstGeom prst="rect">
                <a:avLst/>
              </a:prstGeom>
              <a:solidFill>
                <a:schemeClr val="bg1"/>
              </a:solidFill>
              <a:ln w="9525">
                <a:miter lim="800000"/>
                <a:headEnd/>
                <a:tailEnd/>
              </a:ln>
              <a:scene3d>
                <a:camera prst="legacyPerspectiveTopRight"/>
                <a:lightRig rig="legacyFlat2" dir="b"/>
              </a:scene3d>
              <a:sp3d extrusionH="1801800" prstMaterial="legacyMatte">
                <a:bevelT w="13500" h="13500" prst="angle"/>
                <a:bevelB w="13500" h="13500" prst="angle"/>
                <a:extrusionClr>
                  <a:schemeClr val="bg1"/>
                </a:extrusionClr>
                <a:contourClr>
                  <a:schemeClr val="bg1"/>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8973" name="Rectangle 120"/>
              <p:cNvSpPr>
                <a:spLocks noChangeArrowheads="1"/>
              </p:cNvSpPr>
              <p:nvPr/>
            </p:nvSpPr>
            <p:spPr bwMode="auto">
              <a:xfrm>
                <a:off x="395" y="3319"/>
                <a:ext cx="445" cy="92"/>
              </a:xfrm>
              <a:prstGeom prst="rect">
                <a:avLst/>
              </a:prstGeom>
              <a:solidFill>
                <a:srgbClr val="99FF99"/>
              </a:solidFill>
              <a:ln w="9525">
                <a:miter lim="800000"/>
                <a:headEnd/>
                <a:tailEnd/>
              </a:ln>
              <a:scene3d>
                <a:camera prst="legacyPerspectiveTopRight"/>
                <a:lightRig rig="legacyFlat2" dir="b"/>
              </a:scene3d>
              <a:sp3d extrusionH="1801800" prstMaterial="legacyMatte">
                <a:bevelT w="13500" h="13500" prst="angle"/>
                <a:bevelB w="13500" h="13500" prst="angle"/>
                <a:extrusionClr>
                  <a:srgbClr val="99FF99"/>
                </a:extrusionClr>
                <a:contourClr>
                  <a:srgbClr val="99FF99"/>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8974" name="Rectangle 121"/>
              <p:cNvSpPr>
                <a:spLocks noChangeArrowheads="1"/>
              </p:cNvSpPr>
              <p:nvPr/>
            </p:nvSpPr>
            <p:spPr bwMode="auto">
              <a:xfrm>
                <a:off x="395" y="3182"/>
                <a:ext cx="445" cy="92"/>
              </a:xfrm>
              <a:prstGeom prst="rect">
                <a:avLst/>
              </a:prstGeom>
              <a:solidFill>
                <a:srgbClr val="99FF99"/>
              </a:solidFill>
              <a:ln w="9525">
                <a:miter lim="800000"/>
                <a:headEnd/>
                <a:tailEnd/>
              </a:ln>
              <a:scene3d>
                <a:camera prst="legacyPerspectiveTopRight"/>
                <a:lightRig rig="legacyFlat2" dir="b"/>
              </a:scene3d>
              <a:sp3d extrusionH="1801800" prstMaterial="legacyMatte">
                <a:bevelT w="13500" h="13500" prst="angle"/>
                <a:bevelB w="13500" h="13500" prst="angle"/>
                <a:extrusionClr>
                  <a:srgbClr val="99FF99"/>
                </a:extrusionClr>
                <a:contourClr>
                  <a:srgbClr val="99FF99"/>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grpSp>
      </p:grpSp>
      <p:grpSp>
        <p:nvGrpSpPr>
          <p:cNvPr id="26" name="Group 122"/>
          <p:cNvGrpSpPr>
            <a:grpSpLocks/>
          </p:cNvGrpSpPr>
          <p:nvPr/>
        </p:nvGrpSpPr>
        <p:grpSpPr bwMode="auto">
          <a:xfrm>
            <a:off x="4843464" y="2924175"/>
            <a:ext cx="471487" cy="2362200"/>
            <a:chOff x="2103" y="1824"/>
            <a:chExt cx="297" cy="1488"/>
          </a:xfrm>
        </p:grpSpPr>
        <p:sp>
          <p:nvSpPr>
            <p:cNvPr id="38962" name="Line 123"/>
            <p:cNvSpPr>
              <a:spLocks noChangeShapeType="1"/>
            </p:cNvSpPr>
            <p:nvPr/>
          </p:nvSpPr>
          <p:spPr bwMode="auto">
            <a:xfrm>
              <a:off x="2238" y="2040"/>
              <a:ext cx="18" cy="1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sp>
          <p:nvSpPr>
            <p:cNvPr id="38963" name="Rectangle 124"/>
            <p:cNvSpPr>
              <a:spLocks noChangeArrowheads="1"/>
            </p:cNvSpPr>
            <p:nvPr/>
          </p:nvSpPr>
          <p:spPr bwMode="auto">
            <a:xfrm rot="16200000">
              <a:off x="1995" y="2314"/>
              <a:ext cx="6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400">
                  <a:latin typeface="Trebuchet MS" panose="020B0603020202020204" pitchFamily="34" charset="0"/>
                  <a:ea typeface="ＭＳ Ｐゴシック" panose="020B0600070205080204" pitchFamily="34" charset="-128"/>
                </a:rPr>
                <a:t>Burndown</a:t>
              </a:r>
            </a:p>
          </p:txBody>
        </p:sp>
        <p:sp>
          <p:nvSpPr>
            <p:cNvPr id="38964" name="AutoShape 125"/>
            <p:cNvSpPr>
              <a:spLocks noChangeArrowheads="1"/>
            </p:cNvSpPr>
            <p:nvPr/>
          </p:nvSpPr>
          <p:spPr bwMode="auto">
            <a:xfrm>
              <a:off x="2103" y="1824"/>
              <a:ext cx="288" cy="240"/>
            </a:xfrm>
            <a:prstGeom prst="rightArrow">
              <a:avLst>
                <a:gd name="adj1" fmla="val 50000"/>
                <a:gd name="adj2" fmla="val 30000"/>
              </a:avLst>
            </a:prstGeom>
            <a:solidFill>
              <a:schemeClr val="bg1"/>
            </a:solidFill>
            <a:ln w="9525" algn="ctr">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grpSp>
      <p:grpSp>
        <p:nvGrpSpPr>
          <p:cNvPr id="27" name="Group 126"/>
          <p:cNvGrpSpPr>
            <a:grpSpLocks/>
          </p:cNvGrpSpPr>
          <p:nvPr/>
        </p:nvGrpSpPr>
        <p:grpSpPr bwMode="auto">
          <a:xfrm>
            <a:off x="5072063" y="1704975"/>
            <a:ext cx="2728912" cy="3200400"/>
            <a:chOff x="2247" y="1056"/>
            <a:chExt cx="1719" cy="2016"/>
          </a:xfrm>
        </p:grpSpPr>
        <p:sp>
          <p:nvSpPr>
            <p:cNvPr id="38936" name="Line 127"/>
            <p:cNvSpPr>
              <a:spLocks noChangeShapeType="1"/>
            </p:cNvSpPr>
            <p:nvPr/>
          </p:nvSpPr>
          <p:spPr bwMode="auto">
            <a:xfrm>
              <a:off x="2247" y="1056"/>
              <a:ext cx="0" cy="8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sp>
          <p:nvSpPr>
            <p:cNvPr id="38937" name="Line 128"/>
            <p:cNvSpPr>
              <a:spLocks noChangeShapeType="1"/>
            </p:cNvSpPr>
            <p:nvPr/>
          </p:nvSpPr>
          <p:spPr bwMode="auto">
            <a:xfrm>
              <a:off x="2256" y="1056"/>
              <a:ext cx="11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nvGrpSpPr>
            <p:cNvPr id="38938" name="Group 129"/>
            <p:cNvGrpSpPr>
              <a:grpSpLocks/>
            </p:cNvGrpSpPr>
            <p:nvPr/>
          </p:nvGrpSpPr>
          <p:grpSpPr bwMode="auto">
            <a:xfrm>
              <a:off x="2382" y="1142"/>
              <a:ext cx="1584" cy="1930"/>
              <a:chOff x="2382" y="1094"/>
              <a:chExt cx="1584" cy="1930"/>
            </a:xfrm>
          </p:grpSpPr>
          <p:grpSp>
            <p:nvGrpSpPr>
              <p:cNvPr id="38939" name="Group 130"/>
              <p:cNvGrpSpPr>
                <a:grpSpLocks/>
              </p:cNvGrpSpPr>
              <p:nvPr/>
            </p:nvGrpSpPr>
            <p:grpSpPr bwMode="auto">
              <a:xfrm>
                <a:off x="2382" y="1209"/>
                <a:ext cx="1584" cy="1815"/>
                <a:chOff x="1680" y="1344"/>
                <a:chExt cx="2304" cy="2400"/>
              </a:xfrm>
            </p:grpSpPr>
            <p:sp>
              <p:nvSpPr>
                <p:cNvPr id="38960" name="AutoShape 131"/>
                <p:cNvSpPr>
                  <a:spLocks noChangeArrowheads="1"/>
                </p:cNvSpPr>
                <p:nvPr/>
              </p:nvSpPr>
              <p:spPr bwMode="auto">
                <a:xfrm>
                  <a:off x="1680" y="1344"/>
                  <a:ext cx="2304" cy="2400"/>
                </a:xfrm>
                <a:prstGeom prst="roundRect">
                  <a:avLst>
                    <a:gd name="adj" fmla="val 16667"/>
                  </a:avLst>
                </a:prstGeom>
                <a:solidFill>
                  <a:srgbClr val="FFFF99"/>
                </a:solidFill>
                <a:ln w="9525"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8961" name="Rectangle 132"/>
                <p:cNvSpPr>
                  <a:spLocks noChangeArrowheads="1"/>
                </p:cNvSpPr>
                <p:nvPr/>
              </p:nvSpPr>
              <p:spPr bwMode="auto">
                <a:xfrm>
                  <a:off x="3319" y="1344"/>
                  <a:ext cx="58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SPRINT </a:t>
                  </a:r>
                </a:p>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30 DAYS</a:t>
                  </a:r>
                </a:p>
              </p:txBody>
            </p:sp>
          </p:grpSp>
          <p:sp>
            <p:nvSpPr>
              <p:cNvPr id="38940" name="Text Box 133"/>
              <p:cNvSpPr txBox="1">
                <a:spLocks noChangeArrowheads="1"/>
              </p:cNvSpPr>
              <p:nvPr/>
            </p:nvSpPr>
            <p:spPr bwMode="auto">
              <a:xfrm>
                <a:off x="2870" y="1094"/>
                <a:ext cx="4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SPRINT 2</a:t>
                </a:r>
              </a:p>
            </p:txBody>
          </p:sp>
          <p:grpSp>
            <p:nvGrpSpPr>
              <p:cNvPr id="38941" name="Group 134"/>
              <p:cNvGrpSpPr>
                <a:grpSpLocks/>
              </p:cNvGrpSpPr>
              <p:nvPr/>
            </p:nvGrpSpPr>
            <p:grpSpPr bwMode="auto">
              <a:xfrm>
                <a:off x="3168" y="1632"/>
                <a:ext cx="144" cy="624"/>
                <a:chOff x="2880" y="2288"/>
                <a:chExt cx="288" cy="624"/>
              </a:xfrm>
            </p:grpSpPr>
            <p:sp>
              <p:nvSpPr>
                <p:cNvPr id="38957" name="Line 135"/>
                <p:cNvSpPr>
                  <a:spLocks noChangeShapeType="1"/>
                </p:cNvSpPr>
                <p:nvPr/>
              </p:nvSpPr>
              <p:spPr bwMode="auto">
                <a:xfrm flipV="1">
                  <a:off x="2880" y="2288"/>
                  <a:ext cx="28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sp>
              <p:nvSpPr>
                <p:cNvPr id="38958" name="Line 136"/>
                <p:cNvSpPr>
                  <a:spLocks noChangeShapeType="1"/>
                </p:cNvSpPr>
                <p:nvPr/>
              </p:nvSpPr>
              <p:spPr bwMode="auto">
                <a:xfrm>
                  <a:off x="2880" y="2528"/>
                  <a:ext cx="28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sp>
              <p:nvSpPr>
                <p:cNvPr id="38959" name="Line 137"/>
                <p:cNvSpPr>
                  <a:spLocks noChangeShapeType="1"/>
                </p:cNvSpPr>
                <p:nvPr/>
              </p:nvSpPr>
              <p:spPr bwMode="auto">
                <a:xfrm>
                  <a:off x="2880" y="2816"/>
                  <a:ext cx="28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grpSp>
            <p:nvGrpSpPr>
              <p:cNvPr id="38942" name="Group 138"/>
              <p:cNvGrpSpPr>
                <a:grpSpLocks/>
              </p:cNvGrpSpPr>
              <p:nvPr/>
            </p:nvGrpSpPr>
            <p:grpSpPr bwMode="auto">
              <a:xfrm>
                <a:off x="2448" y="1200"/>
                <a:ext cx="720" cy="1008"/>
                <a:chOff x="2256" y="1680"/>
                <a:chExt cx="720" cy="1296"/>
              </a:xfrm>
            </p:grpSpPr>
            <p:sp>
              <p:nvSpPr>
                <p:cNvPr id="38952" name="AutoShape 139"/>
                <p:cNvSpPr>
                  <a:spLocks noChangeArrowheads="1"/>
                </p:cNvSpPr>
                <p:nvPr/>
              </p:nvSpPr>
              <p:spPr bwMode="auto">
                <a:xfrm>
                  <a:off x="2256" y="2352"/>
                  <a:ext cx="720" cy="624"/>
                </a:xfrm>
                <a:prstGeom prst="roundRect">
                  <a:avLst>
                    <a:gd name="adj" fmla="val 16667"/>
                  </a:avLst>
                </a:prstGeom>
                <a:solidFill>
                  <a:schemeClr val="bg1"/>
                </a:solidFill>
                <a:ln w="9525"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ar-EG" altLang="ar-EG" sz="4000">
                    <a:latin typeface="Trebuchet MS" panose="020B0603020202020204" pitchFamily="34" charset="0"/>
                    <a:ea typeface="ＭＳ Ｐゴシック" panose="020B0600070205080204" pitchFamily="34" charset="-128"/>
                  </a:endParaRPr>
                </a:p>
              </p:txBody>
            </p:sp>
            <p:sp>
              <p:nvSpPr>
                <p:cNvPr id="38953" name="AutoShape 140"/>
                <p:cNvSpPr>
                  <a:spLocks noChangeArrowheads="1"/>
                </p:cNvSpPr>
                <p:nvPr/>
              </p:nvSpPr>
              <p:spPr bwMode="auto">
                <a:xfrm>
                  <a:off x="2352" y="2400"/>
                  <a:ext cx="528" cy="192"/>
                </a:xfrm>
                <a:prstGeom prst="roundRect">
                  <a:avLst>
                    <a:gd name="adj" fmla="val 16667"/>
                  </a:avLst>
                </a:prstGeom>
                <a:solidFill>
                  <a:schemeClr val="bg1"/>
                </a:solidFill>
                <a:ln w="9525" algn="ctr">
                  <a:solidFill>
                    <a:schemeClr val="tx1"/>
                  </a:solidFill>
                  <a:round/>
                  <a:headEnd/>
                  <a:tailEnd/>
                </a:ln>
              </p:spPr>
              <p:txBody>
                <a:bodyPr wrap="none" anchor="ct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Daily Scrum</a:t>
                  </a:r>
                </a:p>
              </p:txBody>
            </p:sp>
            <p:sp>
              <p:nvSpPr>
                <p:cNvPr id="38954" name="AutoShape 141"/>
                <p:cNvSpPr>
                  <a:spLocks noChangeArrowheads="1"/>
                </p:cNvSpPr>
                <p:nvPr/>
              </p:nvSpPr>
              <p:spPr bwMode="auto">
                <a:xfrm>
                  <a:off x="2352" y="2736"/>
                  <a:ext cx="528" cy="192"/>
                </a:xfrm>
                <a:prstGeom prst="roundRect">
                  <a:avLst>
                    <a:gd name="adj" fmla="val 16667"/>
                  </a:avLst>
                </a:prstGeom>
                <a:solidFill>
                  <a:schemeClr val="bg1"/>
                </a:solidFill>
                <a:ln w="9525" algn="ctr">
                  <a:solidFill>
                    <a:schemeClr val="tx1"/>
                  </a:solidFill>
                  <a:round/>
                  <a:headEnd/>
                  <a:tailEnd/>
                </a:ln>
              </p:spPr>
              <p:txBody>
                <a:bodyPr wrap="none" anchor="ct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Daily Work</a:t>
                  </a:r>
                </a:p>
              </p:txBody>
            </p:sp>
            <p:sp>
              <p:nvSpPr>
                <p:cNvPr id="38955" name="Line 142"/>
                <p:cNvSpPr>
                  <a:spLocks noChangeShapeType="1"/>
                </p:cNvSpPr>
                <p:nvPr/>
              </p:nvSpPr>
              <p:spPr bwMode="auto">
                <a:xfrm>
                  <a:off x="2640" y="2592"/>
                  <a:ext cx="0"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sp>
              <p:nvSpPr>
                <p:cNvPr id="38956" name="Line 143"/>
                <p:cNvSpPr>
                  <a:spLocks noChangeShapeType="1"/>
                </p:cNvSpPr>
                <p:nvPr/>
              </p:nvSpPr>
              <p:spPr bwMode="auto">
                <a:xfrm>
                  <a:off x="2496" y="1680"/>
                  <a:ext cx="0" cy="6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grpSp>
            <p:nvGrpSpPr>
              <p:cNvPr id="38943" name="Group 144"/>
              <p:cNvGrpSpPr>
                <a:grpSpLocks/>
              </p:cNvGrpSpPr>
              <p:nvPr/>
            </p:nvGrpSpPr>
            <p:grpSpPr bwMode="auto">
              <a:xfrm>
                <a:off x="3216" y="1200"/>
                <a:ext cx="672" cy="1528"/>
                <a:chOff x="1728" y="1688"/>
                <a:chExt cx="720" cy="1624"/>
              </a:xfrm>
            </p:grpSpPr>
            <p:sp>
              <p:nvSpPr>
                <p:cNvPr id="38946" name="Rectangle 145"/>
                <p:cNvSpPr>
                  <a:spLocks noChangeArrowheads="1"/>
                </p:cNvSpPr>
                <p:nvPr/>
              </p:nvSpPr>
              <p:spPr bwMode="auto">
                <a:xfrm>
                  <a:off x="1802" y="1986"/>
                  <a:ext cx="591" cy="272"/>
                </a:xfrm>
                <a:prstGeom prst="rect">
                  <a:avLst/>
                </a:prstGeom>
                <a:solidFill>
                  <a:schemeClr val="bg1"/>
                </a:solidFill>
                <a:ln w="9525" algn="ctr">
                  <a:solidFill>
                    <a:schemeClr val="tx1"/>
                  </a:solidFill>
                  <a:miter lim="800000"/>
                  <a:headEnd/>
                  <a:tailEnd/>
                </a:ln>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    SPRINT   </a:t>
                  </a:r>
                </a:p>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GOAL</a:t>
                  </a:r>
                </a:p>
              </p:txBody>
            </p:sp>
            <p:sp>
              <p:nvSpPr>
                <p:cNvPr id="38947" name="Rectangle 146"/>
                <p:cNvSpPr>
                  <a:spLocks noChangeArrowheads="1"/>
                </p:cNvSpPr>
                <p:nvPr/>
              </p:nvSpPr>
              <p:spPr bwMode="auto">
                <a:xfrm>
                  <a:off x="1817" y="2328"/>
                  <a:ext cx="576" cy="272"/>
                </a:xfrm>
                <a:prstGeom prst="rect">
                  <a:avLst/>
                </a:prstGeom>
                <a:solidFill>
                  <a:schemeClr val="bg1"/>
                </a:solidFill>
                <a:ln w="9525" algn="ctr">
                  <a:solidFill>
                    <a:schemeClr val="tx1"/>
                  </a:solidFill>
                  <a:miter lim="800000"/>
                  <a:headEnd/>
                  <a:tailEnd/>
                </a:ln>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    SPRINT   </a:t>
                  </a:r>
                </a:p>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BACKLOG</a:t>
                  </a:r>
                </a:p>
              </p:txBody>
            </p:sp>
            <p:sp>
              <p:nvSpPr>
                <p:cNvPr id="38948" name="Rectangle 147"/>
                <p:cNvSpPr>
                  <a:spLocks noChangeArrowheads="1"/>
                </p:cNvSpPr>
                <p:nvPr/>
              </p:nvSpPr>
              <p:spPr bwMode="auto">
                <a:xfrm>
                  <a:off x="1787" y="2936"/>
                  <a:ext cx="606" cy="272"/>
                </a:xfrm>
                <a:prstGeom prst="rect">
                  <a:avLst/>
                </a:prstGeom>
                <a:solidFill>
                  <a:schemeClr val="bg1"/>
                </a:solidFill>
                <a:ln w="9525" algn="ctr">
                  <a:solidFill>
                    <a:schemeClr val="tx1"/>
                  </a:solidFill>
                  <a:miter lim="800000"/>
                  <a:headEnd/>
                  <a:tailEnd/>
                </a:ln>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PRODUCT</a:t>
                  </a:r>
                </a:p>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INCREMENT</a:t>
                  </a:r>
                </a:p>
              </p:txBody>
            </p:sp>
            <p:sp>
              <p:nvSpPr>
                <p:cNvPr id="38949" name="Rectangle 148"/>
                <p:cNvSpPr>
                  <a:spLocks noChangeArrowheads="1"/>
                </p:cNvSpPr>
                <p:nvPr/>
              </p:nvSpPr>
              <p:spPr bwMode="auto">
                <a:xfrm>
                  <a:off x="1797" y="2616"/>
                  <a:ext cx="596" cy="272"/>
                </a:xfrm>
                <a:prstGeom prst="rect">
                  <a:avLst/>
                </a:prstGeom>
                <a:solidFill>
                  <a:schemeClr val="bg1"/>
                </a:solidFill>
                <a:ln w="9525" algn="ctr">
                  <a:solidFill>
                    <a:schemeClr val="tx1"/>
                  </a:solidFill>
                  <a:miter lim="800000"/>
                  <a:headEnd/>
                  <a:tailEnd/>
                </a:ln>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000">
                      <a:latin typeface="Trebuchet MS" panose="020B0603020202020204" pitchFamily="34" charset="0"/>
                      <a:ea typeface="ＭＳ Ｐゴシック" panose="020B0600070205080204" pitchFamily="34" charset="-128"/>
                    </a:rPr>
                    <a:t>IMPEDIMENTS</a:t>
                  </a:r>
                </a:p>
              </p:txBody>
            </p:sp>
            <p:sp>
              <p:nvSpPr>
                <p:cNvPr id="38950" name="Rectangle 149"/>
                <p:cNvSpPr>
                  <a:spLocks noChangeArrowheads="1"/>
                </p:cNvSpPr>
                <p:nvPr/>
              </p:nvSpPr>
              <p:spPr bwMode="auto">
                <a:xfrm>
                  <a:off x="1728" y="1928"/>
                  <a:ext cx="720" cy="138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endParaRPr lang="ar-EG" altLang="ar-EG" sz="2000">
                    <a:latin typeface="Trebuchet MS" panose="020B0603020202020204" pitchFamily="34" charset="0"/>
                    <a:ea typeface="ＭＳ Ｐゴシック" panose="020B0600070205080204" pitchFamily="34" charset="-128"/>
                  </a:endParaRPr>
                </a:p>
              </p:txBody>
            </p:sp>
            <p:sp>
              <p:nvSpPr>
                <p:cNvPr id="38951" name="Line 150"/>
                <p:cNvSpPr>
                  <a:spLocks noChangeShapeType="1"/>
                </p:cNvSpPr>
                <p:nvPr/>
              </p:nvSpPr>
              <p:spPr bwMode="auto">
                <a:xfrm>
                  <a:off x="1783" y="1688"/>
                  <a:ext cx="277"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sp>
            <p:nvSpPr>
              <p:cNvPr id="38944" name="Rectangle 151"/>
              <p:cNvSpPr>
                <a:spLocks noChangeArrowheads="1"/>
              </p:cNvSpPr>
              <p:nvPr/>
            </p:nvSpPr>
            <p:spPr bwMode="auto">
              <a:xfrm>
                <a:off x="2465" y="2784"/>
                <a:ext cx="1423" cy="179"/>
              </a:xfrm>
              <a:prstGeom prst="rect">
                <a:avLst/>
              </a:prstGeom>
              <a:solidFill>
                <a:schemeClr val="bg1"/>
              </a:solidFill>
              <a:ln w="9525" algn="ctr">
                <a:solidFill>
                  <a:schemeClr val="tx1"/>
                </a:solidFill>
                <a:miter lim="800000"/>
                <a:headEnd/>
                <a:tailEnd/>
              </a:ln>
            </p:spPr>
            <p:txBody>
              <a:bodyPr>
                <a:spAutoFit/>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1200">
                    <a:latin typeface="Trebuchet MS" panose="020B0603020202020204" pitchFamily="34" charset="0"/>
                    <a:ea typeface="ＭＳ Ｐゴシック" panose="020B0600070205080204" pitchFamily="34" charset="-128"/>
                  </a:rPr>
                  <a:t>SPRINT REVIEW MEETING</a:t>
                </a:r>
              </a:p>
            </p:txBody>
          </p:sp>
          <p:sp>
            <p:nvSpPr>
              <p:cNvPr id="38945" name="Line 152"/>
              <p:cNvSpPr>
                <a:spLocks noChangeShapeType="1"/>
              </p:cNvSpPr>
              <p:nvPr/>
            </p:nvSpPr>
            <p:spPr bwMode="auto">
              <a:xfrm>
                <a:off x="2736" y="2208"/>
                <a:ext cx="1" cy="57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ar-EG"/>
              </a:p>
            </p:txBody>
          </p:sp>
        </p:grpSp>
      </p:grpSp>
    </p:spTree>
    <p:extLst>
      <p:ext uri="{BB962C8B-B14F-4D97-AF65-F5344CB8AC3E}">
        <p14:creationId xmlns:p14="http://schemas.microsoft.com/office/powerpoint/2010/main" val="585807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dissolve">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612"/>
                                        </p:tgtEl>
                                        <p:attrNameLst>
                                          <p:attrName>style.visibility</p:attrName>
                                        </p:attrNameLst>
                                      </p:cBhvr>
                                      <p:to>
                                        <p:strVal val="visible"/>
                                      </p:to>
                                    </p:set>
                                    <p:animEffect transition="in" filter="dissolve">
                                      <p:cBhvr>
                                        <p:cTn id="47" dur="500"/>
                                        <p:tgtEl>
                                          <p:spTgt spid="246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dissolve">
                                      <p:cBhvr>
                                        <p:cTn id="52" dur="500"/>
                                        <p:tgtEl>
                                          <p:spTgt spid="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dissolve">
                                      <p:cBhvr>
                                        <p:cTn id="57" dur="500"/>
                                        <p:tgtEl>
                                          <p:spTgt spid="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dissolve">
                                      <p:cBhvr>
                                        <p:cTn id="62" dur="500"/>
                                        <p:tgtEl>
                                          <p:spTgt spid="1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dissolve">
                                      <p:cBhvr>
                                        <p:cTn id="72" dur="500"/>
                                        <p:tgtEl>
                                          <p:spTgt spid="2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dissolve">
                                      <p:cBhvr>
                                        <p:cTn id="77" dur="500"/>
                                        <p:tgtEl>
                                          <p:spTgt spid="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dissolve">
                                      <p:cBhvr>
                                        <p:cTn id="82" dur="500"/>
                                        <p:tgtEl>
                                          <p:spTgt spid="1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dissolve">
                                      <p:cBhvr>
                                        <p:cTn id="87" dur="500"/>
                                        <p:tgtEl>
                                          <p:spTgt spid="1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dissolve">
                                      <p:cBhvr>
                                        <p:cTn id="92" dur="500"/>
                                        <p:tgtEl>
                                          <p:spTgt spid="1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9" presetClass="entr" presetSubtype="0" fill="hold"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dissolve">
                                      <p:cBhvr>
                                        <p:cTn id="9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r>
              <a:rPr lang="en-US" dirty="0"/>
              <a:t>When to use RAD</a:t>
            </a:r>
          </a:p>
        </p:txBody>
      </p:sp>
      <p:sp>
        <p:nvSpPr>
          <p:cNvPr id="436227" name="Rectangle 3"/>
          <p:cNvSpPr>
            <a:spLocks noGrp="1" noChangeArrowheads="1"/>
          </p:cNvSpPr>
          <p:nvPr>
            <p:ph type="body" idx="1"/>
          </p:nvPr>
        </p:nvSpPr>
        <p:spPr/>
        <p:txBody>
          <a:bodyPr/>
          <a:lstStyle/>
          <a:p>
            <a:pPr algn="l" rtl="0"/>
            <a:r>
              <a:rPr lang="en-US" b="1" dirty="0"/>
              <a:t>Reasonably </a:t>
            </a:r>
            <a:r>
              <a:rPr lang="en-US" b="1" dirty="0">
                <a:solidFill>
                  <a:srgbClr val="C00000"/>
                </a:solidFill>
              </a:rPr>
              <a:t>well-known requirements</a:t>
            </a:r>
          </a:p>
          <a:p>
            <a:pPr algn="l" rtl="0"/>
            <a:r>
              <a:rPr lang="en-US" b="1" dirty="0"/>
              <a:t>User involved </a:t>
            </a:r>
            <a:r>
              <a:rPr lang="en-US" b="1" dirty="0">
                <a:solidFill>
                  <a:srgbClr val="C00000"/>
                </a:solidFill>
              </a:rPr>
              <a:t>throughout the life cycle</a:t>
            </a:r>
          </a:p>
          <a:p>
            <a:pPr algn="l" rtl="0"/>
            <a:r>
              <a:rPr lang="en-US" b="1" dirty="0"/>
              <a:t>Project can be </a:t>
            </a:r>
            <a:r>
              <a:rPr lang="en-US" b="1" dirty="0">
                <a:solidFill>
                  <a:srgbClr val="C00000"/>
                </a:solidFill>
              </a:rPr>
              <a:t>time-boxed </a:t>
            </a:r>
          </a:p>
          <a:p>
            <a:pPr algn="l" rtl="0"/>
            <a:r>
              <a:rPr lang="en-US" b="1" dirty="0"/>
              <a:t>Functionality delivered in </a:t>
            </a:r>
            <a:r>
              <a:rPr lang="en-US" b="1" dirty="0">
                <a:solidFill>
                  <a:srgbClr val="C00000"/>
                </a:solidFill>
              </a:rPr>
              <a:t>increments</a:t>
            </a:r>
          </a:p>
          <a:p>
            <a:pPr algn="l" rtl="0"/>
            <a:r>
              <a:rPr lang="en-US" b="1" dirty="0">
                <a:solidFill>
                  <a:srgbClr val="C00000"/>
                </a:solidFill>
              </a:rPr>
              <a:t>High performance not required</a:t>
            </a:r>
          </a:p>
          <a:p>
            <a:pPr algn="l" rtl="0"/>
            <a:r>
              <a:rPr lang="en-US" b="1" dirty="0">
                <a:solidFill>
                  <a:srgbClr val="C00000"/>
                </a:solidFill>
              </a:rPr>
              <a:t>Low technical risks </a:t>
            </a:r>
          </a:p>
          <a:p>
            <a:pPr algn="l" rtl="0"/>
            <a:r>
              <a:rPr lang="en-US" b="1" dirty="0"/>
              <a:t>System </a:t>
            </a:r>
            <a:r>
              <a:rPr lang="en-US" b="1" dirty="0">
                <a:solidFill>
                  <a:srgbClr val="C00000"/>
                </a:solidFill>
              </a:rPr>
              <a:t>can be modularized</a:t>
            </a:r>
          </a:p>
        </p:txBody>
      </p:sp>
    </p:spTree>
    <p:extLst>
      <p:ext uri="{BB962C8B-B14F-4D97-AF65-F5344CB8AC3E}">
        <p14:creationId xmlns:p14="http://schemas.microsoft.com/office/powerpoint/2010/main" val="3142933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B0CCC157-74FE-440C-9086-8C675EAC1D2F}" type="slidenum">
              <a:rPr lang="en-US" altLang="ar-EG" sz="1200">
                <a:solidFill>
                  <a:srgbClr val="898989"/>
                </a:solidFill>
              </a:rPr>
              <a:pPr algn="l">
                <a:spcBef>
                  <a:spcPct val="0"/>
                </a:spcBef>
                <a:buFontTx/>
                <a:buNone/>
              </a:pPr>
              <a:t>50</a:t>
            </a:fld>
            <a:endParaRPr lang="en-US" altLang="ar-EG" sz="1200">
              <a:solidFill>
                <a:srgbClr val="898989"/>
              </a:solidFill>
            </a:endParaRPr>
          </a:p>
        </p:txBody>
      </p:sp>
      <p:pic>
        <p:nvPicPr>
          <p:cNvPr id="4403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2751"/>
            <a:ext cx="11897724" cy="6155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5"/>
          <p:cNvSpPr>
            <a:spLocks noChangeArrowheads="1"/>
          </p:cNvSpPr>
          <p:nvPr/>
        </p:nvSpPr>
        <p:spPr bwMode="auto">
          <a:xfrm>
            <a:off x="3846514" y="304801"/>
            <a:ext cx="39639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2800"/>
              <a:t>Tools -SPRINT UPDATES</a:t>
            </a:r>
          </a:p>
        </p:txBody>
      </p:sp>
    </p:spTree>
    <p:extLst>
      <p:ext uri="{BB962C8B-B14F-4D97-AF65-F5344CB8AC3E}">
        <p14:creationId xmlns:p14="http://schemas.microsoft.com/office/powerpoint/2010/main" val="462200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E0560720-949C-433B-A45F-EE560564A047}" type="slidenum">
              <a:rPr lang="en-US" altLang="ar-EG" sz="1200">
                <a:solidFill>
                  <a:srgbClr val="898989"/>
                </a:solidFill>
              </a:rPr>
              <a:pPr algn="l">
                <a:spcBef>
                  <a:spcPct val="0"/>
                </a:spcBef>
                <a:buFontTx/>
                <a:buNone/>
              </a:pPr>
              <a:t>51</a:t>
            </a:fld>
            <a:endParaRPr lang="en-US" altLang="ar-EG" sz="1200">
              <a:solidFill>
                <a:srgbClr val="898989"/>
              </a:solidFill>
            </a:endParaRPr>
          </a:p>
        </p:txBody>
      </p:sp>
      <p:sp>
        <p:nvSpPr>
          <p:cNvPr id="45059" name="Rectangle 6"/>
          <p:cNvSpPr>
            <a:spLocks noChangeArrowheads="1"/>
          </p:cNvSpPr>
          <p:nvPr/>
        </p:nvSpPr>
        <p:spPr bwMode="auto">
          <a:xfrm>
            <a:off x="1524000" y="285751"/>
            <a:ext cx="914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1">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2800"/>
              <a:t>Tools -TEST UPDATES – Quality Centre</a:t>
            </a:r>
          </a:p>
        </p:txBody>
      </p:sp>
      <p:pic>
        <p:nvPicPr>
          <p:cNvPr id="4506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9626"/>
            <a:ext cx="12192000" cy="6439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52133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a:t>
            </a:r>
          </a:p>
        </p:txBody>
      </p:sp>
      <p:sp>
        <p:nvSpPr>
          <p:cNvPr id="3" name="Text Placeholder 2"/>
          <p:cNvSpPr>
            <a:spLocks noGrp="1"/>
          </p:cNvSpPr>
          <p:nvPr>
            <p:ph type="body" sz="quarter" idx="10"/>
          </p:nvPr>
        </p:nvSpPr>
        <p:spPr>
          <a:xfrm>
            <a:off x="1524000" y="1243584"/>
            <a:ext cx="7918704" cy="4888992"/>
          </a:xfrm>
        </p:spPr>
        <p:txBody>
          <a:bodyPr/>
          <a:lstStyle/>
          <a:p>
            <a:pPr>
              <a:buNone/>
            </a:pPr>
            <a:endParaRPr lang="en-US" dirty="0"/>
          </a:p>
          <a:p>
            <a:endParaRPr lang="en-US" dirty="0"/>
          </a:p>
        </p:txBody>
      </p:sp>
      <p:sp>
        <p:nvSpPr>
          <p:cNvPr id="29" name="Oval 28"/>
          <p:cNvSpPr/>
          <p:nvPr/>
        </p:nvSpPr>
        <p:spPr bwMode="white">
          <a:xfrm>
            <a:off x="2637472" y="2024310"/>
            <a:ext cx="301678" cy="301399"/>
          </a:xfrm>
          <a:prstGeom prst="ellipse">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latin typeface="Futura Bk" pitchFamily="34" charset="0"/>
              </a:rPr>
              <a:t>1</a:t>
            </a:r>
          </a:p>
        </p:txBody>
      </p:sp>
      <p:sp>
        <p:nvSpPr>
          <p:cNvPr id="30" name="Oval 29"/>
          <p:cNvSpPr/>
          <p:nvPr/>
        </p:nvSpPr>
        <p:spPr bwMode="white">
          <a:xfrm>
            <a:off x="4923470" y="2043807"/>
            <a:ext cx="301678" cy="301399"/>
          </a:xfrm>
          <a:prstGeom prst="ellipse">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latin typeface="Futura Bk" pitchFamily="34" charset="0"/>
              </a:rPr>
              <a:t>2</a:t>
            </a:r>
          </a:p>
        </p:txBody>
      </p:sp>
      <p:sp>
        <p:nvSpPr>
          <p:cNvPr id="31" name="Oval 30"/>
          <p:cNvSpPr/>
          <p:nvPr/>
        </p:nvSpPr>
        <p:spPr bwMode="white">
          <a:xfrm>
            <a:off x="7135977" y="2043806"/>
            <a:ext cx="301678" cy="301399"/>
          </a:xfrm>
          <a:prstGeom prst="ellipse">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latin typeface="Futura Bk" pitchFamily="34" charset="0"/>
              </a:rPr>
              <a:t>3</a:t>
            </a:r>
          </a:p>
        </p:txBody>
      </p:sp>
      <p:sp>
        <p:nvSpPr>
          <p:cNvPr id="32" name="Oval 31"/>
          <p:cNvSpPr/>
          <p:nvPr/>
        </p:nvSpPr>
        <p:spPr bwMode="white">
          <a:xfrm>
            <a:off x="9162133" y="2053606"/>
            <a:ext cx="301678" cy="301399"/>
          </a:xfrm>
          <a:prstGeom prst="ellipse">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latin typeface="Futura Bk" pitchFamily="34" charset="0"/>
              </a:rPr>
              <a:t>4</a:t>
            </a:r>
          </a:p>
        </p:txBody>
      </p:sp>
      <p:sp>
        <p:nvSpPr>
          <p:cNvPr id="33" name="TextBox 32"/>
          <p:cNvSpPr txBox="1"/>
          <p:nvPr/>
        </p:nvSpPr>
        <p:spPr bwMode="white">
          <a:xfrm>
            <a:off x="1852872" y="1427269"/>
            <a:ext cx="1337546" cy="368990"/>
          </a:xfrm>
          <a:prstGeom prst="rect">
            <a:avLst/>
          </a:prstGeom>
          <a:noFill/>
        </p:spPr>
        <p:txBody>
          <a:bodyPr wrap="none" rtlCol="0">
            <a:noAutofit/>
          </a:bodyPr>
          <a:lstStyle/>
          <a:p>
            <a:endParaRPr lang="en-US" dirty="0">
              <a:solidFill>
                <a:schemeClr val="bg1"/>
              </a:solidFill>
              <a:latin typeface="Futura Bk" pitchFamily="34" charset="0"/>
            </a:endParaRPr>
          </a:p>
        </p:txBody>
      </p:sp>
      <p:sp>
        <p:nvSpPr>
          <p:cNvPr id="34" name="TextBox 33"/>
          <p:cNvSpPr txBox="1"/>
          <p:nvPr/>
        </p:nvSpPr>
        <p:spPr bwMode="white">
          <a:xfrm>
            <a:off x="4556375" y="2043805"/>
            <a:ext cx="1337546" cy="368990"/>
          </a:xfrm>
          <a:prstGeom prst="rect">
            <a:avLst/>
          </a:prstGeom>
          <a:noFill/>
        </p:spPr>
        <p:txBody>
          <a:bodyPr wrap="none" rtlCol="0">
            <a:noAutofit/>
          </a:bodyPr>
          <a:lstStyle/>
          <a:p>
            <a:endParaRPr lang="en-US" dirty="0">
              <a:solidFill>
                <a:schemeClr val="bg1"/>
              </a:solidFill>
              <a:latin typeface="Futura Bk" pitchFamily="34" charset="0"/>
            </a:endParaRPr>
          </a:p>
        </p:txBody>
      </p:sp>
      <p:sp>
        <p:nvSpPr>
          <p:cNvPr id="36" name="TextBox 35"/>
          <p:cNvSpPr txBox="1"/>
          <p:nvPr/>
        </p:nvSpPr>
        <p:spPr bwMode="white">
          <a:xfrm>
            <a:off x="8817089" y="2043805"/>
            <a:ext cx="1337546" cy="368990"/>
          </a:xfrm>
          <a:prstGeom prst="rect">
            <a:avLst/>
          </a:prstGeom>
          <a:noFill/>
        </p:spPr>
        <p:txBody>
          <a:bodyPr wrap="none" rtlCol="0">
            <a:noAutofit/>
          </a:bodyPr>
          <a:lstStyle/>
          <a:p>
            <a:endParaRPr lang="en-US" dirty="0">
              <a:solidFill>
                <a:schemeClr val="bg1"/>
              </a:solidFill>
              <a:latin typeface="Futura Bk" pitchFamily="34" charset="0"/>
            </a:endParaRPr>
          </a:p>
        </p:txBody>
      </p:sp>
      <p:pic>
        <p:nvPicPr>
          <p:cNvPr id="37" name="Picture 36" descr="Picture 3.png"/>
          <p:cNvPicPr>
            <a:picLocks noChangeAspect="1"/>
          </p:cNvPicPr>
          <p:nvPr/>
        </p:nvPicPr>
        <p:blipFill>
          <a:blip r:embed="rId2" cstate="print"/>
          <a:srcRect l="426" t="2429" r="77088" b="2160"/>
          <a:stretch>
            <a:fillRect/>
          </a:stretch>
        </p:blipFill>
        <p:spPr>
          <a:xfrm>
            <a:off x="6132542" y="2511053"/>
            <a:ext cx="2056200" cy="1817979"/>
          </a:xfrm>
          <a:prstGeom prst="rect">
            <a:avLst/>
          </a:prstGeom>
        </p:spPr>
      </p:pic>
      <p:pic>
        <p:nvPicPr>
          <p:cNvPr id="38" name="Picture 37" descr="Picture 3.png"/>
          <p:cNvPicPr>
            <a:picLocks noChangeAspect="1"/>
          </p:cNvPicPr>
          <p:nvPr/>
        </p:nvPicPr>
        <p:blipFill>
          <a:blip r:embed="rId2" cstate="print"/>
          <a:srcRect l="51086" t="2429" r="26491" b="2160"/>
          <a:stretch>
            <a:fillRect/>
          </a:stretch>
        </p:blipFill>
        <p:spPr>
          <a:xfrm>
            <a:off x="1785979" y="1021645"/>
            <a:ext cx="2050431" cy="1817979"/>
          </a:xfrm>
          <a:prstGeom prst="rect">
            <a:avLst/>
          </a:prstGeom>
        </p:spPr>
      </p:pic>
      <p:pic>
        <p:nvPicPr>
          <p:cNvPr id="39" name="Picture 38" descr="Picture 3.png"/>
          <p:cNvPicPr>
            <a:picLocks noChangeAspect="1"/>
          </p:cNvPicPr>
          <p:nvPr/>
        </p:nvPicPr>
        <p:blipFill>
          <a:blip r:embed="rId2" cstate="print"/>
          <a:srcRect l="76406" t="2429" r="1172" b="2160"/>
          <a:stretch>
            <a:fillRect/>
          </a:stretch>
        </p:blipFill>
        <p:spPr>
          <a:xfrm>
            <a:off x="8375818" y="3452726"/>
            <a:ext cx="2113579" cy="1776475"/>
          </a:xfrm>
          <a:prstGeom prst="rect">
            <a:avLst/>
          </a:prstGeom>
        </p:spPr>
      </p:pic>
      <p:sp>
        <p:nvSpPr>
          <p:cNvPr id="40" name="TextBox 39"/>
          <p:cNvSpPr txBox="1"/>
          <p:nvPr/>
        </p:nvSpPr>
        <p:spPr>
          <a:xfrm>
            <a:off x="1573643" y="3573749"/>
            <a:ext cx="2227638" cy="1510564"/>
          </a:xfrm>
          <a:prstGeom prst="rect">
            <a:avLst/>
          </a:prstGeom>
          <a:solidFill>
            <a:schemeClr val="bg2"/>
          </a:solidFill>
        </p:spPr>
        <p:txBody>
          <a:bodyPr wrap="square" rtlCol="0">
            <a:noAutofit/>
          </a:bodyPr>
          <a:lstStyle/>
          <a:p>
            <a:pPr marL="112713" lvl="1"/>
            <a:r>
              <a:rPr lang="en-US" dirty="0"/>
              <a:t>Individuals</a:t>
            </a:r>
            <a:r>
              <a:rPr lang="en-US" b="1" dirty="0"/>
              <a:t> and interactions</a:t>
            </a:r>
            <a:r>
              <a:rPr lang="en-US" dirty="0"/>
              <a:t> </a:t>
            </a:r>
            <a:r>
              <a:rPr lang="en-US" sz="1600" dirty="0"/>
              <a:t>over processes and tools</a:t>
            </a:r>
          </a:p>
        </p:txBody>
      </p:sp>
      <p:sp>
        <p:nvSpPr>
          <p:cNvPr id="41" name="TextBox 40"/>
          <p:cNvSpPr txBox="1"/>
          <p:nvPr/>
        </p:nvSpPr>
        <p:spPr>
          <a:xfrm>
            <a:off x="3762484" y="3909698"/>
            <a:ext cx="2227638" cy="833262"/>
          </a:xfrm>
          <a:prstGeom prst="rect">
            <a:avLst/>
          </a:prstGeom>
          <a:solidFill>
            <a:schemeClr val="bg2"/>
          </a:solidFill>
        </p:spPr>
        <p:txBody>
          <a:bodyPr wrap="square" rtlCol="0">
            <a:noAutofit/>
          </a:bodyPr>
          <a:lstStyle>
            <a:defPPr>
              <a:defRPr lang="en-US"/>
            </a:defPPr>
            <a:lvl2pPr marL="112713" lvl="1">
              <a:defRPr b="1"/>
            </a:lvl2pPr>
          </a:lstStyle>
          <a:p>
            <a:r>
              <a:rPr lang="en-US" b="1" dirty="0"/>
              <a:t>Customer collaboration</a:t>
            </a:r>
            <a:r>
              <a:rPr lang="en-US" dirty="0"/>
              <a:t> over contract negotiation</a:t>
            </a:r>
          </a:p>
        </p:txBody>
      </p:sp>
      <p:sp>
        <p:nvSpPr>
          <p:cNvPr id="42" name="TextBox 41"/>
          <p:cNvSpPr txBox="1"/>
          <p:nvPr/>
        </p:nvSpPr>
        <p:spPr>
          <a:xfrm>
            <a:off x="6015521" y="4383308"/>
            <a:ext cx="2227638" cy="1071942"/>
          </a:xfrm>
          <a:prstGeom prst="rect">
            <a:avLst/>
          </a:prstGeom>
          <a:solidFill>
            <a:schemeClr val="bg2"/>
          </a:solidFill>
        </p:spPr>
        <p:txBody>
          <a:bodyPr wrap="square" rtlCol="0">
            <a:noAutofit/>
          </a:bodyPr>
          <a:lstStyle>
            <a:defPPr>
              <a:defRPr lang="en-US"/>
            </a:defPPr>
            <a:lvl2pPr marL="112713" lvl="1">
              <a:defRPr b="1"/>
            </a:lvl2pPr>
          </a:lstStyle>
          <a:p>
            <a:pPr lvl="1"/>
            <a:r>
              <a:rPr lang="en-US" dirty="0"/>
              <a:t>Working software </a:t>
            </a:r>
            <a:r>
              <a:rPr lang="en-US" b="0" dirty="0"/>
              <a:t>over comprehensive documentation </a:t>
            </a:r>
          </a:p>
        </p:txBody>
      </p:sp>
      <p:sp>
        <p:nvSpPr>
          <p:cNvPr id="43" name="TextBox 42"/>
          <p:cNvSpPr txBox="1"/>
          <p:nvPr/>
        </p:nvSpPr>
        <p:spPr>
          <a:xfrm>
            <a:off x="8154609" y="5455251"/>
            <a:ext cx="2513391" cy="1402749"/>
          </a:xfrm>
          <a:prstGeom prst="rect">
            <a:avLst/>
          </a:prstGeom>
          <a:solidFill>
            <a:schemeClr val="bg2"/>
          </a:solidFill>
        </p:spPr>
        <p:txBody>
          <a:bodyPr wrap="square" rtlCol="0">
            <a:noAutofit/>
          </a:bodyPr>
          <a:lstStyle/>
          <a:p>
            <a:pPr marL="112713" lvl="1"/>
            <a:r>
              <a:rPr lang="en-US" b="1" dirty="0"/>
              <a:t>Responding to change</a:t>
            </a:r>
            <a:r>
              <a:rPr lang="en-US" dirty="0"/>
              <a:t> </a:t>
            </a:r>
            <a:r>
              <a:rPr lang="en-US" sz="1600" dirty="0"/>
              <a:t>over following a plan </a:t>
            </a:r>
          </a:p>
        </p:txBody>
      </p:sp>
      <p:sp>
        <p:nvSpPr>
          <p:cNvPr id="44" name="Title 33"/>
          <p:cNvSpPr txBox="1">
            <a:spLocks/>
          </p:cNvSpPr>
          <p:nvPr/>
        </p:nvSpPr>
        <p:spPr>
          <a:xfrm>
            <a:off x="1758950" y="1149858"/>
            <a:ext cx="8375650" cy="503992"/>
          </a:xfrm>
          <a:prstGeom prst="rect">
            <a:avLst/>
          </a:prstGeom>
        </p:spPr>
        <p:txBody>
          <a:bodyPr vert="horz" lIns="91440" tIns="45720" rIns="91440" bIns="45720" rtlCol="0" anchor="t" anchorCtr="0">
            <a:noAutofit/>
          </a:bodyPr>
          <a:lstStyle/>
          <a:p>
            <a:pPr>
              <a:lnSpc>
                <a:spcPts val="3100"/>
              </a:lnSpc>
              <a:defRPr/>
            </a:pPr>
            <a:endParaRPr lang="en-US" sz="3100" cap="all" dirty="0">
              <a:solidFill>
                <a:srgbClr val="000000"/>
              </a:solidFill>
              <a:latin typeface="Futura Bk" pitchFamily="34" charset="0"/>
              <a:ea typeface="+mj-ea"/>
              <a:cs typeface="+mj-cs"/>
            </a:endParaRPr>
          </a:p>
        </p:txBody>
      </p:sp>
      <p:pic>
        <p:nvPicPr>
          <p:cNvPr id="45" name="Picture 2" descr="C:\Users\mwu\AppData\Local\Microsoft\Windows\Temporary Internet Files\Content.IE5\IL3WLT8E\MP90043934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0966" y="1741576"/>
            <a:ext cx="2051141" cy="1843401"/>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bwMode="white">
          <a:xfrm>
            <a:off x="4708775" y="2196205"/>
            <a:ext cx="1337546" cy="368990"/>
          </a:xfrm>
          <a:prstGeom prst="rect">
            <a:avLst/>
          </a:prstGeom>
          <a:noFill/>
        </p:spPr>
        <p:txBody>
          <a:bodyPr wrap="none" rtlCol="0">
            <a:noAutofit/>
          </a:bodyPr>
          <a:lstStyle/>
          <a:p>
            <a:endParaRPr lang="en-US" dirty="0">
              <a:solidFill>
                <a:schemeClr val="bg1"/>
              </a:solidFill>
              <a:latin typeface="Futura Bk" pitchFamily="34" charset="0"/>
            </a:endParaRPr>
          </a:p>
        </p:txBody>
      </p:sp>
    </p:spTree>
    <p:extLst>
      <p:ext uri="{BB962C8B-B14F-4D97-AF65-F5344CB8AC3E}">
        <p14:creationId xmlns:p14="http://schemas.microsoft.com/office/powerpoint/2010/main" val="159155981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6408" y="692696"/>
            <a:ext cx="9144000" cy="369332"/>
          </a:xfrm>
          <a:prstGeom prst="rect">
            <a:avLst/>
          </a:prstGeom>
          <a:solidFill>
            <a:schemeClr val="bg2"/>
          </a:solidFill>
        </p:spPr>
        <p:txBody>
          <a:bodyPr wrap="square" rtlCol="1">
            <a:spAutoFit/>
          </a:bodyPr>
          <a:lstStyle/>
          <a:p>
            <a:endParaRPr lang="ar-EG" dirty="0"/>
          </a:p>
        </p:txBody>
      </p:sp>
      <p:grpSp>
        <p:nvGrpSpPr>
          <p:cNvPr id="13" name="Group 1"/>
          <p:cNvGrpSpPr>
            <a:grpSpLocks/>
          </p:cNvGrpSpPr>
          <p:nvPr/>
        </p:nvGrpSpPr>
        <p:grpSpPr bwMode="auto">
          <a:xfrm>
            <a:off x="1708150" y="1152527"/>
            <a:ext cx="3727450" cy="1839913"/>
            <a:chOff x="0" y="0"/>
            <a:chExt cx="2348" cy="1159"/>
          </a:xfrm>
        </p:grpSpPr>
        <p:sp>
          <p:nvSpPr>
            <p:cNvPr id="14" name="AutoShape 2"/>
            <p:cNvSpPr>
              <a:spLocks/>
            </p:cNvSpPr>
            <p:nvPr/>
          </p:nvSpPr>
          <p:spPr bwMode="auto">
            <a:xfrm>
              <a:off x="7" y="0"/>
              <a:ext cx="2341" cy="1159"/>
            </a:xfrm>
            <a:prstGeom prst="roundRect">
              <a:avLst>
                <a:gd name="adj" fmla="val 14898"/>
              </a:avLst>
            </a:prstGeom>
            <a:solidFill>
              <a:srgbClr val="F4AE45"/>
            </a:solidFill>
            <a:ln w="25400" cap="flat">
              <a:solidFill>
                <a:srgbClr val="C81F1F"/>
              </a:solidFill>
              <a:prstDash val="solid"/>
              <a:round/>
              <a:headEnd type="none" w="med" len="med"/>
              <a:tailEnd type="none" w="med" len="med"/>
            </a:ln>
            <a:effectLst>
              <a:outerShdw dist="63500" dir="2700000" algn="ctr" rotWithShape="0">
                <a:schemeClr val="bg2">
                  <a:alpha val="29999"/>
                </a:schemeClr>
              </a:outerShdw>
            </a:effectLst>
          </p:spPr>
          <p:txBody>
            <a:bodyPr lIns="0" tIns="0" rIns="0" bIns="0"/>
            <a:lstStyle/>
            <a:p>
              <a:endParaRPr lang="en-US" dirty="0"/>
            </a:p>
          </p:txBody>
        </p:sp>
        <p:sp>
          <p:nvSpPr>
            <p:cNvPr id="15" name="Rectangle 3"/>
            <p:cNvSpPr>
              <a:spLocks/>
            </p:cNvSpPr>
            <p:nvPr/>
          </p:nvSpPr>
          <p:spPr bwMode="auto">
            <a:xfrm>
              <a:off x="86" y="352"/>
              <a:ext cx="1600" cy="592"/>
            </a:xfrm>
            <a:prstGeom prst="rect">
              <a:avLst/>
            </a:prstGeom>
            <a:noFill/>
            <a:ln w="9525" cap="flat">
              <a:noFill/>
              <a:miter lim="800000"/>
              <a:headEnd type="none" w="med" len="med"/>
              <a:tailEnd type="none" w="med" len="med"/>
            </a:ln>
          </p:spPr>
          <p:txBody>
            <a:bodyPr lIns="0" tIns="0" rIns="-5080" bIns="0"/>
            <a:lstStyle/>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Product owner</a:t>
              </a:r>
            </a:p>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Scrum Master</a:t>
              </a:r>
            </a:p>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Team</a:t>
              </a:r>
            </a:p>
          </p:txBody>
        </p:sp>
        <p:sp>
          <p:nvSpPr>
            <p:cNvPr id="16" name="Rectangle 4"/>
            <p:cNvSpPr>
              <a:spLocks/>
            </p:cNvSpPr>
            <p:nvPr/>
          </p:nvSpPr>
          <p:spPr bwMode="auto">
            <a:xfrm>
              <a:off x="273" y="0"/>
              <a:ext cx="1081" cy="338"/>
            </a:xfrm>
            <a:prstGeom prst="rect">
              <a:avLst/>
            </a:prstGeom>
            <a:solidFill>
              <a:srgbClr val="C81F1F"/>
            </a:solidFill>
            <a:ln w="25400" cap="flat">
              <a:noFill/>
              <a:miter lim="800000"/>
              <a:headEnd type="none" w="med" len="med"/>
              <a:tailEnd type="none" w="med" len="med"/>
            </a:ln>
          </p:spPr>
          <p:txBody>
            <a:bodyPr lIns="0" tIns="0" rIns="0" bIns="0"/>
            <a:lstStyle/>
            <a:p>
              <a:endParaRPr lang="en-US" dirty="0"/>
            </a:p>
          </p:txBody>
        </p:sp>
        <p:sp>
          <p:nvSpPr>
            <p:cNvPr id="17" name="Freeform 5"/>
            <p:cNvSpPr>
              <a:spLocks/>
            </p:cNvSpPr>
            <p:nvPr/>
          </p:nvSpPr>
          <p:spPr bwMode="auto">
            <a:xfrm rot="10800000">
              <a:off x="1289" y="79"/>
              <a:ext cx="281"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solidFill>
              <a:srgbClr val="C81F1F"/>
            </a:solidFill>
            <a:ln w="25400" cap="flat">
              <a:noFill/>
              <a:round/>
              <a:headEnd type="none" w="med" len="med"/>
              <a:tailEnd type="none" w="med" len="med"/>
            </a:ln>
          </p:spPr>
          <p:txBody>
            <a:bodyPr lIns="0" tIns="0" rIns="0" bIns="0"/>
            <a:lstStyle/>
            <a:p>
              <a:endParaRPr lang="en-US" dirty="0"/>
            </a:p>
          </p:txBody>
        </p:sp>
        <p:sp>
          <p:nvSpPr>
            <p:cNvPr id="18" name="Freeform 6"/>
            <p:cNvSpPr>
              <a:spLocks/>
            </p:cNvSpPr>
            <p:nvPr/>
          </p:nvSpPr>
          <p:spPr bwMode="auto">
            <a:xfrm>
              <a:off x="0" y="0"/>
              <a:ext cx="280"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solidFill>
              <a:srgbClr val="C81F1F"/>
            </a:solidFill>
            <a:ln w="25400" cap="flat">
              <a:noFill/>
              <a:round/>
              <a:headEnd type="none" w="med" len="med"/>
              <a:tailEnd type="none" w="med" len="med"/>
            </a:ln>
          </p:spPr>
          <p:txBody>
            <a:bodyPr lIns="0" tIns="0" rIns="0" bIns="0"/>
            <a:lstStyle/>
            <a:p>
              <a:endParaRPr lang="en-US" dirty="0"/>
            </a:p>
          </p:txBody>
        </p:sp>
        <p:sp>
          <p:nvSpPr>
            <p:cNvPr id="19" name="Rectangle 7"/>
            <p:cNvSpPr>
              <a:spLocks/>
            </p:cNvSpPr>
            <p:nvPr/>
          </p:nvSpPr>
          <p:spPr bwMode="auto">
            <a:xfrm>
              <a:off x="0" y="194"/>
              <a:ext cx="352" cy="144"/>
            </a:xfrm>
            <a:prstGeom prst="rect">
              <a:avLst/>
            </a:prstGeom>
            <a:solidFill>
              <a:srgbClr val="C81F1F"/>
            </a:solidFill>
            <a:ln w="25400" cap="flat">
              <a:noFill/>
              <a:miter lim="800000"/>
              <a:headEnd type="none" w="med" len="med"/>
              <a:tailEnd type="none" w="med" len="med"/>
            </a:ln>
          </p:spPr>
          <p:txBody>
            <a:bodyPr lIns="0" tIns="0" rIns="0" bIns="0"/>
            <a:lstStyle/>
            <a:p>
              <a:endParaRPr lang="en-US" dirty="0"/>
            </a:p>
          </p:txBody>
        </p:sp>
        <p:sp>
          <p:nvSpPr>
            <p:cNvPr id="20" name="Rectangle 8"/>
            <p:cNvSpPr>
              <a:spLocks/>
            </p:cNvSpPr>
            <p:nvPr/>
          </p:nvSpPr>
          <p:spPr bwMode="auto">
            <a:xfrm>
              <a:off x="1217" y="0"/>
              <a:ext cx="353" cy="143"/>
            </a:xfrm>
            <a:prstGeom prst="rect">
              <a:avLst/>
            </a:prstGeom>
            <a:solidFill>
              <a:srgbClr val="C81F1F"/>
            </a:solidFill>
            <a:ln w="25400" cap="flat">
              <a:noFill/>
              <a:miter lim="800000"/>
              <a:headEnd type="none" w="med" len="med"/>
              <a:tailEnd type="none" w="med" len="med"/>
            </a:ln>
          </p:spPr>
          <p:txBody>
            <a:bodyPr lIns="0" tIns="0" rIns="0" bIns="0"/>
            <a:lstStyle/>
            <a:p>
              <a:endParaRPr lang="en-US" dirty="0"/>
            </a:p>
          </p:txBody>
        </p:sp>
        <p:sp>
          <p:nvSpPr>
            <p:cNvPr id="21" name="Rectangle 9"/>
            <p:cNvSpPr>
              <a:spLocks/>
            </p:cNvSpPr>
            <p:nvPr/>
          </p:nvSpPr>
          <p:spPr bwMode="auto">
            <a:xfrm>
              <a:off x="93" y="7"/>
              <a:ext cx="1208" cy="256"/>
            </a:xfrm>
            <a:prstGeom prst="rect">
              <a:avLst/>
            </a:prstGeom>
            <a:noFill/>
            <a:ln w="9525" cap="flat">
              <a:noFill/>
              <a:miter lim="800000"/>
              <a:headEnd type="none" w="med" len="med"/>
              <a:tailEnd type="none" w="med" len="med"/>
            </a:ln>
          </p:spPr>
          <p:txBody>
            <a:bodyPr lIns="0" tIns="0" rIns="-5080" bIns="0"/>
            <a:lstStyle/>
            <a:p>
              <a:pPr>
                <a:tabLst>
                  <a:tab pos="952500" algn="l"/>
                  <a:tab pos="1638300" algn="l"/>
                </a:tabLst>
              </a:pPr>
              <a:r>
                <a:rPr lang="en-US" sz="2000" dirty="0">
                  <a:solidFill>
                    <a:srgbClr val="FFFFFF"/>
                  </a:solidFill>
                  <a:latin typeface="Verdana" pitchFamily="-65" charset="0"/>
                  <a:ea typeface="Verdana" pitchFamily="-65" charset="0"/>
                  <a:cs typeface="Verdana" pitchFamily="-65" charset="0"/>
                  <a:sym typeface="Verdana" pitchFamily="-65" charset="0"/>
                </a:rPr>
                <a:t>Roles</a:t>
              </a:r>
            </a:p>
          </p:txBody>
        </p:sp>
      </p:grpSp>
      <p:grpSp>
        <p:nvGrpSpPr>
          <p:cNvPr id="31" name="Group 10"/>
          <p:cNvGrpSpPr>
            <a:grpSpLocks/>
          </p:cNvGrpSpPr>
          <p:nvPr/>
        </p:nvGrpSpPr>
        <p:grpSpPr bwMode="auto">
          <a:xfrm>
            <a:off x="3713163" y="3317875"/>
            <a:ext cx="3725862" cy="2274888"/>
            <a:chOff x="0" y="0"/>
            <a:chExt cx="2347" cy="1433"/>
          </a:xfrm>
        </p:grpSpPr>
        <p:sp>
          <p:nvSpPr>
            <p:cNvPr id="32" name="AutoShape 11"/>
            <p:cNvSpPr>
              <a:spLocks/>
            </p:cNvSpPr>
            <p:nvPr/>
          </p:nvSpPr>
          <p:spPr bwMode="auto">
            <a:xfrm>
              <a:off x="7" y="0"/>
              <a:ext cx="2340" cy="1433"/>
            </a:xfrm>
            <a:prstGeom prst="roundRect">
              <a:avLst>
                <a:gd name="adj" fmla="val 12056"/>
              </a:avLst>
            </a:prstGeom>
            <a:solidFill>
              <a:srgbClr val="F4AE45"/>
            </a:solidFill>
            <a:ln w="25400" cap="flat">
              <a:solidFill>
                <a:srgbClr val="C81F1F"/>
              </a:solidFill>
              <a:prstDash val="solid"/>
              <a:round/>
              <a:headEnd type="none" w="med" len="med"/>
              <a:tailEnd type="none" w="med" len="med"/>
            </a:ln>
            <a:effectLst>
              <a:outerShdw dist="63500" dir="2700000" algn="ctr" rotWithShape="0">
                <a:schemeClr val="bg2">
                  <a:alpha val="29999"/>
                </a:schemeClr>
              </a:outerShdw>
            </a:effectLst>
          </p:spPr>
          <p:txBody>
            <a:bodyPr lIns="0" tIns="0" rIns="0" bIns="0"/>
            <a:lstStyle/>
            <a:p>
              <a:endParaRPr lang="en-US" dirty="0"/>
            </a:p>
          </p:txBody>
        </p:sp>
        <p:sp>
          <p:nvSpPr>
            <p:cNvPr id="33" name="Rectangle 12"/>
            <p:cNvSpPr>
              <a:spLocks/>
            </p:cNvSpPr>
            <p:nvPr/>
          </p:nvSpPr>
          <p:spPr bwMode="auto">
            <a:xfrm>
              <a:off x="86" y="352"/>
              <a:ext cx="2096" cy="768"/>
            </a:xfrm>
            <a:prstGeom prst="rect">
              <a:avLst/>
            </a:prstGeom>
            <a:noFill/>
            <a:ln w="9525" cap="flat">
              <a:noFill/>
              <a:miter lim="800000"/>
              <a:headEnd type="none" w="med" len="med"/>
              <a:tailEnd type="none" w="med" len="med"/>
            </a:ln>
          </p:spPr>
          <p:txBody>
            <a:bodyPr lIns="0" tIns="0" rIns="-5080" bIns="0"/>
            <a:lstStyle/>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a:t>
              </a:r>
            </a:p>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 planning</a:t>
              </a:r>
            </a:p>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 review</a:t>
              </a:r>
            </a:p>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 retrospective</a:t>
              </a:r>
            </a:p>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Daily scrum meeting</a:t>
              </a:r>
            </a:p>
          </p:txBody>
        </p:sp>
        <p:sp>
          <p:nvSpPr>
            <p:cNvPr id="34" name="Rectangle 13"/>
            <p:cNvSpPr>
              <a:spLocks/>
            </p:cNvSpPr>
            <p:nvPr/>
          </p:nvSpPr>
          <p:spPr bwMode="auto">
            <a:xfrm>
              <a:off x="273" y="0"/>
              <a:ext cx="1080" cy="338"/>
            </a:xfrm>
            <a:prstGeom prst="rect">
              <a:avLst/>
            </a:prstGeom>
            <a:solidFill>
              <a:srgbClr val="C81F1F"/>
            </a:solidFill>
            <a:ln w="25400" cap="flat">
              <a:noFill/>
              <a:miter lim="800000"/>
              <a:headEnd type="none" w="med" len="med"/>
              <a:tailEnd type="none" w="med" len="med"/>
            </a:ln>
          </p:spPr>
          <p:txBody>
            <a:bodyPr lIns="0" tIns="0" rIns="0" bIns="0"/>
            <a:lstStyle/>
            <a:p>
              <a:endParaRPr lang="en-US" dirty="0"/>
            </a:p>
          </p:txBody>
        </p:sp>
        <p:sp>
          <p:nvSpPr>
            <p:cNvPr id="35" name="Freeform 14"/>
            <p:cNvSpPr>
              <a:spLocks/>
            </p:cNvSpPr>
            <p:nvPr/>
          </p:nvSpPr>
          <p:spPr bwMode="auto">
            <a:xfrm rot="10800000">
              <a:off x="1288" y="79"/>
              <a:ext cx="281"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solidFill>
              <a:srgbClr val="C81F1F"/>
            </a:solidFill>
            <a:ln w="25400" cap="flat">
              <a:noFill/>
              <a:round/>
              <a:headEnd type="none" w="med" len="med"/>
              <a:tailEnd type="none" w="med" len="med"/>
            </a:ln>
          </p:spPr>
          <p:txBody>
            <a:bodyPr lIns="0" tIns="0" rIns="0" bIns="0"/>
            <a:lstStyle/>
            <a:p>
              <a:endParaRPr lang="en-US" dirty="0"/>
            </a:p>
          </p:txBody>
        </p:sp>
        <p:sp>
          <p:nvSpPr>
            <p:cNvPr id="36" name="Freeform 15"/>
            <p:cNvSpPr>
              <a:spLocks/>
            </p:cNvSpPr>
            <p:nvPr/>
          </p:nvSpPr>
          <p:spPr bwMode="auto">
            <a:xfrm>
              <a:off x="0" y="0"/>
              <a:ext cx="280"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solidFill>
              <a:srgbClr val="C81F1F"/>
            </a:solidFill>
            <a:ln w="25400" cap="flat">
              <a:noFill/>
              <a:round/>
              <a:headEnd type="none" w="med" len="med"/>
              <a:tailEnd type="none" w="med" len="med"/>
            </a:ln>
          </p:spPr>
          <p:txBody>
            <a:bodyPr lIns="0" tIns="0" rIns="0" bIns="0"/>
            <a:lstStyle/>
            <a:p>
              <a:endParaRPr lang="en-US" dirty="0"/>
            </a:p>
          </p:txBody>
        </p:sp>
        <p:sp>
          <p:nvSpPr>
            <p:cNvPr id="37" name="Rectangle 16"/>
            <p:cNvSpPr>
              <a:spLocks/>
            </p:cNvSpPr>
            <p:nvPr/>
          </p:nvSpPr>
          <p:spPr bwMode="auto">
            <a:xfrm>
              <a:off x="0" y="194"/>
              <a:ext cx="352" cy="144"/>
            </a:xfrm>
            <a:prstGeom prst="rect">
              <a:avLst/>
            </a:prstGeom>
            <a:solidFill>
              <a:srgbClr val="C81F1F"/>
            </a:solidFill>
            <a:ln w="25400" cap="flat">
              <a:noFill/>
              <a:miter lim="800000"/>
              <a:headEnd type="none" w="med" len="med"/>
              <a:tailEnd type="none" w="med" len="med"/>
            </a:ln>
          </p:spPr>
          <p:txBody>
            <a:bodyPr lIns="0" tIns="0" rIns="0" bIns="0"/>
            <a:lstStyle/>
            <a:p>
              <a:endParaRPr lang="en-US" dirty="0"/>
            </a:p>
          </p:txBody>
        </p:sp>
        <p:sp>
          <p:nvSpPr>
            <p:cNvPr id="38" name="Rectangle 17"/>
            <p:cNvSpPr>
              <a:spLocks/>
            </p:cNvSpPr>
            <p:nvPr/>
          </p:nvSpPr>
          <p:spPr bwMode="auto">
            <a:xfrm>
              <a:off x="1216" y="0"/>
              <a:ext cx="353" cy="144"/>
            </a:xfrm>
            <a:prstGeom prst="rect">
              <a:avLst/>
            </a:prstGeom>
            <a:solidFill>
              <a:srgbClr val="C81F1F"/>
            </a:solidFill>
            <a:ln w="25400" cap="flat">
              <a:noFill/>
              <a:miter lim="800000"/>
              <a:headEnd type="none" w="med" len="med"/>
              <a:tailEnd type="none" w="med" len="med"/>
            </a:ln>
          </p:spPr>
          <p:txBody>
            <a:bodyPr lIns="0" tIns="0" rIns="0" bIns="0"/>
            <a:lstStyle/>
            <a:p>
              <a:endParaRPr lang="en-US" dirty="0"/>
            </a:p>
          </p:txBody>
        </p:sp>
        <p:sp>
          <p:nvSpPr>
            <p:cNvPr id="39" name="Rectangle 18"/>
            <p:cNvSpPr>
              <a:spLocks/>
            </p:cNvSpPr>
            <p:nvPr/>
          </p:nvSpPr>
          <p:spPr bwMode="auto">
            <a:xfrm>
              <a:off x="93" y="7"/>
              <a:ext cx="1208" cy="256"/>
            </a:xfrm>
            <a:prstGeom prst="rect">
              <a:avLst/>
            </a:prstGeom>
            <a:noFill/>
            <a:ln w="9525" cap="flat">
              <a:noFill/>
              <a:miter lim="800000"/>
              <a:headEnd type="none" w="med" len="med"/>
              <a:tailEnd type="none" w="med" len="med"/>
            </a:ln>
          </p:spPr>
          <p:txBody>
            <a:bodyPr lIns="0" tIns="0" rIns="-5080" bIns="0"/>
            <a:lstStyle/>
            <a:p>
              <a:pPr>
                <a:tabLst>
                  <a:tab pos="952500" algn="l"/>
                  <a:tab pos="1638300" algn="l"/>
                </a:tabLst>
              </a:pPr>
              <a:r>
                <a:rPr lang="en-US" sz="2000" dirty="0">
                  <a:solidFill>
                    <a:srgbClr val="FFFFFF"/>
                  </a:solidFill>
                  <a:latin typeface="Verdana" pitchFamily="-65" charset="0"/>
                  <a:ea typeface="Verdana" pitchFamily="-65" charset="0"/>
                  <a:cs typeface="Verdana" pitchFamily="-65" charset="0"/>
                  <a:sym typeface="Verdana" pitchFamily="-65" charset="0"/>
                </a:rPr>
                <a:t>Ceremonies</a:t>
              </a:r>
            </a:p>
          </p:txBody>
        </p:sp>
      </p:grpSp>
      <p:grpSp>
        <p:nvGrpSpPr>
          <p:cNvPr id="40" name="Group 19"/>
          <p:cNvGrpSpPr>
            <a:grpSpLocks/>
          </p:cNvGrpSpPr>
          <p:nvPr/>
        </p:nvGrpSpPr>
        <p:grpSpPr bwMode="auto">
          <a:xfrm>
            <a:off x="5727700" y="1146175"/>
            <a:ext cx="3727450" cy="1841500"/>
            <a:chOff x="0" y="0"/>
            <a:chExt cx="2347" cy="1160"/>
          </a:xfrm>
        </p:grpSpPr>
        <p:sp>
          <p:nvSpPr>
            <p:cNvPr id="41" name="AutoShape 20"/>
            <p:cNvSpPr>
              <a:spLocks/>
            </p:cNvSpPr>
            <p:nvPr/>
          </p:nvSpPr>
          <p:spPr bwMode="auto">
            <a:xfrm>
              <a:off x="7" y="0"/>
              <a:ext cx="2340" cy="1160"/>
            </a:xfrm>
            <a:prstGeom prst="roundRect">
              <a:avLst>
                <a:gd name="adj" fmla="val 14903"/>
              </a:avLst>
            </a:prstGeom>
            <a:solidFill>
              <a:srgbClr val="F4AE45"/>
            </a:solidFill>
            <a:ln w="25400" cap="flat">
              <a:solidFill>
                <a:srgbClr val="C81F1F"/>
              </a:solidFill>
              <a:prstDash val="solid"/>
              <a:round/>
              <a:headEnd type="none" w="med" len="med"/>
              <a:tailEnd type="none" w="med" len="med"/>
            </a:ln>
            <a:effectLst>
              <a:outerShdw dist="63500" dir="2700000" algn="ctr" rotWithShape="0">
                <a:schemeClr val="bg2">
                  <a:alpha val="29999"/>
                </a:schemeClr>
              </a:outerShdw>
            </a:effectLst>
          </p:spPr>
          <p:txBody>
            <a:bodyPr lIns="0" tIns="0" rIns="0" bIns="0"/>
            <a:lstStyle/>
            <a:p>
              <a:endParaRPr lang="en-US" dirty="0"/>
            </a:p>
          </p:txBody>
        </p:sp>
        <p:sp>
          <p:nvSpPr>
            <p:cNvPr id="42" name="Rectangle 21"/>
            <p:cNvSpPr>
              <a:spLocks/>
            </p:cNvSpPr>
            <p:nvPr/>
          </p:nvSpPr>
          <p:spPr bwMode="auto">
            <a:xfrm>
              <a:off x="86" y="353"/>
              <a:ext cx="2144" cy="592"/>
            </a:xfrm>
            <a:prstGeom prst="rect">
              <a:avLst/>
            </a:prstGeom>
            <a:noFill/>
            <a:ln w="9525" cap="flat">
              <a:noFill/>
              <a:miter lim="800000"/>
              <a:headEnd type="none" w="med" len="med"/>
              <a:tailEnd type="none" w="med" len="med"/>
            </a:ln>
          </p:spPr>
          <p:txBody>
            <a:bodyPr lIns="0" tIns="0" rIns="-5080" bIns="0"/>
            <a:lstStyle/>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Product backlog</a:t>
              </a:r>
            </a:p>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 backlog</a:t>
              </a:r>
            </a:p>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err="1">
                  <a:latin typeface="Verdana" pitchFamily="-65" charset="0"/>
                  <a:ea typeface="Verdana" pitchFamily="-65" charset="0"/>
                  <a:cs typeface="Verdana" pitchFamily="-65" charset="0"/>
                  <a:sym typeface="Verdana" pitchFamily="-65" charset="0"/>
                </a:rPr>
                <a:t>Burndown</a:t>
              </a:r>
              <a:r>
                <a:rPr lang="en-US" dirty="0">
                  <a:latin typeface="Verdana" pitchFamily="-65" charset="0"/>
                  <a:ea typeface="Verdana" pitchFamily="-65" charset="0"/>
                  <a:cs typeface="Verdana" pitchFamily="-65" charset="0"/>
                  <a:sym typeface="Verdana" pitchFamily="-65" charset="0"/>
                </a:rPr>
                <a:t> charts</a:t>
              </a:r>
            </a:p>
          </p:txBody>
        </p:sp>
        <p:sp>
          <p:nvSpPr>
            <p:cNvPr id="43" name="Rectangle 22"/>
            <p:cNvSpPr>
              <a:spLocks/>
            </p:cNvSpPr>
            <p:nvPr/>
          </p:nvSpPr>
          <p:spPr bwMode="auto">
            <a:xfrm>
              <a:off x="273" y="0"/>
              <a:ext cx="1081" cy="338"/>
            </a:xfrm>
            <a:prstGeom prst="rect">
              <a:avLst/>
            </a:prstGeom>
            <a:solidFill>
              <a:srgbClr val="C81F1F"/>
            </a:solidFill>
            <a:ln w="25400" cap="flat">
              <a:noFill/>
              <a:miter lim="800000"/>
              <a:headEnd type="none" w="med" len="med"/>
              <a:tailEnd type="none" w="med" len="med"/>
            </a:ln>
          </p:spPr>
          <p:txBody>
            <a:bodyPr lIns="0" tIns="0" rIns="0" bIns="0"/>
            <a:lstStyle/>
            <a:p>
              <a:endParaRPr lang="en-US"/>
            </a:p>
          </p:txBody>
        </p:sp>
        <p:sp>
          <p:nvSpPr>
            <p:cNvPr id="44" name="Freeform 23"/>
            <p:cNvSpPr>
              <a:spLocks/>
            </p:cNvSpPr>
            <p:nvPr/>
          </p:nvSpPr>
          <p:spPr bwMode="auto">
            <a:xfrm rot="10800000">
              <a:off x="1289" y="79"/>
              <a:ext cx="281"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solidFill>
              <a:srgbClr val="C81F1F"/>
            </a:solidFill>
            <a:ln w="25400" cap="flat">
              <a:noFill/>
              <a:round/>
              <a:headEnd type="none" w="med" len="med"/>
              <a:tailEnd type="none" w="med" len="med"/>
            </a:ln>
          </p:spPr>
          <p:txBody>
            <a:bodyPr lIns="0" tIns="0" rIns="0" bIns="0"/>
            <a:lstStyle/>
            <a:p>
              <a:endParaRPr lang="en-US"/>
            </a:p>
          </p:txBody>
        </p:sp>
        <p:sp>
          <p:nvSpPr>
            <p:cNvPr id="45" name="Freeform 24"/>
            <p:cNvSpPr>
              <a:spLocks/>
            </p:cNvSpPr>
            <p:nvPr/>
          </p:nvSpPr>
          <p:spPr bwMode="auto">
            <a:xfrm>
              <a:off x="0" y="0"/>
              <a:ext cx="280"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solidFill>
              <a:srgbClr val="C81F1F"/>
            </a:solidFill>
            <a:ln w="25400" cap="flat">
              <a:noFill/>
              <a:round/>
              <a:headEnd type="none" w="med" len="med"/>
              <a:tailEnd type="none" w="med" len="med"/>
            </a:ln>
          </p:spPr>
          <p:txBody>
            <a:bodyPr lIns="0" tIns="0" rIns="0" bIns="0"/>
            <a:lstStyle/>
            <a:p>
              <a:endParaRPr lang="en-US"/>
            </a:p>
          </p:txBody>
        </p:sp>
        <p:sp>
          <p:nvSpPr>
            <p:cNvPr id="46" name="Rectangle 25"/>
            <p:cNvSpPr>
              <a:spLocks/>
            </p:cNvSpPr>
            <p:nvPr/>
          </p:nvSpPr>
          <p:spPr bwMode="auto">
            <a:xfrm>
              <a:off x="0" y="194"/>
              <a:ext cx="352" cy="144"/>
            </a:xfrm>
            <a:prstGeom prst="rect">
              <a:avLst/>
            </a:prstGeom>
            <a:solidFill>
              <a:srgbClr val="C81F1F"/>
            </a:solidFill>
            <a:ln w="25400" cap="flat">
              <a:noFill/>
              <a:miter lim="800000"/>
              <a:headEnd type="none" w="med" len="med"/>
              <a:tailEnd type="none" w="med" len="med"/>
            </a:ln>
          </p:spPr>
          <p:txBody>
            <a:bodyPr lIns="0" tIns="0" rIns="0" bIns="0"/>
            <a:lstStyle/>
            <a:p>
              <a:endParaRPr lang="en-US"/>
            </a:p>
          </p:txBody>
        </p:sp>
        <p:sp>
          <p:nvSpPr>
            <p:cNvPr id="47" name="Rectangle 26"/>
            <p:cNvSpPr>
              <a:spLocks/>
            </p:cNvSpPr>
            <p:nvPr/>
          </p:nvSpPr>
          <p:spPr bwMode="auto">
            <a:xfrm>
              <a:off x="1217" y="0"/>
              <a:ext cx="353" cy="144"/>
            </a:xfrm>
            <a:prstGeom prst="rect">
              <a:avLst/>
            </a:prstGeom>
            <a:solidFill>
              <a:srgbClr val="C81F1F"/>
            </a:solidFill>
            <a:ln w="25400" cap="flat">
              <a:noFill/>
              <a:miter lim="800000"/>
              <a:headEnd type="none" w="med" len="med"/>
              <a:tailEnd type="none" w="med" len="med"/>
            </a:ln>
          </p:spPr>
          <p:txBody>
            <a:bodyPr lIns="0" tIns="0" rIns="0" bIns="0"/>
            <a:lstStyle/>
            <a:p>
              <a:endParaRPr lang="en-US"/>
            </a:p>
          </p:txBody>
        </p:sp>
        <p:sp>
          <p:nvSpPr>
            <p:cNvPr id="48" name="Rectangle 27"/>
            <p:cNvSpPr>
              <a:spLocks/>
            </p:cNvSpPr>
            <p:nvPr/>
          </p:nvSpPr>
          <p:spPr bwMode="auto">
            <a:xfrm>
              <a:off x="93" y="7"/>
              <a:ext cx="1208" cy="256"/>
            </a:xfrm>
            <a:prstGeom prst="rect">
              <a:avLst/>
            </a:prstGeom>
            <a:noFill/>
            <a:ln w="9525" cap="flat">
              <a:noFill/>
              <a:miter lim="800000"/>
              <a:headEnd type="none" w="med" len="med"/>
              <a:tailEnd type="none" w="med" len="med"/>
            </a:ln>
          </p:spPr>
          <p:txBody>
            <a:bodyPr lIns="0" tIns="0" rIns="-5080" bIns="0"/>
            <a:lstStyle/>
            <a:p>
              <a:pPr>
                <a:tabLst>
                  <a:tab pos="952500" algn="l"/>
                  <a:tab pos="1638300" algn="l"/>
                </a:tabLst>
              </a:pPr>
              <a:r>
                <a:rPr lang="en-US" sz="2000" dirty="0">
                  <a:solidFill>
                    <a:srgbClr val="FFFFFF"/>
                  </a:solidFill>
                  <a:latin typeface="Verdana" pitchFamily="-65" charset="0"/>
                  <a:ea typeface="Verdana" pitchFamily="-65" charset="0"/>
                  <a:cs typeface="Verdana" pitchFamily="-65" charset="0"/>
                  <a:sym typeface="Verdana" pitchFamily="-65" charset="0"/>
                </a:rPr>
                <a:t>Artifacts</a:t>
              </a:r>
            </a:p>
          </p:txBody>
        </p:sp>
      </p:grpSp>
    </p:spTree>
    <p:extLst>
      <p:ext uri="{BB962C8B-B14F-4D97-AF65-F5344CB8AC3E}">
        <p14:creationId xmlns:p14="http://schemas.microsoft.com/office/powerpoint/2010/main" val="25215202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additive="base">
                                        <p:cTn id="13" dur="500" fill="hold"/>
                                        <p:tgtEl>
                                          <p:spTgt spid="40"/>
                                        </p:tgtEl>
                                        <p:attrNameLst>
                                          <p:attrName>ppt_x</p:attrName>
                                        </p:attrNameLst>
                                      </p:cBhvr>
                                      <p:tavLst>
                                        <p:tav tm="0">
                                          <p:val>
                                            <p:strVal val="#ppt_x"/>
                                          </p:val>
                                        </p:tav>
                                        <p:tav tm="100000">
                                          <p:val>
                                            <p:strVal val="#ppt_x"/>
                                          </p:val>
                                        </p:tav>
                                      </p:tavLst>
                                    </p:anim>
                                    <p:anim calcmode="lin" valueType="num">
                                      <p:cBhvr additive="base">
                                        <p:cTn id="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708150" y="1152527"/>
            <a:ext cx="3727450" cy="1839913"/>
            <a:chOff x="0" y="0"/>
            <a:chExt cx="2348" cy="1159"/>
          </a:xfrm>
        </p:grpSpPr>
        <p:sp>
          <p:nvSpPr>
            <p:cNvPr id="14" name="AutoShape 2"/>
            <p:cNvSpPr>
              <a:spLocks/>
            </p:cNvSpPr>
            <p:nvPr/>
          </p:nvSpPr>
          <p:spPr bwMode="auto">
            <a:xfrm>
              <a:off x="7" y="0"/>
              <a:ext cx="2341" cy="1159"/>
            </a:xfrm>
            <a:prstGeom prst="roundRect">
              <a:avLst>
                <a:gd name="adj" fmla="val 14898"/>
              </a:avLst>
            </a:prstGeom>
            <a:solidFill>
              <a:srgbClr val="F4AE45"/>
            </a:solidFill>
            <a:ln w="25400" cap="flat">
              <a:solidFill>
                <a:srgbClr val="C81F1F"/>
              </a:solidFill>
              <a:prstDash val="solid"/>
              <a:round/>
              <a:headEnd type="none" w="med" len="med"/>
              <a:tailEnd type="none" w="med" len="med"/>
            </a:ln>
            <a:effectLst>
              <a:outerShdw dist="63500" dir="2700000" algn="ctr" rotWithShape="0">
                <a:schemeClr val="bg2">
                  <a:alpha val="29999"/>
                </a:schemeClr>
              </a:outerShdw>
            </a:effectLst>
          </p:spPr>
          <p:txBody>
            <a:bodyPr lIns="0" tIns="0" rIns="0" bIns="0"/>
            <a:lstStyle/>
            <a:p>
              <a:endParaRPr lang="en-US"/>
            </a:p>
          </p:txBody>
        </p:sp>
        <p:sp>
          <p:nvSpPr>
            <p:cNvPr id="15" name="Rectangle 3"/>
            <p:cNvSpPr>
              <a:spLocks/>
            </p:cNvSpPr>
            <p:nvPr/>
          </p:nvSpPr>
          <p:spPr bwMode="auto">
            <a:xfrm>
              <a:off x="86" y="352"/>
              <a:ext cx="1600" cy="592"/>
            </a:xfrm>
            <a:prstGeom prst="rect">
              <a:avLst/>
            </a:prstGeom>
            <a:noFill/>
            <a:ln w="9525" cap="flat">
              <a:noFill/>
              <a:miter lim="800000"/>
              <a:headEnd type="none" w="med" len="med"/>
              <a:tailEnd type="none" w="med" len="med"/>
            </a:ln>
          </p:spPr>
          <p:txBody>
            <a:bodyPr lIns="0" tIns="0" rIns="-5080" bIns="0"/>
            <a:lstStyle/>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Product owner</a:t>
              </a:r>
            </a:p>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Scrum Master</a:t>
              </a:r>
            </a:p>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Team</a:t>
              </a:r>
            </a:p>
          </p:txBody>
        </p:sp>
        <p:sp>
          <p:nvSpPr>
            <p:cNvPr id="16" name="Rectangle 4"/>
            <p:cNvSpPr>
              <a:spLocks/>
            </p:cNvSpPr>
            <p:nvPr/>
          </p:nvSpPr>
          <p:spPr bwMode="auto">
            <a:xfrm>
              <a:off x="273" y="0"/>
              <a:ext cx="1081" cy="338"/>
            </a:xfrm>
            <a:prstGeom prst="rect">
              <a:avLst/>
            </a:prstGeom>
            <a:solidFill>
              <a:srgbClr val="C81F1F"/>
            </a:solidFill>
            <a:ln w="25400" cap="flat">
              <a:noFill/>
              <a:miter lim="800000"/>
              <a:headEnd type="none" w="med" len="med"/>
              <a:tailEnd type="none" w="med" len="med"/>
            </a:ln>
          </p:spPr>
          <p:txBody>
            <a:bodyPr lIns="0" tIns="0" rIns="0" bIns="0"/>
            <a:lstStyle/>
            <a:p>
              <a:endParaRPr lang="en-US" dirty="0"/>
            </a:p>
          </p:txBody>
        </p:sp>
        <p:sp>
          <p:nvSpPr>
            <p:cNvPr id="17" name="Freeform 5"/>
            <p:cNvSpPr>
              <a:spLocks/>
            </p:cNvSpPr>
            <p:nvPr/>
          </p:nvSpPr>
          <p:spPr bwMode="auto">
            <a:xfrm rot="10800000">
              <a:off x="1289" y="79"/>
              <a:ext cx="281"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solidFill>
              <a:srgbClr val="C81F1F"/>
            </a:solidFill>
            <a:ln w="25400" cap="flat">
              <a:noFill/>
              <a:round/>
              <a:headEnd type="none" w="med" len="med"/>
              <a:tailEnd type="none" w="med" len="med"/>
            </a:ln>
          </p:spPr>
          <p:txBody>
            <a:bodyPr lIns="0" tIns="0" rIns="0" bIns="0"/>
            <a:lstStyle/>
            <a:p>
              <a:endParaRPr lang="en-US"/>
            </a:p>
          </p:txBody>
        </p:sp>
        <p:sp>
          <p:nvSpPr>
            <p:cNvPr id="18" name="Freeform 6"/>
            <p:cNvSpPr>
              <a:spLocks/>
            </p:cNvSpPr>
            <p:nvPr/>
          </p:nvSpPr>
          <p:spPr bwMode="auto">
            <a:xfrm>
              <a:off x="0" y="0"/>
              <a:ext cx="280"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solidFill>
              <a:srgbClr val="C81F1F"/>
            </a:solidFill>
            <a:ln w="25400" cap="flat">
              <a:noFill/>
              <a:round/>
              <a:headEnd type="none" w="med" len="med"/>
              <a:tailEnd type="none" w="med" len="med"/>
            </a:ln>
          </p:spPr>
          <p:txBody>
            <a:bodyPr lIns="0" tIns="0" rIns="0" bIns="0"/>
            <a:lstStyle/>
            <a:p>
              <a:endParaRPr lang="en-US"/>
            </a:p>
          </p:txBody>
        </p:sp>
        <p:sp>
          <p:nvSpPr>
            <p:cNvPr id="19" name="Rectangle 7"/>
            <p:cNvSpPr>
              <a:spLocks/>
            </p:cNvSpPr>
            <p:nvPr/>
          </p:nvSpPr>
          <p:spPr bwMode="auto">
            <a:xfrm>
              <a:off x="0" y="194"/>
              <a:ext cx="352" cy="144"/>
            </a:xfrm>
            <a:prstGeom prst="rect">
              <a:avLst/>
            </a:prstGeom>
            <a:solidFill>
              <a:srgbClr val="C81F1F"/>
            </a:solidFill>
            <a:ln w="25400" cap="flat">
              <a:noFill/>
              <a:miter lim="800000"/>
              <a:headEnd type="none" w="med" len="med"/>
              <a:tailEnd type="none" w="med" len="med"/>
            </a:ln>
          </p:spPr>
          <p:txBody>
            <a:bodyPr lIns="0" tIns="0" rIns="0" bIns="0"/>
            <a:lstStyle/>
            <a:p>
              <a:endParaRPr lang="en-US"/>
            </a:p>
          </p:txBody>
        </p:sp>
        <p:sp>
          <p:nvSpPr>
            <p:cNvPr id="20" name="Rectangle 8"/>
            <p:cNvSpPr>
              <a:spLocks/>
            </p:cNvSpPr>
            <p:nvPr/>
          </p:nvSpPr>
          <p:spPr bwMode="auto">
            <a:xfrm>
              <a:off x="1217" y="0"/>
              <a:ext cx="353" cy="143"/>
            </a:xfrm>
            <a:prstGeom prst="rect">
              <a:avLst/>
            </a:prstGeom>
            <a:solidFill>
              <a:srgbClr val="C81F1F"/>
            </a:solidFill>
            <a:ln w="25400" cap="flat">
              <a:noFill/>
              <a:miter lim="800000"/>
              <a:headEnd type="none" w="med" len="med"/>
              <a:tailEnd type="none" w="med" len="med"/>
            </a:ln>
          </p:spPr>
          <p:txBody>
            <a:bodyPr lIns="0" tIns="0" rIns="0" bIns="0"/>
            <a:lstStyle/>
            <a:p>
              <a:endParaRPr lang="en-US"/>
            </a:p>
          </p:txBody>
        </p:sp>
        <p:sp>
          <p:nvSpPr>
            <p:cNvPr id="21" name="Rectangle 9"/>
            <p:cNvSpPr>
              <a:spLocks/>
            </p:cNvSpPr>
            <p:nvPr/>
          </p:nvSpPr>
          <p:spPr bwMode="auto">
            <a:xfrm>
              <a:off x="93" y="7"/>
              <a:ext cx="1208" cy="256"/>
            </a:xfrm>
            <a:prstGeom prst="rect">
              <a:avLst/>
            </a:prstGeom>
            <a:noFill/>
            <a:ln w="9525" cap="flat">
              <a:noFill/>
              <a:miter lim="800000"/>
              <a:headEnd type="none" w="med" len="med"/>
              <a:tailEnd type="none" w="med" len="med"/>
            </a:ln>
          </p:spPr>
          <p:txBody>
            <a:bodyPr lIns="0" tIns="0" rIns="-5080" bIns="0"/>
            <a:lstStyle/>
            <a:p>
              <a:pPr>
                <a:tabLst>
                  <a:tab pos="952500" algn="l"/>
                  <a:tab pos="1638300" algn="l"/>
                </a:tabLst>
              </a:pPr>
              <a:r>
                <a:rPr lang="en-US" sz="2000" dirty="0">
                  <a:solidFill>
                    <a:srgbClr val="FFFFFF"/>
                  </a:solidFill>
                  <a:latin typeface="Verdana" pitchFamily="-65" charset="0"/>
                  <a:ea typeface="Verdana" pitchFamily="-65" charset="0"/>
                  <a:cs typeface="Verdana" pitchFamily="-65" charset="0"/>
                  <a:sym typeface="Verdana" pitchFamily="-65" charset="0"/>
                </a:rPr>
                <a:t>Roles</a:t>
              </a:r>
            </a:p>
          </p:txBody>
        </p:sp>
      </p:grpSp>
      <p:grpSp>
        <p:nvGrpSpPr>
          <p:cNvPr id="3" name="Group 10"/>
          <p:cNvGrpSpPr>
            <a:grpSpLocks/>
          </p:cNvGrpSpPr>
          <p:nvPr/>
        </p:nvGrpSpPr>
        <p:grpSpPr bwMode="auto">
          <a:xfrm>
            <a:off x="3713163" y="3317875"/>
            <a:ext cx="3725862" cy="2274888"/>
            <a:chOff x="0" y="0"/>
            <a:chExt cx="2347" cy="1433"/>
          </a:xfrm>
          <a:solidFill>
            <a:schemeClr val="tx1">
              <a:alpha val="10000"/>
            </a:schemeClr>
          </a:solidFill>
        </p:grpSpPr>
        <p:sp>
          <p:nvSpPr>
            <p:cNvPr id="32" name="AutoShape 11"/>
            <p:cNvSpPr>
              <a:spLocks/>
            </p:cNvSpPr>
            <p:nvPr/>
          </p:nvSpPr>
          <p:spPr bwMode="auto">
            <a:xfrm>
              <a:off x="7" y="0"/>
              <a:ext cx="2340" cy="1433"/>
            </a:xfrm>
            <a:prstGeom prst="roundRect">
              <a:avLst>
                <a:gd name="adj" fmla="val 12056"/>
              </a:avLst>
            </a:prstGeom>
            <a:grpFill/>
            <a:ln w="25400" cap="flat">
              <a:solidFill>
                <a:srgbClr val="C81F1F"/>
              </a:solidFill>
              <a:prstDash val="solid"/>
              <a:round/>
              <a:headEnd type="none" w="med" len="med"/>
              <a:tailEnd type="none" w="med" len="med"/>
            </a:ln>
            <a:effectLst>
              <a:outerShdw dist="63500" dir="2700000" algn="ctr" rotWithShape="0">
                <a:schemeClr val="bg2">
                  <a:alpha val="29999"/>
                </a:schemeClr>
              </a:outerShdw>
            </a:effectLst>
          </p:spPr>
          <p:txBody>
            <a:bodyPr lIns="0" tIns="0" rIns="0" bIns="0"/>
            <a:lstStyle/>
            <a:p>
              <a:endParaRPr lang="en-US"/>
            </a:p>
          </p:txBody>
        </p:sp>
        <p:sp>
          <p:nvSpPr>
            <p:cNvPr id="33" name="Rectangle 12"/>
            <p:cNvSpPr>
              <a:spLocks/>
            </p:cNvSpPr>
            <p:nvPr/>
          </p:nvSpPr>
          <p:spPr bwMode="auto">
            <a:xfrm>
              <a:off x="86" y="352"/>
              <a:ext cx="2096" cy="768"/>
            </a:xfrm>
            <a:prstGeom prst="rect">
              <a:avLst/>
            </a:prstGeom>
            <a:grpFill/>
            <a:ln w="9525" cap="flat">
              <a:noFill/>
              <a:miter lim="800000"/>
              <a:headEnd type="none" w="med" len="med"/>
              <a:tailEnd type="none" w="med" len="med"/>
            </a:ln>
          </p:spPr>
          <p:txBody>
            <a:bodyPr lIns="0" tIns="0" rIns="-5080" bIns="0"/>
            <a:lstStyle/>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a:t>
              </a:r>
            </a:p>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 planning</a:t>
              </a:r>
            </a:p>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 review</a:t>
              </a:r>
            </a:p>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 retrospective</a:t>
              </a:r>
            </a:p>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Daily scrum meeting</a:t>
              </a:r>
            </a:p>
          </p:txBody>
        </p:sp>
        <p:sp>
          <p:nvSpPr>
            <p:cNvPr id="34" name="Rectangle 13"/>
            <p:cNvSpPr>
              <a:spLocks/>
            </p:cNvSpPr>
            <p:nvPr/>
          </p:nvSpPr>
          <p:spPr bwMode="auto">
            <a:xfrm>
              <a:off x="273" y="0"/>
              <a:ext cx="1080" cy="338"/>
            </a:xfrm>
            <a:prstGeom prst="rect">
              <a:avLst/>
            </a:prstGeom>
            <a:grpFill/>
            <a:ln w="25400" cap="flat">
              <a:noFill/>
              <a:miter lim="800000"/>
              <a:headEnd type="none" w="med" len="med"/>
              <a:tailEnd type="none" w="med" len="med"/>
            </a:ln>
          </p:spPr>
          <p:txBody>
            <a:bodyPr lIns="0" tIns="0" rIns="0" bIns="0"/>
            <a:lstStyle/>
            <a:p>
              <a:endParaRPr lang="en-US"/>
            </a:p>
          </p:txBody>
        </p:sp>
        <p:sp>
          <p:nvSpPr>
            <p:cNvPr id="35" name="Freeform 14"/>
            <p:cNvSpPr>
              <a:spLocks/>
            </p:cNvSpPr>
            <p:nvPr/>
          </p:nvSpPr>
          <p:spPr bwMode="auto">
            <a:xfrm rot="10800000">
              <a:off x="1288" y="79"/>
              <a:ext cx="281"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grpFill/>
            <a:ln w="25400" cap="flat">
              <a:noFill/>
              <a:round/>
              <a:headEnd type="none" w="med" len="med"/>
              <a:tailEnd type="none" w="med" len="med"/>
            </a:ln>
          </p:spPr>
          <p:txBody>
            <a:bodyPr lIns="0" tIns="0" rIns="0" bIns="0"/>
            <a:lstStyle/>
            <a:p>
              <a:endParaRPr lang="en-US"/>
            </a:p>
          </p:txBody>
        </p:sp>
        <p:sp>
          <p:nvSpPr>
            <p:cNvPr id="36" name="Freeform 15"/>
            <p:cNvSpPr>
              <a:spLocks/>
            </p:cNvSpPr>
            <p:nvPr/>
          </p:nvSpPr>
          <p:spPr bwMode="auto">
            <a:xfrm>
              <a:off x="0" y="0"/>
              <a:ext cx="280"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grpFill/>
            <a:ln w="25400" cap="flat">
              <a:noFill/>
              <a:round/>
              <a:headEnd type="none" w="med" len="med"/>
              <a:tailEnd type="none" w="med" len="med"/>
            </a:ln>
          </p:spPr>
          <p:txBody>
            <a:bodyPr lIns="0" tIns="0" rIns="0" bIns="0"/>
            <a:lstStyle/>
            <a:p>
              <a:endParaRPr lang="en-US"/>
            </a:p>
          </p:txBody>
        </p:sp>
        <p:sp>
          <p:nvSpPr>
            <p:cNvPr id="37" name="Rectangle 16"/>
            <p:cNvSpPr>
              <a:spLocks/>
            </p:cNvSpPr>
            <p:nvPr/>
          </p:nvSpPr>
          <p:spPr bwMode="auto">
            <a:xfrm>
              <a:off x="0" y="194"/>
              <a:ext cx="352" cy="144"/>
            </a:xfrm>
            <a:prstGeom prst="rect">
              <a:avLst/>
            </a:prstGeom>
            <a:grpFill/>
            <a:ln w="25400" cap="flat">
              <a:noFill/>
              <a:miter lim="800000"/>
              <a:headEnd type="none" w="med" len="med"/>
              <a:tailEnd type="none" w="med" len="med"/>
            </a:ln>
          </p:spPr>
          <p:txBody>
            <a:bodyPr lIns="0" tIns="0" rIns="0" bIns="0"/>
            <a:lstStyle/>
            <a:p>
              <a:endParaRPr lang="en-US"/>
            </a:p>
          </p:txBody>
        </p:sp>
        <p:sp>
          <p:nvSpPr>
            <p:cNvPr id="38" name="Rectangle 17"/>
            <p:cNvSpPr>
              <a:spLocks/>
            </p:cNvSpPr>
            <p:nvPr/>
          </p:nvSpPr>
          <p:spPr bwMode="auto">
            <a:xfrm>
              <a:off x="1216" y="0"/>
              <a:ext cx="353" cy="144"/>
            </a:xfrm>
            <a:prstGeom prst="rect">
              <a:avLst/>
            </a:prstGeom>
            <a:grpFill/>
            <a:ln w="25400" cap="flat">
              <a:noFill/>
              <a:miter lim="800000"/>
              <a:headEnd type="none" w="med" len="med"/>
              <a:tailEnd type="none" w="med" len="med"/>
            </a:ln>
          </p:spPr>
          <p:txBody>
            <a:bodyPr lIns="0" tIns="0" rIns="0" bIns="0"/>
            <a:lstStyle/>
            <a:p>
              <a:endParaRPr lang="en-US"/>
            </a:p>
          </p:txBody>
        </p:sp>
        <p:sp>
          <p:nvSpPr>
            <p:cNvPr id="39" name="Rectangle 18"/>
            <p:cNvSpPr>
              <a:spLocks/>
            </p:cNvSpPr>
            <p:nvPr/>
          </p:nvSpPr>
          <p:spPr bwMode="auto">
            <a:xfrm>
              <a:off x="93" y="7"/>
              <a:ext cx="1208" cy="256"/>
            </a:xfrm>
            <a:prstGeom prst="rect">
              <a:avLst/>
            </a:prstGeom>
            <a:grpFill/>
            <a:ln w="9525" cap="flat">
              <a:noFill/>
              <a:miter lim="800000"/>
              <a:headEnd type="none" w="med" len="med"/>
              <a:tailEnd type="none" w="med" len="med"/>
            </a:ln>
          </p:spPr>
          <p:txBody>
            <a:bodyPr lIns="0" tIns="0" rIns="-5080" bIns="0"/>
            <a:lstStyle/>
            <a:p>
              <a:pPr>
                <a:tabLst>
                  <a:tab pos="952500" algn="l"/>
                  <a:tab pos="1638300" algn="l"/>
                </a:tabLst>
              </a:pPr>
              <a:r>
                <a:rPr lang="en-US" sz="2000" dirty="0">
                  <a:solidFill>
                    <a:srgbClr val="FFFFFF"/>
                  </a:solidFill>
                  <a:latin typeface="Verdana" pitchFamily="-65" charset="0"/>
                  <a:ea typeface="Verdana" pitchFamily="-65" charset="0"/>
                  <a:cs typeface="Verdana" pitchFamily="-65" charset="0"/>
                  <a:sym typeface="Verdana" pitchFamily="-65" charset="0"/>
                </a:rPr>
                <a:t>Ceremonies</a:t>
              </a:r>
            </a:p>
          </p:txBody>
        </p:sp>
      </p:grpSp>
      <p:grpSp>
        <p:nvGrpSpPr>
          <p:cNvPr id="4" name="Group 19"/>
          <p:cNvGrpSpPr>
            <a:grpSpLocks/>
          </p:cNvGrpSpPr>
          <p:nvPr/>
        </p:nvGrpSpPr>
        <p:grpSpPr bwMode="auto">
          <a:xfrm>
            <a:off x="5727700" y="1146175"/>
            <a:ext cx="3727450" cy="1841500"/>
            <a:chOff x="0" y="0"/>
            <a:chExt cx="2347" cy="1160"/>
          </a:xfrm>
          <a:solidFill>
            <a:schemeClr val="tx1">
              <a:alpha val="10000"/>
            </a:schemeClr>
          </a:solidFill>
        </p:grpSpPr>
        <p:sp>
          <p:nvSpPr>
            <p:cNvPr id="41" name="AutoShape 20"/>
            <p:cNvSpPr>
              <a:spLocks/>
            </p:cNvSpPr>
            <p:nvPr/>
          </p:nvSpPr>
          <p:spPr bwMode="auto">
            <a:xfrm>
              <a:off x="7" y="0"/>
              <a:ext cx="2340" cy="1160"/>
            </a:xfrm>
            <a:prstGeom prst="roundRect">
              <a:avLst>
                <a:gd name="adj" fmla="val 14903"/>
              </a:avLst>
            </a:prstGeom>
            <a:grpFill/>
            <a:ln w="25400" cap="flat">
              <a:solidFill>
                <a:srgbClr val="C81F1F"/>
              </a:solidFill>
              <a:prstDash val="solid"/>
              <a:round/>
              <a:headEnd type="none" w="med" len="med"/>
              <a:tailEnd type="none" w="med" len="med"/>
            </a:ln>
            <a:effectLst>
              <a:outerShdw dist="63500" dir="2700000" algn="ctr" rotWithShape="0">
                <a:schemeClr val="bg2">
                  <a:alpha val="29999"/>
                </a:schemeClr>
              </a:outerShdw>
            </a:effectLst>
          </p:spPr>
          <p:txBody>
            <a:bodyPr lIns="0" tIns="0" rIns="0" bIns="0"/>
            <a:lstStyle/>
            <a:p>
              <a:endParaRPr lang="en-US"/>
            </a:p>
          </p:txBody>
        </p:sp>
        <p:sp>
          <p:nvSpPr>
            <p:cNvPr id="42" name="Rectangle 21"/>
            <p:cNvSpPr>
              <a:spLocks/>
            </p:cNvSpPr>
            <p:nvPr/>
          </p:nvSpPr>
          <p:spPr bwMode="auto">
            <a:xfrm>
              <a:off x="86" y="353"/>
              <a:ext cx="2144" cy="592"/>
            </a:xfrm>
            <a:prstGeom prst="rect">
              <a:avLst/>
            </a:prstGeom>
            <a:grpFill/>
            <a:ln w="9525" cap="flat">
              <a:noFill/>
              <a:miter lim="800000"/>
              <a:headEnd type="none" w="med" len="med"/>
              <a:tailEnd type="none" w="med" len="med"/>
            </a:ln>
          </p:spPr>
          <p:txBody>
            <a:bodyPr lIns="0" tIns="0" rIns="-5080" bIns="0"/>
            <a:lstStyle/>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Product backlog</a:t>
              </a:r>
            </a:p>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 backlog</a:t>
              </a:r>
            </a:p>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err="1">
                  <a:latin typeface="Verdana" pitchFamily="-65" charset="0"/>
                  <a:ea typeface="Verdana" pitchFamily="-65" charset="0"/>
                  <a:cs typeface="Verdana" pitchFamily="-65" charset="0"/>
                  <a:sym typeface="Verdana" pitchFamily="-65" charset="0"/>
                </a:rPr>
                <a:t>Burndown</a:t>
              </a:r>
              <a:r>
                <a:rPr lang="en-US" dirty="0">
                  <a:latin typeface="Verdana" pitchFamily="-65" charset="0"/>
                  <a:ea typeface="Verdana" pitchFamily="-65" charset="0"/>
                  <a:cs typeface="Verdana" pitchFamily="-65" charset="0"/>
                  <a:sym typeface="Verdana" pitchFamily="-65" charset="0"/>
                </a:rPr>
                <a:t> charts</a:t>
              </a:r>
            </a:p>
          </p:txBody>
        </p:sp>
        <p:sp>
          <p:nvSpPr>
            <p:cNvPr id="43" name="Rectangle 22"/>
            <p:cNvSpPr>
              <a:spLocks/>
            </p:cNvSpPr>
            <p:nvPr/>
          </p:nvSpPr>
          <p:spPr bwMode="auto">
            <a:xfrm>
              <a:off x="273" y="0"/>
              <a:ext cx="1081" cy="338"/>
            </a:xfrm>
            <a:prstGeom prst="rect">
              <a:avLst/>
            </a:prstGeom>
            <a:grpFill/>
            <a:ln w="25400" cap="flat">
              <a:noFill/>
              <a:miter lim="800000"/>
              <a:headEnd type="none" w="med" len="med"/>
              <a:tailEnd type="none" w="med" len="med"/>
            </a:ln>
          </p:spPr>
          <p:txBody>
            <a:bodyPr lIns="0" tIns="0" rIns="0" bIns="0"/>
            <a:lstStyle/>
            <a:p>
              <a:endParaRPr lang="en-US"/>
            </a:p>
          </p:txBody>
        </p:sp>
        <p:sp>
          <p:nvSpPr>
            <p:cNvPr id="44" name="Freeform 23"/>
            <p:cNvSpPr>
              <a:spLocks/>
            </p:cNvSpPr>
            <p:nvPr/>
          </p:nvSpPr>
          <p:spPr bwMode="auto">
            <a:xfrm rot="10800000">
              <a:off x="1289" y="79"/>
              <a:ext cx="281"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grpFill/>
            <a:ln w="25400" cap="flat">
              <a:noFill/>
              <a:round/>
              <a:headEnd type="none" w="med" len="med"/>
              <a:tailEnd type="none" w="med" len="med"/>
            </a:ln>
          </p:spPr>
          <p:txBody>
            <a:bodyPr lIns="0" tIns="0" rIns="0" bIns="0"/>
            <a:lstStyle/>
            <a:p>
              <a:endParaRPr lang="en-US"/>
            </a:p>
          </p:txBody>
        </p:sp>
        <p:sp>
          <p:nvSpPr>
            <p:cNvPr id="45" name="Freeform 24"/>
            <p:cNvSpPr>
              <a:spLocks/>
            </p:cNvSpPr>
            <p:nvPr/>
          </p:nvSpPr>
          <p:spPr bwMode="auto">
            <a:xfrm>
              <a:off x="0" y="0"/>
              <a:ext cx="280"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grpFill/>
            <a:ln w="25400" cap="flat">
              <a:noFill/>
              <a:round/>
              <a:headEnd type="none" w="med" len="med"/>
              <a:tailEnd type="none" w="med" len="med"/>
            </a:ln>
          </p:spPr>
          <p:txBody>
            <a:bodyPr lIns="0" tIns="0" rIns="0" bIns="0"/>
            <a:lstStyle/>
            <a:p>
              <a:endParaRPr lang="en-US"/>
            </a:p>
          </p:txBody>
        </p:sp>
        <p:sp>
          <p:nvSpPr>
            <p:cNvPr id="46" name="Rectangle 25"/>
            <p:cNvSpPr>
              <a:spLocks/>
            </p:cNvSpPr>
            <p:nvPr/>
          </p:nvSpPr>
          <p:spPr bwMode="auto">
            <a:xfrm>
              <a:off x="0" y="194"/>
              <a:ext cx="352" cy="144"/>
            </a:xfrm>
            <a:prstGeom prst="rect">
              <a:avLst/>
            </a:prstGeom>
            <a:grpFill/>
            <a:ln w="25400" cap="flat">
              <a:noFill/>
              <a:miter lim="800000"/>
              <a:headEnd type="none" w="med" len="med"/>
              <a:tailEnd type="none" w="med" len="med"/>
            </a:ln>
          </p:spPr>
          <p:txBody>
            <a:bodyPr lIns="0" tIns="0" rIns="0" bIns="0"/>
            <a:lstStyle/>
            <a:p>
              <a:endParaRPr lang="en-US"/>
            </a:p>
          </p:txBody>
        </p:sp>
        <p:sp>
          <p:nvSpPr>
            <p:cNvPr id="47" name="Rectangle 26"/>
            <p:cNvSpPr>
              <a:spLocks/>
            </p:cNvSpPr>
            <p:nvPr/>
          </p:nvSpPr>
          <p:spPr bwMode="auto">
            <a:xfrm>
              <a:off x="1217" y="0"/>
              <a:ext cx="353" cy="144"/>
            </a:xfrm>
            <a:prstGeom prst="rect">
              <a:avLst/>
            </a:prstGeom>
            <a:grpFill/>
            <a:ln w="25400" cap="flat">
              <a:noFill/>
              <a:miter lim="800000"/>
              <a:headEnd type="none" w="med" len="med"/>
              <a:tailEnd type="none" w="med" len="med"/>
            </a:ln>
          </p:spPr>
          <p:txBody>
            <a:bodyPr lIns="0" tIns="0" rIns="0" bIns="0"/>
            <a:lstStyle/>
            <a:p>
              <a:endParaRPr lang="en-US"/>
            </a:p>
          </p:txBody>
        </p:sp>
        <p:sp>
          <p:nvSpPr>
            <p:cNvPr id="48" name="Rectangle 27"/>
            <p:cNvSpPr>
              <a:spLocks/>
            </p:cNvSpPr>
            <p:nvPr/>
          </p:nvSpPr>
          <p:spPr bwMode="auto">
            <a:xfrm>
              <a:off x="93" y="7"/>
              <a:ext cx="1208" cy="256"/>
            </a:xfrm>
            <a:prstGeom prst="rect">
              <a:avLst/>
            </a:prstGeom>
            <a:grpFill/>
            <a:ln w="9525" cap="flat">
              <a:noFill/>
              <a:miter lim="800000"/>
              <a:headEnd type="none" w="med" len="med"/>
              <a:tailEnd type="none" w="med" len="med"/>
            </a:ln>
          </p:spPr>
          <p:txBody>
            <a:bodyPr lIns="0" tIns="0" rIns="-5080" bIns="0"/>
            <a:lstStyle/>
            <a:p>
              <a:pPr>
                <a:tabLst>
                  <a:tab pos="952500" algn="l"/>
                  <a:tab pos="1638300" algn="l"/>
                </a:tabLst>
              </a:pPr>
              <a:r>
                <a:rPr lang="en-US" sz="2000" dirty="0">
                  <a:solidFill>
                    <a:srgbClr val="FFFFFF"/>
                  </a:solidFill>
                  <a:latin typeface="Verdana" pitchFamily="-65" charset="0"/>
                  <a:ea typeface="Verdana" pitchFamily="-65" charset="0"/>
                  <a:cs typeface="Verdana" pitchFamily="-65" charset="0"/>
                  <a:sym typeface="Verdana" pitchFamily="-65" charset="0"/>
                </a:rPr>
                <a:t>Artifacts</a:t>
              </a:r>
            </a:p>
          </p:txBody>
        </p:sp>
      </p:grpSp>
    </p:spTree>
    <p:extLst>
      <p:ext uri="{BB962C8B-B14F-4D97-AF65-F5344CB8AC3E}">
        <p14:creationId xmlns:p14="http://schemas.microsoft.com/office/powerpoint/2010/main" val="24905781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par>
                          <p:cTn id="9" fill="hold">
                            <p:stCondLst>
                              <p:cond delay="500"/>
                            </p:stCondLst>
                            <p:childTnLst>
                              <p:par>
                                <p:cTn id="10" presetID="2" presetClass="exit" presetSubtype="4" fill="hold" nodeType="afterEffect">
                                  <p:stCondLst>
                                    <p:cond delay="0"/>
                                  </p:stCondLst>
                                  <p:childTnLst>
                                    <p:anim calcmode="lin" valueType="num">
                                      <p:cBhvr additive="base">
                                        <p:cTn id="11" dur="500"/>
                                        <p:tgtEl>
                                          <p:spTgt spid="3"/>
                                        </p:tgtEl>
                                        <p:attrNameLst>
                                          <p:attrName>ppt_x</p:attrName>
                                        </p:attrNameLst>
                                      </p:cBhvr>
                                      <p:tavLst>
                                        <p:tav tm="0">
                                          <p:val>
                                            <p:strVal val="ppt_x"/>
                                          </p:val>
                                        </p:tav>
                                        <p:tav tm="100000">
                                          <p:val>
                                            <p:strVal val="ppt_x"/>
                                          </p:val>
                                        </p:tav>
                                      </p:tavLst>
                                    </p:anim>
                                    <p:anim calcmode="lin" valueType="num">
                                      <p:cBhvr additive="base">
                                        <p:cTn id="12" dur="500"/>
                                        <p:tgtEl>
                                          <p:spTgt spid="3"/>
                                        </p:tgtEl>
                                        <p:attrNameLst>
                                          <p:attrName>ppt_y</p:attrName>
                                        </p:attrNameLst>
                                      </p:cBhvr>
                                      <p:tavLst>
                                        <p:tav tm="0">
                                          <p:val>
                                            <p:strVal val="ppt_y"/>
                                          </p:val>
                                        </p:tav>
                                        <p:tav tm="100000">
                                          <p:val>
                                            <p:strVal val="1+ppt_h/2"/>
                                          </p:val>
                                        </p:tav>
                                      </p:tavLst>
                                    </p:anim>
                                    <p:set>
                                      <p:cBhvr>
                                        <p:cTn id="13" dur="1" fill="hold">
                                          <p:stCondLst>
                                            <p:cond delay="499"/>
                                          </p:stCondLst>
                                        </p:cTn>
                                        <p:tgtEl>
                                          <p:spTgt spid="3"/>
                                        </p:tgtEl>
                                        <p:attrNameLst>
                                          <p:attrName>style.visibility</p:attrName>
                                        </p:attrNameLst>
                                      </p:cBhvr>
                                      <p:to>
                                        <p:strVal val="hidden"/>
                                      </p:to>
                                    </p:set>
                                  </p:childTnLst>
                                </p:cTn>
                              </p:par>
                            </p:childTnLst>
                          </p:cTn>
                        </p:par>
                        <p:par>
                          <p:cTn id="14" fill="hold">
                            <p:stCondLst>
                              <p:cond delay="1000"/>
                            </p:stCondLst>
                            <p:childTnLst>
                              <p:par>
                                <p:cTn id="15" presetID="49" presetClass="path" presetSubtype="0" accel="50000" decel="50000" fill="hold" nodeType="afterEffect">
                                  <p:stCondLst>
                                    <p:cond delay="0"/>
                                  </p:stCondLst>
                                  <p:childTnLst>
                                    <p:animMotion origin="layout" path="M 5E-6 7.40741E-7 L 0.22917 0.30555 " pathEditMode="relative" rAng="0" ptsTypes="AA">
                                      <p:cBhvr>
                                        <p:cTn id="16" dur="1000" fill="hold"/>
                                        <p:tgtEl>
                                          <p:spTgt spid="2"/>
                                        </p:tgtEl>
                                        <p:attrNameLst>
                                          <p:attrName>ppt_x</p:attrName>
                                          <p:attrName>ppt_y</p:attrName>
                                        </p:attrNameLst>
                                      </p:cBhvr>
                                      <p:rCtr x="11500" y="15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708150" y="1152527"/>
            <a:ext cx="3727450" cy="1839913"/>
            <a:chOff x="0" y="0"/>
            <a:chExt cx="2348" cy="1159"/>
          </a:xfrm>
          <a:solidFill>
            <a:schemeClr val="tx1">
              <a:alpha val="10000"/>
            </a:schemeClr>
          </a:solidFill>
        </p:grpSpPr>
        <p:sp>
          <p:nvSpPr>
            <p:cNvPr id="14" name="AutoShape 2"/>
            <p:cNvSpPr>
              <a:spLocks/>
            </p:cNvSpPr>
            <p:nvPr/>
          </p:nvSpPr>
          <p:spPr bwMode="auto">
            <a:xfrm>
              <a:off x="7" y="0"/>
              <a:ext cx="2341" cy="1159"/>
            </a:xfrm>
            <a:prstGeom prst="roundRect">
              <a:avLst>
                <a:gd name="adj" fmla="val 14898"/>
              </a:avLst>
            </a:prstGeom>
            <a:grpFill/>
            <a:ln w="25400" cap="flat">
              <a:solidFill>
                <a:srgbClr val="C81F1F"/>
              </a:solidFill>
              <a:prstDash val="solid"/>
              <a:round/>
              <a:headEnd type="none" w="med" len="med"/>
              <a:tailEnd type="none" w="med" len="med"/>
            </a:ln>
            <a:effectLst>
              <a:outerShdw dist="63500" dir="2700000" algn="ctr" rotWithShape="0">
                <a:schemeClr val="bg2">
                  <a:alpha val="29999"/>
                </a:schemeClr>
              </a:outerShdw>
            </a:effectLst>
          </p:spPr>
          <p:txBody>
            <a:bodyPr lIns="0" tIns="0" rIns="0" bIns="0"/>
            <a:lstStyle/>
            <a:p>
              <a:endParaRPr lang="en-US"/>
            </a:p>
          </p:txBody>
        </p:sp>
        <p:sp>
          <p:nvSpPr>
            <p:cNvPr id="15" name="Rectangle 3"/>
            <p:cNvSpPr>
              <a:spLocks/>
            </p:cNvSpPr>
            <p:nvPr/>
          </p:nvSpPr>
          <p:spPr bwMode="auto">
            <a:xfrm>
              <a:off x="86" y="352"/>
              <a:ext cx="1600" cy="592"/>
            </a:xfrm>
            <a:prstGeom prst="rect">
              <a:avLst/>
            </a:prstGeom>
            <a:grpFill/>
            <a:ln w="9525" cap="flat">
              <a:noFill/>
              <a:miter lim="800000"/>
              <a:headEnd type="none" w="med" len="med"/>
              <a:tailEnd type="none" w="med" len="med"/>
            </a:ln>
          </p:spPr>
          <p:txBody>
            <a:bodyPr lIns="0" tIns="0" rIns="-5080" bIns="0"/>
            <a:lstStyle/>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Product owner</a:t>
              </a:r>
            </a:p>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Scrum Master</a:t>
              </a:r>
            </a:p>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Team</a:t>
              </a:r>
            </a:p>
          </p:txBody>
        </p:sp>
        <p:sp>
          <p:nvSpPr>
            <p:cNvPr id="16" name="Rectangle 4"/>
            <p:cNvSpPr>
              <a:spLocks/>
            </p:cNvSpPr>
            <p:nvPr/>
          </p:nvSpPr>
          <p:spPr bwMode="auto">
            <a:xfrm>
              <a:off x="273" y="0"/>
              <a:ext cx="1081" cy="338"/>
            </a:xfrm>
            <a:prstGeom prst="rect">
              <a:avLst/>
            </a:prstGeom>
            <a:grpFill/>
            <a:ln w="25400" cap="flat">
              <a:noFill/>
              <a:miter lim="800000"/>
              <a:headEnd type="none" w="med" len="med"/>
              <a:tailEnd type="none" w="med" len="med"/>
            </a:ln>
          </p:spPr>
          <p:txBody>
            <a:bodyPr lIns="0" tIns="0" rIns="0" bIns="0"/>
            <a:lstStyle/>
            <a:p>
              <a:endParaRPr lang="en-US" dirty="0"/>
            </a:p>
          </p:txBody>
        </p:sp>
        <p:sp>
          <p:nvSpPr>
            <p:cNvPr id="17" name="Freeform 5"/>
            <p:cNvSpPr>
              <a:spLocks/>
            </p:cNvSpPr>
            <p:nvPr/>
          </p:nvSpPr>
          <p:spPr bwMode="auto">
            <a:xfrm rot="10800000">
              <a:off x="1289" y="79"/>
              <a:ext cx="281"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grpFill/>
            <a:ln w="25400" cap="flat">
              <a:noFill/>
              <a:round/>
              <a:headEnd type="none" w="med" len="med"/>
              <a:tailEnd type="none" w="med" len="med"/>
            </a:ln>
          </p:spPr>
          <p:txBody>
            <a:bodyPr lIns="0" tIns="0" rIns="0" bIns="0"/>
            <a:lstStyle/>
            <a:p>
              <a:endParaRPr lang="en-US"/>
            </a:p>
          </p:txBody>
        </p:sp>
        <p:sp>
          <p:nvSpPr>
            <p:cNvPr id="18" name="Freeform 6"/>
            <p:cNvSpPr>
              <a:spLocks/>
            </p:cNvSpPr>
            <p:nvPr/>
          </p:nvSpPr>
          <p:spPr bwMode="auto">
            <a:xfrm>
              <a:off x="0" y="0"/>
              <a:ext cx="280"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grpFill/>
            <a:ln w="25400" cap="flat">
              <a:noFill/>
              <a:round/>
              <a:headEnd type="none" w="med" len="med"/>
              <a:tailEnd type="none" w="med" len="med"/>
            </a:ln>
          </p:spPr>
          <p:txBody>
            <a:bodyPr lIns="0" tIns="0" rIns="0" bIns="0"/>
            <a:lstStyle/>
            <a:p>
              <a:endParaRPr lang="en-US"/>
            </a:p>
          </p:txBody>
        </p:sp>
        <p:sp>
          <p:nvSpPr>
            <p:cNvPr id="19" name="Rectangle 7"/>
            <p:cNvSpPr>
              <a:spLocks/>
            </p:cNvSpPr>
            <p:nvPr/>
          </p:nvSpPr>
          <p:spPr bwMode="auto">
            <a:xfrm>
              <a:off x="0" y="194"/>
              <a:ext cx="352" cy="144"/>
            </a:xfrm>
            <a:prstGeom prst="rect">
              <a:avLst/>
            </a:prstGeom>
            <a:grpFill/>
            <a:ln w="25400" cap="flat">
              <a:noFill/>
              <a:miter lim="800000"/>
              <a:headEnd type="none" w="med" len="med"/>
              <a:tailEnd type="none" w="med" len="med"/>
            </a:ln>
          </p:spPr>
          <p:txBody>
            <a:bodyPr lIns="0" tIns="0" rIns="0" bIns="0"/>
            <a:lstStyle/>
            <a:p>
              <a:endParaRPr lang="en-US"/>
            </a:p>
          </p:txBody>
        </p:sp>
        <p:sp>
          <p:nvSpPr>
            <p:cNvPr id="20" name="Rectangle 8"/>
            <p:cNvSpPr>
              <a:spLocks/>
            </p:cNvSpPr>
            <p:nvPr/>
          </p:nvSpPr>
          <p:spPr bwMode="auto">
            <a:xfrm>
              <a:off x="1217" y="0"/>
              <a:ext cx="353" cy="143"/>
            </a:xfrm>
            <a:prstGeom prst="rect">
              <a:avLst/>
            </a:prstGeom>
            <a:grpFill/>
            <a:ln w="25400" cap="flat">
              <a:noFill/>
              <a:miter lim="800000"/>
              <a:headEnd type="none" w="med" len="med"/>
              <a:tailEnd type="none" w="med" len="med"/>
            </a:ln>
          </p:spPr>
          <p:txBody>
            <a:bodyPr lIns="0" tIns="0" rIns="0" bIns="0"/>
            <a:lstStyle/>
            <a:p>
              <a:endParaRPr lang="en-US"/>
            </a:p>
          </p:txBody>
        </p:sp>
        <p:sp>
          <p:nvSpPr>
            <p:cNvPr id="21" name="Rectangle 9"/>
            <p:cNvSpPr>
              <a:spLocks/>
            </p:cNvSpPr>
            <p:nvPr/>
          </p:nvSpPr>
          <p:spPr bwMode="auto">
            <a:xfrm>
              <a:off x="93" y="7"/>
              <a:ext cx="1208" cy="256"/>
            </a:xfrm>
            <a:prstGeom prst="rect">
              <a:avLst/>
            </a:prstGeom>
            <a:grpFill/>
            <a:ln w="9525" cap="flat">
              <a:noFill/>
              <a:miter lim="800000"/>
              <a:headEnd type="none" w="med" len="med"/>
              <a:tailEnd type="none" w="med" len="med"/>
            </a:ln>
          </p:spPr>
          <p:txBody>
            <a:bodyPr lIns="0" tIns="0" rIns="-5080" bIns="0"/>
            <a:lstStyle/>
            <a:p>
              <a:pPr>
                <a:tabLst>
                  <a:tab pos="952500" algn="l"/>
                  <a:tab pos="1638300" algn="l"/>
                </a:tabLst>
              </a:pPr>
              <a:r>
                <a:rPr lang="en-US" sz="2000" dirty="0">
                  <a:solidFill>
                    <a:srgbClr val="FFFFFF"/>
                  </a:solidFill>
                  <a:latin typeface="Verdana" pitchFamily="-65" charset="0"/>
                  <a:ea typeface="Verdana" pitchFamily="-65" charset="0"/>
                  <a:cs typeface="Verdana" pitchFamily="-65" charset="0"/>
                  <a:sym typeface="Verdana" pitchFamily="-65" charset="0"/>
                </a:rPr>
                <a:t>Roles</a:t>
              </a:r>
            </a:p>
          </p:txBody>
        </p:sp>
      </p:grpSp>
      <p:grpSp>
        <p:nvGrpSpPr>
          <p:cNvPr id="3" name="Group 10"/>
          <p:cNvGrpSpPr>
            <a:grpSpLocks/>
          </p:cNvGrpSpPr>
          <p:nvPr/>
        </p:nvGrpSpPr>
        <p:grpSpPr bwMode="auto">
          <a:xfrm>
            <a:off x="3713163" y="3317875"/>
            <a:ext cx="3725862" cy="2274888"/>
            <a:chOff x="0" y="0"/>
            <a:chExt cx="2347" cy="1433"/>
          </a:xfrm>
        </p:grpSpPr>
        <p:sp>
          <p:nvSpPr>
            <p:cNvPr id="32" name="AutoShape 11"/>
            <p:cNvSpPr>
              <a:spLocks/>
            </p:cNvSpPr>
            <p:nvPr/>
          </p:nvSpPr>
          <p:spPr bwMode="auto">
            <a:xfrm>
              <a:off x="7" y="0"/>
              <a:ext cx="2340" cy="1433"/>
            </a:xfrm>
            <a:prstGeom prst="roundRect">
              <a:avLst>
                <a:gd name="adj" fmla="val 12056"/>
              </a:avLst>
            </a:prstGeom>
            <a:solidFill>
              <a:srgbClr val="F4AE45"/>
            </a:solidFill>
            <a:ln w="25400" cap="flat">
              <a:solidFill>
                <a:srgbClr val="C81F1F"/>
              </a:solidFill>
              <a:prstDash val="solid"/>
              <a:round/>
              <a:headEnd type="none" w="med" len="med"/>
              <a:tailEnd type="none" w="med" len="med"/>
            </a:ln>
            <a:effectLst>
              <a:outerShdw dist="63500" dir="2700000" algn="ctr" rotWithShape="0">
                <a:schemeClr val="bg2">
                  <a:alpha val="29999"/>
                </a:schemeClr>
              </a:outerShdw>
            </a:effectLst>
          </p:spPr>
          <p:txBody>
            <a:bodyPr lIns="0" tIns="0" rIns="0" bIns="0"/>
            <a:lstStyle/>
            <a:p>
              <a:endParaRPr lang="en-US"/>
            </a:p>
          </p:txBody>
        </p:sp>
        <p:sp>
          <p:nvSpPr>
            <p:cNvPr id="33" name="Rectangle 12"/>
            <p:cNvSpPr>
              <a:spLocks/>
            </p:cNvSpPr>
            <p:nvPr/>
          </p:nvSpPr>
          <p:spPr bwMode="auto">
            <a:xfrm>
              <a:off x="86" y="352"/>
              <a:ext cx="2096" cy="768"/>
            </a:xfrm>
            <a:prstGeom prst="rect">
              <a:avLst/>
            </a:prstGeom>
            <a:noFill/>
            <a:ln w="9525" cap="flat">
              <a:noFill/>
              <a:miter lim="800000"/>
              <a:headEnd type="none" w="med" len="med"/>
              <a:tailEnd type="none" w="med" len="med"/>
            </a:ln>
          </p:spPr>
          <p:txBody>
            <a:bodyPr lIns="0" tIns="0" rIns="-5080" bIns="0"/>
            <a:lstStyle/>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a:t>
              </a:r>
            </a:p>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 planning</a:t>
              </a:r>
            </a:p>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 review</a:t>
              </a:r>
            </a:p>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 retrospective</a:t>
              </a:r>
            </a:p>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Daily scrum meeting</a:t>
              </a:r>
            </a:p>
          </p:txBody>
        </p:sp>
        <p:sp>
          <p:nvSpPr>
            <p:cNvPr id="34" name="Rectangle 13"/>
            <p:cNvSpPr>
              <a:spLocks/>
            </p:cNvSpPr>
            <p:nvPr/>
          </p:nvSpPr>
          <p:spPr bwMode="auto">
            <a:xfrm>
              <a:off x="273" y="0"/>
              <a:ext cx="1080" cy="338"/>
            </a:xfrm>
            <a:prstGeom prst="rect">
              <a:avLst/>
            </a:prstGeom>
            <a:solidFill>
              <a:srgbClr val="C81F1F"/>
            </a:solidFill>
            <a:ln w="25400" cap="flat">
              <a:noFill/>
              <a:miter lim="800000"/>
              <a:headEnd type="none" w="med" len="med"/>
              <a:tailEnd type="none" w="med" len="med"/>
            </a:ln>
          </p:spPr>
          <p:txBody>
            <a:bodyPr lIns="0" tIns="0" rIns="0" bIns="0"/>
            <a:lstStyle/>
            <a:p>
              <a:endParaRPr lang="en-US"/>
            </a:p>
          </p:txBody>
        </p:sp>
        <p:sp>
          <p:nvSpPr>
            <p:cNvPr id="35" name="Freeform 14"/>
            <p:cNvSpPr>
              <a:spLocks/>
            </p:cNvSpPr>
            <p:nvPr/>
          </p:nvSpPr>
          <p:spPr bwMode="auto">
            <a:xfrm rot="10800000">
              <a:off x="1288" y="79"/>
              <a:ext cx="281"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solidFill>
              <a:srgbClr val="C81F1F"/>
            </a:solidFill>
            <a:ln w="25400" cap="flat">
              <a:noFill/>
              <a:round/>
              <a:headEnd type="none" w="med" len="med"/>
              <a:tailEnd type="none" w="med" len="med"/>
            </a:ln>
          </p:spPr>
          <p:txBody>
            <a:bodyPr lIns="0" tIns="0" rIns="0" bIns="0"/>
            <a:lstStyle/>
            <a:p>
              <a:endParaRPr lang="en-US"/>
            </a:p>
          </p:txBody>
        </p:sp>
        <p:sp>
          <p:nvSpPr>
            <p:cNvPr id="36" name="Freeform 15"/>
            <p:cNvSpPr>
              <a:spLocks/>
            </p:cNvSpPr>
            <p:nvPr/>
          </p:nvSpPr>
          <p:spPr bwMode="auto">
            <a:xfrm>
              <a:off x="0" y="0"/>
              <a:ext cx="280"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solidFill>
              <a:srgbClr val="C81F1F"/>
            </a:solidFill>
            <a:ln w="25400" cap="flat">
              <a:noFill/>
              <a:round/>
              <a:headEnd type="none" w="med" len="med"/>
              <a:tailEnd type="none" w="med" len="med"/>
            </a:ln>
          </p:spPr>
          <p:txBody>
            <a:bodyPr lIns="0" tIns="0" rIns="0" bIns="0"/>
            <a:lstStyle/>
            <a:p>
              <a:endParaRPr lang="en-US"/>
            </a:p>
          </p:txBody>
        </p:sp>
        <p:sp>
          <p:nvSpPr>
            <p:cNvPr id="37" name="Rectangle 16"/>
            <p:cNvSpPr>
              <a:spLocks/>
            </p:cNvSpPr>
            <p:nvPr/>
          </p:nvSpPr>
          <p:spPr bwMode="auto">
            <a:xfrm>
              <a:off x="0" y="194"/>
              <a:ext cx="352" cy="144"/>
            </a:xfrm>
            <a:prstGeom prst="rect">
              <a:avLst/>
            </a:prstGeom>
            <a:solidFill>
              <a:srgbClr val="C81F1F"/>
            </a:solidFill>
            <a:ln w="25400" cap="flat">
              <a:noFill/>
              <a:miter lim="800000"/>
              <a:headEnd type="none" w="med" len="med"/>
              <a:tailEnd type="none" w="med" len="med"/>
            </a:ln>
          </p:spPr>
          <p:txBody>
            <a:bodyPr lIns="0" tIns="0" rIns="0" bIns="0"/>
            <a:lstStyle/>
            <a:p>
              <a:endParaRPr lang="en-US"/>
            </a:p>
          </p:txBody>
        </p:sp>
        <p:sp>
          <p:nvSpPr>
            <p:cNvPr id="38" name="Rectangle 17"/>
            <p:cNvSpPr>
              <a:spLocks/>
            </p:cNvSpPr>
            <p:nvPr/>
          </p:nvSpPr>
          <p:spPr bwMode="auto">
            <a:xfrm>
              <a:off x="1216" y="0"/>
              <a:ext cx="353" cy="144"/>
            </a:xfrm>
            <a:prstGeom prst="rect">
              <a:avLst/>
            </a:prstGeom>
            <a:solidFill>
              <a:srgbClr val="C81F1F"/>
            </a:solidFill>
            <a:ln w="25400" cap="flat">
              <a:noFill/>
              <a:miter lim="800000"/>
              <a:headEnd type="none" w="med" len="med"/>
              <a:tailEnd type="none" w="med" len="med"/>
            </a:ln>
          </p:spPr>
          <p:txBody>
            <a:bodyPr lIns="0" tIns="0" rIns="0" bIns="0"/>
            <a:lstStyle/>
            <a:p>
              <a:endParaRPr lang="en-US"/>
            </a:p>
          </p:txBody>
        </p:sp>
        <p:sp>
          <p:nvSpPr>
            <p:cNvPr id="39" name="Rectangle 18"/>
            <p:cNvSpPr>
              <a:spLocks/>
            </p:cNvSpPr>
            <p:nvPr/>
          </p:nvSpPr>
          <p:spPr bwMode="auto">
            <a:xfrm>
              <a:off x="93" y="7"/>
              <a:ext cx="1208" cy="256"/>
            </a:xfrm>
            <a:prstGeom prst="rect">
              <a:avLst/>
            </a:prstGeom>
            <a:noFill/>
            <a:ln w="9525" cap="flat">
              <a:noFill/>
              <a:miter lim="800000"/>
              <a:headEnd type="none" w="med" len="med"/>
              <a:tailEnd type="none" w="med" len="med"/>
            </a:ln>
          </p:spPr>
          <p:txBody>
            <a:bodyPr lIns="0" tIns="0" rIns="-5080" bIns="0"/>
            <a:lstStyle/>
            <a:p>
              <a:pPr>
                <a:tabLst>
                  <a:tab pos="952500" algn="l"/>
                  <a:tab pos="1638300" algn="l"/>
                </a:tabLst>
              </a:pPr>
              <a:r>
                <a:rPr lang="en-US" sz="2000" dirty="0">
                  <a:solidFill>
                    <a:srgbClr val="FFFFFF"/>
                  </a:solidFill>
                  <a:latin typeface="Verdana" pitchFamily="-65" charset="0"/>
                  <a:ea typeface="Verdana" pitchFamily="-65" charset="0"/>
                  <a:cs typeface="Verdana" pitchFamily="-65" charset="0"/>
                  <a:sym typeface="Verdana" pitchFamily="-65" charset="0"/>
                </a:rPr>
                <a:t>Ceremonies</a:t>
              </a:r>
            </a:p>
          </p:txBody>
        </p:sp>
      </p:grpSp>
      <p:grpSp>
        <p:nvGrpSpPr>
          <p:cNvPr id="4" name="Group 19"/>
          <p:cNvGrpSpPr>
            <a:grpSpLocks/>
          </p:cNvGrpSpPr>
          <p:nvPr/>
        </p:nvGrpSpPr>
        <p:grpSpPr bwMode="auto">
          <a:xfrm>
            <a:off x="5727700" y="1146175"/>
            <a:ext cx="3727450" cy="1841500"/>
            <a:chOff x="0" y="0"/>
            <a:chExt cx="2347" cy="1160"/>
          </a:xfrm>
          <a:solidFill>
            <a:schemeClr val="tx1">
              <a:alpha val="10000"/>
            </a:schemeClr>
          </a:solidFill>
        </p:grpSpPr>
        <p:sp>
          <p:nvSpPr>
            <p:cNvPr id="41" name="AutoShape 20"/>
            <p:cNvSpPr>
              <a:spLocks/>
            </p:cNvSpPr>
            <p:nvPr/>
          </p:nvSpPr>
          <p:spPr bwMode="auto">
            <a:xfrm>
              <a:off x="7" y="0"/>
              <a:ext cx="2340" cy="1160"/>
            </a:xfrm>
            <a:prstGeom prst="roundRect">
              <a:avLst>
                <a:gd name="adj" fmla="val 14903"/>
              </a:avLst>
            </a:prstGeom>
            <a:grpFill/>
            <a:ln w="25400" cap="flat">
              <a:solidFill>
                <a:srgbClr val="C81F1F"/>
              </a:solidFill>
              <a:prstDash val="solid"/>
              <a:round/>
              <a:headEnd type="none" w="med" len="med"/>
              <a:tailEnd type="none" w="med" len="med"/>
            </a:ln>
            <a:effectLst>
              <a:outerShdw dist="63500" dir="2700000" algn="ctr" rotWithShape="0">
                <a:schemeClr val="bg2">
                  <a:alpha val="29999"/>
                </a:schemeClr>
              </a:outerShdw>
            </a:effectLst>
          </p:spPr>
          <p:txBody>
            <a:bodyPr lIns="0" tIns="0" rIns="0" bIns="0"/>
            <a:lstStyle/>
            <a:p>
              <a:endParaRPr lang="en-US"/>
            </a:p>
          </p:txBody>
        </p:sp>
        <p:sp>
          <p:nvSpPr>
            <p:cNvPr id="42" name="Rectangle 21"/>
            <p:cNvSpPr>
              <a:spLocks/>
            </p:cNvSpPr>
            <p:nvPr/>
          </p:nvSpPr>
          <p:spPr bwMode="auto">
            <a:xfrm>
              <a:off x="86" y="353"/>
              <a:ext cx="2144" cy="592"/>
            </a:xfrm>
            <a:prstGeom prst="rect">
              <a:avLst/>
            </a:prstGeom>
            <a:grpFill/>
            <a:ln w="9525" cap="flat">
              <a:noFill/>
              <a:miter lim="800000"/>
              <a:headEnd type="none" w="med" len="med"/>
              <a:tailEnd type="none" w="med" len="med"/>
            </a:ln>
          </p:spPr>
          <p:txBody>
            <a:bodyPr lIns="0" tIns="0" rIns="-5080" bIns="0"/>
            <a:lstStyle/>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Product backlog</a:t>
              </a:r>
            </a:p>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 backlog</a:t>
              </a:r>
            </a:p>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err="1">
                  <a:latin typeface="Verdana" pitchFamily="-65" charset="0"/>
                  <a:ea typeface="Verdana" pitchFamily="-65" charset="0"/>
                  <a:cs typeface="Verdana" pitchFamily="-65" charset="0"/>
                  <a:sym typeface="Verdana" pitchFamily="-65" charset="0"/>
                </a:rPr>
                <a:t>Burndown</a:t>
              </a:r>
              <a:r>
                <a:rPr lang="en-US" dirty="0">
                  <a:latin typeface="Verdana" pitchFamily="-65" charset="0"/>
                  <a:ea typeface="Verdana" pitchFamily="-65" charset="0"/>
                  <a:cs typeface="Verdana" pitchFamily="-65" charset="0"/>
                  <a:sym typeface="Verdana" pitchFamily="-65" charset="0"/>
                </a:rPr>
                <a:t> charts</a:t>
              </a:r>
            </a:p>
          </p:txBody>
        </p:sp>
        <p:sp>
          <p:nvSpPr>
            <p:cNvPr id="43" name="Rectangle 22"/>
            <p:cNvSpPr>
              <a:spLocks/>
            </p:cNvSpPr>
            <p:nvPr/>
          </p:nvSpPr>
          <p:spPr bwMode="auto">
            <a:xfrm>
              <a:off x="273" y="0"/>
              <a:ext cx="1081" cy="338"/>
            </a:xfrm>
            <a:prstGeom prst="rect">
              <a:avLst/>
            </a:prstGeom>
            <a:grpFill/>
            <a:ln w="25400" cap="flat">
              <a:noFill/>
              <a:miter lim="800000"/>
              <a:headEnd type="none" w="med" len="med"/>
              <a:tailEnd type="none" w="med" len="med"/>
            </a:ln>
          </p:spPr>
          <p:txBody>
            <a:bodyPr lIns="0" tIns="0" rIns="0" bIns="0"/>
            <a:lstStyle/>
            <a:p>
              <a:endParaRPr lang="en-US"/>
            </a:p>
          </p:txBody>
        </p:sp>
        <p:sp>
          <p:nvSpPr>
            <p:cNvPr id="44" name="Freeform 23"/>
            <p:cNvSpPr>
              <a:spLocks/>
            </p:cNvSpPr>
            <p:nvPr/>
          </p:nvSpPr>
          <p:spPr bwMode="auto">
            <a:xfrm rot="10800000">
              <a:off x="1289" y="79"/>
              <a:ext cx="281"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grpFill/>
            <a:ln w="25400" cap="flat">
              <a:noFill/>
              <a:round/>
              <a:headEnd type="none" w="med" len="med"/>
              <a:tailEnd type="none" w="med" len="med"/>
            </a:ln>
          </p:spPr>
          <p:txBody>
            <a:bodyPr lIns="0" tIns="0" rIns="0" bIns="0"/>
            <a:lstStyle/>
            <a:p>
              <a:endParaRPr lang="en-US"/>
            </a:p>
          </p:txBody>
        </p:sp>
        <p:sp>
          <p:nvSpPr>
            <p:cNvPr id="45" name="Freeform 24"/>
            <p:cNvSpPr>
              <a:spLocks/>
            </p:cNvSpPr>
            <p:nvPr/>
          </p:nvSpPr>
          <p:spPr bwMode="auto">
            <a:xfrm>
              <a:off x="0" y="0"/>
              <a:ext cx="280"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grpFill/>
            <a:ln w="25400" cap="flat">
              <a:noFill/>
              <a:round/>
              <a:headEnd type="none" w="med" len="med"/>
              <a:tailEnd type="none" w="med" len="med"/>
            </a:ln>
          </p:spPr>
          <p:txBody>
            <a:bodyPr lIns="0" tIns="0" rIns="0" bIns="0"/>
            <a:lstStyle/>
            <a:p>
              <a:endParaRPr lang="en-US"/>
            </a:p>
          </p:txBody>
        </p:sp>
        <p:sp>
          <p:nvSpPr>
            <p:cNvPr id="46" name="Rectangle 25"/>
            <p:cNvSpPr>
              <a:spLocks/>
            </p:cNvSpPr>
            <p:nvPr/>
          </p:nvSpPr>
          <p:spPr bwMode="auto">
            <a:xfrm>
              <a:off x="0" y="194"/>
              <a:ext cx="352" cy="144"/>
            </a:xfrm>
            <a:prstGeom prst="rect">
              <a:avLst/>
            </a:prstGeom>
            <a:grpFill/>
            <a:ln w="25400" cap="flat">
              <a:noFill/>
              <a:miter lim="800000"/>
              <a:headEnd type="none" w="med" len="med"/>
              <a:tailEnd type="none" w="med" len="med"/>
            </a:ln>
          </p:spPr>
          <p:txBody>
            <a:bodyPr lIns="0" tIns="0" rIns="0" bIns="0"/>
            <a:lstStyle/>
            <a:p>
              <a:endParaRPr lang="en-US"/>
            </a:p>
          </p:txBody>
        </p:sp>
        <p:sp>
          <p:nvSpPr>
            <p:cNvPr id="47" name="Rectangle 26"/>
            <p:cNvSpPr>
              <a:spLocks/>
            </p:cNvSpPr>
            <p:nvPr/>
          </p:nvSpPr>
          <p:spPr bwMode="auto">
            <a:xfrm>
              <a:off x="1217" y="0"/>
              <a:ext cx="353" cy="144"/>
            </a:xfrm>
            <a:prstGeom prst="rect">
              <a:avLst/>
            </a:prstGeom>
            <a:grpFill/>
            <a:ln w="25400" cap="flat">
              <a:noFill/>
              <a:miter lim="800000"/>
              <a:headEnd type="none" w="med" len="med"/>
              <a:tailEnd type="none" w="med" len="med"/>
            </a:ln>
          </p:spPr>
          <p:txBody>
            <a:bodyPr lIns="0" tIns="0" rIns="0" bIns="0"/>
            <a:lstStyle/>
            <a:p>
              <a:endParaRPr lang="en-US"/>
            </a:p>
          </p:txBody>
        </p:sp>
        <p:sp>
          <p:nvSpPr>
            <p:cNvPr id="48" name="Rectangle 27"/>
            <p:cNvSpPr>
              <a:spLocks/>
            </p:cNvSpPr>
            <p:nvPr/>
          </p:nvSpPr>
          <p:spPr bwMode="auto">
            <a:xfrm>
              <a:off x="93" y="7"/>
              <a:ext cx="1208" cy="256"/>
            </a:xfrm>
            <a:prstGeom prst="rect">
              <a:avLst/>
            </a:prstGeom>
            <a:grpFill/>
            <a:ln w="9525" cap="flat">
              <a:noFill/>
              <a:miter lim="800000"/>
              <a:headEnd type="none" w="med" len="med"/>
              <a:tailEnd type="none" w="med" len="med"/>
            </a:ln>
          </p:spPr>
          <p:txBody>
            <a:bodyPr lIns="0" tIns="0" rIns="-5080" bIns="0"/>
            <a:lstStyle/>
            <a:p>
              <a:pPr>
                <a:tabLst>
                  <a:tab pos="952500" algn="l"/>
                  <a:tab pos="1638300" algn="l"/>
                </a:tabLst>
              </a:pPr>
              <a:r>
                <a:rPr lang="en-US" sz="2000" dirty="0">
                  <a:solidFill>
                    <a:srgbClr val="FFFFFF"/>
                  </a:solidFill>
                  <a:latin typeface="Verdana" pitchFamily="-65" charset="0"/>
                  <a:ea typeface="Verdana" pitchFamily="-65" charset="0"/>
                  <a:cs typeface="Verdana" pitchFamily="-65" charset="0"/>
                  <a:sym typeface="Verdana" pitchFamily="-65" charset="0"/>
                </a:rPr>
                <a:t>Artifacts</a:t>
              </a:r>
            </a:p>
          </p:txBody>
        </p:sp>
      </p:grpSp>
    </p:spTree>
    <p:extLst>
      <p:ext uri="{BB962C8B-B14F-4D97-AF65-F5344CB8AC3E}">
        <p14:creationId xmlns:p14="http://schemas.microsoft.com/office/powerpoint/2010/main" val="192118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par>
                          <p:cTn id="9" fill="hold">
                            <p:stCondLst>
                              <p:cond delay="500"/>
                            </p:stCondLst>
                            <p:childTnLst>
                              <p:par>
                                <p:cTn id="10" presetID="2" presetClass="exit" presetSubtype="4" fill="hold" nodeType="afterEffect">
                                  <p:stCondLst>
                                    <p:cond delay="0"/>
                                  </p:stCondLst>
                                  <p:childTnLst>
                                    <p:anim calcmode="lin" valueType="num">
                                      <p:cBhvr additive="base">
                                        <p:cTn id="11" dur="500"/>
                                        <p:tgtEl>
                                          <p:spTgt spid="4"/>
                                        </p:tgtEl>
                                        <p:attrNameLst>
                                          <p:attrName>ppt_x</p:attrName>
                                        </p:attrNameLst>
                                      </p:cBhvr>
                                      <p:tavLst>
                                        <p:tav tm="0">
                                          <p:val>
                                            <p:strVal val="ppt_x"/>
                                          </p:val>
                                        </p:tav>
                                        <p:tav tm="100000">
                                          <p:val>
                                            <p:strVal val="ppt_x"/>
                                          </p:val>
                                        </p:tav>
                                      </p:tavLst>
                                    </p:anim>
                                    <p:anim calcmode="lin" valueType="num">
                                      <p:cBhvr additive="base">
                                        <p:cTn id="12" dur="500"/>
                                        <p:tgtEl>
                                          <p:spTgt spid="4"/>
                                        </p:tgtEl>
                                        <p:attrNameLst>
                                          <p:attrName>ppt_y</p:attrName>
                                        </p:attrNameLst>
                                      </p:cBhvr>
                                      <p:tavLst>
                                        <p:tav tm="0">
                                          <p:val>
                                            <p:strVal val="ppt_y"/>
                                          </p:val>
                                        </p:tav>
                                        <p:tav tm="100000">
                                          <p:val>
                                            <p:strVal val="1+ppt_h/2"/>
                                          </p:val>
                                        </p:tav>
                                      </p:tavLst>
                                    </p:anim>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1000"/>
                            </p:stCondLst>
                            <p:childTnLst>
                              <p:par>
                                <p:cTn id="15" presetID="64" presetClass="path" presetSubtype="0" accel="50000" decel="50000" fill="hold" nodeType="afterEffect">
                                  <p:stCondLst>
                                    <p:cond delay="0"/>
                                  </p:stCondLst>
                                  <p:childTnLst>
                                    <p:animMotion origin="layout" path="M 4.44444E-6 -2.71605E-6 L 0.00104 -0.17407 " pathEditMode="relative" rAng="0" ptsTypes="AA">
                                      <p:cBhvr>
                                        <p:cTn id="16" dur="1000" fill="hold"/>
                                        <p:tgtEl>
                                          <p:spTgt spid="3"/>
                                        </p:tgtEl>
                                        <p:attrNameLst>
                                          <p:attrName>ppt_x</p:attrName>
                                          <p:attrName>ppt_y</p:attrName>
                                        </p:attrNameLst>
                                      </p:cBhvr>
                                      <p:rCtr x="100" y="-8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708150" y="1152527"/>
            <a:ext cx="3727450" cy="1839913"/>
            <a:chOff x="0" y="0"/>
            <a:chExt cx="2348" cy="1159"/>
          </a:xfrm>
          <a:solidFill>
            <a:schemeClr val="tx1">
              <a:alpha val="10000"/>
            </a:schemeClr>
          </a:solidFill>
        </p:grpSpPr>
        <p:sp>
          <p:nvSpPr>
            <p:cNvPr id="14" name="AutoShape 2"/>
            <p:cNvSpPr>
              <a:spLocks/>
            </p:cNvSpPr>
            <p:nvPr/>
          </p:nvSpPr>
          <p:spPr bwMode="auto">
            <a:xfrm>
              <a:off x="7" y="0"/>
              <a:ext cx="2341" cy="1159"/>
            </a:xfrm>
            <a:prstGeom prst="roundRect">
              <a:avLst>
                <a:gd name="adj" fmla="val 14898"/>
              </a:avLst>
            </a:prstGeom>
            <a:grpFill/>
            <a:ln w="25400" cap="flat">
              <a:solidFill>
                <a:srgbClr val="C81F1F"/>
              </a:solidFill>
              <a:prstDash val="solid"/>
              <a:round/>
              <a:headEnd type="none" w="med" len="med"/>
              <a:tailEnd type="none" w="med" len="med"/>
            </a:ln>
            <a:effectLst>
              <a:outerShdw dist="63500" dir="2700000" algn="ctr" rotWithShape="0">
                <a:schemeClr val="bg2">
                  <a:alpha val="29999"/>
                </a:schemeClr>
              </a:outerShdw>
            </a:effectLst>
          </p:spPr>
          <p:txBody>
            <a:bodyPr lIns="0" tIns="0" rIns="0" bIns="0"/>
            <a:lstStyle/>
            <a:p>
              <a:endParaRPr lang="en-US"/>
            </a:p>
          </p:txBody>
        </p:sp>
        <p:sp>
          <p:nvSpPr>
            <p:cNvPr id="15" name="Rectangle 3"/>
            <p:cNvSpPr>
              <a:spLocks/>
            </p:cNvSpPr>
            <p:nvPr/>
          </p:nvSpPr>
          <p:spPr bwMode="auto">
            <a:xfrm>
              <a:off x="86" y="352"/>
              <a:ext cx="1600" cy="592"/>
            </a:xfrm>
            <a:prstGeom prst="rect">
              <a:avLst/>
            </a:prstGeom>
            <a:grpFill/>
            <a:ln w="9525" cap="flat">
              <a:noFill/>
              <a:miter lim="800000"/>
              <a:headEnd type="none" w="med" len="med"/>
              <a:tailEnd type="none" w="med" len="med"/>
            </a:ln>
          </p:spPr>
          <p:txBody>
            <a:bodyPr lIns="0" tIns="0" rIns="-5080" bIns="0"/>
            <a:lstStyle/>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Product owner</a:t>
              </a:r>
            </a:p>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Scrum Master</a:t>
              </a:r>
            </a:p>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Team</a:t>
              </a:r>
            </a:p>
          </p:txBody>
        </p:sp>
        <p:sp>
          <p:nvSpPr>
            <p:cNvPr id="16" name="Rectangle 4"/>
            <p:cNvSpPr>
              <a:spLocks/>
            </p:cNvSpPr>
            <p:nvPr/>
          </p:nvSpPr>
          <p:spPr bwMode="auto">
            <a:xfrm>
              <a:off x="273" y="0"/>
              <a:ext cx="1081" cy="338"/>
            </a:xfrm>
            <a:prstGeom prst="rect">
              <a:avLst/>
            </a:prstGeom>
            <a:grpFill/>
            <a:ln w="25400" cap="flat">
              <a:noFill/>
              <a:miter lim="800000"/>
              <a:headEnd type="none" w="med" len="med"/>
              <a:tailEnd type="none" w="med" len="med"/>
            </a:ln>
          </p:spPr>
          <p:txBody>
            <a:bodyPr lIns="0" tIns="0" rIns="0" bIns="0"/>
            <a:lstStyle/>
            <a:p>
              <a:endParaRPr lang="en-US" dirty="0"/>
            </a:p>
          </p:txBody>
        </p:sp>
        <p:sp>
          <p:nvSpPr>
            <p:cNvPr id="17" name="Freeform 5"/>
            <p:cNvSpPr>
              <a:spLocks/>
            </p:cNvSpPr>
            <p:nvPr/>
          </p:nvSpPr>
          <p:spPr bwMode="auto">
            <a:xfrm rot="10800000">
              <a:off x="1289" y="79"/>
              <a:ext cx="281"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grpFill/>
            <a:ln w="25400" cap="flat">
              <a:noFill/>
              <a:round/>
              <a:headEnd type="none" w="med" len="med"/>
              <a:tailEnd type="none" w="med" len="med"/>
            </a:ln>
          </p:spPr>
          <p:txBody>
            <a:bodyPr lIns="0" tIns="0" rIns="0" bIns="0"/>
            <a:lstStyle/>
            <a:p>
              <a:endParaRPr lang="en-US"/>
            </a:p>
          </p:txBody>
        </p:sp>
        <p:sp>
          <p:nvSpPr>
            <p:cNvPr id="18" name="Freeform 6"/>
            <p:cNvSpPr>
              <a:spLocks/>
            </p:cNvSpPr>
            <p:nvPr/>
          </p:nvSpPr>
          <p:spPr bwMode="auto">
            <a:xfrm>
              <a:off x="0" y="0"/>
              <a:ext cx="280"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grpFill/>
            <a:ln w="25400" cap="flat">
              <a:noFill/>
              <a:round/>
              <a:headEnd type="none" w="med" len="med"/>
              <a:tailEnd type="none" w="med" len="med"/>
            </a:ln>
          </p:spPr>
          <p:txBody>
            <a:bodyPr lIns="0" tIns="0" rIns="0" bIns="0"/>
            <a:lstStyle/>
            <a:p>
              <a:endParaRPr lang="en-US"/>
            </a:p>
          </p:txBody>
        </p:sp>
        <p:sp>
          <p:nvSpPr>
            <p:cNvPr id="19" name="Rectangle 7"/>
            <p:cNvSpPr>
              <a:spLocks/>
            </p:cNvSpPr>
            <p:nvPr/>
          </p:nvSpPr>
          <p:spPr bwMode="auto">
            <a:xfrm>
              <a:off x="0" y="194"/>
              <a:ext cx="352" cy="144"/>
            </a:xfrm>
            <a:prstGeom prst="rect">
              <a:avLst/>
            </a:prstGeom>
            <a:grpFill/>
            <a:ln w="25400" cap="flat">
              <a:noFill/>
              <a:miter lim="800000"/>
              <a:headEnd type="none" w="med" len="med"/>
              <a:tailEnd type="none" w="med" len="med"/>
            </a:ln>
          </p:spPr>
          <p:txBody>
            <a:bodyPr lIns="0" tIns="0" rIns="0" bIns="0"/>
            <a:lstStyle/>
            <a:p>
              <a:endParaRPr lang="en-US"/>
            </a:p>
          </p:txBody>
        </p:sp>
        <p:sp>
          <p:nvSpPr>
            <p:cNvPr id="20" name="Rectangle 8"/>
            <p:cNvSpPr>
              <a:spLocks/>
            </p:cNvSpPr>
            <p:nvPr/>
          </p:nvSpPr>
          <p:spPr bwMode="auto">
            <a:xfrm>
              <a:off x="1217" y="0"/>
              <a:ext cx="353" cy="143"/>
            </a:xfrm>
            <a:prstGeom prst="rect">
              <a:avLst/>
            </a:prstGeom>
            <a:grpFill/>
            <a:ln w="25400" cap="flat">
              <a:noFill/>
              <a:miter lim="800000"/>
              <a:headEnd type="none" w="med" len="med"/>
              <a:tailEnd type="none" w="med" len="med"/>
            </a:ln>
          </p:spPr>
          <p:txBody>
            <a:bodyPr lIns="0" tIns="0" rIns="0" bIns="0"/>
            <a:lstStyle/>
            <a:p>
              <a:endParaRPr lang="en-US"/>
            </a:p>
          </p:txBody>
        </p:sp>
        <p:sp>
          <p:nvSpPr>
            <p:cNvPr id="21" name="Rectangle 9"/>
            <p:cNvSpPr>
              <a:spLocks/>
            </p:cNvSpPr>
            <p:nvPr/>
          </p:nvSpPr>
          <p:spPr bwMode="auto">
            <a:xfrm>
              <a:off x="93" y="7"/>
              <a:ext cx="1208" cy="256"/>
            </a:xfrm>
            <a:prstGeom prst="rect">
              <a:avLst/>
            </a:prstGeom>
            <a:grpFill/>
            <a:ln w="9525" cap="flat">
              <a:noFill/>
              <a:miter lim="800000"/>
              <a:headEnd type="none" w="med" len="med"/>
              <a:tailEnd type="none" w="med" len="med"/>
            </a:ln>
          </p:spPr>
          <p:txBody>
            <a:bodyPr lIns="0" tIns="0" rIns="-5080" bIns="0"/>
            <a:lstStyle/>
            <a:p>
              <a:pPr>
                <a:tabLst>
                  <a:tab pos="952500" algn="l"/>
                  <a:tab pos="1638300" algn="l"/>
                </a:tabLst>
              </a:pPr>
              <a:r>
                <a:rPr lang="en-US" sz="2000" dirty="0">
                  <a:solidFill>
                    <a:srgbClr val="FFFFFF"/>
                  </a:solidFill>
                  <a:latin typeface="Verdana" pitchFamily="-65" charset="0"/>
                  <a:ea typeface="Verdana" pitchFamily="-65" charset="0"/>
                  <a:cs typeface="Verdana" pitchFamily="-65" charset="0"/>
                  <a:sym typeface="Verdana" pitchFamily="-65" charset="0"/>
                </a:rPr>
                <a:t>Roles</a:t>
              </a:r>
            </a:p>
          </p:txBody>
        </p:sp>
      </p:grpSp>
      <p:grpSp>
        <p:nvGrpSpPr>
          <p:cNvPr id="3" name="Group 10"/>
          <p:cNvGrpSpPr>
            <a:grpSpLocks/>
          </p:cNvGrpSpPr>
          <p:nvPr/>
        </p:nvGrpSpPr>
        <p:grpSpPr bwMode="auto">
          <a:xfrm>
            <a:off x="3713163" y="3317875"/>
            <a:ext cx="3725862" cy="2274888"/>
            <a:chOff x="0" y="0"/>
            <a:chExt cx="2347" cy="1433"/>
          </a:xfrm>
          <a:solidFill>
            <a:schemeClr val="tx1">
              <a:alpha val="10000"/>
            </a:schemeClr>
          </a:solidFill>
        </p:grpSpPr>
        <p:sp>
          <p:nvSpPr>
            <p:cNvPr id="32" name="AutoShape 11"/>
            <p:cNvSpPr>
              <a:spLocks/>
            </p:cNvSpPr>
            <p:nvPr/>
          </p:nvSpPr>
          <p:spPr bwMode="auto">
            <a:xfrm>
              <a:off x="7" y="0"/>
              <a:ext cx="2340" cy="1433"/>
            </a:xfrm>
            <a:prstGeom prst="roundRect">
              <a:avLst>
                <a:gd name="adj" fmla="val 12056"/>
              </a:avLst>
            </a:prstGeom>
            <a:grpFill/>
            <a:ln w="25400" cap="flat">
              <a:solidFill>
                <a:srgbClr val="C81F1F"/>
              </a:solidFill>
              <a:prstDash val="solid"/>
              <a:round/>
              <a:headEnd type="none" w="med" len="med"/>
              <a:tailEnd type="none" w="med" len="med"/>
            </a:ln>
            <a:effectLst>
              <a:outerShdw dist="63500" dir="2700000" algn="ctr" rotWithShape="0">
                <a:schemeClr val="bg2">
                  <a:alpha val="29999"/>
                </a:schemeClr>
              </a:outerShdw>
            </a:effectLst>
          </p:spPr>
          <p:txBody>
            <a:bodyPr lIns="0" tIns="0" rIns="0" bIns="0"/>
            <a:lstStyle/>
            <a:p>
              <a:endParaRPr lang="en-US"/>
            </a:p>
          </p:txBody>
        </p:sp>
        <p:sp>
          <p:nvSpPr>
            <p:cNvPr id="33" name="Rectangle 12"/>
            <p:cNvSpPr>
              <a:spLocks/>
            </p:cNvSpPr>
            <p:nvPr/>
          </p:nvSpPr>
          <p:spPr bwMode="auto">
            <a:xfrm>
              <a:off x="86" y="352"/>
              <a:ext cx="2096" cy="768"/>
            </a:xfrm>
            <a:prstGeom prst="rect">
              <a:avLst/>
            </a:prstGeom>
            <a:grpFill/>
            <a:ln w="9525" cap="flat">
              <a:noFill/>
              <a:miter lim="800000"/>
              <a:headEnd type="none" w="med" len="med"/>
              <a:tailEnd type="none" w="med" len="med"/>
            </a:ln>
          </p:spPr>
          <p:txBody>
            <a:bodyPr lIns="0" tIns="0" rIns="-5080" bIns="0"/>
            <a:lstStyle/>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a:t>
              </a:r>
            </a:p>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 planning</a:t>
              </a:r>
            </a:p>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 review</a:t>
              </a:r>
            </a:p>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 retrospective</a:t>
              </a:r>
            </a:p>
            <a:p>
              <a:pPr>
                <a:buClr>
                  <a:srgbClr val="FFFFFF"/>
                </a:buClr>
                <a:buSzPct val="125000"/>
                <a:buFont typeface="Verdana" pitchFamily="-65" charset="0"/>
                <a:buChar char="•"/>
                <a:tabLst>
                  <a:tab pos="952500" algn="l"/>
                  <a:tab pos="1638300" algn="l"/>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Daily scrum meeting</a:t>
              </a:r>
            </a:p>
          </p:txBody>
        </p:sp>
        <p:sp>
          <p:nvSpPr>
            <p:cNvPr id="34" name="Rectangle 13"/>
            <p:cNvSpPr>
              <a:spLocks/>
            </p:cNvSpPr>
            <p:nvPr/>
          </p:nvSpPr>
          <p:spPr bwMode="auto">
            <a:xfrm>
              <a:off x="273" y="0"/>
              <a:ext cx="1080" cy="338"/>
            </a:xfrm>
            <a:prstGeom prst="rect">
              <a:avLst/>
            </a:prstGeom>
            <a:grpFill/>
            <a:ln w="25400" cap="flat">
              <a:noFill/>
              <a:miter lim="800000"/>
              <a:headEnd type="none" w="med" len="med"/>
              <a:tailEnd type="none" w="med" len="med"/>
            </a:ln>
          </p:spPr>
          <p:txBody>
            <a:bodyPr lIns="0" tIns="0" rIns="0" bIns="0"/>
            <a:lstStyle/>
            <a:p>
              <a:endParaRPr lang="en-US"/>
            </a:p>
          </p:txBody>
        </p:sp>
        <p:sp>
          <p:nvSpPr>
            <p:cNvPr id="35" name="Freeform 14"/>
            <p:cNvSpPr>
              <a:spLocks/>
            </p:cNvSpPr>
            <p:nvPr/>
          </p:nvSpPr>
          <p:spPr bwMode="auto">
            <a:xfrm rot="10800000">
              <a:off x="1288" y="79"/>
              <a:ext cx="281"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grpFill/>
            <a:ln w="25400" cap="flat">
              <a:noFill/>
              <a:round/>
              <a:headEnd type="none" w="med" len="med"/>
              <a:tailEnd type="none" w="med" len="med"/>
            </a:ln>
          </p:spPr>
          <p:txBody>
            <a:bodyPr lIns="0" tIns="0" rIns="0" bIns="0"/>
            <a:lstStyle/>
            <a:p>
              <a:endParaRPr lang="en-US"/>
            </a:p>
          </p:txBody>
        </p:sp>
        <p:sp>
          <p:nvSpPr>
            <p:cNvPr id="36" name="Freeform 15"/>
            <p:cNvSpPr>
              <a:spLocks/>
            </p:cNvSpPr>
            <p:nvPr/>
          </p:nvSpPr>
          <p:spPr bwMode="auto">
            <a:xfrm>
              <a:off x="0" y="0"/>
              <a:ext cx="280"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grpFill/>
            <a:ln w="25400" cap="flat">
              <a:noFill/>
              <a:round/>
              <a:headEnd type="none" w="med" len="med"/>
              <a:tailEnd type="none" w="med" len="med"/>
            </a:ln>
          </p:spPr>
          <p:txBody>
            <a:bodyPr lIns="0" tIns="0" rIns="0" bIns="0"/>
            <a:lstStyle/>
            <a:p>
              <a:endParaRPr lang="en-US"/>
            </a:p>
          </p:txBody>
        </p:sp>
        <p:sp>
          <p:nvSpPr>
            <p:cNvPr id="37" name="Rectangle 16"/>
            <p:cNvSpPr>
              <a:spLocks/>
            </p:cNvSpPr>
            <p:nvPr/>
          </p:nvSpPr>
          <p:spPr bwMode="auto">
            <a:xfrm>
              <a:off x="0" y="194"/>
              <a:ext cx="352" cy="144"/>
            </a:xfrm>
            <a:prstGeom prst="rect">
              <a:avLst/>
            </a:prstGeom>
            <a:grpFill/>
            <a:ln w="25400" cap="flat">
              <a:noFill/>
              <a:miter lim="800000"/>
              <a:headEnd type="none" w="med" len="med"/>
              <a:tailEnd type="none" w="med" len="med"/>
            </a:ln>
          </p:spPr>
          <p:txBody>
            <a:bodyPr lIns="0" tIns="0" rIns="0" bIns="0"/>
            <a:lstStyle/>
            <a:p>
              <a:endParaRPr lang="en-US"/>
            </a:p>
          </p:txBody>
        </p:sp>
        <p:sp>
          <p:nvSpPr>
            <p:cNvPr id="38" name="Rectangle 17"/>
            <p:cNvSpPr>
              <a:spLocks/>
            </p:cNvSpPr>
            <p:nvPr/>
          </p:nvSpPr>
          <p:spPr bwMode="auto">
            <a:xfrm>
              <a:off x="1216" y="0"/>
              <a:ext cx="353" cy="144"/>
            </a:xfrm>
            <a:prstGeom prst="rect">
              <a:avLst/>
            </a:prstGeom>
            <a:grpFill/>
            <a:ln w="25400" cap="flat">
              <a:noFill/>
              <a:miter lim="800000"/>
              <a:headEnd type="none" w="med" len="med"/>
              <a:tailEnd type="none" w="med" len="med"/>
            </a:ln>
          </p:spPr>
          <p:txBody>
            <a:bodyPr lIns="0" tIns="0" rIns="0" bIns="0"/>
            <a:lstStyle/>
            <a:p>
              <a:endParaRPr lang="en-US"/>
            </a:p>
          </p:txBody>
        </p:sp>
        <p:sp>
          <p:nvSpPr>
            <p:cNvPr id="39" name="Rectangle 18"/>
            <p:cNvSpPr>
              <a:spLocks/>
            </p:cNvSpPr>
            <p:nvPr/>
          </p:nvSpPr>
          <p:spPr bwMode="auto">
            <a:xfrm>
              <a:off x="93" y="7"/>
              <a:ext cx="1208" cy="256"/>
            </a:xfrm>
            <a:prstGeom prst="rect">
              <a:avLst/>
            </a:prstGeom>
            <a:grpFill/>
            <a:ln w="9525" cap="flat">
              <a:noFill/>
              <a:miter lim="800000"/>
              <a:headEnd type="none" w="med" len="med"/>
              <a:tailEnd type="none" w="med" len="med"/>
            </a:ln>
          </p:spPr>
          <p:txBody>
            <a:bodyPr lIns="0" tIns="0" rIns="-5080" bIns="0"/>
            <a:lstStyle/>
            <a:p>
              <a:pPr>
                <a:tabLst>
                  <a:tab pos="952500" algn="l"/>
                  <a:tab pos="1638300" algn="l"/>
                </a:tabLst>
              </a:pPr>
              <a:r>
                <a:rPr lang="en-US" sz="2000" dirty="0">
                  <a:solidFill>
                    <a:srgbClr val="FFFFFF"/>
                  </a:solidFill>
                  <a:latin typeface="Verdana" pitchFamily="-65" charset="0"/>
                  <a:ea typeface="Verdana" pitchFamily="-65" charset="0"/>
                  <a:cs typeface="Verdana" pitchFamily="-65" charset="0"/>
                  <a:sym typeface="Verdana" pitchFamily="-65" charset="0"/>
                </a:rPr>
                <a:t>Ceremonies</a:t>
              </a:r>
            </a:p>
          </p:txBody>
        </p:sp>
      </p:grpSp>
      <p:grpSp>
        <p:nvGrpSpPr>
          <p:cNvPr id="4" name="Group 19"/>
          <p:cNvGrpSpPr>
            <a:grpSpLocks/>
          </p:cNvGrpSpPr>
          <p:nvPr/>
        </p:nvGrpSpPr>
        <p:grpSpPr bwMode="auto">
          <a:xfrm>
            <a:off x="5727700" y="1146175"/>
            <a:ext cx="3727450" cy="1841500"/>
            <a:chOff x="0" y="0"/>
            <a:chExt cx="2347" cy="1160"/>
          </a:xfrm>
        </p:grpSpPr>
        <p:sp>
          <p:nvSpPr>
            <p:cNvPr id="41" name="AutoShape 20"/>
            <p:cNvSpPr>
              <a:spLocks/>
            </p:cNvSpPr>
            <p:nvPr/>
          </p:nvSpPr>
          <p:spPr bwMode="auto">
            <a:xfrm>
              <a:off x="7" y="0"/>
              <a:ext cx="2340" cy="1160"/>
            </a:xfrm>
            <a:prstGeom prst="roundRect">
              <a:avLst>
                <a:gd name="adj" fmla="val 14903"/>
              </a:avLst>
            </a:prstGeom>
            <a:solidFill>
              <a:srgbClr val="F4AE45"/>
            </a:solidFill>
            <a:ln w="25400" cap="flat">
              <a:solidFill>
                <a:srgbClr val="C81F1F"/>
              </a:solidFill>
              <a:prstDash val="solid"/>
              <a:round/>
              <a:headEnd type="none" w="med" len="med"/>
              <a:tailEnd type="none" w="med" len="med"/>
            </a:ln>
            <a:effectLst>
              <a:outerShdw dist="63500" dir="2700000" algn="ctr" rotWithShape="0">
                <a:schemeClr val="bg2">
                  <a:alpha val="29999"/>
                </a:schemeClr>
              </a:outerShdw>
            </a:effectLst>
          </p:spPr>
          <p:txBody>
            <a:bodyPr lIns="0" tIns="0" rIns="0" bIns="0"/>
            <a:lstStyle/>
            <a:p>
              <a:endParaRPr lang="en-US"/>
            </a:p>
          </p:txBody>
        </p:sp>
        <p:sp>
          <p:nvSpPr>
            <p:cNvPr id="42" name="Rectangle 21"/>
            <p:cNvSpPr>
              <a:spLocks/>
            </p:cNvSpPr>
            <p:nvPr/>
          </p:nvSpPr>
          <p:spPr bwMode="auto">
            <a:xfrm>
              <a:off x="86" y="353"/>
              <a:ext cx="2144" cy="592"/>
            </a:xfrm>
            <a:prstGeom prst="rect">
              <a:avLst/>
            </a:prstGeom>
            <a:noFill/>
            <a:ln w="9525" cap="flat">
              <a:noFill/>
              <a:miter lim="800000"/>
              <a:headEnd type="none" w="med" len="med"/>
              <a:tailEnd type="none" w="med" len="med"/>
            </a:ln>
          </p:spPr>
          <p:txBody>
            <a:bodyPr lIns="0" tIns="0" rIns="-5080" bIns="0"/>
            <a:lstStyle/>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Product backlog</a:t>
              </a:r>
            </a:p>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a:latin typeface="Verdana" pitchFamily="-65" charset="0"/>
                  <a:ea typeface="Verdana" pitchFamily="-65" charset="0"/>
                  <a:cs typeface="Verdana" pitchFamily="-65" charset="0"/>
                  <a:sym typeface="Verdana" pitchFamily="-65" charset="0"/>
                </a:rPr>
                <a:t>Sprint backlog</a:t>
              </a:r>
            </a:p>
            <a:p>
              <a:pPr>
                <a:buClr>
                  <a:srgbClr val="FFFFFF"/>
                </a:buClr>
                <a:buSzPct val="125000"/>
                <a:buFont typeface="Verdana" pitchFamily="-65" charset="0"/>
                <a:buChar char="•"/>
                <a:tabLst>
                  <a:tab pos="952500" algn="l"/>
                  <a:tab pos="1638300" algn="l"/>
                  <a:tab pos="952500" algn="l"/>
                  <a:tab pos="1638300" algn="l"/>
                  <a:tab pos="952500" algn="l"/>
                  <a:tab pos="1638300" algn="l"/>
                </a:tabLst>
              </a:pPr>
              <a:r>
                <a:rPr lang="en-US" dirty="0" err="1">
                  <a:latin typeface="Verdana" pitchFamily="-65" charset="0"/>
                  <a:ea typeface="Verdana" pitchFamily="-65" charset="0"/>
                  <a:cs typeface="Verdana" pitchFamily="-65" charset="0"/>
                  <a:sym typeface="Verdana" pitchFamily="-65" charset="0"/>
                </a:rPr>
                <a:t>Burndown</a:t>
              </a:r>
              <a:r>
                <a:rPr lang="en-US" dirty="0">
                  <a:latin typeface="Verdana" pitchFamily="-65" charset="0"/>
                  <a:ea typeface="Verdana" pitchFamily="-65" charset="0"/>
                  <a:cs typeface="Verdana" pitchFamily="-65" charset="0"/>
                  <a:sym typeface="Verdana" pitchFamily="-65" charset="0"/>
                </a:rPr>
                <a:t> charts</a:t>
              </a:r>
            </a:p>
          </p:txBody>
        </p:sp>
        <p:sp>
          <p:nvSpPr>
            <p:cNvPr id="43" name="Rectangle 22"/>
            <p:cNvSpPr>
              <a:spLocks/>
            </p:cNvSpPr>
            <p:nvPr/>
          </p:nvSpPr>
          <p:spPr bwMode="auto">
            <a:xfrm>
              <a:off x="273" y="0"/>
              <a:ext cx="1081" cy="338"/>
            </a:xfrm>
            <a:prstGeom prst="rect">
              <a:avLst/>
            </a:prstGeom>
            <a:solidFill>
              <a:srgbClr val="C81F1F"/>
            </a:solidFill>
            <a:ln w="25400" cap="flat">
              <a:noFill/>
              <a:miter lim="800000"/>
              <a:headEnd type="none" w="med" len="med"/>
              <a:tailEnd type="none" w="med" len="med"/>
            </a:ln>
          </p:spPr>
          <p:txBody>
            <a:bodyPr lIns="0" tIns="0" rIns="0" bIns="0"/>
            <a:lstStyle/>
            <a:p>
              <a:endParaRPr lang="en-US"/>
            </a:p>
          </p:txBody>
        </p:sp>
        <p:sp>
          <p:nvSpPr>
            <p:cNvPr id="44" name="Freeform 23"/>
            <p:cNvSpPr>
              <a:spLocks/>
            </p:cNvSpPr>
            <p:nvPr/>
          </p:nvSpPr>
          <p:spPr bwMode="auto">
            <a:xfrm rot="10800000">
              <a:off x="1289" y="79"/>
              <a:ext cx="281"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solidFill>
              <a:srgbClr val="C81F1F"/>
            </a:solidFill>
            <a:ln w="25400" cap="flat">
              <a:noFill/>
              <a:round/>
              <a:headEnd type="none" w="med" len="med"/>
              <a:tailEnd type="none" w="med" len="med"/>
            </a:ln>
          </p:spPr>
          <p:txBody>
            <a:bodyPr lIns="0" tIns="0" rIns="0" bIns="0"/>
            <a:lstStyle/>
            <a:p>
              <a:endParaRPr lang="en-US"/>
            </a:p>
          </p:txBody>
        </p:sp>
        <p:sp>
          <p:nvSpPr>
            <p:cNvPr id="45" name="Freeform 24"/>
            <p:cNvSpPr>
              <a:spLocks/>
            </p:cNvSpPr>
            <p:nvPr/>
          </p:nvSpPr>
          <p:spPr bwMode="auto">
            <a:xfrm>
              <a:off x="0" y="0"/>
              <a:ext cx="280" cy="259"/>
            </a:xfrm>
            <a:custGeom>
              <a:avLst/>
              <a:gdLst/>
              <a:ahLst/>
              <a:cxnLst>
                <a:cxn ang="0">
                  <a:pos x="13734" y="65"/>
                </a:cxn>
                <a:cxn ang="0">
                  <a:pos x="14" y="14130"/>
                </a:cxn>
                <a:cxn ang="0">
                  <a:pos x="0" y="21600"/>
                </a:cxn>
                <a:cxn ang="0">
                  <a:pos x="21600" y="21600"/>
                </a:cxn>
                <a:cxn ang="0">
                  <a:pos x="21600" y="0"/>
                </a:cxn>
                <a:cxn ang="0">
                  <a:pos x="13734" y="65"/>
                </a:cxn>
                <a:cxn ang="0">
                  <a:pos x="13734" y="65"/>
                </a:cxn>
                <a:cxn ang="0">
                  <a:pos x="13734" y="65"/>
                </a:cxn>
              </a:cxnLst>
              <a:rect l="0" t="0" r="r" b="b"/>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path>
              </a:pathLst>
            </a:custGeom>
            <a:solidFill>
              <a:srgbClr val="C81F1F"/>
            </a:solidFill>
            <a:ln w="25400" cap="flat">
              <a:noFill/>
              <a:round/>
              <a:headEnd type="none" w="med" len="med"/>
              <a:tailEnd type="none" w="med" len="med"/>
            </a:ln>
          </p:spPr>
          <p:txBody>
            <a:bodyPr lIns="0" tIns="0" rIns="0" bIns="0"/>
            <a:lstStyle/>
            <a:p>
              <a:endParaRPr lang="en-US"/>
            </a:p>
          </p:txBody>
        </p:sp>
        <p:sp>
          <p:nvSpPr>
            <p:cNvPr id="46" name="Rectangle 25"/>
            <p:cNvSpPr>
              <a:spLocks/>
            </p:cNvSpPr>
            <p:nvPr/>
          </p:nvSpPr>
          <p:spPr bwMode="auto">
            <a:xfrm>
              <a:off x="0" y="194"/>
              <a:ext cx="352" cy="144"/>
            </a:xfrm>
            <a:prstGeom prst="rect">
              <a:avLst/>
            </a:prstGeom>
            <a:solidFill>
              <a:srgbClr val="C81F1F"/>
            </a:solidFill>
            <a:ln w="25400" cap="flat">
              <a:noFill/>
              <a:miter lim="800000"/>
              <a:headEnd type="none" w="med" len="med"/>
              <a:tailEnd type="none" w="med" len="med"/>
            </a:ln>
          </p:spPr>
          <p:txBody>
            <a:bodyPr lIns="0" tIns="0" rIns="0" bIns="0"/>
            <a:lstStyle/>
            <a:p>
              <a:endParaRPr lang="en-US"/>
            </a:p>
          </p:txBody>
        </p:sp>
        <p:sp>
          <p:nvSpPr>
            <p:cNvPr id="47" name="Rectangle 26"/>
            <p:cNvSpPr>
              <a:spLocks/>
            </p:cNvSpPr>
            <p:nvPr/>
          </p:nvSpPr>
          <p:spPr bwMode="auto">
            <a:xfrm>
              <a:off x="1217" y="0"/>
              <a:ext cx="353" cy="144"/>
            </a:xfrm>
            <a:prstGeom prst="rect">
              <a:avLst/>
            </a:prstGeom>
            <a:solidFill>
              <a:srgbClr val="C81F1F"/>
            </a:solidFill>
            <a:ln w="25400" cap="flat">
              <a:noFill/>
              <a:miter lim="800000"/>
              <a:headEnd type="none" w="med" len="med"/>
              <a:tailEnd type="none" w="med" len="med"/>
            </a:ln>
          </p:spPr>
          <p:txBody>
            <a:bodyPr lIns="0" tIns="0" rIns="0" bIns="0"/>
            <a:lstStyle/>
            <a:p>
              <a:endParaRPr lang="en-US"/>
            </a:p>
          </p:txBody>
        </p:sp>
        <p:sp>
          <p:nvSpPr>
            <p:cNvPr id="48" name="Rectangle 27"/>
            <p:cNvSpPr>
              <a:spLocks/>
            </p:cNvSpPr>
            <p:nvPr/>
          </p:nvSpPr>
          <p:spPr bwMode="auto">
            <a:xfrm>
              <a:off x="93" y="7"/>
              <a:ext cx="1208" cy="256"/>
            </a:xfrm>
            <a:prstGeom prst="rect">
              <a:avLst/>
            </a:prstGeom>
            <a:noFill/>
            <a:ln w="9525" cap="flat">
              <a:noFill/>
              <a:miter lim="800000"/>
              <a:headEnd type="none" w="med" len="med"/>
              <a:tailEnd type="none" w="med" len="med"/>
            </a:ln>
          </p:spPr>
          <p:txBody>
            <a:bodyPr lIns="0" tIns="0" rIns="-5080" bIns="0"/>
            <a:lstStyle/>
            <a:p>
              <a:pPr>
                <a:tabLst>
                  <a:tab pos="952500" algn="l"/>
                  <a:tab pos="1638300" algn="l"/>
                </a:tabLst>
              </a:pPr>
              <a:r>
                <a:rPr lang="en-US" sz="2000" dirty="0">
                  <a:solidFill>
                    <a:srgbClr val="FFFFFF"/>
                  </a:solidFill>
                  <a:latin typeface="Verdana" pitchFamily="-65" charset="0"/>
                  <a:ea typeface="Verdana" pitchFamily="-65" charset="0"/>
                  <a:cs typeface="Verdana" pitchFamily="-65" charset="0"/>
                  <a:sym typeface="Verdana" pitchFamily="-65" charset="0"/>
                </a:rPr>
                <a:t>Artifacts</a:t>
              </a:r>
            </a:p>
          </p:txBody>
        </p:sp>
      </p:grpSp>
    </p:spTree>
    <p:extLst>
      <p:ext uri="{BB962C8B-B14F-4D97-AF65-F5344CB8AC3E}">
        <p14:creationId xmlns:p14="http://schemas.microsoft.com/office/powerpoint/2010/main" val="20528253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nodeType="clickEffect">
                                  <p:stCondLst>
                                    <p:cond delay="0"/>
                                  </p:stCondLst>
                                  <p:childTnLst>
                                    <p:animMotion origin="layout" path="M -1.66667E-6 4.81481E-6 L -0.18229 0.2537 " pathEditMode="relative" rAng="0" ptsTypes="AA">
                                      <p:cBhvr>
                                        <p:cTn id="18" dur="1000" fill="hold"/>
                                        <p:tgtEl>
                                          <p:spTgt spid="4"/>
                                        </p:tgtEl>
                                        <p:attrNameLst>
                                          <p:attrName>ppt_x</p:attrName>
                                          <p:attrName>ppt_y</p:attrName>
                                        </p:attrNameLst>
                                      </p:cBhvr>
                                      <p:rCtr x="-9100" y="12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Burndown</a:t>
            </a:r>
            <a:r>
              <a:rPr lang="en-US" dirty="0"/>
              <a:t> charts</a:t>
            </a:r>
          </a:p>
        </p:txBody>
      </p:sp>
      <p:graphicFrame>
        <p:nvGraphicFramePr>
          <p:cNvPr id="101378" name="Object 0"/>
          <p:cNvGraphicFramePr>
            <a:graphicFrameLocks/>
          </p:cNvGraphicFramePr>
          <p:nvPr/>
        </p:nvGraphicFramePr>
        <p:xfrm>
          <a:off x="2867025" y="1657350"/>
          <a:ext cx="6229350" cy="3371850"/>
        </p:xfrm>
        <a:graphic>
          <a:graphicData uri="http://schemas.openxmlformats.org/presentationml/2006/ole">
            <mc:AlternateContent xmlns:mc="http://schemas.openxmlformats.org/markup-compatibility/2006">
              <mc:Choice xmlns:v="urn:schemas-microsoft-com:vml" Requires="v">
                <p:oleObj name="Chart" r:id="rId2" imgW="0" imgH="0" progId="MSGraph.Chart.8">
                  <p:embed/>
                </p:oleObj>
              </mc:Choice>
              <mc:Fallback>
                <p:oleObj name="Chart" r:id="rId2" imgW="0" imgH="0" progId="MSGraph.Chart.8">
                  <p:embed/>
                  <p:pic>
                    <p:nvPicPr>
                      <p:cNvPr id="0" nam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1657350"/>
                        <a:ext cx="6229350" cy="33718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cxnSp>
        <p:nvCxnSpPr>
          <p:cNvPr id="7" name="Straight Arrow Connector 6"/>
          <p:cNvCxnSpPr/>
          <p:nvPr/>
        </p:nvCxnSpPr>
        <p:spPr>
          <a:xfrm flipV="1">
            <a:off x="5248275" y="5600702"/>
            <a:ext cx="2876550" cy="66675"/>
          </a:xfrm>
          <a:prstGeom prst="straightConnector1">
            <a:avLst/>
          </a:prstGeom>
          <a:ln w="635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276727" y="5276850"/>
            <a:ext cx="3495675" cy="76200"/>
          </a:xfrm>
          <a:prstGeom prst="straightConnector1">
            <a:avLst/>
          </a:prstGeom>
          <a:ln w="6350">
            <a:solidFill>
              <a:srgbClr val="FFFFFF"/>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677277" y="1123950"/>
            <a:ext cx="828675" cy="1588"/>
          </a:xfrm>
          <a:prstGeom prst="straightConnector1">
            <a:avLst/>
          </a:prstGeom>
          <a:ln w="6350">
            <a:solidFill>
              <a:srgbClr val="FFFFFF"/>
            </a:solidFill>
            <a:tailEnd type="arrow"/>
          </a:ln>
        </p:spPr>
        <p:style>
          <a:lnRef idx="1">
            <a:schemeClr val="accent1"/>
          </a:lnRef>
          <a:fillRef idx="0">
            <a:schemeClr val="accent1"/>
          </a:fillRef>
          <a:effectRef idx="0">
            <a:schemeClr val="accent1"/>
          </a:effectRef>
          <a:fontRef idx="minor">
            <a:schemeClr val="tx1"/>
          </a:fontRef>
        </p:style>
      </p:cxnSp>
      <p:sp>
        <p:nvSpPr>
          <p:cNvPr id="12" name="Right Arrow 11"/>
          <p:cNvSpPr/>
          <p:nvPr/>
        </p:nvSpPr>
        <p:spPr>
          <a:xfrm>
            <a:off x="4095750" y="5050006"/>
            <a:ext cx="2990850" cy="703094"/>
          </a:xfrm>
          <a:prstGeom prst="rightArrow">
            <a:avLst/>
          </a:prstGeom>
          <a:gradFill flip="none" rotWithShape="1">
            <a:gsLst>
              <a:gs pos="0">
                <a:srgbClr val="00A4E6"/>
              </a:gs>
              <a:gs pos="100000">
                <a:srgbClr val="1742DB"/>
              </a:gs>
            </a:gsLst>
            <a:lin ang="5400000" scaled="1"/>
            <a:tileRect/>
          </a:gradFill>
          <a:ln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tlCol="0" anchor="t" anchorCtr="0">
            <a:spAutoFit/>
          </a:bodyPr>
          <a:lstStyle/>
          <a:p>
            <a:pPr algn="ctr">
              <a:lnSpc>
                <a:spcPct val="85000"/>
              </a:lnSpc>
            </a:pPr>
            <a:r>
              <a:rPr lang="en-US" sz="2000" dirty="0">
                <a:solidFill>
                  <a:prstClr val="white"/>
                </a:solidFill>
                <a:latin typeface="+mj-lt"/>
              </a:rPr>
              <a:t>Date</a:t>
            </a:r>
          </a:p>
        </p:txBody>
      </p:sp>
      <p:sp>
        <p:nvSpPr>
          <p:cNvPr id="14" name="Right Arrow 13"/>
          <p:cNvSpPr/>
          <p:nvPr/>
        </p:nvSpPr>
        <p:spPr>
          <a:xfrm rot="16200000">
            <a:off x="876300" y="3164056"/>
            <a:ext cx="2990850" cy="703094"/>
          </a:xfrm>
          <a:prstGeom prst="rightArrow">
            <a:avLst/>
          </a:prstGeom>
          <a:gradFill flip="none" rotWithShape="1">
            <a:gsLst>
              <a:gs pos="0">
                <a:srgbClr val="00A4E6"/>
              </a:gs>
              <a:gs pos="100000">
                <a:srgbClr val="1742DB"/>
              </a:gs>
            </a:gsLst>
            <a:lin ang="5400000" scaled="1"/>
            <a:tileRect/>
          </a:gradFill>
          <a:ln cmpd="sng">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tlCol="0" anchor="t" anchorCtr="0">
            <a:spAutoFit/>
          </a:bodyPr>
          <a:lstStyle/>
          <a:p>
            <a:pPr algn="ctr">
              <a:lnSpc>
                <a:spcPct val="85000"/>
              </a:lnSpc>
            </a:pPr>
            <a:r>
              <a:rPr lang="en-US" sz="2000" dirty="0">
                <a:solidFill>
                  <a:prstClr val="white"/>
                </a:solidFill>
                <a:latin typeface="+mj-lt"/>
              </a:rPr>
              <a:t>Effort Left</a:t>
            </a:r>
          </a:p>
        </p:txBody>
      </p:sp>
    </p:spTree>
    <p:extLst>
      <p:ext uri="{BB962C8B-B14F-4D97-AF65-F5344CB8AC3E}">
        <p14:creationId xmlns:p14="http://schemas.microsoft.com/office/powerpoint/2010/main" val="385867214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Brundown</a:t>
            </a:r>
            <a:r>
              <a:rPr lang="en-US" dirty="0"/>
              <a:t> Charts</a:t>
            </a:r>
          </a:p>
        </p:txBody>
      </p:sp>
      <p:sp>
        <p:nvSpPr>
          <p:cNvPr id="3" name="Text Placeholder 2"/>
          <p:cNvSpPr>
            <a:spLocks noGrp="1"/>
          </p:cNvSpPr>
          <p:nvPr>
            <p:ph type="body" sz="quarter" idx="10"/>
          </p:nvPr>
        </p:nvSpPr>
        <p:spPr/>
        <p:txBody>
          <a:bodyPr/>
          <a:lstStyle/>
          <a:p>
            <a:pPr rtl="0"/>
            <a:r>
              <a:rPr lang="en-US" dirty="0"/>
              <a:t>Update daily, usually during the daily stand-up</a:t>
            </a:r>
          </a:p>
          <a:p>
            <a:pPr rtl="0"/>
            <a:r>
              <a:rPr lang="en-US" dirty="0"/>
              <a:t>Represent the amount of work remaining</a:t>
            </a:r>
          </a:p>
          <a:p>
            <a:pPr rtl="0"/>
            <a:r>
              <a:rPr lang="en-US" dirty="0"/>
              <a:t>Different approaches to create </a:t>
            </a:r>
            <a:r>
              <a:rPr lang="en-US" dirty="0" err="1"/>
              <a:t>burndown</a:t>
            </a:r>
            <a:r>
              <a:rPr lang="en-US" dirty="0"/>
              <a:t> charts</a:t>
            </a:r>
          </a:p>
          <a:p>
            <a:pPr lvl="1" rtl="0"/>
            <a:r>
              <a:rPr lang="en-US" dirty="0"/>
              <a:t>Estimated remaining time</a:t>
            </a:r>
          </a:p>
          <a:p>
            <a:pPr lvl="1" rtl="0"/>
            <a:r>
              <a:rPr lang="en-US" dirty="0"/>
              <a:t>Track done</a:t>
            </a:r>
          </a:p>
        </p:txBody>
      </p:sp>
    </p:spTree>
    <p:extLst>
      <p:ext uri="{BB962C8B-B14F-4D97-AF65-F5344CB8AC3E}">
        <p14:creationId xmlns:p14="http://schemas.microsoft.com/office/powerpoint/2010/main" val="2444213683"/>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p:cNvSpPr>
          <p:nvPr/>
        </p:nvSpPr>
        <p:spPr bwMode="auto">
          <a:xfrm>
            <a:off x="1971675" y="1962150"/>
            <a:ext cx="7632700" cy="4038600"/>
          </a:xfrm>
          <a:prstGeom prst="rect">
            <a:avLst/>
          </a:prstGeom>
          <a:blipFill dpi="0" rotWithShape="0">
            <a:blip r:embed="rId2" cstate="print"/>
            <a:srcRect/>
            <a:tile tx="0" ty="0" sx="100000" sy="100000" flip="none" algn="tl"/>
          </a:blipFill>
          <a:ln w="9525">
            <a:solidFill>
              <a:srgbClr val="8E8E8E"/>
            </a:solidFill>
            <a:miter lim="800000"/>
            <a:headEnd/>
            <a:tailEnd/>
          </a:ln>
          <a:effectLst>
            <a:outerShdw blurRad="63500" dist="50800" dir="21480060" algn="ctr" rotWithShape="0">
              <a:schemeClr val="bg2">
                <a:alpha val="39998"/>
              </a:schemeClr>
            </a:outerShdw>
          </a:effectLst>
        </p:spPr>
        <p:txBody>
          <a:bodyPr/>
          <a:lstStyle/>
          <a:p>
            <a:endParaRPr lang="en-US" sz="1400"/>
          </a:p>
        </p:txBody>
      </p:sp>
      <p:sp>
        <p:nvSpPr>
          <p:cNvPr id="5" name="Rectangle 3"/>
          <p:cNvSpPr>
            <a:spLocks/>
          </p:cNvSpPr>
          <p:nvPr/>
        </p:nvSpPr>
        <p:spPr bwMode="auto">
          <a:xfrm rot="16200000">
            <a:off x="930275" y="3619500"/>
            <a:ext cx="2844800" cy="406400"/>
          </a:xfrm>
          <a:prstGeom prst="rect">
            <a:avLst/>
          </a:prstGeom>
          <a:noFill/>
          <a:ln w="9525">
            <a:noFill/>
            <a:miter lim="800000"/>
            <a:headEnd/>
            <a:tailEnd/>
          </a:ln>
        </p:spPr>
        <p:txBody>
          <a:bodyPr lIns="0" tIns="0" rIns="0" bIns="0" anchor="ctr"/>
          <a:lstStyle/>
          <a:p>
            <a:r>
              <a:rPr lang="en-US" sz="1400"/>
              <a:t>Hours</a:t>
            </a:r>
          </a:p>
        </p:txBody>
      </p:sp>
      <p:sp>
        <p:nvSpPr>
          <p:cNvPr id="6" name="Line 4"/>
          <p:cNvSpPr>
            <a:spLocks noChangeShapeType="1"/>
          </p:cNvSpPr>
          <p:nvPr/>
        </p:nvSpPr>
        <p:spPr bwMode="auto">
          <a:xfrm>
            <a:off x="3038475" y="4616450"/>
            <a:ext cx="5994400" cy="0"/>
          </a:xfrm>
          <a:prstGeom prst="line">
            <a:avLst/>
          </a:prstGeom>
          <a:noFill/>
          <a:ln w="25400">
            <a:solidFill>
              <a:srgbClr val="577AB1">
                <a:alpha val="50195"/>
              </a:srgbClr>
            </a:solidFill>
            <a:round/>
            <a:headEnd/>
            <a:tailEnd/>
          </a:ln>
        </p:spPr>
        <p:txBody>
          <a:bodyPr/>
          <a:lstStyle/>
          <a:p>
            <a:endParaRPr lang="en-US" sz="1400"/>
          </a:p>
        </p:txBody>
      </p:sp>
      <p:sp>
        <p:nvSpPr>
          <p:cNvPr id="7" name="Line 5"/>
          <p:cNvSpPr>
            <a:spLocks noChangeShapeType="1"/>
          </p:cNvSpPr>
          <p:nvPr/>
        </p:nvSpPr>
        <p:spPr bwMode="auto">
          <a:xfrm>
            <a:off x="3038475" y="2978150"/>
            <a:ext cx="5994400" cy="0"/>
          </a:xfrm>
          <a:prstGeom prst="line">
            <a:avLst/>
          </a:prstGeom>
          <a:noFill/>
          <a:ln w="25400">
            <a:solidFill>
              <a:srgbClr val="577AB1">
                <a:alpha val="50195"/>
              </a:srgbClr>
            </a:solidFill>
            <a:round/>
            <a:headEnd/>
            <a:tailEnd/>
          </a:ln>
        </p:spPr>
        <p:txBody>
          <a:bodyPr/>
          <a:lstStyle/>
          <a:p>
            <a:endParaRPr lang="en-US" sz="1400"/>
          </a:p>
        </p:txBody>
      </p:sp>
      <p:sp>
        <p:nvSpPr>
          <p:cNvPr id="8" name="Line 6"/>
          <p:cNvSpPr>
            <a:spLocks noChangeShapeType="1"/>
          </p:cNvSpPr>
          <p:nvPr/>
        </p:nvSpPr>
        <p:spPr bwMode="auto">
          <a:xfrm>
            <a:off x="3038475" y="3524250"/>
            <a:ext cx="5994400" cy="0"/>
          </a:xfrm>
          <a:prstGeom prst="line">
            <a:avLst/>
          </a:prstGeom>
          <a:noFill/>
          <a:ln w="25400">
            <a:solidFill>
              <a:srgbClr val="577AB1">
                <a:alpha val="50195"/>
              </a:srgbClr>
            </a:solidFill>
            <a:round/>
            <a:headEnd/>
            <a:tailEnd/>
          </a:ln>
        </p:spPr>
        <p:txBody>
          <a:bodyPr/>
          <a:lstStyle/>
          <a:p>
            <a:endParaRPr lang="en-US" sz="1400"/>
          </a:p>
        </p:txBody>
      </p:sp>
      <p:sp>
        <p:nvSpPr>
          <p:cNvPr id="9" name="Line 7"/>
          <p:cNvSpPr>
            <a:spLocks noChangeShapeType="1"/>
          </p:cNvSpPr>
          <p:nvPr/>
        </p:nvSpPr>
        <p:spPr bwMode="auto">
          <a:xfrm>
            <a:off x="3038475" y="4070350"/>
            <a:ext cx="5994400" cy="0"/>
          </a:xfrm>
          <a:prstGeom prst="line">
            <a:avLst/>
          </a:prstGeom>
          <a:noFill/>
          <a:ln w="25400">
            <a:solidFill>
              <a:srgbClr val="577AB1">
                <a:alpha val="50195"/>
              </a:srgbClr>
            </a:solidFill>
            <a:round/>
            <a:headEnd/>
            <a:tailEnd/>
          </a:ln>
        </p:spPr>
        <p:txBody>
          <a:bodyPr/>
          <a:lstStyle/>
          <a:p>
            <a:endParaRPr lang="en-US" sz="1400"/>
          </a:p>
        </p:txBody>
      </p:sp>
      <p:sp>
        <p:nvSpPr>
          <p:cNvPr id="10" name="Line 8"/>
          <p:cNvSpPr>
            <a:spLocks noChangeShapeType="1"/>
          </p:cNvSpPr>
          <p:nvPr/>
        </p:nvSpPr>
        <p:spPr bwMode="auto">
          <a:xfrm>
            <a:off x="3038475" y="5162550"/>
            <a:ext cx="5994400" cy="0"/>
          </a:xfrm>
          <a:prstGeom prst="line">
            <a:avLst/>
          </a:prstGeom>
          <a:noFill/>
          <a:ln w="25400">
            <a:solidFill>
              <a:srgbClr val="577AB1">
                <a:alpha val="50195"/>
              </a:srgbClr>
            </a:solidFill>
            <a:round/>
            <a:headEnd/>
            <a:tailEnd/>
          </a:ln>
        </p:spPr>
        <p:txBody>
          <a:bodyPr/>
          <a:lstStyle/>
          <a:p>
            <a:endParaRPr lang="en-US" sz="1400"/>
          </a:p>
        </p:txBody>
      </p:sp>
      <p:sp>
        <p:nvSpPr>
          <p:cNvPr id="11" name="Rectangle 9"/>
          <p:cNvSpPr>
            <a:spLocks/>
          </p:cNvSpPr>
          <p:nvPr/>
        </p:nvSpPr>
        <p:spPr bwMode="auto">
          <a:xfrm>
            <a:off x="2441575" y="2768600"/>
            <a:ext cx="546100" cy="406400"/>
          </a:xfrm>
          <a:prstGeom prst="rect">
            <a:avLst/>
          </a:prstGeom>
          <a:noFill/>
          <a:ln w="9525">
            <a:noFill/>
            <a:miter lim="800000"/>
            <a:headEnd/>
            <a:tailEnd/>
          </a:ln>
        </p:spPr>
        <p:txBody>
          <a:bodyPr lIns="0" tIns="0" rIns="0" bIns="0" anchor="ctr"/>
          <a:lstStyle/>
          <a:p>
            <a:pPr algn="r"/>
            <a:r>
              <a:rPr lang="en-US" sz="1400"/>
              <a:t>40</a:t>
            </a:r>
          </a:p>
        </p:txBody>
      </p:sp>
      <p:sp>
        <p:nvSpPr>
          <p:cNvPr id="12" name="Rectangle 10"/>
          <p:cNvSpPr>
            <a:spLocks/>
          </p:cNvSpPr>
          <p:nvPr/>
        </p:nvSpPr>
        <p:spPr bwMode="auto">
          <a:xfrm>
            <a:off x="2441575" y="3314700"/>
            <a:ext cx="546100" cy="406400"/>
          </a:xfrm>
          <a:prstGeom prst="rect">
            <a:avLst/>
          </a:prstGeom>
          <a:noFill/>
          <a:ln w="9525">
            <a:noFill/>
            <a:miter lim="800000"/>
            <a:headEnd/>
            <a:tailEnd/>
          </a:ln>
        </p:spPr>
        <p:txBody>
          <a:bodyPr lIns="0" tIns="0" rIns="0" bIns="0" anchor="ctr"/>
          <a:lstStyle/>
          <a:p>
            <a:pPr algn="r"/>
            <a:r>
              <a:rPr lang="en-US" sz="1400"/>
              <a:t>30</a:t>
            </a:r>
          </a:p>
        </p:txBody>
      </p:sp>
      <p:sp>
        <p:nvSpPr>
          <p:cNvPr id="13" name="Rectangle 11"/>
          <p:cNvSpPr>
            <a:spLocks/>
          </p:cNvSpPr>
          <p:nvPr/>
        </p:nvSpPr>
        <p:spPr bwMode="auto">
          <a:xfrm>
            <a:off x="2441575" y="3860800"/>
            <a:ext cx="546100" cy="406400"/>
          </a:xfrm>
          <a:prstGeom prst="rect">
            <a:avLst/>
          </a:prstGeom>
          <a:noFill/>
          <a:ln w="9525">
            <a:noFill/>
            <a:miter lim="800000"/>
            <a:headEnd/>
            <a:tailEnd/>
          </a:ln>
        </p:spPr>
        <p:txBody>
          <a:bodyPr lIns="0" tIns="0" rIns="0" bIns="0" anchor="ctr"/>
          <a:lstStyle/>
          <a:p>
            <a:pPr algn="r"/>
            <a:r>
              <a:rPr lang="en-US" sz="1400"/>
              <a:t>20</a:t>
            </a:r>
          </a:p>
        </p:txBody>
      </p:sp>
      <p:sp>
        <p:nvSpPr>
          <p:cNvPr id="14" name="Rectangle 12"/>
          <p:cNvSpPr>
            <a:spLocks/>
          </p:cNvSpPr>
          <p:nvPr/>
        </p:nvSpPr>
        <p:spPr bwMode="auto">
          <a:xfrm>
            <a:off x="2441575" y="4406900"/>
            <a:ext cx="546100" cy="406400"/>
          </a:xfrm>
          <a:prstGeom prst="rect">
            <a:avLst/>
          </a:prstGeom>
          <a:noFill/>
          <a:ln w="9525">
            <a:noFill/>
            <a:miter lim="800000"/>
            <a:headEnd/>
            <a:tailEnd/>
          </a:ln>
        </p:spPr>
        <p:txBody>
          <a:bodyPr lIns="0" tIns="0" rIns="0" bIns="0" anchor="ctr"/>
          <a:lstStyle/>
          <a:p>
            <a:pPr algn="r"/>
            <a:r>
              <a:rPr lang="en-US" sz="1400"/>
              <a:t>10</a:t>
            </a:r>
          </a:p>
        </p:txBody>
      </p:sp>
      <p:sp>
        <p:nvSpPr>
          <p:cNvPr id="15" name="Rectangle 13"/>
          <p:cNvSpPr>
            <a:spLocks/>
          </p:cNvSpPr>
          <p:nvPr/>
        </p:nvSpPr>
        <p:spPr bwMode="auto">
          <a:xfrm>
            <a:off x="2441575" y="4927600"/>
            <a:ext cx="546100" cy="406400"/>
          </a:xfrm>
          <a:prstGeom prst="rect">
            <a:avLst/>
          </a:prstGeom>
          <a:noFill/>
          <a:ln w="9525">
            <a:noFill/>
            <a:miter lim="800000"/>
            <a:headEnd/>
            <a:tailEnd/>
          </a:ln>
        </p:spPr>
        <p:txBody>
          <a:bodyPr lIns="0" tIns="0" rIns="0" bIns="0" anchor="ctr"/>
          <a:lstStyle/>
          <a:p>
            <a:pPr algn="r"/>
            <a:r>
              <a:rPr lang="en-US" sz="1400"/>
              <a:t>0</a:t>
            </a:r>
          </a:p>
        </p:txBody>
      </p:sp>
      <p:sp>
        <p:nvSpPr>
          <p:cNvPr id="16" name="Rectangle 14"/>
          <p:cNvSpPr>
            <a:spLocks/>
          </p:cNvSpPr>
          <p:nvPr/>
        </p:nvSpPr>
        <p:spPr bwMode="auto">
          <a:xfrm>
            <a:off x="3152775" y="5105400"/>
            <a:ext cx="660400" cy="406400"/>
          </a:xfrm>
          <a:prstGeom prst="rect">
            <a:avLst/>
          </a:prstGeom>
          <a:noFill/>
          <a:ln w="9525">
            <a:noFill/>
            <a:miter lim="800000"/>
            <a:headEnd/>
            <a:tailEnd/>
          </a:ln>
        </p:spPr>
        <p:txBody>
          <a:bodyPr lIns="0" tIns="0" rIns="0" bIns="0" anchor="ctr"/>
          <a:lstStyle/>
          <a:p>
            <a:r>
              <a:rPr lang="en-US" sz="1400"/>
              <a:t>Mon</a:t>
            </a:r>
          </a:p>
        </p:txBody>
      </p:sp>
      <p:sp>
        <p:nvSpPr>
          <p:cNvPr id="17" name="Rectangle 15"/>
          <p:cNvSpPr>
            <a:spLocks/>
          </p:cNvSpPr>
          <p:nvPr/>
        </p:nvSpPr>
        <p:spPr bwMode="auto">
          <a:xfrm>
            <a:off x="4359275" y="5105400"/>
            <a:ext cx="660400" cy="406400"/>
          </a:xfrm>
          <a:prstGeom prst="rect">
            <a:avLst/>
          </a:prstGeom>
          <a:noFill/>
          <a:ln w="9525">
            <a:noFill/>
            <a:miter lim="800000"/>
            <a:headEnd/>
            <a:tailEnd/>
          </a:ln>
        </p:spPr>
        <p:txBody>
          <a:bodyPr lIns="0" tIns="0" rIns="0" bIns="0" anchor="ctr"/>
          <a:lstStyle/>
          <a:p>
            <a:r>
              <a:rPr lang="en-US" sz="1400"/>
              <a:t>Tue</a:t>
            </a:r>
          </a:p>
        </p:txBody>
      </p:sp>
      <p:sp>
        <p:nvSpPr>
          <p:cNvPr id="18" name="Rectangle 16"/>
          <p:cNvSpPr>
            <a:spLocks/>
          </p:cNvSpPr>
          <p:nvPr/>
        </p:nvSpPr>
        <p:spPr bwMode="auto">
          <a:xfrm>
            <a:off x="5565775" y="5105400"/>
            <a:ext cx="660400" cy="406400"/>
          </a:xfrm>
          <a:prstGeom prst="rect">
            <a:avLst/>
          </a:prstGeom>
          <a:noFill/>
          <a:ln w="9525">
            <a:noFill/>
            <a:miter lim="800000"/>
            <a:headEnd/>
            <a:tailEnd/>
          </a:ln>
        </p:spPr>
        <p:txBody>
          <a:bodyPr lIns="0" tIns="0" rIns="0" bIns="0" anchor="ctr"/>
          <a:lstStyle/>
          <a:p>
            <a:r>
              <a:rPr lang="en-US" sz="1400"/>
              <a:t>Wed</a:t>
            </a:r>
          </a:p>
        </p:txBody>
      </p:sp>
      <p:sp>
        <p:nvSpPr>
          <p:cNvPr id="19" name="Rectangle 17"/>
          <p:cNvSpPr>
            <a:spLocks/>
          </p:cNvSpPr>
          <p:nvPr/>
        </p:nvSpPr>
        <p:spPr bwMode="auto">
          <a:xfrm>
            <a:off x="6772275" y="5105400"/>
            <a:ext cx="660400" cy="406400"/>
          </a:xfrm>
          <a:prstGeom prst="rect">
            <a:avLst/>
          </a:prstGeom>
          <a:noFill/>
          <a:ln w="9525">
            <a:noFill/>
            <a:miter lim="800000"/>
            <a:headEnd/>
            <a:tailEnd/>
          </a:ln>
        </p:spPr>
        <p:txBody>
          <a:bodyPr lIns="0" tIns="0" rIns="0" bIns="0" anchor="ctr"/>
          <a:lstStyle/>
          <a:p>
            <a:r>
              <a:rPr lang="en-US" sz="1400"/>
              <a:t>Thu</a:t>
            </a:r>
          </a:p>
        </p:txBody>
      </p:sp>
      <p:sp>
        <p:nvSpPr>
          <p:cNvPr id="20" name="Rectangle 18"/>
          <p:cNvSpPr>
            <a:spLocks/>
          </p:cNvSpPr>
          <p:nvPr/>
        </p:nvSpPr>
        <p:spPr bwMode="auto">
          <a:xfrm>
            <a:off x="7978775" y="5105400"/>
            <a:ext cx="660400" cy="406400"/>
          </a:xfrm>
          <a:prstGeom prst="rect">
            <a:avLst/>
          </a:prstGeom>
          <a:noFill/>
          <a:ln w="9525">
            <a:noFill/>
            <a:miter lim="800000"/>
            <a:headEnd/>
            <a:tailEnd/>
          </a:ln>
        </p:spPr>
        <p:txBody>
          <a:bodyPr lIns="0" tIns="0" rIns="0" bIns="0" anchor="ctr"/>
          <a:lstStyle/>
          <a:p>
            <a:r>
              <a:rPr lang="en-US" sz="1400"/>
              <a:t>Fri</a:t>
            </a:r>
          </a:p>
        </p:txBody>
      </p:sp>
      <p:sp>
        <p:nvSpPr>
          <p:cNvPr id="21" name="Rectangle 19"/>
          <p:cNvSpPr>
            <a:spLocks/>
          </p:cNvSpPr>
          <p:nvPr/>
        </p:nvSpPr>
        <p:spPr bwMode="auto">
          <a:xfrm>
            <a:off x="5600700" y="857252"/>
            <a:ext cx="2129234" cy="442913"/>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1066800" algn="l"/>
              </a:tabLst>
              <a:defRPr/>
            </a:pPr>
            <a:r>
              <a:rPr lang="en-US" sz="1600" dirty="0">
                <a:solidFill>
                  <a:srgbClr val="FFFFFF"/>
                </a:solidFill>
                <a:ea typeface="Gill Sans" charset="0"/>
                <a:cs typeface="Gill Sans" charset="0"/>
              </a:rPr>
              <a:t>Tasks</a:t>
            </a:r>
          </a:p>
        </p:txBody>
      </p:sp>
      <p:sp>
        <p:nvSpPr>
          <p:cNvPr id="22" name="Rectangle 20"/>
          <p:cNvSpPr>
            <a:spLocks/>
          </p:cNvSpPr>
          <p:nvPr/>
        </p:nvSpPr>
        <p:spPr bwMode="auto">
          <a:xfrm>
            <a:off x="5600700" y="1304927"/>
            <a:ext cx="2129234" cy="442913"/>
          </a:xfrm>
          <a:prstGeom prst="rect">
            <a:avLst/>
          </a:prstGeom>
          <a:solidFill>
            <a:srgbClr val="E6E6E6"/>
          </a:solidFill>
          <a:ln w="25400">
            <a:solidFill>
              <a:schemeClr val="tx1"/>
            </a:solidFill>
            <a:miter lim="800000"/>
            <a:headEnd/>
            <a:tailEnd/>
          </a:ln>
        </p:spPr>
        <p:txBody>
          <a:bodyPr lIns="63500" tIns="63500" rIns="63500" bIns="63500" anchor="ctr"/>
          <a:lstStyle/>
          <a:p>
            <a:pPr algn="l"/>
            <a:r>
              <a:rPr lang="en-US" sz="1600" dirty="0"/>
              <a:t>Code the user interface</a:t>
            </a:r>
          </a:p>
        </p:txBody>
      </p:sp>
      <p:sp>
        <p:nvSpPr>
          <p:cNvPr id="23" name="Rectangle 21"/>
          <p:cNvSpPr>
            <a:spLocks/>
          </p:cNvSpPr>
          <p:nvPr/>
        </p:nvSpPr>
        <p:spPr bwMode="auto">
          <a:xfrm>
            <a:off x="5600700" y="1752602"/>
            <a:ext cx="2129234" cy="442913"/>
          </a:xfrm>
          <a:prstGeom prst="rect">
            <a:avLst/>
          </a:prstGeom>
          <a:solidFill>
            <a:srgbClr val="E6E6E6"/>
          </a:solidFill>
          <a:ln w="25400">
            <a:solidFill>
              <a:schemeClr val="tx1"/>
            </a:solidFill>
            <a:miter lim="800000"/>
            <a:headEnd/>
            <a:tailEnd/>
          </a:ln>
        </p:spPr>
        <p:txBody>
          <a:bodyPr lIns="63500" tIns="63500" rIns="63500" bIns="63500" anchor="ctr"/>
          <a:lstStyle/>
          <a:p>
            <a:pPr algn="l"/>
            <a:r>
              <a:rPr lang="en-US" sz="1600" dirty="0"/>
              <a:t>Code the middle tier</a:t>
            </a:r>
          </a:p>
        </p:txBody>
      </p:sp>
      <p:sp>
        <p:nvSpPr>
          <p:cNvPr id="24" name="Rectangle 22"/>
          <p:cNvSpPr>
            <a:spLocks/>
          </p:cNvSpPr>
          <p:nvPr/>
        </p:nvSpPr>
        <p:spPr bwMode="auto">
          <a:xfrm>
            <a:off x="5600700" y="2200277"/>
            <a:ext cx="2129234" cy="442913"/>
          </a:xfrm>
          <a:prstGeom prst="rect">
            <a:avLst/>
          </a:prstGeom>
          <a:solidFill>
            <a:srgbClr val="E6E6E6"/>
          </a:solidFill>
          <a:ln w="25400">
            <a:solidFill>
              <a:schemeClr val="tx1"/>
            </a:solidFill>
            <a:miter lim="800000"/>
            <a:headEnd/>
            <a:tailEnd/>
          </a:ln>
        </p:spPr>
        <p:txBody>
          <a:bodyPr lIns="63500" tIns="63500" rIns="63500" bIns="63500" anchor="ctr"/>
          <a:lstStyle/>
          <a:p>
            <a:pPr algn="l"/>
            <a:r>
              <a:rPr lang="en-US" sz="1600"/>
              <a:t>Test the middle tier</a:t>
            </a:r>
          </a:p>
        </p:txBody>
      </p:sp>
      <p:sp>
        <p:nvSpPr>
          <p:cNvPr id="25" name="Rectangle 23"/>
          <p:cNvSpPr>
            <a:spLocks/>
          </p:cNvSpPr>
          <p:nvPr/>
        </p:nvSpPr>
        <p:spPr bwMode="auto">
          <a:xfrm>
            <a:off x="5600700" y="2638427"/>
            <a:ext cx="2129234" cy="442913"/>
          </a:xfrm>
          <a:prstGeom prst="rect">
            <a:avLst/>
          </a:prstGeom>
          <a:solidFill>
            <a:srgbClr val="E6E6E6"/>
          </a:solidFill>
          <a:ln w="25400">
            <a:solidFill>
              <a:schemeClr val="tx1"/>
            </a:solidFill>
            <a:miter lim="800000"/>
            <a:headEnd/>
            <a:tailEnd/>
          </a:ln>
        </p:spPr>
        <p:txBody>
          <a:bodyPr lIns="63500" tIns="63500" rIns="63500" bIns="63500" anchor="ctr"/>
          <a:lstStyle/>
          <a:p>
            <a:pPr algn="l"/>
            <a:r>
              <a:rPr lang="en-US" sz="1600"/>
              <a:t>Write online help</a:t>
            </a:r>
          </a:p>
        </p:txBody>
      </p:sp>
      <p:sp>
        <p:nvSpPr>
          <p:cNvPr id="26" name="Rectangle 24"/>
          <p:cNvSpPr>
            <a:spLocks/>
          </p:cNvSpPr>
          <p:nvPr/>
        </p:nvSpPr>
        <p:spPr bwMode="auto">
          <a:xfrm>
            <a:off x="7731127" y="857252"/>
            <a:ext cx="587375" cy="442913"/>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1066800" algn="l"/>
              </a:tabLst>
              <a:defRPr/>
            </a:pPr>
            <a:r>
              <a:rPr lang="en-US" sz="1600" dirty="0">
                <a:solidFill>
                  <a:srgbClr val="FFFFFF"/>
                </a:solidFill>
                <a:ea typeface="Gill Sans" charset="0"/>
                <a:cs typeface="Gill Sans" charset="0"/>
              </a:rPr>
              <a:t>Mon</a:t>
            </a:r>
          </a:p>
        </p:txBody>
      </p:sp>
      <p:sp>
        <p:nvSpPr>
          <p:cNvPr id="27" name="Rectangle 25"/>
          <p:cNvSpPr>
            <a:spLocks/>
          </p:cNvSpPr>
          <p:nvPr/>
        </p:nvSpPr>
        <p:spPr bwMode="auto">
          <a:xfrm>
            <a:off x="7731127" y="1314452"/>
            <a:ext cx="587375" cy="442913"/>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8</a:t>
            </a:r>
          </a:p>
        </p:txBody>
      </p:sp>
      <p:sp>
        <p:nvSpPr>
          <p:cNvPr id="28" name="Rectangle 26"/>
          <p:cNvSpPr>
            <a:spLocks/>
          </p:cNvSpPr>
          <p:nvPr/>
        </p:nvSpPr>
        <p:spPr bwMode="auto">
          <a:xfrm>
            <a:off x="7731127" y="1752602"/>
            <a:ext cx="587375" cy="442913"/>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dirty="0"/>
              <a:t>16</a:t>
            </a:r>
          </a:p>
        </p:txBody>
      </p:sp>
      <p:sp>
        <p:nvSpPr>
          <p:cNvPr id="29" name="Rectangle 27"/>
          <p:cNvSpPr>
            <a:spLocks/>
          </p:cNvSpPr>
          <p:nvPr/>
        </p:nvSpPr>
        <p:spPr bwMode="auto">
          <a:xfrm>
            <a:off x="7731127" y="2200277"/>
            <a:ext cx="587375" cy="442913"/>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8</a:t>
            </a:r>
          </a:p>
        </p:txBody>
      </p:sp>
      <p:sp>
        <p:nvSpPr>
          <p:cNvPr id="30" name="Rectangle 28"/>
          <p:cNvSpPr>
            <a:spLocks/>
          </p:cNvSpPr>
          <p:nvPr/>
        </p:nvSpPr>
        <p:spPr bwMode="auto">
          <a:xfrm>
            <a:off x="7731127" y="2638427"/>
            <a:ext cx="587375" cy="442913"/>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dirty="0"/>
              <a:t>12</a:t>
            </a:r>
          </a:p>
        </p:txBody>
      </p:sp>
      <p:sp>
        <p:nvSpPr>
          <p:cNvPr id="31" name="Rectangle 29"/>
          <p:cNvSpPr>
            <a:spLocks/>
          </p:cNvSpPr>
          <p:nvPr/>
        </p:nvSpPr>
        <p:spPr bwMode="auto">
          <a:xfrm>
            <a:off x="8318502" y="857252"/>
            <a:ext cx="587375" cy="442913"/>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1066800" algn="l"/>
              </a:tabLst>
              <a:defRPr/>
            </a:pPr>
            <a:r>
              <a:rPr lang="en-US" sz="1600">
                <a:solidFill>
                  <a:srgbClr val="FFFFFF"/>
                </a:solidFill>
                <a:ea typeface="Gill Sans" charset="0"/>
                <a:cs typeface="Gill Sans" charset="0"/>
              </a:rPr>
              <a:t>Tues</a:t>
            </a:r>
          </a:p>
        </p:txBody>
      </p:sp>
      <p:sp>
        <p:nvSpPr>
          <p:cNvPr id="32" name="Rectangle 30"/>
          <p:cNvSpPr>
            <a:spLocks/>
          </p:cNvSpPr>
          <p:nvPr/>
        </p:nvSpPr>
        <p:spPr bwMode="auto">
          <a:xfrm>
            <a:off x="8905877" y="857252"/>
            <a:ext cx="587375" cy="442913"/>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1066800" algn="l"/>
              </a:tabLst>
              <a:defRPr/>
            </a:pPr>
            <a:r>
              <a:rPr lang="en-US" sz="1600" dirty="0">
                <a:solidFill>
                  <a:srgbClr val="FFFFFF"/>
                </a:solidFill>
                <a:ea typeface="Gill Sans" charset="0"/>
                <a:cs typeface="Gill Sans" charset="0"/>
              </a:rPr>
              <a:t>Wed</a:t>
            </a:r>
          </a:p>
        </p:txBody>
      </p:sp>
      <p:sp>
        <p:nvSpPr>
          <p:cNvPr id="33" name="Rectangle 31"/>
          <p:cNvSpPr>
            <a:spLocks/>
          </p:cNvSpPr>
          <p:nvPr/>
        </p:nvSpPr>
        <p:spPr bwMode="auto">
          <a:xfrm>
            <a:off x="9493252" y="857252"/>
            <a:ext cx="587375" cy="442913"/>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1066800" algn="l"/>
              </a:tabLst>
              <a:defRPr/>
            </a:pPr>
            <a:r>
              <a:rPr lang="en-US" sz="1600" dirty="0" err="1">
                <a:solidFill>
                  <a:srgbClr val="FFFFFF"/>
                </a:solidFill>
                <a:ea typeface="Gill Sans" charset="0"/>
                <a:cs typeface="Gill Sans" charset="0"/>
              </a:rPr>
              <a:t>Thur</a:t>
            </a:r>
            <a:endParaRPr lang="en-US" sz="1600" dirty="0">
              <a:solidFill>
                <a:srgbClr val="FFFFFF"/>
              </a:solidFill>
              <a:ea typeface="Gill Sans" charset="0"/>
              <a:cs typeface="Gill Sans" charset="0"/>
            </a:endParaRPr>
          </a:p>
        </p:txBody>
      </p:sp>
      <p:sp>
        <p:nvSpPr>
          <p:cNvPr id="34" name="Rectangle 32"/>
          <p:cNvSpPr>
            <a:spLocks/>
          </p:cNvSpPr>
          <p:nvPr/>
        </p:nvSpPr>
        <p:spPr bwMode="auto">
          <a:xfrm>
            <a:off x="10080627" y="857252"/>
            <a:ext cx="587375" cy="442913"/>
          </a:xfrm>
          <a:prstGeom prst="rect">
            <a:avLst/>
          </a:prstGeom>
          <a:solidFill>
            <a:srgbClr val="3C88DC"/>
          </a:solidFill>
          <a:ln w="25400">
            <a:solidFill>
              <a:schemeClr val="tx1"/>
            </a:solidFill>
            <a:miter lim="800000"/>
            <a:headEnd/>
            <a:tailEnd/>
          </a:ln>
          <a:effectLst>
            <a:outerShdw dist="63500" dir="2700000" algn="ctr" rotWithShape="0">
              <a:schemeClr val="bg2">
                <a:alpha val="29999"/>
              </a:schemeClr>
            </a:outerShdw>
          </a:effectLst>
        </p:spPr>
        <p:txBody>
          <a:bodyPr lIns="0" tIns="0" rIns="0" bIns="0" anchor="ctr"/>
          <a:lstStyle/>
          <a:p>
            <a:pPr>
              <a:tabLst>
                <a:tab pos="1066800" algn="l"/>
              </a:tabLst>
              <a:defRPr/>
            </a:pPr>
            <a:r>
              <a:rPr lang="en-US" sz="1600">
                <a:solidFill>
                  <a:srgbClr val="FFFFFF"/>
                </a:solidFill>
                <a:ea typeface="Gill Sans" charset="0"/>
                <a:cs typeface="Gill Sans" charset="0"/>
              </a:rPr>
              <a:t>Fri</a:t>
            </a:r>
          </a:p>
        </p:txBody>
      </p:sp>
      <p:sp>
        <p:nvSpPr>
          <p:cNvPr id="35" name="Line 33"/>
          <p:cNvSpPr>
            <a:spLocks noChangeShapeType="1"/>
          </p:cNvSpPr>
          <p:nvPr/>
        </p:nvSpPr>
        <p:spPr bwMode="auto">
          <a:xfrm>
            <a:off x="3038475" y="2432050"/>
            <a:ext cx="5994400" cy="0"/>
          </a:xfrm>
          <a:prstGeom prst="line">
            <a:avLst/>
          </a:prstGeom>
          <a:noFill/>
          <a:ln w="25400">
            <a:solidFill>
              <a:srgbClr val="577AB1">
                <a:alpha val="50195"/>
              </a:srgbClr>
            </a:solidFill>
            <a:round/>
            <a:headEnd/>
            <a:tailEnd/>
          </a:ln>
        </p:spPr>
        <p:txBody>
          <a:bodyPr/>
          <a:lstStyle/>
          <a:p>
            <a:endParaRPr lang="en-US" sz="1400"/>
          </a:p>
        </p:txBody>
      </p:sp>
      <p:sp>
        <p:nvSpPr>
          <p:cNvPr id="36" name="Line 34"/>
          <p:cNvSpPr>
            <a:spLocks noChangeShapeType="1"/>
          </p:cNvSpPr>
          <p:nvPr/>
        </p:nvSpPr>
        <p:spPr bwMode="auto">
          <a:xfrm>
            <a:off x="3513140" y="2686052"/>
            <a:ext cx="1158875" cy="785813"/>
          </a:xfrm>
          <a:prstGeom prst="line">
            <a:avLst/>
          </a:prstGeom>
          <a:noFill/>
          <a:ln w="38100">
            <a:solidFill>
              <a:srgbClr val="023E7F"/>
            </a:solidFill>
            <a:round/>
            <a:headEnd/>
            <a:tailEnd/>
          </a:ln>
        </p:spPr>
        <p:txBody>
          <a:bodyPr/>
          <a:lstStyle/>
          <a:p>
            <a:endParaRPr lang="en-US" sz="1400"/>
          </a:p>
        </p:txBody>
      </p:sp>
      <p:sp>
        <p:nvSpPr>
          <p:cNvPr id="37" name="Oval 35"/>
          <p:cNvSpPr>
            <a:spLocks/>
          </p:cNvSpPr>
          <p:nvPr/>
        </p:nvSpPr>
        <p:spPr bwMode="auto">
          <a:xfrm>
            <a:off x="3330575" y="2520950"/>
            <a:ext cx="292100" cy="292100"/>
          </a:xfrm>
          <a:prstGeom prst="ellipse">
            <a:avLst/>
          </a:prstGeom>
          <a:solidFill>
            <a:srgbClr val="0887E2"/>
          </a:solidFill>
          <a:ln w="25400">
            <a:solidFill>
              <a:srgbClr val="023E7F"/>
            </a:solidFill>
            <a:round/>
            <a:headEnd/>
            <a:tailEnd/>
          </a:ln>
          <a:effectLst>
            <a:outerShdw dist="63500" dir="2700000" algn="ctr" rotWithShape="0">
              <a:schemeClr val="bg2">
                <a:alpha val="29999"/>
              </a:schemeClr>
            </a:outerShdw>
          </a:effectLst>
        </p:spPr>
        <p:txBody>
          <a:bodyPr/>
          <a:lstStyle/>
          <a:p>
            <a:endParaRPr lang="en-US" sz="1400"/>
          </a:p>
        </p:txBody>
      </p:sp>
      <p:sp>
        <p:nvSpPr>
          <p:cNvPr id="38" name="Oval 36"/>
          <p:cNvSpPr>
            <a:spLocks/>
          </p:cNvSpPr>
          <p:nvPr/>
        </p:nvSpPr>
        <p:spPr bwMode="auto">
          <a:xfrm>
            <a:off x="7820025" y="3130550"/>
            <a:ext cx="292100" cy="292100"/>
          </a:xfrm>
          <a:prstGeom prst="ellipse">
            <a:avLst/>
          </a:prstGeom>
          <a:solidFill>
            <a:srgbClr val="0887E2"/>
          </a:solidFill>
          <a:ln w="25400">
            <a:solidFill>
              <a:srgbClr val="023E7F"/>
            </a:solidFill>
            <a:round/>
            <a:headEnd/>
            <a:tailEnd/>
          </a:ln>
          <a:effectLst>
            <a:outerShdw dist="63500" dir="2700000" algn="ctr" rotWithShape="0">
              <a:schemeClr val="bg2">
                <a:alpha val="29999"/>
              </a:schemeClr>
            </a:outerShdw>
          </a:effectLst>
        </p:spPr>
        <p:txBody>
          <a:bodyPr/>
          <a:lstStyle/>
          <a:p>
            <a:endParaRPr lang="en-US"/>
          </a:p>
        </p:txBody>
      </p:sp>
      <p:sp>
        <p:nvSpPr>
          <p:cNvPr id="39" name="Oval 37"/>
          <p:cNvSpPr>
            <a:spLocks/>
          </p:cNvSpPr>
          <p:nvPr/>
        </p:nvSpPr>
        <p:spPr bwMode="auto">
          <a:xfrm>
            <a:off x="8521700" y="3168650"/>
            <a:ext cx="292100" cy="292100"/>
          </a:xfrm>
          <a:prstGeom prst="ellipse">
            <a:avLst/>
          </a:prstGeom>
          <a:solidFill>
            <a:srgbClr val="0887E2"/>
          </a:solidFill>
          <a:ln w="25400">
            <a:solidFill>
              <a:srgbClr val="023E7F"/>
            </a:solidFill>
            <a:round/>
            <a:headEnd/>
            <a:tailEnd/>
          </a:ln>
          <a:effectLst>
            <a:outerShdw dist="63500" dir="2700000" algn="ctr" rotWithShape="0">
              <a:schemeClr val="bg2">
                <a:alpha val="29999"/>
              </a:schemeClr>
            </a:outerShdw>
          </a:effectLst>
        </p:spPr>
        <p:txBody>
          <a:bodyPr/>
          <a:lstStyle/>
          <a:p>
            <a:endParaRPr lang="en-US"/>
          </a:p>
        </p:txBody>
      </p:sp>
      <p:sp>
        <p:nvSpPr>
          <p:cNvPr id="40" name="Oval 38"/>
          <p:cNvSpPr>
            <a:spLocks/>
          </p:cNvSpPr>
          <p:nvPr/>
        </p:nvSpPr>
        <p:spPr bwMode="auto">
          <a:xfrm>
            <a:off x="9090025" y="3187700"/>
            <a:ext cx="292100" cy="292100"/>
          </a:xfrm>
          <a:prstGeom prst="ellipse">
            <a:avLst/>
          </a:prstGeom>
          <a:solidFill>
            <a:srgbClr val="0887E2"/>
          </a:solidFill>
          <a:ln w="25400">
            <a:solidFill>
              <a:srgbClr val="023E7F"/>
            </a:solidFill>
            <a:round/>
            <a:headEnd/>
            <a:tailEnd/>
          </a:ln>
          <a:effectLst>
            <a:outerShdw dist="63500" dir="2700000" algn="ctr" rotWithShape="0">
              <a:schemeClr val="bg2">
                <a:alpha val="29999"/>
              </a:schemeClr>
            </a:outerShdw>
          </a:effectLst>
        </p:spPr>
        <p:txBody>
          <a:bodyPr/>
          <a:lstStyle/>
          <a:p>
            <a:endParaRPr lang="en-US"/>
          </a:p>
        </p:txBody>
      </p:sp>
      <p:sp>
        <p:nvSpPr>
          <p:cNvPr id="41" name="Oval 39"/>
          <p:cNvSpPr>
            <a:spLocks/>
          </p:cNvSpPr>
          <p:nvPr/>
        </p:nvSpPr>
        <p:spPr bwMode="auto">
          <a:xfrm>
            <a:off x="9686925" y="3197225"/>
            <a:ext cx="292100" cy="292100"/>
          </a:xfrm>
          <a:prstGeom prst="ellipse">
            <a:avLst/>
          </a:prstGeom>
          <a:solidFill>
            <a:srgbClr val="0887E2"/>
          </a:solidFill>
          <a:ln w="25400">
            <a:solidFill>
              <a:srgbClr val="023E7F"/>
            </a:solidFill>
            <a:round/>
            <a:headEnd/>
            <a:tailEnd/>
          </a:ln>
          <a:effectLst>
            <a:outerShdw dist="63500" dir="2700000" algn="ctr" rotWithShape="0">
              <a:schemeClr val="bg2">
                <a:alpha val="29999"/>
              </a:schemeClr>
            </a:outerShdw>
          </a:effectLst>
        </p:spPr>
        <p:txBody>
          <a:bodyPr/>
          <a:lstStyle/>
          <a:p>
            <a:endParaRPr lang="en-US"/>
          </a:p>
        </p:txBody>
      </p:sp>
      <p:sp>
        <p:nvSpPr>
          <p:cNvPr id="42" name="Oval 40"/>
          <p:cNvSpPr>
            <a:spLocks/>
          </p:cNvSpPr>
          <p:nvPr/>
        </p:nvSpPr>
        <p:spPr bwMode="auto">
          <a:xfrm>
            <a:off x="10293350" y="3187700"/>
            <a:ext cx="292100" cy="292100"/>
          </a:xfrm>
          <a:prstGeom prst="ellipse">
            <a:avLst/>
          </a:prstGeom>
          <a:solidFill>
            <a:srgbClr val="0887E2"/>
          </a:solidFill>
          <a:ln w="25400">
            <a:solidFill>
              <a:srgbClr val="023E7F"/>
            </a:solidFill>
            <a:round/>
            <a:headEnd/>
            <a:tailEnd/>
          </a:ln>
          <a:effectLst>
            <a:outerShdw dist="63500" dir="2700000" algn="ctr" rotWithShape="0">
              <a:schemeClr val="bg2">
                <a:alpha val="29999"/>
              </a:schemeClr>
            </a:outerShdw>
          </a:effectLst>
        </p:spPr>
        <p:txBody>
          <a:bodyPr/>
          <a:lstStyle/>
          <a:p>
            <a:endParaRPr lang="en-US"/>
          </a:p>
        </p:txBody>
      </p:sp>
      <p:sp>
        <p:nvSpPr>
          <p:cNvPr id="43" name="Line 41"/>
          <p:cNvSpPr>
            <a:spLocks noChangeShapeType="1"/>
          </p:cNvSpPr>
          <p:nvPr/>
        </p:nvSpPr>
        <p:spPr bwMode="auto">
          <a:xfrm rot="10800000" flipH="1">
            <a:off x="4681538" y="3332165"/>
            <a:ext cx="1223962" cy="149225"/>
          </a:xfrm>
          <a:prstGeom prst="line">
            <a:avLst/>
          </a:prstGeom>
          <a:noFill/>
          <a:ln w="38100">
            <a:solidFill>
              <a:srgbClr val="023E7F"/>
            </a:solidFill>
            <a:round/>
            <a:headEnd/>
            <a:tailEnd/>
          </a:ln>
        </p:spPr>
        <p:txBody>
          <a:bodyPr/>
          <a:lstStyle/>
          <a:p>
            <a:endParaRPr lang="en-US" sz="1400"/>
          </a:p>
        </p:txBody>
      </p:sp>
      <p:sp>
        <p:nvSpPr>
          <p:cNvPr id="44" name="Oval 42"/>
          <p:cNvSpPr>
            <a:spLocks/>
          </p:cNvSpPr>
          <p:nvPr/>
        </p:nvSpPr>
        <p:spPr bwMode="auto">
          <a:xfrm>
            <a:off x="4524375" y="3321050"/>
            <a:ext cx="292100" cy="292100"/>
          </a:xfrm>
          <a:prstGeom prst="ellipse">
            <a:avLst/>
          </a:prstGeom>
          <a:solidFill>
            <a:srgbClr val="0887E2"/>
          </a:solidFill>
          <a:ln w="25400">
            <a:solidFill>
              <a:srgbClr val="023E7F"/>
            </a:solidFill>
            <a:round/>
            <a:headEnd/>
            <a:tailEnd/>
          </a:ln>
          <a:effectLst>
            <a:outerShdw dist="63500" dir="2700000" algn="ctr" rotWithShape="0">
              <a:schemeClr val="bg2">
                <a:alpha val="29999"/>
              </a:schemeClr>
            </a:outerShdw>
          </a:effectLst>
        </p:spPr>
        <p:txBody>
          <a:bodyPr/>
          <a:lstStyle/>
          <a:p>
            <a:endParaRPr lang="en-US" sz="1400"/>
          </a:p>
        </p:txBody>
      </p:sp>
      <p:sp>
        <p:nvSpPr>
          <p:cNvPr id="45" name="Line 43"/>
          <p:cNvSpPr>
            <a:spLocks noChangeShapeType="1"/>
          </p:cNvSpPr>
          <p:nvPr/>
        </p:nvSpPr>
        <p:spPr bwMode="auto">
          <a:xfrm>
            <a:off x="5886450" y="3351215"/>
            <a:ext cx="1244600" cy="877887"/>
          </a:xfrm>
          <a:prstGeom prst="line">
            <a:avLst/>
          </a:prstGeom>
          <a:noFill/>
          <a:ln w="38100">
            <a:solidFill>
              <a:srgbClr val="023E7F"/>
            </a:solidFill>
            <a:round/>
            <a:headEnd/>
            <a:tailEnd/>
          </a:ln>
        </p:spPr>
        <p:txBody>
          <a:bodyPr/>
          <a:lstStyle/>
          <a:p>
            <a:endParaRPr lang="en-US" sz="1400"/>
          </a:p>
        </p:txBody>
      </p:sp>
      <p:sp>
        <p:nvSpPr>
          <p:cNvPr id="46" name="Oval 44"/>
          <p:cNvSpPr>
            <a:spLocks/>
          </p:cNvSpPr>
          <p:nvPr/>
        </p:nvSpPr>
        <p:spPr bwMode="auto">
          <a:xfrm>
            <a:off x="5743575" y="3194050"/>
            <a:ext cx="292100" cy="292100"/>
          </a:xfrm>
          <a:prstGeom prst="ellipse">
            <a:avLst/>
          </a:prstGeom>
          <a:solidFill>
            <a:srgbClr val="0887E2"/>
          </a:solidFill>
          <a:ln w="25400">
            <a:solidFill>
              <a:srgbClr val="023E7F"/>
            </a:solidFill>
            <a:round/>
            <a:headEnd/>
            <a:tailEnd/>
          </a:ln>
          <a:effectLst>
            <a:outerShdw dist="63500" dir="2700000" algn="ctr" rotWithShape="0">
              <a:schemeClr val="bg2">
                <a:alpha val="29999"/>
              </a:schemeClr>
            </a:outerShdw>
          </a:effectLst>
        </p:spPr>
        <p:txBody>
          <a:bodyPr/>
          <a:lstStyle/>
          <a:p>
            <a:endParaRPr lang="en-US" sz="1400"/>
          </a:p>
        </p:txBody>
      </p:sp>
      <p:sp>
        <p:nvSpPr>
          <p:cNvPr id="47" name="Line 45"/>
          <p:cNvSpPr>
            <a:spLocks noChangeShapeType="1"/>
          </p:cNvSpPr>
          <p:nvPr/>
        </p:nvSpPr>
        <p:spPr bwMode="auto">
          <a:xfrm>
            <a:off x="7102477" y="4210050"/>
            <a:ext cx="1222375" cy="539750"/>
          </a:xfrm>
          <a:prstGeom prst="line">
            <a:avLst/>
          </a:prstGeom>
          <a:noFill/>
          <a:ln w="38100">
            <a:solidFill>
              <a:srgbClr val="023E7F"/>
            </a:solidFill>
            <a:round/>
            <a:headEnd/>
            <a:tailEnd/>
          </a:ln>
        </p:spPr>
        <p:txBody>
          <a:bodyPr/>
          <a:lstStyle/>
          <a:p>
            <a:endParaRPr lang="en-US" sz="1400"/>
          </a:p>
        </p:txBody>
      </p:sp>
      <p:sp>
        <p:nvSpPr>
          <p:cNvPr id="48" name="Oval 46"/>
          <p:cNvSpPr>
            <a:spLocks/>
          </p:cNvSpPr>
          <p:nvPr/>
        </p:nvSpPr>
        <p:spPr bwMode="auto">
          <a:xfrm>
            <a:off x="8156575" y="4591050"/>
            <a:ext cx="292100" cy="292100"/>
          </a:xfrm>
          <a:prstGeom prst="ellipse">
            <a:avLst/>
          </a:prstGeom>
          <a:solidFill>
            <a:srgbClr val="0887E2"/>
          </a:solidFill>
          <a:ln w="25400">
            <a:solidFill>
              <a:srgbClr val="023E7F"/>
            </a:solidFill>
            <a:round/>
            <a:headEnd/>
            <a:tailEnd/>
          </a:ln>
          <a:effectLst>
            <a:outerShdw dist="63500" dir="2700000" algn="ctr" rotWithShape="0">
              <a:schemeClr val="bg2">
                <a:alpha val="29999"/>
              </a:schemeClr>
            </a:outerShdw>
          </a:effectLst>
        </p:spPr>
        <p:txBody>
          <a:bodyPr/>
          <a:lstStyle/>
          <a:p>
            <a:endParaRPr lang="en-US" sz="1400"/>
          </a:p>
        </p:txBody>
      </p:sp>
      <p:sp>
        <p:nvSpPr>
          <p:cNvPr id="49" name="Oval 47"/>
          <p:cNvSpPr>
            <a:spLocks/>
          </p:cNvSpPr>
          <p:nvPr/>
        </p:nvSpPr>
        <p:spPr bwMode="auto">
          <a:xfrm>
            <a:off x="6950075" y="4057650"/>
            <a:ext cx="292100" cy="292100"/>
          </a:xfrm>
          <a:prstGeom prst="ellipse">
            <a:avLst/>
          </a:prstGeom>
          <a:solidFill>
            <a:srgbClr val="0887E2"/>
          </a:solidFill>
          <a:ln w="25400">
            <a:solidFill>
              <a:srgbClr val="023E7F"/>
            </a:solidFill>
            <a:round/>
            <a:headEnd/>
            <a:tailEnd/>
          </a:ln>
          <a:effectLst>
            <a:outerShdw dist="63500" dir="2700000" algn="ctr" rotWithShape="0">
              <a:schemeClr val="bg2">
                <a:alpha val="29999"/>
              </a:schemeClr>
            </a:outerShdw>
          </a:effectLst>
        </p:spPr>
        <p:txBody>
          <a:bodyPr/>
          <a:lstStyle/>
          <a:p>
            <a:endParaRPr lang="en-US" sz="1400"/>
          </a:p>
        </p:txBody>
      </p:sp>
      <p:grpSp>
        <p:nvGrpSpPr>
          <p:cNvPr id="50" name="Group 48"/>
          <p:cNvGrpSpPr>
            <a:grpSpLocks/>
          </p:cNvGrpSpPr>
          <p:nvPr/>
        </p:nvGrpSpPr>
        <p:grpSpPr bwMode="auto">
          <a:xfrm>
            <a:off x="8905877" y="1314450"/>
            <a:ext cx="587375" cy="1771650"/>
            <a:chOff x="0" y="0"/>
            <a:chExt cx="640" cy="1248"/>
          </a:xfrm>
        </p:grpSpPr>
        <p:sp>
          <p:nvSpPr>
            <p:cNvPr id="51" name="Rectangle 49"/>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p>
              <a:endParaRPr lang="en-US" sz="1600"/>
            </a:p>
          </p:txBody>
        </p:sp>
        <p:sp>
          <p:nvSpPr>
            <p:cNvPr id="52" name="Rectangle 50"/>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a:lstStyle/>
            <a:p>
              <a:endParaRPr lang="en-US" sz="1600"/>
            </a:p>
          </p:txBody>
        </p:sp>
        <p:sp>
          <p:nvSpPr>
            <p:cNvPr id="53" name="Rectangle 51"/>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a:lstStyle/>
            <a:p>
              <a:endParaRPr lang="en-US" sz="1600"/>
            </a:p>
          </p:txBody>
        </p:sp>
        <p:sp>
          <p:nvSpPr>
            <p:cNvPr id="54" name="Rectangle 52"/>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p>
              <a:endParaRPr lang="en-US" sz="1600"/>
            </a:p>
          </p:txBody>
        </p:sp>
      </p:grpSp>
      <p:grpSp>
        <p:nvGrpSpPr>
          <p:cNvPr id="55" name="Group 53"/>
          <p:cNvGrpSpPr>
            <a:grpSpLocks/>
          </p:cNvGrpSpPr>
          <p:nvPr/>
        </p:nvGrpSpPr>
        <p:grpSpPr bwMode="auto">
          <a:xfrm>
            <a:off x="8318502" y="1314450"/>
            <a:ext cx="587375" cy="1771650"/>
            <a:chOff x="0" y="0"/>
            <a:chExt cx="640" cy="1248"/>
          </a:xfrm>
        </p:grpSpPr>
        <p:sp>
          <p:nvSpPr>
            <p:cNvPr id="56" name="Rectangle 54"/>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p>
              <a:endParaRPr lang="en-US" sz="1600"/>
            </a:p>
          </p:txBody>
        </p:sp>
        <p:sp>
          <p:nvSpPr>
            <p:cNvPr id="57" name="Rectangle 55"/>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a:lstStyle/>
            <a:p>
              <a:endParaRPr lang="en-US" sz="1600"/>
            </a:p>
          </p:txBody>
        </p:sp>
        <p:sp>
          <p:nvSpPr>
            <p:cNvPr id="58" name="Rectangle 56"/>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a:lstStyle/>
            <a:p>
              <a:endParaRPr lang="en-US" sz="1600"/>
            </a:p>
          </p:txBody>
        </p:sp>
        <p:sp>
          <p:nvSpPr>
            <p:cNvPr id="59" name="Rectangle 57"/>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p>
              <a:endParaRPr lang="en-US" sz="1600"/>
            </a:p>
          </p:txBody>
        </p:sp>
      </p:grpSp>
      <p:grpSp>
        <p:nvGrpSpPr>
          <p:cNvPr id="60" name="Group 58"/>
          <p:cNvGrpSpPr>
            <a:grpSpLocks/>
          </p:cNvGrpSpPr>
          <p:nvPr/>
        </p:nvGrpSpPr>
        <p:grpSpPr bwMode="auto">
          <a:xfrm>
            <a:off x="10080627" y="1314450"/>
            <a:ext cx="587375" cy="1771650"/>
            <a:chOff x="0" y="0"/>
            <a:chExt cx="640" cy="1248"/>
          </a:xfrm>
        </p:grpSpPr>
        <p:sp>
          <p:nvSpPr>
            <p:cNvPr id="61" name="Rectangle 59"/>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p>
              <a:endParaRPr lang="en-US" sz="1600"/>
            </a:p>
          </p:txBody>
        </p:sp>
        <p:sp>
          <p:nvSpPr>
            <p:cNvPr id="62" name="Rectangle 60"/>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a:lstStyle/>
            <a:p>
              <a:endParaRPr lang="en-US" sz="1600"/>
            </a:p>
          </p:txBody>
        </p:sp>
        <p:sp>
          <p:nvSpPr>
            <p:cNvPr id="63" name="Rectangle 61"/>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a:lstStyle/>
            <a:p>
              <a:endParaRPr lang="en-US" sz="1600"/>
            </a:p>
          </p:txBody>
        </p:sp>
        <p:sp>
          <p:nvSpPr>
            <p:cNvPr id="64" name="Rectangle 62"/>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p>
              <a:endParaRPr lang="en-US" sz="1600"/>
            </a:p>
          </p:txBody>
        </p:sp>
      </p:grpSp>
      <p:grpSp>
        <p:nvGrpSpPr>
          <p:cNvPr id="65" name="Group 63"/>
          <p:cNvGrpSpPr>
            <a:grpSpLocks/>
          </p:cNvGrpSpPr>
          <p:nvPr/>
        </p:nvGrpSpPr>
        <p:grpSpPr bwMode="auto">
          <a:xfrm>
            <a:off x="9493252" y="1314450"/>
            <a:ext cx="587375" cy="1771650"/>
            <a:chOff x="0" y="0"/>
            <a:chExt cx="640" cy="1248"/>
          </a:xfrm>
        </p:grpSpPr>
        <p:sp>
          <p:nvSpPr>
            <p:cNvPr id="66" name="Rectangle 64"/>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p>
              <a:endParaRPr lang="en-US" sz="1600"/>
            </a:p>
          </p:txBody>
        </p:sp>
        <p:sp>
          <p:nvSpPr>
            <p:cNvPr id="67" name="Rectangle 65"/>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a:lstStyle/>
            <a:p>
              <a:endParaRPr lang="en-US" sz="1600"/>
            </a:p>
          </p:txBody>
        </p:sp>
        <p:sp>
          <p:nvSpPr>
            <p:cNvPr id="68" name="Rectangle 66"/>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a:lstStyle/>
            <a:p>
              <a:endParaRPr lang="en-US" sz="1600"/>
            </a:p>
          </p:txBody>
        </p:sp>
        <p:sp>
          <p:nvSpPr>
            <p:cNvPr id="69" name="Rectangle 67"/>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p>
              <a:endParaRPr lang="en-US" sz="1600"/>
            </a:p>
          </p:txBody>
        </p:sp>
      </p:grpSp>
      <p:grpSp>
        <p:nvGrpSpPr>
          <p:cNvPr id="70" name="Group 68"/>
          <p:cNvGrpSpPr>
            <a:grpSpLocks/>
          </p:cNvGrpSpPr>
          <p:nvPr/>
        </p:nvGrpSpPr>
        <p:grpSpPr bwMode="auto">
          <a:xfrm>
            <a:off x="8318502" y="1314450"/>
            <a:ext cx="587375" cy="1771650"/>
            <a:chOff x="0" y="0"/>
            <a:chExt cx="640" cy="1248"/>
          </a:xfrm>
        </p:grpSpPr>
        <p:sp>
          <p:nvSpPr>
            <p:cNvPr id="71" name="Rectangle 69"/>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4</a:t>
              </a:r>
            </a:p>
          </p:txBody>
        </p:sp>
        <p:sp>
          <p:nvSpPr>
            <p:cNvPr id="72" name="Rectangle 70"/>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12</a:t>
              </a:r>
            </a:p>
          </p:txBody>
        </p:sp>
        <p:sp>
          <p:nvSpPr>
            <p:cNvPr id="73" name="Rectangle 71"/>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16</a:t>
              </a:r>
            </a:p>
          </p:txBody>
        </p:sp>
        <p:sp>
          <p:nvSpPr>
            <p:cNvPr id="74" name="Rectangle 72"/>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p>
              <a:endParaRPr lang="en-US" sz="1600"/>
            </a:p>
          </p:txBody>
        </p:sp>
      </p:grpSp>
      <p:grpSp>
        <p:nvGrpSpPr>
          <p:cNvPr id="75" name="Group 73"/>
          <p:cNvGrpSpPr>
            <a:grpSpLocks/>
          </p:cNvGrpSpPr>
          <p:nvPr/>
        </p:nvGrpSpPr>
        <p:grpSpPr bwMode="auto">
          <a:xfrm>
            <a:off x="9493252" y="1314450"/>
            <a:ext cx="587375" cy="1771650"/>
            <a:chOff x="0" y="0"/>
            <a:chExt cx="640" cy="1248"/>
          </a:xfrm>
        </p:grpSpPr>
        <p:sp>
          <p:nvSpPr>
            <p:cNvPr id="76" name="Rectangle 74"/>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p>
              <a:endParaRPr lang="en-US" sz="1600"/>
            </a:p>
          </p:txBody>
        </p:sp>
        <p:sp>
          <p:nvSpPr>
            <p:cNvPr id="77" name="Rectangle 75"/>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7</a:t>
              </a:r>
            </a:p>
          </p:txBody>
        </p:sp>
        <p:sp>
          <p:nvSpPr>
            <p:cNvPr id="78" name="Rectangle 76"/>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11</a:t>
              </a:r>
            </a:p>
          </p:txBody>
        </p:sp>
        <p:sp>
          <p:nvSpPr>
            <p:cNvPr id="79" name="Rectangle 77"/>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p>
              <a:endParaRPr lang="en-US" sz="1600"/>
            </a:p>
          </p:txBody>
        </p:sp>
      </p:grpSp>
      <p:grpSp>
        <p:nvGrpSpPr>
          <p:cNvPr id="80" name="Group 78"/>
          <p:cNvGrpSpPr>
            <a:grpSpLocks/>
          </p:cNvGrpSpPr>
          <p:nvPr/>
        </p:nvGrpSpPr>
        <p:grpSpPr bwMode="auto">
          <a:xfrm>
            <a:off x="8905877" y="1314450"/>
            <a:ext cx="587375" cy="1771650"/>
            <a:chOff x="0" y="0"/>
            <a:chExt cx="640" cy="1248"/>
          </a:xfrm>
        </p:grpSpPr>
        <p:sp>
          <p:nvSpPr>
            <p:cNvPr id="81" name="Rectangle 79"/>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8</a:t>
              </a:r>
            </a:p>
          </p:txBody>
        </p:sp>
        <p:sp>
          <p:nvSpPr>
            <p:cNvPr id="82" name="Rectangle 80"/>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10</a:t>
              </a:r>
            </a:p>
          </p:txBody>
        </p:sp>
        <p:sp>
          <p:nvSpPr>
            <p:cNvPr id="83" name="Rectangle 81"/>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16</a:t>
              </a:r>
            </a:p>
          </p:txBody>
        </p:sp>
        <p:sp>
          <p:nvSpPr>
            <p:cNvPr id="84" name="Rectangle 82"/>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p>
              <a:endParaRPr lang="en-US" sz="1600"/>
            </a:p>
          </p:txBody>
        </p:sp>
      </p:grpSp>
      <p:grpSp>
        <p:nvGrpSpPr>
          <p:cNvPr id="85" name="Group 83"/>
          <p:cNvGrpSpPr>
            <a:grpSpLocks/>
          </p:cNvGrpSpPr>
          <p:nvPr/>
        </p:nvGrpSpPr>
        <p:grpSpPr bwMode="auto">
          <a:xfrm>
            <a:off x="10080627" y="1314450"/>
            <a:ext cx="587375" cy="1771650"/>
            <a:chOff x="0" y="0"/>
            <a:chExt cx="640" cy="1248"/>
          </a:xfrm>
        </p:grpSpPr>
        <p:sp>
          <p:nvSpPr>
            <p:cNvPr id="86" name="Rectangle 84"/>
            <p:cNvSpPr>
              <a:spLocks/>
            </p:cNvSpPr>
            <p:nvPr/>
          </p:nvSpPr>
          <p:spPr bwMode="auto">
            <a:xfrm>
              <a:off x="0" y="0"/>
              <a:ext cx="640" cy="312"/>
            </a:xfrm>
            <a:prstGeom prst="rect">
              <a:avLst/>
            </a:prstGeom>
            <a:solidFill>
              <a:srgbClr val="E6E6E6"/>
            </a:solidFill>
            <a:ln w="25400">
              <a:solidFill>
                <a:schemeClr val="tx1"/>
              </a:solidFill>
              <a:miter lim="800000"/>
              <a:headEnd/>
              <a:tailEnd/>
            </a:ln>
          </p:spPr>
          <p:txBody>
            <a:bodyPr/>
            <a:lstStyle/>
            <a:p>
              <a:endParaRPr lang="en-US" sz="1600"/>
            </a:p>
          </p:txBody>
        </p:sp>
        <p:sp>
          <p:nvSpPr>
            <p:cNvPr id="87" name="Rectangle 85"/>
            <p:cNvSpPr>
              <a:spLocks/>
            </p:cNvSpPr>
            <p:nvPr/>
          </p:nvSpPr>
          <p:spPr bwMode="auto">
            <a:xfrm>
              <a:off x="0" y="312"/>
              <a:ext cx="640" cy="312"/>
            </a:xfrm>
            <a:prstGeom prst="rect">
              <a:avLst/>
            </a:prstGeom>
            <a:solidFill>
              <a:srgbClr val="E6E6E6"/>
            </a:solidFill>
            <a:ln w="25400">
              <a:solidFill>
                <a:schemeClr val="tx1"/>
              </a:solidFill>
              <a:miter lim="800000"/>
              <a:headEnd/>
              <a:tailEnd/>
            </a:ln>
          </p:spPr>
          <p:txBody>
            <a:bodyPr/>
            <a:lstStyle/>
            <a:p>
              <a:endParaRPr lang="en-US" sz="1600"/>
            </a:p>
          </p:txBody>
        </p:sp>
        <p:sp>
          <p:nvSpPr>
            <p:cNvPr id="88" name="Rectangle 86"/>
            <p:cNvSpPr>
              <a:spLocks/>
            </p:cNvSpPr>
            <p:nvPr/>
          </p:nvSpPr>
          <p:spPr bwMode="auto">
            <a:xfrm>
              <a:off x="0" y="624"/>
              <a:ext cx="640" cy="312"/>
            </a:xfrm>
            <a:prstGeom prst="rect">
              <a:avLst/>
            </a:prstGeom>
            <a:solidFill>
              <a:srgbClr val="E6E6E6"/>
            </a:solidFill>
            <a:ln w="25400">
              <a:solidFill>
                <a:schemeClr val="tx1"/>
              </a:solidFill>
              <a:miter lim="800000"/>
              <a:headEnd/>
              <a:tailEnd/>
            </a:ln>
          </p:spPr>
          <p:txBody>
            <a:bodyPr lIns="63500" tIns="63500" rIns="203068" bIns="63500" anchor="ctr"/>
            <a:lstStyle/>
            <a:p>
              <a:pPr algn="r"/>
              <a:r>
                <a:rPr lang="en-US" sz="1600"/>
                <a:t>8</a:t>
              </a:r>
            </a:p>
          </p:txBody>
        </p:sp>
        <p:sp>
          <p:nvSpPr>
            <p:cNvPr id="89" name="Rectangle 87"/>
            <p:cNvSpPr>
              <a:spLocks/>
            </p:cNvSpPr>
            <p:nvPr/>
          </p:nvSpPr>
          <p:spPr bwMode="auto">
            <a:xfrm>
              <a:off x="0" y="936"/>
              <a:ext cx="640" cy="312"/>
            </a:xfrm>
            <a:prstGeom prst="rect">
              <a:avLst/>
            </a:prstGeom>
            <a:solidFill>
              <a:srgbClr val="E6E6E6"/>
            </a:solidFill>
            <a:ln w="25400">
              <a:solidFill>
                <a:schemeClr val="tx1"/>
              </a:solidFill>
              <a:miter lim="800000"/>
              <a:headEnd/>
              <a:tailEnd/>
            </a:ln>
          </p:spPr>
          <p:txBody>
            <a:bodyPr/>
            <a:lstStyle/>
            <a:p>
              <a:endParaRPr lang="en-US" sz="1600"/>
            </a:p>
          </p:txBody>
        </p:sp>
      </p:grpSp>
      <p:sp>
        <p:nvSpPr>
          <p:cNvPr id="90" name="Rectangle 88"/>
          <p:cNvSpPr>
            <a:spLocks/>
          </p:cNvSpPr>
          <p:nvPr/>
        </p:nvSpPr>
        <p:spPr bwMode="auto">
          <a:xfrm>
            <a:off x="2441575" y="2222500"/>
            <a:ext cx="546100" cy="406400"/>
          </a:xfrm>
          <a:prstGeom prst="rect">
            <a:avLst/>
          </a:prstGeom>
          <a:noFill/>
          <a:ln w="9525">
            <a:noFill/>
            <a:miter lim="800000"/>
            <a:headEnd/>
            <a:tailEnd/>
          </a:ln>
        </p:spPr>
        <p:txBody>
          <a:bodyPr lIns="0" tIns="0" rIns="0" bIns="0" anchor="ctr"/>
          <a:lstStyle/>
          <a:p>
            <a:pPr algn="r"/>
            <a:r>
              <a:rPr lang="en-US" sz="1400" dirty="0"/>
              <a:t>50</a:t>
            </a:r>
          </a:p>
        </p:txBody>
      </p:sp>
      <p:sp>
        <p:nvSpPr>
          <p:cNvPr id="178" name="Title 1"/>
          <p:cNvSpPr>
            <a:spLocks noGrp="1"/>
          </p:cNvSpPr>
          <p:nvPr>
            <p:ph type="title"/>
          </p:nvPr>
        </p:nvSpPr>
        <p:spPr>
          <a:xfrm>
            <a:off x="1758950" y="1149858"/>
            <a:ext cx="8375650" cy="503992"/>
          </a:xfrm>
        </p:spPr>
        <p:txBody>
          <a:bodyPr/>
          <a:lstStyle/>
          <a:p>
            <a:r>
              <a:rPr lang="en-US" sz="2800" dirty="0" err="1"/>
              <a:t>Burndown</a:t>
            </a:r>
            <a:r>
              <a:rPr lang="en-US" sz="2800" dirty="0"/>
              <a:t> charts</a:t>
            </a:r>
          </a:p>
        </p:txBody>
      </p:sp>
    </p:spTree>
    <p:extLst>
      <p:ext uri="{BB962C8B-B14F-4D97-AF65-F5344CB8AC3E}">
        <p14:creationId xmlns:p14="http://schemas.microsoft.com/office/powerpoint/2010/main" val="35138370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38"/>
                                        </p:tgtEl>
                                      </p:cBhvr>
                                    </p:animEffect>
                                    <p:set>
                                      <p:cBhvr>
                                        <p:cTn id="11" dur="1" fill="hold">
                                          <p:stCondLst>
                                            <p:cond delay="499"/>
                                          </p:stCondLst>
                                        </p:cTn>
                                        <p:tgtEl>
                                          <p:spTgt spid="38"/>
                                        </p:tgtEl>
                                        <p:attrNameLst>
                                          <p:attrName>style.visibility</p:attrName>
                                        </p:attrNameLst>
                                      </p:cBhvr>
                                      <p:to>
                                        <p:strVal val="hidden"/>
                                      </p:to>
                                    </p:set>
                                  </p:childTnLst>
                                </p:cTn>
                              </p:par>
                            </p:childTnLst>
                          </p:cTn>
                        </p:par>
                        <p:par>
                          <p:cTn id="12" fill="hold">
                            <p:stCondLst>
                              <p:cond delay="500"/>
                            </p:stCondLst>
                            <p:childTnLst>
                              <p:par>
                                <p:cTn id="13" presetID="10" presetClass="entr" presetSubtype="0" fill="hold" grpId="0" nodeType="afterEffect">
                                  <p:stCondLst>
                                    <p:cond delay="50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7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39"/>
                                        </p:tgtEl>
                                      </p:cBhvr>
                                    </p:animEffect>
                                    <p:set>
                                      <p:cBhvr>
                                        <p:cTn id="28" dur="1" fill="hold">
                                          <p:stCondLst>
                                            <p:cond delay="499"/>
                                          </p:stCondLst>
                                        </p:cTn>
                                        <p:tgtEl>
                                          <p:spTgt spid="39"/>
                                        </p:tgtEl>
                                        <p:attrNameLst>
                                          <p:attrName>style.visibility</p:attrName>
                                        </p:attrNameLst>
                                      </p:cBhvr>
                                      <p:to>
                                        <p:strVal val="hidden"/>
                                      </p:to>
                                    </p:set>
                                  </p:childTnLst>
                                </p:cTn>
                              </p:par>
                            </p:childTnLst>
                          </p:cTn>
                        </p:par>
                        <p:par>
                          <p:cTn id="29" fill="hold">
                            <p:stCondLst>
                              <p:cond delay="500"/>
                            </p:stCondLst>
                            <p:childTnLst>
                              <p:par>
                                <p:cTn id="30" presetID="10" presetClass="entr" presetSubtype="0" fill="hold" grpId="0" nodeType="afterEffect">
                                  <p:stCondLst>
                                    <p:cond delay="50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80"/>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1000"/>
                                  </p:stCondLst>
                                  <p:childTnLst>
                                    <p:set>
                                      <p:cBhvr>
                                        <p:cTn id="43" dur="1" fill="hold">
                                          <p:stCondLst>
                                            <p:cond delay="499"/>
                                          </p:stCondLst>
                                        </p:cTn>
                                        <p:tgtEl>
                                          <p:spTgt spid="40"/>
                                        </p:tgtEl>
                                        <p:attrNameLst>
                                          <p:attrName>style.visibility</p:attrName>
                                        </p:attrNameLst>
                                      </p:cBhvr>
                                      <p:to>
                                        <p:strVal val="visible"/>
                                      </p:to>
                                    </p:set>
                                  </p:childTnLst>
                                </p:cTn>
                              </p:par>
                            </p:childTnLst>
                          </p:cTn>
                        </p:par>
                        <p:par>
                          <p:cTn id="44" fill="hold">
                            <p:stCondLst>
                              <p:cond delay="2000"/>
                            </p:stCondLst>
                            <p:childTnLst>
                              <p:par>
                                <p:cTn id="45" presetID="10" presetClass="exit" presetSubtype="0" fill="hold" grpId="1" nodeType="afterEffect">
                                  <p:stCondLst>
                                    <p:cond delay="1000"/>
                                  </p:stCondLst>
                                  <p:childTnLst>
                                    <p:animEffect transition="out" filter="fade">
                                      <p:cBhvr>
                                        <p:cTn id="46" dur="500"/>
                                        <p:tgtEl>
                                          <p:spTgt spid="40"/>
                                        </p:tgtEl>
                                      </p:cBhvr>
                                    </p:animEffect>
                                    <p:set>
                                      <p:cBhvr>
                                        <p:cTn id="47" dur="1" fill="hold">
                                          <p:stCondLst>
                                            <p:cond delay="499"/>
                                          </p:stCondLst>
                                        </p:cTn>
                                        <p:tgtEl>
                                          <p:spTgt spid="40"/>
                                        </p:tgtEl>
                                        <p:attrNameLst>
                                          <p:attrName>style.visibility</p:attrName>
                                        </p:attrNameLst>
                                      </p:cBhvr>
                                      <p:to>
                                        <p:strVal val="hidden"/>
                                      </p:to>
                                    </p:set>
                                  </p:childTnLst>
                                </p:cTn>
                              </p:par>
                            </p:childTnLst>
                          </p:cTn>
                        </p:par>
                        <p:par>
                          <p:cTn id="48" fill="hold">
                            <p:stCondLst>
                              <p:cond delay="3500"/>
                            </p:stCondLst>
                            <p:childTnLst>
                              <p:par>
                                <p:cTn id="49" presetID="10" presetClass="entr" presetSubtype="0" fill="hold" grpId="0" nodeType="afterEffect">
                                  <p:stCondLst>
                                    <p:cond delay="50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childTnLst>
                          </p:cTn>
                        </p:par>
                        <p:par>
                          <p:cTn id="56" fill="hold">
                            <p:stCondLst>
                              <p:cond delay="5000"/>
                            </p:stCondLst>
                            <p:childTnLst>
                              <p:par>
                                <p:cTn id="57" presetID="1" presetClass="entr" presetSubtype="0" fill="hold" nodeType="afterEffect">
                                  <p:stCondLst>
                                    <p:cond delay="0"/>
                                  </p:stCondLst>
                                  <p:childTnLst>
                                    <p:set>
                                      <p:cBhvr>
                                        <p:cTn id="58" dur="1" fill="hold">
                                          <p:stCondLst>
                                            <p:cond delay="499"/>
                                          </p:stCondLst>
                                        </p:cTn>
                                        <p:tgtEl>
                                          <p:spTgt spid="75"/>
                                        </p:tgtEl>
                                        <p:attrNameLst>
                                          <p:attrName>style.visibility</p:attrName>
                                        </p:attrNameLst>
                                      </p:cBhvr>
                                      <p:to>
                                        <p:strVal val="visible"/>
                                      </p:to>
                                    </p:set>
                                  </p:childTnLst>
                                </p:cTn>
                              </p:par>
                            </p:childTnLst>
                          </p:cTn>
                        </p:par>
                        <p:par>
                          <p:cTn id="59" fill="hold">
                            <p:stCondLst>
                              <p:cond delay="5500"/>
                            </p:stCondLst>
                            <p:childTnLst>
                              <p:par>
                                <p:cTn id="60" presetID="1" presetClass="entr" presetSubtype="0" fill="hold" grpId="0" nodeType="afterEffect">
                                  <p:stCondLst>
                                    <p:cond delay="0"/>
                                  </p:stCondLst>
                                  <p:childTnLst>
                                    <p:set>
                                      <p:cBhvr>
                                        <p:cTn id="61" dur="1" fill="hold">
                                          <p:stCondLst>
                                            <p:cond delay="499"/>
                                          </p:stCondLst>
                                        </p:cTn>
                                        <p:tgtEl>
                                          <p:spTgt spid="41"/>
                                        </p:tgtEl>
                                        <p:attrNameLst>
                                          <p:attrName>style.visibility</p:attrName>
                                        </p:attrNameLst>
                                      </p:cBhvr>
                                      <p:to>
                                        <p:strVal val="visible"/>
                                      </p:to>
                                    </p:set>
                                  </p:childTnLst>
                                </p:cTn>
                              </p:par>
                            </p:childTnLst>
                          </p:cTn>
                        </p:par>
                        <p:par>
                          <p:cTn id="62" fill="hold">
                            <p:stCondLst>
                              <p:cond delay="6000"/>
                            </p:stCondLst>
                            <p:childTnLst>
                              <p:par>
                                <p:cTn id="63" presetID="10" presetClass="exit" presetSubtype="0" fill="hold" grpId="1" nodeType="afterEffect">
                                  <p:stCondLst>
                                    <p:cond delay="0"/>
                                  </p:stCondLst>
                                  <p:childTnLst>
                                    <p:animEffect transition="out" filter="fade">
                                      <p:cBhvr>
                                        <p:cTn id="64" dur="500"/>
                                        <p:tgtEl>
                                          <p:spTgt spid="41"/>
                                        </p:tgtEl>
                                      </p:cBhvr>
                                    </p:animEffect>
                                    <p:set>
                                      <p:cBhvr>
                                        <p:cTn id="65" dur="1" fill="hold">
                                          <p:stCondLst>
                                            <p:cond delay="499"/>
                                          </p:stCondLst>
                                        </p:cTn>
                                        <p:tgtEl>
                                          <p:spTgt spid="41"/>
                                        </p:tgtEl>
                                        <p:attrNameLst>
                                          <p:attrName>style.visibility</p:attrName>
                                        </p:attrNameLst>
                                      </p:cBhvr>
                                      <p:to>
                                        <p:strVal val="hidden"/>
                                      </p:to>
                                    </p:set>
                                  </p:childTnLst>
                                </p:cTn>
                              </p:par>
                            </p:childTnLst>
                          </p:cTn>
                        </p:par>
                        <p:par>
                          <p:cTn id="66" fill="hold">
                            <p:stCondLst>
                              <p:cond delay="6500"/>
                            </p:stCondLst>
                            <p:childTnLst>
                              <p:par>
                                <p:cTn id="67" presetID="10" presetClass="entr" presetSubtype="0" fill="hold" grpId="0" nodeType="afterEffect">
                                  <p:stCondLst>
                                    <p:cond delay="500"/>
                                  </p:stCondLst>
                                  <p:childTnLst>
                                    <p:set>
                                      <p:cBhvr>
                                        <p:cTn id="68" dur="1" fill="hold">
                                          <p:stCondLst>
                                            <p:cond delay="0"/>
                                          </p:stCondLst>
                                        </p:cTn>
                                        <p:tgtEl>
                                          <p:spTgt spid="49"/>
                                        </p:tgtEl>
                                        <p:attrNameLst>
                                          <p:attrName>style.visibility</p:attrName>
                                        </p:attrNameLst>
                                      </p:cBhvr>
                                      <p:to>
                                        <p:strVal val="visible"/>
                                      </p:to>
                                    </p:set>
                                    <p:animEffect transition="in" filter="fade">
                                      <p:cBhvr>
                                        <p:cTn id="69" dur="500"/>
                                        <p:tgtEl>
                                          <p:spTgt spid="49"/>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childTnLst>
                          </p:cTn>
                        </p:par>
                        <p:par>
                          <p:cTn id="74" fill="hold">
                            <p:stCondLst>
                              <p:cond delay="8000"/>
                            </p:stCondLst>
                            <p:childTnLst>
                              <p:par>
                                <p:cTn id="75" presetID="1" presetClass="entr" presetSubtype="0" fill="hold" nodeType="afterEffect">
                                  <p:stCondLst>
                                    <p:cond delay="0"/>
                                  </p:stCondLst>
                                  <p:childTnLst>
                                    <p:set>
                                      <p:cBhvr>
                                        <p:cTn id="76" dur="1" fill="hold">
                                          <p:stCondLst>
                                            <p:cond delay="499"/>
                                          </p:stCondLst>
                                        </p:cTn>
                                        <p:tgtEl>
                                          <p:spTgt spid="85"/>
                                        </p:tgtEl>
                                        <p:attrNameLst>
                                          <p:attrName>style.visibility</p:attrName>
                                        </p:attrNameLst>
                                      </p:cBhvr>
                                      <p:to>
                                        <p:strVal val="visible"/>
                                      </p:to>
                                    </p:set>
                                  </p:childTnLst>
                                </p:cTn>
                              </p:par>
                            </p:childTnLst>
                          </p:cTn>
                        </p:par>
                        <p:par>
                          <p:cTn id="77" fill="hold">
                            <p:stCondLst>
                              <p:cond delay="8500"/>
                            </p:stCondLst>
                            <p:childTnLst>
                              <p:par>
                                <p:cTn id="78" presetID="1" presetClass="entr" presetSubtype="0" fill="hold" grpId="0" nodeType="afterEffect">
                                  <p:stCondLst>
                                    <p:cond delay="0"/>
                                  </p:stCondLst>
                                  <p:childTnLst>
                                    <p:set>
                                      <p:cBhvr>
                                        <p:cTn id="79" dur="1" fill="hold">
                                          <p:stCondLst>
                                            <p:cond delay="499"/>
                                          </p:stCondLst>
                                        </p:cTn>
                                        <p:tgtEl>
                                          <p:spTgt spid="42"/>
                                        </p:tgtEl>
                                        <p:attrNameLst>
                                          <p:attrName>style.visibility</p:attrName>
                                        </p:attrNameLst>
                                      </p:cBhvr>
                                      <p:to>
                                        <p:strVal val="visible"/>
                                      </p:to>
                                    </p:set>
                                  </p:childTnLst>
                                </p:cTn>
                              </p:par>
                            </p:childTnLst>
                          </p:cTn>
                        </p:par>
                        <p:par>
                          <p:cTn id="80" fill="hold">
                            <p:stCondLst>
                              <p:cond delay="9000"/>
                            </p:stCondLst>
                            <p:childTnLst>
                              <p:par>
                                <p:cTn id="81" presetID="10" presetClass="exit" presetSubtype="0" fill="hold" grpId="1" nodeType="afterEffect">
                                  <p:stCondLst>
                                    <p:cond delay="0"/>
                                  </p:stCondLst>
                                  <p:childTnLst>
                                    <p:animEffect transition="out" filter="fade">
                                      <p:cBhvr>
                                        <p:cTn id="82" dur="500"/>
                                        <p:tgtEl>
                                          <p:spTgt spid="42"/>
                                        </p:tgtEl>
                                      </p:cBhvr>
                                    </p:animEffect>
                                    <p:set>
                                      <p:cBhvr>
                                        <p:cTn id="83" dur="1" fill="hold">
                                          <p:stCondLst>
                                            <p:cond delay="499"/>
                                          </p:stCondLst>
                                        </p:cTn>
                                        <p:tgtEl>
                                          <p:spTgt spid="42"/>
                                        </p:tgtEl>
                                        <p:attrNameLst>
                                          <p:attrName>style.visibility</p:attrName>
                                        </p:attrNameLst>
                                      </p:cBhvr>
                                      <p:to>
                                        <p:strVal val="hidden"/>
                                      </p:to>
                                    </p:set>
                                  </p:childTnLst>
                                </p:cTn>
                              </p:par>
                            </p:childTnLst>
                          </p:cTn>
                        </p:par>
                        <p:par>
                          <p:cTn id="84" fill="hold">
                            <p:stCondLst>
                              <p:cond delay="9500"/>
                            </p:stCondLst>
                            <p:childTnLst>
                              <p:par>
                                <p:cTn id="85" presetID="10" presetClass="entr" presetSubtype="0" fill="hold" grpId="0" nodeType="afterEffect">
                                  <p:stCondLst>
                                    <p:cond delay="50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500"/>
                                        <p:tgtEl>
                                          <p:spTgt spid="48"/>
                                        </p:tgtEl>
                                      </p:cBhvr>
                                    </p:animEffect>
                                  </p:childTnLst>
                                </p:cTn>
                              </p:par>
                            </p:childTnLst>
                          </p:cTn>
                        </p:par>
                        <p:par>
                          <p:cTn id="88" fill="hold">
                            <p:stCondLst>
                              <p:cond delay="10500"/>
                            </p:stCondLst>
                            <p:childTnLst>
                              <p:par>
                                <p:cTn id="89" presetID="10"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4" grpId="0" animBg="1"/>
      <p:bldP spid="45" grpId="0" animBg="1"/>
      <p:bldP spid="46" grpId="0" animBg="1"/>
      <p:bldP spid="47" grpId="0" animBg="1"/>
      <p:bldP spid="48" grpId="0" animBg="1"/>
      <p:bldP spid="4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is popular</a:t>
            </a:r>
          </a:p>
        </p:txBody>
      </p:sp>
      <p:pic>
        <p:nvPicPr>
          <p:cNvPr id="137220" name="Picture 4"/>
          <p:cNvPicPr>
            <a:picLocks noChangeAspect="1" noChangeArrowheads="1"/>
          </p:cNvPicPr>
          <p:nvPr/>
        </p:nvPicPr>
        <p:blipFill>
          <a:blip r:embed="rId2" cstate="print"/>
          <a:srcRect/>
          <a:stretch>
            <a:fillRect/>
          </a:stretch>
        </p:blipFill>
        <p:spPr bwMode="auto">
          <a:xfrm>
            <a:off x="163773" y="865623"/>
            <a:ext cx="12028227" cy="2553571"/>
          </a:xfrm>
          <a:prstGeom prst="rect">
            <a:avLst/>
          </a:prstGeom>
          <a:noFill/>
          <a:ln w="9525">
            <a:noFill/>
            <a:miter lim="800000"/>
            <a:headEnd/>
            <a:tailEnd/>
          </a:ln>
        </p:spPr>
      </p:pic>
      <p:pic>
        <p:nvPicPr>
          <p:cNvPr id="138241" name="Picture 1"/>
          <p:cNvPicPr>
            <a:picLocks noChangeAspect="1" noChangeArrowheads="1"/>
          </p:cNvPicPr>
          <p:nvPr/>
        </p:nvPicPr>
        <p:blipFill>
          <a:blip r:embed="rId3" cstate="print"/>
          <a:srcRect/>
          <a:stretch>
            <a:fillRect/>
          </a:stretch>
        </p:blipFill>
        <p:spPr bwMode="auto">
          <a:xfrm>
            <a:off x="163773" y="3212977"/>
            <a:ext cx="12296633" cy="3627033"/>
          </a:xfrm>
          <a:prstGeom prst="rect">
            <a:avLst/>
          </a:prstGeom>
          <a:noFill/>
          <a:ln w="9525">
            <a:noFill/>
            <a:miter lim="800000"/>
            <a:headEnd/>
            <a:tailEnd/>
          </a:ln>
        </p:spPr>
      </p:pic>
    </p:spTree>
    <p:extLst>
      <p:ext uri="{BB962C8B-B14F-4D97-AF65-F5344CB8AC3E}">
        <p14:creationId xmlns:p14="http://schemas.microsoft.com/office/powerpoint/2010/main" val="3239141866"/>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Burndown</a:t>
            </a:r>
            <a:r>
              <a:rPr lang="en-US" dirty="0"/>
              <a:t> charts</a:t>
            </a:r>
          </a:p>
        </p:txBody>
      </p:sp>
      <p:pic>
        <p:nvPicPr>
          <p:cNvPr id="4" name="Picture 5"/>
          <p:cNvPicPr>
            <a:picLocks noChangeAspect="1" noChangeArrowheads="1"/>
          </p:cNvPicPr>
          <p:nvPr/>
        </p:nvPicPr>
        <p:blipFill>
          <a:blip r:embed="rId2" cstate="print"/>
          <a:srcRect/>
          <a:stretch>
            <a:fillRect/>
          </a:stretch>
        </p:blipFill>
        <p:spPr bwMode="auto">
          <a:xfrm>
            <a:off x="2101852" y="1817690"/>
            <a:ext cx="6289675" cy="3715119"/>
          </a:xfrm>
          <a:prstGeom prst="rect">
            <a:avLst/>
          </a:prstGeom>
          <a:noFill/>
          <a:ln w="9525">
            <a:noFill/>
            <a:miter lim="800000"/>
            <a:headEnd/>
            <a:tailEnd/>
          </a:ln>
          <a:effectLst/>
        </p:spPr>
      </p:pic>
      <p:sp>
        <p:nvSpPr>
          <p:cNvPr id="6" name="Rectangular Callout 5"/>
          <p:cNvSpPr/>
          <p:nvPr/>
        </p:nvSpPr>
        <p:spPr>
          <a:xfrm>
            <a:off x="3930800" y="2171701"/>
            <a:ext cx="1298426" cy="529604"/>
          </a:xfrm>
          <a:prstGeom prst="wedgeRectCallout">
            <a:avLst>
              <a:gd name="adj1" fmla="val -51441"/>
              <a:gd name="adj2" fmla="val 91895"/>
            </a:avLst>
          </a:prstGeom>
        </p:spPr>
        <p:style>
          <a:lnRef idx="1">
            <a:schemeClr val="accent1"/>
          </a:lnRef>
          <a:fillRef idx="2">
            <a:schemeClr val="accent1"/>
          </a:fillRef>
          <a:effectRef idx="1">
            <a:schemeClr val="accent1"/>
          </a:effectRef>
          <a:fontRef idx="minor">
            <a:schemeClr val="dk1"/>
          </a:fontRef>
        </p:style>
        <p:txBody>
          <a:bodyPr rtlCol="0" anchor="ctr" anchorCtr="1"/>
          <a:lstStyle/>
          <a:p>
            <a:pPr algn="ctr"/>
            <a:r>
              <a:rPr lang="nl-NL" sz="1200" dirty="0">
                <a:solidFill>
                  <a:schemeClr val="tx2"/>
                </a:solidFill>
              </a:rPr>
              <a:t>Possible over commitment</a:t>
            </a:r>
            <a:endParaRPr lang="en-US" sz="1200" dirty="0">
              <a:solidFill>
                <a:schemeClr val="tx2"/>
              </a:solidFill>
            </a:endParaRPr>
          </a:p>
          <a:p>
            <a:pPr algn="ctr"/>
            <a:endParaRPr lang="en-US" dirty="0"/>
          </a:p>
        </p:txBody>
      </p:sp>
      <p:sp>
        <p:nvSpPr>
          <p:cNvPr id="7" name="Rectangular Callout 6"/>
          <p:cNvSpPr/>
          <p:nvPr/>
        </p:nvSpPr>
        <p:spPr>
          <a:xfrm>
            <a:off x="3711725" y="3914776"/>
            <a:ext cx="1298426" cy="529604"/>
          </a:xfrm>
          <a:prstGeom prst="wedgeRectCallout">
            <a:avLst>
              <a:gd name="adj1" fmla="val 37322"/>
              <a:gd name="adj2" fmla="val -98747"/>
            </a:avLst>
          </a:prstGeom>
        </p:spPr>
        <p:style>
          <a:lnRef idx="1">
            <a:schemeClr val="accent1"/>
          </a:lnRef>
          <a:fillRef idx="2">
            <a:schemeClr val="accent1"/>
          </a:fillRef>
          <a:effectRef idx="1">
            <a:schemeClr val="accent1"/>
          </a:effectRef>
          <a:fontRef idx="minor">
            <a:schemeClr val="dk1"/>
          </a:fontRef>
        </p:style>
        <p:txBody>
          <a:bodyPr rtlCol="0" anchor="ctr" anchorCtr="1"/>
          <a:lstStyle/>
          <a:p>
            <a:pPr algn="ctr"/>
            <a:r>
              <a:rPr lang="nl-NL" sz="1200" dirty="0">
                <a:solidFill>
                  <a:schemeClr val="tx2"/>
                </a:solidFill>
              </a:rPr>
              <a:t>Possible Under commitment</a:t>
            </a:r>
            <a:endParaRPr lang="en-US" sz="1200" dirty="0">
              <a:solidFill>
                <a:schemeClr val="tx2"/>
              </a:solidFill>
            </a:endParaRPr>
          </a:p>
          <a:p>
            <a:pPr algn="ctr"/>
            <a:endParaRPr lang="en-US" dirty="0"/>
          </a:p>
        </p:txBody>
      </p:sp>
      <p:sp>
        <p:nvSpPr>
          <p:cNvPr id="8" name="Rectangular Callout 7"/>
          <p:cNvSpPr/>
          <p:nvPr/>
        </p:nvSpPr>
        <p:spPr>
          <a:xfrm>
            <a:off x="7378850" y="4362452"/>
            <a:ext cx="1298426" cy="942975"/>
          </a:xfrm>
          <a:prstGeom prst="wedgeRectCallout">
            <a:avLst>
              <a:gd name="adj1" fmla="val -104993"/>
              <a:gd name="adj2" fmla="val -35947"/>
            </a:avLst>
          </a:prstGeom>
        </p:spPr>
        <p:style>
          <a:lnRef idx="1">
            <a:schemeClr val="accent1"/>
          </a:lnRef>
          <a:fillRef idx="2">
            <a:schemeClr val="accent1"/>
          </a:fillRef>
          <a:effectRef idx="1">
            <a:schemeClr val="accent1"/>
          </a:effectRef>
          <a:fontRef idx="minor">
            <a:schemeClr val="dk1"/>
          </a:fontRef>
        </p:style>
        <p:txBody>
          <a:bodyPr rtlCol="0" anchor="ctr" anchorCtr="1"/>
          <a:lstStyle/>
          <a:p>
            <a:pPr algn="ctr"/>
            <a:r>
              <a:rPr lang="en-US" sz="1200" dirty="0">
                <a:solidFill>
                  <a:schemeClr val="tx2"/>
                </a:solidFill>
              </a:rPr>
              <a:t>Commitment achieved. Keep this velocity for next Sprint</a:t>
            </a:r>
          </a:p>
          <a:p>
            <a:pPr algn="ctr"/>
            <a:endParaRPr lang="en-US" dirty="0"/>
          </a:p>
        </p:txBody>
      </p:sp>
    </p:spTree>
    <p:extLst>
      <p:ext uri="{BB962C8B-B14F-4D97-AF65-F5344CB8AC3E}">
        <p14:creationId xmlns:p14="http://schemas.microsoft.com/office/powerpoint/2010/main" val="5942929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 name="Group 159"/>
          <p:cNvGrpSpPr/>
          <p:nvPr/>
        </p:nvGrpSpPr>
        <p:grpSpPr>
          <a:xfrm>
            <a:off x="2317752" y="1704977"/>
            <a:ext cx="6188075" cy="3891611"/>
            <a:chOff x="546100" y="228600"/>
            <a:chExt cx="6397625" cy="4005911"/>
          </a:xfrm>
        </p:grpSpPr>
        <p:grpSp>
          <p:nvGrpSpPr>
            <p:cNvPr id="120" name="Group 119"/>
            <p:cNvGrpSpPr/>
            <p:nvPr/>
          </p:nvGrpSpPr>
          <p:grpSpPr>
            <a:xfrm>
              <a:off x="546100" y="228600"/>
              <a:ext cx="6397625" cy="4005911"/>
              <a:chOff x="292100" y="901700"/>
              <a:chExt cx="9613900" cy="6019800"/>
            </a:xfrm>
          </p:grpSpPr>
          <p:sp>
            <p:nvSpPr>
              <p:cNvPr id="121" name="AutoShape 1"/>
              <p:cNvSpPr>
                <a:spLocks/>
              </p:cNvSpPr>
              <p:nvPr/>
            </p:nvSpPr>
            <p:spPr bwMode="auto">
              <a:xfrm>
                <a:off x="2463800" y="901700"/>
                <a:ext cx="5092700" cy="6019800"/>
              </a:xfrm>
              <a:prstGeom prst="roundRect">
                <a:avLst>
                  <a:gd name="adj" fmla="val 5981"/>
                </a:avLst>
              </a:prstGeom>
              <a:blipFill dpi="0" rotWithShape="0">
                <a:blip r:embed="rId3" cstate="print"/>
                <a:srcRect/>
                <a:tile tx="0" ty="0" sx="100000" sy="100000" flip="none" algn="tl"/>
              </a:blipFill>
              <a:ln w="25400">
                <a:solidFill>
                  <a:srgbClr val="003C83"/>
                </a:solidFill>
                <a:round/>
                <a:headEnd/>
                <a:tailEnd/>
              </a:ln>
              <a:effectLst>
                <a:outerShdw blurRad="63500" dist="63500" dir="2700000" algn="ctr" rotWithShape="0">
                  <a:schemeClr val="bg2">
                    <a:alpha val="29999"/>
                  </a:schemeClr>
                </a:outerShdw>
              </a:effectLst>
            </p:spPr>
            <p:txBody>
              <a:bodyPr/>
              <a:lstStyle/>
              <a:p>
                <a:endParaRPr lang="en-US" sz="1400"/>
              </a:p>
            </p:txBody>
          </p:sp>
          <p:sp>
            <p:nvSpPr>
              <p:cNvPr id="122" name="Rectangle 2"/>
              <p:cNvSpPr>
                <a:spLocks/>
              </p:cNvSpPr>
              <p:nvPr/>
            </p:nvSpPr>
            <p:spPr bwMode="auto">
              <a:xfrm>
                <a:off x="2933700" y="901700"/>
                <a:ext cx="3492500" cy="596900"/>
              </a:xfrm>
              <a:prstGeom prst="rect">
                <a:avLst/>
              </a:prstGeom>
              <a:solidFill>
                <a:srgbClr val="003C83"/>
              </a:solidFill>
              <a:ln w="25400">
                <a:noFill/>
                <a:miter lim="800000"/>
                <a:headEnd/>
                <a:tailEnd/>
              </a:ln>
            </p:spPr>
            <p:txBody>
              <a:bodyPr/>
              <a:lstStyle/>
              <a:p>
                <a:endParaRPr lang="en-US" sz="1400"/>
              </a:p>
            </p:txBody>
          </p:sp>
          <p:sp>
            <p:nvSpPr>
              <p:cNvPr id="123" name="AutoShape 3"/>
              <p:cNvSpPr>
                <a:spLocks/>
              </p:cNvSpPr>
              <p:nvPr/>
            </p:nvSpPr>
            <p:spPr bwMode="auto">
              <a:xfrm>
                <a:off x="2451100" y="901700"/>
                <a:ext cx="495300" cy="457200"/>
              </a:xfrm>
              <a:custGeom>
                <a:avLst/>
                <a:gdLst>
                  <a:gd name="T0" fmla="*/ 0 w 21600"/>
                  <a:gd name="T1" fmla="*/ 0 h 21600"/>
                  <a:gd name="T2" fmla="*/ 21600 w 21600"/>
                  <a:gd name="T3" fmla="*/ 21600 h 21600"/>
                </a:gdLst>
                <a:ahLst/>
                <a:cxnLst/>
                <a:rect l="T0" t="T1" r="T2" b="T3"/>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headEnd/>
                <a:tailEnd/>
              </a:ln>
            </p:spPr>
            <p:txBody>
              <a:bodyPr/>
              <a:lstStyle/>
              <a:p>
                <a:endParaRPr lang="en-US" sz="1400"/>
              </a:p>
            </p:txBody>
          </p:sp>
          <p:sp>
            <p:nvSpPr>
              <p:cNvPr id="124" name="Rectangle 4"/>
              <p:cNvSpPr>
                <a:spLocks/>
              </p:cNvSpPr>
              <p:nvPr/>
            </p:nvSpPr>
            <p:spPr bwMode="auto">
              <a:xfrm>
                <a:off x="2451100" y="1244600"/>
                <a:ext cx="622300" cy="254000"/>
              </a:xfrm>
              <a:prstGeom prst="rect">
                <a:avLst/>
              </a:prstGeom>
              <a:solidFill>
                <a:srgbClr val="003C83"/>
              </a:solidFill>
              <a:ln w="25400">
                <a:noFill/>
                <a:miter lim="800000"/>
                <a:headEnd/>
                <a:tailEnd/>
              </a:ln>
            </p:spPr>
            <p:txBody>
              <a:bodyPr/>
              <a:lstStyle/>
              <a:p>
                <a:endParaRPr lang="en-US" sz="1400"/>
              </a:p>
            </p:txBody>
          </p:sp>
          <p:grpSp>
            <p:nvGrpSpPr>
              <p:cNvPr id="125" name="Group 5"/>
              <p:cNvGrpSpPr>
                <a:grpSpLocks/>
              </p:cNvGrpSpPr>
              <p:nvPr/>
            </p:nvGrpSpPr>
            <p:grpSpPr bwMode="auto">
              <a:xfrm>
                <a:off x="6235700" y="901700"/>
                <a:ext cx="622300" cy="596900"/>
                <a:chOff x="0" y="0"/>
                <a:chExt cx="392" cy="376"/>
              </a:xfrm>
            </p:grpSpPr>
            <p:sp>
              <p:nvSpPr>
                <p:cNvPr id="157" name="AutoShape 6"/>
                <p:cNvSpPr>
                  <a:spLocks/>
                </p:cNvSpPr>
                <p:nvPr/>
              </p:nvSpPr>
              <p:spPr bwMode="auto">
                <a:xfrm rot="10800000">
                  <a:off x="80" y="88"/>
                  <a:ext cx="312" cy="288"/>
                </a:xfrm>
                <a:custGeom>
                  <a:avLst/>
                  <a:gdLst>
                    <a:gd name="T0" fmla="*/ 0 w 21600"/>
                    <a:gd name="T1" fmla="*/ 0 h 21600"/>
                    <a:gd name="T2" fmla="*/ 21600 w 21600"/>
                    <a:gd name="T3" fmla="*/ 21600 h 21600"/>
                  </a:gdLst>
                  <a:ahLst/>
                  <a:cxnLst/>
                  <a:rect l="T0" t="T1" r="T2" b="T3"/>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3C83"/>
                </a:solidFill>
                <a:ln w="25400">
                  <a:noFill/>
                  <a:miter lim="800000"/>
                  <a:headEnd/>
                  <a:tailEnd/>
                </a:ln>
              </p:spPr>
              <p:txBody>
                <a:bodyPr/>
                <a:lstStyle/>
                <a:p>
                  <a:endParaRPr lang="en-US" sz="1400"/>
                </a:p>
              </p:txBody>
            </p:sp>
            <p:sp>
              <p:nvSpPr>
                <p:cNvPr id="158" name="Rectangle 7"/>
                <p:cNvSpPr>
                  <a:spLocks/>
                </p:cNvSpPr>
                <p:nvPr/>
              </p:nvSpPr>
              <p:spPr bwMode="auto">
                <a:xfrm>
                  <a:off x="0" y="0"/>
                  <a:ext cx="392" cy="160"/>
                </a:xfrm>
                <a:prstGeom prst="rect">
                  <a:avLst/>
                </a:prstGeom>
                <a:solidFill>
                  <a:srgbClr val="003C83"/>
                </a:solidFill>
                <a:ln w="25400">
                  <a:noFill/>
                  <a:miter lim="800000"/>
                  <a:headEnd/>
                  <a:tailEnd/>
                </a:ln>
              </p:spPr>
              <p:txBody>
                <a:bodyPr/>
                <a:lstStyle/>
                <a:p>
                  <a:endParaRPr lang="en-US" sz="1400"/>
                </a:p>
              </p:txBody>
            </p:sp>
          </p:grpSp>
          <p:sp>
            <p:nvSpPr>
              <p:cNvPr id="126" name="Rectangle 8"/>
              <p:cNvSpPr>
                <a:spLocks/>
              </p:cNvSpPr>
              <p:nvPr/>
            </p:nvSpPr>
            <p:spPr bwMode="auto">
              <a:xfrm>
                <a:off x="2489200" y="901700"/>
                <a:ext cx="4445000" cy="558800"/>
              </a:xfrm>
              <a:prstGeom prst="rect">
                <a:avLst/>
              </a:prstGeom>
              <a:noFill/>
              <a:ln w="9525">
                <a:noFill/>
                <a:miter lim="800000"/>
                <a:headEnd/>
                <a:tailEnd/>
              </a:ln>
            </p:spPr>
            <p:txBody>
              <a:bodyPr lIns="50800" tIns="50800" rIns="50800" bIns="50800"/>
              <a:lstStyle/>
              <a:p>
                <a:pPr>
                  <a:tabLst>
                    <a:tab pos="1066800" algn="l"/>
                  </a:tabLst>
                </a:pPr>
                <a:r>
                  <a:rPr lang="en-US" sz="1400" dirty="0">
                    <a:solidFill>
                      <a:srgbClr val="FFFFFF"/>
                    </a:solidFill>
                  </a:rPr>
                  <a:t>Sprint planning meeting</a:t>
                </a:r>
              </a:p>
            </p:txBody>
          </p:sp>
          <p:grpSp>
            <p:nvGrpSpPr>
              <p:cNvPr id="127" name="Group 9"/>
              <p:cNvGrpSpPr>
                <a:grpSpLocks/>
              </p:cNvGrpSpPr>
              <p:nvPr/>
            </p:nvGrpSpPr>
            <p:grpSpPr bwMode="auto">
              <a:xfrm>
                <a:off x="2717800" y="1701800"/>
                <a:ext cx="4660900" cy="1866900"/>
                <a:chOff x="0" y="0"/>
                <a:chExt cx="2936" cy="1176"/>
              </a:xfrm>
            </p:grpSpPr>
            <p:sp>
              <p:nvSpPr>
                <p:cNvPr id="151" name="AutoShape 10"/>
                <p:cNvSpPr>
                  <a:spLocks/>
                </p:cNvSpPr>
                <p:nvPr/>
              </p:nvSpPr>
              <p:spPr bwMode="auto">
                <a:xfrm>
                  <a:off x="0" y="0"/>
                  <a:ext cx="2936" cy="1176"/>
                </a:xfrm>
                <a:prstGeom prst="roundRect">
                  <a:avLst>
                    <a:gd name="adj" fmla="val 16324"/>
                  </a:avLst>
                </a:prstGeom>
                <a:blipFill dpi="0" rotWithShape="0">
                  <a:blip r:embed="rId4" cstate="print"/>
                  <a:srcRect/>
                  <a:tile tx="0" ty="0" sx="100000" sy="100000" flip="none" algn="tl"/>
                </a:blipFill>
                <a:ln w="25400">
                  <a:solidFill>
                    <a:srgbClr val="00531C"/>
                  </a:solidFill>
                  <a:round/>
                  <a:headEnd/>
                  <a:tailEnd/>
                </a:ln>
                <a:effectLst>
                  <a:outerShdw blurRad="63500" dist="63500" dir="2700000" algn="ctr" rotWithShape="0">
                    <a:schemeClr val="bg2">
                      <a:alpha val="29999"/>
                    </a:schemeClr>
                  </a:outerShdw>
                </a:effectLst>
              </p:spPr>
              <p:txBody>
                <a:bodyPr/>
                <a:lstStyle/>
                <a:p>
                  <a:endParaRPr lang="en-US" sz="1400"/>
                </a:p>
              </p:txBody>
            </p:sp>
            <p:sp>
              <p:nvSpPr>
                <p:cNvPr id="152" name="Rectangle 11"/>
                <p:cNvSpPr>
                  <a:spLocks/>
                </p:cNvSpPr>
                <p:nvPr/>
              </p:nvSpPr>
              <p:spPr bwMode="auto">
                <a:xfrm>
                  <a:off x="304" y="0"/>
                  <a:ext cx="1432" cy="288"/>
                </a:xfrm>
                <a:prstGeom prst="rect">
                  <a:avLst/>
                </a:prstGeom>
                <a:solidFill>
                  <a:srgbClr val="00531C"/>
                </a:solidFill>
                <a:ln w="25400">
                  <a:noFill/>
                  <a:miter lim="800000"/>
                  <a:headEnd/>
                  <a:tailEnd/>
                </a:ln>
              </p:spPr>
              <p:txBody>
                <a:bodyPr/>
                <a:lstStyle/>
                <a:p>
                  <a:endParaRPr lang="en-US" sz="1400"/>
                </a:p>
              </p:txBody>
            </p:sp>
            <p:sp>
              <p:nvSpPr>
                <p:cNvPr id="153" name="AutoShape 12"/>
                <p:cNvSpPr>
                  <a:spLocks/>
                </p:cNvSpPr>
                <p:nvPr/>
              </p:nvSpPr>
              <p:spPr bwMode="auto">
                <a:xfrm rot="10800000">
                  <a:off x="1656" y="0"/>
                  <a:ext cx="312" cy="288"/>
                </a:xfrm>
                <a:custGeom>
                  <a:avLst/>
                  <a:gdLst>
                    <a:gd name="T0" fmla="*/ 0 w 21600"/>
                    <a:gd name="T1" fmla="*/ 0 h 21600"/>
                    <a:gd name="T2" fmla="*/ 21600 w 21600"/>
                    <a:gd name="T3" fmla="*/ 21600 h 21600"/>
                  </a:gdLst>
                  <a:ahLst/>
                  <a:cxnLst/>
                  <a:rect l="T0" t="T1" r="T2" b="T3"/>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w="25400">
                  <a:noFill/>
                  <a:miter lim="800000"/>
                  <a:headEnd/>
                  <a:tailEnd/>
                </a:ln>
              </p:spPr>
              <p:txBody>
                <a:bodyPr/>
                <a:lstStyle/>
                <a:p>
                  <a:endParaRPr lang="en-US" sz="1400"/>
                </a:p>
              </p:txBody>
            </p:sp>
            <p:sp>
              <p:nvSpPr>
                <p:cNvPr id="154" name="AutoShape 13"/>
                <p:cNvSpPr>
                  <a:spLocks/>
                </p:cNvSpPr>
                <p:nvPr/>
              </p:nvSpPr>
              <p:spPr bwMode="auto">
                <a:xfrm>
                  <a:off x="0" y="0"/>
                  <a:ext cx="312" cy="288"/>
                </a:xfrm>
                <a:custGeom>
                  <a:avLst/>
                  <a:gdLst>
                    <a:gd name="T0" fmla="*/ 0 w 21600"/>
                    <a:gd name="T1" fmla="*/ 0 h 21600"/>
                    <a:gd name="T2" fmla="*/ 21600 w 21600"/>
                    <a:gd name="T3" fmla="*/ 21600 h 21600"/>
                  </a:gdLst>
                  <a:ahLst/>
                  <a:cxnLst/>
                  <a:rect l="T0" t="T1" r="T2" b="T3"/>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w="25400">
                  <a:noFill/>
                  <a:miter lim="800000"/>
                  <a:headEnd/>
                  <a:tailEnd/>
                </a:ln>
              </p:spPr>
              <p:txBody>
                <a:bodyPr/>
                <a:lstStyle/>
                <a:p>
                  <a:endParaRPr lang="en-US" sz="1400"/>
                </a:p>
              </p:txBody>
            </p:sp>
            <p:sp>
              <p:nvSpPr>
                <p:cNvPr id="155" name="Rectangle 14"/>
                <p:cNvSpPr>
                  <a:spLocks/>
                </p:cNvSpPr>
                <p:nvPr/>
              </p:nvSpPr>
              <p:spPr bwMode="auto">
                <a:xfrm>
                  <a:off x="104" y="0"/>
                  <a:ext cx="1816" cy="288"/>
                </a:xfrm>
                <a:prstGeom prst="rect">
                  <a:avLst/>
                </a:prstGeom>
                <a:noFill/>
                <a:ln w="9525">
                  <a:noFill/>
                  <a:miter lim="800000"/>
                  <a:headEnd/>
                  <a:tailEnd/>
                </a:ln>
              </p:spPr>
              <p:txBody>
                <a:bodyPr lIns="50800" tIns="50800" rIns="50800" bIns="50800"/>
                <a:lstStyle/>
                <a:p>
                  <a:pPr>
                    <a:tabLst>
                      <a:tab pos="1066800" algn="l"/>
                    </a:tabLst>
                  </a:pPr>
                  <a:r>
                    <a:rPr lang="en-US" sz="1400">
                      <a:solidFill>
                        <a:srgbClr val="FFFFFF"/>
                      </a:solidFill>
                    </a:rPr>
                    <a:t>Sprint prioritization</a:t>
                  </a:r>
                </a:p>
              </p:txBody>
            </p:sp>
            <p:sp>
              <p:nvSpPr>
                <p:cNvPr id="156" name="Rectangle 15"/>
                <p:cNvSpPr>
                  <a:spLocks/>
                </p:cNvSpPr>
                <p:nvPr/>
              </p:nvSpPr>
              <p:spPr bwMode="auto">
                <a:xfrm>
                  <a:off x="40" y="336"/>
                  <a:ext cx="2720" cy="736"/>
                </a:xfrm>
                <a:prstGeom prst="rect">
                  <a:avLst/>
                </a:prstGeom>
                <a:noFill/>
                <a:ln w="9525">
                  <a:noFill/>
                  <a:miter lim="800000"/>
                  <a:headEnd/>
                  <a:tailEnd/>
                </a:ln>
              </p:spPr>
              <p:txBody>
                <a:bodyPr lIns="50800" tIns="50800" rIns="50800" bIns="50800"/>
                <a:lstStyle/>
                <a:p>
                  <a:pPr marL="280988" indent="-280988">
                    <a:buClr>
                      <a:srgbClr val="FFFFFF"/>
                    </a:buClr>
                    <a:buSzPct val="125000"/>
                    <a:buFont typeface="Gill Sans" charset="0"/>
                    <a:buChar char="•"/>
                    <a:tabLst>
                      <a:tab pos="1066800" algn="l"/>
                    </a:tabLst>
                  </a:pPr>
                  <a:r>
                    <a:rPr lang="en-US" sz="1400">
                      <a:solidFill>
                        <a:srgbClr val="FFFFFF"/>
                      </a:solidFill>
                    </a:rPr>
                    <a:t>Analyze and evaluate product backlog</a:t>
                  </a:r>
                </a:p>
                <a:p>
                  <a:pPr marL="280988" indent="-280988">
                    <a:buClr>
                      <a:srgbClr val="FFFFFF"/>
                    </a:buClr>
                    <a:buSzPct val="125000"/>
                    <a:buFont typeface="Gill Sans" charset="0"/>
                    <a:buChar char="•"/>
                    <a:tabLst>
                      <a:tab pos="1066800" algn="l"/>
                    </a:tabLst>
                  </a:pPr>
                  <a:r>
                    <a:rPr lang="en-US" sz="1400">
                      <a:solidFill>
                        <a:srgbClr val="FFFFFF"/>
                      </a:solidFill>
                    </a:rPr>
                    <a:t>Select sprint goal</a:t>
                  </a:r>
                </a:p>
              </p:txBody>
            </p:sp>
          </p:grpSp>
          <p:grpSp>
            <p:nvGrpSpPr>
              <p:cNvPr id="128" name="Group 16"/>
              <p:cNvGrpSpPr>
                <a:grpSpLocks/>
              </p:cNvGrpSpPr>
              <p:nvPr/>
            </p:nvGrpSpPr>
            <p:grpSpPr bwMode="auto">
              <a:xfrm>
                <a:off x="2717800" y="3746500"/>
                <a:ext cx="4660900" cy="2933700"/>
                <a:chOff x="0" y="0"/>
                <a:chExt cx="2936" cy="1848"/>
              </a:xfrm>
            </p:grpSpPr>
            <p:sp>
              <p:nvSpPr>
                <p:cNvPr id="145" name="AutoShape 17"/>
                <p:cNvSpPr>
                  <a:spLocks/>
                </p:cNvSpPr>
                <p:nvPr/>
              </p:nvSpPr>
              <p:spPr bwMode="auto">
                <a:xfrm>
                  <a:off x="0" y="0"/>
                  <a:ext cx="2936" cy="1848"/>
                </a:xfrm>
                <a:prstGeom prst="roundRect">
                  <a:avLst>
                    <a:gd name="adj" fmla="val 10389"/>
                  </a:avLst>
                </a:prstGeom>
                <a:blipFill dpi="0" rotWithShape="0">
                  <a:blip r:embed="rId4" cstate="print"/>
                  <a:srcRect/>
                  <a:tile tx="0" ty="0" sx="100000" sy="100000" flip="none" algn="tl"/>
                </a:blipFill>
                <a:ln w="25400">
                  <a:solidFill>
                    <a:srgbClr val="00531C"/>
                  </a:solidFill>
                  <a:round/>
                  <a:headEnd/>
                  <a:tailEnd/>
                </a:ln>
                <a:effectLst>
                  <a:outerShdw blurRad="63500" dist="63500" dir="2700000" algn="ctr" rotWithShape="0">
                    <a:schemeClr val="bg2">
                      <a:alpha val="29999"/>
                    </a:schemeClr>
                  </a:outerShdw>
                </a:effectLst>
              </p:spPr>
              <p:txBody>
                <a:bodyPr/>
                <a:lstStyle/>
                <a:p>
                  <a:endParaRPr lang="en-US" sz="1400"/>
                </a:p>
              </p:txBody>
            </p:sp>
            <p:sp>
              <p:nvSpPr>
                <p:cNvPr id="146" name="Rectangle 18"/>
                <p:cNvSpPr>
                  <a:spLocks/>
                </p:cNvSpPr>
                <p:nvPr/>
              </p:nvSpPr>
              <p:spPr bwMode="auto">
                <a:xfrm>
                  <a:off x="304" y="0"/>
                  <a:ext cx="1432" cy="288"/>
                </a:xfrm>
                <a:prstGeom prst="rect">
                  <a:avLst/>
                </a:prstGeom>
                <a:solidFill>
                  <a:srgbClr val="00531C"/>
                </a:solidFill>
                <a:ln w="25400">
                  <a:noFill/>
                  <a:miter lim="800000"/>
                  <a:headEnd/>
                  <a:tailEnd/>
                </a:ln>
              </p:spPr>
              <p:txBody>
                <a:bodyPr/>
                <a:lstStyle/>
                <a:p>
                  <a:endParaRPr lang="en-US" sz="1400"/>
                </a:p>
              </p:txBody>
            </p:sp>
            <p:sp>
              <p:nvSpPr>
                <p:cNvPr id="147" name="AutoShape 19"/>
                <p:cNvSpPr>
                  <a:spLocks/>
                </p:cNvSpPr>
                <p:nvPr/>
              </p:nvSpPr>
              <p:spPr bwMode="auto">
                <a:xfrm rot="10800000">
                  <a:off x="1656" y="0"/>
                  <a:ext cx="312" cy="288"/>
                </a:xfrm>
                <a:custGeom>
                  <a:avLst/>
                  <a:gdLst>
                    <a:gd name="T0" fmla="*/ 0 w 21600"/>
                    <a:gd name="T1" fmla="*/ 0 h 21600"/>
                    <a:gd name="T2" fmla="*/ 21600 w 21600"/>
                    <a:gd name="T3" fmla="*/ 21600 h 21600"/>
                  </a:gdLst>
                  <a:ahLst/>
                  <a:cxnLst/>
                  <a:rect l="T0" t="T1" r="T2" b="T3"/>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w="25400">
                  <a:noFill/>
                  <a:miter lim="800000"/>
                  <a:headEnd/>
                  <a:tailEnd/>
                </a:ln>
              </p:spPr>
              <p:txBody>
                <a:bodyPr/>
                <a:lstStyle/>
                <a:p>
                  <a:endParaRPr lang="en-US" sz="1400"/>
                </a:p>
              </p:txBody>
            </p:sp>
            <p:sp>
              <p:nvSpPr>
                <p:cNvPr id="148" name="AutoShape 20"/>
                <p:cNvSpPr>
                  <a:spLocks/>
                </p:cNvSpPr>
                <p:nvPr/>
              </p:nvSpPr>
              <p:spPr bwMode="auto">
                <a:xfrm>
                  <a:off x="0" y="0"/>
                  <a:ext cx="312" cy="288"/>
                </a:xfrm>
                <a:custGeom>
                  <a:avLst/>
                  <a:gdLst>
                    <a:gd name="T0" fmla="*/ 0 w 21600"/>
                    <a:gd name="T1" fmla="*/ 0 h 21600"/>
                    <a:gd name="T2" fmla="*/ 21600 w 21600"/>
                    <a:gd name="T3" fmla="*/ 21600 h 21600"/>
                  </a:gdLst>
                  <a:ahLst/>
                  <a:cxnLst/>
                  <a:rect l="T0" t="T1" r="T2" b="T3"/>
                  <a:pathLst>
                    <a:path w="21600" h="21600">
                      <a:moveTo>
                        <a:pt x="13734" y="65"/>
                      </a:moveTo>
                      <a:cubicBezTo>
                        <a:pt x="4547" y="550"/>
                        <a:pt x="111" y="6203"/>
                        <a:pt x="14" y="14130"/>
                      </a:cubicBezTo>
                      <a:cubicBezTo>
                        <a:pt x="9" y="16620"/>
                        <a:pt x="5" y="19110"/>
                        <a:pt x="0" y="21600"/>
                      </a:cubicBezTo>
                      <a:cubicBezTo>
                        <a:pt x="7200" y="21600"/>
                        <a:pt x="14400" y="21600"/>
                        <a:pt x="21600" y="21600"/>
                      </a:cubicBezTo>
                      <a:cubicBezTo>
                        <a:pt x="21600" y="14400"/>
                        <a:pt x="21600" y="7200"/>
                        <a:pt x="21600" y="0"/>
                      </a:cubicBezTo>
                      <a:cubicBezTo>
                        <a:pt x="18978" y="22"/>
                        <a:pt x="16356" y="43"/>
                        <a:pt x="13734" y="65"/>
                      </a:cubicBezTo>
                      <a:cubicBezTo>
                        <a:pt x="13734" y="65"/>
                        <a:pt x="13734" y="65"/>
                        <a:pt x="13734" y="65"/>
                      </a:cubicBezTo>
                      <a:cubicBezTo>
                        <a:pt x="13734" y="65"/>
                        <a:pt x="13734" y="65"/>
                        <a:pt x="13734" y="65"/>
                      </a:cubicBezTo>
                    </a:path>
                  </a:pathLst>
                </a:custGeom>
                <a:solidFill>
                  <a:srgbClr val="00531C"/>
                </a:solidFill>
                <a:ln w="25400">
                  <a:noFill/>
                  <a:miter lim="800000"/>
                  <a:headEnd/>
                  <a:tailEnd/>
                </a:ln>
              </p:spPr>
              <p:txBody>
                <a:bodyPr/>
                <a:lstStyle/>
                <a:p>
                  <a:endParaRPr lang="en-US" sz="1400"/>
                </a:p>
              </p:txBody>
            </p:sp>
            <p:sp>
              <p:nvSpPr>
                <p:cNvPr id="149" name="Rectangle 21"/>
                <p:cNvSpPr>
                  <a:spLocks/>
                </p:cNvSpPr>
                <p:nvPr/>
              </p:nvSpPr>
              <p:spPr bwMode="auto">
                <a:xfrm>
                  <a:off x="104" y="0"/>
                  <a:ext cx="1608" cy="288"/>
                </a:xfrm>
                <a:prstGeom prst="rect">
                  <a:avLst/>
                </a:prstGeom>
                <a:noFill/>
                <a:ln w="9525">
                  <a:noFill/>
                  <a:miter lim="800000"/>
                  <a:headEnd/>
                  <a:tailEnd/>
                </a:ln>
              </p:spPr>
              <p:txBody>
                <a:bodyPr lIns="50800" tIns="50800" rIns="50800" bIns="50800"/>
                <a:lstStyle/>
                <a:p>
                  <a:pPr>
                    <a:tabLst>
                      <a:tab pos="1066800" algn="l"/>
                    </a:tabLst>
                  </a:pPr>
                  <a:r>
                    <a:rPr lang="en-US" sz="1400">
                      <a:solidFill>
                        <a:srgbClr val="FFFFFF"/>
                      </a:solidFill>
                    </a:rPr>
                    <a:t>Sprint planning</a:t>
                  </a:r>
                </a:p>
              </p:txBody>
            </p:sp>
            <p:sp>
              <p:nvSpPr>
                <p:cNvPr id="150" name="Rectangle 22"/>
                <p:cNvSpPr>
                  <a:spLocks/>
                </p:cNvSpPr>
                <p:nvPr/>
              </p:nvSpPr>
              <p:spPr bwMode="auto">
                <a:xfrm>
                  <a:off x="40" y="336"/>
                  <a:ext cx="2888" cy="1408"/>
                </a:xfrm>
                <a:prstGeom prst="rect">
                  <a:avLst/>
                </a:prstGeom>
                <a:noFill/>
                <a:ln w="9525">
                  <a:noFill/>
                  <a:miter lim="800000"/>
                  <a:headEnd/>
                  <a:tailEnd/>
                </a:ln>
              </p:spPr>
              <p:txBody>
                <a:bodyPr lIns="50800" tIns="50800" rIns="50800" bIns="50800"/>
                <a:lstStyle/>
                <a:p>
                  <a:pPr marL="280988" indent="-280988">
                    <a:buClr>
                      <a:srgbClr val="FFFFFF"/>
                    </a:buClr>
                    <a:buSzPct val="125000"/>
                    <a:buFont typeface="Gill Sans" charset="0"/>
                    <a:buChar char="•"/>
                    <a:tabLst>
                      <a:tab pos="1066800" algn="l"/>
                    </a:tabLst>
                  </a:pPr>
                  <a:r>
                    <a:rPr lang="en-US" sz="1400" dirty="0">
                      <a:solidFill>
                        <a:srgbClr val="FFFFFF"/>
                      </a:solidFill>
                    </a:rPr>
                    <a:t>Decide how to achieve sprint goal (design)</a:t>
                  </a:r>
                </a:p>
                <a:p>
                  <a:pPr marL="280988" indent="-280988">
                    <a:buClr>
                      <a:srgbClr val="FFFFFF"/>
                    </a:buClr>
                    <a:buSzPct val="125000"/>
                    <a:buFont typeface="Gill Sans" charset="0"/>
                    <a:buChar char="•"/>
                    <a:tabLst>
                      <a:tab pos="1066800" algn="l"/>
                    </a:tabLst>
                  </a:pPr>
                  <a:r>
                    <a:rPr lang="en-US" sz="1400" dirty="0">
                      <a:solidFill>
                        <a:srgbClr val="FFFFFF"/>
                      </a:solidFill>
                    </a:rPr>
                    <a:t>Create sprint backlog (tasks) from product backlog items (user stories / features)</a:t>
                  </a:r>
                </a:p>
                <a:p>
                  <a:pPr marL="280988" indent="-280988">
                    <a:buClr>
                      <a:srgbClr val="FFFFFF"/>
                    </a:buClr>
                    <a:buSzPct val="125000"/>
                    <a:buFont typeface="Gill Sans" charset="0"/>
                    <a:buChar char="•"/>
                    <a:tabLst>
                      <a:tab pos="1066800" algn="l"/>
                    </a:tabLst>
                  </a:pPr>
                  <a:r>
                    <a:rPr lang="en-US" sz="1400" dirty="0">
                      <a:solidFill>
                        <a:srgbClr val="FFFFFF"/>
                      </a:solidFill>
                    </a:rPr>
                    <a:t>Estimate sprint backlog in hours</a:t>
                  </a:r>
                </a:p>
              </p:txBody>
            </p:sp>
          </p:grpSp>
          <p:sp>
            <p:nvSpPr>
              <p:cNvPr id="143" name="Line 24"/>
              <p:cNvSpPr>
                <a:spLocks noChangeShapeType="1"/>
              </p:cNvSpPr>
              <p:nvPr/>
            </p:nvSpPr>
            <p:spPr bwMode="auto">
              <a:xfrm flipH="1">
                <a:off x="7378700" y="2057762"/>
                <a:ext cx="825500" cy="0"/>
              </a:xfrm>
              <a:prstGeom prst="line">
                <a:avLst/>
              </a:prstGeom>
              <a:noFill/>
              <a:ln w="38100">
                <a:solidFill>
                  <a:schemeClr val="tx1"/>
                </a:solidFill>
                <a:round/>
                <a:headEnd type="stealth" w="med" len="med"/>
                <a:tailEnd/>
              </a:ln>
            </p:spPr>
            <p:txBody>
              <a:bodyPr/>
              <a:lstStyle/>
              <a:p>
                <a:endParaRPr lang="en-US" sz="1400"/>
              </a:p>
            </p:txBody>
          </p:sp>
          <p:sp>
            <p:nvSpPr>
              <p:cNvPr id="130" name="Line 26"/>
              <p:cNvSpPr>
                <a:spLocks noChangeShapeType="1"/>
              </p:cNvSpPr>
              <p:nvPr/>
            </p:nvSpPr>
            <p:spPr bwMode="auto">
              <a:xfrm flipH="1">
                <a:off x="1809750" y="1500188"/>
                <a:ext cx="654050" cy="0"/>
              </a:xfrm>
              <a:prstGeom prst="line">
                <a:avLst/>
              </a:prstGeom>
              <a:noFill/>
              <a:ln w="38100">
                <a:solidFill>
                  <a:schemeClr val="tx1"/>
                </a:solidFill>
                <a:round/>
                <a:headEnd type="stealth" w="med" len="med"/>
                <a:tailEnd/>
              </a:ln>
            </p:spPr>
            <p:txBody>
              <a:bodyPr/>
              <a:lstStyle/>
              <a:p>
                <a:endParaRPr lang="en-US" sz="1400"/>
              </a:p>
            </p:txBody>
          </p:sp>
          <p:grpSp>
            <p:nvGrpSpPr>
              <p:cNvPr id="131" name="Group 27"/>
              <p:cNvGrpSpPr>
                <a:grpSpLocks/>
              </p:cNvGrpSpPr>
              <p:nvPr/>
            </p:nvGrpSpPr>
            <p:grpSpPr bwMode="auto">
              <a:xfrm>
                <a:off x="7378700" y="4622800"/>
                <a:ext cx="2527300" cy="1155700"/>
                <a:chOff x="0" y="0"/>
                <a:chExt cx="1592" cy="728"/>
              </a:xfrm>
            </p:grpSpPr>
            <p:sp>
              <p:nvSpPr>
                <p:cNvPr id="141" name="AutoShape 28"/>
                <p:cNvSpPr>
                  <a:spLocks/>
                </p:cNvSpPr>
                <p:nvPr/>
              </p:nvSpPr>
              <p:spPr bwMode="auto">
                <a:xfrm>
                  <a:off x="528" y="0"/>
                  <a:ext cx="1064" cy="728"/>
                </a:xfrm>
                <a:prstGeom prst="roundRect">
                  <a:avLst>
                    <a:gd name="adj" fmla="val 26370"/>
                  </a:avLst>
                </a:prstGeom>
                <a:blipFill dpi="0" rotWithShape="0">
                  <a:blip r:embed="rId5" cstate="print"/>
                  <a:srcRect/>
                  <a:tile tx="0" ty="0" sx="100000" sy="100000" flip="none" algn="tl"/>
                </a:blipFill>
                <a:ln w="25400">
                  <a:solidFill>
                    <a:srgbClr val="910000"/>
                  </a:solidFill>
                  <a:round/>
                  <a:headEnd/>
                  <a:tailEnd/>
                </a:ln>
                <a:effectLst>
                  <a:outerShdw blurRad="63500" dist="63500" dir="2700000" algn="ctr" rotWithShape="0">
                    <a:schemeClr val="bg2">
                      <a:alpha val="29999"/>
                    </a:schemeClr>
                  </a:outerShdw>
                </a:effectLst>
              </p:spPr>
              <p:txBody>
                <a:bodyPr lIns="0" tIns="0" rIns="0" bIns="0" anchor="ctr"/>
                <a:lstStyle/>
                <a:p>
                  <a:pPr>
                    <a:tabLst>
                      <a:tab pos="1066800" algn="l"/>
                    </a:tabLst>
                    <a:defRPr/>
                  </a:pPr>
                  <a:r>
                    <a:rPr lang="en-US" sz="1400">
                      <a:solidFill>
                        <a:srgbClr val="E3F0FF"/>
                      </a:solidFill>
                      <a:ea typeface="Gill Sans" charset="0"/>
                      <a:cs typeface="Gill Sans" charset="0"/>
                    </a:rPr>
                    <a:t>Sprint</a:t>
                  </a:r>
                </a:p>
                <a:p>
                  <a:pPr>
                    <a:tabLst>
                      <a:tab pos="1066800" algn="l"/>
                    </a:tabLst>
                    <a:defRPr/>
                  </a:pPr>
                  <a:r>
                    <a:rPr lang="en-US" sz="1400">
                      <a:solidFill>
                        <a:srgbClr val="E3F0FF"/>
                      </a:solidFill>
                      <a:ea typeface="Gill Sans" charset="0"/>
                      <a:cs typeface="Gill Sans" charset="0"/>
                    </a:rPr>
                    <a:t>backlog</a:t>
                  </a:r>
                </a:p>
              </p:txBody>
            </p:sp>
            <p:sp>
              <p:nvSpPr>
                <p:cNvPr id="142" name="Line 29"/>
                <p:cNvSpPr>
                  <a:spLocks noChangeShapeType="1"/>
                </p:cNvSpPr>
                <p:nvPr/>
              </p:nvSpPr>
              <p:spPr bwMode="auto">
                <a:xfrm flipH="1">
                  <a:off x="0" y="363"/>
                  <a:ext cx="520" cy="0"/>
                </a:xfrm>
                <a:prstGeom prst="line">
                  <a:avLst/>
                </a:prstGeom>
                <a:noFill/>
                <a:ln w="38100">
                  <a:solidFill>
                    <a:schemeClr val="tx1"/>
                  </a:solidFill>
                  <a:round/>
                  <a:headEnd type="stealth" w="med" len="med"/>
                  <a:tailEnd/>
                </a:ln>
              </p:spPr>
              <p:txBody>
                <a:bodyPr/>
                <a:lstStyle/>
                <a:p>
                  <a:endParaRPr lang="en-US" sz="1400"/>
                </a:p>
              </p:txBody>
            </p:sp>
          </p:grpSp>
          <p:sp>
            <p:nvSpPr>
              <p:cNvPr id="132" name="AutoShape 30"/>
              <p:cNvSpPr>
                <a:spLocks/>
              </p:cNvSpPr>
              <p:nvPr/>
            </p:nvSpPr>
            <p:spPr bwMode="auto">
              <a:xfrm>
                <a:off x="292100" y="3416300"/>
                <a:ext cx="1524000" cy="1016000"/>
              </a:xfrm>
              <a:prstGeom prst="roundRect">
                <a:avLst>
                  <a:gd name="adj" fmla="val 30000"/>
                </a:avLst>
              </a:prstGeom>
              <a:blipFill dpi="0" rotWithShape="0">
                <a:blip r:embed="rId6" cstate="print"/>
                <a:srcRect/>
                <a:tile tx="0" ty="0" sx="100000" sy="100000" flip="none" algn="tl"/>
              </a:blipFill>
              <a:ln w="25400">
                <a:solidFill>
                  <a:srgbClr val="750083"/>
                </a:solidFill>
                <a:round/>
                <a:headEnd/>
                <a:tailEnd/>
              </a:ln>
              <a:effectLst>
                <a:outerShdw blurRad="63500" dist="63500" dir="2700000" algn="ctr" rotWithShape="0">
                  <a:schemeClr val="bg2">
                    <a:alpha val="29999"/>
                  </a:schemeClr>
                </a:outerShdw>
              </a:effectLst>
            </p:spPr>
            <p:txBody>
              <a:bodyPr lIns="0" tIns="0" rIns="0" bIns="0" anchor="ctr"/>
              <a:lstStyle/>
              <a:p>
                <a:pPr>
                  <a:tabLst>
                    <a:tab pos="1066800" algn="l"/>
                  </a:tabLst>
                  <a:defRPr/>
                </a:pPr>
                <a:r>
                  <a:rPr lang="en-US" sz="1400">
                    <a:solidFill>
                      <a:srgbClr val="E3F0FF"/>
                    </a:solidFill>
                    <a:ea typeface="Gill Sans" charset="0"/>
                    <a:cs typeface="Gill Sans" charset="0"/>
                  </a:rPr>
                  <a:t>Business conditions</a:t>
                </a:r>
              </a:p>
            </p:txBody>
          </p:sp>
          <p:sp>
            <p:nvSpPr>
              <p:cNvPr id="133" name="AutoShape 31"/>
              <p:cNvSpPr>
                <a:spLocks/>
              </p:cNvSpPr>
              <p:nvPr/>
            </p:nvSpPr>
            <p:spPr bwMode="auto">
              <a:xfrm>
                <a:off x="292100" y="1003300"/>
                <a:ext cx="1524000" cy="1016000"/>
              </a:xfrm>
              <a:prstGeom prst="roundRect">
                <a:avLst>
                  <a:gd name="adj" fmla="val 30000"/>
                </a:avLst>
              </a:prstGeom>
              <a:blipFill dpi="0" rotWithShape="0">
                <a:blip r:embed="rId6" cstate="print"/>
                <a:srcRect/>
                <a:tile tx="0" ty="0" sx="100000" sy="100000" flip="none" algn="tl"/>
              </a:blipFill>
              <a:ln w="25400">
                <a:solidFill>
                  <a:srgbClr val="750083"/>
                </a:solidFill>
                <a:round/>
                <a:headEnd/>
                <a:tailEnd/>
              </a:ln>
              <a:effectLst>
                <a:outerShdw blurRad="63500" dist="63500" dir="2700000" algn="ctr" rotWithShape="0">
                  <a:schemeClr val="bg2">
                    <a:alpha val="29999"/>
                  </a:schemeClr>
                </a:outerShdw>
              </a:effectLst>
            </p:spPr>
            <p:txBody>
              <a:bodyPr lIns="0" tIns="0" rIns="0" bIns="0" anchor="ctr"/>
              <a:lstStyle/>
              <a:p>
                <a:pPr>
                  <a:tabLst>
                    <a:tab pos="1066800" algn="l"/>
                  </a:tabLst>
                  <a:defRPr/>
                </a:pPr>
                <a:r>
                  <a:rPr lang="en-US" sz="1400" dirty="0">
                    <a:solidFill>
                      <a:srgbClr val="E3F0FF"/>
                    </a:solidFill>
                    <a:ea typeface="Gill Sans" charset="0"/>
                    <a:cs typeface="Gill Sans" charset="0"/>
                  </a:rPr>
                  <a:t>Team capacity</a:t>
                </a:r>
              </a:p>
            </p:txBody>
          </p:sp>
          <p:sp>
            <p:nvSpPr>
              <p:cNvPr id="134" name="AutoShape 32"/>
              <p:cNvSpPr>
                <a:spLocks/>
              </p:cNvSpPr>
              <p:nvPr/>
            </p:nvSpPr>
            <p:spPr bwMode="auto">
              <a:xfrm>
                <a:off x="292100" y="2209800"/>
                <a:ext cx="1524000" cy="1016000"/>
              </a:xfrm>
              <a:prstGeom prst="roundRect">
                <a:avLst>
                  <a:gd name="adj" fmla="val 30000"/>
                </a:avLst>
              </a:prstGeom>
              <a:blipFill dpi="0" rotWithShape="0">
                <a:blip r:embed="rId6" cstate="print"/>
                <a:srcRect/>
                <a:tile tx="0" ty="0" sx="100000" sy="100000" flip="none" algn="tl"/>
              </a:blipFill>
              <a:ln w="25400">
                <a:solidFill>
                  <a:srgbClr val="750083"/>
                </a:solidFill>
                <a:round/>
                <a:headEnd/>
                <a:tailEnd/>
              </a:ln>
              <a:effectLst>
                <a:outerShdw blurRad="63500" dist="63500" dir="2700000" algn="ctr" rotWithShape="0">
                  <a:schemeClr val="bg2">
                    <a:alpha val="29999"/>
                  </a:schemeClr>
                </a:outerShdw>
              </a:effectLst>
            </p:spPr>
            <p:txBody>
              <a:bodyPr lIns="0" tIns="0" rIns="0" bIns="0" anchor="ctr"/>
              <a:lstStyle/>
              <a:p>
                <a:pPr>
                  <a:tabLst>
                    <a:tab pos="1066800" algn="l"/>
                  </a:tabLst>
                  <a:defRPr/>
                </a:pPr>
                <a:r>
                  <a:rPr lang="en-US" sz="1400">
                    <a:solidFill>
                      <a:srgbClr val="E3F0FF"/>
                    </a:solidFill>
                    <a:ea typeface="Gill Sans" charset="0"/>
                    <a:cs typeface="Gill Sans" charset="0"/>
                  </a:rPr>
                  <a:t>Product backlog</a:t>
                </a:r>
              </a:p>
            </p:txBody>
          </p:sp>
          <p:sp>
            <p:nvSpPr>
              <p:cNvPr id="135" name="AutoShape 33"/>
              <p:cNvSpPr>
                <a:spLocks/>
              </p:cNvSpPr>
              <p:nvPr/>
            </p:nvSpPr>
            <p:spPr bwMode="auto">
              <a:xfrm>
                <a:off x="292100" y="5829300"/>
                <a:ext cx="1524000" cy="1016000"/>
              </a:xfrm>
              <a:prstGeom prst="roundRect">
                <a:avLst>
                  <a:gd name="adj" fmla="val 30000"/>
                </a:avLst>
              </a:prstGeom>
              <a:blipFill dpi="0" rotWithShape="0">
                <a:blip r:embed="rId6" cstate="print"/>
                <a:srcRect/>
                <a:tile tx="0" ty="0" sx="100000" sy="100000" flip="none" algn="tl"/>
              </a:blipFill>
              <a:ln w="25400">
                <a:solidFill>
                  <a:srgbClr val="750083"/>
                </a:solidFill>
                <a:round/>
                <a:headEnd/>
                <a:tailEnd/>
              </a:ln>
              <a:effectLst>
                <a:outerShdw blurRad="63500" dist="63500" dir="2700000" algn="ctr" rotWithShape="0">
                  <a:schemeClr val="bg2">
                    <a:alpha val="29999"/>
                  </a:schemeClr>
                </a:outerShdw>
              </a:effectLst>
            </p:spPr>
            <p:txBody>
              <a:bodyPr lIns="0" tIns="0" rIns="0" bIns="0" anchor="ctr"/>
              <a:lstStyle/>
              <a:p>
                <a:pPr>
                  <a:tabLst>
                    <a:tab pos="1066800" algn="l"/>
                  </a:tabLst>
                  <a:defRPr/>
                </a:pPr>
                <a:r>
                  <a:rPr lang="en-US" sz="1400">
                    <a:solidFill>
                      <a:srgbClr val="E3F0FF"/>
                    </a:solidFill>
                    <a:ea typeface="Gill Sans" charset="0"/>
                    <a:cs typeface="Gill Sans" charset="0"/>
                  </a:rPr>
                  <a:t>Techno-logy</a:t>
                </a:r>
              </a:p>
            </p:txBody>
          </p:sp>
          <p:sp>
            <p:nvSpPr>
              <p:cNvPr id="136" name="AutoShape 34"/>
              <p:cNvSpPr>
                <a:spLocks/>
              </p:cNvSpPr>
              <p:nvPr/>
            </p:nvSpPr>
            <p:spPr bwMode="auto">
              <a:xfrm>
                <a:off x="292100" y="4622800"/>
                <a:ext cx="1524000" cy="1016000"/>
              </a:xfrm>
              <a:prstGeom prst="roundRect">
                <a:avLst>
                  <a:gd name="adj" fmla="val 30000"/>
                </a:avLst>
              </a:prstGeom>
              <a:blipFill dpi="0" rotWithShape="0">
                <a:blip r:embed="rId6" cstate="print"/>
                <a:srcRect/>
                <a:tile tx="0" ty="0" sx="100000" sy="100000" flip="none" algn="tl"/>
              </a:blipFill>
              <a:ln w="25400">
                <a:solidFill>
                  <a:srgbClr val="750083"/>
                </a:solidFill>
                <a:round/>
                <a:headEnd/>
                <a:tailEnd/>
              </a:ln>
              <a:effectLst>
                <a:outerShdw blurRad="63500" dist="63500" dir="2700000" algn="ctr" rotWithShape="0">
                  <a:schemeClr val="bg2">
                    <a:alpha val="29999"/>
                  </a:schemeClr>
                </a:outerShdw>
              </a:effectLst>
            </p:spPr>
            <p:txBody>
              <a:bodyPr lIns="0" tIns="0" rIns="0" bIns="0" anchor="ctr"/>
              <a:lstStyle/>
              <a:p>
                <a:pPr>
                  <a:tabLst>
                    <a:tab pos="1066800" algn="l"/>
                  </a:tabLst>
                  <a:defRPr/>
                </a:pPr>
                <a:r>
                  <a:rPr lang="en-US" sz="1400">
                    <a:solidFill>
                      <a:srgbClr val="E3F0FF"/>
                    </a:solidFill>
                    <a:ea typeface="Gill Sans" charset="0"/>
                    <a:cs typeface="Gill Sans" charset="0"/>
                  </a:rPr>
                  <a:t>Current product</a:t>
                </a:r>
              </a:p>
            </p:txBody>
          </p:sp>
          <p:sp>
            <p:nvSpPr>
              <p:cNvPr id="137" name="Line 35"/>
              <p:cNvSpPr>
                <a:spLocks noChangeShapeType="1"/>
              </p:cNvSpPr>
              <p:nvPr/>
            </p:nvSpPr>
            <p:spPr bwMode="auto">
              <a:xfrm flipH="1">
                <a:off x="1809750" y="2706688"/>
                <a:ext cx="654050" cy="0"/>
              </a:xfrm>
              <a:prstGeom prst="line">
                <a:avLst/>
              </a:prstGeom>
              <a:noFill/>
              <a:ln w="38100">
                <a:solidFill>
                  <a:schemeClr val="tx1"/>
                </a:solidFill>
                <a:round/>
                <a:headEnd type="stealth" w="med" len="med"/>
                <a:tailEnd/>
              </a:ln>
            </p:spPr>
            <p:txBody>
              <a:bodyPr/>
              <a:lstStyle/>
              <a:p>
                <a:endParaRPr lang="en-US" sz="1400"/>
              </a:p>
            </p:txBody>
          </p:sp>
          <p:sp>
            <p:nvSpPr>
              <p:cNvPr id="138" name="Line 36"/>
              <p:cNvSpPr>
                <a:spLocks noChangeShapeType="1"/>
              </p:cNvSpPr>
              <p:nvPr/>
            </p:nvSpPr>
            <p:spPr bwMode="auto">
              <a:xfrm flipH="1">
                <a:off x="1809750" y="3913188"/>
                <a:ext cx="654050" cy="0"/>
              </a:xfrm>
              <a:prstGeom prst="line">
                <a:avLst/>
              </a:prstGeom>
              <a:noFill/>
              <a:ln w="38100">
                <a:solidFill>
                  <a:schemeClr val="tx1"/>
                </a:solidFill>
                <a:round/>
                <a:headEnd type="stealth" w="med" len="med"/>
                <a:tailEnd/>
              </a:ln>
            </p:spPr>
            <p:txBody>
              <a:bodyPr/>
              <a:lstStyle/>
              <a:p>
                <a:endParaRPr lang="en-US" sz="1400"/>
              </a:p>
            </p:txBody>
          </p:sp>
          <p:sp>
            <p:nvSpPr>
              <p:cNvPr id="139" name="Line 37"/>
              <p:cNvSpPr>
                <a:spLocks noChangeShapeType="1"/>
              </p:cNvSpPr>
              <p:nvPr/>
            </p:nvSpPr>
            <p:spPr bwMode="auto">
              <a:xfrm flipH="1">
                <a:off x="1809750" y="5119688"/>
                <a:ext cx="654050" cy="0"/>
              </a:xfrm>
              <a:prstGeom prst="line">
                <a:avLst/>
              </a:prstGeom>
              <a:noFill/>
              <a:ln w="38100">
                <a:solidFill>
                  <a:schemeClr val="tx1"/>
                </a:solidFill>
                <a:round/>
                <a:headEnd type="stealth" w="med" len="med"/>
                <a:tailEnd/>
              </a:ln>
            </p:spPr>
            <p:txBody>
              <a:bodyPr/>
              <a:lstStyle/>
              <a:p>
                <a:endParaRPr lang="en-US" sz="1400"/>
              </a:p>
            </p:txBody>
          </p:sp>
          <p:sp>
            <p:nvSpPr>
              <p:cNvPr id="140" name="Line 38"/>
              <p:cNvSpPr>
                <a:spLocks noChangeShapeType="1"/>
              </p:cNvSpPr>
              <p:nvPr/>
            </p:nvSpPr>
            <p:spPr bwMode="auto">
              <a:xfrm flipH="1">
                <a:off x="1809750" y="6326188"/>
                <a:ext cx="654050" cy="0"/>
              </a:xfrm>
              <a:prstGeom prst="line">
                <a:avLst/>
              </a:prstGeom>
              <a:noFill/>
              <a:ln w="38100">
                <a:solidFill>
                  <a:schemeClr val="tx1"/>
                </a:solidFill>
                <a:round/>
                <a:headEnd type="stealth" w="med" len="med"/>
                <a:tailEnd/>
              </a:ln>
            </p:spPr>
            <p:txBody>
              <a:bodyPr/>
              <a:lstStyle/>
              <a:p>
                <a:endParaRPr lang="en-US" sz="1400"/>
              </a:p>
            </p:txBody>
          </p:sp>
        </p:grpSp>
        <p:sp>
          <p:nvSpPr>
            <p:cNvPr id="159" name="AutoShape 28"/>
            <p:cNvSpPr>
              <a:spLocks/>
            </p:cNvSpPr>
            <p:nvPr/>
          </p:nvSpPr>
          <p:spPr bwMode="auto">
            <a:xfrm>
              <a:off x="5800654" y="637903"/>
              <a:ext cx="1124021" cy="769067"/>
            </a:xfrm>
            <a:prstGeom prst="roundRect">
              <a:avLst>
                <a:gd name="adj" fmla="val 26370"/>
              </a:avLst>
            </a:prstGeom>
            <a:blipFill dpi="0" rotWithShape="0">
              <a:blip r:embed="rId5" cstate="print"/>
              <a:srcRect/>
              <a:tile tx="0" ty="0" sx="100000" sy="100000" flip="none" algn="tl"/>
            </a:blipFill>
            <a:ln w="25400">
              <a:solidFill>
                <a:srgbClr val="910000"/>
              </a:solidFill>
              <a:round/>
              <a:headEnd/>
              <a:tailEnd/>
            </a:ln>
            <a:effectLst>
              <a:outerShdw blurRad="63500" dist="63500" dir="2700000" algn="ctr" rotWithShape="0">
                <a:schemeClr val="bg2">
                  <a:alpha val="29999"/>
                </a:schemeClr>
              </a:outerShdw>
            </a:effectLst>
          </p:spPr>
          <p:txBody>
            <a:bodyPr lIns="0" tIns="0" rIns="0" bIns="0" anchor="ctr"/>
            <a:lstStyle/>
            <a:p>
              <a:pPr>
                <a:tabLst>
                  <a:tab pos="1066800" algn="l"/>
                </a:tabLst>
                <a:defRPr/>
              </a:pPr>
              <a:r>
                <a:rPr lang="en-US" sz="1400" dirty="0">
                  <a:solidFill>
                    <a:srgbClr val="E3F0FF"/>
                  </a:solidFill>
                  <a:ea typeface="Gill Sans" charset="0"/>
                  <a:cs typeface="Gill Sans" charset="0"/>
                </a:rPr>
                <a:t>Sprint goal</a:t>
              </a:r>
            </a:p>
          </p:txBody>
        </p:sp>
      </p:grpSp>
      <p:sp>
        <p:nvSpPr>
          <p:cNvPr id="162" name="Title 1"/>
          <p:cNvSpPr>
            <a:spLocks noGrp="1"/>
          </p:cNvSpPr>
          <p:nvPr>
            <p:ph type="title"/>
          </p:nvPr>
        </p:nvSpPr>
        <p:spPr>
          <a:xfrm>
            <a:off x="1758950" y="1149858"/>
            <a:ext cx="8375650" cy="503992"/>
          </a:xfrm>
        </p:spPr>
        <p:txBody>
          <a:bodyPr/>
          <a:lstStyle/>
          <a:p>
            <a:r>
              <a:rPr lang="en-US" dirty="0"/>
              <a:t>Sprint Planning</a:t>
            </a:r>
          </a:p>
        </p:txBody>
      </p:sp>
    </p:spTree>
    <p:extLst>
      <p:ext uri="{BB962C8B-B14F-4D97-AF65-F5344CB8AC3E}">
        <p14:creationId xmlns:p14="http://schemas.microsoft.com/office/powerpoint/2010/main" val="353634270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to Sprint Planning</a:t>
            </a:r>
            <a:endParaRPr lang="ar-EG" dirty="0"/>
          </a:p>
        </p:txBody>
      </p:sp>
      <p:sp>
        <p:nvSpPr>
          <p:cNvPr id="3" name="Text Placeholder 2"/>
          <p:cNvSpPr>
            <a:spLocks noGrp="1"/>
          </p:cNvSpPr>
          <p:nvPr>
            <p:ph type="body" sz="quarter" idx="10"/>
          </p:nvPr>
        </p:nvSpPr>
        <p:spPr/>
        <p:txBody>
          <a:bodyPr/>
          <a:lstStyle/>
          <a:p>
            <a:pPr rtl="0"/>
            <a:r>
              <a:rPr lang="en-US" dirty="0"/>
              <a:t>The SM Presents the team commitments to the PO </a:t>
            </a:r>
          </a:p>
          <a:p>
            <a:pPr rtl="0"/>
            <a:r>
              <a:rPr lang="en-US" dirty="0"/>
              <a:t>The PO can re-prioritize based on the commitments</a:t>
            </a:r>
          </a:p>
          <a:p>
            <a:pPr rtl="0"/>
            <a:r>
              <a:rPr lang="en-US" dirty="0"/>
              <a:t>If PO requests change then the sprint plan will be reworked </a:t>
            </a:r>
          </a:p>
          <a:p>
            <a:pPr rtl="0"/>
            <a:r>
              <a:rPr lang="en-US" dirty="0"/>
              <a:t>If no changes are required then the team commits to the work</a:t>
            </a:r>
          </a:p>
          <a:p>
            <a:pPr rtl="0"/>
            <a:endParaRPr lang="en-US" dirty="0"/>
          </a:p>
          <a:p>
            <a:pPr rtl="0"/>
            <a:r>
              <a:rPr lang="en-US" dirty="0"/>
              <a:t> note : no adjustments during sprint but only disasters.</a:t>
            </a:r>
            <a:endParaRPr lang="ar-EG" dirty="0"/>
          </a:p>
        </p:txBody>
      </p:sp>
    </p:spTree>
    <p:extLst>
      <p:ext uri="{BB962C8B-B14F-4D97-AF65-F5344CB8AC3E}">
        <p14:creationId xmlns:p14="http://schemas.microsoft.com/office/powerpoint/2010/main" val="126627592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Planning</a:t>
            </a:r>
            <a:endParaRPr lang="ar-EG" dirty="0"/>
          </a:p>
        </p:txBody>
      </p:sp>
      <p:sp>
        <p:nvSpPr>
          <p:cNvPr id="3" name="Text Placeholder 2"/>
          <p:cNvSpPr>
            <a:spLocks noGrp="1"/>
          </p:cNvSpPr>
          <p:nvPr>
            <p:ph type="body" sz="quarter" idx="10"/>
          </p:nvPr>
        </p:nvSpPr>
        <p:spPr/>
        <p:txBody>
          <a:bodyPr/>
          <a:lstStyle/>
          <a:p>
            <a:pPr marL="0" indent="0" rtl="0">
              <a:buNone/>
            </a:pPr>
            <a:r>
              <a:rPr lang="en-US" dirty="0"/>
              <a:t>How much work can fit into the sprint :</a:t>
            </a:r>
          </a:p>
          <a:p>
            <a:pPr rtl="0"/>
            <a:r>
              <a:rPr lang="en-US" dirty="0"/>
              <a:t>Can’t postpone new implementation </a:t>
            </a:r>
          </a:p>
          <a:p>
            <a:pPr rtl="0"/>
            <a:r>
              <a:rPr lang="en-US" dirty="0"/>
              <a:t>Can’t postpone technical debt</a:t>
            </a:r>
          </a:p>
          <a:p>
            <a:pPr rtl="0"/>
            <a:r>
              <a:rPr lang="en-US" dirty="0"/>
              <a:t>Can’t postpone support </a:t>
            </a:r>
          </a:p>
          <a:p>
            <a:pPr marL="0" indent="0" rtl="0">
              <a:buNone/>
            </a:pPr>
            <a:endParaRPr lang="ar-EG" dirty="0"/>
          </a:p>
        </p:txBody>
      </p:sp>
      <p:graphicFrame>
        <p:nvGraphicFramePr>
          <p:cNvPr id="7" name="Chart 6"/>
          <p:cNvGraphicFramePr/>
          <p:nvPr>
            <p:extLst>
              <p:ext uri="{D42A27DB-BD31-4B8C-83A1-F6EECF244321}">
                <p14:modId xmlns:p14="http://schemas.microsoft.com/office/powerpoint/2010/main" val="2011956399"/>
              </p:ext>
            </p:extLst>
          </p:nvPr>
        </p:nvGraphicFramePr>
        <p:xfrm>
          <a:off x="6763656" y="2452914"/>
          <a:ext cx="3396343" cy="368541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6995885" y="1625133"/>
            <a:ext cx="2507418" cy="646331"/>
          </a:xfrm>
          <a:prstGeom prst="rect">
            <a:avLst/>
          </a:prstGeom>
          <a:noFill/>
        </p:spPr>
        <p:txBody>
          <a:bodyPr wrap="none" rtlCol="1">
            <a:spAutoFit/>
          </a:bodyPr>
          <a:lstStyle/>
          <a:p>
            <a:r>
              <a:rPr lang="en-US" dirty="0"/>
              <a:t>Capacity Allocation </a:t>
            </a:r>
          </a:p>
          <a:p>
            <a:endParaRPr lang="ar-EG" dirty="0"/>
          </a:p>
        </p:txBody>
      </p:sp>
    </p:spTree>
    <p:extLst>
      <p:ext uri="{BB962C8B-B14F-4D97-AF65-F5344CB8AC3E}">
        <p14:creationId xmlns:p14="http://schemas.microsoft.com/office/powerpoint/2010/main" val="128723521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 </a:t>
            </a:r>
          </a:p>
        </p:txBody>
      </p:sp>
      <p:sp>
        <p:nvSpPr>
          <p:cNvPr id="3" name="Text Placeholder 2"/>
          <p:cNvSpPr>
            <a:spLocks noGrp="1"/>
          </p:cNvSpPr>
          <p:nvPr>
            <p:ph type="body" sz="quarter" idx="10"/>
          </p:nvPr>
        </p:nvSpPr>
        <p:spPr>
          <a:xfrm>
            <a:off x="1780032" y="1789937"/>
            <a:ext cx="5687570" cy="4364119"/>
          </a:xfrm>
        </p:spPr>
        <p:txBody>
          <a:bodyPr>
            <a:normAutofit/>
          </a:bodyPr>
          <a:lstStyle/>
          <a:p>
            <a:pPr marL="698500" rtl="0">
              <a:lnSpc>
                <a:spcPct val="80000"/>
              </a:lnSpc>
            </a:pPr>
            <a:r>
              <a:rPr lang="en-US" dirty="0"/>
              <a:t>Team presents what it accomplished during the sprint</a:t>
            </a:r>
          </a:p>
          <a:p>
            <a:pPr marL="698500" rtl="0">
              <a:lnSpc>
                <a:spcPct val="80000"/>
              </a:lnSpc>
              <a:spcBef>
                <a:spcPts val="1500"/>
              </a:spcBef>
            </a:pPr>
            <a:r>
              <a:rPr lang="en-US" dirty="0"/>
              <a:t>Typically takes the form of a demo of new features or underlying architecture</a:t>
            </a:r>
          </a:p>
          <a:p>
            <a:pPr marL="698500" rtl="0">
              <a:lnSpc>
                <a:spcPct val="80000"/>
              </a:lnSpc>
              <a:spcBef>
                <a:spcPts val="1500"/>
              </a:spcBef>
            </a:pPr>
            <a:r>
              <a:rPr lang="en-US" dirty="0"/>
              <a:t>Informal</a:t>
            </a:r>
          </a:p>
          <a:p>
            <a:pPr marL="1041400" lvl="1" rtl="0">
              <a:lnSpc>
                <a:spcPct val="80000"/>
              </a:lnSpc>
              <a:spcBef>
                <a:spcPts val="1500"/>
              </a:spcBef>
            </a:pPr>
            <a:r>
              <a:rPr lang="en-US" dirty="0"/>
              <a:t>2-hour prep time rule</a:t>
            </a:r>
          </a:p>
          <a:p>
            <a:pPr marL="1041400" lvl="1" rtl="0">
              <a:lnSpc>
                <a:spcPct val="80000"/>
              </a:lnSpc>
              <a:spcBef>
                <a:spcPts val="1500"/>
              </a:spcBef>
            </a:pPr>
            <a:r>
              <a:rPr lang="en-US" dirty="0"/>
              <a:t>No slides</a:t>
            </a:r>
          </a:p>
          <a:p>
            <a:pPr marL="698500" rtl="0">
              <a:lnSpc>
                <a:spcPct val="80000"/>
              </a:lnSpc>
              <a:spcBef>
                <a:spcPts val="1500"/>
              </a:spcBef>
            </a:pPr>
            <a:r>
              <a:rPr lang="en-US" dirty="0"/>
              <a:t>Whole team participates</a:t>
            </a:r>
          </a:p>
          <a:p>
            <a:pPr marL="698500" rtl="0">
              <a:lnSpc>
                <a:spcPct val="80000"/>
              </a:lnSpc>
              <a:spcBef>
                <a:spcPts val="1500"/>
              </a:spcBef>
            </a:pPr>
            <a:r>
              <a:rPr lang="en-US" dirty="0"/>
              <a:t>Invite the world</a:t>
            </a:r>
          </a:p>
          <a:p>
            <a:endParaRPr lang="en-US" dirty="0"/>
          </a:p>
        </p:txBody>
      </p:sp>
      <p:pic>
        <p:nvPicPr>
          <p:cNvPr id="275459" name="Picture 3"/>
          <p:cNvPicPr>
            <a:picLocks noChangeAspect="1" noChangeArrowheads="1"/>
          </p:cNvPicPr>
          <p:nvPr/>
        </p:nvPicPr>
        <p:blipFill>
          <a:blip r:embed="rId2" cstate="print"/>
          <a:srcRect/>
          <a:stretch>
            <a:fillRect/>
          </a:stretch>
        </p:blipFill>
        <p:spPr bwMode="auto">
          <a:xfrm>
            <a:off x="7467602" y="857252"/>
            <a:ext cx="2578369" cy="2557463"/>
          </a:xfrm>
          <a:prstGeom prst="rect">
            <a:avLst/>
          </a:prstGeom>
          <a:noFill/>
          <a:ln w="9525">
            <a:noFill/>
            <a:miter lim="800000"/>
            <a:headEnd/>
            <a:tailEnd/>
          </a:ln>
        </p:spPr>
      </p:pic>
    </p:spTree>
    <p:extLst>
      <p:ext uri="{BB962C8B-B14F-4D97-AF65-F5344CB8AC3E}">
        <p14:creationId xmlns:p14="http://schemas.microsoft.com/office/powerpoint/2010/main" val="126363451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a:t>
            </a:r>
          </a:p>
        </p:txBody>
      </p:sp>
      <p:sp>
        <p:nvSpPr>
          <p:cNvPr id="3" name="Text Placeholder 2"/>
          <p:cNvSpPr>
            <a:spLocks noGrp="1"/>
          </p:cNvSpPr>
          <p:nvPr>
            <p:ph type="body" sz="quarter" idx="10"/>
          </p:nvPr>
        </p:nvSpPr>
        <p:spPr/>
        <p:txBody>
          <a:bodyPr/>
          <a:lstStyle/>
          <a:p>
            <a:pPr marL="698500" rtl="0">
              <a:lnSpc>
                <a:spcPct val="80000"/>
              </a:lnSpc>
            </a:pPr>
            <a:r>
              <a:rPr lang="en-US" dirty="0"/>
              <a:t>Periodically take a look at what is and is not working</a:t>
            </a:r>
          </a:p>
          <a:p>
            <a:pPr marL="698500" rtl="0">
              <a:lnSpc>
                <a:spcPct val="80000"/>
              </a:lnSpc>
              <a:spcBef>
                <a:spcPts val="1300"/>
              </a:spcBef>
            </a:pPr>
            <a:r>
              <a:rPr lang="en-US" dirty="0"/>
              <a:t>Typically 15–30 minutes</a:t>
            </a:r>
          </a:p>
          <a:p>
            <a:pPr marL="698500" rtl="0">
              <a:lnSpc>
                <a:spcPct val="80000"/>
              </a:lnSpc>
              <a:spcBef>
                <a:spcPts val="1300"/>
              </a:spcBef>
            </a:pPr>
            <a:r>
              <a:rPr lang="en-US" dirty="0"/>
              <a:t>Done after every sprint</a:t>
            </a:r>
          </a:p>
          <a:p>
            <a:pPr marL="698500" rtl="0">
              <a:lnSpc>
                <a:spcPct val="80000"/>
              </a:lnSpc>
              <a:spcBef>
                <a:spcPts val="1300"/>
              </a:spcBef>
            </a:pPr>
            <a:r>
              <a:rPr lang="en-US" dirty="0"/>
              <a:t>Whole team participates</a:t>
            </a:r>
          </a:p>
          <a:p>
            <a:pPr marL="1041400" lvl="1" rtl="0">
              <a:lnSpc>
                <a:spcPct val="80000"/>
              </a:lnSpc>
              <a:spcBef>
                <a:spcPts val="1300"/>
              </a:spcBef>
            </a:pPr>
            <a:r>
              <a:rPr lang="en-US" dirty="0"/>
              <a:t>Scrum Master</a:t>
            </a:r>
          </a:p>
          <a:p>
            <a:pPr marL="1041400" lvl="1" rtl="0">
              <a:lnSpc>
                <a:spcPct val="80000"/>
              </a:lnSpc>
              <a:spcBef>
                <a:spcPts val="1300"/>
              </a:spcBef>
            </a:pPr>
            <a:r>
              <a:rPr lang="en-US" dirty="0"/>
              <a:t>Product owner</a:t>
            </a:r>
          </a:p>
          <a:p>
            <a:pPr marL="1041400" lvl="1" rtl="0">
              <a:lnSpc>
                <a:spcPct val="80000"/>
              </a:lnSpc>
              <a:spcBef>
                <a:spcPts val="1300"/>
              </a:spcBef>
            </a:pPr>
            <a:r>
              <a:rPr lang="en-US" dirty="0"/>
              <a:t>Team</a:t>
            </a:r>
          </a:p>
          <a:p>
            <a:pPr marL="1046162" rtl="0">
              <a:lnSpc>
                <a:spcPct val="80000"/>
              </a:lnSpc>
              <a:spcBef>
                <a:spcPts val="1300"/>
              </a:spcBef>
            </a:pPr>
            <a:r>
              <a:rPr lang="en-US" dirty="0"/>
              <a:t>Possibly customers and others</a:t>
            </a:r>
          </a:p>
          <a:p>
            <a:endParaRPr lang="en-US" dirty="0"/>
          </a:p>
        </p:txBody>
      </p:sp>
      <p:pic>
        <p:nvPicPr>
          <p:cNvPr id="276482" name="Picture 2"/>
          <p:cNvPicPr>
            <a:picLocks noChangeAspect="1" noChangeArrowheads="1"/>
          </p:cNvPicPr>
          <p:nvPr/>
        </p:nvPicPr>
        <p:blipFill>
          <a:blip r:embed="rId2" cstate="print"/>
          <a:srcRect/>
          <a:stretch>
            <a:fillRect/>
          </a:stretch>
        </p:blipFill>
        <p:spPr bwMode="auto">
          <a:xfrm>
            <a:off x="6519865" y="2404144"/>
            <a:ext cx="2928937" cy="3391820"/>
          </a:xfrm>
          <a:prstGeom prst="rect">
            <a:avLst/>
          </a:prstGeom>
          <a:noFill/>
          <a:ln w="9525">
            <a:noFill/>
            <a:miter lim="800000"/>
            <a:headEnd/>
            <a:tailEnd/>
          </a:ln>
        </p:spPr>
      </p:pic>
    </p:spTree>
    <p:extLst>
      <p:ext uri="{BB962C8B-B14F-4D97-AF65-F5344CB8AC3E}">
        <p14:creationId xmlns:p14="http://schemas.microsoft.com/office/powerpoint/2010/main" val="2913259446"/>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a:t>
            </a:r>
          </a:p>
        </p:txBody>
      </p:sp>
      <p:sp>
        <p:nvSpPr>
          <p:cNvPr id="3" name="Text Placeholder 2"/>
          <p:cNvSpPr>
            <a:spLocks noGrp="1"/>
          </p:cNvSpPr>
          <p:nvPr>
            <p:ph type="body" sz="quarter" idx="10"/>
          </p:nvPr>
        </p:nvSpPr>
        <p:spPr>
          <a:xfrm>
            <a:off x="1263904" y="1062134"/>
            <a:ext cx="10216896" cy="4888992"/>
          </a:xfrm>
        </p:spPr>
        <p:txBody>
          <a:bodyPr/>
          <a:lstStyle/>
          <a:p>
            <a:pPr rtl="0" fontAlgn="base"/>
            <a:r>
              <a:rPr lang="en-US" b="1" dirty="0"/>
              <a:t>Customer satisfaction through early and continuous software delivery</a:t>
            </a:r>
            <a:r>
              <a:rPr lang="en-US" dirty="0"/>
              <a:t> – Customers are happier when they receive working software at regular intervals, rather than waiting extended periods of time between releases.</a:t>
            </a:r>
          </a:p>
          <a:p>
            <a:pPr rtl="0" fontAlgn="base"/>
            <a:endParaRPr lang="en-US" dirty="0"/>
          </a:p>
          <a:p>
            <a:pPr rtl="0" fontAlgn="base"/>
            <a:r>
              <a:rPr lang="en-US" b="1" dirty="0"/>
              <a:t>Accommodate changing requirements throughout the development process</a:t>
            </a:r>
            <a:r>
              <a:rPr lang="en-US" dirty="0"/>
              <a:t> – The ability to avoid delays when a requirement or feature request changes.</a:t>
            </a:r>
          </a:p>
          <a:p>
            <a:pPr rtl="0" fontAlgn="base"/>
            <a:endParaRPr lang="en-US" dirty="0"/>
          </a:p>
          <a:p>
            <a:pPr rtl="0" fontAlgn="base"/>
            <a:r>
              <a:rPr lang="en-US" b="1" dirty="0"/>
              <a:t>Frequent delivery of working software</a:t>
            </a:r>
            <a:r>
              <a:rPr lang="en-US" dirty="0"/>
              <a:t> – Scrum accommodates this principle since the team operates in software sprints or iterations that ensure regular delivery of working software.</a:t>
            </a:r>
          </a:p>
          <a:p>
            <a:endParaRPr lang="en-US" dirty="0"/>
          </a:p>
        </p:txBody>
      </p:sp>
    </p:spTree>
    <p:extLst>
      <p:ext uri="{BB962C8B-B14F-4D97-AF65-F5344CB8AC3E}">
        <p14:creationId xmlns:p14="http://schemas.microsoft.com/office/powerpoint/2010/main" val="2122955343"/>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1149" y="1243584"/>
            <a:ext cx="10216896" cy="4888992"/>
          </a:xfrm>
        </p:spPr>
        <p:txBody>
          <a:bodyPr/>
          <a:lstStyle/>
          <a:p>
            <a:pPr rtl="0" fontAlgn="base"/>
            <a:r>
              <a:rPr lang="en-US" b="1" dirty="0"/>
              <a:t>Collaboration between the business stakeholders and developers </a:t>
            </a:r>
            <a:r>
              <a:rPr lang="en-US" dirty="0"/>
              <a:t>throughout the project – Better decisions are made when the business and technical team are aligned.</a:t>
            </a:r>
          </a:p>
          <a:p>
            <a:pPr rtl="0" fontAlgn="base"/>
            <a:endParaRPr lang="en-US" dirty="0"/>
          </a:p>
          <a:p>
            <a:pPr rtl="0" fontAlgn="base"/>
            <a:r>
              <a:rPr lang="en-US" b="1" dirty="0"/>
              <a:t>Support, trust, and motivate the people involved </a:t>
            </a:r>
            <a:r>
              <a:rPr lang="en-US" dirty="0"/>
              <a:t>– Motivated teams are more likely to deliver their best work than unhappy teams.</a:t>
            </a:r>
          </a:p>
          <a:p>
            <a:pPr rtl="0" fontAlgn="base"/>
            <a:endParaRPr lang="en-US" dirty="0"/>
          </a:p>
          <a:p>
            <a:pPr rtl="0" fontAlgn="base"/>
            <a:r>
              <a:rPr lang="en-US" b="1" dirty="0"/>
              <a:t>Enable face-to-face interactions</a:t>
            </a:r>
            <a:r>
              <a:rPr lang="en-US" dirty="0"/>
              <a:t> – Communication is more successful when development teams are co-located.</a:t>
            </a:r>
          </a:p>
          <a:p>
            <a:pPr rtl="0" fontAlgn="base"/>
            <a:endParaRPr lang="en-US" dirty="0"/>
          </a:p>
          <a:p>
            <a:pPr rtl="0" fontAlgn="base"/>
            <a:r>
              <a:rPr lang="en-US" b="1" dirty="0"/>
              <a:t>Working software is the primary measure of progress</a:t>
            </a:r>
            <a:r>
              <a:rPr lang="en-US" dirty="0"/>
              <a:t> – Delivering functional software to the customer is the ultimate factor that measures progress.</a:t>
            </a:r>
          </a:p>
          <a:p>
            <a:pPr rtl="0"/>
            <a:endParaRPr lang="en-US" dirty="0"/>
          </a:p>
        </p:txBody>
      </p:sp>
      <p:sp>
        <p:nvSpPr>
          <p:cNvPr id="4" name="Title 1"/>
          <p:cNvSpPr>
            <a:spLocks noGrp="1"/>
          </p:cNvSpPr>
          <p:nvPr>
            <p:ph type="title"/>
          </p:nvPr>
        </p:nvSpPr>
        <p:spPr>
          <a:xfrm>
            <a:off x="313267" y="390145"/>
            <a:ext cx="11167533" cy="671989"/>
          </a:xfrm>
        </p:spPr>
        <p:txBody>
          <a:bodyPr/>
          <a:lstStyle/>
          <a:p>
            <a:r>
              <a:rPr lang="en-US" dirty="0"/>
              <a:t>Agile Principles</a:t>
            </a:r>
          </a:p>
        </p:txBody>
      </p:sp>
    </p:spTree>
    <p:extLst>
      <p:ext uri="{BB962C8B-B14F-4D97-AF65-F5344CB8AC3E}">
        <p14:creationId xmlns:p14="http://schemas.microsoft.com/office/powerpoint/2010/main" val="1054180284"/>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rtl="0" fontAlgn="base"/>
            <a:r>
              <a:rPr lang="en-US" b="1" dirty="0"/>
              <a:t>Agile processes support a consistent development pace</a:t>
            </a:r>
            <a:r>
              <a:rPr lang="en-US" dirty="0"/>
              <a:t> – Teams establish a repeatable and maintainable speed at which they can deliver working software, and they repeat it with each release.</a:t>
            </a:r>
          </a:p>
          <a:p>
            <a:pPr rtl="0" fontAlgn="base"/>
            <a:endParaRPr lang="en-US" dirty="0"/>
          </a:p>
          <a:p>
            <a:pPr rtl="0" fontAlgn="base"/>
            <a:r>
              <a:rPr lang="en-US" b="1" dirty="0"/>
              <a:t>Attention to technical detail and design enhances agility</a:t>
            </a:r>
            <a:r>
              <a:rPr lang="en-US" dirty="0"/>
              <a:t> – The right skills and good design ensures the team can maintain the pace, constantly improve the product, and sustain change.</a:t>
            </a:r>
          </a:p>
          <a:p>
            <a:pPr rtl="0" fontAlgn="base"/>
            <a:endParaRPr lang="en-US" dirty="0"/>
          </a:p>
          <a:p>
            <a:pPr rtl="0" fontAlgn="base"/>
            <a:r>
              <a:rPr lang="en-US" b="1" dirty="0"/>
              <a:t>Simplicity</a:t>
            </a:r>
            <a:r>
              <a:rPr lang="en-US" dirty="0"/>
              <a:t> – Develop just enough to get the job done for right now.</a:t>
            </a:r>
          </a:p>
        </p:txBody>
      </p:sp>
      <p:sp>
        <p:nvSpPr>
          <p:cNvPr id="4" name="Title 1"/>
          <p:cNvSpPr>
            <a:spLocks noGrp="1"/>
          </p:cNvSpPr>
          <p:nvPr>
            <p:ph type="title"/>
          </p:nvPr>
        </p:nvSpPr>
        <p:spPr>
          <a:xfrm>
            <a:off x="313267" y="390145"/>
            <a:ext cx="11167533" cy="671989"/>
          </a:xfrm>
        </p:spPr>
        <p:txBody>
          <a:bodyPr/>
          <a:lstStyle/>
          <a:p>
            <a:r>
              <a:rPr lang="en-US" dirty="0"/>
              <a:t>Agile Principles</a:t>
            </a:r>
          </a:p>
        </p:txBody>
      </p:sp>
    </p:spTree>
    <p:extLst>
      <p:ext uri="{BB962C8B-B14F-4D97-AF65-F5344CB8AC3E}">
        <p14:creationId xmlns:p14="http://schemas.microsoft.com/office/powerpoint/2010/main" val="2824481865"/>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pPr rtl="0" fontAlgn="base"/>
            <a:r>
              <a:rPr lang="en-US" b="1" dirty="0"/>
              <a:t>Self-organizing teams encourage great architectures, requirements, and designs – Skilled and motivated team members </a:t>
            </a:r>
            <a:r>
              <a:rPr lang="en-US" dirty="0"/>
              <a:t>who have decision-making power, take ownership, communicate regularly with other team members, and share ideas that deliver quality products.</a:t>
            </a:r>
          </a:p>
          <a:p>
            <a:pPr rtl="0" fontAlgn="base"/>
            <a:endParaRPr lang="en-US" dirty="0"/>
          </a:p>
          <a:p>
            <a:pPr rtl="0" fontAlgn="base"/>
            <a:r>
              <a:rPr lang="en-US" b="1" dirty="0"/>
              <a:t>Regular reflections on how to become more effective</a:t>
            </a:r>
            <a:r>
              <a:rPr lang="en-US" dirty="0"/>
              <a:t> – Self-improvement, process improvement, advancing skills, and techniques help team members work more </a:t>
            </a:r>
          </a:p>
          <a:p>
            <a:pPr algn="r" rtl="0"/>
            <a:endParaRPr lang="en-US" dirty="0"/>
          </a:p>
          <a:p>
            <a:pPr rtl="0"/>
            <a:endParaRPr lang="en-US" dirty="0"/>
          </a:p>
        </p:txBody>
      </p:sp>
    </p:spTree>
    <p:extLst>
      <p:ext uri="{BB962C8B-B14F-4D97-AF65-F5344CB8AC3E}">
        <p14:creationId xmlns:p14="http://schemas.microsoft.com/office/powerpoint/2010/main" val="14509788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5" name="Picture 102"/>
          <p:cNvPicPr>
            <a:picLocks noChangeAspect="1" noChangeArrowheads="1"/>
          </p:cNvPicPr>
          <p:nvPr/>
        </p:nvPicPr>
        <p:blipFill>
          <a:blip r:embed="rId2" cstate="print"/>
          <a:srcRect/>
          <a:stretch>
            <a:fillRect/>
          </a:stretch>
        </p:blipFill>
        <p:spPr bwMode="auto">
          <a:xfrm>
            <a:off x="5038725" y="1812306"/>
            <a:ext cx="1235676" cy="1219818"/>
          </a:xfrm>
          <a:prstGeom prst="rect">
            <a:avLst/>
          </a:prstGeom>
          <a:noFill/>
        </p:spPr>
      </p:pic>
      <p:pic>
        <p:nvPicPr>
          <p:cNvPr id="36" name="Picture 103"/>
          <p:cNvPicPr>
            <a:picLocks noChangeArrowheads="1"/>
          </p:cNvPicPr>
          <p:nvPr/>
        </p:nvPicPr>
        <p:blipFill>
          <a:blip r:embed="rId3" cstate="print"/>
          <a:srcRect/>
          <a:stretch>
            <a:fillRect/>
          </a:stretch>
        </p:blipFill>
        <p:spPr bwMode="auto">
          <a:xfrm>
            <a:off x="6702425" y="1820979"/>
            <a:ext cx="1235676" cy="1222258"/>
          </a:xfrm>
          <a:prstGeom prst="rect">
            <a:avLst/>
          </a:prstGeom>
          <a:noFill/>
        </p:spPr>
      </p:pic>
      <p:pic>
        <p:nvPicPr>
          <p:cNvPr id="37" name="Picture 104"/>
          <p:cNvPicPr>
            <a:picLocks noChangeAspect="1" noChangeArrowheads="1"/>
          </p:cNvPicPr>
          <p:nvPr/>
        </p:nvPicPr>
        <p:blipFill>
          <a:blip r:embed="rId4" cstate="print"/>
          <a:srcRect/>
          <a:stretch>
            <a:fillRect/>
          </a:stretch>
        </p:blipFill>
        <p:spPr bwMode="auto">
          <a:xfrm>
            <a:off x="8396289" y="1809751"/>
            <a:ext cx="1232016" cy="1227137"/>
          </a:xfrm>
          <a:prstGeom prst="rect">
            <a:avLst/>
          </a:prstGeom>
          <a:noFill/>
        </p:spPr>
      </p:pic>
      <p:pic>
        <p:nvPicPr>
          <p:cNvPr id="38" name="Picture 106"/>
          <p:cNvPicPr>
            <a:picLocks noChangeAspect="1" noChangeArrowheads="1"/>
          </p:cNvPicPr>
          <p:nvPr/>
        </p:nvPicPr>
        <p:blipFill>
          <a:blip r:embed="rId5" cstate="print"/>
          <a:srcRect/>
          <a:stretch>
            <a:fillRect/>
          </a:stretch>
        </p:blipFill>
        <p:spPr bwMode="auto">
          <a:xfrm>
            <a:off x="3362327" y="1813411"/>
            <a:ext cx="1239335" cy="1223477"/>
          </a:xfrm>
          <a:prstGeom prst="rect">
            <a:avLst/>
          </a:prstGeom>
          <a:noFill/>
        </p:spPr>
      </p:pic>
      <p:pic>
        <p:nvPicPr>
          <p:cNvPr id="39" name="Picture 107"/>
          <p:cNvPicPr>
            <a:picLocks noChangeAspect="1" noChangeArrowheads="1"/>
          </p:cNvPicPr>
          <p:nvPr/>
        </p:nvPicPr>
        <p:blipFill>
          <a:blip r:embed="rId6" cstate="print"/>
          <a:srcRect/>
          <a:stretch>
            <a:fillRect/>
          </a:stretch>
        </p:blipFill>
        <p:spPr bwMode="auto">
          <a:xfrm>
            <a:off x="1676402" y="3350128"/>
            <a:ext cx="1253973" cy="1239335"/>
          </a:xfrm>
          <a:prstGeom prst="rect">
            <a:avLst/>
          </a:prstGeom>
          <a:noFill/>
        </p:spPr>
      </p:pic>
      <p:pic>
        <p:nvPicPr>
          <p:cNvPr id="40" name="Picture 108"/>
          <p:cNvPicPr>
            <a:picLocks noChangeAspect="1" noChangeArrowheads="1"/>
          </p:cNvPicPr>
          <p:nvPr/>
        </p:nvPicPr>
        <p:blipFill>
          <a:blip r:embed="rId7" cstate="print"/>
          <a:srcRect/>
          <a:stretch>
            <a:fillRect/>
          </a:stretch>
        </p:blipFill>
        <p:spPr bwMode="auto">
          <a:xfrm>
            <a:off x="3357566" y="3336341"/>
            <a:ext cx="1227137" cy="1251534"/>
          </a:xfrm>
          <a:prstGeom prst="rect">
            <a:avLst/>
          </a:prstGeom>
          <a:noFill/>
        </p:spPr>
      </p:pic>
      <p:pic>
        <p:nvPicPr>
          <p:cNvPr id="41" name="Picture 109"/>
          <p:cNvPicPr>
            <a:picLocks noChangeAspect="1" noChangeArrowheads="1"/>
          </p:cNvPicPr>
          <p:nvPr/>
        </p:nvPicPr>
        <p:blipFill>
          <a:blip r:embed="rId8" cstate="print"/>
          <a:srcRect/>
          <a:stretch>
            <a:fillRect/>
          </a:stretch>
        </p:blipFill>
        <p:spPr bwMode="auto">
          <a:xfrm>
            <a:off x="5046664" y="3336341"/>
            <a:ext cx="1236896" cy="1251534"/>
          </a:xfrm>
          <a:prstGeom prst="rect">
            <a:avLst/>
          </a:prstGeom>
          <a:noFill/>
        </p:spPr>
      </p:pic>
      <p:pic>
        <p:nvPicPr>
          <p:cNvPr id="42" name="Picture 110"/>
          <p:cNvPicPr>
            <a:picLocks noChangeAspect="1" noChangeArrowheads="1"/>
          </p:cNvPicPr>
          <p:nvPr/>
        </p:nvPicPr>
        <p:blipFill>
          <a:blip r:embed="rId9" cstate="print"/>
          <a:srcRect/>
          <a:stretch>
            <a:fillRect/>
          </a:stretch>
        </p:blipFill>
        <p:spPr bwMode="auto">
          <a:xfrm>
            <a:off x="6731002" y="3340603"/>
            <a:ext cx="1224697" cy="1239335"/>
          </a:xfrm>
          <a:prstGeom prst="rect">
            <a:avLst/>
          </a:prstGeom>
          <a:noFill/>
        </p:spPr>
      </p:pic>
      <p:pic>
        <p:nvPicPr>
          <p:cNvPr id="43" name="Picture 111"/>
          <p:cNvPicPr>
            <a:picLocks noChangeAspect="1" noChangeArrowheads="1"/>
          </p:cNvPicPr>
          <p:nvPr/>
        </p:nvPicPr>
        <p:blipFill>
          <a:blip r:embed="rId10" cstate="print"/>
          <a:srcRect/>
          <a:stretch>
            <a:fillRect/>
          </a:stretch>
        </p:blipFill>
        <p:spPr bwMode="auto">
          <a:xfrm>
            <a:off x="8391525" y="3336341"/>
            <a:ext cx="1239336" cy="1251534"/>
          </a:xfrm>
          <a:prstGeom prst="rect">
            <a:avLst/>
          </a:prstGeom>
          <a:noFill/>
        </p:spPr>
      </p:pic>
      <p:sp>
        <p:nvSpPr>
          <p:cNvPr id="44" name="Text Box 202"/>
          <p:cNvSpPr txBox="1">
            <a:spLocks noChangeArrowheads="1"/>
          </p:cNvSpPr>
          <p:nvPr/>
        </p:nvSpPr>
        <p:spPr bwMode="auto">
          <a:xfrm>
            <a:off x="2327275" y="3009900"/>
            <a:ext cx="279400" cy="369332"/>
          </a:xfrm>
          <a:prstGeom prst="rect">
            <a:avLst/>
          </a:prstGeom>
          <a:noFill/>
          <a:ln w="9525">
            <a:noFill/>
            <a:miter lim="800000"/>
            <a:headEnd/>
            <a:tailEnd/>
          </a:ln>
          <a:effectLst/>
        </p:spPr>
        <p:txBody>
          <a:bodyPr>
            <a:spAutoFit/>
          </a:bodyPr>
          <a:lstStyle/>
          <a:p>
            <a:pPr>
              <a:spcBef>
                <a:spcPct val="50000"/>
              </a:spcBef>
            </a:pPr>
            <a:r>
              <a:rPr lang="af-ZA" altLang="zh-CN" b="1">
                <a:ea typeface="宋体" pitchFamily="2" charset="-122"/>
              </a:rPr>
              <a:t>1</a:t>
            </a:r>
            <a:endParaRPr lang="af-ZA" b="1"/>
          </a:p>
        </p:txBody>
      </p:sp>
      <p:sp>
        <p:nvSpPr>
          <p:cNvPr id="45" name="Text Box 203"/>
          <p:cNvSpPr txBox="1">
            <a:spLocks noChangeArrowheads="1"/>
          </p:cNvSpPr>
          <p:nvPr/>
        </p:nvSpPr>
        <p:spPr bwMode="auto">
          <a:xfrm>
            <a:off x="4016375" y="2984500"/>
            <a:ext cx="279400" cy="369332"/>
          </a:xfrm>
          <a:prstGeom prst="rect">
            <a:avLst/>
          </a:prstGeom>
          <a:noFill/>
          <a:ln w="9525">
            <a:noFill/>
            <a:miter lim="800000"/>
            <a:headEnd/>
            <a:tailEnd/>
          </a:ln>
          <a:effectLst/>
        </p:spPr>
        <p:txBody>
          <a:bodyPr>
            <a:spAutoFit/>
          </a:bodyPr>
          <a:lstStyle/>
          <a:p>
            <a:pPr>
              <a:spcBef>
                <a:spcPct val="50000"/>
              </a:spcBef>
            </a:pPr>
            <a:r>
              <a:rPr lang="af-ZA" altLang="zh-CN" b="1">
                <a:ea typeface="宋体" pitchFamily="2" charset="-122"/>
              </a:rPr>
              <a:t>2</a:t>
            </a:r>
            <a:endParaRPr lang="af-ZA" b="1"/>
          </a:p>
        </p:txBody>
      </p:sp>
      <p:sp>
        <p:nvSpPr>
          <p:cNvPr id="46" name="Text Box 204"/>
          <p:cNvSpPr txBox="1">
            <a:spLocks noChangeArrowheads="1"/>
          </p:cNvSpPr>
          <p:nvPr/>
        </p:nvSpPr>
        <p:spPr bwMode="auto">
          <a:xfrm>
            <a:off x="5692775" y="2984500"/>
            <a:ext cx="279400" cy="369332"/>
          </a:xfrm>
          <a:prstGeom prst="rect">
            <a:avLst/>
          </a:prstGeom>
          <a:noFill/>
          <a:ln w="9525">
            <a:noFill/>
            <a:miter lim="800000"/>
            <a:headEnd/>
            <a:tailEnd/>
          </a:ln>
          <a:effectLst/>
        </p:spPr>
        <p:txBody>
          <a:bodyPr>
            <a:spAutoFit/>
          </a:bodyPr>
          <a:lstStyle/>
          <a:p>
            <a:pPr>
              <a:spcBef>
                <a:spcPct val="50000"/>
              </a:spcBef>
            </a:pPr>
            <a:r>
              <a:rPr lang="af-ZA" altLang="zh-CN" b="1">
                <a:ea typeface="宋体" pitchFamily="2" charset="-122"/>
              </a:rPr>
              <a:t>3</a:t>
            </a:r>
            <a:endParaRPr lang="af-ZA" b="1"/>
          </a:p>
        </p:txBody>
      </p:sp>
      <p:sp>
        <p:nvSpPr>
          <p:cNvPr id="47" name="Text Box 205"/>
          <p:cNvSpPr txBox="1">
            <a:spLocks noChangeArrowheads="1"/>
          </p:cNvSpPr>
          <p:nvPr/>
        </p:nvSpPr>
        <p:spPr bwMode="auto">
          <a:xfrm>
            <a:off x="7381875" y="2997200"/>
            <a:ext cx="279400" cy="369332"/>
          </a:xfrm>
          <a:prstGeom prst="rect">
            <a:avLst/>
          </a:prstGeom>
          <a:noFill/>
          <a:ln w="9525">
            <a:noFill/>
            <a:miter lim="800000"/>
            <a:headEnd/>
            <a:tailEnd/>
          </a:ln>
          <a:effectLst/>
        </p:spPr>
        <p:txBody>
          <a:bodyPr>
            <a:spAutoFit/>
          </a:bodyPr>
          <a:lstStyle/>
          <a:p>
            <a:pPr>
              <a:spcBef>
                <a:spcPct val="50000"/>
              </a:spcBef>
            </a:pPr>
            <a:r>
              <a:rPr lang="af-ZA" altLang="zh-CN" b="1">
                <a:ea typeface="宋体" pitchFamily="2" charset="-122"/>
              </a:rPr>
              <a:t>4</a:t>
            </a:r>
            <a:endParaRPr lang="af-ZA" b="1"/>
          </a:p>
        </p:txBody>
      </p:sp>
      <p:sp>
        <p:nvSpPr>
          <p:cNvPr id="48" name="Text Box 206"/>
          <p:cNvSpPr txBox="1">
            <a:spLocks noChangeArrowheads="1"/>
          </p:cNvSpPr>
          <p:nvPr/>
        </p:nvSpPr>
        <p:spPr bwMode="auto">
          <a:xfrm>
            <a:off x="9058275" y="2997200"/>
            <a:ext cx="279400" cy="369332"/>
          </a:xfrm>
          <a:prstGeom prst="rect">
            <a:avLst/>
          </a:prstGeom>
          <a:noFill/>
          <a:ln w="9525">
            <a:noFill/>
            <a:miter lim="800000"/>
            <a:headEnd/>
            <a:tailEnd/>
          </a:ln>
          <a:effectLst/>
        </p:spPr>
        <p:txBody>
          <a:bodyPr>
            <a:spAutoFit/>
          </a:bodyPr>
          <a:lstStyle/>
          <a:p>
            <a:pPr>
              <a:spcBef>
                <a:spcPct val="50000"/>
              </a:spcBef>
            </a:pPr>
            <a:r>
              <a:rPr lang="af-ZA" altLang="zh-CN" b="1">
                <a:ea typeface="宋体" pitchFamily="2" charset="-122"/>
              </a:rPr>
              <a:t>5</a:t>
            </a:r>
            <a:endParaRPr lang="af-ZA" b="1"/>
          </a:p>
        </p:txBody>
      </p:sp>
      <p:sp>
        <p:nvSpPr>
          <p:cNvPr id="49" name="Text Box 207"/>
          <p:cNvSpPr txBox="1">
            <a:spLocks noChangeArrowheads="1"/>
          </p:cNvSpPr>
          <p:nvPr/>
        </p:nvSpPr>
        <p:spPr bwMode="auto">
          <a:xfrm>
            <a:off x="2339975" y="4549775"/>
            <a:ext cx="279400" cy="369332"/>
          </a:xfrm>
          <a:prstGeom prst="rect">
            <a:avLst/>
          </a:prstGeom>
          <a:noFill/>
          <a:ln w="9525">
            <a:noFill/>
            <a:miter lim="800000"/>
            <a:headEnd/>
            <a:tailEnd/>
          </a:ln>
          <a:effectLst/>
        </p:spPr>
        <p:txBody>
          <a:bodyPr>
            <a:spAutoFit/>
          </a:bodyPr>
          <a:lstStyle/>
          <a:p>
            <a:pPr>
              <a:spcBef>
                <a:spcPct val="50000"/>
              </a:spcBef>
            </a:pPr>
            <a:r>
              <a:rPr lang="af-ZA" altLang="zh-CN" b="1">
                <a:ea typeface="宋体" pitchFamily="2" charset="-122"/>
              </a:rPr>
              <a:t>6</a:t>
            </a:r>
            <a:endParaRPr lang="af-ZA" b="1"/>
          </a:p>
        </p:txBody>
      </p:sp>
      <p:sp>
        <p:nvSpPr>
          <p:cNvPr id="50" name="Text Box 208"/>
          <p:cNvSpPr txBox="1">
            <a:spLocks noChangeArrowheads="1"/>
          </p:cNvSpPr>
          <p:nvPr/>
        </p:nvSpPr>
        <p:spPr bwMode="auto">
          <a:xfrm>
            <a:off x="4016375" y="4549775"/>
            <a:ext cx="279400" cy="369332"/>
          </a:xfrm>
          <a:prstGeom prst="rect">
            <a:avLst/>
          </a:prstGeom>
          <a:noFill/>
          <a:ln w="9525">
            <a:noFill/>
            <a:miter lim="800000"/>
            <a:headEnd/>
            <a:tailEnd/>
          </a:ln>
          <a:effectLst/>
        </p:spPr>
        <p:txBody>
          <a:bodyPr>
            <a:spAutoFit/>
          </a:bodyPr>
          <a:lstStyle/>
          <a:p>
            <a:pPr>
              <a:spcBef>
                <a:spcPct val="50000"/>
              </a:spcBef>
            </a:pPr>
            <a:r>
              <a:rPr lang="af-ZA" altLang="zh-CN" b="1">
                <a:ea typeface="宋体" pitchFamily="2" charset="-122"/>
              </a:rPr>
              <a:t>7</a:t>
            </a:r>
            <a:endParaRPr lang="af-ZA" b="1"/>
          </a:p>
        </p:txBody>
      </p:sp>
      <p:sp>
        <p:nvSpPr>
          <p:cNvPr id="51" name="Text Box 209"/>
          <p:cNvSpPr txBox="1">
            <a:spLocks noChangeArrowheads="1"/>
          </p:cNvSpPr>
          <p:nvPr/>
        </p:nvSpPr>
        <p:spPr bwMode="auto">
          <a:xfrm>
            <a:off x="5692775" y="4524375"/>
            <a:ext cx="279400" cy="369332"/>
          </a:xfrm>
          <a:prstGeom prst="rect">
            <a:avLst/>
          </a:prstGeom>
          <a:noFill/>
          <a:ln w="9525">
            <a:noFill/>
            <a:miter lim="800000"/>
            <a:headEnd/>
            <a:tailEnd/>
          </a:ln>
          <a:effectLst/>
        </p:spPr>
        <p:txBody>
          <a:bodyPr>
            <a:spAutoFit/>
          </a:bodyPr>
          <a:lstStyle/>
          <a:p>
            <a:pPr>
              <a:spcBef>
                <a:spcPct val="50000"/>
              </a:spcBef>
            </a:pPr>
            <a:r>
              <a:rPr lang="af-ZA" altLang="zh-CN" b="1">
                <a:ea typeface="宋体" pitchFamily="2" charset="-122"/>
              </a:rPr>
              <a:t>8</a:t>
            </a:r>
            <a:endParaRPr lang="af-ZA" b="1"/>
          </a:p>
        </p:txBody>
      </p:sp>
      <p:sp>
        <p:nvSpPr>
          <p:cNvPr id="52" name="Text Box 210"/>
          <p:cNvSpPr txBox="1">
            <a:spLocks noChangeArrowheads="1"/>
          </p:cNvSpPr>
          <p:nvPr/>
        </p:nvSpPr>
        <p:spPr bwMode="auto">
          <a:xfrm>
            <a:off x="7381875" y="4524375"/>
            <a:ext cx="279400" cy="369332"/>
          </a:xfrm>
          <a:prstGeom prst="rect">
            <a:avLst/>
          </a:prstGeom>
          <a:noFill/>
          <a:ln w="9525">
            <a:noFill/>
            <a:miter lim="800000"/>
            <a:headEnd/>
            <a:tailEnd/>
          </a:ln>
          <a:effectLst/>
        </p:spPr>
        <p:txBody>
          <a:bodyPr>
            <a:spAutoFit/>
          </a:bodyPr>
          <a:lstStyle/>
          <a:p>
            <a:pPr>
              <a:spcBef>
                <a:spcPct val="50000"/>
              </a:spcBef>
            </a:pPr>
            <a:r>
              <a:rPr lang="af-ZA" altLang="zh-CN" b="1">
                <a:ea typeface="宋体" pitchFamily="2" charset="-122"/>
              </a:rPr>
              <a:t>9</a:t>
            </a:r>
            <a:endParaRPr lang="af-ZA" b="1"/>
          </a:p>
        </p:txBody>
      </p:sp>
      <p:sp>
        <p:nvSpPr>
          <p:cNvPr id="53" name="Text Box 211"/>
          <p:cNvSpPr txBox="1">
            <a:spLocks noChangeArrowheads="1"/>
          </p:cNvSpPr>
          <p:nvPr/>
        </p:nvSpPr>
        <p:spPr bwMode="auto">
          <a:xfrm>
            <a:off x="8982075" y="4537075"/>
            <a:ext cx="546100" cy="369332"/>
          </a:xfrm>
          <a:prstGeom prst="rect">
            <a:avLst/>
          </a:prstGeom>
          <a:noFill/>
          <a:ln w="9525">
            <a:noFill/>
            <a:miter lim="800000"/>
            <a:headEnd/>
            <a:tailEnd/>
          </a:ln>
          <a:effectLst/>
        </p:spPr>
        <p:txBody>
          <a:bodyPr>
            <a:spAutoFit/>
          </a:bodyPr>
          <a:lstStyle/>
          <a:p>
            <a:pPr>
              <a:spcBef>
                <a:spcPct val="50000"/>
              </a:spcBef>
            </a:pPr>
            <a:r>
              <a:rPr lang="af-ZA" altLang="zh-CN" b="1">
                <a:ea typeface="宋体" pitchFamily="2" charset="-122"/>
              </a:rPr>
              <a:t>10</a:t>
            </a:r>
            <a:endParaRPr lang="af-ZA" b="1"/>
          </a:p>
        </p:txBody>
      </p:sp>
      <p:sp>
        <p:nvSpPr>
          <p:cNvPr id="55" name="Text Box 213"/>
          <p:cNvSpPr txBox="1">
            <a:spLocks noChangeArrowheads="1"/>
          </p:cNvSpPr>
          <p:nvPr/>
        </p:nvSpPr>
        <p:spPr bwMode="auto">
          <a:xfrm>
            <a:off x="2373315" y="5127627"/>
            <a:ext cx="2974975" cy="244475"/>
          </a:xfrm>
          <a:prstGeom prst="rect">
            <a:avLst/>
          </a:prstGeom>
          <a:noFill/>
          <a:ln w="9525">
            <a:noFill/>
            <a:miter lim="800000"/>
            <a:headEnd/>
            <a:tailEnd/>
          </a:ln>
          <a:effectLst/>
        </p:spPr>
        <p:txBody>
          <a:bodyPr>
            <a:spAutoFit/>
          </a:bodyPr>
          <a:lstStyle/>
          <a:p>
            <a:pPr>
              <a:spcBef>
                <a:spcPct val="50000"/>
              </a:spcBef>
            </a:pPr>
            <a:r>
              <a:rPr lang="af-ZA" altLang="zh-CN" sz="1000" dirty="0">
                <a:ea typeface="宋体" pitchFamily="2" charset="-122"/>
              </a:rPr>
              <a:t>2. Requirement Metioned  by Customer</a:t>
            </a:r>
            <a:endParaRPr lang="af-ZA" sz="1000" dirty="0"/>
          </a:p>
        </p:txBody>
      </p:sp>
      <p:sp>
        <p:nvSpPr>
          <p:cNvPr id="56" name="Text Box 214"/>
          <p:cNvSpPr txBox="1">
            <a:spLocks noChangeArrowheads="1"/>
          </p:cNvSpPr>
          <p:nvPr/>
        </p:nvSpPr>
        <p:spPr bwMode="auto">
          <a:xfrm>
            <a:off x="2354265" y="5337175"/>
            <a:ext cx="2974975" cy="400110"/>
          </a:xfrm>
          <a:prstGeom prst="rect">
            <a:avLst/>
          </a:prstGeom>
          <a:noFill/>
          <a:ln w="9525">
            <a:noFill/>
            <a:miter lim="800000"/>
            <a:headEnd/>
            <a:tailEnd/>
          </a:ln>
          <a:effectLst/>
        </p:spPr>
        <p:txBody>
          <a:bodyPr>
            <a:spAutoFit/>
          </a:bodyPr>
          <a:lstStyle/>
          <a:p>
            <a:pPr>
              <a:spcBef>
                <a:spcPct val="50000"/>
              </a:spcBef>
            </a:pPr>
            <a:r>
              <a:rPr lang="af-ZA" altLang="zh-CN" sz="1000" dirty="0">
                <a:ea typeface="宋体" pitchFamily="2" charset="-122"/>
              </a:rPr>
              <a:t>3. Requirement Understanded by Project Manager</a:t>
            </a:r>
            <a:endParaRPr lang="af-ZA" sz="1200" dirty="0"/>
          </a:p>
        </p:txBody>
      </p:sp>
      <p:sp>
        <p:nvSpPr>
          <p:cNvPr id="57" name="Text Box 215"/>
          <p:cNvSpPr txBox="1">
            <a:spLocks noChangeArrowheads="1"/>
          </p:cNvSpPr>
          <p:nvPr/>
        </p:nvSpPr>
        <p:spPr bwMode="auto">
          <a:xfrm>
            <a:off x="2390923" y="5771356"/>
            <a:ext cx="2974975" cy="244475"/>
          </a:xfrm>
          <a:prstGeom prst="rect">
            <a:avLst/>
          </a:prstGeom>
          <a:noFill/>
          <a:ln w="9525">
            <a:noFill/>
            <a:miter lim="800000"/>
            <a:headEnd/>
            <a:tailEnd/>
          </a:ln>
          <a:effectLst/>
        </p:spPr>
        <p:txBody>
          <a:bodyPr>
            <a:spAutoFit/>
          </a:bodyPr>
          <a:lstStyle/>
          <a:p>
            <a:pPr>
              <a:spcBef>
                <a:spcPct val="50000"/>
              </a:spcBef>
            </a:pPr>
            <a:r>
              <a:rPr lang="af-ZA" altLang="zh-CN" sz="1000" dirty="0">
                <a:ea typeface="宋体" pitchFamily="2" charset="-122"/>
              </a:rPr>
              <a:t>4. Design given by Designer </a:t>
            </a:r>
            <a:endParaRPr lang="af-ZA" sz="1200" dirty="0"/>
          </a:p>
        </p:txBody>
      </p:sp>
      <p:sp>
        <p:nvSpPr>
          <p:cNvPr id="58" name="Text Box 216"/>
          <p:cNvSpPr txBox="1">
            <a:spLocks noChangeArrowheads="1"/>
          </p:cNvSpPr>
          <p:nvPr/>
        </p:nvSpPr>
        <p:spPr bwMode="auto">
          <a:xfrm>
            <a:off x="2378077" y="6046647"/>
            <a:ext cx="2974975" cy="244475"/>
          </a:xfrm>
          <a:prstGeom prst="rect">
            <a:avLst/>
          </a:prstGeom>
          <a:noFill/>
          <a:ln w="9525">
            <a:noFill/>
            <a:miter lim="800000"/>
            <a:headEnd/>
            <a:tailEnd/>
          </a:ln>
          <a:effectLst/>
        </p:spPr>
        <p:txBody>
          <a:bodyPr>
            <a:spAutoFit/>
          </a:bodyPr>
          <a:lstStyle/>
          <a:p>
            <a:pPr>
              <a:spcBef>
                <a:spcPct val="50000"/>
              </a:spcBef>
            </a:pPr>
            <a:r>
              <a:rPr lang="af-ZA" altLang="zh-CN" sz="1000" dirty="0">
                <a:ea typeface="宋体" pitchFamily="2" charset="-122"/>
              </a:rPr>
              <a:t>5. Coding performed by programer</a:t>
            </a:r>
            <a:endParaRPr lang="af-ZA" sz="1200" dirty="0"/>
          </a:p>
        </p:txBody>
      </p:sp>
      <p:sp>
        <p:nvSpPr>
          <p:cNvPr id="59" name="Text Box 308"/>
          <p:cNvSpPr txBox="1">
            <a:spLocks noChangeArrowheads="1"/>
          </p:cNvSpPr>
          <p:nvPr/>
        </p:nvSpPr>
        <p:spPr bwMode="auto">
          <a:xfrm>
            <a:off x="2390923" y="4859181"/>
            <a:ext cx="2974975" cy="246221"/>
          </a:xfrm>
          <a:prstGeom prst="rect">
            <a:avLst/>
          </a:prstGeom>
          <a:noFill/>
          <a:ln w="9525">
            <a:noFill/>
            <a:miter lim="800000"/>
            <a:headEnd/>
            <a:tailEnd/>
          </a:ln>
          <a:effectLst/>
        </p:spPr>
        <p:txBody>
          <a:bodyPr>
            <a:spAutoFit/>
          </a:bodyPr>
          <a:lstStyle/>
          <a:p>
            <a:pPr>
              <a:spcBef>
                <a:spcPct val="50000"/>
              </a:spcBef>
            </a:pPr>
            <a:r>
              <a:rPr lang="af-ZA" altLang="zh-CN" sz="1000" dirty="0">
                <a:ea typeface="宋体" pitchFamily="2" charset="-122"/>
              </a:rPr>
              <a:t>1. Promise Made by Sales </a:t>
            </a:r>
            <a:endParaRPr lang="af-ZA" sz="1200" dirty="0"/>
          </a:p>
        </p:txBody>
      </p:sp>
      <p:pic>
        <p:nvPicPr>
          <p:cNvPr id="60" name="Picture 309"/>
          <p:cNvPicPr>
            <a:picLocks noChangeAspect="1" noChangeArrowheads="1"/>
          </p:cNvPicPr>
          <p:nvPr/>
        </p:nvPicPr>
        <p:blipFill>
          <a:blip r:embed="rId11" cstate="print"/>
          <a:srcRect/>
          <a:stretch>
            <a:fillRect/>
          </a:stretch>
        </p:blipFill>
        <p:spPr bwMode="auto">
          <a:xfrm>
            <a:off x="1662115" y="1800342"/>
            <a:ext cx="1253973" cy="1222258"/>
          </a:xfrm>
          <a:prstGeom prst="rect">
            <a:avLst/>
          </a:prstGeom>
          <a:noFill/>
        </p:spPr>
      </p:pic>
      <p:sp>
        <p:nvSpPr>
          <p:cNvPr id="61" name="Text Box 491"/>
          <p:cNvSpPr txBox="1">
            <a:spLocks noChangeArrowheads="1"/>
          </p:cNvSpPr>
          <p:nvPr/>
        </p:nvSpPr>
        <p:spPr bwMode="auto">
          <a:xfrm>
            <a:off x="6373815" y="5214937"/>
            <a:ext cx="2974975" cy="244475"/>
          </a:xfrm>
          <a:prstGeom prst="rect">
            <a:avLst/>
          </a:prstGeom>
          <a:noFill/>
          <a:ln w="9525">
            <a:noFill/>
            <a:miter lim="800000"/>
            <a:headEnd/>
            <a:tailEnd/>
          </a:ln>
          <a:effectLst/>
        </p:spPr>
        <p:txBody>
          <a:bodyPr>
            <a:spAutoFit/>
          </a:bodyPr>
          <a:lstStyle/>
          <a:p>
            <a:pPr>
              <a:spcBef>
                <a:spcPct val="50000"/>
              </a:spcBef>
            </a:pPr>
            <a:r>
              <a:rPr lang="af-ZA" altLang="zh-CN" sz="1000" dirty="0">
                <a:ea typeface="宋体" pitchFamily="2" charset="-122"/>
              </a:rPr>
              <a:t>7. This is Installation Package</a:t>
            </a:r>
            <a:endParaRPr lang="af-ZA" sz="1000" dirty="0"/>
          </a:p>
        </p:txBody>
      </p:sp>
      <p:sp>
        <p:nvSpPr>
          <p:cNvPr id="62" name="Text Box 492"/>
          <p:cNvSpPr txBox="1">
            <a:spLocks noChangeArrowheads="1"/>
          </p:cNvSpPr>
          <p:nvPr/>
        </p:nvSpPr>
        <p:spPr bwMode="auto">
          <a:xfrm>
            <a:off x="6373815" y="5461002"/>
            <a:ext cx="2974975" cy="244475"/>
          </a:xfrm>
          <a:prstGeom prst="rect">
            <a:avLst/>
          </a:prstGeom>
          <a:noFill/>
          <a:ln w="9525">
            <a:noFill/>
            <a:miter lim="800000"/>
            <a:headEnd/>
            <a:tailEnd/>
          </a:ln>
          <a:effectLst/>
        </p:spPr>
        <p:txBody>
          <a:bodyPr>
            <a:spAutoFit/>
          </a:bodyPr>
          <a:lstStyle/>
          <a:p>
            <a:pPr>
              <a:spcBef>
                <a:spcPct val="50000"/>
              </a:spcBef>
            </a:pPr>
            <a:r>
              <a:rPr lang="af-ZA" altLang="zh-CN" sz="1000" dirty="0">
                <a:ea typeface="宋体" pitchFamily="2" charset="-122"/>
              </a:rPr>
              <a:t>8. This is Cost</a:t>
            </a:r>
            <a:endParaRPr lang="af-ZA" sz="1200" dirty="0"/>
          </a:p>
        </p:txBody>
      </p:sp>
      <p:sp>
        <p:nvSpPr>
          <p:cNvPr id="63" name="Text Box 493"/>
          <p:cNvSpPr txBox="1">
            <a:spLocks noChangeArrowheads="1"/>
          </p:cNvSpPr>
          <p:nvPr/>
        </p:nvSpPr>
        <p:spPr bwMode="auto">
          <a:xfrm>
            <a:off x="6450613" y="5705477"/>
            <a:ext cx="2974975" cy="244475"/>
          </a:xfrm>
          <a:prstGeom prst="rect">
            <a:avLst/>
          </a:prstGeom>
          <a:noFill/>
          <a:ln w="9525">
            <a:noFill/>
            <a:miter lim="800000"/>
            <a:headEnd/>
            <a:tailEnd/>
          </a:ln>
          <a:effectLst/>
        </p:spPr>
        <p:txBody>
          <a:bodyPr>
            <a:spAutoFit/>
          </a:bodyPr>
          <a:lstStyle/>
          <a:p>
            <a:pPr>
              <a:spcBef>
                <a:spcPct val="50000"/>
              </a:spcBef>
            </a:pPr>
            <a:r>
              <a:rPr lang="af-ZA" altLang="zh-CN" sz="1000" dirty="0">
                <a:ea typeface="宋体" pitchFamily="2" charset="-122"/>
              </a:rPr>
              <a:t>9. This is Support</a:t>
            </a:r>
            <a:endParaRPr lang="af-ZA" sz="1200" dirty="0"/>
          </a:p>
        </p:txBody>
      </p:sp>
      <p:sp>
        <p:nvSpPr>
          <p:cNvPr id="64" name="Text Box 494"/>
          <p:cNvSpPr txBox="1">
            <a:spLocks noChangeArrowheads="1"/>
          </p:cNvSpPr>
          <p:nvPr/>
        </p:nvSpPr>
        <p:spPr bwMode="auto">
          <a:xfrm>
            <a:off x="6378577" y="5949952"/>
            <a:ext cx="2974975" cy="244475"/>
          </a:xfrm>
          <a:prstGeom prst="rect">
            <a:avLst/>
          </a:prstGeom>
          <a:noFill/>
          <a:ln w="9525">
            <a:noFill/>
            <a:miter lim="800000"/>
            <a:headEnd/>
            <a:tailEnd/>
          </a:ln>
          <a:effectLst/>
        </p:spPr>
        <p:txBody>
          <a:bodyPr>
            <a:spAutoFit/>
          </a:bodyPr>
          <a:lstStyle/>
          <a:p>
            <a:pPr>
              <a:spcBef>
                <a:spcPct val="50000"/>
              </a:spcBef>
            </a:pPr>
            <a:r>
              <a:rPr lang="af-ZA" altLang="zh-CN" sz="1000" dirty="0">
                <a:ea typeface="宋体" pitchFamily="2" charset="-122"/>
              </a:rPr>
              <a:t>10. This is What Really Want by Customer</a:t>
            </a:r>
            <a:endParaRPr lang="af-ZA" sz="1200" dirty="0"/>
          </a:p>
        </p:txBody>
      </p:sp>
      <p:sp>
        <p:nvSpPr>
          <p:cNvPr id="65" name="Text Box 495"/>
          <p:cNvSpPr txBox="1">
            <a:spLocks noChangeArrowheads="1"/>
          </p:cNvSpPr>
          <p:nvPr/>
        </p:nvSpPr>
        <p:spPr bwMode="auto">
          <a:xfrm>
            <a:off x="6370640" y="4911727"/>
            <a:ext cx="2974975" cy="244475"/>
          </a:xfrm>
          <a:prstGeom prst="rect">
            <a:avLst/>
          </a:prstGeom>
          <a:noFill/>
          <a:ln w="9525">
            <a:noFill/>
            <a:miter lim="800000"/>
            <a:headEnd/>
            <a:tailEnd/>
          </a:ln>
          <a:effectLst/>
        </p:spPr>
        <p:txBody>
          <a:bodyPr>
            <a:spAutoFit/>
          </a:bodyPr>
          <a:lstStyle/>
          <a:p>
            <a:pPr>
              <a:spcBef>
                <a:spcPct val="50000"/>
              </a:spcBef>
            </a:pPr>
            <a:r>
              <a:rPr lang="af-ZA" altLang="zh-CN" sz="1000" dirty="0">
                <a:ea typeface="宋体" pitchFamily="2" charset="-122"/>
              </a:rPr>
              <a:t>6. This is document</a:t>
            </a:r>
            <a:endParaRPr lang="af-ZA" sz="1200" dirty="0"/>
          </a:p>
        </p:txBody>
      </p:sp>
      <p:sp>
        <p:nvSpPr>
          <p:cNvPr id="33" name="Title 1"/>
          <p:cNvSpPr>
            <a:spLocks noGrp="1"/>
          </p:cNvSpPr>
          <p:nvPr>
            <p:ph type="title"/>
          </p:nvPr>
        </p:nvSpPr>
        <p:spPr>
          <a:xfrm>
            <a:off x="1758950" y="1149858"/>
            <a:ext cx="8375650" cy="503992"/>
          </a:xfrm>
        </p:spPr>
        <p:txBody>
          <a:bodyPr/>
          <a:lstStyle/>
          <a:p>
            <a:r>
              <a:rPr lang="en-US" dirty="0"/>
              <a:t>Losing information</a:t>
            </a:r>
          </a:p>
        </p:txBody>
      </p:sp>
    </p:spTree>
    <p:extLst>
      <p:ext uri="{BB962C8B-B14F-4D97-AF65-F5344CB8AC3E}">
        <p14:creationId xmlns:p14="http://schemas.microsoft.com/office/powerpoint/2010/main" val="3661035889"/>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retrospective</a:t>
            </a:r>
          </a:p>
        </p:txBody>
      </p:sp>
      <p:graphicFrame>
        <p:nvGraphicFramePr>
          <p:cNvPr id="4" name="Diagram 3"/>
          <p:cNvGraphicFramePr/>
          <p:nvPr/>
        </p:nvGraphicFramePr>
        <p:xfrm>
          <a:off x="2132457" y="2085213"/>
          <a:ext cx="6811518" cy="3182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8169253"/>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bwMode="auto">
          <a:xfrm>
            <a:off x="1981200" y="63563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a:spcBef>
                <a:spcPct val="0"/>
              </a:spcBef>
              <a:buFontTx/>
              <a:buNone/>
            </a:pPr>
            <a:fld id="{D766B235-1B05-4AF2-B155-04B87E0D0ABD}" type="slidenum">
              <a:rPr lang="en-US" altLang="ar-EG" sz="1200">
                <a:solidFill>
                  <a:srgbClr val="898989"/>
                </a:solidFill>
              </a:rPr>
              <a:pPr algn="l">
                <a:spcBef>
                  <a:spcPct val="0"/>
                </a:spcBef>
                <a:buFontTx/>
                <a:buNone/>
              </a:pPr>
              <a:t>71</a:t>
            </a:fld>
            <a:endParaRPr lang="en-US" altLang="ar-EG" sz="1200">
              <a:solidFill>
                <a:srgbClr val="898989"/>
              </a:solidFill>
            </a:endParaRPr>
          </a:p>
        </p:txBody>
      </p:sp>
      <p:sp>
        <p:nvSpPr>
          <p:cNvPr id="46083" name="Rectangle 3"/>
          <p:cNvSpPr>
            <a:spLocks noChangeArrowheads="1"/>
          </p:cNvSpPr>
          <p:nvPr/>
        </p:nvSpPr>
        <p:spPr bwMode="auto">
          <a:xfrm>
            <a:off x="4024313" y="1143000"/>
            <a:ext cx="3429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4400"/>
              <a:t>Q&amp;A</a:t>
            </a:r>
            <a:endParaRPr lang="en-GB" altLang="ar-EG" sz="4400"/>
          </a:p>
        </p:txBody>
      </p:sp>
      <p:sp>
        <p:nvSpPr>
          <p:cNvPr id="46084" name="Rectangle 8"/>
          <p:cNvSpPr>
            <a:spLocks noChangeArrowheads="1"/>
          </p:cNvSpPr>
          <p:nvPr/>
        </p:nvSpPr>
        <p:spPr bwMode="auto">
          <a:xfrm>
            <a:off x="5638800" y="5410200"/>
            <a:ext cx="502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ar-EG" sz="4400"/>
              <a:t>Thank You</a:t>
            </a:r>
            <a:endParaRPr lang="en-GB" altLang="ar-EG" sz="4400"/>
          </a:p>
        </p:txBody>
      </p:sp>
      <p:pic>
        <p:nvPicPr>
          <p:cNvPr id="46085" name="Picture 4" descr="Question-ball.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8689" y="1785939"/>
            <a:ext cx="2143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04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 VS. Incremental</a:t>
            </a:r>
          </a:p>
        </p:txBody>
      </p:sp>
      <p:pic>
        <p:nvPicPr>
          <p:cNvPr id="273410" name="Picture 2"/>
          <p:cNvPicPr>
            <a:picLocks noChangeAspect="1" noChangeArrowheads="1"/>
          </p:cNvPicPr>
          <p:nvPr/>
        </p:nvPicPr>
        <p:blipFill>
          <a:blip r:embed="rId2" cstate="print"/>
          <a:srcRect/>
          <a:stretch>
            <a:fillRect/>
          </a:stretch>
        </p:blipFill>
        <p:spPr bwMode="auto">
          <a:xfrm>
            <a:off x="1524001" y="1571624"/>
            <a:ext cx="9214197" cy="5286376"/>
          </a:xfrm>
          <a:prstGeom prst="rect">
            <a:avLst/>
          </a:prstGeom>
          <a:noFill/>
          <a:ln w="9525">
            <a:noFill/>
            <a:miter lim="800000"/>
            <a:headEnd/>
            <a:tailEnd/>
          </a:ln>
        </p:spPr>
      </p:pic>
    </p:spTree>
    <p:extLst>
      <p:ext uri="{BB962C8B-B14F-4D97-AF65-F5344CB8AC3E}">
        <p14:creationId xmlns:p14="http://schemas.microsoft.com/office/powerpoint/2010/main" val="102148955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 vs. Incremental (agile)- cont</a:t>
            </a:r>
          </a:p>
        </p:txBody>
      </p:sp>
      <p:pic>
        <p:nvPicPr>
          <p:cNvPr id="274435" name="Picture 3"/>
          <p:cNvPicPr>
            <a:picLocks noChangeAspect="1" noChangeArrowheads="1"/>
          </p:cNvPicPr>
          <p:nvPr/>
        </p:nvPicPr>
        <p:blipFill>
          <a:blip r:embed="rId2" cstate="print"/>
          <a:srcRect/>
          <a:stretch>
            <a:fillRect/>
          </a:stretch>
        </p:blipFill>
        <p:spPr bwMode="auto">
          <a:xfrm>
            <a:off x="1524001" y="1781172"/>
            <a:ext cx="9144000" cy="5080695"/>
          </a:xfrm>
          <a:prstGeom prst="rect">
            <a:avLst/>
          </a:prstGeom>
          <a:noFill/>
          <a:ln w="9525">
            <a:noFill/>
            <a:miter lim="800000"/>
            <a:headEnd/>
            <a:tailEnd/>
          </a:ln>
        </p:spPr>
      </p:pic>
      <p:sp>
        <p:nvSpPr>
          <p:cNvPr id="6" name="TextBox 5"/>
          <p:cNvSpPr txBox="1"/>
          <p:nvPr/>
        </p:nvSpPr>
        <p:spPr>
          <a:xfrm>
            <a:off x="1919536" y="1121556"/>
            <a:ext cx="2374368" cy="400110"/>
          </a:xfrm>
          <a:prstGeom prst="rect">
            <a:avLst/>
          </a:prstGeom>
          <a:noFill/>
        </p:spPr>
        <p:txBody>
          <a:bodyPr wrap="none" rtlCol="0">
            <a:spAutoFit/>
          </a:bodyPr>
          <a:lstStyle/>
          <a:p>
            <a:r>
              <a:rPr lang="en-US" sz="2000" i="1" dirty="0">
                <a:solidFill>
                  <a:schemeClr val="bg1">
                    <a:lumMod val="50000"/>
                  </a:schemeClr>
                </a:solidFill>
                <a:latin typeface="+mj-lt"/>
              </a:rPr>
              <a:t>Manage Change</a:t>
            </a:r>
          </a:p>
        </p:txBody>
      </p:sp>
    </p:spTree>
    <p:extLst>
      <p:ext uri="{BB962C8B-B14F-4D97-AF65-F5344CB8AC3E}">
        <p14:creationId xmlns:p14="http://schemas.microsoft.com/office/powerpoint/2010/main" val="307376678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v1rtkcrWcUyq0CoRSmrYng"/>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OvQY40KfPk.HpatvouE7h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JPbKg9s3Akeqvr6KS5yex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fZftb6ukGKQXeyp6KE1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uZ02.jlcP0aCzgcNkaw8t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6h8PT7sDxkyiMIUomMf4t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fZftb6ukGKQXeyp6KE1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JPbKg9s3Akeqvr6KS5yex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OvQY40KfPk.HpatvouE7h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OvQY40KfPk.HpatvouE7h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JPbKg9s3Akeqvr6KS5yex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fZftb6ukGKQXeyp6KE1w"/>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C18023E1084DB44004C94A258A2B" ma:contentTypeVersion="8" ma:contentTypeDescription="Create a new document." ma:contentTypeScope="" ma:versionID="fa363770acbd81eacdc1f50ffe60d379">
  <xsd:schema xmlns:xsd="http://www.w3.org/2001/XMLSchema" xmlns:xs="http://www.w3.org/2001/XMLSchema" xmlns:p="http://schemas.microsoft.com/office/2006/metadata/properties" xmlns:ns2="4aa6b211-24cb-420a-a400-0fc6e804ce30" targetNamespace="http://schemas.microsoft.com/office/2006/metadata/properties" ma:root="true" ma:fieldsID="0a74b17edda57e4103204f48e5bd2eb5" ns2:_="">
    <xsd:import namespace="4aa6b211-24cb-420a-a400-0fc6e804ce3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a6b211-24cb-420a-a400-0fc6e804ce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009326-F0A8-4B6E-BB79-12460E188C63}"/>
</file>

<file path=customXml/itemProps2.xml><?xml version="1.0" encoding="utf-8"?>
<ds:datastoreItem xmlns:ds="http://schemas.openxmlformats.org/officeDocument/2006/customXml" ds:itemID="{70D4BF8C-B24D-4D28-927A-C04DE43CA096}"/>
</file>

<file path=customXml/itemProps3.xml><?xml version="1.0" encoding="utf-8"?>
<ds:datastoreItem xmlns:ds="http://schemas.openxmlformats.org/officeDocument/2006/customXml" ds:itemID="{EFD2C534-36D8-4358-9788-BEBD24989496}"/>
</file>

<file path=docProps/app.xml><?xml version="1.0" encoding="utf-8"?>
<Properties xmlns="http://schemas.openxmlformats.org/officeDocument/2006/extended-properties" xmlns:vt="http://schemas.openxmlformats.org/officeDocument/2006/docPropsVTypes">
  <Template>Wisp</Template>
  <TotalTime>15663</TotalTime>
  <Words>3675</Words>
  <Application>Microsoft Office PowerPoint</Application>
  <PresentationFormat>Widescreen</PresentationFormat>
  <Paragraphs>763</Paragraphs>
  <Slides>71</Slides>
  <Notes>4</Notes>
  <HiddenSlides>5</HiddenSlides>
  <MMClips>1</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71</vt:i4>
      </vt:variant>
    </vt:vector>
  </HeadingPairs>
  <TitlesOfParts>
    <vt:vector size="87" baseType="lpstr">
      <vt:lpstr>Arial</vt:lpstr>
      <vt:lpstr>Arial Black</vt:lpstr>
      <vt:lpstr>Calibri</vt:lpstr>
      <vt:lpstr>Century Gothic</vt:lpstr>
      <vt:lpstr>Comic Sans MS</vt:lpstr>
      <vt:lpstr>Futura Bk</vt:lpstr>
      <vt:lpstr>Gill Sans</vt:lpstr>
      <vt:lpstr>Lucida Grande</vt:lpstr>
      <vt:lpstr>Times New Roman</vt:lpstr>
      <vt:lpstr>Trebuchet MS</vt:lpstr>
      <vt:lpstr>Verdana</vt:lpstr>
      <vt:lpstr>Wingdings</vt:lpstr>
      <vt:lpstr>Wingdings 3</vt:lpstr>
      <vt:lpstr>Wisp</vt:lpstr>
      <vt:lpstr>Visio</vt:lpstr>
      <vt:lpstr>Chart</vt:lpstr>
      <vt:lpstr>PowerPoint Presentation</vt:lpstr>
      <vt:lpstr>PowerPoint Presentation</vt:lpstr>
      <vt:lpstr>PowerPoint Presentation</vt:lpstr>
      <vt:lpstr>PowerPoint Presentation</vt:lpstr>
      <vt:lpstr>When to use RAD</vt:lpstr>
      <vt:lpstr>Agile is popular</vt:lpstr>
      <vt:lpstr>Losing information</vt:lpstr>
      <vt:lpstr>Waterfall VS. Incremental</vt:lpstr>
      <vt:lpstr>Waterfall vs. Incremental (agile)- cont</vt:lpstr>
      <vt:lpstr>PowerPoint Presentation</vt:lpstr>
      <vt:lpstr>Agile manifesto</vt:lpstr>
      <vt:lpstr>Agile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 Owner</vt:lpstr>
      <vt:lpstr>PowerPoint Presentation</vt:lpstr>
      <vt:lpstr>In the Product Backlog</vt:lpstr>
      <vt:lpstr>User Story</vt:lpstr>
      <vt:lpstr>User Story</vt:lpstr>
      <vt:lpstr>Principle of create User story</vt:lpstr>
      <vt:lpstr>Product backlog</vt:lpstr>
      <vt:lpstr>Typical fields</vt:lpstr>
      <vt:lpstr>Product BackLog</vt:lpstr>
      <vt:lpstr>PowerPoint Presentation</vt:lpstr>
      <vt:lpstr>Sprint Backlog</vt:lpstr>
      <vt:lpstr>The Scrum Master</vt:lpstr>
      <vt:lpstr>Scrum Team</vt:lpstr>
      <vt:lpstr>Ceremonies</vt:lpstr>
      <vt:lpstr>PowerPoint Presentation</vt:lpstr>
      <vt:lpstr>PowerPoint Presentation</vt:lpstr>
      <vt:lpstr>Sprint</vt:lpstr>
      <vt:lpstr>Sprint BackLog</vt:lpstr>
      <vt:lpstr>Task Board</vt:lpstr>
      <vt:lpstr>Product BackLog VS Sprint Backlog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Agile manifesto</vt:lpstr>
      <vt:lpstr>PowerPoint Presentation</vt:lpstr>
      <vt:lpstr>PowerPoint Presentation</vt:lpstr>
      <vt:lpstr>PowerPoint Presentation</vt:lpstr>
      <vt:lpstr>PowerPoint Presentation</vt:lpstr>
      <vt:lpstr>Burndown charts</vt:lpstr>
      <vt:lpstr>Brundown Charts</vt:lpstr>
      <vt:lpstr>Burndown charts</vt:lpstr>
      <vt:lpstr>Burndown charts</vt:lpstr>
      <vt:lpstr>Sprint Planning</vt:lpstr>
      <vt:lpstr>Post to Sprint Planning</vt:lpstr>
      <vt:lpstr>Sprint Planning</vt:lpstr>
      <vt:lpstr>Sprint review </vt:lpstr>
      <vt:lpstr>Sprint retrospective</vt:lpstr>
      <vt:lpstr>Agile Principles</vt:lpstr>
      <vt:lpstr>Agile Principles</vt:lpstr>
      <vt:lpstr>Agile Principles</vt:lpstr>
      <vt:lpstr>PowerPoint Presentation</vt:lpstr>
      <vt:lpstr>Sprint retrospective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ENG-Mouf</dc:creator>
  <cp:lastModifiedBy>ghkadous</cp:lastModifiedBy>
  <cp:revision>62</cp:revision>
  <dcterms:created xsi:type="dcterms:W3CDTF">2016-02-20T05:33:10Z</dcterms:created>
  <dcterms:modified xsi:type="dcterms:W3CDTF">2023-12-11T03:38:26Z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0x010100D26AC18023E1084DB44004C94A258A2B</vt:lpwstr>
  </property>
</Properties>
</file>