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FD60-E439-4972-B743-04D9ACC97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GT" sz="4800" b="1" dirty="0"/>
              <a:t>El efecto de la Asistencia Oficial para el Desarrollo sobre el crecimiento económico y bienestar en países en desarrollo</a:t>
            </a:r>
            <a:endParaRPr lang="es-G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9562B-5FB4-4BC8-AA69-E2B581A18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2400" dirty="0"/>
              <a:t>Presentado por</a:t>
            </a:r>
          </a:p>
          <a:p>
            <a:r>
              <a:rPr lang="es-GT" sz="2400" b="1" dirty="0"/>
              <a:t>Oscar Eduardo Morales Cárdenas</a:t>
            </a:r>
            <a:endParaRPr lang="es-GT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32B4087-2EDC-4667-8920-E1CD0595673E}"/>
              </a:ext>
            </a:extLst>
          </p:cNvPr>
          <p:cNvSpPr/>
          <p:nvPr/>
        </p:nvSpPr>
        <p:spPr>
          <a:xfrm>
            <a:off x="4355659" y="6196081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Guatemala, </a:t>
            </a:r>
            <a:r>
              <a:rPr lang="es-GT" b="1" dirty="0">
                <a:solidFill>
                  <a:schemeClr val="accent6"/>
                </a:solidFill>
                <a:latin typeface="Arial" panose="020B06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septiembre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2024</a:t>
            </a:r>
            <a:endParaRPr lang="es-GT" b="1" dirty="0">
              <a:solidFill>
                <a:schemeClr val="accent6"/>
              </a:solidFill>
            </a:endParaRPr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4D4891A7-B6EB-4E08-90DC-2E59F667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"/>
          <a:stretch/>
        </p:blipFill>
        <p:spPr bwMode="auto">
          <a:xfrm>
            <a:off x="10113815" y="900181"/>
            <a:ext cx="1272299" cy="1790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A black and white logo with a bird on top of a pyramid&#10;&#10;Description automatically generated">
            <a:extLst>
              <a:ext uri="{FF2B5EF4-FFF2-40B4-BE49-F238E27FC236}">
                <a16:creationId xmlns:a16="http://schemas.microsoft.com/office/drawing/2014/main" id="{21F2E5BA-7AB7-45C3-939B-FC389A73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2879546"/>
            <a:ext cx="1800225" cy="1790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>
            <a:extLst>
              <a:ext uri="{FF2B5EF4-FFF2-40B4-BE49-F238E27FC236}">
                <a16:creationId xmlns:a16="http://schemas.microsoft.com/office/drawing/2014/main" id="{2A62E0CC-4E14-40A6-982C-B8683C07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52" t="-211301" r="-27245" b="-211301"/>
          <a:stretch>
            <a:fillRect/>
          </a:stretch>
        </p:blipFill>
        <p:spPr bwMode="auto">
          <a:xfrm>
            <a:off x="9540817" y="3999428"/>
            <a:ext cx="2428440" cy="241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1590C7-07C6-46F5-98E7-A40A4EF33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853" y="4429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95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27ABC-4B34-4517-B2BF-0472881F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CA6A9-D7B9-440B-90A5-57AC5E1B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125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9475-57CA-4964-A71D-32871525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Revisión de Literatura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BA410-4E2F-449A-871C-7BAA94BE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192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6400-7D07-4442-81BF-B70C8E50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6D7F3-AD6F-4D9D-95AE-E6A69020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52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4FEB5-950D-4DA7-8F50-877A387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32537-1089-4A4A-88BB-0D99333C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001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ACDC-56B8-45CA-89EE-F71679D2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1E1A0569-D599-4536-8079-65BBF23EBD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0032086"/>
                  </p:ext>
                </p:extLst>
              </p:nvPr>
            </p:nvGraphicFramePr>
            <p:xfrm>
              <a:off x="3623733" y="757855"/>
              <a:ext cx="8017934" cy="42573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97000">
                      <a:extLst>
                        <a:ext uri="{9D8B030D-6E8A-4147-A177-3AD203B41FA5}">
                          <a16:colId xmlns:a16="http://schemas.microsoft.com/office/drawing/2014/main" val="3811049332"/>
                        </a:ext>
                      </a:extLst>
                    </a:gridCol>
                    <a:gridCol w="2108200">
                      <a:extLst>
                        <a:ext uri="{9D8B030D-6E8A-4147-A177-3AD203B41FA5}">
                          <a16:colId xmlns:a16="http://schemas.microsoft.com/office/drawing/2014/main" val="65277408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934891339"/>
                        </a:ext>
                      </a:extLst>
                    </a:gridCol>
                    <a:gridCol w="2150533">
                      <a:extLst>
                        <a:ext uri="{9D8B030D-6E8A-4147-A177-3AD203B41FA5}">
                          <a16:colId xmlns:a16="http://schemas.microsoft.com/office/drawing/2014/main" val="1341197908"/>
                        </a:ext>
                      </a:extLst>
                    </a:gridCol>
                    <a:gridCol w="1224146">
                      <a:extLst>
                        <a:ext uri="{9D8B030D-6E8A-4147-A177-3AD203B41FA5}">
                          <a16:colId xmlns:a16="http://schemas.microsoft.com/office/drawing/2014/main" val="507661766"/>
                        </a:ext>
                      </a:extLst>
                    </a:gridCol>
                    <a:gridCol w="37388">
                      <a:extLst>
                        <a:ext uri="{9D8B030D-6E8A-4147-A177-3AD203B41FA5}">
                          <a16:colId xmlns:a16="http://schemas.microsoft.com/office/drawing/2014/main" val="543631222"/>
                        </a:ext>
                      </a:extLst>
                    </a:gridCol>
                  </a:tblGrid>
                  <a:tr h="5030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endParaRPr lang="es-GT" sz="1000" kern="100" dirty="0">
                            <a:solidFill>
                              <a:schemeClr val="accent6"/>
                            </a:solidFill>
                            <a:effectLst/>
                            <a:latin typeface="Aptos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Estimador Efectos aleatorios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P. valor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Estimadores 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con covarianza robusta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P. valor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8937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𝒐𝒅𝒂</m:t>
                                    </m:r>
                                    <m:r>
                                      <a:rPr lang="es-GT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_</m:t>
                                    </m:r>
                                    <m:r>
                                      <a:rPr lang="es-GT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𝒑𝒄</m:t>
                                    </m:r>
                                  </m:e>
                                  <m:sub>
                                    <m:r>
                                      <a:rPr lang="es-GT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𝒊𝒕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8.398996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(1.589122)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0.0000001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8.398996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(2.817237)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0.0029015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727339"/>
                      </a:ext>
                    </a:extLst>
                  </a:tr>
                  <a:tr h="2116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exc_high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1210.9281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(187.300267)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0.0000000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1210.928154</a:t>
                          </a:r>
                          <a:endParaRPr lang="es-GT" sz="14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(376.825116)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0.0013300 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345114"/>
                      </a:ext>
                    </a:extLst>
                  </a:tr>
                  <a:tr h="1947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 err="1">
                              <a:effectLst/>
                            </a:rPr>
                            <a:t>ODA.PC:exc_high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-5.493937</a:t>
                          </a:r>
                          <a:endParaRPr lang="es-GT" sz="14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(1.775653)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0.0019990 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-5.493937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(3.069665)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0.0736296 </a:t>
                          </a:r>
                          <a:r>
                            <a:rPr lang="es-GT" sz="1200" b="1" kern="100" dirty="0">
                              <a:effectLst/>
                            </a:rPr>
                            <a:t>.</a:t>
                          </a:r>
                          <a:endParaRPr lang="es-GT" sz="1400" b="1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426149"/>
                      </a:ext>
                    </a:extLst>
                  </a:tr>
                  <a:tr h="1171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exc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-11440.2214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(623.051535)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0.0000000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-11440.2214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(1750.670852)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0.0000000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400256"/>
                      </a:ext>
                    </a:extLst>
                  </a:tr>
                  <a:tr h="2441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GROW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-197.056089</a:t>
                          </a:r>
                          <a:endParaRPr lang="es-GT" sz="14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(52.035842)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0.0001566 ***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-197.056089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(225.433930)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0.3821476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400088"/>
                      </a:ext>
                    </a:extLst>
                  </a:tr>
                  <a:tr h="1805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Hipótesis alternativa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>
                              <a:effectLst/>
                            </a:rPr>
                            <a:t> </a:t>
                          </a:r>
                          <a:endParaRPr lang="es-GT" sz="8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724622508"/>
                      </a:ext>
                    </a:extLst>
                  </a:tr>
                  <a:tr h="19742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R</a:t>
                          </a:r>
                          <a:r>
                            <a:rPr lang="es-GT" sz="1200" kern="100" baseline="30000">
                              <a:effectLst/>
                            </a:rPr>
                            <a:t>2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0.1690746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 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GT" sz="8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700" kern="100" dirty="0">
                              <a:effectLst/>
                            </a:rPr>
                            <a:t> </a:t>
                          </a:r>
                          <a:endParaRPr lang="es-GT" dirty="0"/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1695299932"/>
                      </a:ext>
                    </a:extLst>
                  </a:tr>
                  <a:tr h="3019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F-Test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60.12209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0.0000000 ***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Significancia en efectos fijos/aleatorios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>
                              <a:effectLst/>
                            </a:rPr>
                            <a:t> </a:t>
                          </a:r>
                          <a:endParaRPr lang="es-GT" sz="8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2969534688"/>
                      </a:ext>
                    </a:extLst>
                  </a:tr>
                  <a:tr h="3019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Hausman Test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20.3481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0.0010750 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Efectos aleatorios no eficientes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>
                              <a:effectLst/>
                            </a:rPr>
                            <a:t> </a:t>
                          </a:r>
                          <a:endParaRPr lang="es-GT" sz="8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1874548489"/>
                      </a:ext>
                    </a:extLst>
                  </a:tr>
                  <a:tr h="3019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 err="1">
                              <a:effectLst/>
                            </a:rPr>
                            <a:t>Breusch</a:t>
                          </a:r>
                          <a:r>
                            <a:rPr lang="es-GT" sz="1200" kern="100" dirty="0">
                              <a:effectLst/>
                            </a:rPr>
                            <a:t>-Pagan Test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191.0749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0.0000000 ***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Existe heteroscedasticidad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 dirty="0">
                              <a:effectLst/>
                            </a:rPr>
                            <a:t> </a:t>
                          </a:r>
                          <a:endParaRPr lang="es-GT" sz="8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519006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1E1A0569-D599-4536-8079-65BBF23EBD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0032086"/>
                  </p:ext>
                </p:extLst>
              </p:nvPr>
            </p:nvGraphicFramePr>
            <p:xfrm>
              <a:off x="3623733" y="757855"/>
              <a:ext cx="8017934" cy="42573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97000">
                      <a:extLst>
                        <a:ext uri="{9D8B030D-6E8A-4147-A177-3AD203B41FA5}">
                          <a16:colId xmlns:a16="http://schemas.microsoft.com/office/drawing/2014/main" val="3811049332"/>
                        </a:ext>
                      </a:extLst>
                    </a:gridCol>
                    <a:gridCol w="2108200">
                      <a:extLst>
                        <a:ext uri="{9D8B030D-6E8A-4147-A177-3AD203B41FA5}">
                          <a16:colId xmlns:a16="http://schemas.microsoft.com/office/drawing/2014/main" val="65277408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934891339"/>
                        </a:ext>
                      </a:extLst>
                    </a:gridCol>
                    <a:gridCol w="2150533">
                      <a:extLst>
                        <a:ext uri="{9D8B030D-6E8A-4147-A177-3AD203B41FA5}">
                          <a16:colId xmlns:a16="http://schemas.microsoft.com/office/drawing/2014/main" val="1341197908"/>
                        </a:ext>
                      </a:extLst>
                    </a:gridCol>
                    <a:gridCol w="1224146">
                      <a:extLst>
                        <a:ext uri="{9D8B030D-6E8A-4147-A177-3AD203B41FA5}">
                          <a16:colId xmlns:a16="http://schemas.microsoft.com/office/drawing/2014/main" val="507661766"/>
                        </a:ext>
                      </a:extLst>
                    </a:gridCol>
                    <a:gridCol w="37388">
                      <a:extLst>
                        <a:ext uri="{9D8B030D-6E8A-4147-A177-3AD203B41FA5}">
                          <a16:colId xmlns:a16="http://schemas.microsoft.com/office/drawing/2014/main" val="543631222"/>
                        </a:ext>
                      </a:extLst>
                    </a:gridCol>
                  </a:tblGrid>
                  <a:tr h="5030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endParaRPr lang="es-GT" sz="1000" kern="100" dirty="0">
                            <a:solidFill>
                              <a:schemeClr val="accent6"/>
                            </a:solidFill>
                            <a:effectLst/>
                            <a:latin typeface="Aptos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Estimador Efectos aleatorios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P. valor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Estimadores 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con covarianza robusta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 anchor="b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solidFill>
                                <a:schemeClr val="accent6"/>
                              </a:solidFill>
                              <a:effectLst/>
                            </a:rPr>
                            <a:t>P. valor</a:t>
                          </a:r>
                          <a:endParaRPr lang="es-GT" sz="1400" kern="100" dirty="0">
                            <a:solidFill>
                              <a:schemeClr val="accent6"/>
                            </a:solidFill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 anchor="b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893787"/>
                      </a:ext>
                    </a:extLst>
                  </a:tr>
                  <a:tr h="467041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L="29971" marR="29971" marT="29971" marB="29971">
                        <a:blipFill>
                          <a:blip r:embed="rId2"/>
                          <a:stretch>
                            <a:fillRect l="-437" t="-110526" r="-476419" b="-7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8.398996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(1.589122)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0.0000001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8.398996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(2.817237)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0.0029015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727339"/>
                      </a:ext>
                    </a:extLst>
                  </a:tr>
                  <a:tr h="4670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exc_high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1210.9281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(187.300267)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0.0000000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1210.928154</a:t>
                          </a:r>
                          <a:endParaRPr lang="es-GT" sz="14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(376.825116)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0.0013300 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345114"/>
                      </a:ext>
                    </a:extLst>
                  </a:tr>
                  <a:tr h="4670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 err="1">
                              <a:effectLst/>
                            </a:rPr>
                            <a:t>ODA.PC:exc_high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-5.493937</a:t>
                          </a:r>
                          <a:endParaRPr lang="es-GT" sz="14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(1.775653)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0.0019990 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-5.493937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(3.069665)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0.0736296 </a:t>
                          </a:r>
                          <a:r>
                            <a:rPr lang="es-GT" sz="1200" b="1" kern="100" dirty="0">
                              <a:effectLst/>
                            </a:rPr>
                            <a:t>.</a:t>
                          </a:r>
                          <a:endParaRPr lang="es-GT" sz="1400" b="1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426149"/>
                      </a:ext>
                    </a:extLst>
                  </a:tr>
                  <a:tr h="4670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exc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-11440.2214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(623.051535)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0.0000000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-11440.2214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(1750.670852)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0.0000000 ***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400256"/>
                      </a:ext>
                    </a:extLst>
                  </a:tr>
                  <a:tr h="4670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GROW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-197.056089</a:t>
                          </a:r>
                          <a:endParaRPr lang="es-GT" sz="14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(52.035842)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0.0001566 ***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-197.056089</a:t>
                          </a:r>
                          <a:endParaRPr lang="es-GT" sz="14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(225.433930)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0.3821476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400088"/>
                      </a:ext>
                    </a:extLst>
                  </a:tr>
                  <a:tr h="25672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Hipótesis alternativa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>
                              <a:effectLst/>
                            </a:rPr>
                            <a:t> </a:t>
                          </a:r>
                          <a:endParaRPr lang="es-GT" sz="8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724622508"/>
                      </a:ext>
                    </a:extLst>
                  </a:tr>
                  <a:tr h="25672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R</a:t>
                          </a:r>
                          <a:r>
                            <a:rPr lang="es-GT" sz="1200" kern="100" baseline="30000">
                              <a:effectLst/>
                            </a:rPr>
                            <a:t>2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0.1690746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 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 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s-GT" sz="8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700" kern="100" dirty="0">
                              <a:effectLst/>
                            </a:rPr>
                            <a:t> </a:t>
                          </a:r>
                          <a:endParaRPr lang="es-GT" dirty="0"/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1695299932"/>
                      </a:ext>
                    </a:extLst>
                  </a:tr>
                  <a:tr h="3019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F-Test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60.12209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0.0000000 ***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Significancia en efectos fijos/aleatorios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>
                              <a:effectLst/>
                            </a:rPr>
                            <a:t> </a:t>
                          </a:r>
                          <a:endParaRPr lang="es-GT" sz="8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2969534688"/>
                      </a:ext>
                    </a:extLst>
                  </a:tr>
                  <a:tr h="3019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Hausman Test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20.3481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0.0010750 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Efectos aleatorios no eficientes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>
                              <a:effectLst/>
                            </a:rPr>
                            <a:t> </a:t>
                          </a:r>
                          <a:endParaRPr lang="es-GT" sz="8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1874548489"/>
                      </a:ext>
                    </a:extLst>
                  </a:tr>
                  <a:tr h="30190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 err="1">
                              <a:effectLst/>
                            </a:rPr>
                            <a:t>Breusch</a:t>
                          </a:r>
                          <a:r>
                            <a:rPr lang="es-GT" sz="1200" kern="100" dirty="0">
                              <a:effectLst/>
                            </a:rPr>
                            <a:t>-Pagan Test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191.0749</a:t>
                          </a:r>
                          <a:endParaRPr lang="es-GT" sz="12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>
                              <a:effectLst/>
                            </a:rPr>
                            <a:t>0.0000000 ***</a:t>
                          </a:r>
                          <a:endParaRPr lang="es-GT" sz="1400" kern="10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1200" kern="100" dirty="0">
                              <a:effectLst/>
                            </a:rPr>
                            <a:t>Existe heteroscedasticidad</a:t>
                          </a:r>
                          <a:endParaRPr lang="es-GT" sz="14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29971" marR="29971" marT="29971" marB="29971"/>
                    </a:tc>
                    <a:tc hMerge="1"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GT" sz="700" kern="100" dirty="0">
                              <a:effectLst/>
                            </a:rPr>
                            <a:t> </a:t>
                          </a:r>
                          <a:endParaRPr lang="es-GT" sz="800" kern="100" dirty="0">
                            <a:effectLst/>
                            <a:latin typeface="Arial" panose="020B0604020202020204" pitchFamily="34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5994" marR="5994" marT="5994" marB="5994"/>
                    </a:tc>
                    <a:extLst>
                      <a:ext uri="{0D108BD9-81ED-4DB2-BD59-A6C34878D82A}">
                        <a16:rowId xmlns:a16="http://schemas.microsoft.com/office/drawing/2014/main" val="5190069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251AD9ED-7601-4C33-A6BA-E379905F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199" y="5184745"/>
            <a:ext cx="5960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Desviaciones estándar en paréntesis. Significancia *** p&lt;0.001, ** p&lt;0.01, * p&lt;0.05, </a:t>
            </a:r>
            <a:r>
              <a:rPr kumimoji="0" lang="es-GT" altLang="ja-JP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.</a:t>
            </a:r>
            <a:r>
              <a:rPr kumimoji="0" lang="es-GT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 p&lt;0.1</a:t>
            </a:r>
            <a:endParaRPr kumimoji="0" lang="es-GT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Fuente: elaboración propia</a:t>
            </a:r>
            <a:endParaRPr kumimoji="0" lang="es-GT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5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12E4-C3A3-41C5-A5C5-3E965DCE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</a:t>
            </a:r>
            <a:endParaRPr lang="es-GT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95D6-4323-47B8-BB1E-09C1061D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GT" dirty="0"/>
              <a:t>Los resultados de los modelos econométricos sugieren:</a:t>
            </a:r>
          </a:p>
          <a:p>
            <a:pPr algn="just"/>
            <a:r>
              <a:rPr lang="es-GT" dirty="0"/>
              <a:t>Relación positiva entre la asistencia oficial para el desarrollo per cápita recibida por un país y su desempeño en el índice de desarrollo humano, así como en el nivel del PIB per cápita. </a:t>
            </a:r>
          </a:p>
          <a:p>
            <a:pPr algn="just"/>
            <a:r>
              <a:rPr lang="es-GT" dirty="0"/>
              <a:t>Países con altos niveles de exclusión por género seguirán obteniendo beneficios de la asistencia recibida, pero estos serán significativamente menores.</a:t>
            </a:r>
          </a:p>
          <a:p>
            <a:pPr algn="just"/>
            <a:r>
              <a:rPr lang="es-ES" dirty="0"/>
              <a:t>La presencia de exclusión </a:t>
            </a:r>
            <a:r>
              <a:rPr lang="es-GT" dirty="0"/>
              <a:t>por género representa un desempeño mas bajo en bienestar y crecimiento económico.</a:t>
            </a:r>
          </a:p>
        </p:txBody>
      </p:sp>
    </p:spTree>
    <p:extLst>
      <p:ext uri="{BB962C8B-B14F-4D97-AF65-F5344CB8AC3E}">
        <p14:creationId xmlns:p14="http://schemas.microsoft.com/office/powerpoint/2010/main" val="26672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A013B-B5D5-44A1-92ED-67774CC5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23837"/>
            <a:ext cx="3449053" cy="4601183"/>
          </a:xfrm>
        </p:spPr>
        <p:txBody>
          <a:bodyPr>
            <a:normAutofit/>
          </a:bodyPr>
          <a:lstStyle/>
          <a:p>
            <a:r>
              <a:rPr lang="es-ES" sz="3200" b="1" dirty="0"/>
              <a:t>Recomendaciones</a:t>
            </a:r>
            <a:endParaRPr lang="es-GT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E3523-9C65-4F96-A6AB-8B8D901A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dirty="0"/>
              <a:t>Realizar estudios que utilicen diversas variables para evaluar la calidad de las instituciones tanto por individual y combinaciones de estas.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Investigar el impacto de la asistencia para el desarrollo en otras áreas, como los aspectos medioambientales o en el fortalecimiento institucional de los países receptores.</a:t>
            </a:r>
          </a:p>
        </p:txBody>
      </p:sp>
    </p:spTree>
    <p:extLst>
      <p:ext uri="{BB962C8B-B14F-4D97-AF65-F5344CB8AC3E}">
        <p14:creationId xmlns:p14="http://schemas.microsoft.com/office/powerpoint/2010/main" val="152626082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44</TotalTime>
  <Words>328</Words>
  <Application>Microsoft Office PowerPoint</Application>
  <PresentationFormat>Panorámica</PresentationFormat>
  <Paragraphs>85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MS Gothic</vt:lpstr>
      <vt:lpstr>Yu Gothic</vt:lpstr>
      <vt:lpstr>Aptos</vt:lpstr>
      <vt:lpstr>Arial</vt:lpstr>
      <vt:lpstr>Corbel</vt:lpstr>
      <vt:lpstr>Times New Roman</vt:lpstr>
      <vt:lpstr>Wingdings 2</vt:lpstr>
      <vt:lpstr>Marco</vt:lpstr>
      <vt:lpstr>El efecto de la Asistencia Oficial para el Desarrollo sobre el crecimiento económico y bienestar en países en desarrollo</vt:lpstr>
      <vt:lpstr>Motivación</vt:lpstr>
      <vt:lpstr>Revisión de Literatura</vt:lpstr>
      <vt:lpstr>Datos</vt:lpstr>
      <vt:lpstr>Metodología</vt:lpstr>
      <vt:lpstr>Resultados</vt:lpstr>
      <vt:lpstr>Conclusiones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efecto de la Asistencia Oficial para el Desarrollo sobre el crecimiento económico y bienestar en países en desarrollo</dc:title>
  <dc:creator>Usuario de Internet para CAP</dc:creator>
  <cp:lastModifiedBy>Usuario de Internet para CAP</cp:lastModifiedBy>
  <cp:revision>6</cp:revision>
  <dcterms:created xsi:type="dcterms:W3CDTF">2024-09-16T17:47:10Z</dcterms:created>
  <dcterms:modified xsi:type="dcterms:W3CDTF">2024-09-16T18:31:32Z</dcterms:modified>
</cp:coreProperties>
</file>