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71" r:id="rId5"/>
    <p:sldId id="273" r:id="rId6"/>
    <p:sldId id="272" r:id="rId7"/>
    <p:sldId id="259" r:id="rId8"/>
    <p:sldId id="270" r:id="rId9"/>
    <p:sldId id="265" r:id="rId10"/>
    <p:sldId id="266" r:id="rId11"/>
    <p:sldId id="267" r:id="rId12"/>
    <p:sldId id="268" r:id="rId13"/>
    <p:sldId id="269" r:id="rId14"/>
    <p:sldId id="260" r:id="rId15"/>
    <p:sldId id="261" r:id="rId16"/>
    <p:sldId id="264" r:id="rId17"/>
    <p:sldId id="262"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9" d="100"/>
          <a:sy n="109" d="100"/>
        </p:scale>
        <p:origin x="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586B75A-687E-405C-8A0B-8D00578BA2C3}" type="datetimeFigureOut">
              <a:rPr lang="en-US" dirty="0"/>
              <a:pPr/>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9/16/2024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9/16/2024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9/16/2024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9/16/2024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9/16/2024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9/16/2024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E1FD60-E439-4972-B743-04D9ACC97E27}"/>
              </a:ext>
            </a:extLst>
          </p:cNvPr>
          <p:cNvSpPr>
            <a:spLocks noGrp="1"/>
          </p:cNvSpPr>
          <p:nvPr>
            <p:ph type="ctrTitle"/>
          </p:nvPr>
        </p:nvSpPr>
        <p:spPr/>
        <p:txBody>
          <a:bodyPr>
            <a:noAutofit/>
          </a:bodyPr>
          <a:lstStyle/>
          <a:p>
            <a:r>
              <a:rPr lang="es-GT" sz="4800" b="1" dirty="0"/>
              <a:t>El efecto de la Asistencia Oficial para el Desarrollo sobre el crecimiento económico y bienestar en países en desarrollo</a:t>
            </a:r>
            <a:endParaRPr lang="es-GT" sz="4800" dirty="0"/>
          </a:p>
        </p:txBody>
      </p:sp>
      <p:sp>
        <p:nvSpPr>
          <p:cNvPr id="3" name="Subtítulo 2">
            <a:extLst>
              <a:ext uri="{FF2B5EF4-FFF2-40B4-BE49-F238E27FC236}">
                <a16:creationId xmlns:a16="http://schemas.microsoft.com/office/drawing/2014/main" id="{AE29562B-5FB4-4BC8-AA69-E2B581A1832B}"/>
              </a:ext>
            </a:extLst>
          </p:cNvPr>
          <p:cNvSpPr>
            <a:spLocks noGrp="1"/>
          </p:cNvSpPr>
          <p:nvPr>
            <p:ph type="subTitle" idx="1"/>
          </p:nvPr>
        </p:nvSpPr>
        <p:spPr>
          <a:xfrm>
            <a:off x="1069848" y="5030730"/>
            <a:ext cx="7315200" cy="914400"/>
          </a:xfrm>
        </p:spPr>
        <p:txBody>
          <a:bodyPr>
            <a:normAutofit/>
          </a:bodyPr>
          <a:lstStyle/>
          <a:p>
            <a:r>
              <a:rPr lang="es-GT" sz="2400" dirty="0"/>
              <a:t>Presentado por</a:t>
            </a:r>
          </a:p>
          <a:p>
            <a:r>
              <a:rPr lang="es-GT" sz="2400" b="1" dirty="0"/>
              <a:t>Oscar Eduardo Morales Cárdenas</a:t>
            </a:r>
            <a:endParaRPr lang="es-GT" sz="2400" dirty="0"/>
          </a:p>
        </p:txBody>
      </p:sp>
      <p:sp>
        <p:nvSpPr>
          <p:cNvPr id="4" name="Rectángulo 3">
            <a:extLst>
              <a:ext uri="{FF2B5EF4-FFF2-40B4-BE49-F238E27FC236}">
                <a16:creationId xmlns:a16="http://schemas.microsoft.com/office/drawing/2014/main" id="{932B4087-2EDC-4667-8920-E1CD0595673E}"/>
              </a:ext>
            </a:extLst>
          </p:cNvPr>
          <p:cNvSpPr/>
          <p:nvPr/>
        </p:nvSpPr>
        <p:spPr>
          <a:xfrm>
            <a:off x="4355659" y="6196081"/>
            <a:ext cx="3300904" cy="369332"/>
          </a:xfrm>
          <a:prstGeom prst="rect">
            <a:avLst/>
          </a:prstGeom>
        </p:spPr>
        <p:txBody>
          <a:bodyPr wrap="none">
            <a:spAutoFit/>
          </a:bodyPr>
          <a:lstStyle/>
          <a:p>
            <a:r>
              <a:rPr lang="en-US" b="1" dirty="0">
                <a:solidFill>
                  <a:schemeClr val="accent6"/>
                </a:solidFill>
                <a:latin typeface="Arial" panose="020B0604020202020204" pitchFamily="34" charset="0"/>
                <a:ea typeface="Yu Gothic" panose="020B0400000000000000" pitchFamily="34" charset="-128"/>
                <a:cs typeface="Times New Roman" panose="02020603050405020304" pitchFamily="18" charset="0"/>
              </a:rPr>
              <a:t>Guatemala, </a:t>
            </a:r>
            <a:r>
              <a:rPr lang="es-GT" b="1" dirty="0">
                <a:solidFill>
                  <a:schemeClr val="accent6"/>
                </a:solidFill>
                <a:latin typeface="Arial" panose="020B0604020202020204" pitchFamily="34" charset="0"/>
                <a:ea typeface="Yu Gothic" panose="020B0400000000000000" pitchFamily="34" charset="-128"/>
                <a:cs typeface="Times New Roman" panose="02020603050405020304" pitchFamily="18" charset="0"/>
              </a:rPr>
              <a:t>septiembre</a:t>
            </a:r>
            <a:r>
              <a:rPr lang="en-US" b="1" dirty="0">
                <a:solidFill>
                  <a:schemeClr val="accent6"/>
                </a:solidFill>
                <a:latin typeface="Arial" panose="020B0604020202020204" pitchFamily="34" charset="0"/>
                <a:ea typeface="Yu Gothic" panose="020B0400000000000000" pitchFamily="34" charset="-128"/>
                <a:cs typeface="Times New Roman" panose="02020603050405020304" pitchFamily="18" charset="0"/>
              </a:rPr>
              <a:t> 2024</a:t>
            </a:r>
            <a:endParaRPr lang="es-GT" b="1" dirty="0">
              <a:solidFill>
                <a:schemeClr val="accent6"/>
              </a:solidFill>
            </a:endParaRPr>
          </a:p>
        </p:txBody>
      </p:sp>
      <p:pic>
        <p:nvPicPr>
          <p:cNvPr id="1027" name="Picture 2">
            <a:extLst>
              <a:ext uri="{FF2B5EF4-FFF2-40B4-BE49-F238E27FC236}">
                <a16:creationId xmlns:a16="http://schemas.microsoft.com/office/drawing/2014/main" id="{4D4891A7-B6EB-4E08-90DC-2E59F66742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1"/>
          <a:stretch/>
        </p:blipFill>
        <p:spPr bwMode="auto">
          <a:xfrm>
            <a:off x="10113815" y="900181"/>
            <a:ext cx="1272299" cy="1790700"/>
          </a:xfrm>
          <a:prstGeom prst="ellipse">
            <a:avLst/>
          </a:prstGeom>
          <a:noFill/>
          <a:extLst>
            <a:ext uri="{909E8E84-426E-40DD-AFC4-6F175D3DCCD1}">
              <a14:hiddenFill xmlns:a14="http://schemas.microsoft.com/office/drawing/2010/main">
                <a:solidFill>
                  <a:srgbClr val="FFFFFF"/>
                </a:solidFill>
              </a14:hiddenFill>
            </a:ext>
          </a:extLst>
        </p:spPr>
      </p:pic>
      <p:pic>
        <p:nvPicPr>
          <p:cNvPr id="1026" name="Picture 1" descr="A black and white logo with a bird on top of a pyramid&#10;&#10;Description automatically generated">
            <a:extLst>
              <a:ext uri="{FF2B5EF4-FFF2-40B4-BE49-F238E27FC236}">
                <a16:creationId xmlns:a16="http://schemas.microsoft.com/office/drawing/2014/main" id="{21F2E5BA-7AB7-45C3-939B-FC389A7342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9853" y="2879546"/>
            <a:ext cx="1800225" cy="1790700"/>
          </a:xfrm>
          <a:prstGeom prst="ellipse">
            <a:avLst/>
          </a:prstGeom>
          <a:noFill/>
          <a:extLst>
            <a:ext uri="{909E8E84-426E-40DD-AFC4-6F175D3DCCD1}">
              <a14:hiddenFill xmlns:a14="http://schemas.microsoft.com/office/drawing/2010/main">
                <a:solidFill>
                  <a:srgbClr val="FFFFFF"/>
                </a:solidFill>
              </a14:hiddenFill>
            </a:ext>
          </a:extLst>
        </p:spPr>
      </p:pic>
      <p:pic>
        <p:nvPicPr>
          <p:cNvPr id="1025" name="Picture 3">
            <a:extLst>
              <a:ext uri="{FF2B5EF4-FFF2-40B4-BE49-F238E27FC236}">
                <a16:creationId xmlns:a16="http://schemas.microsoft.com/office/drawing/2014/main" id="{2A62E0CC-4E14-40A6-982C-B8683C072C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6952" t="-211301" r="-27245" b="-211301"/>
          <a:stretch>
            <a:fillRect/>
          </a:stretch>
        </p:blipFill>
        <p:spPr bwMode="auto">
          <a:xfrm>
            <a:off x="9540817" y="3999428"/>
            <a:ext cx="2428440" cy="24155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D1590C7-07C6-46F5-98E7-A40A4EF33961}"/>
              </a:ext>
            </a:extLst>
          </p:cNvPr>
          <p:cNvSpPr>
            <a:spLocks noChangeArrowheads="1"/>
          </p:cNvSpPr>
          <p:nvPr/>
        </p:nvSpPr>
        <p:spPr bwMode="auto">
          <a:xfrm>
            <a:off x="9849853" y="44298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GT"/>
          </a:p>
        </p:txBody>
      </p:sp>
    </p:spTree>
    <p:extLst>
      <p:ext uri="{BB962C8B-B14F-4D97-AF65-F5344CB8AC3E}">
        <p14:creationId xmlns:p14="http://schemas.microsoft.com/office/powerpoint/2010/main" val="509586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B170-2D5D-197C-1712-EC0FF029E510}"/>
              </a:ext>
            </a:extLst>
          </p:cNvPr>
          <p:cNvSpPr>
            <a:spLocks noGrp="1"/>
          </p:cNvSpPr>
          <p:nvPr>
            <p:ph type="title"/>
          </p:nvPr>
        </p:nvSpPr>
        <p:spPr/>
        <p:txBody>
          <a:bodyPr/>
          <a:lstStyle/>
          <a:p>
            <a:r>
              <a:rPr lang="es-ES" b="1" dirty="0"/>
              <a:t>Datos</a:t>
            </a:r>
            <a:endParaRPr lang="es-GT" b="1" dirty="0"/>
          </a:p>
        </p:txBody>
      </p:sp>
      <p:pic>
        <p:nvPicPr>
          <p:cNvPr id="6" name="Content Placeholder 5">
            <a:extLst>
              <a:ext uri="{FF2B5EF4-FFF2-40B4-BE49-F238E27FC236}">
                <a16:creationId xmlns:a16="http://schemas.microsoft.com/office/drawing/2014/main" id="{B6CEDA09-BC69-D185-6FED-39F0DECD9E1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1165669"/>
            <a:ext cx="7315200" cy="4517136"/>
          </a:xfrm>
          <a:prstGeom prst="rect">
            <a:avLst/>
          </a:prstGeom>
          <a:noFill/>
          <a:ln>
            <a:noFill/>
          </a:ln>
        </p:spPr>
      </p:pic>
    </p:spTree>
    <p:extLst>
      <p:ext uri="{BB962C8B-B14F-4D97-AF65-F5344CB8AC3E}">
        <p14:creationId xmlns:p14="http://schemas.microsoft.com/office/powerpoint/2010/main" val="185429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B170-2D5D-197C-1712-EC0FF029E510}"/>
              </a:ext>
            </a:extLst>
          </p:cNvPr>
          <p:cNvSpPr>
            <a:spLocks noGrp="1"/>
          </p:cNvSpPr>
          <p:nvPr>
            <p:ph type="title"/>
          </p:nvPr>
        </p:nvSpPr>
        <p:spPr/>
        <p:txBody>
          <a:bodyPr/>
          <a:lstStyle/>
          <a:p>
            <a:r>
              <a:rPr lang="es-ES" b="1" dirty="0"/>
              <a:t>Datos</a:t>
            </a:r>
            <a:endParaRPr lang="es-GT" b="1" dirty="0"/>
          </a:p>
        </p:txBody>
      </p:sp>
      <p:pic>
        <p:nvPicPr>
          <p:cNvPr id="5" name="Content Placeholder 4">
            <a:extLst>
              <a:ext uri="{FF2B5EF4-FFF2-40B4-BE49-F238E27FC236}">
                <a16:creationId xmlns:a16="http://schemas.microsoft.com/office/drawing/2014/main" id="{A3F55AB7-6947-92C7-F15C-FD415AF63FF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1165669"/>
            <a:ext cx="7315200" cy="4517136"/>
          </a:xfrm>
          <a:prstGeom prst="rect">
            <a:avLst/>
          </a:prstGeom>
          <a:noFill/>
          <a:ln>
            <a:noFill/>
          </a:ln>
        </p:spPr>
      </p:pic>
    </p:spTree>
    <p:extLst>
      <p:ext uri="{BB962C8B-B14F-4D97-AF65-F5344CB8AC3E}">
        <p14:creationId xmlns:p14="http://schemas.microsoft.com/office/powerpoint/2010/main" val="535859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B170-2D5D-197C-1712-EC0FF029E510}"/>
              </a:ext>
            </a:extLst>
          </p:cNvPr>
          <p:cNvSpPr>
            <a:spLocks noGrp="1"/>
          </p:cNvSpPr>
          <p:nvPr>
            <p:ph type="title"/>
          </p:nvPr>
        </p:nvSpPr>
        <p:spPr/>
        <p:txBody>
          <a:bodyPr/>
          <a:lstStyle/>
          <a:p>
            <a:r>
              <a:rPr lang="es-ES" b="1" dirty="0"/>
              <a:t>Datos</a:t>
            </a:r>
            <a:endParaRPr lang="es-GT" b="1" dirty="0"/>
          </a:p>
        </p:txBody>
      </p:sp>
      <p:pic>
        <p:nvPicPr>
          <p:cNvPr id="6" name="Content Placeholder 5">
            <a:extLst>
              <a:ext uri="{FF2B5EF4-FFF2-40B4-BE49-F238E27FC236}">
                <a16:creationId xmlns:a16="http://schemas.microsoft.com/office/drawing/2014/main" id="{C910002D-4F19-3DF6-3F42-B406B6534E5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1165669"/>
            <a:ext cx="7315200" cy="4517136"/>
          </a:xfrm>
          <a:prstGeom prst="rect">
            <a:avLst/>
          </a:prstGeom>
          <a:noFill/>
          <a:ln>
            <a:noFill/>
          </a:ln>
        </p:spPr>
      </p:pic>
    </p:spTree>
    <p:extLst>
      <p:ext uri="{BB962C8B-B14F-4D97-AF65-F5344CB8AC3E}">
        <p14:creationId xmlns:p14="http://schemas.microsoft.com/office/powerpoint/2010/main" val="2432645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B170-2D5D-197C-1712-EC0FF029E510}"/>
              </a:ext>
            </a:extLst>
          </p:cNvPr>
          <p:cNvSpPr>
            <a:spLocks noGrp="1"/>
          </p:cNvSpPr>
          <p:nvPr>
            <p:ph type="title"/>
          </p:nvPr>
        </p:nvSpPr>
        <p:spPr/>
        <p:txBody>
          <a:bodyPr/>
          <a:lstStyle/>
          <a:p>
            <a:r>
              <a:rPr lang="es-ES" b="1" dirty="0"/>
              <a:t>Datos</a:t>
            </a:r>
            <a:endParaRPr lang="es-GT" b="1" dirty="0"/>
          </a:p>
        </p:txBody>
      </p:sp>
      <p:pic>
        <p:nvPicPr>
          <p:cNvPr id="5" name="Content Placeholder 4">
            <a:extLst>
              <a:ext uri="{FF2B5EF4-FFF2-40B4-BE49-F238E27FC236}">
                <a16:creationId xmlns:a16="http://schemas.microsoft.com/office/drawing/2014/main" id="{3C8AAF23-EDEB-6A8D-584B-78D93074BF4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1165669"/>
            <a:ext cx="7315200" cy="4517136"/>
          </a:xfrm>
          <a:prstGeom prst="rect">
            <a:avLst/>
          </a:prstGeom>
          <a:noFill/>
          <a:ln>
            <a:noFill/>
          </a:ln>
        </p:spPr>
      </p:pic>
    </p:spTree>
    <p:extLst>
      <p:ext uri="{BB962C8B-B14F-4D97-AF65-F5344CB8AC3E}">
        <p14:creationId xmlns:p14="http://schemas.microsoft.com/office/powerpoint/2010/main" val="2094742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F4FEB5-950D-4DA7-8F50-877A387D9811}"/>
              </a:ext>
            </a:extLst>
          </p:cNvPr>
          <p:cNvSpPr>
            <a:spLocks noGrp="1"/>
          </p:cNvSpPr>
          <p:nvPr>
            <p:ph type="title"/>
          </p:nvPr>
        </p:nvSpPr>
        <p:spPr/>
        <p:txBody>
          <a:bodyPr/>
          <a:lstStyle/>
          <a:p>
            <a:r>
              <a:rPr lang="es-ES" b="1" dirty="0"/>
              <a:t>Metodología</a:t>
            </a:r>
            <a:endParaRPr lang="es-GT" b="1"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2C92ADB-1ECE-BFD6-27FB-A0801F1D5831}"/>
                  </a:ext>
                </a:extLst>
              </p:cNvPr>
              <p:cNvSpPr txBox="1"/>
              <p:nvPr/>
            </p:nvSpPr>
            <p:spPr>
              <a:xfrm>
                <a:off x="3341405" y="754505"/>
                <a:ext cx="84346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GT" i="1" smtClean="0">
                              <a:solidFill>
                                <a:srgbClr val="836967"/>
                              </a:solidFill>
                              <a:latin typeface="Cambria Math" panose="02040503050406030204" pitchFamily="18" charset="0"/>
                            </a:rPr>
                          </m:ctrlPr>
                        </m:sSubPr>
                        <m:e>
                          <m:r>
                            <a:rPr lang="es-GT" i="1">
                              <a:latin typeface="Cambria Math" panose="02040503050406030204" pitchFamily="18" charset="0"/>
                            </a:rPr>
                            <m:t>h𝑑𝑖</m:t>
                          </m:r>
                          <m:r>
                            <a:rPr lang="es-GT" i="0">
                              <a:latin typeface="Cambria Math" panose="02040503050406030204" pitchFamily="18" charset="0"/>
                            </a:rPr>
                            <m:t> </m:t>
                          </m:r>
                        </m:e>
                        <m:sub>
                          <m:r>
                            <a:rPr lang="es-GT" i="1">
                              <a:latin typeface="Cambria Math" panose="02040503050406030204" pitchFamily="18" charset="0"/>
                            </a:rPr>
                            <m:t>𝑖𝑡</m:t>
                          </m:r>
                        </m:sub>
                      </m:sSub>
                      <m:r>
                        <a:rPr lang="es-GT" i="0">
                          <a:latin typeface="Cambria Math" panose="02040503050406030204" pitchFamily="18" charset="0"/>
                        </a:rPr>
                        <m:t>=</m:t>
                      </m:r>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𝑜𝑑𝑎</m:t>
                          </m:r>
                          <m:r>
                            <m:rPr>
                              <m:lit/>
                            </m:rPr>
                            <a:rPr lang="es-GT" i="0">
                              <a:latin typeface="Cambria Math" panose="02040503050406030204" pitchFamily="18" charset="0"/>
                            </a:rPr>
                            <m:t>_</m:t>
                          </m:r>
                          <m:r>
                            <a:rPr lang="es-GT" i="1">
                              <a:latin typeface="Cambria Math" panose="02040503050406030204" pitchFamily="18" charset="0"/>
                            </a:rPr>
                            <m:t>𝑝𝑐</m:t>
                          </m:r>
                        </m:e>
                        <m:sub>
                          <m:r>
                            <a:rPr lang="es-GT" i="1">
                              <a:latin typeface="Cambria Math" panose="02040503050406030204" pitchFamily="18" charset="0"/>
                            </a:rPr>
                            <m:t>𝑖𝑡</m:t>
                          </m:r>
                        </m:sub>
                      </m:sSub>
                      <m:r>
                        <a:rPr lang="es-GT" i="0">
                          <a:latin typeface="Cambria Math" panose="02040503050406030204" pitchFamily="18" charset="0"/>
                        </a:rPr>
                        <m:t>+</m:t>
                      </m:r>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𝑒𝑥𝑐</m:t>
                          </m:r>
                          <m:r>
                            <m:rPr>
                              <m:lit/>
                            </m:rPr>
                            <a:rPr lang="es-GT" i="0">
                              <a:latin typeface="Cambria Math" panose="02040503050406030204" pitchFamily="18" charset="0"/>
                            </a:rPr>
                            <m:t>_</m:t>
                          </m:r>
                          <m:r>
                            <a:rPr lang="es-GT" i="1">
                              <a:latin typeface="Cambria Math" panose="02040503050406030204" pitchFamily="18" charset="0"/>
                            </a:rPr>
                            <m:t>h𝑖𝑔h</m:t>
                          </m:r>
                        </m:e>
                        <m:sub>
                          <m:r>
                            <a:rPr lang="es-GT" i="1">
                              <a:latin typeface="Cambria Math" panose="02040503050406030204" pitchFamily="18" charset="0"/>
                            </a:rPr>
                            <m:t>𝑖𝑡</m:t>
                          </m:r>
                        </m:sub>
                      </m:sSub>
                      <m:r>
                        <a:rPr lang="es-GT" i="0">
                          <a:latin typeface="Cambria Math" panose="02040503050406030204" pitchFamily="18" charset="0"/>
                        </a:rPr>
                        <m:t>+</m:t>
                      </m:r>
                      <m:d>
                        <m:dPr>
                          <m:ctrlPr>
                            <a:rPr lang="es-GT" i="1">
                              <a:solidFill>
                                <a:srgbClr val="836967"/>
                              </a:solidFill>
                              <a:latin typeface="Cambria Math" panose="02040503050406030204" pitchFamily="18" charset="0"/>
                            </a:rPr>
                          </m:ctrlPr>
                        </m:dPr>
                        <m:e>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𝑜𝑑𝑎</m:t>
                              </m:r>
                              <m:r>
                                <m:rPr>
                                  <m:lit/>
                                </m:rPr>
                                <a:rPr lang="es-GT" i="0">
                                  <a:latin typeface="Cambria Math" panose="02040503050406030204" pitchFamily="18" charset="0"/>
                                </a:rPr>
                                <m:t>_</m:t>
                              </m:r>
                              <m:r>
                                <a:rPr lang="es-GT" i="1">
                                  <a:latin typeface="Cambria Math" panose="02040503050406030204" pitchFamily="18" charset="0"/>
                                </a:rPr>
                                <m:t>𝑝𝑐</m:t>
                              </m:r>
                            </m:e>
                            <m:sub>
                              <m:r>
                                <a:rPr lang="es-GT" i="1">
                                  <a:latin typeface="Cambria Math" panose="02040503050406030204" pitchFamily="18" charset="0"/>
                                </a:rPr>
                                <m:t>𝑖𝑡</m:t>
                              </m:r>
                            </m:sub>
                          </m:sSub>
                          <m:r>
                            <a:rPr lang="es-GT" i="0">
                              <a:latin typeface="Cambria Math" panose="02040503050406030204" pitchFamily="18" charset="0"/>
                            </a:rPr>
                            <m:t>∙</m:t>
                          </m:r>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𝑒𝑥𝑐</m:t>
                              </m:r>
                              <m:r>
                                <m:rPr>
                                  <m:lit/>
                                </m:rPr>
                                <a:rPr lang="es-GT" i="0">
                                  <a:latin typeface="Cambria Math" panose="02040503050406030204" pitchFamily="18" charset="0"/>
                                </a:rPr>
                                <m:t>_</m:t>
                              </m:r>
                              <m:r>
                                <a:rPr lang="es-GT" i="1">
                                  <a:latin typeface="Cambria Math" panose="02040503050406030204" pitchFamily="18" charset="0"/>
                                </a:rPr>
                                <m:t>h𝑖𝑔h</m:t>
                              </m:r>
                            </m:e>
                            <m:sub>
                              <m:r>
                                <a:rPr lang="es-GT" i="1">
                                  <a:latin typeface="Cambria Math" panose="02040503050406030204" pitchFamily="18" charset="0"/>
                                </a:rPr>
                                <m:t>𝑖𝑡</m:t>
                              </m:r>
                            </m:sub>
                          </m:sSub>
                        </m:e>
                      </m:d>
                      <m:r>
                        <a:rPr lang="es-GT" i="0">
                          <a:latin typeface="Cambria Math" panose="02040503050406030204" pitchFamily="18" charset="0"/>
                        </a:rPr>
                        <m:t>+</m:t>
                      </m:r>
                      <m:sSub>
                        <m:sSubPr>
                          <m:ctrlPr>
                            <a:rPr lang="es-GT" i="1">
                              <a:solidFill>
                                <a:srgbClr val="836967"/>
                              </a:solidFill>
                              <a:latin typeface="Cambria Math" panose="02040503050406030204" pitchFamily="18" charset="0"/>
                            </a:rPr>
                          </m:ctrlPr>
                        </m:sSubPr>
                        <m:e>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𝑒𝑥𝑐</m:t>
                              </m:r>
                            </m:e>
                            <m:sub>
                              <m:r>
                                <a:rPr lang="es-GT" i="1">
                                  <a:latin typeface="Cambria Math" panose="02040503050406030204" pitchFamily="18" charset="0"/>
                                </a:rPr>
                                <m:t>𝑖𝑡</m:t>
                              </m:r>
                            </m:sub>
                          </m:sSub>
                          <m:r>
                            <a:rPr lang="es-GT" i="0">
                              <a:latin typeface="Cambria Math" panose="02040503050406030204" pitchFamily="18" charset="0"/>
                            </a:rPr>
                            <m:t>+</m:t>
                          </m:r>
                          <m:r>
                            <a:rPr lang="es-GT" i="1">
                              <a:latin typeface="Cambria Math" panose="02040503050406030204" pitchFamily="18" charset="0"/>
                            </a:rPr>
                            <m:t>𝑔𝑑𝑝</m:t>
                          </m:r>
                          <m:r>
                            <m:rPr>
                              <m:lit/>
                            </m:rPr>
                            <a:rPr lang="es-GT" i="0">
                              <a:latin typeface="Cambria Math" panose="02040503050406030204" pitchFamily="18" charset="0"/>
                            </a:rPr>
                            <m:t>_</m:t>
                          </m:r>
                          <m:r>
                            <a:rPr lang="es-GT" i="1">
                              <a:latin typeface="Cambria Math" panose="02040503050406030204" pitchFamily="18" charset="0"/>
                            </a:rPr>
                            <m:t>𝑝𝑐</m:t>
                          </m:r>
                        </m:e>
                        <m:sub>
                          <m:r>
                            <a:rPr lang="es-GT" i="1">
                              <a:latin typeface="Cambria Math" panose="02040503050406030204" pitchFamily="18" charset="0"/>
                            </a:rPr>
                            <m:t>𝑖𝑡</m:t>
                          </m:r>
                        </m:sub>
                      </m:sSub>
                      <m:r>
                        <a:rPr lang="es-GT" i="0">
                          <a:latin typeface="Cambria Math" panose="02040503050406030204" pitchFamily="18" charset="0"/>
                        </a:rPr>
                        <m:t>+</m:t>
                      </m:r>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𝜀</m:t>
                          </m:r>
                        </m:e>
                        <m:sub>
                          <m:r>
                            <a:rPr lang="es-GT" i="1">
                              <a:latin typeface="Cambria Math" panose="02040503050406030204" pitchFamily="18" charset="0"/>
                            </a:rPr>
                            <m:t>𝑖𝑡</m:t>
                          </m:r>
                        </m:sub>
                      </m:sSub>
                    </m:oMath>
                  </m:oMathPara>
                </a14:m>
                <a:endParaRPr lang="es-GT" dirty="0"/>
              </a:p>
            </p:txBody>
          </p:sp>
        </mc:Choice>
        <mc:Fallback>
          <p:sp>
            <p:nvSpPr>
              <p:cNvPr id="5" name="TextBox 4">
                <a:extLst>
                  <a:ext uri="{FF2B5EF4-FFF2-40B4-BE49-F238E27FC236}">
                    <a16:creationId xmlns:a16="http://schemas.microsoft.com/office/drawing/2014/main" id="{72C92ADB-1ECE-BFD6-27FB-A0801F1D5831}"/>
                  </a:ext>
                </a:extLst>
              </p:cNvPr>
              <p:cNvSpPr txBox="1">
                <a:spLocks noRot="1" noChangeAspect="1" noMove="1" noResize="1" noEditPoints="1" noAdjustHandles="1" noChangeArrowheads="1" noChangeShapeType="1" noTextEdit="1"/>
              </p:cNvSpPr>
              <p:nvPr/>
            </p:nvSpPr>
            <p:spPr>
              <a:xfrm>
                <a:off x="3341405" y="754505"/>
                <a:ext cx="8434699" cy="369332"/>
              </a:xfrm>
              <a:prstGeom prst="rect">
                <a:avLst/>
              </a:prstGeom>
              <a:blipFill>
                <a:blip r:embed="rId2"/>
                <a:stretch>
                  <a:fillRect b="-13333"/>
                </a:stretch>
              </a:blipFill>
            </p:spPr>
            <p:txBody>
              <a:bodyPr/>
              <a:lstStyle/>
              <a:p>
                <a:r>
                  <a:rPr lang="es-GT">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678A1C7B-F944-7C87-9ECA-FE97ABF8DA4B}"/>
                  </a:ext>
                </a:extLst>
              </p:cNvPr>
              <p:cNvSpPr txBox="1"/>
              <p:nvPr/>
            </p:nvSpPr>
            <p:spPr>
              <a:xfrm>
                <a:off x="3504383" y="2583306"/>
                <a:ext cx="843469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GT" i="1" smtClean="0">
                              <a:solidFill>
                                <a:srgbClr val="836967"/>
                              </a:solidFill>
                              <a:latin typeface="Cambria Math" panose="02040503050406030204" pitchFamily="18" charset="0"/>
                            </a:rPr>
                          </m:ctrlPr>
                        </m:sSubPr>
                        <m:e>
                          <m:r>
                            <a:rPr lang="es-GT" i="1">
                              <a:latin typeface="Cambria Math" panose="02040503050406030204" pitchFamily="18" charset="0"/>
                            </a:rPr>
                            <m:t>𝑔𝑑𝑝</m:t>
                          </m:r>
                          <m:r>
                            <m:rPr>
                              <m:lit/>
                            </m:rPr>
                            <a:rPr lang="es-GT" i="0">
                              <a:latin typeface="Cambria Math" panose="02040503050406030204" pitchFamily="18" charset="0"/>
                            </a:rPr>
                            <m:t>_</m:t>
                          </m:r>
                          <m:r>
                            <a:rPr lang="es-GT" i="1">
                              <a:latin typeface="Cambria Math" panose="02040503050406030204" pitchFamily="18" charset="0"/>
                            </a:rPr>
                            <m:t>𝑝𝑐</m:t>
                          </m:r>
                          <m:r>
                            <a:rPr lang="es-GT" i="0">
                              <a:latin typeface="Cambria Math" panose="02040503050406030204" pitchFamily="18" charset="0"/>
                            </a:rPr>
                            <m:t> </m:t>
                          </m:r>
                        </m:e>
                        <m:sub>
                          <m:r>
                            <a:rPr lang="es-GT" i="1">
                              <a:latin typeface="Cambria Math" panose="02040503050406030204" pitchFamily="18" charset="0"/>
                            </a:rPr>
                            <m:t>𝑖𝑡</m:t>
                          </m:r>
                        </m:sub>
                      </m:sSub>
                      <m:r>
                        <a:rPr lang="es-GT" i="0">
                          <a:latin typeface="Cambria Math" panose="02040503050406030204" pitchFamily="18" charset="0"/>
                        </a:rPr>
                        <m:t>=</m:t>
                      </m:r>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𝑜𝑑𝑎</m:t>
                          </m:r>
                          <m:r>
                            <m:rPr>
                              <m:lit/>
                            </m:rPr>
                            <a:rPr lang="es-GT" i="0">
                              <a:latin typeface="Cambria Math" panose="02040503050406030204" pitchFamily="18" charset="0"/>
                            </a:rPr>
                            <m:t>_</m:t>
                          </m:r>
                          <m:r>
                            <a:rPr lang="es-GT" i="1">
                              <a:latin typeface="Cambria Math" panose="02040503050406030204" pitchFamily="18" charset="0"/>
                            </a:rPr>
                            <m:t>𝑝𝑐</m:t>
                          </m:r>
                        </m:e>
                        <m:sub>
                          <m:r>
                            <a:rPr lang="es-GT" i="1">
                              <a:latin typeface="Cambria Math" panose="02040503050406030204" pitchFamily="18" charset="0"/>
                            </a:rPr>
                            <m:t>𝑖𝑡</m:t>
                          </m:r>
                        </m:sub>
                      </m:sSub>
                      <m:r>
                        <a:rPr lang="es-GT" i="0">
                          <a:latin typeface="Cambria Math" panose="02040503050406030204" pitchFamily="18" charset="0"/>
                        </a:rPr>
                        <m:t>+</m:t>
                      </m:r>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𝑒𝑥𝑐</m:t>
                          </m:r>
                          <m:r>
                            <m:rPr>
                              <m:lit/>
                            </m:rPr>
                            <a:rPr lang="es-GT" i="0">
                              <a:latin typeface="Cambria Math" panose="02040503050406030204" pitchFamily="18" charset="0"/>
                            </a:rPr>
                            <m:t>_</m:t>
                          </m:r>
                          <m:r>
                            <a:rPr lang="es-GT" i="1">
                              <a:latin typeface="Cambria Math" panose="02040503050406030204" pitchFamily="18" charset="0"/>
                            </a:rPr>
                            <m:t>h𝑖𝑔h</m:t>
                          </m:r>
                        </m:e>
                        <m:sub>
                          <m:r>
                            <a:rPr lang="es-GT" i="1">
                              <a:latin typeface="Cambria Math" panose="02040503050406030204" pitchFamily="18" charset="0"/>
                            </a:rPr>
                            <m:t>𝑖𝑡</m:t>
                          </m:r>
                        </m:sub>
                      </m:sSub>
                      <m:r>
                        <a:rPr lang="es-GT" i="0">
                          <a:latin typeface="Cambria Math" panose="02040503050406030204" pitchFamily="18" charset="0"/>
                        </a:rPr>
                        <m:t>+</m:t>
                      </m:r>
                      <m:d>
                        <m:dPr>
                          <m:ctrlPr>
                            <a:rPr lang="es-GT" i="1">
                              <a:solidFill>
                                <a:srgbClr val="836967"/>
                              </a:solidFill>
                              <a:latin typeface="Cambria Math" panose="02040503050406030204" pitchFamily="18" charset="0"/>
                            </a:rPr>
                          </m:ctrlPr>
                        </m:dPr>
                        <m:e>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𝑜𝑑𝑎</m:t>
                              </m:r>
                              <m:r>
                                <m:rPr>
                                  <m:lit/>
                                </m:rPr>
                                <a:rPr lang="es-GT" i="0">
                                  <a:latin typeface="Cambria Math" panose="02040503050406030204" pitchFamily="18" charset="0"/>
                                </a:rPr>
                                <m:t>_</m:t>
                              </m:r>
                              <m:r>
                                <a:rPr lang="es-GT" i="1">
                                  <a:latin typeface="Cambria Math" panose="02040503050406030204" pitchFamily="18" charset="0"/>
                                </a:rPr>
                                <m:t>𝑝𝑐</m:t>
                              </m:r>
                            </m:e>
                            <m:sub>
                              <m:r>
                                <a:rPr lang="es-GT" i="1">
                                  <a:latin typeface="Cambria Math" panose="02040503050406030204" pitchFamily="18" charset="0"/>
                                </a:rPr>
                                <m:t>𝑖𝑡</m:t>
                              </m:r>
                            </m:sub>
                          </m:sSub>
                          <m:r>
                            <a:rPr lang="es-GT" i="0">
                              <a:latin typeface="Cambria Math" panose="02040503050406030204" pitchFamily="18" charset="0"/>
                            </a:rPr>
                            <m:t>∙</m:t>
                          </m:r>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𝑒𝑥𝑐</m:t>
                              </m:r>
                              <m:r>
                                <m:rPr>
                                  <m:lit/>
                                </m:rPr>
                                <a:rPr lang="es-GT" i="0">
                                  <a:latin typeface="Cambria Math" panose="02040503050406030204" pitchFamily="18" charset="0"/>
                                </a:rPr>
                                <m:t>_</m:t>
                              </m:r>
                              <m:r>
                                <a:rPr lang="es-GT" i="1">
                                  <a:latin typeface="Cambria Math" panose="02040503050406030204" pitchFamily="18" charset="0"/>
                                </a:rPr>
                                <m:t>h𝑖𝑔h</m:t>
                              </m:r>
                            </m:e>
                            <m:sub>
                              <m:r>
                                <a:rPr lang="es-GT" i="1">
                                  <a:latin typeface="Cambria Math" panose="02040503050406030204" pitchFamily="18" charset="0"/>
                                </a:rPr>
                                <m:t>𝑖𝑡</m:t>
                              </m:r>
                            </m:sub>
                          </m:sSub>
                        </m:e>
                      </m:d>
                      <m:r>
                        <a:rPr lang="es-GT" i="0">
                          <a:latin typeface="Cambria Math" panose="02040503050406030204" pitchFamily="18" charset="0"/>
                        </a:rPr>
                        <m:t>+</m:t>
                      </m:r>
                      <m:sSub>
                        <m:sSubPr>
                          <m:ctrlPr>
                            <a:rPr lang="es-GT" i="1">
                              <a:solidFill>
                                <a:srgbClr val="836967"/>
                              </a:solidFill>
                              <a:latin typeface="Cambria Math" panose="02040503050406030204" pitchFamily="18" charset="0"/>
                            </a:rPr>
                          </m:ctrlPr>
                        </m:sSubPr>
                        <m:e>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𝑒𝑥𝑐</m:t>
                              </m:r>
                            </m:e>
                            <m:sub>
                              <m:r>
                                <a:rPr lang="es-GT" i="1">
                                  <a:latin typeface="Cambria Math" panose="02040503050406030204" pitchFamily="18" charset="0"/>
                                </a:rPr>
                                <m:t>𝑖𝑡</m:t>
                              </m:r>
                            </m:sub>
                          </m:sSub>
                          <m:r>
                            <a:rPr lang="es-GT" i="0">
                              <a:latin typeface="Cambria Math" panose="02040503050406030204" pitchFamily="18" charset="0"/>
                            </a:rPr>
                            <m:t>+</m:t>
                          </m:r>
                          <m:r>
                            <a:rPr lang="es-GT" i="1">
                              <a:latin typeface="Cambria Math" panose="02040503050406030204" pitchFamily="18" charset="0"/>
                            </a:rPr>
                            <m:t>𝑔𝑟𝑜𝑤</m:t>
                          </m:r>
                        </m:e>
                        <m:sub>
                          <m:r>
                            <a:rPr lang="es-GT" i="1">
                              <a:latin typeface="Cambria Math" panose="02040503050406030204" pitchFamily="18" charset="0"/>
                            </a:rPr>
                            <m:t>𝑖𝑡</m:t>
                          </m:r>
                        </m:sub>
                      </m:sSub>
                      <m:r>
                        <a:rPr lang="es-GT" i="0">
                          <a:latin typeface="Cambria Math" panose="02040503050406030204" pitchFamily="18" charset="0"/>
                        </a:rPr>
                        <m:t>+</m:t>
                      </m:r>
                      <m:sSub>
                        <m:sSubPr>
                          <m:ctrlPr>
                            <a:rPr lang="es-GT" i="1">
                              <a:solidFill>
                                <a:srgbClr val="836967"/>
                              </a:solidFill>
                              <a:latin typeface="Cambria Math" panose="02040503050406030204" pitchFamily="18" charset="0"/>
                            </a:rPr>
                          </m:ctrlPr>
                        </m:sSubPr>
                        <m:e>
                          <m:r>
                            <a:rPr lang="es-GT" i="1">
                              <a:latin typeface="Cambria Math" panose="02040503050406030204" pitchFamily="18" charset="0"/>
                            </a:rPr>
                            <m:t>𝜀</m:t>
                          </m:r>
                        </m:e>
                        <m:sub>
                          <m:r>
                            <a:rPr lang="es-GT" i="1">
                              <a:latin typeface="Cambria Math" panose="02040503050406030204" pitchFamily="18" charset="0"/>
                            </a:rPr>
                            <m:t>𝑖𝑡</m:t>
                          </m:r>
                        </m:sub>
                      </m:sSub>
                    </m:oMath>
                  </m:oMathPara>
                </a14:m>
                <a:endParaRPr lang="es-GT" dirty="0"/>
              </a:p>
            </p:txBody>
          </p:sp>
        </mc:Choice>
        <mc:Fallback>
          <p:sp>
            <p:nvSpPr>
              <p:cNvPr id="7" name="TextBox 6">
                <a:extLst>
                  <a:ext uri="{FF2B5EF4-FFF2-40B4-BE49-F238E27FC236}">
                    <a16:creationId xmlns:a16="http://schemas.microsoft.com/office/drawing/2014/main" id="{678A1C7B-F944-7C87-9ECA-FE97ABF8DA4B}"/>
                  </a:ext>
                </a:extLst>
              </p:cNvPr>
              <p:cNvSpPr txBox="1">
                <a:spLocks noRot="1" noChangeAspect="1" noMove="1" noResize="1" noEditPoints="1" noAdjustHandles="1" noChangeArrowheads="1" noChangeShapeType="1" noTextEdit="1"/>
              </p:cNvSpPr>
              <p:nvPr/>
            </p:nvSpPr>
            <p:spPr>
              <a:xfrm>
                <a:off x="3504383" y="2583306"/>
                <a:ext cx="8434698" cy="369332"/>
              </a:xfrm>
              <a:prstGeom prst="rect">
                <a:avLst/>
              </a:prstGeom>
              <a:blipFill>
                <a:blip r:embed="rId3"/>
                <a:stretch>
                  <a:fillRect b="-13333"/>
                </a:stretch>
              </a:blipFill>
            </p:spPr>
            <p:txBody>
              <a:bodyPr/>
              <a:lstStyle/>
              <a:p>
                <a:r>
                  <a:rPr lang="es-GT">
                    <a:noFill/>
                  </a:rPr>
                  <a:t> </a:t>
                </a:r>
              </a:p>
            </p:txBody>
          </p:sp>
        </mc:Fallback>
      </mc:AlternateContent>
      <p:sp>
        <p:nvSpPr>
          <p:cNvPr id="9" name="TextBox 8">
            <a:extLst>
              <a:ext uri="{FF2B5EF4-FFF2-40B4-BE49-F238E27FC236}">
                <a16:creationId xmlns:a16="http://schemas.microsoft.com/office/drawing/2014/main" id="{2871900A-20D3-6956-8383-E244A2C25DAC}"/>
              </a:ext>
            </a:extLst>
          </p:cNvPr>
          <p:cNvSpPr txBox="1"/>
          <p:nvPr/>
        </p:nvSpPr>
        <p:spPr>
          <a:xfrm>
            <a:off x="3529412" y="1123837"/>
            <a:ext cx="8058684" cy="877676"/>
          </a:xfrm>
          <a:prstGeom prst="rect">
            <a:avLst/>
          </a:prstGeom>
          <a:noFill/>
        </p:spPr>
        <p:txBody>
          <a:bodyPr wrap="square">
            <a:spAutoFit/>
          </a:bodyPr>
          <a:lstStyle/>
          <a:p>
            <a:pPr algn="ctr">
              <a:lnSpc>
                <a:spcPct val="115000"/>
              </a:lnSpc>
              <a:spcAft>
                <a:spcPts val="800"/>
              </a:spcAft>
            </a:pPr>
            <a:r>
              <a:rPr lang="es-GT" sz="1800" b="1" kern="100" dirty="0">
                <a:effectLst/>
                <a:latin typeface="Arial" panose="020B0604020202020204" pitchFamily="34" charset="0"/>
                <a:ea typeface="Yu Gothic" panose="020B0400000000000000" pitchFamily="34" charset="-128"/>
                <a:cs typeface="Times New Roman" panose="02020603050405020304" pitchFamily="18" charset="0"/>
              </a:rPr>
              <a:t>Ecuación 1</a:t>
            </a:r>
            <a:endParaRPr lang="es-GT" sz="1800" kern="100" dirty="0">
              <a:effectLst/>
              <a:latin typeface="Arial" panose="020B0604020202020204" pitchFamily="34" charset="0"/>
              <a:ea typeface="Yu Gothic" panose="020B0400000000000000" pitchFamily="34" charset="-128"/>
              <a:cs typeface="Times New Roman" panose="02020603050405020304" pitchFamily="18" charset="0"/>
            </a:endParaRPr>
          </a:p>
          <a:p>
            <a:pPr algn="ctr">
              <a:lnSpc>
                <a:spcPct val="150000"/>
              </a:lnSpc>
              <a:spcAft>
                <a:spcPts val="800"/>
              </a:spcAft>
            </a:pPr>
            <a:r>
              <a:rPr lang="es-GT" sz="1800" b="1" kern="100" dirty="0">
                <a:effectLst/>
                <a:latin typeface="Arial" panose="020B0604020202020204" pitchFamily="34" charset="0"/>
                <a:ea typeface="Yu Gothic" panose="020B0400000000000000" pitchFamily="34" charset="-128"/>
                <a:cs typeface="Times New Roman" panose="02020603050405020304" pitchFamily="18" charset="0"/>
              </a:rPr>
              <a:t>Especificación de modelo Índice de Desarrollo Humano</a:t>
            </a:r>
            <a:endParaRPr lang="es-GT" sz="1800" kern="100" dirty="0">
              <a:effectLst/>
              <a:latin typeface="Arial" panose="020B0604020202020204" pitchFamily="34" charset="0"/>
              <a:ea typeface="Yu Gothic" panose="020B0400000000000000" pitchFamily="34" charset="-128"/>
              <a:cs typeface="Times New Roman" panose="02020603050405020304" pitchFamily="18" charset="0"/>
            </a:endParaRPr>
          </a:p>
        </p:txBody>
      </p:sp>
      <p:sp>
        <p:nvSpPr>
          <p:cNvPr id="11" name="TextBox 10">
            <a:extLst>
              <a:ext uri="{FF2B5EF4-FFF2-40B4-BE49-F238E27FC236}">
                <a16:creationId xmlns:a16="http://schemas.microsoft.com/office/drawing/2014/main" id="{EB19DBC9-730A-1060-2CFB-90F7215BAA3A}"/>
              </a:ext>
            </a:extLst>
          </p:cNvPr>
          <p:cNvSpPr txBox="1"/>
          <p:nvPr/>
        </p:nvSpPr>
        <p:spPr>
          <a:xfrm>
            <a:off x="4507906" y="2952638"/>
            <a:ext cx="6101696" cy="877676"/>
          </a:xfrm>
          <a:prstGeom prst="rect">
            <a:avLst/>
          </a:prstGeom>
          <a:noFill/>
        </p:spPr>
        <p:txBody>
          <a:bodyPr wrap="square">
            <a:spAutoFit/>
          </a:bodyPr>
          <a:lstStyle/>
          <a:p>
            <a:pPr algn="ctr">
              <a:lnSpc>
                <a:spcPct val="115000"/>
              </a:lnSpc>
              <a:spcAft>
                <a:spcPts val="800"/>
              </a:spcAft>
            </a:pPr>
            <a:r>
              <a:rPr lang="es-GT" sz="1800" b="1" kern="100" dirty="0">
                <a:effectLst/>
                <a:latin typeface="Arial" panose="020B0604020202020204" pitchFamily="34" charset="0"/>
                <a:ea typeface="Yu Gothic" panose="020B0400000000000000" pitchFamily="34" charset="-128"/>
                <a:cs typeface="Times New Roman" panose="02020603050405020304" pitchFamily="18" charset="0"/>
              </a:rPr>
              <a:t>Ecuación 2</a:t>
            </a:r>
            <a:endParaRPr lang="es-GT" sz="1800" kern="100" dirty="0">
              <a:effectLst/>
              <a:latin typeface="Arial" panose="020B0604020202020204" pitchFamily="34" charset="0"/>
              <a:ea typeface="Yu Gothic" panose="020B0400000000000000" pitchFamily="34" charset="-128"/>
              <a:cs typeface="Times New Roman" panose="02020603050405020304" pitchFamily="18" charset="0"/>
            </a:endParaRPr>
          </a:p>
          <a:p>
            <a:pPr algn="ctr">
              <a:lnSpc>
                <a:spcPct val="150000"/>
              </a:lnSpc>
              <a:spcAft>
                <a:spcPts val="800"/>
              </a:spcAft>
            </a:pPr>
            <a:r>
              <a:rPr lang="es-GT" sz="1800" b="1" kern="100" dirty="0">
                <a:effectLst/>
                <a:latin typeface="Arial" panose="020B0604020202020204" pitchFamily="34" charset="0"/>
                <a:ea typeface="Yu Gothic" panose="020B0400000000000000" pitchFamily="34" charset="-128"/>
                <a:cs typeface="Times New Roman" panose="02020603050405020304" pitchFamily="18" charset="0"/>
              </a:rPr>
              <a:t>Especificación de modelo PIB per cápita</a:t>
            </a:r>
            <a:endParaRPr lang="es-GT" sz="1800" kern="100" dirty="0">
              <a:effectLst/>
              <a:latin typeface="Arial" panose="020B0604020202020204" pitchFamily="34" charset="0"/>
              <a:ea typeface="Yu Gothic" panose="020B0400000000000000" pitchFamily="34" charset="-128"/>
              <a:cs typeface="Times New Roman" panose="02020603050405020304" pitchFamily="18" charset="0"/>
            </a:endParaRPr>
          </a:p>
        </p:txBody>
      </p:sp>
      <p:sp>
        <p:nvSpPr>
          <p:cNvPr id="13" name="TextBox 12">
            <a:extLst>
              <a:ext uri="{FF2B5EF4-FFF2-40B4-BE49-F238E27FC236}">
                <a16:creationId xmlns:a16="http://schemas.microsoft.com/office/drawing/2014/main" id="{7FF2E410-EA16-9BDC-02D0-815C56BD7563}"/>
              </a:ext>
            </a:extLst>
          </p:cNvPr>
          <p:cNvSpPr txBox="1"/>
          <p:nvPr/>
        </p:nvSpPr>
        <p:spPr>
          <a:xfrm>
            <a:off x="3478139" y="4700321"/>
            <a:ext cx="3024604" cy="1815882"/>
          </a:xfrm>
          <a:prstGeom prst="rect">
            <a:avLst/>
          </a:prstGeom>
          <a:noFill/>
        </p:spPr>
        <p:txBody>
          <a:bodyPr wrap="square">
            <a:spAutoFit/>
          </a:bodyPr>
          <a:lstStyle/>
          <a:p>
            <a:r>
              <a:rPr lang="es-GT" sz="1600" dirty="0">
                <a:effectLst/>
                <a:latin typeface="Arial" panose="020B0604020202020204" pitchFamily="34" charset="0"/>
                <a:ea typeface="Yu Gothic" panose="020B0400000000000000" pitchFamily="34" charset="-128"/>
                <a:cs typeface="Times New Roman" panose="02020603050405020304" pitchFamily="18" charset="0"/>
              </a:rPr>
              <a:t>Cálculo de:</a:t>
            </a:r>
          </a:p>
          <a:p>
            <a:pPr marL="285750" indent="-285750">
              <a:buFont typeface="Arial" panose="020B0604020202020204" pitchFamily="34" charset="0"/>
              <a:buChar char="•"/>
            </a:pPr>
            <a:r>
              <a:rPr lang="es-GT" sz="1600" dirty="0">
                <a:effectLst/>
                <a:latin typeface="Arial" panose="020B0604020202020204" pitchFamily="34" charset="0"/>
                <a:ea typeface="Yu Gothic" panose="020B0400000000000000" pitchFamily="34" charset="-128"/>
                <a:cs typeface="Times New Roman" panose="02020603050405020304" pitchFamily="18" charset="0"/>
              </a:rPr>
              <a:t>estimadores agrupados (</a:t>
            </a:r>
            <a:r>
              <a:rPr lang="es-GT" sz="1600" dirty="0" err="1">
                <a:effectLst/>
                <a:latin typeface="Arial" panose="020B0604020202020204" pitchFamily="34" charset="0"/>
                <a:ea typeface="Yu Gothic" panose="020B0400000000000000" pitchFamily="34" charset="-128"/>
                <a:cs typeface="Times New Roman" panose="02020603050405020304" pitchFamily="18" charset="0"/>
              </a:rPr>
              <a:t>pooled</a:t>
            </a:r>
            <a:r>
              <a:rPr lang="es-GT" sz="1600" dirty="0">
                <a:effectLst/>
                <a:latin typeface="Arial" panose="020B0604020202020204" pitchFamily="34" charset="0"/>
                <a:ea typeface="Yu Gothic" panose="020B0400000000000000" pitchFamily="34" charset="-128"/>
                <a:cs typeface="Times New Roman" panose="02020603050405020304" pitchFamily="18" charset="0"/>
              </a:rPr>
              <a:t>)</a:t>
            </a:r>
          </a:p>
          <a:p>
            <a:pPr marL="285750" indent="-285750">
              <a:buFont typeface="Arial" panose="020B0604020202020204" pitchFamily="34" charset="0"/>
              <a:buChar char="•"/>
            </a:pPr>
            <a:r>
              <a:rPr lang="es-GT" sz="1600" dirty="0">
                <a:effectLst/>
                <a:latin typeface="Arial" panose="020B0604020202020204" pitchFamily="34" charset="0"/>
                <a:ea typeface="Yu Gothic" panose="020B0400000000000000" pitchFamily="34" charset="-128"/>
                <a:cs typeface="Times New Roman" panose="02020603050405020304" pitchFamily="18" charset="0"/>
              </a:rPr>
              <a:t>estimadores de efectos fijos (</a:t>
            </a:r>
            <a:r>
              <a:rPr lang="es-GT" sz="1600" dirty="0" err="1">
                <a:effectLst/>
                <a:latin typeface="Arial" panose="020B0604020202020204" pitchFamily="34" charset="0"/>
                <a:ea typeface="Yu Gothic" panose="020B0400000000000000" pitchFamily="34" charset="-128"/>
                <a:cs typeface="Times New Roman" panose="02020603050405020304" pitchFamily="18" charset="0"/>
              </a:rPr>
              <a:t>fixed</a:t>
            </a:r>
            <a:r>
              <a:rPr lang="es-GT" sz="1600" dirty="0">
                <a:effectLst/>
                <a:latin typeface="Arial" panose="020B0604020202020204" pitchFamily="34" charset="0"/>
                <a:ea typeface="Yu Gothic" panose="020B0400000000000000" pitchFamily="34" charset="-128"/>
                <a:cs typeface="Times New Roman" panose="02020603050405020304" pitchFamily="18" charset="0"/>
              </a:rPr>
              <a:t> </a:t>
            </a:r>
            <a:r>
              <a:rPr lang="es-GT" sz="1600" dirty="0" err="1">
                <a:effectLst/>
                <a:latin typeface="Arial" panose="020B0604020202020204" pitchFamily="34" charset="0"/>
                <a:ea typeface="Yu Gothic" panose="020B0400000000000000" pitchFamily="34" charset="-128"/>
                <a:cs typeface="Times New Roman" panose="02020603050405020304" pitchFamily="18" charset="0"/>
              </a:rPr>
              <a:t>effects</a:t>
            </a:r>
            <a:r>
              <a:rPr lang="es-GT" sz="1600" dirty="0">
                <a:effectLst/>
                <a:latin typeface="Arial" panose="020B0604020202020204" pitchFamily="34" charset="0"/>
                <a:ea typeface="Yu Gothic" panose="020B0400000000000000" pitchFamily="34" charset="-128"/>
                <a:cs typeface="Times New Roman" panose="02020603050405020304" pitchFamily="18" charset="0"/>
              </a:rPr>
              <a:t>)</a:t>
            </a:r>
          </a:p>
          <a:p>
            <a:pPr marL="285750" indent="-285750">
              <a:buFont typeface="Arial" panose="020B0604020202020204" pitchFamily="34" charset="0"/>
              <a:buChar char="•"/>
            </a:pPr>
            <a:r>
              <a:rPr lang="es-GT" sz="1600" dirty="0">
                <a:effectLst/>
                <a:latin typeface="Arial" panose="020B0604020202020204" pitchFamily="34" charset="0"/>
                <a:ea typeface="Yu Gothic" panose="020B0400000000000000" pitchFamily="34" charset="-128"/>
                <a:cs typeface="Times New Roman" panose="02020603050405020304" pitchFamily="18" charset="0"/>
              </a:rPr>
              <a:t>estimadores de efectos aleatorios (</a:t>
            </a:r>
            <a:r>
              <a:rPr lang="es-GT" sz="1600" dirty="0" err="1">
                <a:effectLst/>
                <a:latin typeface="Arial" panose="020B0604020202020204" pitchFamily="34" charset="0"/>
                <a:ea typeface="Yu Gothic" panose="020B0400000000000000" pitchFamily="34" charset="-128"/>
                <a:cs typeface="Times New Roman" panose="02020603050405020304" pitchFamily="18" charset="0"/>
              </a:rPr>
              <a:t>random</a:t>
            </a:r>
            <a:r>
              <a:rPr lang="es-GT" sz="1600" dirty="0">
                <a:effectLst/>
                <a:latin typeface="Arial" panose="020B0604020202020204" pitchFamily="34" charset="0"/>
                <a:ea typeface="Yu Gothic" panose="020B0400000000000000" pitchFamily="34" charset="-128"/>
                <a:cs typeface="Times New Roman" panose="02020603050405020304" pitchFamily="18" charset="0"/>
              </a:rPr>
              <a:t> </a:t>
            </a:r>
            <a:r>
              <a:rPr lang="es-GT" sz="1600" dirty="0" err="1">
                <a:effectLst/>
                <a:latin typeface="Arial" panose="020B0604020202020204" pitchFamily="34" charset="0"/>
                <a:ea typeface="Yu Gothic" panose="020B0400000000000000" pitchFamily="34" charset="-128"/>
                <a:cs typeface="Times New Roman" panose="02020603050405020304" pitchFamily="18" charset="0"/>
              </a:rPr>
              <a:t>effects</a:t>
            </a:r>
            <a:r>
              <a:rPr lang="es-GT" sz="1600" dirty="0">
                <a:effectLst/>
                <a:latin typeface="Arial" panose="020B0604020202020204" pitchFamily="34" charset="0"/>
                <a:ea typeface="Yu Gothic" panose="020B0400000000000000" pitchFamily="34" charset="-128"/>
                <a:cs typeface="Times New Roman" panose="02020603050405020304" pitchFamily="18" charset="0"/>
              </a:rPr>
              <a:t>)</a:t>
            </a:r>
            <a:endParaRPr lang="es-GT" sz="1600" dirty="0"/>
          </a:p>
        </p:txBody>
      </p:sp>
      <p:sp>
        <p:nvSpPr>
          <p:cNvPr id="15" name="TextBox 14">
            <a:extLst>
              <a:ext uri="{FF2B5EF4-FFF2-40B4-BE49-F238E27FC236}">
                <a16:creationId xmlns:a16="http://schemas.microsoft.com/office/drawing/2014/main" id="{B386A1F4-2512-DB6A-346E-B1FDC4BAB051}"/>
              </a:ext>
            </a:extLst>
          </p:cNvPr>
          <p:cNvSpPr txBox="1"/>
          <p:nvPr/>
        </p:nvSpPr>
        <p:spPr>
          <a:xfrm>
            <a:off x="3478139" y="4330989"/>
            <a:ext cx="6101696" cy="369332"/>
          </a:xfrm>
          <a:prstGeom prst="rect">
            <a:avLst/>
          </a:prstGeom>
          <a:noFill/>
        </p:spPr>
        <p:txBody>
          <a:bodyPr wrap="square">
            <a:spAutoFit/>
          </a:bodyPr>
          <a:lstStyle/>
          <a:p>
            <a:r>
              <a:rPr lang="es-GT" sz="1800" dirty="0">
                <a:effectLst/>
                <a:latin typeface="Arial" panose="020B0604020202020204" pitchFamily="34" charset="0"/>
                <a:ea typeface="Yu Gothic" panose="020B0400000000000000" pitchFamily="34" charset="-128"/>
                <a:cs typeface="Times New Roman" panose="02020603050405020304" pitchFamily="18" charset="0"/>
              </a:rPr>
              <a:t>Para ambos modelos se llevó a cabo el siguiente proceso:</a:t>
            </a:r>
            <a:endParaRPr lang="es-GT" dirty="0"/>
          </a:p>
        </p:txBody>
      </p:sp>
      <p:sp>
        <p:nvSpPr>
          <p:cNvPr id="17" name="TextBox 16">
            <a:extLst>
              <a:ext uri="{FF2B5EF4-FFF2-40B4-BE49-F238E27FC236}">
                <a16:creationId xmlns:a16="http://schemas.microsoft.com/office/drawing/2014/main" id="{AFFFE6E6-5E05-A1DE-AF43-B58C4B47EC04}"/>
              </a:ext>
            </a:extLst>
          </p:cNvPr>
          <p:cNvSpPr txBox="1"/>
          <p:nvPr/>
        </p:nvSpPr>
        <p:spPr>
          <a:xfrm>
            <a:off x="7558754" y="4940190"/>
            <a:ext cx="3858427" cy="1569660"/>
          </a:xfrm>
          <a:prstGeom prst="rect">
            <a:avLst/>
          </a:prstGeom>
          <a:noFill/>
        </p:spPr>
        <p:txBody>
          <a:bodyPr wrap="square">
            <a:spAutoFit/>
          </a:bodyPr>
          <a:lstStyle/>
          <a:p>
            <a:pPr marL="285750" indent="-285750">
              <a:buFont typeface="Arial" panose="020B0604020202020204" pitchFamily="34" charset="0"/>
              <a:buChar char="•"/>
            </a:pPr>
            <a:r>
              <a:rPr lang="es-GT" sz="1600" dirty="0">
                <a:effectLst/>
                <a:latin typeface="Arial" panose="020B0604020202020204" pitchFamily="34" charset="0"/>
                <a:ea typeface="Yu Gothic" panose="020B0400000000000000" pitchFamily="34" charset="-128"/>
                <a:cs typeface="Times New Roman" panose="02020603050405020304" pitchFamily="18" charset="0"/>
              </a:rPr>
              <a:t>prueba F (F-test): </a:t>
            </a:r>
            <a:r>
              <a:rPr lang="es-GT" sz="1600" dirty="0" err="1">
                <a:effectLst/>
                <a:latin typeface="Arial" panose="020B0604020202020204" pitchFamily="34" charset="0"/>
                <a:ea typeface="Yu Gothic" panose="020B0400000000000000" pitchFamily="34" charset="-128"/>
                <a:cs typeface="Times New Roman" panose="02020603050405020304" pitchFamily="18" charset="0"/>
              </a:rPr>
              <a:t>pooled</a:t>
            </a:r>
            <a:r>
              <a:rPr lang="es-GT" sz="1600" dirty="0">
                <a:effectLst/>
                <a:latin typeface="Arial" panose="020B0604020202020204" pitchFamily="34" charset="0"/>
                <a:ea typeface="Yu Gothic" panose="020B0400000000000000" pitchFamily="34" charset="-128"/>
                <a:cs typeface="Times New Roman" panose="02020603050405020304" pitchFamily="18" charset="0"/>
              </a:rPr>
              <a:t> vs efectos fijos/aleatorios </a:t>
            </a:r>
          </a:p>
          <a:p>
            <a:pPr marL="285750" indent="-285750">
              <a:buFont typeface="Arial" panose="020B0604020202020204" pitchFamily="34" charset="0"/>
              <a:buChar char="•"/>
            </a:pPr>
            <a:r>
              <a:rPr lang="es-GT" sz="1600" dirty="0">
                <a:effectLst/>
                <a:latin typeface="Arial" panose="020B0604020202020204" pitchFamily="34" charset="0"/>
                <a:ea typeface="Yu Gothic" panose="020B0400000000000000" pitchFamily="34" charset="-128"/>
                <a:cs typeface="Times New Roman" panose="02020603050405020304" pitchFamily="18" charset="0"/>
              </a:rPr>
              <a:t>prueba de </a:t>
            </a:r>
            <a:r>
              <a:rPr lang="es-GT" sz="1600" dirty="0" err="1">
                <a:effectLst/>
                <a:latin typeface="Arial" panose="020B0604020202020204" pitchFamily="34" charset="0"/>
                <a:ea typeface="Yu Gothic" panose="020B0400000000000000" pitchFamily="34" charset="-128"/>
                <a:cs typeface="Times New Roman" panose="02020603050405020304" pitchFamily="18" charset="0"/>
              </a:rPr>
              <a:t>Hausman</a:t>
            </a:r>
            <a:r>
              <a:rPr lang="es-GT" sz="1600" dirty="0">
                <a:latin typeface="Arial" panose="020B0604020202020204" pitchFamily="34" charset="0"/>
                <a:ea typeface="Yu Gothic" panose="020B0400000000000000" pitchFamily="34" charset="-128"/>
                <a:cs typeface="Times New Roman" panose="02020603050405020304" pitchFamily="18" charset="0"/>
              </a:rPr>
              <a:t>: efectos fijos vs efectos aleatorios</a:t>
            </a:r>
            <a:endParaRPr lang="es-GT" sz="1600" dirty="0">
              <a:effectLst/>
              <a:latin typeface="Arial" panose="020B0604020202020204" pitchFamily="34" charset="0"/>
              <a:ea typeface="Yu Gothic" panose="020B0400000000000000" pitchFamily="34" charset="-128"/>
              <a:cs typeface="Times New Roman" panose="02020603050405020304" pitchFamily="18" charset="0"/>
            </a:endParaRPr>
          </a:p>
          <a:p>
            <a:pPr marL="285750" indent="-285750">
              <a:buFont typeface="Arial" panose="020B0604020202020204" pitchFamily="34" charset="0"/>
              <a:buChar char="•"/>
            </a:pPr>
            <a:r>
              <a:rPr lang="es-GT" sz="1600" dirty="0">
                <a:latin typeface="Arial" panose="020B0604020202020204" pitchFamily="34" charset="0"/>
                <a:ea typeface="Yu Gothic" panose="020B0400000000000000" pitchFamily="34" charset="-128"/>
                <a:cs typeface="Times New Roman" panose="02020603050405020304" pitchFamily="18" charset="0"/>
              </a:rPr>
              <a:t>prueba de </a:t>
            </a:r>
            <a:r>
              <a:rPr lang="es-GT" sz="1600" dirty="0" err="1">
                <a:latin typeface="Arial" panose="020B0604020202020204" pitchFamily="34" charset="0"/>
                <a:ea typeface="Yu Gothic" panose="020B0400000000000000" pitchFamily="34" charset="-128"/>
                <a:cs typeface="Times New Roman" panose="02020603050405020304" pitchFamily="18" charset="0"/>
              </a:rPr>
              <a:t>Breusch</a:t>
            </a:r>
            <a:r>
              <a:rPr lang="es-GT" sz="1600" dirty="0">
                <a:latin typeface="Arial" panose="020B0604020202020204" pitchFamily="34" charset="0"/>
                <a:ea typeface="Yu Gothic" panose="020B0400000000000000" pitchFamily="34" charset="-128"/>
                <a:cs typeface="Times New Roman" panose="02020603050405020304" pitchFamily="18" charset="0"/>
              </a:rPr>
              <a:t>-Pagan: heteroscedasticidad</a:t>
            </a:r>
          </a:p>
        </p:txBody>
      </p:sp>
    </p:spTree>
    <p:extLst>
      <p:ext uri="{BB962C8B-B14F-4D97-AF65-F5344CB8AC3E}">
        <p14:creationId xmlns:p14="http://schemas.microsoft.com/office/powerpoint/2010/main" val="2820014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57ACDC-56B8-45CA-89EE-F71679D27BC9}"/>
              </a:ext>
            </a:extLst>
          </p:cNvPr>
          <p:cNvSpPr>
            <a:spLocks noGrp="1"/>
          </p:cNvSpPr>
          <p:nvPr>
            <p:ph type="title"/>
          </p:nvPr>
        </p:nvSpPr>
        <p:spPr/>
        <p:txBody>
          <a:bodyPr/>
          <a:lstStyle/>
          <a:p>
            <a:r>
              <a:rPr lang="es-ES" b="1" dirty="0"/>
              <a:t>Resultados</a:t>
            </a:r>
            <a:endParaRPr lang="es-GT" b="1" dirty="0"/>
          </a:p>
        </p:txBody>
      </p:sp>
      <p:sp>
        <p:nvSpPr>
          <p:cNvPr id="5" name="Rectangle 1">
            <a:extLst>
              <a:ext uri="{FF2B5EF4-FFF2-40B4-BE49-F238E27FC236}">
                <a16:creationId xmlns:a16="http://schemas.microsoft.com/office/drawing/2014/main" id="{251AD9ED-7601-4C33-A6BA-E379905FE852}"/>
              </a:ext>
            </a:extLst>
          </p:cNvPr>
          <p:cNvSpPr>
            <a:spLocks noChangeArrowheads="1"/>
          </p:cNvSpPr>
          <p:nvPr/>
        </p:nvSpPr>
        <p:spPr bwMode="auto">
          <a:xfrm>
            <a:off x="3467877" y="6061822"/>
            <a:ext cx="59605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ja-JP" sz="1000" b="0" i="0" u="none" strike="noStrike" cap="none" normalizeH="0" baseline="0" dirty="0">
                <a:ln>
                  <a:noFill/>
                </a:ln>
                <a:solidFill>
                  <a:schemeClr val="tx1"/>
                </a:solidFill>
                <a:effectLst/>
                <a:latin typeface="Arial" panose="020B0604020202020204" pitchFamily="34" charset="0"/>
                <a:ea typeface="Yu Gothic" panose="020B0400000000000000" pitchFamily="34" charset="-128"/>
                <a:cs typeface="Arial" panose="020B0604020202020204" pitchFamily="34" charset="0"/>
              </a:rPr>
              <a:t>Desviaciones estándar en paréntesis. Significancia *** p&lt;0.001, ** p&lt;0.01, * p&lt;0.05, </a:t>
            </a:r>
            <a:r>
              <a:rPr kumimoji="0" lang="es-GT" altLang="ja-JP" sz="1000" b="1" i="0" u="none" strike="noStrike" cap="none" normalizeH="0" baseline="0" dirty="0">
                <a:ln>
                  <a:noFill/>
                </a:ln>
                <a:solidFill>
                  <a:schemeClr val="tx1"/>
                </a:solidFill>
                <a:effectLst/>
                <a:latin typeface="Arial" panose="020B0604020202020204" pitchFamily="34" charset="0"/>
                <a:ea typeface="Yu Gothic" panose="020B0400000000000000" pitchFamily="34" charset="-128"/>
                <a:cs typeface="Arial" panose="020B0604020202020204" pitchFamily="34" charset="0"/>
              </a:rPr>
              <a:t>.</a:t>
            </a:r>
            <a:r>
              <a:rPr kumimoji="0" lang="es-GT" altLang="ja-JP" sz="1000" b="0" i="0" u="none" strike="noStrike" cap="none" normalizeH="0" baseline="0" dirty="0">
                <a:ln>
                  <a:noFill/>
                </a:ln>
                <a:solidFill>
                  <a:schemeClr val="tx1"/>
                </a:solidFill>
                <a:effectLst/>
                <a:latin typeface="Arial" panose="020B0604020202020204" pitchFamily="34" charset="0"/>
                <a:ea typeface="Yu Gothic" panose="020B0400000000000000" pitchFamily="34" charset="-128"/>
                <a:cs typeface="Arial" panose="020B0604020202020204" pitchFamily="34" charset="0"/>
              </a:rPr>
              <a:t> p&lt;0.1</a:t>
            </a:r>
            <a:endParaRPr kumimoji="0" lang="es-GT" altLang="ja-JP"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ja-JP" sz="1000" b="0" i="0" u="none" strike="noStrike" cap="none" normalizeH="0" baseline="0" dirty="0">
                <a:ln>
                  <a:noFill/>
                </a:ln>
                <a:solidFill>
                  <a:schemeClr val="tx1"/>
                </a:solidFill>
                <a:effectLst/>
                <a:latin typeface="Arial" panose="020B0604020202020204" pitchFamily="34" charset="0"/>
                <a:ea typeface="Yu Gothic" panose="020B0400000000000000" pitchFamily="34" charset="-128"/>
                <a:cs typeface="Arial" panose="020B0604020202020204" pitchFamily="34" charset="0"/>
              </a:rPr>
              <a:t>Fuente: elaboración propia</a:t>
            </a:r>
            <a:endParaRPr kumimoji="0" lang="es-GT" altLang="ja-JP"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4779CEDF-DA17-5EF3-B151-466C06950E87}"/>
              </a:ext>
            </a:extLst>
          </p:cNvPr>
          <p:cNvPicPr>
            <a:picLocks noChangeAspect="1"/>
          </p:cNvPicPr>
          <p:nvPr/>
        </p:nvPicPr>
        <p:blipFill>
          <a:blip r:embed="rId2"/>
          <a:stretch>
            <a:fillRect/>
          </a:stretch>
        </p:blipFill>
        <p:spPr>
          <a:xfrm>
            <a:off x="3467877" y="772291"/>
            <a:ext cx="8272272" cy="5423916"/>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96A0EE9-5AF1-31D7-210F-564F4DD36A32}"/>
                  </a:ext>
                </a:extLst>
              </p:cNvPr>
              <p:cNvSpPr txBox="1"/>
              <p:nvPr/>
            </p:nvSpPr>
            <p:spPr>
              <a:xfrm>
                <a:off x="366045" y="200128"/>
                <a:ext cx="1145991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GT" sz="2400" i="1" smtClean="0">
                              <a:solidFill>
                                <a:srgbClr val="836967"/>
                              </a:solidFill>
                              <a:latin typeface="Cambria Math" panose="02040503050406030204" pitchFamily="18" charset="0"/>
                            </a:rPr>
                          </m:ctrlPr>
                        </m:sSubPr>
                        <m:e>
                          <m:r>
                            <a:rPr lang="es-GT" sz="2400" i="1">
                              <a:latin typeface="Cambria Math" panose="02040503050406030204" pitchFamily="18" charset="0"/>
                            </a:rPr>
                            <m:t>h𝑑𝑖</m:t>
                          </m:r>
                          <m:r>
                            <a:rPr lang="es-GT" sz="2400" i="0">
                              <a:latin typeface="Cambria Math" panose="02040503050406030204" pitchFamily="18" charset="0"/>
                            </a:rPr>
                            <m:t> </m:t>
                          </m:r>
                        </m:e>
                        <m:sub>
                          <m:r>
                            <a:rPr lang="es-GT" sz="2400" i="1">
                              <a:latin typeface="Cambria Math" panose="02040503050406030204" pitchFamily="18" charset="0"/>
                            </a:rPr>
                            <m:t>𝑖𝑡</m:t>
                          </m:r>
                        </m:sub>
                      </m:sSub>
                      <m:r>
                        <a:rPr lang="es-GT" sz="2400" i="0">
                          <a:latin typeface="Cambria Math" panose="02040503050406030204" pitchFamily="18" charset="0"/>
                        </a:rPr>
                        <m:t>=</m:t>
                      </m:r>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𝑜𝑑𝑎</m:t>
                          </m:r>
                          <m:r>
                            <m:rPr>
                              <m:lit/>
                            </m:rPr>
                            <a:rPr lang="es-GT" sz="2400" i="0">
                              <a:latin typeface="Cambria Math" panose="02040503050406030204" pitchFamily="18" charset="0"/>
                            </a:rPr>
                            <m:t>_</m:t>
                          </m:r>
                          <m:r>
                            <a:rPr lang="es-GT" sz="2400" i="1">
                              <a:latin typeface="Cambria Math" panose="02040503050406030204" pitchFamily="18" charset="0"/>
                            </a:rPr>
                            <m:t>𝑝𝑐</m:t>
                          </m:r>
                        </m:e>
                        <m:sub>
                          <m:r>
                            <a:rPr lang="es-GT" sz="2400" i="1">
                              <a:latin typeface="Cambria Math" panose="02040503050406030204" pitchFamily="18" charset="0"/>
                            </a:rPr>
                            <m:t>𝑖𝑡</m:t>
                          </m:r>
                        </m:sub>
                      </m:sSub>
                      <m:r>
                        <a:rPr lang="es-GT" sz="2400" i="0">
                          <a:latin typeface="Cambria Math" panose="02040503050406030204" pitchFamily="18" charset="0"/>
                        </a:rPr>
                        <m:t>+</m:t>
                      </m:r>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𝑒𝑥𝑐</m:t>
                          </m:r>
                          <m:r>
                            <m:rPr>
                              <m:lit/>
                            </m:rPr>
                            <a:rPr lang="es-GT" sz="2400" i="0">
                              <a:latin typeface="Cambria Math" panose="02040503050406030204" pitchFamily="18" charset="0"/>
                            </a:rPr>
                            <m:t>_</m:t>
                          </m:r>
                          <m:r>
                            <a:rPr lang="es-GT" sz="2400" i="1">
                              <a:latin typeface="Cambria Math" panose="02040503050406030204" pitchFamily="18" charset="0"/>
                            </a:rPr>
                            <m:t>h𝑖𝑔h</m:t>
                          </m:r>
                        </m:e>
                        <m:sub>
                          <m:r>
                            <a:rPr lang="es-GT" sz="2400" i="1">
                              <a:latin typeface="Cambria Math" panose="02040503050406030204" pitchFamily="18" charset="0"/>
                            </a:rPr>
                            <m:t>𝑖𝑡</m:t>
                          </m:r>
                        </m:sub>
                      </m:sSub>
                      <m:r>
                        <a:rPr lang="es-GT" sz="2400" i="0">
                          <a:latin typeface="Cambria Math" panose="02040503050406030204" pitchFamily="18" charset="0"/>
                        </a:rPr>
                        <m:t>+</m:t>
                      </m:r>
                      <m:d>
                        <m:dPr>
                          <m:ctrlPr>
                            <a:rPr lang="es-GT" sz="2400" i="1">
                              <a:solidFill>
                                <a:srgbClr val="836967"/>
                              </a:solidFill>
                              <a:latin typeface="Cambria Math" panose="02040503050406030204" pitchFamily="18" charset="0"/>
                            </a:rPr>
                          </m:ctrlPr>
                        </m:dPr>
                        <m:e>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𝑜𝑑𝑎</m:t>
                              </m:r>
                              <m:r>
                                <m:rPr>
                                  <m:lit/>
                                </m:rPr>
                                <a:rPr lang="es-GT" sz="2400" i="0">
                                  <a:latin typeface="Cambria Math" panose="02040503050406030204" pitchFamily="18" charset="0"/>
                                </a:rPr>
                                <m:t>_</m:t>
                              </m:r>
                              <m:r>
                                <a:rPr lang="es-GT" sz="2400" i="1">
                                  <a:latin typeface="Cambria Math" panose="02040503050406030204" pitchFamily="18" charset="0"/>
                                </a:rPr>
                                <m:t>𝑝𝑐</m:t>
                              </m:r>
                            </m:e>
                            <m:sub>
                              <m:r>
                                <a:rPr lang="es-GT" sz="2400" i="1">
                                  <a:latin typeface="Cambria Math" panose="02040503050406030204" pitchFamily="18" charset="0"/>
                                </a:rPr>
                                <m:t>𝑖𝑡</m:t>
                              </m:r>
                            </m:sub>
                          </m:sSub>
                          <m:r>
                            <a:rPr lang="es-GT" sz="2400" i="0">
                              <a:latin typeface="Cambria Math" panose="02040503050406030204" pitchFamily="18" charset="0"/>
                            </a:rPr>
                            <m:t>∙</m:t>
                          </m:r>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𝑒𝑥𝑐</m:t>
                              </m:r>
                              <m:r>
                                <m:rPr>
                                  <m:lit/>
                                </m:rPr>
                                <a:rPr lang="es-GT" sz="2400" i="0">
                                  <a:latin typeface="Cambria Math" panose="02040503050406030204" pitchFamily="18" charset="0"/>
                                </a:rPr>
                                <m:t>_</m:t>
                              </m:r>
                              <m:r>
                                <a:rPr lang="es-GT" sz="2400" i="1">
                                  <a:latin typeface="Cambria Math" panose="02040503050406030204" pitchFamily="18" charset="0"/>
                                </a:rPr>
                                <m:t>h𝑖𝑔h</m:t>
                              </m:r>
                            </m:e>
                            <m:sub>
                              <m:r>
                                <a:rPr lang="es-GT" sz="2400" i="1">
                                  <a:latin typeface="Cambria Math" panose="02040503050406030204" pitchFamily="18" charset="0"/>
                                </a:rPr>
                                <m:t>𝑖𝑡</m:t>
                              </m:r>
                            </m:sub>
                          </m:sSub>
                        </m:e>
                      </m:d>
                      <m:r>
                        <a:rPr lang="es-GT" sz="2400" i="0">
                          <a:latin typeface="Cambria Math" panose="02040503050406030204" pitchFamily="18" charset="0"/>
                        </a:rPr>
                        <m:t>+</m:t>
                      </m:r>
                      <m:sSub>
                        <m:sSubPr>
                          <m:ctrlPr>
                            <a:rPr lang="es-GT" sz="2400" i="1">
                              <a:solidFill>
                                <a:srgbClr val="836967"/>
                              </a:solidFill>
                              <a:latin typeface="Cambria Math" panose="02040503050406030204" pitchFamily="18" charset="0"/>
                            </a:rPr>
                          </m:ctrlPr>
                        </m:sSubPr>
                        <m:e>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𝑒𝑥𝑐</m:t>
                              </m:r>
                            </m:e>
                            <m:sub>
                              <m:r>
                                <a:rPr lang="es-GT" sz="2400" i="1">
                                  <a:latin typeface="Cambria Math" panose="02040503050406030204" pitchFamily="18" charset="0"/>
                                </a:rPr>
                                <m:t>𝑖𝑡</m:t>
                              </m:r>
                            </m:sub>
                          </m:sSub>
                          <m:r>
                            <a:rPr lang="es-GT" sz="2400" i="0">
                              <a:latin typeface="Cambria Math" panose="02040503050406030204" pitchFamily="18" charset="0"/>
                            </a:rPr>
                            <m:t>+</m:t>
                          </m:r>
                          <m:r>
                            <a:rPr lang="es-GT" sz="2400" i="1">
                              <a:latin typeface="Cambria Math" panose="02040503050406030204" pitchFamily="18" charset="0"/>
                            </a:rPr>
                            <m:t>𝑔𝑑𝑝</m:t>
                          </m:r>
                          <m:r>
                            <m:rPr>
                              <m:lit/>
                            </m:rPr>
                            <a:rPr lang="es-GT" sz="2400" i="0">
                              <a:latin typeface="Cambria Math" panose="02040503050406030204" pitchFamily="18" charset="0"/>
                            </a:rPr>
                            <m:t>_</m:t>
                          </m:r>
                          <m:r>
                            <a:rPr lang="es-GT" sz="2400" i="1">
                              <a:latin typeface="Cambria Math" panose="02040503050406030204" pitchFamily="18" charset="0"/>
                            </a:rPr>
                            <m:t>𝑝𝑐</m:t>
                          </m:r>
                        </m:e>
                        <m:sub>
                          <m:r>
                            <a:rPr lang="es-GT" sz="2400" i="1">
                              <a:latin typeface="Cambria Math" panose="02040503050406030204" pitchFamily="18" charset="0"/>
                            </a:rPr>
                            <m:t>𝑖𝑡</m:t>
                          </m:r>
                        </m:sub>
                      </m:sSub>
                      <m:r>
                        <a:rPr lang="es-GT" sz="2400" i="0">
                          <a:latin typeface="Cambria Math" panose="02040503050406030204" pitchFamily="18" charset="0"/>
                        </a:rPr>
                        <m:t>+</m:t>
                      </m:r>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𝜀</m:t>
                          </m:r>
                        </m:e>
                        <m:sub>
                          <m:r>
                            <a:rPr lang="es-GT" sz="2400" i="1">
                              <a:latin typeface="Cambria Math" panose="02040503050406030204" pitchFamily="18" charset="0"/>
                            </a:rPr>
                            <m:t>𝑖𝑡</m:t>
                          </m:r>
                        </m:sub>
                      </m:sSub>
                    </m:oMath>
                  </m:oMathPara>
                </a14:m>
                <a:endParaRPr lang="es-GT" sz="2400" dirty="0"/>
              </a:p>
            </p:txBody>
          </p:sp>
        </mc:Choice>
        <mc:Fallback>
          <p:sp>
            <p:nvSpPr>
              <p:cNvPr id="9" name="TextBox 8">
                <a:extLst>
                  <a:ext uri="{FF2B5EF4-FFF2-40B4-BE49-F238E27FC236}">
                    <a16:creationId xmlns:a16="http://schemas.microsoft.com/office/drawing/2014/main" id="{A96A0EE9-5AF1-31D7-210F-564F4DD36A32}"/>
                  </a:ext>
                </a:extLst>
              </p:cNvPr>
              <p:cNvSpPr txBox="1">
                <a:spLocks noRot="1" noChangeAspect="1" noMove="1" noResize="1" noEditPoints="1" noAdjustHandles="1" noChangeArrowheads="1" noChangeShapeType="1" noTextEdit="1"/>
              </p:cNvSpPr>
              <p:nvPr/>
            </p:nvSpPr>
            <p:spPr>
              <a:xfrm>
                <a:off x="366045" y="200128"/>
                <a:ext cx="11459910" cy="461665"/>
              </a:xfrm>
              <a:prstGeom prst="rect">
                <a:avLst/>
              </a:prstGeom>
              <a:blipFill>
                <a:blip r:embed="rId3"/>
                <a:stretch>
                  <a:fillRect b="-17105"/>
                </a:stretch>
              </a:blipFill>
            </p:spPr>
            <p:txBody>
              <a:bodyPr/>
              <a:lstStyle/>
              <a:p>
                <a:r>
                  <a:rPr lang="es-GT">
                    <a:noFill/>
                  </a:rPr>
                  <a:t> </a:t>
                </a:r>
              </a:p>
            </p:txBody>
          </p:sp>
        </mc:Fallback>
      </mc:AlternateContent>
    </p:spTree>
    <p:extLst>
      <p:ext uri="{BB962C8B-B14F-4D97-AF65-F5344CB8AC3E}">
        <p14:creationId xmlns:p14="http://schemas.microsoft.com/office/powerpoint/2010/main" val="3536551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D914-B146-E12A-84D9-7706EC6DE791}"/>
              </a:ext>
            </a:extLst>
          </p:cNvPr>
          <p:cNvSpPr>
            <a:spLocks noGrp="1"/>
          </p:cNvSpPr>
          <p:nvPr>
            <p:ph type="title"/>
          </p:nvPr>
        </p:nvSpPr>
        <p:spPr/>
        <p:txBody>
          <a:bodyPr/>
          <a:lstStyle/>
          <a:p>
            <a:r>
              <a:rPr lang="es-ES" b="1" dirty="0"/>
              <a:t>Resultados</a:t>
            </a:r>
            <a:endParaRPr lang="es-GT" b="1" dirty="0"/>
          </a:p>
        </p:txBody>
      </p:sp>
      <p:sp>
        <p:nvSpPr>
          <p:cNvPr id="18" name="Rectangle 1">
            <a:extLst>
              <a:ext uri="{FF2B5EF4-FFF2-40B4-BE49-F238E27FC236}">
                <a16:creationId xmlns:a16="http://schemas.microsoft.com/office/drawing/2014/main" id="{9708114A-5A08-A6D7-AD4C-1835166ACDB7}"/>
              </a:ext>
            </a:extLst>
          </p:cNvPr>
          <p:cNvSpPr>
            <a:spLocks noChangeArrowheads="1"/>
          </p:cNvSpPr>
          <p:nvPr/>
        </p:nvSpPr>
        <p:spPr bwMode="auto">
          <a:xfrm>
            <a:off x="3452762" y="5435672"/>
            <a:ext cx="59605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ja-JP" sz="1000" b="0" i="0" u="none" strike="noStrike" cap="none" normalizeH="0" baseline="0" dirty="0">
                <a:ln>
                  <a:noFill/>
                </a:ln>
                <a:effectLst/>
                <a:latin typeface="Arial" panose="020B0604020202020204" pitchFamily="34" charset="0"/>
                <a:ea typeface="Yu Gothic" panose="020B0400000000000000" pitchFamily="34" charset="-128"/>
                <a:cs typeface="Arial" panose="020B0604020202020204" pitchFamily="34" charset="0"/>
              </a:rPr>
              <a:t>Desviaciones estándar en paréntesis. Significancia *** p&lt;0.001, ** p&lt;0.01, * p&lt;0.05, </a:t>
            </a:r>
            <a:r>
              <a:rPr kumimoji="0" lang="es-GT" altLang="ja-JP" sz="1000" b="1" i="0" u="none" strike="noStrike" cap="none" normalizeH="0" baseline="0" dirty="0">
                <a:ln>
                  <a:noFill/>
                </a:ln>
                <a:effectLst/>
                <a:latin typeface="Arial" panose="020B0604020202020204" pitchFamily="34" charset="0"/>
                <a:ea typeface="Yu Gothic" panose="020B0400000000000000" pitchFamily="34" charset="-128"/>
                <a:cs typeface="Arial" panose="020B0604020202020204" pitchFamily="34" charset="0"/>
              </a:rPr>
              <a:t>.</a:t>
            </a:r>
            <a:r>
              <a:rPr kumimoji="0" lang="es-GT" altLang="ja-JP" sz="1000" b="0" i="0" u="none" strike="noStrike" cap="none" normalizeH="0" baseline="0" dirty="0">
                <a:ln>
                  <a:noFill/>
                </a:ln>
                <a:effectLst/>
                <a:latin typeface="Arial" panose="020B0604020202020204" pitchFamily="34" charset="0"/>
                <a:ea typeface="Yu Gothic" panose="020B0400000000000000" pitchFamily="34" charset="-128"/>
                <a:cs typeface="Arial" panose="020B0604020202020204" pitchFamily="34" charset="0"/>
              </a:rPr>
              <a:t> p&lt;0.1</a:t>
            </a:r>
            <a:endParaRPr kumimoji="0" lang="es-GT" altLang="ja-JP"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ja-JP" sz="1000" b="0" i="0" u="none" strike="noStrike" cap="none" normalizeH="0" baseline="0" dirty="0">
                <a:ln>
                  <a:noFill/>
                </a:ln>
                <a:effectLst/>
                <a:latin typeface="Arial" panose="020B0604020202020204" pitchFamily="34" charset="0"/>
                <a:ea typeface="Yu Gothic" panose="020B0400000000000000" pitchFamily="34" charset="-128"/>
                <a:cs typeface="Arial" panose="020B0604020202020204" pitchFamily="34" charset="0"/>
              </a:rPr>
              <a:t>Fuente: elaboración propia</a:t>
            </a:r>
            <a:endParaRPr kumimoji="0" lang="es-GT" altLang="ja-JP" sz="1800" b="0" i="0" u="none" strike="noStrike" cap="none" normalizeH="0" baseline="0" dirty="0">
              <a:ln>
                <a:noFill/>
              </a:ln>
              <a:effectLst/>
              <a:latin typeface="Arial" panose="020B0604020202020204" pitchFamily="34" charset="0"/>
            </a:endParaRPr>
          </a:p>
        </p:txBody>
      </p:sp>
      <p:pic>
        <p:nvPicPr>
          <p:cNvPr id="20" name="Picture 19">
            <a:extLst>
              <a:ext uri="{FF2B5EF4-FFF2-40B4-BE49-F238E27FC236}">
                <a16:creationId xmlns:a16="http://schemas.microsoft.com/office/drawing/2014/main" id="{E2592AE0-30E6-3637-D35B-C539022BA44F}"/>
              </a:ext>
            </a:extLst>
          </p:cNvPr>
          <p:cNvPicPr>
            <a:picLocks noChangeAspect="1"/>
          </p:cNvPicPr>
          <p:nvPr/>
        </p:nvPicPr>
        <p:blipFill>
          <a:blip r:embed="rId2"/>
          <a:stretch>
            <a:fillRect/>
          </a:stretch>
        </p:blipFill>
        <p:spPr>
          <a:xfrm>
            <a:off x="3452762" y="710644"/>
            <a:ext cx="8272272" cy="4831080"/>
          </a:xfrm>
          <a:prstGeom prst="rect">
            <a:avLst/>
          </a:prstGeom>
        </p:spPr>
      </p:pic>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685471B9-BF00-6387-302F-BA248477DD52}"/>
                  </a:ext>
                </a:extLst>
              </p:cNvPr>
              <p:cNvSpPr txBox="1"/>
              <p:nvPr/>
            </p:nvSpPr>
            <p:spPr>
              <a:xfrm>
                <a:off x="212524" y="124457"/>
                <a:ext cx="1176695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GT" sz="2400" i="1" smtClean="0">
                              <a:solidFill>
                                <a:srgbClr val="836967"/>
                              </a:solidFill>
                              <a:latin typeface="Cambria Math" panose="02040503050406030204" pitchFamily="18" charset="0"/>
                            </a:rPr>
                          </m:ctrlPr>
                        </m:sSubPr>
                        <m:e>
                          <m:r>
                            <a:rPr lang="es-GT" sz="2400" i="1">
                              <a:latin typeface="Cambria Math" panose="02040503050406030204" pitchFamily="18" charset="0"/>
                            </a:rPr>
                            <m:t>𝑔𝑑𝑝</m:t>
                          </m:r>
                          <m:r>
                            <m:rPr>
                              <m:lit/>
                            </m:rPr>
                            <a:rPr lang="es-GT" sz="2400" i="0">
                              <a:latin typeface="Cambria Math" panose="02040503050406030204" pitchFamily="18" charset="0"/>
                            </a:rPr>
                            <m:t>_</m:t>
                          </m:r>
                          <m:r>
                            <a:rPr lang="es-GT" sz="2400" i="1">
                              <a:latin typeface="Cambria Math" panose="02040503050406030204" pitchFamily="18" charset="0"/>
                            </a:rPr>
                            <m:t>𝑝𝑐</m:t>
                          </m:r>
                          <m:r>
                            <a:rPr lang="es-GT" sz="2400" i="0">
                              <a:latin typeface="Cambria Math" panose="02040503050406030204" pitchFamily="18" charset="0"/>
                            </a:rPr>
                            <m:t> </m:t>
                          </m:r>
                        </m:e>
                        <m:sub>
                          <m:r>
                            <a:rPr lang="es-GT" sz="2400" i="1">
                              <a:latin typeface="Cambria Math" panose="02040503050406030204" pitchFamily="18" charset="0"/>
                            </a:rPr>
                            <m:t>𝑖𝑡</m:t>
                          </m:r>
                        </m:sub>
                      </m:sSub>
                      <m:r>
                        <a:rPr lang="es-GT" sz="2400" i="0">
                          <a:latin typeface="Cambria Math" panose="02040503050406030204" pitchFamily="18" charset="0"/>
                        </a:rPr>
                        <m:t>=</m:t>
                      </m:r>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𝑜𝑑𝑎</m:t>
                          </m:r>
                          <m:r>
                            <m:rPr>
                              <m:lit/>
                            </m:rPr>
                            <a:rPr lang="es-GT" sz="2400" i="0">
                              <a:latin typeface="Cambria Math" panose="02040503050406030204" pitchFamily="18" charset="0"/>
                            </a:rPr>
                            <m:t>_</m:t>
                          </m:r>
                          <m:r>
                            <a:rPr lang="es-GT" sz="2400" i="1">
                              <a:latin typeface="Cambria Math" panose="02040503050406030204" pitchFamily="18" charset="0"/>
                            </a:rPr>
                            <m:t>𝑝𝑐</m:t>
                          </m:r>
                        </m:e>
                        <m:sub>
                          <m:r>
                            <a:rPr lang="es-GT" sz="2400" i="1">
                              <a:latin typeface="Cambria Math" panose="02040503050406030204" pitchFamily="18" charset="0"/>
                            </a:rPr>
                            <m:t>𝑖𝑡</m:t>
                          </m:r>
                        </m:sub>
                      </m:sSub>
                      <m:r>
                        <a:rPr lang="es-GT" sz="2400" i="0">
                          <a:latin typeface="Cambria Math" panose="02040503050406030204" pitchFamily="18" charset="0"/>
                        </a:rPr>
                        <m:t>+</m:t>
                      </m:r>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𝑒𝑥𝑐</m:t>
                          </m:r>
                          <m:r>
                            <m:rPr>
                              <m:lit/>
                            </m:rPr>
                            <a:rPr lang="es-GT" sz="2400" i="0">
                              <a:latin typeface="Cambria Math" panose="02040503050406030204" pitchFamily="18" charset="0"/>
                            </a:rPr>
                            <m:t>_</m:t>
                          </m:r>
                          <m:r>
                            <a:rPr lang="es-GT" sz="2400" i="1">
                              <a:latin typeface="Cambria Math" panose="02040503050406030204" pitchFamily="18" charset="0"/>
                            </a:rPr>
                            <m:t>h𝑖𝑔h</m:t>
                          </m:r>
                        </m:e>
                        <m:sub>
                          <m:r>
                            <a:rPr lang="es-GT" sz="2400" i="1">
                              <a:latin typeface="Cambria Math" panose="02040503050406030204" pitchFamily="18" charset="0"/>
                            </a:rPr>
                            <m:t>𝑖𝑡</m:t>
                          </m:r>
                        </m:sub>
                      </m:sSub>
                      <m:r>
                        <a:rPr lang="es-GT" sz="2400" i="0">
                          <a:latin typeface="Cambria Math" panose="02040503050406030204" pitchFamily="18" charset="0"/>
                        </a:rPr>
                        <m:t>+</m:t>
                      </m:r>
                      <m:d>
                        <m:dPr>
                          <m:ctrlPr>
                            <a:rPr lang="es-GT" sz="2400" i="1">
                              <a:solidFill>
                                <a:srgbClr val="836967"/>
                              </a:solidFill>
                              <a:latin typeface="Cambria Math" panose="02040503050406030204" pitchFamily="18" charset="0"/>
                            </a:rPr>
                          </m:ctrlPr>
                        </m:dPr>
                        <m:e>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𝑜𝑑𝑎</m:t>
                              </m:r>
                              <m:r>
                                <m:rPr>
                                  <m:lit/>
                                </m:rPr>
                                <a:rPr lang="es-GT" sz="2400" i="0">
                                  <a:latin typeface="Cambria Math" panose="02040503050406030204" pitchFamily="18" charset="0"/>
                                </a:rPr>
                                <m:t>_</m:t>
                              </m:r>
                              <m:r>
                                <a:rPr lang="es-GT" sz="2400" i="1">
                                  <a:latin typeface="Cambria Math" panose="02040503050406030204" pitchFamily="18" charset="0"/>
                                </a:rPr>
                                <m:t>𝑝𝑐</m:t>
                              </m:r>
                            </m:e>
                            <m:sub>
                              <m:r>
                                <a:rPr lang="es-GT" sz="2400" i="1">
                                  <a:latin typeface="Cambria Math" panose="02040503050406030204" pitchFamily="18" charset="0"/>
                                </a:rPr>
                                <m:t>𝑖𝑡</m:t>
                              </m:r>
                            </m:sub>
                          </m:sSub>
                          <m:r>
                            <a:rPr lang="es-GT" sz="2400" i="0">
                              <a:latin typeface="Cambria Math" panose="02040503050406030204" pitchFamily="18" charset="0"/>
                            </a:rPr>
                            <m:t>∙</m:t>
                          </m:r>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𝑒𝑥𝑐</m:t>
                              </m:r>
                              <m:r>
                                <m:rPr>
                                  <m:lit/>
                                </m:rPr>
                                <a:rPr lang="es-GT" sz="2400" i="0">
                                  <a:latin typeface="Cambria Math" panose="02040503050406030204" pitchFamily="18" charset="0"/>
                                </a:rPr>
                                <m:t>_</m:t>
                              </m:r>
                              <m:r>
                                <a:rPr lang="es-GT" sz="2400" i="1">
                                  <a:latin typeface="Cambria Math" panose="02040503050406030204" pitchFamily="18" charset="0"/>
                                </a:rPr>
                                <m:t>h𝑖𝑔h</m:t>
                              </m:r>
                            </m:e>
                            <m:sub>
                              <m:r>
                                <a:rPr lang="es-GT" sz="2400" i="1">
                                  <a:latin typeface="Cambria Math" panose="02040503050406030204" pitchFamily="18" charset="0"/>
                                </a:rPr>
                                <m:t>𝑖𝑡</m:t>
                              </m:r>
                            </m:sub>
                          </m:sSub>
                        </m:e>
                      </m:d>
                      <m:r>
                        <a:rPr lang="es-GT" sz="2400" i="0">
                          <a:latin typeface="Cambria Math" panose="02040503050406030204" pitchFamily="18" charset="0"/>
                        </a:rPr>
                        <m:t>+</m:t>
                      </m:r>
                      <m:sSub>
                        <m:sSubPr>
                          <m:ctrlPr>
                            <a:rPr lang="es-GT" sz="2400" i="1">
                              <a:solidFill>
                                <a:srgbClr val="836967"/>
                              </a:solidFill>
                              <a:latin typeface="Cambria Math" panose="02040503050406030204" pitchFamily="18" charset="0"/>
                            </a:rPr>
                          </m:ctrlPr>
                        </m:sSubPr>
                        <m:e>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𝑒𝑥𝑐</m:t>
                              </m:r>
                            </m:e>
                            <m:sub>
                              <m:r>
                                <a:rPr lang="es-GT" sz="2400" i="1">
                                  <a:latin typeface="Cambria Math" panose="02040503050406030204" pitchFamily="18" charset="0"/>
                                </a:rPr>
                                <m:t>𝑖𝑡</m:t>
                              </m:r>
                            </m:sub>
                          </m:sSub>
                          <m:r>
                            <a:rPr lang="es-GT" sz="2400" i="0">
                              <a:latin typeface="Cambria Math" panose="02040503050406030204" pitchFamily="18" charset="0"/>
                            </a:rPr>
                            <m:t>+</m:t>
                          </m:r>
                          <m:r>
                            <a:rPr lang="es-GT" sz="2400" i="1">
                              <a:latin typeface="Cambria Math" panose="02040503050406030204" pitchFamily="18" charset="0"/>
                            </a:rPr>
                            <m:t>𝑔𝑟𝑜𝑤</m:t>
                          </m:r>
                        </m:e>
                        <m:sub>
                          <m:r>
                            <a:rPr lang="es-GT" sz="2400" i="1">
                              <a:latin typeface="Cambria Math" panose="02040503050406030204" pitchFamily="18" charset="0"/>
                            </a:rPr>
                            <m:t>𝑖𝑡</m:t>
                          </m:r>
                        </m:sub>
                      </m:sSub>
                      <m:r>
                        <a:rPr lang="es-GT" sz="2400" i="0">
                          <a:latin typeface="Cambria Math" panose="02040503050406030204" pitchFamily="18" charset="0"/>
                        </a:rPr>
                        <m:t>+</m:t>
                      </m:r>
                      <m:sSub>
                        <m:sSubPr>
                          <m:ctrlPr>
                            <a:rPr lang="es-GT" sz="2400" i="1">
                              <a:solidFill>
                                <a:srgbClr val="836967"/>
                              </a:solidFill>
                              <a:latin typeface="Cambria Math" panose="02040503050406030204" pitchFamily="18" charset="0"/>
                            </a:rPr>
                          </m:ctrlPr>
                        </m:sSubPr>
                        <m:e>
                          <m:r>
                            <a:rPr lang="es-GT" sz="2400" i="1">
                              <a:latin typeface="Cambria Math" panose="02040503050406030204" pitchFamily="18" charset="0"/>
                            </a:rPr>
                            <m:t>𝜀</m:t>
                          </m:r>
                        </m:e>
                        <m:sub>
                          <m:r>
                            <a:rPr lang="es-GT" sz="2400" i="1">
                              <a:latin typeface="Cambria Math" panose="02040503050406030204" pitchFamily="18" charset="0"/>
                            </a:rPr>
                            <m:t>𝑖𝑡</m:t>
                          </m:r>
                        </m:sub>
                      </m:sSub>
                    </m:oMath>
                  </m:oMathPara>
                </a14:m>
                <a:endParaRPr lang="es-GT" sz="2400" dirty="0"/>
              </a:p>
            </p:txBody>
          </p:sp>
        </mc:Choice>
        <mc:Fallback>
          <p:sp>
            <p:nvSpPr>
              <p:cNvPr id="21" name="TextBox 20">
                <a:extLst>
                  <a:ext uri="{FF2B5EF4-FFF2-40B4-BE49-F238E27FC236}">
                    <a16:creationId xmlns:a16="http://schemas.microsoft.com/office/drawing/2014/main" id="{685471B9-BF00-6387-302F-BA248477DD52}"/>
                  </a:ext>
                </a:extLst>
              </p:cNvPr>
              <p:cNvSpPr txBox="1">
                <a:spLocks noRot="1" noChangeAspect="1" noMove="1" noResize="1" noEditPoints="1" noAdjustHandles="1" noChangeArrowheads="1" noChangeShapeType="1" noTextEdit="1"/>
              </p:cNvSpPr>
              <p:nvPr/>
            </p:nvSpPr>
            <p:spPr>
              <a:xfrm>
                <a:off x="212524" y="124457"/>
                <a:ext cx="11766951" cy="461665"/>
              </a:xfrm>
              <a:prstGeom prst="rect">
                <a:avLst/>
              </a:prstGeom>
              <a:blipFill>
                <a:blip r:embed="rId3"/>
                <a:stretch>
                  <a:fillRect b="-17105"/>
                </a:stretch>
              </a:blipFill>
            </p:spPr>
            <p:txBody>
              <a:bodyPr/>
              <a:lstStyle/>
              <a:p>
                <a:r>
                  <a:rPr lang="es-GT">
                    <a:noFill/>
                  </a:rPr>
                  <a:t> </a:t>
                </a:r>
              </a:p>
            </p:txBody>
          </p:sp>
        </mc:Fallback>
      </mc:AlternateContent>
    </p:spTree>
    <p:extLst>
      <p:ext uri="{BB962C8B-B14F-4D97-AF65-F5344CB8AC3E}">
        <p14:creationId xmlns:p14="http://schemas.microsoft.com/office/powerpoint/2010/main" val="1015290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5812E4-C3A3-41C5-A5C5-3E965DCEEAE7}"/>
              </a:ext>
            </a:extLst>
          </p:cNvPr>
          <p:cNvSpPr>
            <a:spLocks noGrp="1"/>
          </p:cNvSpPr>
          <p:nvPr>
            <p:ph type="title"/>
          </p:nvPr>
        </p:nvSpPr>
        <p:spPr/>
        <p:txBody>
          <a:bodyPr/>
          <a:lstStyle/>
          <a:p>
            <a:r>
              <a:rPr lang="es-ES" b="1" dirty="0"/>
              <a:t>Conclusiones</a:t>
            </a:r>
            <a:endParaRPr lang="es-GT" b="1" dirty="0"/>
          </a:p>
        </p:txBody>
      </p:sp>
      <p:sp>
        <p:nvSpPr>
          <p:cNvPr id="3" name="Marcador de contenido 2">
            <a:extLst>
              <a:ext uri="{FF2B5EF4-FFF2-40B4-BE49-F238E27FC236}">
                <a16:creationId xmlns:a16="http://schemas.microsoft.com/office/drawing/2014/main" id="{DD0B95D6-4323-47B8-BB1E-09C1061DF702}"/>
              </a:ext>
            </a:extLst>
          </p:cNvPr>
          <p:cNvSpPr>
            <a:spLocks noGrp="1"/>
          </p:cNvSpPr>
          <p:nvPr>
            <p:ph idx="1"/>
          </p:nvPr>
        </p:nvSpPr>
        <p:spPr/>
        <p:txBody>
          <a:bodyPr/>
          <a:lstStyle/>
          <a:p>
            <a:pPr marL="0" indent="0" algn="just">
              <a:buNone/>
            </a:pPr>
            <a:r>
              <a:rPr lang="es-GT" dirty="0">
                <a:solidFill>
                  <a:schemeClr val="tx1"/>
                </a:solidFill>
              </a:rPr>
              <a:t>Los resultados de los modelos econométricos sugieren:</a:t>
            </a:r>
          </a:p>
          <a:p>
            <a:pPr algn="just"/>
            <a:r>
              <a:rPr lang="es-GT" dirty="0">
                <a:solidFill>
                  <a:schemeClr val="tx1"/>
                </a:solidFill>
              </a:rPr>
              <a:t>Relación positiva entre la asistencia oficial para el desarrollo per cápita recibida por un país y su desempeño en el índice de desarrollo humano, así como en el nivel del PIB per cápita. </a:t>
            </a:r>
          </a:p>
          <a:p>
            <a:pPr algn="just"/>
            <a:r>
              <a:rPr lang="es-GT" dirty="0">
                <a:solidFill>
                  <a:schemeClr val="tx1"/>
                </a:solidFill>
              </a:rPr>
              <a:t>Países con altos niveles de exclusión por género seguirán obteniendo beneficios de la asistencia recibida, pero estos serán significativamente menores.</a:t>
            </a:r>
          </a:p>
          <a:p>
            <a:pPr algn="just"/>
            <a:r>
              <a:rPr lang="es-ES" dirty="0">
                <a:solidFill>
                  <a:schemeClr val="tx1"/>
                </a:solidFill>
              </a:rPr>
              <a:t>La presencia de exclusión </a:t>
            </a:r>
            <a:r>
              <a:rPr lang="es-GT" dirty="0">
                <a:solidFill>
                  <a:schemeClr val="tx1"/>
                </a:solidFill>
              </a:rPr>
              <a:t>por género representa un desempeño más bajo en bienestar y crecimiento económico.</a:t>
            </a:r>
          </a:p>
        </p:txBody>
      </p:sp>
    </p:spTree>
    <p:extLst>
      <p:ext uri="{BB962C8B-B14F-4D97-AF65-F5344CB8AC3E}">
        <p14:creationId xmlns:p14="http://schemas.microsoft.com/office/powerpoint/2010/main" val="2667234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9A013B-B5D5-44A1-92ED-67774CC54167}"/>
              </a:ext>
            </a:extLst>
          </p:cNvPr>
          <p:cNvSpPr>
            <a:spLocks noGrp="1"/>
          </p:cNvSpPr>
          <p:nvPr>
            <p:ph type="title"/>
          </p:nvPr>
        </p:nvSpPr>
        <p:spPr>
          <a:xfrm>
            <a:off x="-1" y="1123837"/>
            <a:ext cx="3449053" cy="4601183"/>
          </a:xfrm>
        </p:spPr>
        <p:txBody>
          <a:bodyPr>
            <a:normAutofit/>
          </a:bodyPr>
          <a:lstStyle/>
          <a:p>
            <a:r>
              <a:rPr lang="es-ES" sz="3200" b="1" dirty="0"/>
              <a:t>Recomendaciones</a:t>
            </a:r>
            <a:endParaRPr lang="es-GT" sz="3200" b="1" dirty="0"/>
          </a:p>
        </p:txBody>
      </p:sp>
      <p:sp>
        <p:nvSpPr>
          <p:cNvPr id="3" name="Marcador de contenido 2">
            <a:extLst>
              <a:ext uri="{FF2B5EF4-FFF2-40B4-BE49-F238E27FC236}">
                <a16:creationId xmlns:a16="http://schemas.microsoft.com/office/drawing/2014/main" id="{DB7E3523-9C65-4F96-A6AB-8B8D901AA0E0}"/>
              </a:ext>
            </a:extLst>
          </p:cNvPr>
          <p:cNvSpPr>
            <a:spLocks noGrp="1"/>
          </p:cNvSpPr>
          <p:nvPr>
            <p:ph idx="1"/>
          </p:nvPr>
        </p:nvSpPr>
        <p:spPr/>
        <p:txBody>
          <a:bodyPr/>
          <a:lstStyle/>
          <a:p>
            <a:pPr algn="just"/>
            <a:r>
              <a:rPr lang="es-GT" dirty="0"/>
              <a:t>Realizar estudios que utilicen diversas variables para evaluar la calidad de las instituciones tanto por individual y combinaciones de estas.</a:t>
            </a:r>
          </a:p>
          <a:p>
            <a:pPr algn="just"/>
            <a:endParaRPr lang="es-GT" dirty="0"/>
          </a:p>
          <a:p>
            <a:pPr algn="just"/>
            <a:r>
              <a:rPr lang="es-GT" dirty="0"/>
              <a:t>Considerar la apertura al comercio como otra variable independiente</a:t>
            </a:r>
          </a:p>
          <a:p>
            <a:pPr algn="just"/>
            <a:endParaRPr lang="es-GT" dirty="0"/>
          </a:p>
          <a:p>
            <a:pPr algn="just"/>
            <a:r>
              <a:rPr lang="es-GT" dirty="0"/>
              <a:t>Investigar el impacto de la asistencia para el desarrollo en otras áreas, como los aspectos medioambientales o en el fortalecimiento institucional de los países receptores.</a:t>
            </a:r>
          </a:p>
        </p:txBody>
      </p:sp>
    </p:spTree>
    <p:extLst>
      <p:ext uri="{BB962C8B-B14F-4D97-AF65-F5344CB8AC3E}">
        <p14:creationId xmlns:p14="http://schemas.microsoft.com/office/powerpoint/2010/main" val="1526260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27ABC-4B34-4517-B2BF-0472881F1E0C}"/>
              </a:ext>
            </a:extLst>
          </p:cNvPr>
          <p:cNvSpPr>
            <a:spLocks noGrp="1"/>
          </p:cNvSpPr>
          <p:nvPr>
            <p:ph type="title"/>
          </p:nvPr>
        </p:nvSpPr>
        <p:spPr/>
        <p:txBody>
          <a:bodyPr/>
          <a:lstStyle/>
          <a:p>
            <a:r>
              <a:rPr lang="es-ES" b="1" dirty="0"/>
              <a:t>Motivación</a:t>
            </a:r>
            <a:endParaRPr lang="es-GT" b="1" dirty="0"/>
          </a:p>
        </p:txBody>
      </p:sp>
      <p:sp>
        <p:nvSpPr>
          <p:cNvPr id="3" name="Marcador de contenido 2">
            <a:extLst>
              <a:ext uri="{FF2B5EF4-FFF2-40B4-BE49-F238E27FC236}">
                <a16:creationId xmlns:a16="http://schemas.microsoft.com/office/drawing/2014/main" id="{2AACA6A9-D7B9-440B-90A5-57AC5E1B9618}"/>
              </a:ext>
            </a:extLst>
          </p:cNvPr>
          <p:cNvSpPr>
            <a:spLocks noGrp="1"/>
          </p:cNvSpPr>
          <p:nvPr>
            <p:ph idx="1"/>
          </p:nvPr>
        </p:nvSpPr>
        <p:spPr/>
        <p:txBody>
          <a:bodyPr/>
          <a:lstStyle/>
          <a:p>
            <a:pPr algn="just"/>
            <a:r>
              <a:rPr lang="es-ES" dirty="0">
                <a:solidFill>
                  <a:schemeClr val="tx1"/>
                </a:solidFill>
              </a:rPr>
              <a:t>La asistencia oficial para el desarrollo (ODA, por sus siglas en inglés) consiste en donaciones o préstamos a tasas bajas y plazos largos que los países desarrollados y organizaciones internacionales otorgan a países en desarrollo, con el objetivo de promover el desarrollo económico y mejorar el bienestar de la población.</a:t>
            </a:r>
          </a:p>
          <a:p>
            <a:pPr algn="just"/>
            <a:endParaRPr lang="es-ES" dirty="0">
              <a:solidFill>
                <a:schemeClr val="tx1"/>
              </a:solidFill>
            </a:endParaRPr>
          </a:p>
          <a:p>
            <a:pPr algn="just"/>
            <a:r>
              <a:rPr lang="es-ES" dirty="0">
                <a:solidFill>
                  <a:schemeClr val="tx1"/>
                </a:solidFill>
              </a:rPr>
              <a:t>Se puede apreciar un considerable aumento en esta asistencia durante los últimos 30 años. Al comparar esto con la evolución del índice de desarrollo humano y el PIB per cápita, surge la motivación de este trabajo: ¿el crecimiento en la cantidad de asistencia enviada a los países en desarrollo se ha reflejado en su desarrollo económico y el bienestar? </a:t>
            </a:r>
            <a:endParaRPr lang="es-GT" dirty="0">
              <a:solidFill>
                <a:schemeClr val="tx1"/>
              </a:solidFill>
            </a:endParaRPr>
          </a:p>
        </p:txBody>
      </p:sp>
    </p:spTree>
    <p:extLst>
      <p:ext uri="{BB962C8B-B14F-4D97-AF65-F5344CB8AC3E}">
        <p14:creationId xmlns:p14="http://schemas.microsoft.com/office/powerpoint/2010/main" val="1151259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629475-57CA-4964-A71D-328715259303}"/>
              </a:ext>
            </a:extLst>
          </p:cNvPr>
          <p:cNvSpPr>
            <a:spLocks noGrp="1"/>
          </p:cNvSpPr>
          <p:nvPr>
            <p:ph type="title"/>
          </p:nvPr>
        </p:nvSpPr>
        <p:spPr/>
        <p:txBody>
          <a:bodyPr/>
          <a:lstStyle/>
          <a:p>
            <a:r>
              <a:rPr lang="es-ES" b="1" dirty="0"/>
              <a:t>Revisión de Literatura</a:t>
            </a:r>
            <a:endParaRPr lang="es-GT" b="1" dirty="0"/>
          </a:p>
        </p:txBody>
      </p:sp>
      <p:sp>
        <p:nvSpPr>
          <p:cNvPr id="3" name="Marcador de contenido 2">
            <a:extLst>
              <a:ext uri="{FF2B5EF4-FFF2-40B4-BE49-F238E27FC236}">
                <a16:creationId xmlns:a16="http://schemas.microsoft.com/office/drawing/2014/main" id="{0F0BA410-4E2F-449A-871C-7BAA94BE0841}"/>
              </a:ext>
            </a:extLst>
          </p:cNvPr>
          <p:cNvSpPr>
            <a:spLocks noGrp="1"/>
          </p:cNvSpPr>
          <p:nvPr>
            <p:ph idx="1"/>
          </p:nvPr>
        </p:nvSpPr>
        <p:spPr>
          <a:xfrm>
            <a:off x="3869268" y="1444238"/>
            <a:ext cx="7315200" cy="4540509"/>
          </a:xfrm>
        </p:spPr>
        <p:txBody>
          <a:bodyPr/>
          <a:lstStyle/>
          <a:p>
            <a:pPr algn="just"/>
            <a:r>
              <a:rPr lang="es-GT" sz="1800" dirty="0" err="1">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Karras</a:t>
            </a:r>
            <a:r>
              <a:rPr lang="es-GT"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(2006), que utilizó un modelo de panel para analizar 71 países receptores de asistencia, encontrando que la asistencia externa es beneficiosa para el crecimiento económico.</a:t>
            </a:r>
          </a:p>
          <a:p>
            <a:pPr algn="just"/>
            <a:endParaRPr lang="es-GT"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endParaRPr>
          </a:p>
          <a:p>
            <a:pPr algn="just"/>
            <a:r>
              <a:rPr lang="es-GT" sz="1800" dirty="0" err="1">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Hayaloğlu</a:t>
            </a:r>
            <a:r>
              <a:rPr lang="es-GT"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(2023), en un modelo de panel con 80 países, se consideró el efecto de la calidad institucional, medida a través de los índices globales de gobernanza. </a:t>
            </a:r>
            <a:r>
              <a:rPr lang="es-GT" sz="1800" dirty="0">
                <a:solidFill>
                  <a:schemeClr val="tx1"/>
                </a:solidFill>
                <a:latin typeface="Arial" panose="020B0604020202020204" pitchFamily="34" charset="0"/>
                <a:ea typeface="Yu Gothic" panose="020B0400000000000000" pitchFamily="34" charset="-128"/>
                <a:cs typeface="Times New Roman" panose="02020603050405020304" pitchFamily="18" charset="0"/>
              </a:rPr>
              <a:t>Concluye que la recepción de ODA tiene un efecto positivo tanto en el crecimiento económico y en la calidad de las instituciones.</a:t>
            </a:r>
          </a:p>
          <a:p>
            <a:pPr algn="just"/>
            <a:endParaRPr lang="es-GT" sz="1800" dirty="0">
              <a:solidFill>
                <a:schemeClr val="tx1"/>
              </a:solidFill>
              <a:latin typeface="Arial" panose="020B0604020202020204" pitchFamily="34" charset="0"/>
              <a:ea typeface="Yu Gothic" panose="020B0400000000000000" pitchFamily="34" charset="-128"/>
              <a:cs typeface="Times New Roman" panose="02020603050405020304" pitchFamily="18" charset="0"/>
            </a:endParaRPr>
          </a:p>
          <a:p>
            <a:pPr algn="just"/>
            <a:r>
              <a:rPr lang="es-GT"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Samuelson (1965), argumenta que los países no pueden escapar de una trampa de pobreza debido a su alta propensión al consumo para mantener su subsistencia, lo que resulta en baja o nula inversión. Esta inversión podría ser cubierta gracias a la asistencia oficial para el desarrollo. </a:t>
            </a:r>
            <a:endParaRPr lang="es-GT" dirty="0">
              <a:solidFill>
                <a:schemeClr val="tx1"/>
              </a:solidFill>
            </a:endParaRPr>
          </a:p>
        </p:txBody>
      </p:sp>
      <p:sp>
        <p:nvSpPr>
          <p:cNvPr id="5" name="TextBox 4">
            <a:extLst>
              <a:ext uri="{FF2B5EF4-FFF2-40B4-BE49-F238E27FC236}">
                <a16:creationId xmlns:a16="http://schemas.microsoft.com/office/drawing/2014/main" id="{99E40BE7-E912-A244-A090-BAE4C9AEF53C}"/>
              </a:ext>
            </a:extLst>
          </p:cNvPr>
          <p:cNvSpPr txBox="1"/>
          <p:nvPr/>
        </p:nvSpPr>
        <p:spPr>
          <a:xfrm>
            <a:off x="3649055" y="457754"/>
            <a:ext cx="8050138" cy="830997"/>
          </a:xfrm>
          <a:prstGeom prst="rect">
            <a:avLst/>
          </a:prstGeom>
          <a:noFill/>
        </p:spPr>
        <p:txBody>
          <a:bodyPr wrap="square">
            <a:spAutoFit/>
          </a:bodyPr>
          <a:lstStyle/>
          <a:p>
            <a:r>
              <a:rPr lang="es-GT" sz="2400" b="1" dirty="0">
                <a:effectLst/>
                <a:latin typeface="Arial" panose="020B0604020202020204" pitchFamily="34" charset="0"/>
                <a:ea typeface="Yu Gothic" panose="020B0400000000000000" pitchFamily="34" charset="-128"/>
                <a:cs typeface="Times New Roman" panose="02020603050405020304" pitchFamily="18" charset="0"/>
              </a:rPr>
              <a:t>Argumentos a favor de la asistencia para el desarrollo para fomentar el crecimiento económico</a:t>
            </a:r>
            <a:endParaRPr lang="es-GT" sz="2400" b="1" dirty="0"/>
          </a:p>
        </p:txBody>
      </p:sp>
    </p:spTree>
    <p:extLst>
      <p:ext uri="{BB962C8B-B14F-4D97-AF65-F5344CB8AC3E}">
        <p14:creationId xmlns:p14="http://schemas.microsoft.com/office/powerpoint/2010/main" val="4181928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629475-57CA-4964-A71D-328715259303}"/>
              </a:ext>
            </a:extLst>
          </p:cNvPr>
          <p:cNvSpPr>
            <a:spLocks noGrp="1"/>
          </p:cNvSpPr>
          <p:nvPr>
            <p:ph type="title"/>
          </p:nvPr>
        </p:nvSpPr>
        <p:spPr/>
        <p:txBody>
          <a:bodyPr/>
          <a:lstStyle/>
          <a:p>
            <a:r>
              <a:rPr lang="es-ES" b="1" dirty="0"/>
              <a:t>Revisión de Literatura</a:t>
            </a:r>
            <a:endParaRPr lang="es-GT" b="1" dirty="0"/>
          </a:p>
        </p:txBody>
      </p:sp>
      <p:sp>
        <p:nvSpPr>
          <p:cNvPr id="3" name="Marcador de contenido 2">
            <a:extLst>
              <a:ext uri="{FF2B5EF4-FFF2-40B4-BE49-F238E27FC236}">
                <a16:creationId xmlns:a16="http://schemas.microsoft.com/office/drawing/2014/main" id="{0F0BA410-4E2F-449A-871C-7BAA94BE0841}"/>
              </a:ext>
            </a:extLst>
          </p:cNvPr>
          <p:cNvSpPr>
            <a:spLocks noGrp="1"/>
          </p:cNvSpPr>
          <p:nvPr>
            <p:ph idx="1"/>
          </p:nvPr>
        </p:nvSpPr>
        <p:spPr>
          <a:xfrm>
            <a:off x="3869268" y="1444238"/>
            <a:ext cx="7315200" cy="4540509"/>
          </a:xfrm>
        </p:spPr>
        <p:txBody>
          <a:bodyPr>
            <a:normAutofit/>
          </a:bodyPr>
          <a:lstStyle/>
          <a:p>
            <a:pPr algn="just"/>
            <a:r>
              <a:rPr lang="es-ES" sz="1800" dirty="0" err="1">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Ekanayake</a:t>
            </a:r>
            <a:r>
              <a:rPr lang="es-ES"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y </a:t>
            </a:r>
            <a:r>
              <a:rPr lang="es-ES" sz="1800" dirty="0" err="1">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Chatrna</a:t>
            </a:r>
            <a:r>
              <a:rPr lang="es-ES"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(2010), que emplearon un análisis de datos de panel con muestras de países clasificadas por región y nivel de ingresos, no logran obtener un resultado que generalice el efecto de la asistencia internacional. </a:t>
            </a:r>
          </a:p>
          <a:p>
            <a:pPr algn="just"/>
            <a:endParaRPr lang="es-GT"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endParaRPr>
          </a:p>
          <a:p>
            <a:pPr algn="just"/>
            <a:r>
              <a:rPr lang="es-ES"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Bauer (1965) critica la teoría de Samuelson señalando que los países que hoy en día consideramos desarrollados, en su momento fueron no desarrollados y lograron crecer sin la necesidad de ingresos externos.</a:t>
            </a:r>
          </a:p>
          <a:p>
            <a:pPr algn="just"/>
            <a:endParaRPr lang="es-GT" sz="1800" dirty="0">
              <a:solidFill>
                <a:schemeClr val="tx1"/>
              </a:solidFill>
              <a:latin typeface="Arial" panose="020B0604020202020204" pitchFamily="34" charset="0"/>
              <a:ea typeface="Yu Gothic" panose="020B0400000000000000" pitchFamily="34" charset="-128"/>
              <a:cs typeface="Times New Roman" panose="02020603050405020304" pitchFamily="18" charset="0"/>
            </a:endParaRPr>
          </a:p>
          <a:p>
            <a:pPr algn="just"/>
            <a:r>
              <a:rPr lang="es-ES"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Por su parte, </a:t>
            </a:r>
            <a:r>
              <a:rPr lang="es-ES" sz="1800" dirty="0" err="1">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Chichilnisky</a:t>
            </a:r>
            <a:r>
              <a:rPr lang="es-ES"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(1980, citada en </a:t>
            </a:r>
            <a:r>
              <a:rPr lang="es-ES" sz="1800" dirty="0" err="1">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Basu</a:t>
            </a:r>
            <a:r>
              <a:rPr lang="es-ES"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1997) desarrolló un modelo teórico de dos economías, donde el único escenario en el que mejora el bienestar del país que recibe donaciones va acompañado de una disminución del bienestar de una parte de la población del país donante.</a:t>
            </a:r>
            <a:endParaRPr lang="es-GT" dirty="0">
              <a:solidFill>
                <a:schemeClr val="tx1"/>
              </a:solidFill>
            </a:endParaRPr>
          </a:p>
        </p:txBody>
      </p:sp>
      <p:sp>
        <p:nvSpPr>
          <p:cNvPr id="5" name="TextBox 4">
            <a:extLst>
              <a:ext uri="{FF2B5EF4-FFF2-40B4-BE49-F238E27FC236}">
                <a16:creationId xmlns:a16="http://schemas.microsoft.com/office/drawing/2014/main" id="{99E40BE7-E912-A244-A090-BAE4C9AEF53C}"/>
              </a:ext>
            </a:extLst>
          </p:cNvPr>
          <p:cNvSpPr txBox="1"/>
          <p:nvPr/>
        </p:nvSpPr>
        <p:spPr>
          <a:xfrm>
            <a:off x="3649055" y="457754"/>
            <a:ext cx="8050138" cy="830997"/>
          </a:xfrm>
          <a:prstGeom prst="rect">
            <a:avLst/>
          </a:prstGeom>
          <a:noFill/>
        </p:spPr>
        <p:txBody>
          <a:bodyPr wrap="square">
            <a:spAutoFit/>
          </a:bodyPr>
          <a:lstStyle/>
          <a:p>
            <a:r>
              <a:rPr lang="es-GT" sz="2400" b="1" dirty="0">
                <a:effectLst/>
                <a:latin typeface="Arial" panose="020B0604020202020204" pitchFamily="34" charset="0"/>
                <a:ea typeface="Yu Gothic" panose="020B0400000000000000" pitchFamily="34" charset="-128"/>
                <a:cs typeface="Times New Roman" panose="02020603050405020304" pitchFamily="18" charset="0"/>
              </a:rPr>
              <a:t>Argumentos en contra de la asistencia para el desarrollo para fomentar el crecimiento económico</a:t>
            </a:r>
            <a:endParaRPr lang="es-GT" sz="2400" b="1" dirty="0"/>
          </a:p>
        </p:txBody>
      </p:sp>
    </p:spTree>
    <p:extLst>
      <p:ext uri="{BB962C8B-B14F-4D97-AF65-F5344CB8AC3E}">
        <p14:creationId xmlns:p14="http://schemas.microsoft.com/office/powerpoint/2010/main" val="2387004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629475-57CA-4964-A71D-328715259303}"/>
              </a:ext>
            </a:extLst>
          </p:cNvPr>
          <p:cNvSpPr>
            <a:spLocks noGrp="1"/>
          </p:cNvSpPr>
          <p:nvPr>
            <p:ph type="title"/>
          </p:nvPr>
        </p:nvSpPr>
        <p:spPr/>
        <p:txBody>
          <a:bodyPr/>
          <a:lstStyle/>
          <a:p>
            <a:r>
              <a:rPr lang="es-ES" b="1" dirty="0"/>
              <a:t>Revisión de Literatura</a:t>
            </a:r>
            <a:endParaRPr lang="es-GT" b="1" dirty="0"/>
          </a:p>
        </p:txBody>
      </p:sp>
      <p:sp>
        <p:nvSpPr>
          <p:cNvPr id="3" name="Marcador de contenido 2">
            <a:extLst>
              <a:ext uri="{FF2B5EF4-FFF2-40B4-BE49-F238E27FC236}">
                <a16:creationId xmlns:a16="http://schemas.microsoft.com/office/drawing/2014/main" id="{0F0BA410-4E2F-449A-871C-7BAA94BE0841}"/>
              </a:ext>
            </a:extLst>
          </p:cNvPr>
          <p:cNvSpPr>
            <a:spLocks noGrp="1"/>
          </p:cNvSpPr>
          <p:nvPr>
            <p:ph idx="1"/>
          </p:nvPr>
        </p:nvSpPr>
        <p:spPr>
          <a:xfrm>
            <a:off x="3869268" y="1444238"/>
            <a:ext cx="7315200" cy="4540509"/>
          </a:xfrm>
        </p:spPr>
        <p:txBody>
          <a:bodyPr>
            <a:normAutofit/>
          </a:bodyPr>
          <a:lstStyle/>
          <a:p>
            <a:pPr algn="just"/>
            <a:r>
              <a:rPr lang="es-ES" sz="18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Douglas North (2005, citado en Faundez, 2016) sostiene que es poco realista que los países en desarrollo implementen cambios institucionales que a las naciones desarrolladas les tomó muchos años consolidar. Él se muestra escéptico respecto a la asistencia para el desarrollo destinada a fomentar cambios que no consideran el patrimonio cultural ni las instituciones políticas de los países receptores.</a:t>
            </a:r>
          </a:p>
          <a:p>
            <a:pPr algn="just"/>
            <a:endParaRPr lang="es-ES" sz="1800" dirty="0">
              <a:solidFill>
                <a:schemeClr val="tx1"/>
              </a:solidFill>
              <a:latin typeface="Arial" panose="020B0604020202020204" pitchFamily="34" charset="0"/>
              <a:ea typeface="Yu Gothic" panose="020B0400000000000000" pitchFamily="34" charset="-128"/>
              <a:cs typeface="Times New Roman" panose="02020603050405020304" pitchFamily="18" charset="0"/>
            </a:endParaRPr>
          </a:p>
          <a:p>
            <a:pPr algn="just"/>
            <a:r>
              <a:rPr lang="es-ES" sz="1800" dirty="0" err="1">
                <a:solidFill>
                  <a:schemeClr val="tx1"/>
                </a:solidFill>
                <a:latin typeface="Arial" panose="020B0604020202020204" pitchFamily="34" charset="0"/>
                <a:ea typeface="Yu Gothic" panose="020B0400000000000000" pitchFamily="34" charset="-128"/>
                <a:cs typeface="Times New Roman" panose="02020603050405020304" pitchFamily="18" charset="0"/>
              </a:rPr>
              <a:t>Acemoglu</a:t>
            </a:r>
            <a:r>
              <a:rPr lang="es-ES" sz="1800" dirty="0">
                <a:solidFill>
                  <a:schemeClr val="tx1"/>
                </a:solidFill>
                <a:latin typeface="Arial" panose="020B0604020202020204" pitchFamily="34" charset="0"/>
                <a:ea typeface="Yu Gothic" panose="020B0400000000000000" pitchFamily="34" charset="-128"/>
                <a:cs typeface="Times New Roman" panose="02020603050405020304" pitchFamily="18" charset="0"/>
              </a:rPr>
              <a:t> y Robinson (2012) plantean que las instituciones establecidas desde hace muchos años reflejan hoy en día desigualdades entre territorios, como el caso de las ciudades Nogales, Arizona y Nogales, Sonora.</a:t>
            </a:r>
          </a:p>
          <a:p>
            <a:pPr algn="just"/>
            <a:endParaRPr lang="es-GT" dirty="0">
              <a:solidFill>
                <a:schemeClr val="tx1"/>
              </a:solidFill>
            </a:endParaRPr>
          </a:p>
        </p:txBody>
      </p:sp>
      <p:sp>
        <p:nvSpPr>
          <p:cNvPr id="5" name="TextBox 4">
            <a:extLst>
              <a:ext uri="{FF2B5EF4-FFF2-40B4-BE49-F238E27FC236}">
                <a16:creationId xmlns:a16="http://schemas.microsoft.com/office/drawing/2014/main" id="{99E40BE7-E912-A244-A090-BAE4C9AEF53C}"/>
              </a:ext>
            </a:extLst>
          </p:cNvPr>
          <p:cNvSpPr txBox="1"/>
          <p:nvPr/>
        </p:nvSpPr>
        <p:spPr>
          <a:xfrm>
            <a:off x="3649055" y="457754"/>
            <a:ext cx="8050138" cy="830997"/>
          </a:xfrm>
          <a:prstGeom prst="rect">
            <a:avLst/>
          </a:prstGeom>
          <a:noFill/>
        </p:spPr>
        <p:txBody>
          <a:bodyPr wrap="square">
            <a:spAutoFit/>
          </a:bodyPr>
          <a:lstStyle/>
          <a:p>
            <a:r>
              <a:rPr lang="es-GT" sz="2400" b="1" dirty="0">
                <a:effectLst/>
                <a:latin typeface="Arial" panose="020B0604020202020204" pitchFamily="34" charset="0"/>
                <a:ea typeface="Yu Gothic" panose="020B0400000000000000" pitchFamily="34" charset="-128"/>
                <a:cs typeface="Times New Roman" panose="02020603050405020304" pitchFamily="18" charset="0"/>
              </a:rPr>
              <a:t>Argumentos en contra de la asistencia para el desarrollo para fomentar el crecimiento económico</a:t>
            </a:r>
            <a:endParaRPr lang="es-GT" sz="2400" b="1" dirty="0"/>
          </a:p>
        </p:txBody>
      </p:sp>
    </p:spTree>
    <p:extLst>
      <p:ext uri="{BB962C8B-B14F-4D97-AF65-F5344CB8AC3E}">
        <p14:creationId xmlns:p14="http://schemas.microsoft.com/office/powerpoint/2010/main" val="2029250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629475-57CA-4964-A71D-328715259303}"/>
              </a:ext>
            </a:extLst>
          </p:cNvPr>
          <p:cNvSpPr>
            <a:spLocks noGrp="1"/>
          </p:cNvSpPr>
          <p:nvPr>
            <p:ph type="title"/>
          </p:nvPr>
        </p:nvSpPr>
        <p:spPr/>
        <p:txBody>
          <a:bodyPr/>
          <a:lstStyle/>
          <a:p>
            <a:r>
              <a:rPr lang="es-ES" b="1" dirty="0"/>
              <a:t>Revisión de Literatura</a:t>
            </a:r>
            <a:endParaRPr lang="es-GT" b="1" dirty="0"/>
          </a:p>
        </p:txBody>
      </p:sp>
      <p:sp>
        <p:nvSpPr>
          <p:cNvPr id="3" name="Marcador de contenido 2">
            <a:extLst>
              <a:ext uri="{FF2B5EF4-FFF2-40B4-BE49-F238E27FC236}">
                <a16:creationId xmlns:a16="http://schemas.microsoft.com/office/drawing/2014/main" id="{0F0BA410-4E2F-449A-871C-7BAA94BE0841}"/>
              </a:ext>
            </a:extLst>
          </p:cNvPr>
          <p:cNvSpPr>
            <a:spLocks noGrp="1"/>
          </p:cNvSpPr>
          <p:nvPr>
            <p:ph idx="1"/>
          </p:nvPr>
        </p:nvSpPr>
        <p:spPr>
          <a:xfrm>
            <a:off x="3869268" y="1444238"/>
            <a:ext cx="7315200" cy="4540509"/>
          </a:xfrm>
        </p:spPr>
        <p:txBody>
          <a:bodyPr>
            <a:normAutofit/>
          </a:bodyPr>
          <a:lstStyle/>
          <a:p>
            <a:pPr algn="just"/>
            <a:r>
              <a:rPr lang="es-GT" sz="1800" dirty="0">
                <a:effectLst/>
                <a:latin typeface="Arial" panose="020B0604020202020204" pitchFamily="34" charset="0"/>
                <a:ea typeface="Yu Gothic" panose="020B0400000000000000" pitchFamily="34" charset="-128"/>
                <a:cs typeface="Times New Roman" panose="02020603050405020304" pitchFamily="18" charset="0"/>
              </a:rPr>
              <a:t>Carnegie y </a:t>
            </a:r>
            <a:r>
              <a:rPr lang="es-GT" sz="1800" dirty="0" err="1">
                <a:effectLst/>
                <a:latin typeface="Arial" panose="020B0604020202020204" pitchFamily="34" charset="0"/>
                <a:ea typeface="Yu Gothic" panose="020B0400000000000000" pitchFamily="34" charset="-128"/>
                <a:cs typeface="Times New Roman" panose="02020603050405020304" pitchFamily="18" charset="0"/>
              </a:rPr>
              <a:t>Marinov</a:t>
            </a:r>
            <a:r>
              <a:rPr lang="es-GT" sz="1800" dirty="0">
                <a:effectLst/>
                <a:latin typeface="Arial" panose="020B0604020202020204" pitchFamily="34" charset="0"/>
                <a:ea typeface="Yu Gothic" panose="020B0400000000000000" pitchFamily="34" charset="-128"/>
                <a:cs typeface="Times New Roman" panose="02020603050405020304" pitchFamily="18" charset="0"/>
              </a:rPr>
              <a:t> (2017), analizaron una muestra de 115 países durante un periodo de 28 años. Señalan que el aumento en el apoyo internacional a un país es significativo para incentivar reformas en áreas como los derechos humanos y la democracia.</a:t>
            </a:r>
          </a:p>
          <a:p>
            <a:pPr algn="just"/>
            <a:endParaRPr lang="es-GT" sz="1800" dirty="0">
              <a:effectLst/>
              <a:latin typeface="Arial" panose="020B0604020202020204" pitchFamily="34" charset="0"/>
              <a:ea typeface="Yu Gothic" panose="020B0400000000000000" pitchFamily="34" charset="-128"/>
              <a:cs typeface="Times New Roman" panose="02020603050405020304" pitchFamily="18" charset="0"/>
            </a:endParaRPr>
          </a:p>
          <a:p>
            <a:pPr algn="just"/>
            <a:r>
              <a:rPr lang="es-GT" sz="1800" dirty="0" err="1">
                <a:effectLst/>
                <a:latin typeface="Arial" panose="020B0604020202020204" pitchFamily="34" charset="0"/>
                <a:ea typeface="Yu Gothic" panose="020B0400000000000000" pitchFamily="34" charset="-128"/>
                <a:cs typeface="Times New Roman" panose="02020603050405020304" pitchFamily="18" charset="0"/>
              </a:rPr>
              <a:t>Keser</a:t>
            </a:r>
            <a:r>
              <a:rPr lang="es-GT" sz="1800" dirty="0">
                <a:effectLst/>
                <a:latin typeface="Arial" panose="020B0604020202020204" pitchFamily="34" charset="0"/>
                <a:ea typeface="Yu Gothic" panose="020B0400000000000000" pitchFamily="34" charset="-128"/>
                <a:cs typeface="Times New Roman" panose="02020603050405020304" pitchFamily="18" charset="0"/>
              </a:rPr>
              <a:t> y </a:t>
            </a:r>
            <a:r>
              <a:rPr lang="es-GT" sz="1800" dirty="0" err="1">
                <a:effectLst/>
                <a:latin typeface="Arial" panose="020B0604020202020204" pitchFamily="34" charset="0"/>
                <a:ea typeface="Yu Gothic" panose="020B0400000000000000" pitchFamily="34" charset="-128"/>
                <a:cs typeface="Times New Roman" panose="02020603050405020304" pitchFamily="18" charset="0"/>
              </a:rPr>
              <a:t>Gökmen</a:t>
            </a:r>
            <a:r>
              <a:rPr lang="es-GT" sz="1800" dirty="0">
                <a:effectLst/>
                <a:latin typeface="Arial" panose="020B0604020202020204" pitchFamily="34" charset="0"/>
                <a:ea typeface="Yu Gothic" panose="020B0400000000000000" pitchFamily="34" charset="-128"/>
                <a:cs typeface="Times New Roman" panose="02020603050405020304" pitchFamily="18" charset="0"/>
              </a:rPr>
              <a:t> (2017), mediante un análisis de datos de panel para 33 países de Europa en un periodo de 10 años,  concluyen que, la calificación obtenida en los indicadores de gobernanza tiene una relación positiva y significativa con el índice de desarrollo humano, lo que sugiere que una mejor gobernanza promueve un mejor desempeño en áreas como la salud y la educación.</a:t>
            </a:r>
            <a:endParaRPr lang="es-GT" dirty="0">
              <a:solidFill>
                <a:schemeClr val="tx1"/>
              </a:solidFill>
            </a:endParaRPr>
          </a:p>
        </p:txBody>
      </p:sp>
      <p:sp>
        <p:nvSpPr>
          <p:cNvPr id="5" name="TextBox 4">
            <a:extLst>
              <a:ext uri="{FF2B5EF4-FFF2-40B4-BE49-F238E27FC236}">
                <a16:creationId xmlns:a16="http://schemas.microsoft.com/office/drawing/2014/main" id="{99E40BE7-E912-A244-A090-BAE4C9AEF53C}"/>
              </a:ext>
            </a:extLst>
          </p:cNvPr>
          <p:cNvSpPr txBox="1"/>
          <p:nvPr/>
        </p:nvSpPr>
        <p:spPr>
          <a:xfrm>
            <a:off x="3649055" y="457754"/>
            <a:ext cx="8050138" cy="830997"/>
          </a:xfrm>
          <a:prstGeom prst="rect">
            <a:avLst/>
          </a:prstGeom>
          <a:noFill/>
        </p:spPr>
        <p:txBody>
          <a:bodyPr wrap="square">
            <a:spAutoFit/>
          </a:bodyPr>
          <a:lstStyle/>
          <a:p>
            <a:r>
              <a:rPr lang="es-GT" sz="2400" b="1" dirty="0">
                <a:effectLst/>
                <a:latin typeface="Arial" panose="020B0604020202020204" pitchFamily="34" charset="0"/>
                <a:ea typeface="Yu Gothic" panose="020B0400000000000000" pitchFamily="34" charset="-128"/>
                <a:cs typeface="Times New Roman" panose="02020603050405020304" pitchFamily="18" charset="0"/>
              </a:rPr>
              <a:t>Asistencia internacional para mejorar el bienestar de la población</a:t>
            </a:r>
            <a:endParaRPr lang="es-GT" sz="2400" b="1" dirty="0"/>
          </a:p>
        </p:txBody>
      </p:sp>
    </p:spTree>
    <p:extLst>
      <p:ext uri="{BB962C8B-B14F-4D97-AF65-F5344CB8AC3E}">
        <p14:creationId xmlns:p14="http://schemas.microsoft.com/office/powerpoint/2010/main" val="72179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06400-7D07-4442-81BF-B70C8E50267A}"/>
              </a:ext>
            </a:extLst>
          </p:cNvPr>
          <p:cNvSpPr>
            <a:spLocks noGrp="1"/>
          </p:cNvSpPr>
          <p:nvPr>
            <p:ph type="title"/>
          </p:nvPr>
        </p:nvSpPr>
        <p:spPr/>
        <p:txBody>
          <a:bodyPr/>
          <a:lstStyle/>
          <a:p>
            <a:r>
              <a:rPr lang="es-ES" b="1" dirty="0"/>
              <a:t>Datos</a:t>
            </a:r>
            <a:endParaRPr lang="es-GT" b="1"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6C6D7F3-AD6F-4D9D-95AE-E6A69020A802}"/>
                  </a:ext>
                </a:extLst>
              </p:cNvPr>
              <p:cNvSpPr>
                <a:spLocks noGrp="1"/>
              </p:cNvSpPr>
              <p:nvPr>
                <p:ph idx="1"/>
              </p:nvPr>
            </p:nvSpPr>
            <p:spPr>
              <a:xfrm>
                <a:off x="3461047" y="726393"/>
                <a:ext cx="8323603" cy="5258355"/>
              </a:xfrm>
            </p:spPr>
            <p:txBody>
              <a:bodyPr>
                <a:noAutofit/>
              </a:bodyPr>
              <a:lstStyle/>
              <a:p>
                <a:pPr algn="just">
                  <a:lnSpc>
                    <a:spcPct val="170000"/>
                  </a:lnSpc>
                  <a:spcAft>
                    <a:spcPts val="800"/>
                  </a:spcAft>
                </a:pPr>
                <a14:m>
                  <m:oMath xmlns:m="http://schemas.openxmlformats.org/officeDocument/2006/math">
                    <m:sSub>
                      <m:sSubPr>
                        <m:ctrlPr>
                          <a:rPr lang="es-GT" sz="1200" b="1" i="1" kern="100" smtClean="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ctrlPr>
                      </m:sSubPr>
                      <m:e>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𝒉𝒅𝒊</m:t>
                        </m:r>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 </m:t>
                        </m:r>
                      </m:e>
                      <m:sub>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𝒊𝒕</m:t>
                        </m:r>
                      </m:sub>
                    </m:sSub>
                  </m:oMath>
                </a14:m>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índice de desarrollo humano, calculado por el Human </a:t>
                </a:r>
                <a:r>
                  <a:rPr lang="es-GT" sz="1200" kern="100" dirty="0" err="1">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Development</a:t>
                </a:r>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a:t>
                </a:r>
                <a:r>
                  <a:rPr lang="es-GT" sz="1200" kern="100" dirty="0" err="1">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Report</a:t>
                </a:r>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Office.</a:t>
                </a:r>
              </a:p>
              <a:p>
                <a:pPr algn="just">
                  <a:lnSpc>
                    <a:spcPct val="170000"/>
                  </a:lnSpc>
                  <a:spcAft>
                    <a:spcPts val="800"/>
                  </a:spcAft>
                </a:pPr>
                <a14:m>
                  <m:oMath xmlns:m="http://schemas.openxmlformats.org/officeDocument/2006/math">
                    <m:sSub>
                      <m:sSubPr>
                        <m:ctrlP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ctrlPr>
                      </m:sSubPr>
                      <m:e>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𝒐𝒅𝒂</m:t>
                        </m:r>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_</m:t>
                        </m:r>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𝒑𝒄</m:t>
                        </m:r>
                      </m:e>
                      <m:sub>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𝒊𝒕</m:t>
                        </m:r>
                      </m:sub>
                    </m:sSub>
                  </m:oMath>
                </a14:m>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asistencia oficial para el desarrollo per cápita recibida por el país, medida en dólares actuales y recolectada de la base de datos del Banco Mundial.</a:t>
                </a:r>
              </a:p>
              <a:p>
                <a:pPr algn="just">
                  <a:lnSpc>
                    <a:spcPct val="170000"/>
                  </a:lnSpc>
                  <a:spcAft>
                    <a:spcPts val="800"/>
                  </a:spcAft>
                </a:pPr>
                <a14:m>
                  <m:oMath xmlns:m="http://schemas.openxmlformats.org/officeDocument/2006/math">
                    <m:sSub>
                      <m:sSubPr>
                        <m:ctrlP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ctrlPr>
                      </m:sSubPr>
                      <m:e>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𝒈𝒅𝒑</m:t>
                        </m:r>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_</m:t>
                        </m:r>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𝒑𝒄</m:t>
                        </m:r>
                      </m:e>
                      <m:sub>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𝒊𝒕</m:t>
                        </m:r>
                      </m:sub>
                    </m:sSub>
                  </m:oMath>
                </a14:m>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producto interno bruto per cápita del país, medido en dólares actuales y también recolectado de la base de datos del Banco Mundial.</a:t>
                </a:r>
              </a:p>
              <a:p>
                <a:pPr algn="just">
                  <a:lnSpc>
                    <a:spcPct val="170000"/>
                  </a:lnSpc>
                  <a:spcAft>
                    <a:spcPts val="800"/>
                  </a:spcAft>
                </a:pPr>
                <a14:m>
                  <m:oMath xmlns:m="http://schemas.openxmlformats.org/officeDocument/2006/math">
                    <m:sSub>
                      <m:sSubPr>
                        <m:ctrlP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ctrlPr>
                      </m:sSubPr>
                      <m:e>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𝒈𝒓𝒐𝒘</m:t>
                        </m:r>
                      </m:e>
                      <m:sub>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𝒊𝒕</m:t>
                        </m:r>
                      </m:sub>
                    </m:sSub>
                  </m:oMath>
                </a14:m>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tasa de crecimiento poblacional del país, considerada en este estudio como una aproximación al incremento de la fuerza laboral</a:t>
                </a:r>
                <a:r>
                  <a:rPr lang="es-GT" sz="1200" kern="100" dirty="0">
                    <a:solidFill>
                      <a:schemeClr val="tx1"/>
                    </a:solidFill>
                    <a:latin typeface="Arial" panose="020B0604020202020204" pitchFamily="34" charset="0"/>
                    <a:ea typeface="Yu Gothic" panose="020B0400000000000000" pitchFamily="34" charset="-128"/>
                    <a:cs typeface="Times New Roman" panose="02020603050405020304" pitchFamily="18" charset="0"/>
                  </a:rPr>
                  <a:t>.</a:t>
                </a:r>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Recolectada de la base de datos del Banco Mundial;</a:t>
                </a:r>
              </a:p>
              <a:p>
                <a:pPr algn="just">
                  <a:lnSpc>
                    <a:spcPct val="170000"/>
                  </a:lnSpc>
                  <a:spcAft>
                    <a:spcPts val="800"/>
                  </a:spcAft>
                </a:pPr>
                <a14:m>
                  <m:oMath xmlns:m="http://schemas.openxmlformats.org/officeDocument/2006/math">
                    <m:sSub>
                      <m:sSubPr>
                        <m:ctrlP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ctrlPr>
                      </m:sSubPr>
                      <m:e>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𝒆𝒙𝒄</m:t>
                        </m:r>
                      </m:e>
                      <m:sub>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𝒊𝒕</m:t>
                        </m:r>
                      </m:sub>
                    </m:sSub>
                  </m:oMath>
                </a14:m>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índice de exclusión por género, </a:t>
                </a:r>
                <a:r>
                  <a:rPr lang="es-GT" sz="1200" kern="100" dirty="0">
                    <a:solidFill>
                      <a:schemeClr val="tx1"/>
                    </a:solidFill>
                    <a:latin typeface="Arial" panose="020B0604020202020204" pitchFamily="34" charset="0"/>
                    <a:ea typeface="Yu Gothic" panose="020B0400000000000000" pitchFamily="34" charset="-128"/>
                    <a:cs typeface="Times New Roman" panose="02020603050405020304" pitchFamily="18" charset="0"/>
                  </a:rPr>
                  <a:t>utiliza como una aproximación de la calidad institucional. P</a:t>
                </a:r>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uede tomar valores de 0 a 1, donde valores mayores indican mayor exclusión. Recolectado de la base de datos V-DEM Core.</a:t>
                </a:r>
              </a:p>
              <a:p>
                <a:pPr algn="just">
                  <a:lnSpc>
                    <a:spcPct val="170000"/>
                  </a:lnSpc>
                  <a:spcAft>
                    <a:spcPts val="800"/>
                  </a:spcAft>
                </a:pPr>
                <a14:m>
                  <m:oMath xmlns:m="http://schemas.openxmlformats.org/officeDocument/2006/math">
                    <m:sSub>
                      <m:sSubPr>
                        <m:ctrlP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ctrlPr>
                      </m:sSubPr>
                      <m:e>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𝒆𝒙𝒄</m:t>
                        </m:r>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_</m:t>
                        </m:r>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𝒉𝒊𝒈𝒉</m:t>
                        </m:r>
                      </m:e>
                      <m:sub>
                        <m:r>
                          <a:rPr lang="es-GT" sz="1200" b="1" i="1" kern="100">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𝒊𝒕</m:t>
                        </m:r>
                      </m:sub>
                    </m:sSub>
                  </m:oMath>
                </a14:m>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variable dicotómica, clasifica a los países </a:t>
                </a:r>
                <a:r>
                  <a:rPr lang="es-GT" sz="1200" kern="100" dirty="0">
                    <a:solidFill>
                      <a:schemeClr val="tx1"/>
                    </a:solidFill>
                    <a:latin typeface="Arial" panose="020B0604020202020204" pitchFamily="34" charset="0"/>
                    <a:ea typeface="Yu Gothic" panose="020B0400000000000000" pitchFamily="34" charset="-128"/>
                    <a:cs typeface="Times New Roman" panose="02020603050405020304" pitchFamily="18" charset="0"/>
                  </a:rPr>
                  <a:t>por arriba del promedio de exclusión a nivel mundial</a:t>
                </a:r>
                <a:r>
                  <a:rPr lang="es-GT" sz="1200" kern="1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(1) o por debajo del promedio mundial (0). </a:t>
                </a:r>
              </a:p>
              <a:p>
                <a:pPr>
                  <a:lnSpc>
                    <a:spcPct val="170000"/>
                  </a:lnSpc>
                </a:pPr>
                <a14:m>
                  <m:oMath xmlns:m="http://schemas.openxmlformats.org/officeDocument/2006/math">
                    <m:d>
                      <m:dPr>
                        <m:ctrlPr>
                          <a:rPr lang="es-GT" sz="1400" b="1" i="1">
                            <a:solidFill>
                              <a:schemeClr val="tx1"/>
                            </a:solidFill>
                            <a:effectLst/>
                            <a:latin typeface="Cambria Math" panose="02040503050406030204" pitchFamily="18" charset="0"/>
                          </a:rPr>
                        </m:ctrlPr>
                      </m:dPr>
                      <m:e>
                        <m:sSub>
                          <m:sSubPr>
                            <m:ctrlPr>
                              <a:rPr lang="es-GT" sz="1400" b="1" i="1">
                                <a:solidFill>
                                  <a:schemeClr val="tx1"/>
                                </a:solidFill>
                                <a:effectLst/>
                                <a:latin typeface="Cambria Math" panose="02040503050406030204" pitchFamily="18" charset="0"/>
                              </a:rPr>
                            </m:ctrlPr>
                          </m:sSubPr>
                          <m:e>
                            <m:r>
                              <a:rPr lang="es-GT" sz="1200" b="1" i="1">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𝒐𝒅𝒂</m:t>
                            </m:r>
                            <m:r>
                              <a:rPr lang="es-GT" sz="1200" b="1" i="1">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_</m:t>
                            </m:r>
                            <m:r>
                              <a:rPr lang="es-GT" sz="1200" b="1" i="1">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𝒑𝒄</m:t>
                            </m:r>
                          </m:e>
                          <m:sub>
                            <m:r>
                              <a:rPr lang="es-GT" sz="1200" b="1" i="1">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𝒊𝒕</m:t>
                            </m:r>
                          </m:sub>
                        </m:sSub>
                        <m:r>
                          <a:rPr lang="es-GT" sz="1200" b="1" i="1">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m:t>
                        </m:r>
                        <m:sSub>
                          <m:sSubPr>
                            <m:ctrlPr>
                              <a:rPr lang="es-GT" sz="1400" b="1" i="1">
                                <a:solidFill>
                                  <a:schemeClr val="tx1"/>
                                </a:solidFill>
                                <a:effectLst/>
                                <a:latin typeface="Cambria Math" panose="02040503050406030204" pitchFamily="18" charset="0"/>
                              </a:rPr>
                            </m:ctrlPr>
                          </m:sSubPr>
                          <m:e>
                            <m:r>
                              <a:rPr lang="es-GT" sz="1200" b="1" i="1">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𝒆𝒙𝒄</m:t>
                            </m:r>
                            <m:r>
                              <a:rPr lang="es-GT" sz="1200" b="1" i="1">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_</m:t>
                            </m:r>
                            <m:r>
                              <a:rPr lang="es-GT" sz="1200" b="1" i="1">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𝒉𝒊𝒈𝒉</m:t>
                            </m:r>
                          </m:e>
                          <m:sub>
                            <m:r>
                              <a:rPr lang="es-GT" sz="1200" b="1" i="1">
                                <a:solidFill>
                                  <a:schemeClr val="tx1"/>
                                </a:solidFill>
                                <a:effectLst/>
                                <a:latin typeface="Cambria Math" panose="02040503050406030204" pitchFamily="18" charset="0"/>
                                <a:ea typeface="Yu Gothic" panose="020B0400000000000000" pitchFamily="34" charset="-128"/>
                                <a:cs typeface="Times New Roman" panose="02020603050405020304" pitchFamily="18" charset="0"/>
                              </a:rPr>
                              <m:t>𝒊𝒕</m:t>
                            </m:r>
                          </m:sub>
                        </m:sSub>
                      </m:e>
                    </m:d>
                  </m:oMath>
                </a14:m>
                <a:r>
                  <a:rPr lang="es-GT" sz="1200" dirty="0">
                    <a:solidFill>
                      <a:schemeClr val="tx1"/>
                    </a:solidFill>
                    <a:effectLst/>
                    <a:latin typeface="Arial" panose="020B0604020202020204" pitchFamily="34" charset="0"/>
                    <a:ea typeface="Yu Gothic" panose="020B0400000000000000" pitchFamily="34" charset="-128"/>
                    <a:cs typeface="Times New Roman" panose="02020603050405020304" pitchFamily="18" charset="0"/>
                  </a:rPr>
                  <a:t>  </a:t>
                </a:r>
                <a:r>
                  <a:rPr lang="es-GT" sz="1200" kern="100" dirty="0">
                    <a:solidFill>
                      <a:schemeClr val="tx1"/>
                    </a:solidFill>
                    <a:latin typeface="Arial" panose="020B0604020202020204" pitchFamily="34" charset="0"/>
                    <a:ea typeface="Yu Gothic" panose="020B0400000000000000" pitchFamily="34" charset="-128"/>
                    <a:cs typeface="Times New Roman" panose="02020603050405020304" pitchFamily="18" charset="0"/>
                  </a:rPr>
                  <a:t>término interactivo que asocia la cantidad de asistencia para el desarrollo per cápita recibida con el hecho de que el país sea calificado con índices de exclusión mayores al promedio mundial.</a:t>
                </a:r>
              </a:p>
            </p:txBody>
          </p:sp>
        </mc:Choice>
        <mc:Fallback>
          <p:sp>
            <p:nvSpPr>
              <p:cNvPr id="3" name="Marcador de contenido 2">
                <a:extLst>
                  <a:ext uri="{FF2B5EF4-FFF2-40B4-BE49-F238E27FC236}">
                    <a16:creationId xmlns:a16="http://schemas.microsoft.com/office/drawing/2014/main" id="{36C6D7F3-AD6F-4D9D-95AE-E6A69020A802}"/>
                  </a:ext>
                </a:extLst>
              </p:cNvPr>
              <p:cNvSpPr>
                <a:spLocks noGrp="1" noRot="1" noChangeAspect="1" noMove="1" noResize="1" noEditPoints="1" noAdjustHandles="1" noChangeArrowheads="1" noChangeShapeType="1" noTextEdit="1"/>
              </p:cNvSpPr>
              <p:nvPr>
                <p:ph idx="1"/>
              </p:nvPr>
            </p:nvSpPr>
            <p:spPr>
              <a:xfrm>
                <a:off x="3461047" y="726393"/>
                <a:ext cx="8323603" cy="5258355"/>
              </a:xfrm>
              <a:blipFill>
                <a:blip r:embed="rId2"/>
                <a:stretch>
                  <a:fillRect l="-73" t="-2317" r="-147" b="-4519"/>
                </a:stretch>
              </a:blipFill>
            </p:spPr>
            <p:txBody>
              <a:bodyPr/>
              <a:lstStyle/>
              <a:p>
                <a:r>
                  <a:rPr lang="es-GT">
                    <a:noFill/>
                  </a:rPr>
                  <a:t> </a:t>
                </a:r>
              </a:p>
            </p:txBody>
          </p:sp>
        </mc:Fallback>
      </mc:AlternateContent>
    </p:spTree>
    <p:extLst>
      <p:ext uri="{BB962C8B-B14F-4D97-AF65-F5344CB8AC3E}">
        <p14:creationId xmlns:p14="http://schemas.microsoft.com/office/powerpoint/2010/main" val="1705283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D0C1-2A18-69A5-70E1-BAF9E4ABB969}"/>
              </a:ext>
            </a:extLst>
          </p:cNvPr>
          <p:cNvSpPr>
            <a:spLocks noGrp="1"/>
          </p:cNvSpPr>
          <p:nvPr>
            <p:ph type="title"/>
          </p:nvPr>
        </p:nvSpPr>
        <p:spPr/>
        <p:txBody>
          <a:bodyPr/>
          <a:lstStyle/>
          <a:p>
            <a:r>
              <a:rPr lang="es-GT" b="1" dirty="0"/>
              <a:t>Datos</a:t>
            </a:r>
          </a:p>
        </p:txBody>
      </p:sp>
      <p:pic>
        <p:nvPicPr>
          <p:cNvPr id="5" name="Picture 4">
            <a:extLst>
              <a:ext uri="{FF2B5EF4-FFF2-40B4-BE49-F238E27FC236}">
                <a16:creationId xmlns:a16="http://schemas.microsoft.com/office/drawing/2014/main" id="{E9E53496-D898-18D3-A509-63B4D62E0912}"/>
              </a:ext>
            </a:extLst>
          </p:cNvPr>
          <p:cNvPicPr>
            <a:picLocks noChangeAspect="1"/>
          </p:cNvPicPr>
          <p:nvPr/>
        </p:nvPicPr>
        <p:blipFill>
          <a:blip r:embed="rId2"/>
          <a:stretch>
            <a:fillRect/>
          </a:stretch>
        </p:blipFill>
        <p:spPr>
          <a:xfrm>
            <a:off x="4759669" y="547764"/>
            <a:ext cx="5611368" cy="2040636"/>
          </a:xfrm>
          <a:prstGeom prst="rect">
            <a:avLst/>
          </a:prstGeom>
        </p:spPr>
      </p:pic>
      <p:pic>
        <p:nvPicPr>
          <p:cNvPr id="7" name="Picture 6">
            <a:extLst>
              <a:ext uri="{FF2B5EF4-FFF2-40B4-BE49-F238E27FC236}">
                <a16:creationId xmlns:a16="http://schemas.microsoft.com/office/drawing/2014/main" id="{CDBDF4E3-669F-E4EF-D926-E7D515C60F31}"/>
              </a:ext>
            </a:extLst>
          </p:cNvPr>
          <p:cNvPicPr>
            <a:picLocks noChangeAspect="1"/>
          </p:cNvPicPr>
          <p:nvPr/>
        </p:nvPicPr>
        <p:blipFill>
          <a:blip r:embed="rId3"/>
          <a:stretch>
            <a:fillRect/>
          </a:stretch>
        </p:blipFill>
        <p:spPr>
          <a:xfrm>
            <a:off x="4759669" y="2588400"/>
            <a:ext cx="5611368" cy="2965704"/>
          </a:xfrm>
          <a:prstGeom prst="rect">
            <a:avLst/>
          </a:prstGeom>
        </p:spPr>
      </p:pic>
      <p:sp>
        <p:nvSpPr>
          <p:cNvPr id="8" name="TextBox 7">
            <a:extLst>
              <a:ext uri="{FF2B5EF4-FFF2-40B4-BE49-F238E27FC236}">
                <a16:creationId xmlns:a16="http://schemas.microsoft.com/office/drawing/2014/main" id="{E93F1272-9AE4-845A-9EEA-C965AC125162}"/>
              </a:ext>
            </a:extLst>
          </p:cNvPr>
          <p:cNvSpPr txBox="1"/>
          <p:nvPr/>
        </p:nvSpPr>
        <p:spPr>
          <a:xfrm>
            <a:off x="3658207" y="5680334"/>
            <a:ext cx="8280874" cy="646331"/>
          </a:xfrm>
          <a:prstGeom prst="rect">
            <a:avLst/>
          </a:prstGeom>
          <a:noFill/>
        </p:spPr>
        <p:txBody>
          <a:bodyPr wrap="square">
            <a:spAutoFit/>
          </a:bodyPr>
          <a:lstStyle/>
          <a:p>
            <a:r>
              <a:rPr lang="es-GT" dirty="0">
                <a:latin typeface="Arial" panose="020B0604020202020204" pitchFamily="34" charset="0"/>
                <a:ea typeface="Yu Gothic" panose="020B0400000000000000" pitchFamily="34" charset="-128"/>
                <a:cs typeface="Times New Roman" panose="02020603050405020304" pitchFamily="18" charset="0"/>
              </a:rPr>
              <a:t>Se recolecto los datos de estos países y se filtró para tener un grupo donde todos los países contaran con todas las variables en el periodo 1993-2022</a:t>
            </a:r>
            <a:endParaRPr lang="es-GT" dirty="0"/>
          </a:p>
        </p:txBody>
      </p:sp>
    </p:spTree>
    <p:extLst>
      <p:ext uri="{BB962C8B-B14F-4D97-AF65-F5344CB8AC3E}">
        <p14:creationId xmlns:p14="http://schemas.microsoft.com/office/powerpoint/2010/main" val="1950912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B170-2D5D-197C-1712-EC0FF029E510}"/>
              </a:ext>
            </a:extLst>
          </p:cNvPr>
          <p:cNvSpPr>
            <a:spLocks noGrp="1"/>
          </p:cNvSpPr>
          <p:nvPr>
            <p:ph type="title"/>
          </p:nvPr>
        </p:nvSpPr>
        <p:spPr/>
        <p:txBody>
          <a:bodyPr/>
          <a:lstStyle/>
          <a:p>
            <a:r>
              <a:rPr lang="es-ES" b="1" dirty="0"/>
              <a:t>Datos</a:t>
            </a:r>
            <a:endParaRPr lang="es-GT" b="1" dirty="0"/>
          </a:p>
        </p:txBody>
      </p:sp>
      <p:pic>
        <p:nvPicPr>
          <p:cNvPr id="4" name="Content Placeholder 3">
            <a:extLst>
              <a:ext uri="{FF2B5EF4-FFF2-40B4-BE49-F238E27FC236}">
                <a16:creationId xmlns:a16="http://schemas.microsoft.com/office/drawing/2014/main" id="{FCAE6615-402A-8C28-9AB7-28DCF4E92C9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1165669"/>
            <a:ext cx="7315200" cy="4517136"/>
          </a:xfrm>
          <a:prstGeom prst="rect">
            <a:avLst/>
          </a:prstGeom>
          <a:noFill/>
          <a:ln>
            <a:noFill/>
          </a:ln>
        </p:spPr>
      </p:pic>
    </p:spTree>
    <p:extLst>
      <p:ext uri="{BB962C8B-B14F-4D97-AF65-F5344CB8AC3E}">
        <p14:creationId xmlns:p14="http://schemas.microsoft.com/office/powerpoint/2010/main" val="2006483657"/>
      </p:ext>
    </p:extLst>
  </p:cSld>
  <p:clrMapOvr>
    <a:masterClrMapping/>
  </p:clrMapOvr>
</p:sld>
</file>

<file path=ppt/theme/theme1.xml><?xml version="1.0" encoding="utf-8"?>
<a:theme xmlns:a="http://schemas.openxmlformats.org/drawingml/2006/main" name="Marco">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TM03457475[[fn=Marco]]</Template>
  <TotalTime>157</TotalTime>
  <Words>1252</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Cambria Math</vt:lpstr>
      <vt:lpstr>Corbel</vt:lpstr>
      <vt:lpstr>Wingdings 2</vt:lpstr>
      <vt:lpstr>Marco</vt:lpstr>
      <vt:lpstr>El efecto de la Asistencia Oficial para el Desarrollo sobre el crecimiento económico y bienestar en países en desarrollo</vt:lpstr>
      <vt:lpstr>Motivación</vt:lpstr>
      <vt:lpstr>Revisión de Literatura</vt:lpstr>
      <vt:lpstr>Revisión de Literatura</vt:lpstr>
      <vt:lpstr>Revisión de Literatura</vt:lpstr>
      <vt:lpstr>Revisión de Literatura</vt:lpstr>
      <vt:lpstr>Datos</vt:lpstr>
      <vt:lpstr>Datos</vt:lpstr>
      <vt:lpstr>Datos</vt:lpstr>
      <vt:lpstr>Datos</vt:lpstr>
      <vt:lpstr>Datos</vt:lpstr>
      <vt:lpstr>Datos</vt:lpstr>
      <vt:lpstr>Datos</vt:lpstr>
      <vt:lpstr>Metodología</vt:lpstr>
      <vt:lpstr>Resultados</vt:lpstr>
      <vt:lpstr>Resultados</vt:lpstr>
      <vt:lpstr>Conclusiones</vt:lpstr>
      <vt:lpstr>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efecto de la Asistencia Oficial para el Desarrollo sobre el crecimiento económico y bienestar en países en desarrollo</dc:title>
  <dc:creator>Usuario de Internet para CAP</dc:creator>
  <cp:lastModifiedBy>Oscar Morales</cp:lastModifiedBy>
  <cp:revision>9</cp:revision>
  <dcterms:created xsi:type="dcterms:W3CDTF">2024-09-16T17:47:10Z</dcterms:created>
  <dcterms:modified xsi:type="dcterms:W3CDTF">2024-09-17T00:21:36Z</dcterms:modified>
</cp:coreProperties>
</file>