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 id="262" r:id="rId7"/>
    <p:sldId id="266" r:id="rId8"/>
    <p:sldId id="267" r:id="rId9"/>
    <p:sldId id="278" r:id="rId10"/>
    <p:sldId id="268" r:id="rId11"/>
    <p:sldId id="269" r:id="rId12"/>
    <p:sldId id="289" r:id="rId13"/>
    <p:sldId id="297" r:id="rId14"/>
    <p:sldId id="271" r:id="rId15"/>
    <p:sldId id="272" r:id="rId16"/>
    <p:sldId id="273" r:id="rId17"/>
    <p:sldId id="274" r:id="rId18"/>
    <p:sldId id="275" r:id="rId19"/>
    <p:sldId id="276" r:id="rId20"/>
    <p:sldId id="27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sym typeface="+mn-ea"/>
              </a:rPr>
              <a:t>Single image super-resolution (SISR) is a classical problem in computer vision. It is widely used in applications such as object detection, security and medical imaging where more image details are required on demand.</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a:p>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effectLst>
                  <a:outerShdw blurRad="38100" dist="38100" dir="2700000" algn="tl">
                    <a:srgbClr val="000000">
                      <a:alpha val="43137"/>
                    </a:srgbClr>
                  </a:outerShdw>
                </a:effectLst>
                <a:sym typeface="+mn-ea"/>
              </a:rPr>
              <a:t>The final result for some examples are shown in Fig.20 after 15,00 iterations. As we can see from the result in Fig.20,a plausible reconstruction of the original face can be produced from the network. However, the reconstruction can be poor if the picture is not well illuminated or face at an angle,for example, Fig20(b). This may due to the fact that most of the faces in the dataset are well illuminated or looking straight ahead.</a:t>
            </a:r>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effectLst>
                  <a:outerShdw blurRad="38100" dist="19050" dir="2700000" algn="tl" rotWithShape="0">
                    <a:schemeClr val="dk1">
                      <a:alpha val="40000"/>
                    </a:schemeClr>
                  </a:outerShdw>
                </a:effectLst>
                <a:sym typeface="+mn-ea"/>
              </a:rPr>
              <a:t>Other methods like Accelerating the Super-Resolution Convolutional Neural Network and Image Restoration Using Convolutional Auto-encoders also achieves good results. </a:t>
            </a:r>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traditional methods such as SC can not cope well with these problems, however, CNN does</a:t>
            </a:r>
            <a:endParaRPr lang="en-US" altLang="zh-CN"/>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CNN has been widely implemented in computer vision for its better performance. This is an efficient architecture for image super-resolution which learns an end-to-end mapping from low-resolution to high-resolution. It jointly optimizes all the layers rather than handle each component separately which achieves state-of-the-art results on images restoration</a:t>
            </a:r>
            <a:endParaRPr lang="zh-CN" altLang="en-US"/>
          </a:p>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 low resolution dictionary is used to encode the patches. Then high-resolution patches are reconstructed through the sparse coefficient which are passed into a high resolution dictionary. </a:t>
            </a:r>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effectLst>
                  <a:outerShdw blurRad="38100" dist="38100" dir="2700000" algn="tl">
                    <a:srgbClr val="000000">
                      <a:alpha val="43137"/>
                    </a:srgbClr>
                  </a:outerShdw>
                </a:effectLst>
                <a:sym typeface="+mn-ea"/>
              </a:rPr>
              <a:t>The network predicts a residual image and the addition of </a:t>
            </a:r>
            <a:r>
              <a:rPr lang="en-US">
                <a:effectLst>
                  <a:outerShdw blurRad="38100" dist="38100" dir="2700000" algn="tl">
                    <a:srgbClr val="000000">
                      <a:alpha val="43137"/>
                    </a:srgbClr>
                  </a:outerShdw>
                </a:effectLst>
                <a:sym typeface="+mn-ea"/>
              </a:rPr>
              <a:t>low resolution images </a:t>
            </a:r>
            <a:r>
              <a:rPr>
                <a:effectLst>
                  <a:outerShdw blurRad="38100" dist="38100" dir="2700000" algn="tl">
                    <a:srgbClr val="000000">
                      <a:alpha val="43137"/>
                    </a:srgbClr>
                  </a:outerShdw>
                </a:effectLst>
                <a:sym typeface="+mn-ea"/>
              </a:rPr>
              <a:t>and the residual gives the desired output.  64 filters </a:t>
            </a:r>
            <a:r>
              <a:rPr lang="en-US">
                <a:effectLst>
                  <a:outerShdw blurRad="38100" dist="38100" dir="2700000" algn="tl">
                    <a:srgbClr val="000000">
                      <a:alpha val="43137"/>
                    </a:srgbClr>
                  </a:outerShdw>
                </a:effectLst>
                <a:sym typeface="+mn-ea"/>
              </a:rPr>
              <a:t>are used </a:t>
            </a:r>
            <a:r>
              <a:rPr>
                <a:effectLst>
                  <a:outerShdw blurRad="38100" dist="38100" dir="2700000" algn="tl">
                    <a:srgbClr val="000000">
                      <a:alpha val="43137"/>
                    </a:srgbClr>
                  </a:outerShdw>
                </a:effectLst>
                <a:sym typeface="+mn-ea"/>
              </a:rPr>
              <a:t>for each convolutional layer and some sample feature maps are drawn for visualization. Most features after applying rectified linear units (ReLu) are zero.</a:t>
            </a:r>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effectLst>
                  <a:outerShdw blurRad="38100" dist="38100" dir="2700000" algn="tl">
                    <a:srgbClr val="000000">
                      <a:alpha val="43137"/>
                    </a:srgbClr>
                  </a:outerShdw>
                </a:effectLst>
                <a:sym typeface="+mn-ea"/>
              </a:rPr>
              <a:t>The generator part G captures the </a:t>
            </a:r>
            <a:r>
              <a:rPr lang="en-US" dirty="0">
                <a:effectLst>
                  <a:outerShdw blurRad="38100" dist="38100" dir="2700000" algn="tl">
                    <a:srgbClr val="000000">
                      <a:alpha val="43137"/>
                    </a:srgbClr>
                  </a:outerShdw>
                </a:effectLst>
                <a:sym typeface="+mn-ea"/>
              </a:rPr>
              <a:t>sample </a:t>
            </a:r>
            <a:r>
              <a:rPr dirty="0">
                <a:effectLst>
                  <a:outerShdw blurRad="38100" dist="38100" dir="2700000" algn="tl">
                    <a:srgbClr val="000000">
                      <a:alpha val="43137"/>
                    </a:srgbClr>
                  </a:outerShdw>
                </a:effectLst>
                <a:sym typeface="+mn-ea"/>
              </a:rPr>
              <a:t>distribution and the discriminator part D estimate the probability that the sample came from the real data rather than G.More specifically, we are training G so that if we input a sample to G and feed the output of G ,namely the </a:t>
            </a:r>
            <a:r>
              <a:rPr lang="en-US" dirty="0">
                <a:effectLst>
                  <a:outerShdw blurRad="38100" dist="38100" dir="2700000" algn="tl">
                    <a:srgbClr val="000000">
                      <a:alpha val="43137"/>
                    </a:srgbClr>
                  </a:outerShdw>
                </a:effectLst>
                <a:sym typeface="+mn-ea"/>
              </a:rPr>
              <a:t>sample</a:t>
            </a:r>
            <a:r>
              <a:rPr lang="zh-CN" dirty="0">
                <a:effectLst>
                  <a:outerShdw blurRad="38100" dist="38100" dir="2700000" algn="tl">
                    <a:srgbClr val="000000">
                      <a:alpha val="43137"/>
                    </a:srgbClr>
                  </a:outerShdw>
                </a:effectLst>
                <a:sym typeface="+mn-ea"/>
              </a:rPr>
              <a:t> </a:t>
            </a:r>
            <a:r>
              <a:rPr dirty="0">
                <a:effectLst>
                  <a:outerShdw blurRad="38100" dist="38100" dir="2700000" algn="tl">
                    <a:srgbClr val="000000">
                      <a:alpha val="43137"/>
                    </a:srgbClr>
                  </a:outerShdw>
                </a:effectLst>
                <a:sym typeface="+mn-ea"/>
              </a:rPr>
              <a:t>distribution,to D, D can not tell whether the sample is from model distribution or data distribution,i.e D(x)=1/2,D(x) represents the probability that x came from the data rather than G. </a:t>
            </a:r>
            <a:r>
              <a:rPr lang="en-US" dirty="0">
                <a:effectLst>
                  <a:outerShdw blurRad="38100" dist="38100" dir="2700000" algn="tl">
                    <a:srgbClr val="000000">
                      <a:alpha val="43137"/>
                    </a:srgbClr>
                  </a:outerShdw>
                </a:effectLst>
                <a:sym typeface="+mn-ea"/>
              </a:rPr>
              <a:t>Here is the object function</a:t>
            </a:r>
            <a:r>
              <a:rPr lang="en-US" b="1" dirty="0">
                <a:effectLst>
                  <a:outerShdw blurRad="38100" dist="38100" dir="2700000" algn="tl">
                    <a:srgbClr val="000000">
                      <a:alpha val="43137"/>
                    </a:srgbClr>
                  </a:outerShdw>
                </a:effectLst>
                <a:sym typeface="+mn-ea"/>
              </a:rPr>
              <a:t>:</a:t>
            </a:r>
            <a:endParaRPr lang="en-US" b="1" dirty="0">
              <a:solidFill>
                <a:schemeClr val="tx1"/>
              </a:solidFill>
              <a:effectLst>
                <a:outerShdw blurRad="38100" dist="38100" dir="2700000" algn="tl">
                  <a:srgbClr val="000000">
                    <a:alpha val="43137"/>
                  </a:srgbClr>
                </a:outerShdw>
              </a:effectLst>
              <a:latin typeface="+mn-lt"/>
              <a:sym typeface="+mn-ea"/>
            </a:endParaRPr>
          </a:p>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outerShdw blurRad="38100" dist="38100" dir="2700000" algn="tl">
                    <a:srgbClr val="000000">
                      <a:alpha val="43137"/>
                    </a:srgbClr>
                  </a:outerShdw>
                </a:effectLst>
                <a:sym typeface="+mn-ea"/>
              </a:rPr>
              <a:t>For SRCNN,the training set consists of 91 images and the Set5[1] is used evaluate the performance of upscaling factors 2,3,4. For VDSR, 291 training images as in [2] and Set5 are used for benchmark with other methods. In the training phase,the ground truth are prepared as 33×33 and 41×41 sub images randomly cropped from training images for SRCNN and VDSR respectively.The output in SRCNN after each layer decreases due to the convolution.However,in VDSR, the output after each layer remain the same due to zero padding in each layer,so the resulting output for the former one is 21×21 and the latter one is 41×41. MSE loss is evaluated between the corresponding output and labels.</a:t>
            </a:r>
            <a:endParaRPr lang="en-US" altLang="zh-CN" dirty="0">
              <a:solidFill>
                <a:schemeClr val="tx1"/>
              </a:solidFill>
              <a:effectLst>
                <a:outerShdw blurRad="38100" dist="38100" dir="2700000" algn="tl">
                  <a:srgbClr val="000000">
                    <a:alpha val="43137"/>
                  </a:srgbClr>
                </a:outerShdw>
              </a:effectLst>
            </a:endParaRPr>
          </a:p>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effectLst>
                  <a:outerShdw blurRad="38100" dist="19050" dir="2700000" algn="tl" rotWithShape="0">
                    <a:schemeClr val="dk1">
                      <a:alpha val="40000"/>
                    </a:schemeClr>
                  </a:outerShdw>
                </a:effectLst>
                <a:sym typeface="+mn-ea"/>
              </a:rPr>
              <a:t>For image super resolution, the proposed model is inspired by DCGAN and Residual Network.It is basically the combination of methods depicted before with the structure of generator and discriminator model.The input images are randomly cropped from original image with some preprocessing such as flip and saturation and finally resized to 16×16. Then the input images are upscaled by a factor 4. The resulting 64x64 images display sharp features that are plausible based on the dataset that was used to train the neural net. The label images are of size 64×64.The datasets used for proposed model is the Large-scale CelebFaces Attributes (CelebA) Dataset with the Align&amp;Cropped Images version.</a:t>
            </a:r>
            <a:endParaRPr lang="en-US" altLang="zh-CN" dirty="0">
              <a:solidFill>
                <a:schemeClr val="tx1"/>
              </a:solidFill>
              <a:effectLst>
                <a:outerShdw blurRad="38100" dist="19050" dir="2700000" algn="tl" rotWithShape="0">
                  <a:schemeClr val="dk1">
                    <a:alpha val="40000"/>
                  </a:schemeClr>
                </a:outerShdw>
              </a:effectLst>
            </a:endParaRPr>
          </a:p>
          <a:p>
            <a:pPr marL="0" indent="0">
              <a:buNone/>
            </a:pPr>
            <a:endParaRPr lang="en-US" altLang="zh-CN" dirty="0">
              <a:solidFill>
                <a:schemeClr val="tx1"/>
              </a:solidFill>
              <a:effectLst>
                <a:outerShdw blurRad="38100" dist="19050" dir="2700000" algn="tl" rotWithShape="0">
                  <a:schemeClr val="dk1">
                    <a:alpha val="40000"/>
                  </a:schemeClr>
                </a:outerShdw>
              </a:effectLst>
            </a:endParaRPr>
          </a:p>
          <a:p>
            <a:endParaRPr lang="zh-CN" altLang="en-US"/>
          </a:p>
        </p:txBody>
      </p:sp>
      <p:sp>
        <p:nvSpPr>
          <p:cNvPr id="4" name="灯片编号占位符 3"/>
          <p:cNvSpPr>
            <a:spLocks noGrp="1"/>
          </p:cNvSpPr>
          <p:nvPr>
            <p:ph type="sldNum" sz="quarter" idx="10"/>
          </p:nvPr>
        </p:nvSpPr>
        <p:spPr/>
        <p:txBody>
          <a:bodyPr/>
          <a:lstStyle/>
          <a:p>
            <a:fld id="{8F44E2E7-5256-4938-A37B-07A16C856E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1" y="2278742"/>
            <a:ext cx="10515600" cy="1855335"/>
          </a:xfrm>
        </p:spPr>
        <p:txBody>
          <a:bodyPr anchor="b"/>
          <a:lstStyle>
            <a:lvl1pPr algn="r">
              <a:defRPr sz="6000" b="1">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38201" y="4134078"/>
            <a:ext cx="10515600" cy="712242"/>
          </a:xfrm>
        </p:spPr>
        <p:txBody>
          <a:bodyPr>
            <a:normAutofit/>
          </a:bodyPr>
          <a:lstStyle>
            <a:lvl1pPr marL="0" indent="0" algn="r">
              <a:buNone/>
              <a:defRPr sz="28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E3190-0170-4C55-8CF1-8139C91BB3F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E3190-0170-4C55-8CF1-8139C91BB3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8729" y="1918041"/>
            <a:ext cx="9448720" cy="2005807"/>
          </a:xfrm>
        </p:spPr>
        <p:txBody>
          <a:bodyPr anchor="b"/>
          <a:lstStyle>
            <a:lvl1pPr>
              <a:defRPr sz="60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898729" y="3950836"/>
            <a:ext cx="9448720" cy="989123"/>
          </a:xfrm>
        </p:spPr>
        <p:txBody>
          <a:bodyPr>
            <a:normAutofit/>
          </a:bodyPr>
          <a:lstStyle>
            <a:lvl1pPr marL="0" indent="0">
              <a:buNone/>
              <a:defRPr sz="28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E3190-0170-4C55-8CF1-8139C91BB3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E3190-0170-4C55-8CF1-8139C91BB3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AE3190-0170-4C55-8CF1-8139C91BB3F0}"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rot="20648595">
            <a:off x="1545777" y="-144204"/>
            <a:ext cx="3526685" cy="6646864"/>
            <a:chOff x="3292476" y="5437188"/>
            <a:chExt cx="509588" cy="960438"/>
          </a:xfrm>
          <a:solidFill>
            <a:schemeClr val="accent1"/>
          </a:solidFill>
        </p:grpSpPr>
        <p:sp>
          <p:nvSpPr>
            <p:cNvPr id="7" name="Freeform 32"/>
            <p:cNvSpPr>
              <a:spLocks noEditPoints="1"/>
            </p:cNvSpPr>
            <p:nvPr/>
          </p:nvSpPr>
          <p:spPr bwMode="auto">
            <a:xfrm>
              <a:off x="3298826" y="5726113"/>
              <a:ext cx="492125" cy="671513"/>
            </a:xfrm>
            <a:custGeom>
              <a:avLst/>
              <a:gdLst>
                <a:gd name="T0" fmla="*/ 123 w 131"/>
                <a:gd name="T1" fmla="*/ 0 h 179"/>
                <a:gd name="T2" fmla="*/ 8 w 131"/>
                <a:gd name="T3" fmla="*/ 0 h 179"/>
                <a:gd name="T4" fmla="*/ 3 w 131"/>
                <a:gd name="T5" fmla="*/ 3 h 179"/>
                <a:gd name="T6" fmla="*/ 0 w 131"/>
                <a:gd name="T7" fmla="*/ 9 h 179"/>
                <a:gd name="T8" fmla="*/ 10 w 131"/>
                <a:gd name="T9" fmla="*/ 172 h 179"/>
                <a:gd name="T10" fmla="*/ 18 w 131"/>
                <a:gd name="T11" fmla="*/ 179 h 179"/>
                <a:gd name="T12" fmla="*/ 113 w 131"/>
                <a:gd name="T13" fmla="*/ 179 h 179"/>
                <a:gd name="T14" fmla="*/ 121 w 131"/>
                <a:gd name="T15" fmla="*/ 172 h 179"/>
                <a:gd name="T16" fmla="*/ 131 w 131"/>
                <a:gd name="T17" fmla="*/ 9 h 179"/>
                <a:gd name="T18" fmla="*/ 129 w 131"/>
                <a:gd name="T19" fmla="*/ 3 h 179"/>
                <a:gd name="T20" fmla="*/ 123 w 131"/>
                <a:gd name="T21" fmla="*/ 0 h 179"/>
                <a:gd name="T22" fmla="*/ 26 w 131"/>
                <a:gd name="T23" fmla="*/ 163 h 179"/>
                <a:gd name="T24" fmla="*/ 25 w 131"/>
                <a:gd name="T25" fmla="*/ 153 h 179"/>
                <a:gd name="T26" fmla="*/ 67 w 131"/>
                <a:gd name="T27" fmla="*/ 153 h 179"/>
                <a:gd name="T28" fmla="*/ 72 w 131"/>
                <a:gd name="T29" fmla="*/ 148 h 179"/>
                <a:gd name="T30" fmla="*/ 67 w 131"/>
                <a:gd name="T31" fmla="*/ 143 h 179"/>
                <a:gd name="T32" fmla="*/ 25 w 131"/>
                <a:gd name="T33" fmla="*/ 143 h 179"/>
                <a:gd name="T34" fmla="*/ 17 w 131"/>
                <a:gd name="T35" fmla="*/ 16 h 179"/>
                <a:gd name="T36" fmla="*/ 115 w 131"/>
                <a:gd name="T37" fmla="*/ 16 h 179"/>
                <a:gd name="T38" fmla="*/ 107 w 131"/>
                <a:gd name="T39" fmla="*/ 143 h 179"/>
                <a:gd name="T40" fmla="*/ 93 w 131"/>
                <a:gd name="T41" fmla="*/ 143 h 179"/>
                <a:gd name="T42" fmla="*/ 88 w 131"/>
                <a:gd name="T43" fmla="*/ 148 h 179"/>
                <a:gd name="T44" fmla="*/ 93 w 131"/>
                <a:gd name="T45" fmla="*/ 153 h 179"/>
                <a:gd name="T46" fmla="*/ 106 w 131"/>
                <a:gd name="T47" fmla="*/ 153 h 179"/>
                <a:gd name="T48" fmla="*/ 106 w 131"/>
                <a:gd name="T49" fmla="*/ 163 h 179"/>
                <a:gd name="T50" fmla="*/ 26 w 131"/>
                <a:gd name="T51" fmla="*/ 16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79">
                  <a:moveTo>
                    <a:pt x="123" y="0"/>
                  </a:moveTo>
                  <a:cubicBezTo>
                    <a:pt x="8" y="0"/>
                    <a:pt x="8" y="0"/>
                    <a:pt x="8" y="0"/>
                  </a:cubicBezTo>
                  <a:cubicBezTo>
                    <a:pt x="6" y="0"/>
                    <a:pt x="4" y="1"/>
                    <a:pt x="3" y="3"/>
                  </a:cubicBezTo>
                  <a:cubicBezTo>
                    <a:pt x="1" y="5"/>
                    <a:pt x="0" y="7"/>
                    <a:pt x="0" y="9"/>
                  </a:cubicBezTo>
                  <a:cubicBezTo>
                    <a:pt x="10" y="172"/>
                    <a:pt x="10" y="172"/>
                    <a:pt x="10" y="172"/>
                  </a:cubicBezTo>
                  <a:cubicBezTo>
                    <a:pt x="11" y="176"/>
                    <a:pt x="14" y="179"/>
                    <a:pt x="18" y="179"/>
                  </a:cubicBezTo>
                  <a:cubicBezTo>
                    <a:pt x="113" y="179"/>
                    <a:pt x="113" y="179"/>
                    <a:pt x="113" y="179"/>
                  </a:cubicBezTo>
                  <a:cubicBezTo>
                    <a:pt x="118" y="179"/>
                    <a:pt x="121" y="176"/>
                    <a:pt x="121" y="172"/>
                  </a:cubicBezTo>
                  <a:cubicBezTo>
                    <a:pt x="131" y="9"/>
                    <a:pt x="131" y="9"/>
                    <a:pt x="131" y="9"/>
                  </a:cubicBezTo>
                  <a:cubicBezTo>
                    <a:pt x="131" y="7"/>
                    <a:pt x="131" y="5"/>
                    <a:pt x="129" y="3"/>
                  </a:cubicBezTo>
                  <a:cubicBezTo>
                    <a:pt x="127" y="1"/>
                    <a:pt x="125" y="0"/>
                    <a:pt x="123" y="0"/>
                  </a:cubicBezTo>
                  <a:close/>
                  <a:moveTo>
                    <a:pt x="26" y="163"/>
                  </a:moveTo>
                  <a:cubicBezTo>
                    <a:pt x="25" y="153"/>
                    <a:pt x="25" y="153"/>
                    <a:pt x="25" y="153"/>
                  </a:cubicBezTo>
                  <a:cubicBezTo>
                    <a:pt x="67" y="153"/>
                    <a:pt x="67" y="153"/>
                    <a:pt x="67" y="153"/>
                  </a:cubicBezTo>
                  <a:cubicBezTo>
                    <a:pt x="70" y="153"/>
                    <a:pt x="72" y="151"/>
                    <a:pt x="72" y="148"/>
                  </a:cubicBezTo>
                  <a:cubicBezTo>
                    <a:pt x="72" y="145"/>
                    <a:pt x="70" y="143"/>
                    <a:pt x="67" y="143"/>
                  </a:cubicBezTo>
                  <a:cubicBezTo>
                    <a:pt x="25" y="143"/>
                    <a:pt x="25" y="143"/>
                    <a:pt x="25" y="143"/>
                  </a:cubicBezTo>
                  <a:cubicBezTo>
                    <a:pt x="17" y="16"/>
                    <a:pt x="17" y="16"/>
                    <a:pt x="17" y="16"/>
                  </a:cubicBezTo>
                  <a:cubicBezTo>
                    <a:pt x="115" y="16"/>
                    <a:pt x="115" y="16"/>
                    <a:pt x="115" y="16"/>
                  </a:cubicBezTo>
                  <a:cubicBezTo>
                    <a:pt x="107" y="143"/>
                    <a:pt x="107" y="143"/>
                    <a:pt x="107" y="143"/>
                  </a:cubicBezTo>
                  <a:cubicBezTo>
                    <a:pt x="93" y="143"/>
                    <a:pt x="93" y="143"/>
                    <a:pt x="93" y="143"/>
                  </a:cubicBezTo>
                  <a:cubicBezTo>
                    <a:pt x="90" y="143"/>
                    <a:pt x="88" y="145"/>
                    <a:pt x="88" y="148"/>
                  </a:cubicBezTo>
                  <a:cubicBezTo>
                    <a:pt x="88" y="151"/>
                    <a:pt x="90" y="153"/>
                    <a:pt x="93" y="153"/>
                  </a:cubicBezTo>
                  <a:cubicBezTo>
                    <a:pt x="106" y="153"/>
                    <a:pt x="106" y="153"/>
                    <a:pt x="106" y="153"/>
                  </a:cubicBezTo>
                  <a:cubicBezTo>
                    <a:pt x="106" y="163"/>
                    <a:pt x="106" y="163"/>
                    <a:pt x="106" y="163"/>
                  </a:cubicBezTo>
                  <a:lnTo>
                    <a:pt x="26" y="163"/>
                  </a:lnTo>
                  <a:close/>
                </a:path>
              </a:pathLst>
            </a:custGeom>
            <a:grpFill/>
            <a:ln>
              <a:noFill/>
            </a:ln>
          </p:spPr>
          <p:txBody>
            <a:bodyPr vert="horz" wrap="square" lIns="91440" tIns="45720" rIns="91440" bIns="45720" numCol="1" anchor="t" anchorCtr="0" compatLnSpc="1"/>
            <a:lstStyle/>
            <a:p>
              <a:endParaRPr lang="zh-CN" altLang="en-US"/>
            </a:p>
          </p:txBody>
        </p:sp>
        <p:sp>
          <p:nvSpPr>
            <p:cNvPr id="8" name="Freeform 33"/>
            <p:cNvSpPr/>
            <p:nvPr/>
          </p:nvSpPr>
          <p:spPr bwMode="auto">
            <a:xfrm>
              <a:off x="3292476" y="5437188"/>
              <a:ext cx="509588" cy="247650"/>
            </a:xfrm>
            <a:custGeom>
              <a:avLst/>
              <a:gdLst>
                <a:gd name="T0" fmla="*/ 128 w 136"/>
                <a:gd name="T1" fmla="*/ 50 h 66"/>
                <a:gd name="T2" fmla="*/ 116 w 136"/>
                <a:gd name="T3" fmla="*/ 50 h 66"/>
                <a:gd name="T4" fmla="*/ 116 w 136"/>
                <a:gd name="T5" fmla="*/ 47 h 66"/>
                <a:gd name="T6" fmla="*/ 108 w 136"/>
                <a:gd name="T7" fmla="*/ 39 h 66"/>
                <a:gd name="T8" fmla="*/ 74 w 136"/>
                <a:gd name="T9" fmla="*/ 39 h 66"/>
                <a:gd name="T10" fmla="*/ 68 w 136"/>
                <a:gd name="T11" fmla="*/ 15 h 66"/>
                <a:gd name="T12" fmla="*/ 64 w 136"/>
                <a:gd name="T13" fmla="*/ 11 h 66"/>
                <a:gd name="T14" fmla="*/ 11 w 136"/>
                <a:gd name="T15" fmla="*/ 0 h 66"/>
                <a:gd name="T16" fmla="*/ 5 w 136"/>
                <a:gd name="T17" fmla="*/ 4 h 66"/>
                <a:gd name="T18" fmla="*/ 9 w 136"/>
                <a:gd name="T19" fmla="*/ 11 h 66"/>
                <a:gd name="T20" fmla="*/ 58 w 136"/>
                <a:gd name="T21" fmla="*/ 21 h 66"/>
                <a:gd name="T22" fmla="*/ 63 w 136"/>
                <a:gd name="T23" fmla="*/ 39 h 66"/>
                <a:gd name="T24" fmla="*/ 27 w 136"/>
                <a:gd name="T25" fmla="*/ 39 h 66"/>
                <a:gd name="T26" fmla="*/ 19 w 136"/>
                <a:gd name="T27" fmla="*/ 47 h 66"/>
                <a:gd name="T28" fmla="*/ 20 w 136"/>
                <a:gd name="T29" fmla="*/ 50 h 66"/>
                <a:gd name="T30" fmla="*/ 8 w 136"/>
                <a:gd name="T31" fmla="*/ 50 h 66"/>
                <a:gd name="T32" fmla="*/ 0 w 136"/>
                <a:gd name="T33" fmla="*/ 58 h 66"/>
                <a:gd name="T34" fmla="*/ 8 w 136"/>
                <a:gd name="T35" fmla="*/ 66 h 66"/>
                <a:gd name="T36" fmla="*/ 128 w 136"/>
                <a:gd name="T37" fmla="*/ 66 h 66"/>
                <a:gd name="T38" fmla="*/ 136 w 136"/>
                <a:gd name="T39" fmla="*/ 58 h 66"/>
                <a:gd name="T40" fmla="*/ 128 w 136"/>
                <a:gd name="T41"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66">
                  <a:moveTo>
                    <a:pt x="128" y="50"/>
                  </a:moveTo>
                  <a:cubicBezTo>
                    <a:pt x="116" y="50"/>
                    <a:pt x="116" y="50"/>
                    <a:pt x="116" y="50"/>
                  </a:cubicBezTo>
                  <a:cubicBezTo>
                    <a:pt x="116" y="49"/>
                    <a:pt x="116" y="48"/>
                    <a:pt x="116" y="47"/>
                  </a:cubicBezTo>
                  <a:cubicBezTo>
                    <a:pt x="116" y="43"/>
                    <a:pt x="112" y="39"/>
                    <a:pt x="108" y="39"/>
                  </a:cubicBezTo>
                  <a:cubicBezTo>
                    <a:pt x="74" y="39"/>
                    <a:pt x="74" y="39"/>
                    <a:pt x="74" y="39"/>
                  </a:cubicBezTo>
                  <a:cubicBezTo>
                    <a:pt x="68" y="15"/>
                    <a:pt x="68" y="15"/>
                    <a:pt x="68" y="15"/>
                  </a:cubicBezTo>
                  <a:cubicBezTo>
                    <a:pt x="67" y="13"/>
                    <a:pt x="66" y="12"/>
                    <a:pt x="64" y="11"/>
                  </a:cubicBezTo>
                  <a:cubicBezTo>
                    <a:pt x="11" y="0"/>
                    <a:pt x="11" y="0"/>
                    <a:pt x="11" y="0"/>
                  </a:cubicBezTo>
                  <a:cubicBezTo>
                    <a:pt x="9" y="0"/>
                    <a:pt x="6" y="1"/>
                    <a:pt x="5" y="4"/>
                  </a:cubicBezTo>
                  <a:cubicBezTo>
                    <a:pt x="5" y="7"/>
                    <a:pt x="6" y="10"/>
                    <a:pt x="9" y="11"/>
                  </a:cubicBezTo>
                  <a:cubicBezTo>
                    <a:pt x="58" y="21"/>
                    <a:pt x="58" y="21"/>
                    <a:pt x="58" y="21"/>
                  </a:cubicBezTo>
                  <a:cubicBezTo>
                    <a:pt x="63" y="39"/>
                    <a:pt x="63" y="39"/>
                    <a:pt x="63" y="39"/>
                  </a:cubicBezTo>
                  <a:cubicBezTo>
                    <a:pt x="27" y="39"/>
                    <a:pt x="27" y="39"/>
                    <a:pt x="27" y="39"/>
                  </a:cubicBezTo>
                  <a:cubicBezTo>
                    <a:pt x="23" y="39"/>
                    <a:pt x="19" y="43"/>
                    <a:pt x="19" y="47"/>
                  </a:cubicBezTo>
                  <a:cubicBezTo>
                    <a:pt x="19" y="48"/>
                    <a:pt x="20" y="49"/>
                    <a:pt x="20" y="50"/>
                  </a:cubicBezTo>
                  <a:cubicBezTo>
                    <a:pt x="8" y="50"/>
                    <a:pt x="8" y="50"/>
                    <a:pt x="8" y="50"/>
                  </a:cubicBezTo>
                  <a:cubicBezTo>
                    <a:pt x="3" y="50"/>
                    <a:pt x="0" y="53"/>
                    <a:pt x="0" y="58"/>
                  </a:cubicBezTo>
                  <a:cubicBezTo>
                    <a:pt x="0" y="62"/>
                    <a:pt x="3" y="66"/>
                    <a:pt x="8" y="66"/>
                  </a:cubicBezTo>
                  <a:cubicBezTo>
                    <a:pt x="128" y="66"/>
                    <a:pt x="128" y="66"/>
                    <a:pt x="128" y="66"/>
                  </a:cubicBezTo>
                  <a:cubicBezTo>
                    <a:pt x="132" y="66"/>
                    <a:pt x="136" y="62"/>
                    <a:pt x="136" y="58"/>
                  </a:cubicBezTo>
                  <a:cubicBezTo>
                    <a:pt x="136" y="53"/>
                    <a:pt x="132" y="50"/>
                    <a:pt x="128" y="5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 name="Title 1"/>
          <p:cNvSpPr>
            <a:spLocks noGrp="1"/>
          </p:cNvSpPr>
          <p:nvPr>
            <p:ph type="title" hasCustomPrompt="1"/>
          </p:nvPr>
        </p:nvSpPr>
        <p:spPr>
          <a:xfrm>
            <a:off x="2847600" y="2768400"/>
            <a:ext cx="6494400" cy="1324800"/>
          </a:xfrm>
        </p:spPr>
        <p:txBody>
          <a:bodyPr>
            <a:normAutofit/>
          </a:bodyPr>
          <a:lstStyle>
            <a:lvl1pPr algn="ctr">
              <a:defRPr sz="8000" b="1">
                <a:solidFill>
                  <a:schemeClr val="tx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BE728006-41F6-4F42-A095-18D26DBC239B}"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FDAE3190-0170-4C55-8CF1-8139C91BB3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8F9F8"/>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AE3190-0170-4C55-8CF1-8139C91BB3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123200" y="1951200"/>
            <a:ext cx="9946800" cy="31752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23200" y="5439600"/>
            <a:ext cx="9169200" cy="1173600"/>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E3190-0170-4C55-8CF1-8139C91BB3F0}" type="slidenum">
              <a:rPr lang="zh-CN" altLang="en-US" smtClean="0"/>
            </a:fld>
            <a:endParaRPr lang="zh-CN" altLang="en-US"/>
          </a:p>
        </p:txBody>
      </p:sp>
      <p:sp>
        <p:nvSpPr>
          <p:cNvPr id="8" name="标题 7"/>
          <p:cNvSpPr>
            <a:spLocks noGrp="1"/>
          </p:cNvSpPr>
          <p:nvPr>
            <p:ph type="title"/>
          </p:nvPr>
        </p:nvSpPr>
        <p:spPr>
          <a:xfrm>
            <a:off x="1422400" y="365126"/>
            <a:ext cx="9647600" cy="1028246"/>
          </a:xfrm>
        </p:spPr>
        <p:txBody>
          <a:bodyPr/>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3456" y="365125"/>
            <a:ext cx="1990344"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324088"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728006-41F6-4F42-A095-18D26DBC239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E3190-0170-4C55-8CF1-8139C91BB3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1422400" y="365126"/>
            <a:ext cx="9931400" cy="102824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BE728006-41F6-4F42-A095-18D26DBC239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FDAE3190-0170-4C55-8CF1-8139C91BB3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accent1">
              <a:lumMod val="50000"/>
            </a:schemeClr>
          </a:solidFill>
          <a:latin typeface="+mj-lt"/>
          <a:ea typeface="+mj-ea"/>
          <a:cs typeface="+mj-cs"/>
        </a:defRPr>
      </a:lvl1pPr>
    </p:titleStyle>
    <p:bodyStyle>
      <a:lvl1pPr marL="360045" indent="-360045" algn="just" defTabSz="914400" rtl="0" eaLnBrk="1" latinLnBrk="0" hangingPunct="1">
        <a:lnSpc>
          <a:spcPct val="130000"/>
        </a:lnSpc>
        <a:spcBef>
          <a:spcPts val="1200"/>
        </a:spcBef>
        <a:buFont typeface="Wingdings" panose="05000000000000000000" pitchFamily="2" charset="2"/>
        <a:buChar char="?"/>
        <a:defRPr sz="2400" kern="1200">
          <a:solidFill>
            <a:schemeClr val="accent1">
              <a:lumMod val="75000"/>
            </a:schemeClr>
          </a:solidFill>
          <a:latin typeface="+mn-lt"/>
          <a:ea typeface="+mn-ea"/>
          <a:cs typeface="+mn-cs"/>
        </a:defRPr>
      </a:lvl1pPr>
      <a:lvl2pPr marL="702945" indent="-342900" algn="just" defTabSz="914400" rtl="0" eaLnBrk="1" latinLnBrk="0" hangingPunct="1">
        <a:lnSpc>
          <a:spcPct val="120000"/>
        </a:lnSpc>
        <a:spcBef>
          <a:spcPts val="600"/>
        </a:spcBef>
        <a:buFont typeface="Arial" panose="020B0604020202020204" pitchFamily="34" charset="0"/>
        <a:buChar char="•"/>
        <a:defRPr sz="2000" kern="1200">
          <a:solidFill>
            <a:schemeClr val="accent1">
              <a:lumMod val="7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4.xml"/><Relationship Id="rId7"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4.png"/><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403860" y="528320"/>
            <a:ext cx="10515600" cy="2973705"/>
          </a:xfrm>
        </p:spPr>
        <p:txBody>
          <a:bodyPr/>
          <a:p>
            <a:pPr algn="l"/>
            <a:r>
              <a:rPr lang="zh-CN" altLang="en-US" dirty="0">
                <a:ln w="9525">
                  <a:solidFill>
                    <a:schemeClr val="bg1"/>
                  </a:solidFill>
                  <a:prstDash val="solid"/>
                </a:ln>
                <a:solidFill>
                  <a:schemeClr val="tx1"/>
                </a:solidFill>
                <a:effectLst>
                  <a:outerShdw blurRad="12700" dist="38100" dir="2700000" algn="tl" rotWithShape="0">
                    <a:schemeClr val="bg1">
                      <a:lumMod val="50000"/>
                    </a:schemeClr>
                  </a:outerShdw>
                </a:effectLst>
              </a:rPr>
              <a:t>Deep Learning for Image Super-Resolution</a:t>
            </a:r>
            <a:endParaRPr lang="zh-CN" altLang="en-US"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副标题 4"/>
          <p:cNvSpPr>
            <a:spLocks noGrp="1"/>
          </p:cNvSpPr>
          <p:nvPr>
            <p:ph type="subTitle" idx="1"/>
            <p:custDataLst>
              <p:tags r:id="rId2"/>
            </p:custDataLst>
          </p:nvPr>
        </p:nvSpPr>
        <p:spPr>
          <a:xfrm>
            <a:off x="1219835" y="5332095"/>
            <a:ext cx="10515600" cy="803910"/>
          </a:xfrm>
        </p:spPr>
        <p:txBody>
          <a:bodyPr>
            <a:noAutofit/>
            <a:scene3d>
              <a:camera prst="orthographicFront"/>
              <a:lightRig rig="threePt" dir="t"/>
            </a:scene3d>
          </a:bodyPr>
          <a:p>
            <a:r>
              <a:rPr lang="zh-CN" altLang="en-US" sz="1900" dirty="0">
                <a:solidFill>
                  <a:schemeClr val="tx1"/>
                </a:solidFill>
                <a:effectLst>
                  <a:outerShdw blurRad="38100" dist="19050" dir="2700000" algn="tl" rotWithShape="0">
                    <a:schemeClr val="dk1">
                      <a:alpha val="40000"/>
                    </a:schemeClr>
                  </a:outerShdw>
                </a:effectLst>
              </a:rPr>
              <a:t>Zhetao Zhuang</a:t>
            </a:r>
            <a:endParaRPr lang="zh-CN" altLang="en-US" sz="1900" dirty="0">
              <a:solidFill>
                <a:schemeClr val="tx1"/>
              </a:solidFill>
              <a:effectLst>
                <a:outerShdw blurRad="38100" dist="19050" dir="2700000" algn="tl" rotWithShape="0">
                  <a:schemeClr val="dk1">
                    <a:alpha val="40000"/>
                  </a:schemeClr>
                </a:outerShdw>
              </a:effectLst>
            </a:endParaRPr>
          </a:p>
          <a:p>
            <a:r>
              <a:rPr lang="zh-CN" altLang="en-US" sz="1900" dirty="0">
                <a:solidFill>
                  <a:schemeClr val="tx1"/>
                </a:solidFill>
                <a:effectLst>
                  <a:outerShdw blurRad="38100" dist="19050" dir="2700000" algn="tl" rotWithShape="0">
                    <a:schemeClr val="dk1">
                      <a:alpha val="40000"/>
                    </a:schemeClr>
                  </a:outerShdw>
                </a:effectLst>
              </a:rPr>
              <a:t>Department of Engineering, University College London</a:t>
            </a:r>
            <a:endParaRPr lang="zh-CN" altLang="en-US" sz="1900" dirty="0">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2800">
                <a:solidFill>
                  <a:schemeClr val="tx1"/>
                </a:solidFill>
                <a:effectLst>
                  <a:outerShdw blurRad="38100" dist="19050" dir="2700000" algn="tl" rotWithShape="0">
                    <a:schemeClr val="dk1">
                      <a:alpha val="40000"/>
                    </a:schemeClr>
                  </a:outerShdw>
                </a:effectLst>
              </a:rPr>
              <a:t>3.2 More number of filters and l</a:t>
            </a:r>
            <a:r>
              <a:rPr lang="en-US" altLang="zh-CN" sz="2800">
                <a:solidFill>
                  <a:schemeClr val="tx1"/>
                </a:solidFill>
                <a:effectLst>
                  <a:outerShdw blurRad="38100" dist="19050" dir="2700000" algn="tl" rotWithShape="0">
                    <a:schemeClr val="dk1">
                      <a:alpha val="40000"/>
                    </a:schemeClr>
                  </a:outerShdw>
                </a:effectLst>
                <a:sym typeface="+mn-ea"/>
              </a:rPr>
              <a:t>arger filter size</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6" name="图片 3"/>
          <p:cNvPicPr>
            <a:picLocks noChangeAspect="1"/>
          </p:cNvPicPr>
          <p:nvPr>
            <p:ph idx="1"/>
          </p:nvPr>
        </p:nvPicPr>
        <p:blipFill>
          <a:blip r:embed="rId1"/>
          <a:stretch>
            <a:fillRect/>
          </a:stretch>
        </p:blipFill>
        <p:spPr>
          <a:xfrm>
            <a:off x="34290" y="1825625"/>
            <a:ext cx="8327390" cy="4521835"/>
          </a:xfrm>
          <a:prstGeom prst="rect">
            <a:avLst/>
          </a:prstGeom>
          <a:noFill/>
          <a:ln w="9525">
            <a:noFill/>
          </a:ln>
        </p:spPr>
      </p:pic>
      <p:pic>
        <p:nvPicPr>
          <p:cNvPr id="7" name="内容占位符 3"/>
          <p:cNvPicPr>
            <a:picLocks noChangeAspect="1"/>
          </p:cNvPicPr>
          <p:nvPr/>
        </p:nvPicPr>
        <p:blipFill>
          <a:blip r:embed="rId2"/>
          <a:stretch>
            <a:fillRect/>
          </a:stretch>
        </p:blipFill>
        <p:spPr>
          <a:xfrm>
            <a:off x="5312410" y="2034540"/>
            <a:ext cx="6119495" cy="2004695"/>
          </a:xfrm>
          <a:prstGeom prst="rect">
            <a:avLst/>
          </a:prstGeom>
        </p:spPr>
      </p:pic>
      <p:sp>
        <p:nvSpPr>
          <p:cNvPr id="4" name="圆角矩形 3"/>
          <p:cNvSpPr/>
          <p:nvPr/>
        </p:nvSpPr>
        <p:spPr>
          <a:xfrm>
            <a:off x="5943600" y="5875020"/>
            <a:ext cx="3248025" cy="8077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Larger filter size,lower minimum of MSE,4.37</a:t>
            </a:r>
            <a:endParaRPr lang="en-US" altLang="zh-CN"/>
          </a:p>
        </p:txBody>
      </p:sp>
      <p:cxnSp>
        <p:nvCxnSpPr>
          <p:cNvPr id="5" name="直接箭头连接符 4"/>
          <p:cNvCxnSpPr>
            <a:stCxn id="4" idx="0"/>
          </p:cNvCxnSpPr>
          <p:nvPr/>
        </p:nvCxnSpPr>
        <p:spPr>
          <a:xfrm flipH="1" flipV="1">
            <a:off x="7223760" y="5158740"/>
            <a:ext cx="344170" cy="7162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8105775" y="4493260"/>
            <a:ext cx="3248025" cy="8077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Double number of filters,higher PSNR</a:t>
            </a:r>
            <a:endParaRPr lang="en-US" altLang="zh-CN"/>
          </a:p>
        </p:txBody>
      </p:sp>
      <p:cxnSp>
        <p:nvCxnSpPr>
          <p:cNvPr id="9" name="直接箭头连接符 8"/>
          <p:cNvCxnSpPr>
            <a:stCxn id="8" idx="0"/>
          </p:cNvCxnSpPr>
          <p:nvPr/>
        </p:nvCxnSpPr>
        <p:spPr>
          <a:xfrm flipV="1">
            <a:off x="9730105" y="3467100"/>
            <a:ext cx="282575" cy="10261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7567930" y="5435600"/>
            <a:ext cx="2308860" cy="274320"/>
          </a:xfrm>
          <a:prstGeom prst="rect">
            <a:avLst/>
          </a:prstGeom>
          <a:noFill/>
        </p:spPr>
        <p:txBody>
          <a:bodyPr wrap="square" rtlCol="0">
            <a:spAutoFit/>
          </a:bodyPr>
          <a:p>
            <a:r>
              <a:rPr lang="en-US" altLang="zh-CN" sz="1200"/>
              <a:t>Training iterations</a:t>
            </a:r>
            <a:endParaRPr lang="en-US" altLang="zh-CN"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3190" y="419736"/>
            <a:ext cx="9931400" cy="1028246"/>
          </a:xfrm>
        </p:spPr>
        <p:txBody>
          <a:bodyPr/>
          <a:p>
            <a:r>
              <a:rPr lang="en-US" altLang="zh-CN" sz="2800">
                <a:solidFill>
                  <a:schemeClr val="tx1"/>
                </a:solidFill>
                <a:effectLst>
                  <a:outerShdw blurRad="38100" dist="19050" dir="2700000" algn="tl" rotWithShape="0">
                    <a:schemeClr val="dk1">
                      <a:alpha val="40000"/>
                    </a:schemeClr>
                  </a:outerShdw>
                </a:effectLst>
                <a:sym typeface="+mn-ea"/>
              </a:rPr>
              <a:t>More layers</a:t>
            </a:r>
            <a:endParaRPr lang="en-US" altLang="zh-CN" sz="2800"/>
          </a:p>
        </p:txBody>
      </p:sp>
      <p:pic>
        <p:nvPicPr>
          <p:cNvPr id="4" name="内容占位符 3"/>
          <p:cNvPicPr>
            <a:picLocks noChangeAspect="1"/>
          </p:cNvPicPr>
          <p:nvPr>
            <p:ph idx="1"/>
          </p:nvPr>
        </p:nvPicPr>
        <p:blipFill>
          <a:blip r:embed="rId1"/>
          <a:stretch>
            <a:fillRect/>
          </a:stretch>
        </p:blipFill>
        <p:spPr>
          <a:xfrm>
            <a:off x="121285" y="1330960"/>
            <a:ext cx="7639050" cy="5220335"/>
          </a:xfrm>
          <a:prstGeom prst="rect">
            <a:avLst/>
          </a:prstGeom>
        </p:spPr>
      </p:pic>
      <p:pic>
        <p:nvPicPr>
          <p:cNvPr id="6" name="图片 5"/>
          <p:cNvPicPr>
            <a:picLocks noChangeAspect="1"/>
          </p:cNvPicPr>
          <p:nvPr/>
        </p:nvPicPr>
        <p:blipFill>
          <a:blip r:embed="rId2"/>
          <a:stretch>
            <a:fillRect/>
          </a:stretch>
        </p:blipFill>
        <p:spPr>
          <a:xfrm>
            <a:off x="7166610" y="3306445"/>
            <a:ext cx="4986020" cy="1226185"/>
          </a:xfrm>
          <a:prstGeom prst="rect">
            <a:avLst/>
          </a:prstGeom>
        </p:spPr>
      </p:pic>
      <p:sp>
        <p:nvSpPr>
          <p:cNvPr id="3" name="圆角矩形 2"/>
          <p:cNvSpPr/>
          <p:nvPr/>
        </p:nvSpPr>
        <p:spPr>
          <a:xfrm>
            <a:off x="7650480" y="1623060"/>
            <a:ext cx="3248025" cy="13862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MSE is not improved</a:t>
            </a:r>
            <a:endParaRPr lang="en-US" altLang="zh-CN"/>
          </a:p>
        </p:txBody>
      </p:sp>
      <p:cxnSp>
        <p:nvCxnSpPr>
          <p:cNvPr id="5" name="直接箭头连接符 4"/>
          <p:cNvCxnSpPr>
            <a:stCxn id="3" idx="1"/>
          </p:cNvCxnSpPr>
          <p:nvPr/>
        </p:nvCxnSpPr>
        <p:spPr>
          <a:xfrm flipH="1">
            <a:off x="5958840" y="2316480"/>
            <a:ext cx="1691640" cy="586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flipH="1">
            <a:off x="2651760" y="2339340"/>
            <a:ext cx="4983480" cy="33832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H="1">
            <a:off x="5913120" y="2385060"/>
            <a:ext cx="1737360" cy="24079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8585200" y="5165090"/>
            <a:ext cx="3248025" cy="13862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Even worse PSNR</a:t>
            </a:r>
            <a:endParaRPr lang="en-US" altLang="zh-CN"/>
          </a:p>
        </p:txBody>
      </p:sp>
      <p:cxnSp>
        <p:nvCxnSpPr>
          <p:cNvPr id="10" name="直接箭头连接符 9"/>
          <p:cNvCxnSpPr>
            <a:stCxn id="9" idx="0"/>
          </p:cNvCxnSpPr>
          <p:nvPr/>
        </p:nvCxnSpPr>
        <p:spPr>
          <a:xfrm flipV="1">
            <a:off x="10209530" y="4381500"/>
            <a:ext cx="275590" cy="7835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9" idx="0"/>
          </p:cNvCxnSpPr>
          <p:nvPr/>
        </p:nvCxnSpPr>
        <p:spPr>
          <a:xfrm flipV="1">
            <a:off x="10209530" y="4305300"/>
            <a:ext cx="1098550" cy="859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br>
              <a:rPr lang="en-US" altLang="zh-CN" dirty="0">
                <a:solidFill>
                  <a:schemeClr val="tx1"/>
                </a:solidFill>
                <a:effectLst>
                  <a:outerShdw blurRad="38100" dist="19050" dir="2700000" algn="tl" rotWithShape="0">
                    <a:schemeClr val="dk1">
                      <a:alpha val="40000"/>
                    </a:schemeClr>
                  </a:outerShdw>
                </a:effectLst>
                <a:sym typeface="+mn-ea"/>
              </a:rPr>
            </a:br>
            <a:r>
              <a:rPr lang="en-US" altLang="zh-CN" sz="3200" dirty="0">
                <a:solidFill>
                  <a:schemeClr val="tx1"/>
                </a:solidFill>
                <a:effectLst>
                  <a:outerShdw blurRad="38100" dist="19050" dir="2700000" algn="tl" rotWithShape="0">
                    <a:schemeClr val="dk1">
                      <a:alpha val="40000"/>
                    </a:schemeClr>
                  </a:outerShdw>
                </a:effectLst>
                <a:sym typeface="+mn-ea"/>
              </a:rPr>
              <a:t>Some result for SRCNN and VDSR</a:t>
            </a:r>
            <a:br>
              <a:rPr lang="zh-CN" altLang="en-US" dirty="0"/>
            </a:br>
            <a:endParaRPr lang="zh-CN" altLang="en-US" dirty="0"/>
          </a:p>
        </p:txBody>
      </p:sp>
      <p:sp>
        <p:nvSpPr>
          <p:cNvPr id="3" name="内容占位符 2"/>
          <p:cNvSpPr>
            <a:spLocks noGrp="1"/>
          </p:cNvSpPr>
          <p:nvPr>
            <p:ph idx="1"/>
            <p:custDataLst>
              <p:tags r:id="rId2"/>
            </p:custDataLst>
          </p:nvPr>
        </p:nvSpPr>
        <p:spPr>
          <a:xfrm>
            <a:off x="838200" y="1253490"/>
            <a:ext cx="10515600" cy="4351338"/>
          </a:xfrm>
        </p:spPr>
        <p:txBody>
          <a:bodyPr/>
          <a:lstStyle/>
          <a:p>
            <a:endParaRPr lang="en-US" altLang="zh-CN" sz="2000" dirty="0">
              <a:solidFill>
                <a:schemeClr val="tx1"/>
              </a:solidFill>
              <a:effectLst>
                <a:outerShdw blurRad="38100" dist="19050" dir="2700000" algn="tl" rotWithShape="0">
                  <a:schemeClr val="dk1">
                    <a:alpha val="40000"/>
                  </a:schemeClr>
                </a:outerShdw>
              </a:effectLst>
            </a:endParaRPr>
          </a:p>
          <a:p>
            <a:pPr marL="0" indent="0">
              <a:buNone/>
            </a:pPr>
            <a:endParaRPr lang="en-US" altLang="zh-CN" sz="1600" dirty="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1213485" y="1586865"/>
            <a:ext cx="9413875" cy="1181735"/>
          </a:xfrm>
          <a:prstGeom prst="rect">
            <a:avLst/>
          </a:prstGeom>
        </p:spPr>
      </p:pic>
      <p:pic>
        <p:nvPicPr>
          <p:cNvPr id="8" name="图片 7"/>
          <p:cNvPicPr>
            <a:picLocks noChangeAspect="1"/>
          </p:cNvPicPr>
          <p:nvPr/>
        </p:nvPicPr>
        <p:blipFill>
          <a:blip r:embed="rId4"/>
          <a:stretch>
            <a:fillRect/>
          </a:stretch>
        </p:blipFill>
        <p:spPr>
          <a:xfrm>
            <a:off x="1172845" y="2966085"/>
            <a:ext cx="9846310" cy="3068320"/>
          </a:xfrm>
          <a:prstGeom prst="rect">
            <a:avLst/>
          </a:prstGeom>
        </p:spPr>
      </p:pic>
    </p:spTree>
    <p:custDataLst>
      <p:tags r:id="rId5"/>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438275" y="365126"/>
            <a:ext cx="9931400" cy="1028246"/>
          </a:xfrm>
        </p:spPr>
        <p:txBody>
          <a:bodyPr>
            <a:normAutofit fontScale="90000"/>
          </a:bodyPr>
          <a:lstStyle/>
          <a:p>
            <a:br>
              <a:rPr lang="en-US" altLang="zh-CN" dirty="0">
                <a:solidFill>
                  <a:schemeClr val="tx1"/>
                </a:solidFill>
                <a:effectLst>
                  <a:outerShdw blurRad="38100" dist="19050" dir="2700000" algn="tl" rotWithShape="0">
                    <a:schemeClr val="dk1">
                      <a:alpha val="40000"/>
                    </a:schemeClr>
                  </a:outerShdw>
                </a:effectLst>
                <a:sym typeface="+mn-ea"/>
              </a:rPr>
            </a:br>
            <a:r>
              <a:rPr lang="en-US" altLang="zh-CN" sz="2800" dirty="0">
                <a:solidFill>
                  <a:schemeClr val="tx1"/>
                </a:solidFill>
                <a:effectLst>
                  <a:outerShdw blurRad="38100" dist="19050" dir="2700000" algn="tl" rotWithShape="0">
                    <a:schemeClr val="dk1">
                      <a:alpha val="40000"/>
                    </a:schemeClr>
                  </a:outerShdw>
                </a:effectLst>
                <a:sym typeface="+mn-ea"/>
              </a:rPr>
              <a:t>3.4</a:t>
            </a:r>
            <a:r>
              <a:rPr lang="en-US" altLang="zh-CN" dirty="0">
                <a:solidFill>
                  <a:schemeClr val="tx1"/>
                </a:solidFill>
                <a:effectLst>
                  <a:outerShdw blurRad="38100" dist="19050" dir="2700000" algn="tl" rotWithShape="0">
                    <a:schemeClr val="dk1">
                      <a:alpha val="40000"/>
                    </a:schemeClr>
                  </a:outerShdw>
                </a:effectLst>
                <a:sym typeface="+mn-ea"/>
              </a:rPr>
              <a:t> </a:t>
            </a:r>
            <a:r>
              <a:rPr lang="en-US" altLang="zh-CN" sz="3200" dirty="0">
                <a:solidFill>
                  <a:schemeClr val="tx1"/>
                </a:solidFill>
                <a:effectLst>
                  <a:outerShdw blurRad="38100" dist="19050" dir="2700000" algn="tl" rotWithShape="0">
                    <a:schemeClr val="dk1">
                      <a:alpha val="40000"/>
                    </a:schemeClr>
                  </a:outerShdw>
                </a:effectLst>
                <a:sym typeface="+mn-ea"/>
              </a:rPr>
              <a:t>Image super-resolution using DCGAN</a:t>
            </a:r>
            <a:br>
              <a:rPr lang="zh-CN" altLang="en-US" dirty="0"/>
            </a:br>
            <a:endParaRPr lang="zh-CN" altLang="en-US" dirty="0"/>
          </a:p>
        </p:txBody>
      </p:sp>
      <p:sp>
        <p:nvSpPr>
          <p:cNvPr id="9" name="流程图: 可选过程 8"/>
          <p:cNvSpPr/>
          <p:nvPr/>
        </p:nvSpPr>
        <p:spPr>
          <a:xfrm>
            <a:off x="8293735" y="4472305"/>
            <a:ext cx="3882390" cy="182054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dirty="0">
                <a:effectLst>
                  <a:outerShdw blurRad="38100" dist="19050" dir="2700000" algn="tl" rotWithShape="0">
                    <a:schemeClr val="dk1">
                      <a:alpha val="40000"/>
                    </a:schemeClr>
                  </a:outerShdw>
                </a:effectLst>
                <a:sym typeface="+mn-ea"/>
              </a:rPr>
              <a:t>The loss for discriminator from fake data increases to around at 0.6 and remains at that level. </a:t>
            </a:r>
            <a:endParaRPr lang="zh-CN" altLang="en-US"/>
          </a:p>
        </p:txBody>
      </p:sp>
      <p:sp>
        <p:nvSpPr>
          <p:cNvPr id="10" name="流程图: 可选过程 9"/>
          <p:cNvSpPr/>
          <p:nvPr/>
        </p:nvSpPr>
        <p:spPr>
          <a:xfrm>
            <a:off x="8293735" y="1499870"/>
            <a:ext cx="3882390" cy="182054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dirty="0">
                <a:effectLst>
                  <a:outerShdw blurRad="38100" dist="19050" dir="2700000" algn="tl" rotWithShape="0">
                    <a:schemeClr val="dk1">
                      <a:alpha val="40000"/>
                    </a:schemeClr>
                  </a:outerShdw>
                </a:effectLst>
                <a:sym typeface="+mn-ea"/>
              </a:rPr>
              <a:t>The loss for discriminator from real data decreases to around at 0.6 and remains at that level. </a:t>
            </a:r>
            <a:endParaRPr lang="zh-CN" altLang="en-US"/>
          </a:p>
        </p:txBody>
      </p:sp>
      <p:sp>
        <p:nvSpPr>
          <p:cNvPr id="11" name="上下箭头 10"/>
          <p:cNvSpPr/>
          <p:nvPr/>
        </p:nvSpPr>
        <p:spPr>
          <a:xfrm>
            <a:off x="10013315" y="3015615"/>
            <a:ext cx="443230" cy="176085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17330" y="3713480"/>
            <a:ext cx="2374900" cy="365760"/>
          </a:xfrm>
          <a:prstGeom prst="rect">
            <a:avLst/>
          </a:prstGeom>
          <a:noFill/>
        </p:spPr>
        <p:txBody>
          <a:bodyPr wrap="square" rtlCol="0">
            <a:spAutoFit/>
          </a:bodyPr>
          <a:p>
            <a:r>
              <a:rPr lang="en-US" altLang="zh-CN"/>
              <a:t>Equilibrium reached </a:t>
            </a:r>
            <a:r>
              <a:rPr lang="zh-CN" altLang="en-US"/>
              <a:t>！</a:t>
            </a:r>
            <a:endParaRPr lang="zh-CN" altLang="en-US"/>
          </a:p>
        </p:txBody>
      </p:sp>
      <p:pic>
        <p:nvPicPr>
          <p:cNvPr id="5" name="图片 4" descr="disreal"/>
          <p:cNvPicPr>
            <a:picLocks noChangeAspect="1"/>
          </p:cNvPicPr>
          <p:nvPr/>
        </p:nvPicPr>
        <p:blipFill>
          <a:blip r:embed="rId2"/>
          <a:stretch>
            <a:fillRect/>
          </a:stretch>
        </p:blipFill>
        <p:spPr>
          <a:xfrm>
            <a:off x="172085" y="1212215"/>
            <a:ext cx="7392670" cy="2778125"/>
          </a:xfrm>
          <a:prstGeom prst="rect">
            <a:avLst/>
          </a:prstGeom>
        </p:spPr>
      </p:pic>
      <p:pic>
        <p:nvPicPr>
          <p:cNvPr id="6" name="图片 5" descr="disfake"/>
          <p:cNvPicPr>
            <a:picLocks noChangeAspect="1"/>
          </p:cNvPicPr>
          <p:nvPr/>
        </p:nvPicPr>
        <p:blipFill>
          <a:blip r:embed="rId3"/>
          <a:stretch>
            <a:fillRect/>
          </a:stretch>
        </p:blipFill>
        <p:spPr>
          <a:xfrm>
            <a:off x="172085" y="4079240"/>
            <a:ext cx="7392035" cy="2800985"/>
          </a:xfrm>
          <a:prstGeom prst="rect">
            <a:avLst/>
          </a:prstGeom>
        </p:spPr>
      </p:pic>
      <p:sp>
        <p:nvSpPr>
          <p:cNvPr id="13" name="文本框 12"/>
          <p:cNvSpPr txBox="1"/>
          <p:nvPr/>
        </p:nvSpPr>
        <p:spPr>
          <a:xfrm>
            <a:off x="2016760" y="1688465"/>
            <a:ext cx="3261360" cy="274320"/>
          </a:xfrm>
          <a:prstGeom prst="rect">
            <a:avLst/>
          </a:prstGeom>
          <a:noFill/>
        </p:spPr>
        <p:txBody>
          <a:bodyPr wrap="square" rtlCol="0">
            <a:spAutoFit/>
          </a:bodyPr>
          <a:p>
            <a:pPr algn="l"/>
            <a:r>
              <a:rPr lang="en-US" altLang="zh-CN" sz="1200" dirty="0">
                <a:effectLst>
                  <a:outerShdw blurRad="38100" dist="19050" dir="2700000" algn="tl" rotWithShape="0">
                    <a:schemeClr val="dk1">
                      <a:alpha val="40000"/>
                    </a:schemeClr>
                  </a:outerShdw>
                </a:effectLst>
                <a:sym typeface="+mn-ea"/>
              </a:rPr>
              <a:t>Loss of discriminator from </a:t>
            </a:r>
            <a:r>
              <a:rPr lang="en-US" altLang="zh-CN" sz="1200" b="1" dirty="0">
                <a:effectLst>
                  <a:outerShdw blurRad="38100" dist="19050" dir="2700000" algn="tl" rotWithShape="0">
                    <a:schemeClr val="dk1">
                      <a:alpha val="40000"/>
                    </a:schemeClr>
                  </a:outerShdw>
                </a:effectLst>
                <a:sym typeface="+mn-ea"/>
              </a:rPr>
              <a:t>real </a:t>
            </a:r>
            <a:r>
              <a:rPr lang="en-US" altLang="zh-CN" sz="1200" dirty="0">
                <a:effectLst>
                  <a:outerShdw blurRad="38100" dist="19050" dir="2700000" algn="tl" rotWithShape="0">
                    <a:schemeClr val="dk1">
                      <a:alpha val="40000"/>
                    </a:schemeClr>
                  </a:outerShdw>
                </a:effectLst>
                <a:sym typeface="+mn-ea"/>
              </a:rPr>
              <a:t>data</a:t>
            </a:r>
            <a:endParaRPr lang="en-US" altLang="zh-CN" sz="1200" dirty="0">
              <a:effectLst>
                <a:outerShdw blurRad="38100" dist="19050" dir="2700000" algn="tl" rotWithShape="0">
                  <a:schemeClr val="dk1">
                    <a:alpha val="40000"/>
                  </a:schemeClr>
                </a:outerShdw>
              </a:effectLst>
              <a:sym typeface="+mn-ea"/>
            </a:endParaRPr>
          </a:p>
        </p:txBody>
      </p:sp>
      <p:sp>
        <p:nvSpPr>
          <p:cNvPr id="14" name="文本框 13"/>
          <p:cNvSpPr txBox="1"/>
          <p:nvPr/>
        </p:nvSpPr>
        <p:spPr>
          <a:xfrm>
            <a:off x="2016760" y="4776470"/>
            <a:ext cx="3261360" cy="274320"/>
          </a:xfrm>
          <a:prstGeom prst="rect">
            <a:avLst/>
          </a:prstGeom>
          <a:noFill/>
        </p:spPr>
        <p:txBody>
          <a:bodyPr wrap="square" rtlCol="0">
            <a:spAutoFit/>
          </a:bodyPr>
          <a:p>
            <a:pPr algn="l"/>
            <a:r>
              <a:rPr lang="en-US" altLang="zh-CN" sz="1200" dirty="0">
                <a:effectLst>
                  <a:outerShdw blurRad="38100" dist="19050" dir="2700000" algn="tl" rotWithShape="0">
                    <a:schemeClr val="dk1">
                      <a:alpha val="40000"/>
                    </a:schemeClr>
                  </a:outerShdw>
                </a:effectLst>
                <a:sym typeface="+mn-ea"/>
              </a:rPr>
              <a:t>Loss of discriminator from </a:t>
            </a:r>
            <a:r>
              <a:rPr lang="en-US" altLang="zh-CN" sz="1200" b="1" dirty="0">
                <a:effectLst>
                  <a:outerShdw blurRad="38100" dist="19050" dir="2700000" algn="tl" rotWithShape="0">
                    <a:schemeClr val="dk1">
                      <a:alpha val="40000"/>
                    </a:schemeClr>
                  </a:outerShdw>
                </a:effectLst>
                <a:sym typeface="+mn-ea"/>
              </a:rPr>
              <a:t>fake </a:t>
            </a:r>
            <a:r>
              <a:rPr lang="en-US" altLang="zh-CN" sz="1200" dirty="0">
                <a:effectLst>
                  <a:outerShdw blurRad="38100" dist="19050" dir="2700000" algn="tl" rotWithShape="0">
                    <a:schemeClr val="dk1">
                      <a:alpha val="40000"/>
                    </a:schemeClr>
                  </a:outerShdw>
                </a:effectLst>
                <a:sym typeface="+mn-ea"/>
              </a:rPr>
              <a:t>data</a:t>
            </a:r>
            <a:endParaRPr lang="en-US" altLang="zh-CN" sz="1200" dirty="0">
              <a:effectLst>
                <a:outerShdw blurRad="38100" dist="19050" dir="2700000" algn="tl" rotWithShape="0">
                  <a:schemeClr val="dk1">
                    <a:alpha val="40000"/>
                  </a:schemeClr>
                </a:outerShdw>
              </a:effectLst>
              <a:sym typeface="+mn-ea"/>
            </a:endParaRPr>
          </a:p>
        </p:txBody>
      </p:sp>
      <p:sp>
        <p:nvSpPr>
          <p:cNvPr id="3" name="文本框 2"/>
          <p:cNvSpPr txBox="1"/>
          <p:nvPr/>
        </p:nvSpPr>
        <p:spPr>
          <a:xfrm>
            <a:off x="7065010" y="3804920"/>
            <a:ext cx="2308860" cy="274320"/>
          </a:xfrm>
          <a:prstGeom prst="rect">
            <a:avLst/>
          </a:prstGeom>
          <a:noFill/>
        </p:spPr>
        <p:txBody>
          <a:bodyPr wrap="square" rtlCol="0">
            <a:spAutoFit/>
          </a:bodyPr>
          <a:p>
            <a:r>
              <a:rPr lang="en-US" altLang="zh-CN" sz="1200"/>
              <a:t>Training iterations</a:t>
            </a:r>
            <a:endParaRPr lang="en-US" altLang="zh-CN" sz="1200"/>
          </a:p>
        </p:txBody>
      </p:sp>
      <p:sp>
        <p:nvSpPr>
          <p:cNvPr id="4" name="文本框 3"/>
          <p:cNvSpPr txBox="1"/>
          <p:nvPr/>
        </p:nvSpPr>
        <p:spPr>
          <a:xfrm>
            <a:off x="7065010" y="6605905"/>
            <a:ext cx="2308860" cy="274320"/>
          </a:xfrm>
          <a:prstGeom prst="rect">
            <a:avLst/>
          </a:prstGeom>
          <a:noFill/>
        </p:spPr>
        <p:txBody>
          <a:bodyPr wrap="square" rtlCol="0">
            <a:spAutoFit/>
          </a:bodyPr>
          <a:p>
            <a:r>
              <a:rPr lang="en-US" altLang="zh-CN" sz="1200"/>
              <a:t>Training iterations</a:t>
            </a:r>
            <a:endParaRPr lang="en-US" altLang="zh-CN" sz="1200"/>
          </a:p>
        </p:txBody>
      </p:sp>
    </p:spTree>
    <p:custDataLst>
      <p:tags r:id="rId4"/>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genloss"/>
          <p:cNvPicPr>
            <a:picLocks noChangeAspect="1"/>
          </p:cNvPicPr>
          <p:nvPr/>
        </p:nvPicPr>
        <p:blipFill>
          <a:blip r:embed="rId1"/>
          <a:stretch>
            <a:fillRect/>
          </a:stretch>
        </p:blipFill>
        <p:spPr>
          <a:xfrm>
            <a:off x="260350" y="1514475"/>
            <a:ext cx="10189210" cy="4380865"/>
          </a:xfrm>
          <a:prstGeom prst="rect">
            <a:avLst/>
          </a:prstGeom>
        </p:spPr>
      </p:pic>
      <p:sp>
        <p:nvSpPr>
          <p:cNvPr id="6" name="圆角矩形 5"/>
          <p:cNvSpPr/>
          <p:nvPr/>
        </p:nvSpPr>
        <p:spPr>
          <a:xfrm>
            <a:off x="8859520" y="1453515"/>
            <a:ext cx="3366135" cy="21869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L1 term</a:t>
            </a:r>
            <a:r>
              <a:rPr lang="en-US" altLang="zh-CN">
                <a:solidFill>
                  <a:schemeClr val="bg1"/>
                </a:solidFill>
                <a:sym typeface="+mn-ea"/>
              </a:rPr>
              <a:t> </a:t>
            </a:r>
            <a:r>
              <a:rPr lang="en-US" dirty="0">
                <a:solidFill>
                  <a:schemeClr val="bg1"/>
                </a:solidFill>
                <a:effectLst>
                  <a:outerShdw blurRad="38100" dist="38100" dir="2700000" algn="tl">
                    <a:srgbClr val="000000">
                      <a:alpha val="43137"/>
                    </a:srgbClr>
                  </a:outerShdw>
                </a:effectLst>
                <a:sym typeface="+mn-ea"/>
              </a:rPr>
              <a:t>:sample input minus generator output,</a:t>
            </a:r>
            <a:endParaRPr lang="zh-CN" altLang="en-US" dirty="0">
              <a:solidFill>
                <a:schemeClr val="bg1"/>
              </a:solidFill>
              <a:effectLst>
                <a:outerShdw blurRad="38100" dist="38100" dir="2700000" algn="tl">
                  <a:srgbClr val="000000">
                    <a:alpha val="43137"/>
                  </a:srgbClr>
                </a:outerShdw>
              </a:effectLst>
              <a:sym typeface="+mn-ea"/>
            </a:endParaRPr>
          </a:p>
          <a:p>
            <a:pPr algn="ctr"/>
            <a:r>
              <a:rPr lang="en-US" altLang="zh-CN"/>
              <a:t>very similar to residual learning</a:t>
            </a:r>
            <a:r>
              <a:rPr lang="zh-CN" altLang="en-US"/>
              <a:t>！</a:t>
            </a:r>
            <a:endParaRPr lang="zh-CN" altLang="en-US"/>
          </a:p>
        </p:txBody>
      </p:sp>
      <p:sp>
        <p:nvSpPr>
          <p:cNvPr id="3" name="文本框 2"/>
          <p:cNvSpPr txBox="1"/>
          <p:nvPr/>
        </p:nvSpPr>
        <p:spPr>
          <a:xfrm>
            <a:off x="1659255" y="736600"/>
            <a:ext cx="6130925" cy="518160"/>
          </a:xfrm>
          <a:prstGeom prst="rect">
            <a:avLst/>
          </a:prstGeom>
          <a:noFill/>
        </p:spPr>
        <p:txBody>
          <a:bodyPr wrap="square" rtlCol="0">
            <a:spAutoFit/>
          </a:bodyPr>
          <a:p>
            <a:pPr algn="l"/>
            <a:r>
              <a:rPr lang="en-US" altLang="zh-CN" sz="2800" dirty="0">
                <a:effectLst>
                  <a:outerShdw blurRad="38100" dist="19050" dir="2700000" algn="tl" rotWithShape="0">
                    <a:schemeClr val="dk1">
                      <a:alpha val="40000"/>
                    </a:schemeClr>
                  </a:outerShdw>
                </a:effectLst>
                <a:sym typeface="+mn-ea"/>
              </a:rPr>
              <a:t>Loss for generator</a:t>
            </a:r>
            <a:endParaRPr lang="en-US" altLang="zh-CN" sz="2800" dirty="0">
              <a:effectLst>
                <a:outerShdw blurRad="38100" dist="19050" dir="2700000" algn="tl" rotWithShape="0">
                  <a:schemeClr val="dk1">
                    <a:alpha val="40000"/>
                  </a:schemeClr>
                </a:outerShdw>
              </a:effectLst>
              <a:sym typeface="+mn-ea"/>
            </a:endParaRPr>
          </a:p>
        </p:txBody>
      </p:sp>
      <p:sp>
        <p:nvSpPr>
          <p:cNvPr id="14" name="文本框 13"/>
          <p:cNvSpPr txBox="1"/>
          <p:nvPr/>
        </p:nvSpPr>
        <p:spPr>
          <a:xfrm>
            <a:off x="2872105" y="2499360"/>
            <a:ext cx="3879215" cy="304800"/>
          </a:xfrm>
          <a:prstGeom prst="rect">
            <a:avLst/>
          </a:prstGeom>
          <a:noFill/>
        </p:spPr>
        <p:txBody>
          <a:bodyPr wrap="square" rtlCol="0">
            <a:spAutoFit/>
          </a:bodyPr>
          <a:p>
            <a:pPr algn="l"/>
            <a:r>
              <a:rPr lang="en-US" altLang="zh-CN" sz="1400" dirty="0">
                <a:effectLst>
                  <a:outerShdw blurRad="38100" dist="19050" dir="2700000" algn="tl" rotWithShape="0">
                    <a:schemeClr val="dk1">
                      <a:alpha val="40000"/>
                    </a:schemeClr>
                  </a:outerShdw>
                </a:effectLst>
                <a:sym typeface="+mn-ea"/>
              </a:rPr>
              <a:t>Loss of generator from sample input</a:t>
            </a:r>
            <a:endParaRPr lang="en-US" altLang="zh-CN" sz="1400" dirty="0">
              <a:effectLst>
                <a:outerShdw blurRad="38100" dist="19050" dir="2700000" algn="tl" rotWithShape="0">
                  <a:schemeClr val="dk1">
                    <a:alpha val="40000"/>
                  </a:schemeClr>
                </a:outerShdw>
              </a:effectLst>
              <a:sym typeface="+mn-ea"/>
            </a:endParaRPr>
          </a:p>
        </p:txBody>
      </p:sp>
      <p:sp>
        <p:nvSpPr>
          <p:cNvPr id="4" name="文本框 3"/>
          <p:cNvSpPr txBox="1"/>
          <p:nvPr/>
        </p:nvSpPr>
        <p:spPr>
          <a:xfrm>
            <a:off x="9916795" y="5742940"/>
            <a:ext cx="2308860" cy="274320"/>
          </a:xfrm>
          <a:prstGeom prst="rect">
            <a:avLst/>
          </a:prstGeom>
          <a:noFill/>
        </p:spPr>
        <p:txBody>
          <a:bodyPr wrap="square" rtlCol="0">
            <a:spAutoFit/>
          </a:bodyPr>
          <a:p>
            <a:r>
              <a:rPr lang="en-US" altLang="zh-CN" sz="1200"/>
              <a:t>Training iterations</a:t>
            </a:r>
            <a:endParaRPr lang="en-US" altLang="zh-CN" sz="1200"/>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461770" y="429895"/>
            <a:ext cx="9931400" cy="620395"/>
          </a:xfrm>
        </p:spPr>
        <p:txBody>
          <a:bodyPr>
            <a:normAutofit fontScale="90000"/>
          </a:bodyPr>
          <a:lstStyle/>
          <a:p>
            <a:br>
              <a:rPr lang="en-US" altLang="zh-CN" dirty="0">
                <a:solidFill>
                  <a:schemeClr val="tx1"/>
                </a:solidFill>
                <a:effectLst>
                  <a:outerShdw blurRad="38100" dist="19050" dir="2700000" algn="tl" rotWithShape="0">
                    <a:schemeClr val="dk1">
                      <a:alpha val="40000"/>
                    </a:schemeClr>
                  </a:outerShdw>
                </a:effectLst>
                <a:sym typeface="+mn-ea"/>
              </a:rPr>
            </a:br>
            <a:r>
              <a:rPr lang="en-US" altLang="zh-CN" sz="2800" dirty="0">
                <a:solidFill>
                  <a:schemeClr val="tx1"/>
                </a:solidFill>
                <a:effectLst>
                  <a:outerShdw blurRad="38100" dist="19050" dir="2700000" algn="tl" rotWithShape="0">
                    <a:schemeClr val="dk1">
                      <a:alpha val="40000"/>
                    </a:schemeClr>
                  </a:outerShdw>
                </a:effectLst>
                <a:sym typeface="+mn-ea"/>
              </a:rPr>
              <a:t>Some Result for DCGAN</a:t>
            </a:r>
            <a:endParaRPr lang="zh-CN" altLang="en-US" sz="2800" dirty="0"/>
          </a:p>
        </p:txBody>
      </p:sp>
      <p:pic>
        <p:nvPicPr>
          <p:cNvPr id="9" name="图片 8"/>
          <p:cNvPicPr>
            <a:picLocks noChangeAspect="1"/>
          </p:cNvPicPr>
          <p:nvPr/>
        </p:nvPicPr>
        <p:blipFill>
          <a:blip r:embed="rId2"/>
          <a:stretch>
            <a:fillRect/>
          </a:stretch>
        </p:blipFill>
        <p:spPr>
          <a:xfrm>
            <a:off x="2376170" y="4851400"/>
            <a:ext cx="7230110" cy="1691640"/>
          </a:xfrm>
          <a:prstGeom prst="rect">
            <a:avLst/>
          </a:prstGeom>
        </p:spPr>
      </p:pic>
      <p:pic>
        <p:nvPicPr>
          <p:cNvPr id="10" name="图片 9"/>
          <p:cNvPicPr>
            <a:picLocks noChangeAspect="1"/>
          </p:cNvPicPr>
          <p:nvPr/>
        </p:nvPicPr>
        <p:blipFill>
          <a:blip r:embed="rId3"/>
          <a:stretch>
            <a:fillRect/>
          </a:stretch>
        </p:blipFill>
        <p:spPr>
          <a:xfrm>
            <a:off x="81280" y="1351280"/>
            <a:ext cx="7115810" cy="1643380"/>
          </a:xfrm>
          <a:prstGeom prst="rect">
            <a:avLst/>
          </a:prstGeom>
        </p:spPr>
      </p:pic>
      <p:pic>
        <p:nvPicPr>
          <p:cNvPr id="11" name="图片 10"/>
          <p:cNvPicPr>
            <a:picLocks noChangeAspect="1"/>
          </p:cNvPicPr>
          <p:nvPr/>
        </p:nvPicPr>
        <p:blipFill>
          <a:blip r:embed="rId4"/>
          <a:stretch>
            <a:fillRect/>
          </a:stretch>
        </p:blipFill>
        <p:spPr>
          <a:xfrm>
            <a:off x="4792980" y="3074670"/>
            <a:ext cx="7298055" cy="1548130"/>
          </a:xfrm>
          <a:prstGeom prst="rect">
            <a:avLst/>
          </a:prstGeom>
        </p:spPr>
      </p:pic>
      <p:sp>
        <p:nvSpPr>
          <p:cNvPr id="6" name="圆角矩形 5"/>
          <p:cNvSpPr/>
          <p:nvPr/>
        </p:nvSpPr>
        <p:spPr>
          <a:xfrm>
            <a:off x="7503160" y="1625600"/>
            <a:ext cx="2945765" cy="10420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Better result for model with L1 term added.</a:t>
            </a:r>
            <a:endParaRPr lang="en-US"/>
          </a:p>
        </p:txBody>
      </p:sp>
      <p:sp>
        <p:nvSpPr>
          <p:cNvPr id="3" name="圆角矩形 2"/>
          <p:cNvSpPr/>
          <p:nvPr/>
        </p:nvSpPr>
        <p:spPr>
          <a:xfrm>
            <a:off x="1102995" y="3256280"/>
            <a:ext cx="2945765" cy="10420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More details and shaper feature</a:t>
            </a:r>
            <a:endParaRPr lang="en-US"/>
          </a:p>
        </p:txBody>
      </p:sp>
      <p:sp>
        <p:nvSpPr>
          <p:cNvPr id="5" name="左箭头 4"/>
          <p:cNvSpPr/>
          <p:nvPr/>
        </p:nvSpPr>
        <p:spPr>
          <a:xfrm>
            <a:off x="6607810" y="2028190"/>
            <a:ext cx="895350" cy="23749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右箭头 6"/>
          <p:cNvSpPr/>
          <p:nvPr/>
        </p:nvSpPr>
        <p:spPr>
          <a:xfrm>
            <a:off x="4048760" y="3658870"/>
            <a:ext cx="921385" cy="2368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ustDataLst>
      <p:tags r:id="rId5"/>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4 Conclusion</a:t>
            </a:r>
            <a:endParaRPr lang="en-US" altLang="zh-CN" dirty="0">
              <a:solidFill>
                <a:schemeClr val="tx1"/>
              </a:solidFill>
              <a:effectLst>
                <a:outerShdw blurRad="38100" dist="19050" dir="2700000" algn="tl" rotWithShape="0">
                  <a:schemeClr val="dk1">
                    <a:alpha val="40000"/>
                  </a:schemeClr>
                </a:outerShdw>
              </a:effectLst>
              <a:sym typeface="+mn-ea"/>
            </a:endParaRPr>
          </a:p>
        </p:txBody>
      </p:sp>
      <p:sp>
        <p:nvSpPr>
          <p:cNvPr id="8" name="内容占位符 2"/>
          <p:cNvSpPr>
            <a:spLocks noGrp="1"/>
          </p:cNvSpPr>
          <p:nvPr>
            <p:custDataLst>
              <p:tags r:id="rId2"/>
            </p:custDataLst>
          </p:nvPr>
        </p:nvSpPr>
        <p:spPr>
          <a:xfrm>
            <a:off x="693420" y="1748155"/>
            <a:ext cx="9605645" cy="3942715"/>
          </a:xfrm>
          <a:prstGeom prst="rect">
            <a:avLst/>
          </a:prstGeom>
        </p:spPr>
        <p:txBody>
          <a:bodyPr vert="horz" lIns="91440" tIns="45720" rIns="91440" bIns="45720" rtlCol="0">
            <a:normAutofit lnSpcReduction="10000"/>
          </a:bodyPr>
          <a:lstStyle>
            <a:lvl1pPr marL="360045" indent="-360045" algn="just" defTabSz="914400" rtl="0" eaLnBrk="1" latinLnBrk="0" hangingPunct="1">
              <a:lnSpc>
                <a:spcPct val="130000"/>
              </a:lnSpc>
              <a:spcBef>
                <a:spcPts val="1200"/>
              </a:spcBef>
              <a:buFont typeface="Wingdings" panose="05000000000000000000" pitchFamily="2" charset="2"/>
              <a:buChar char="?"/>
              <a:defRPr sz="2400" kern="1200">
                <a:solidFill>
                  <a:schemeClr val="accent1">
                    <a:lumMod val="75000"/>
                  </a:schemeClr>
                </a:solidFill>
                <a:latin typeface="+mn-lt"/>
                <a:ea typeface="+mn-ea"/>
                <a:cs typeface="+mn-cs"/>
              </a:defRPr>
            </a:lvl1pPr>
            <a:lvl2pPr marL="702945" indent="-342900" algn="just" defTabSz="914400" rtl="0" eaLnBrk="1" latinLnBrk="0" hangingPunct="1">
              <a:lnSpc>
                <a:spcPct val="120000"/>
              </a:lnSpc>
              <a:spcBef>
                <a:spcPts val="600"/>
              </a:spcBef>
              <a:buFont typeface="Arial" panose="020B0604020202020204" pitchFamily="34" charset="0"/>
              <a:buChar char="•"/>
              <a:defRPr sz="2000" kern="1200">
                <a:solidFill>
                  <a:schemeClr val="accent1">
                    <a:lumMod val="7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tx1"/>
                </a:solidFill>
                <a:effectLst>
                  <a:outerShdw blurRad="38100" dist="19050" dir="2700000" algn="tl" rotWithShape="0">
                    <a:schemeClr val="dk1">
                      <a:alpha val="40000"/>
                    </a:schemeClr>
                  </a:outerShdw>
                </a:effectLst>
              </a:rPr>
              <a:t>1.Deep learning models can be well applied to image super resolution tasks and can generate some state-of-the-art result.</a:t>
            </a:r>
            <a:endParaRPr lang="en-US" altLang="zh-CN" sz="1800" dirty="0">
              <a:solidFill>
                <a:schemeClr val="tx1"/>
              </a:solidFill>
              <a:effectLst>
                <a:outerShdw blurRad="38100" dist="19050" dir="2700000" algn="tl" rotWithShape="0">
                  <a:schemeClr val="dk1">
                    <a:alpha val="40000"/>
                  </a:schemeClr>
                </a:outerShdw>
              </a:effectLst>
            </a:endParaRPr>
          </a:p>
          <a:p>
            <a:pPr marL="0" indent="0">
              <a:buNone/>
            </a:pPr>
            <a:endParaRPr lang="en-US" altLang="zh-CN" sz="1800" dirty="0">
              <a:solidFill>
                <a:schemeClr val="tx1"/>
              </a:solidFill>
              <a:effectLst>
                <a:outerShdw blurRad="38100" dist="19050" dir="2700000" algn="tl" rotWithShape="0">
                  <a:schemeClr val="dk1">
                    <a:alpha val="40000"/>
                  </a:schemeClr>
                </a:outerShdw>
              </a:effectLst>
              <a:sym typeface="+mn-ea"/>
            </a:endParaRPr>
          </a:p>
          <a:p>
            <a:pPr marL="0" indent="0">
              <a:buNone/>
            </a:pPr>
            <a:r>
              <a:rPr lang="en-US" altLang="zh-CN" sz="1800" dirty="0">
                <a:solidFill>
                  <a:schemeClr val="tx1"/>
                </a:solidFill>
                <a:effectLst>
                  <a:outerShdw blurRad="38100" dist="19050" dir="2700000" algn="tl" rotWithShape="0">
                    <a:schemeClr val="dk1">
                      <a:alpha val="40000"/>
                    </a:schemeClr>
                  </a:outerShdw>
                </a:effectLst>
                <a:sym typeface="+mn-ea"/>
              </a:rPr>
              <a:t>2. Can be applied to other image restoration problems easily.</a:t>
            </a:r>
            <a:endParaRPr lang="en-US" altLang="zh-CN" sz="1800" dirty="0">
              <a:solidFill>
                <a:schemeClr val="tx1"/>
              </a:solidFill>
              <a:effectLst>
                <a:outerShdw blurRad="38100" dist="19050" dir="2700000" algn="tl" rotWithShape="0">
                  <a:schemeClr val="dk1">
                    <a:alpha val="40000"/>
                  </a:schemeClr>
                </a:outerShdw>
              </a:effectLst>
              <a:sym typeface="+mn-ea"/>
            </a:endParaRPr>
          </a:p>
          <a:p>
            <a:pPr marL="0" indent="0">
              <a:buNone/>
            </a:pPr>
            <a:endParaRPr lang="en-US" altLang="zh-CN" sz="1800" dirty="0">
              <a:solidFill>
                <a:schemeClr val="tx1"/>
              </a:solidFill>
              <a:effectLst>
                <a:outerShdw blurRad="38100" dist="19050" dir="2700000" algn="tl" rotWithShape="0">
                  <a:schemeClr val="dk1">
                    <a:alpha val="40000"/>
                  </a:schemeClr>
                </a:outerShdw>
              </a:effectLst>
            </a:endParaRPr>
          </a:p>
          <a:p>
            <a:pPr marL="0" indent="0">
              <a:buNone/>
            </a:pPr>
            <a:r>
              <a:rPr lang="en-US" altLang="zh-CN" sz="1800" dirty="0">
                <a:solidFill>
                  <a:schemeClr val="tx1"/>
                </a:solidFill>
                <a:effectLst>
                  <a:outerShdw blurRad="38100" dist="19050" dir="2700000" algn="tl" rotWithShape="0">
                    <a:schemeClr val="dk1">
                      <a:alpha val="40000"/>
                    </a:schemeClr>
                  </a:outerShdw>
                </a:effectLst>
              </a:rPr>
              <a:t>3.The performance may yet to be further gained by trying different combinations of layer, filters or new structures.</a:t>
            </a:r>
            <a:endParaRPr lang="en-US" altLang="zh-CN" sz="1800" dirty="0">
              <a:solidFill>
                <a:schemeClr val="tx1"/>
              </a:solidFill>
              <a:effectLst>
                <a:outerShdw blurRad="38100" dist="19050" dir="2700000" algn="tl" rotWithShape="0">
                  <a:schemeClr val="dk1">
                    <a:alpha val="40000"/>
                  </a:schemeClr>
                </a:outerShdw>
              </a:effectLst>
            </a:endParaRPr>
          </a:p>
          <a:p>
            <a:pPr marL="0" indent="0">
              <a:buNone/>
            </a:pPr>
            <a:endParaRPr lang="en-US" altLang="zh-CN" sz="1800" dirty="0">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mtClean="0"/>
              <a:t>THANK YOU</a:t>
            </a:r>
            <a:endParaRPr lang="en-US" altLang="zh-CN" smtClean="0"/>
          </a:p>
        </p:txBody>
      </p:sp>
    </p:spTree>
    <p:custDataLst>
      <p:tags r:id="rId2"/>
    </p:custData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5 </a:t>
            </a:r>
            <a:r>
              <a:rPr lang="en-US" dirty="0">
                <a:solidFill>
                  <a:schemeClr val="tx1"/>
                </a:solidFill>
                <a:effectLst>
                  <a:outerShdw blurRad="38100" dist="19050" dir="2700000" algn="tl" rotWithShape="0">
                    <a:schemeClr val="dk1">
                      <a:alpha val="40000"/>
                    </a:schemeClr>
                  </a:outerShdw>
                </a:effectLst>
                <a:sym typeface="+mn-ea"/>
              </a:rPr>
              <a:t>APPENDIX</a:t>
            </a:r>
            <a:endParaRPr lang="en-US" dirty="0"/>
          </a:p>
        </p:txBody>
      </p:sp>
      <p:sp>
        <p:nvSpPr>
          <p:cNvPr id="3" name="内容占位符 2"/>
          <p:cNvSpPr>
            <a:spLocks noGrp="1"/>
          </p:cNvSpPr>
          <p:nvPr>
            <p:ph idx="1"/>
            <p:custDataLst>
              <p:tags r:id="rId2"/>
            </p:custDataLst>
          </p:nvPr>
        </p:nvSpPr>
        <p:spPr/>
        <p:txBody>
          <a:bodyPr/>
          <a:lstStyle/>
          <a:p>
            <a:pPr marL="0" indent="0">
              <a:buNone/>
            </a:pPr>
            <a:r>
              <a:rPr lang="en-US" altLang="zh-CN" dirty="0"/>
              <a:t>[1]Learning a Deep Convolutional Network for Image Super-Resolution</a:t>
            </a:r>
            <a:endParaRPr lang="en-US" altLang="zh-CN" dirty="0"/>
          </a:p>
          <a:p>
            <a:pPr marL="0" indent="0">
              <a:buNone/>
            </a:pPr>
            <a:r>
              <a:rPr lang="en-US" altLang="zh-CN" dirty="0"/>
              <a:t>[2]Accurate Image Super-Resolution Using Very Deep Convolutional Networks</a:t>
            </a:r>
            <a:endParaRPr lang="en-US" altLang="zh-CN" dirty="0"/>
          </a:p>
          <a:p>
            <a:pPr marL="0" indent="0">
              <a:buNone/>
            </a:pPr>
            <a:r>
              <a:rPr lang="en-US" altLang="zh-CN" dirty="0"/>
              <a:t>[3]Generative Adversarial Nets</a:t>
            </a:r>
            <a:endParaRPr lang="en-US" altLang="zh-CN" dirty="0"/>
          </a:p>
        </p:txBody>
      </p:sp>
    </p:spTree>
    <p:custDataLst>
      <p:tags r:id="rId3"/>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z="3200" dirty="0">
                <a:sym typeface="+mn-ea"/>
              </a:rPr>
              <a:t>1.1 Breif Introduction to Image Super Resolution</a:t>
            </a:r>
            <a:endParaRPr lang="en-US" altLang="zh-CN" sz="3200" dirty="0"/>
          </a:p>
        </p:txBody>
      </p:sp>
      <p:sp>
        <p:nvSpPr>
          <p:cNvPr id="4" name="流程图: 可选过程 3"/>
          <p:cNvSpPr/>
          <p:nvPr/>
        </p:nvSpPr>
        <p:spPr>
          <a:xfrm>
            <a:off x="501650" y="1758315"/>
            <a:ext cx="3843020" cy="4181475"/>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p>
            <a:pPr algn="l"/>
            <a:endParaRPr lang="en-US" altLang="zh-CN"/>
          </a:p>
        </p:txBody>
      </p:sp>
      <p:cxnSp>
        <p:nvCxnSpPr>
          <p:cNvPr id="5" name="直接箭头连接符 4"/>
          <p:cNvCxnSpPr>
            <a:stCxn id="4" idx="3"/>
            <a:endCxn id="6" idx="1"/>
          </p:cNvCxnSpPr>
          <p:nvPr/>
        </p:nvCxnSpPr>
        <p:spPr>
          <a:xfrm>
            <a:off x="4344670" y="3849370"/>
            <a:ext cx="29127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流程图: 可选过程 5"/>
          <p:cNvSpPr/>
          <p:nvPr/>
        </p:nvSpPr>
        <p:spPr>
          <a:xfrm>
            <a:off x="7257415" y="1758315"/>
            <a:ext cx="4187825" cy="4182110"/>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p>
            <a:pPr algn="ctr"/>
            <a:endParaRPr lang="en-US" altLang="zh-CN"/>
          </a:p>
        </p:txBody>
      </p:sp>
      <p:sp>
        <p:nvSpPr>
          <p:cNvPr id="7" name="流程图: 过程 6"/>
          <p:cNvSpPr/>
          <p:nvPr/>
        </p:nvSpPr>
        <p:spPr>
          <a:xfrm>
            <a:off x="4577080" y="2373630"/>
            <a:ext cx="2477135" cy="1303655"/>
          </a:xfrm>
          <a:prstGeom prst="flowChartProcess">
            <a:avLst/>
          </a:prstGeom>
        </p:spPr>
        <p:style>
          <a:lnRef idx="0">
            <a:schemeClr val="dk1"/>
          </a:lnRef>
          <a:fillRef idx="3">
            <a:schemeClr val="dk1"/>
          </a:fillRef>
          <a:effectRef idx="3">
            <a:schemeClr val="dk1"/>
          </a:effectRef>
          <a:fontRef idx="minor">
            <a:schemeClr val="lt1"/>
          </a:fontRef>
        </p:style>
        <p:txBody>
          <a:bodyPr rtlCol="0" anchor="ctr"/>
          <a:p>
            <a:pPr algn="ctr"/>
            <a:endParaRPr lang="en-US" altLang="zh-CN"/>
          </a:p>
        </p:txBody>
      </p:sp>
      <p:pic>
        <p:nvPicPr>
          <p:cNvPr id="238" name="image3.png"/>
          <p:cNvPicPr>
            <a:picLocks noChangeAspect="1"/>
          </p:cNvPicPr>
          <p:nvPr/>
        </p:nvPicPr>
        <p:blipFill>
          <a:blip r:embed="rId2"/>
          <a:stretch>
            <a:fillRect/>
          </a:stretch>
        </p:blipFill>
        <p:spPr>
          <a:xfrm>
            <a:off x="1616075" y="3548380"/>
            <a:ext cx="1614805" cy="1614805"/>
          </a:xfrm>
          <a:prstGeom prst="rect">
            <a:avLst/>
          </a:prstGeom>
          <a:ln w="12700" cap="flat">
            <a:noFill/>
            <a:miter lim="400000"/>
            <a:headEnd/>
            <a:tailEnd/>
          </a:ln>
          <a:effectLst/>
        </p:spPr>
      </p:pic>
      <p:sp>
        <p:nvSpPr>
          <p:cNvPr id="9" name="文本框 8"/>
          <p:cNvSpPr txBox="1"/>
          <p:nvPr/>
        </p:nvSpPr>
        <p:spPr>
          <a:xfrm>
            <a:off x="793115" y="2202180"/>
            <a:ext cx="3397250" cy="457200"/>
          </a:xfrm>
          <a:prstGeom prst="rect">
            <a:avLst/>
          </a:prstGeom>
          <a:noFill/>
        </p:spPr>
        <p:txBody>
          <a:bodyPr wrap="square" rtlCol="0">
            <a:spAutoFit/>
          </a:bodyPr>
          <a:p>
            <a:pPr algn="l"/>
            <a:r>
              <a:rPr lang="en-US" altLang="zh-CN" sz="2400">
                <a:solidFill>
                  <a:schemeClr val="bg1"/>
                </a:solidFill>
                <a:sym typeface="+mn-ea"/>
              </a:rPr>
              <a:t>Low resolution image</a:t>
            </a:r>
            <a:endParaRPr lang="en-US" altLang="zh-CN" sz="2400">
              <a:solidFill>
                <a:schemeClr val="bg1"/>
              </a:solidFill>
              <a:sym typeface="+mn-ea"/>
            </a:endParaRPr>
          </a:p>
        </p:txBody>
      </p:sp>
      <p:sp>
        <p:nvSpPr>
          <p:cNvPr id="10" name="文本框 9"/>
          <p:cNvSpPr txBox="1"/>
          <p:nvPr/>
        </p:nvSpPr>
        <p:spPr>
          <a:xfrm>
            <a:off x="7499985" y="2202180"/>
            <a:ext cx="3703320" cy="1097280"/>
          </a:xfrm>
          <a:prstGeom prst="rect">
            <a:avLst/>
          </a:prstGeom>
          <a:noFill/>
        </p:spPr>
        <p:txBody>
          <a:bodyPr wrap="square" rtlCol="0">
            <a:spAutoFit/>
          </a:bodyPr>
          <a:p>
            <a:pPr algn="ctr">
              <a:lnSpc>
                <a:spcPct val="100000"/>
              </a:lnSpc>
            </a:pPr>
            <a:r>
              <a:rPr lang="en-US" altLang="zh-CN" sz="2400">
                <a:solidFill>
                  <a:schemeClr val="bg1"/>
                </a:solidFill>
                <a:sym typeface="+mn-ea"/>
              </a:rPr>
              <a:t>High resolution image</a:t>
            </a:r>
            <a:endParaRPr lang="en-US" altLang="zh-CN" sz="2400">
              <a:solidFill>
                <a:schemeClr val="bg1"/>
              </a:solidFill>
              <a:sym typeface="+mn-ea"/>
            </a:endParaRPr>
          </a:p>
          <a:p>
            <a:pPr algn="ctr">
              <a:lnSpc>
                <a:spcPct val="100000"/>
              </a:lnSpc>
            </a:pPr>
            <a:endParaRPr lang="en-US" altLang="zh-CN">
              <a:solidFill>
                <a:schemeClr val="bg1"/>
              </a:solidFill>
              <a:sym typeface="+mn-ea"/>
            </a:endParaRPr>
          </a:p>
          <a:p>
            <a:pPr algn="ctr">
              <a:lnSpc>
                <a:spcPct val="100000"/>
              </a:lnSpc>
            </a:pPr>
            <a:r>
              <a:rPr lang="en-US" altLang="zh-CN" sz="2400">
                <a:solidFill>
                  <a:schemeClr val="bg1"/>
                </a:solidFill>
                <a:sym typeface="+mn-ea"/>
              </a:rPr>
              <a:t>Big&amp;Sharp!</a:t>
            </a:r>
            <a:endParaRPr lang="en-US" altLang="zh-CN" sz="2400">
              <a:solidFill>
                <a:schemeClr val="bg1"/>
              </a:solidFill>
              <a:sym typeface="+mn-ea"/>
            </a:endParaRPr>
          </a:p>
        </p:txBody>
      </p:sp>
      <p:pic>
        <p:nvPicPr>
          <p:cNvPr id="239" name="image4.png" descr="C:\Users\LEE\Dropbox\CV\dataset\Set5\baby_GT.bmp"/>
          <p:cNvPicPr>
            <a:picLocks noChangeAspect="1"/>
          </p:cNvPicPr>
          <p:nvPr/>
        </p:nvPicPr>
        <p:blipFill>
          <a:blip r:embed="rId3"/>
          <a:stretch>
            <a:fillRect/>
          </a:stretch>
        </p:blipFill>
        <p:spPr>
          <a:xfrm>
            <a:off x="8225155" y="3299460"/>
            <a:ext cx="2252980" cy="2295525"/>
          </a:xfrm>
          <a:prstGeom prst="rect">
            <a:avLst/>
          </a:prstGeom>
          <a:ln w="12700" cap="flat">
            <a:noFill/>
            <a:miter lim="400000"/>
            <a:headEnd/>
            <a:tailEnd/>
          </a:ln>
          <a:effectLst/>
        </p:spPr>
      </p:pic>
      <p:sp>
        <p:nvSpPr>
          <p:cNvPr id="11" name="文本框 10"/>
          <p:cNvSpPr txBox="1"/>
          <p:nvPr/>
        </p:nvSpPr>
        <p:spPr>
          <a:xfrm>
            <a:off x="4806315" y="2567940"/>
            <a:ext cx="2018665" cy="640080"/>
          </a:xfrm>
          <a:prstGeom prst="rect">
            <a:avLst/>
          </a:prstGeom>
          <a:noFill/>
        </p:spPr>
        <p:txBody>
          <a:bodyPr wrap="square" rtlCol="0">
            <a:spAutoFit/>
          </a:bodyPr>
          <a:p>
            <a:pPr algn="ctr"/>
            <a:r>
              <a:rPr lang="en-US" altLang="zh-CN">
                <a:solidFill>
                  <a:schemeClr val="bg1"/>
                </a:solidFill>
                <a:sym typeface="+mn-ea"/>
              </a:rPr>
              <a:t>Mapping</a:t>
            </a:r>
            <a:r>
              <a:rPr lang="en-US" altLang="zh-CN" dirty="0">
                <a:solidFill>
                  <a:schemeClr val="bg1"/>
                </a:solidFill>
                <a:sym typeface="+mn-ea"/>
              </a:rPr>
              <a:t>(A+,SC,SRCNN,VDSR,etc) </a:t>
            </a:r>
            <a:endParaRPr lang="en-US" altLang="zh-CN" dirty="0">
              <a:solidFill>
                <a:schemeClr val="bg1"/>
              </a:solidFill>
              <a:sym typeface="+mn-ea"/>
            </a:endParaRPr>
          </a:p>
        </p:txBody>
      </p:sp>
    </p:spTree>
    <p:custDataLst>
      <p:tags r:id="rId4"/>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422400" y="299721"/>
            <a:ext cx="9931400" cy="1028246"/>
          </a:xfrm>
        </p:spPr>
        <p:txBody>
          <a:bodyPr>
            <a:normAutofit/>
          </a:bodyPr>
          <a:lstStyle/>
          <a:p>
            <a:br>
              <a:rPr lang="en-US" altLang="zh-CN" sz="3200" dirty="0">
                <a:sym typeface="+mn-ea"/>
              </a:rPr>
            </a:br>
            <a:r>
              <a:rPr lang="en-US" altLang="zh-CN" sz="3200" dirty="0">
                <a:sym typeface="+mn-ea"/>
              </a:rPr>
              <a:t>1.2 Challenges in Computer Vision</a:t>
            </a:r>
            <a:endParaRPr lang="zh-CN" altLang="en-US" sz="3200" dirty="0"/>
          </a:p>
        </p:txBody>
      </p:sp>
      <p:sp>
        <p:nvSpPr>
          <p:cNvPr id="3" name="内容占位符 2"/>
          <p:cNvSpPr>
            <a:spLocks noGrp="1"/>
          </p:cNvSpPr>
          <p:nvPr>
            <p:ph sz="half" idx="1"/>
            <p:custDataLst>
              <p:tags r:id="rId2"/>
            </p:custDataLst>
          </p:nvPr>
        </p:nvSpPr>
        <p:spPr>
          <a:xfrm>
            <a:off x="838200" y="1195705"/>
            <a:ext cx="10515600" cy="5165725"/>
          </a:xfrm>
        </p:spPr>
        <p:txBody>
          <a:bodyPr>
            <a:normAutofit/>
          </a:bodyPr>
          <a:lstStyle/>
          <a:p>
            <a:pPr marL="0" indent="0">
              <a:lnSpc>
                <a:spcPct val="100000"/>
              </a:lnSpc>
              <a:buNone/>
            </a:pPr>
            <a:endParaRPr lang="en-US" altLang="zh-CN" sz="2000"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buNone/>
            </a:pPr>
            <a:r>
              <a:rPr lang="en-US" altLang="zh-CN" sz="1600" dirty="0">
                <a:solidFill>
                  <a:schemeClr val="tx1"/>
                </a:solidFill>
                <a:effectLst>
                  <a:outerShdw blurRad="38100" dist="19050" dir="2700000" algn="tl" rotWithShape="0">
                    <a:schemeClr val="dk1">
                      <a:alpha val="40000"/>
                    </a:schemeClr>
                  </a:outerShdw>
                </a:effectLst>
                <a:sym typeface="+mn-ea"/>
              </a:rPr>
              <a:t>There are some key roadblocks in computer vision which may make it difficult for object detecting and recognizing:</a:t>
            </a:r>
            <a:endParaRPr lang="en-US" altLang="zh-CN" sz="1600"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buNone/>
            </a:pPr>
            <a:r>
              <a:rPr lang="en-US" altLang="zh-CN" sz="1800" dirty="0">
                <a:solidFill>
                  <a:schemeClr val="tx1"/>
                </a:solidFill>
                <a:effectLst>
                  <a:outerShdw blurRad="38100" dist="19050" dir="2700000" algn="tl" rotWithShape="0">
                    <a:schemeClr val="dk1">
                      <a:alpha val="40000"/>
                    </a:schemeClr>
                  </a:outerShdw>
                </a:effectLst>
                <a:sym typeface="+mn-ea"/>
              </a:rPr>
              <a:t>                                             </a:t>
            </a:r>
            <a:endParaRPr lang="en-US" altLang="zh-CN" sz="1800" dirty="0">
              <a:solidFill>
                <a:schemeClr val="tx1"/>
              </a:solidFill>
              <a:effectLst>
                <a:outerShdw blurRad="38100" dist="19050" dir="2700000" algn="tl" rotWithShape="0">
                  <a:schemeClr val="dk1">
                    <a:alpha val="40000"/>
                  </a:schemeClr>
                </a:outerShdw>
              </a:effectLst>
              <a:sym typeface="+mn-ea"/>
            </a:endParaRPr>
          </a:p>
          <a:p>
            <a:pPr>
              <a:lnSpc>
                <a:spcPct val="100000"/>
              </a:lnSpc>
              <a:buFont typeface="Wingdings" panose="05000000000000000000" charset="0"/>
              <a:buChar char="l"/>
            </a:pPr>
            <a:endParaRPr lang="en-US" altLang="zh-CN" sz="1800" dirty="0">
              <a:sym typeface="+mn-ea"/>
            </a:endParaRPr>
          </a:p>
          <a:p>
            <a:pPr>
              <a:lnSpc>
                <a:spcPct val="100000"/>
              </a:lnSpc>
              <a:buFont typeface="Wingdings" panose="05000000000000000000" charset="0"/>
              <a:buChar char="l"/>
            </a:pPr>
            <a:endParaRPr lang="en-US" altLang="zh-CN" sz="1800" dirty="0">
              <a:sym typeface="+mn-ea"/>
            </a:endParaRPr>
          </a:p>
          <a:p>
            <a:pPr>
              <a:lnSpc>
                <a:spcPct val="100000"/>
              </a:lnSpc>
              <a:buFont typeface="Wingdings" panose="05000000000000000000" charset="0"/>
              <a:buChar char="l"/>
            </a:pPr>
            <a:endParaRPr lang="en-US" altLang="zh-CN" sz="1800" dirty="0">
              <a:sym typeface="+mn-ea"/>
            </a:endParaRPr>
          </a:p>
          <a:p>
            <a:pPr>
              <a:lnSpc>
                <a:spcPct val="100000"/>
              </a:lnSpc>
              <a:buFont typeface="Wingdings" panose="05000000000000000000" charset="0"/>
              <a:buChar char="l"/>
            </a:pPr>
            <a:endParaRPr lang="en-US" altLang="zh-CN" sz="1800" dirty="0">
              <a:sym typeface="+mn-ea"/>
            </a:endParaRPr>
          </a:p>
          <a:p>
            <a:pPr marL="0" indent="0">
              <a:lnSpc>
                <a:spcPct val="100000"/>
              </a:lnSpc>
              <a:buFont typeface="Wingdings" panose="05000000000000000000" charset="0"/>
              <a:buNone/>
            </a:pPr>
            <a:endParaRPr lang="en-US" altLang="zh-CN" sz="1800" dirty="0">
              <a:sym typeface="+mn-ea"/>
            </a:endParaRPr>
          </a:p>
          <a:p>
            <a:pPr marL="0" indent="0">
              <a:lnSpc>
                <a:spcPct val="100000"/>
              </a:lnSpc>
              <a:buFont typeface="Wingdings" panose="05000000000000000000" charset="0"/>
              <a:buNone/>
            </a:pPr>
            <a:r>
              <a:rPr lang="en-US" altLang="zh-CN" sz="1800" dirty="0">
                <a:sym typeface="+mn-ea"/>
              </a:rPr>
              <a:t>                                           </a:t>
            </a:r>
            <a:endParaRPr lang="en-US" altLang="zh-CN" sz="1800" dirty="0">
              <a:sym typeface="+mn-ea"/>
            </a:endParaRPr>
          </a:p>
        </p:txBody>
      </p:sp>
      <p:sp>
        <p:nvSpPr>
          <p:cNvPr id="7" name="圆角矩形 6"/>
          <p:cNvSpPr/>
          <p:nvPr/>
        </p:nvSpPr>
        <p:spPr>
          <a:xfrm>
            <a:off x="838200" y="2239010"/>
            <a:ext cx="4378325" cy="2199640"/>
          </a:xfrm>
          <a:prstGeom prst="round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p>
            <a:pPr algn="l"/>
            <a:r>
              <a:rPr lang="en-US" altLang="zh-CN" dirty="0">
                <a:sym typeface="+mn-ea"/>
              </a:rPr>
              <a:t>1.Variations in</a:t>
            </a:r>
            <a:endParaRPr lang="en-US" altLang="zh-CN" dirty="0">
              <a:sym typeface="+mn-ea"/>
            </a:endParaRPr>
          </a:p>
          <a:p>
            <a:pPr algn="l"/>
            <a:r>
              <a:rPr lang="en-US" altLang="zh-CN" dirty="0">
                <a:sym typeface="+mn-ea"/>
              </a:rPr>
              <a:t> Viewpoint </a:t>
            </a:r>
            <a:endParaRPr lang="en-US" altLang="zh-CN" dirty="0">
              <a:solidFill>
                <a:schemeClr val="tx1"/>
              </a:solidFill>
              <a:effectLst>
                <a:outerShdw blurRad="38100" dist="19050" dir="2700000" algn="tl" rotWithShape="0">
                  <a:schemeClr val="dk1">
                    <a:alpha val="40000"/>
                  </a:schemeClr>
                </a:outerShdw>
              </a:effectLst>
              <a:sym typeface="+mn-ea"/>
            </a:endParaRPr>
          </a:p>
          <a:p>
            <a:pPr algn="l"/>
            <a:endParaRPr lang="en-US" altLang="zh-CN" dirty="0">
              <a:solidFill>
                <a:schemeClr val="tx1"/>
              </a:solidFill>
              <a:effectLst>
                <a:outerShdw blurRad="38100" dist="19050" dir="2700000" algn="tl" rotWithShape="0">
                  <a:schemeClr val="dk1">
                    <a:alpha val="40000"/>
                  </a:schemeClr>
                </a:outerShdw>
              </a:effectLst>
              <a:sym typeface="+mn-ea"/>
            </a:endParaRPr>
          </a:p>
        </p:txBody>
      </p:sp>
      <p:pic>
        <p:nvPicPr>
          <p:cNvPr id="5" name="内容占位符 4"/>
          <p:cNvPicPr>
            <a:picLocks noChangeAspect="1"/>
          </p:cNvPicPr>
          <p:nvPr>
            <p:ph sz="half" idx="2"/>
          </p:nvPr>
        </p:nvPicPr>
        <p:blipFill>
          <a:blip r:embed="rId3"/>
          <a:stretch>
            <a:fillRect/>
          </a:stretch>
        </p:blipFill>
        <p:spPr>
          <a:xfrm>
            <a:off x="2512060" y="2331085"/>
            <a:ext cx="2517775" cy="1884045"/>
          </a:xfrm>
          <a:prstGeom prst="rect">
            <a:avLst/>
          </a:prstGeom>
        </p:spPr>
      </p:pic>
      <p:sp>
        <p:nvSpPr>
          <p:cNvPr id="8" name="圆角矩形 7"/>
          <p:cNvSpPr/>
          <p:nvPr/>
        </p:nvSpPr>
        <p:spPr>
          <a:xfrm>
            <a:off x="6322695" y="2239010"/>
            <a:ext cx="4378325" cy="2199640"/>
          </a:xfrm>
          <a:prstGeom prst="round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p>
            <a:pPr algn="l"/>
            <a:r>
              <a:rPr lang="en-US" altLang="zh-CN" dirty="0">
                <a:sym typeface="+mn-ea"/>
              </a:rPr>
              <a:t>2. Difference </a:t>
            </a:r>
            <a:endParaRPr lang="en-US" altLang="zh-CN" dirty="0">
              <a:sym typeface="+mn-ea"/>
            </a:endParaRPr>
          </a:p>
          <a:p>
            <a:pPr algn="l"/>
            <a:r>
              <a:rPr lang="en-US" altLang="zh-CN" dirty="0">
                <a:sym typeface="+mn-ea"/>
              </a:rPr>
              <a:t>in Illumination</a:t>
            </a:r>
            <a:endParaRPr lang="en-US" altLang="zh-CN" dirty="0">
              <a:solidFill>
                <a:schemeClr val="tx1"/>
              </a:solidFill>
              <a:effectLst>
                <a:outerShdw blurRad="38100" dist="19050" dir="2700000" algn="tl" rotWithShape="0">
                  <a:schemeClr val="dk1">
                    <a:alpha val="40000"/>
                  </a:schemeClr>
                </a:outerShdw>
              </a:effectLst>
              <a:sym typeface="+mn-ea"/>
            </a:endParaRPr>
          </a:p>
          <a:p>
            <a:pPr algn="l"/>
            <a:endParaRPr lang="en-US" altLang="zh-CN" dirty="0">
              <a:solidFill>
                <a:schemeClr val="tx1"/>
              </a:solidFill>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a:blip r:embed="rId4"/>
          <a:stretch>
            <a:fillRect/>
          </a:stretch>
        </p:blipFill>
        <p:spPr>
          <a:xfrm>
            <a:off x="8183880" y="2331085"/>
            <a:ext cx="2263140" cy="1884045"/>
          </a:xfrm>
          <a:prstGeom prst="rect">
            <a:avLst/>
          </a:prstGeom>
        </p:spPr>
      </p:pic>
      <p:sp>
        <p:nvSpPr>
          <p:cNvPr id="9" name="圆角矩形 8"/>
          <p:cNvSpPr/>
          <p:nvPr/>
        </p:nvSpPr>
        <p:spPr>
          <a:xfrm>
            <a:off x="838200" y="4522470"/>
            <a:ext cx="4378325" cy="2238375"/>
          </a:xfrm>
          <a:prstGeom prst="round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p>
            <a:pPr algn="l"/>
            <a:r>
              <a:rPr lang="en-US" altLang="zh-CN" dirty="0">
                <a:sym typeface="+mn-ea"/>
              </a:rPr>
              <a:t>3.Hidden parts </a:t>
            </a:r>
            <a:endParaRPr lang="en-US" altLang="zh-CN" dirty="0">
              <a:sym typeface="+mn-ea"/>
            </a:endParaRPr>
          </a:p>
          <a:p>
            <a:pPr algn="l"/>
            <a:r>
              <a:rPr lang="en-US" altLang="zh-CN" dirty="0">
                <a:sym typeface="+mn-ea"/>
              </a:rPr>
              <a:t>of images        </a:t>
            </a:r>
            <a:endParaRPr lang="en-US" altLang="zh-CN" dirty="0">
              <a:solidFill>
                <a:schemeClr val="tx1"/>
              </a:solidFill>
              <a:effectLst>
                <a:outerShdw blurRad="38100" dist="19050" dir="2700000" algn="tl" rotWithShape="0">
                  <a:schemeClr val="dk1">
                    <a:alpha val="40000"/>
                  </a:schemeClr>
                </a:outerShdw>
              </a:effectLst>
              <a:sym typeface="+mn-ea"/>
            </a:endParaRPr>
          </a:p>
          <a:p>
            <a:pPr algn="l"/>
            <a:endParaRPr lang="en-US" altLang="zh-CN" dirty="0">
              <a:solidFill>
                <a:schemeClr val="tx1"/>
              </a:solidFill>
              <a:effectLst>
                <a:outerShdw blurRad="38100" dist="19050" dir="2700000" algn="tl" rotWithShape="0">
                  <a:schemeClr val="dk1">
                    <a:alpha val="40000"/>
                  </a:schemeClr>
                </a:outerShdw>
              </a:effectLst>
              <a:sym typeface="+mn-ea"/>
            </a:endParaRPr>
          </a:p>
        </p:txBody>
      </p:sp>
      <p:sp>
        <p:nvSpPr>
          <p:cNvPr id="10" name="圆角矩形 9"/>
          <p:cNvSpPr/>
          <p:nvPr/>
        </p:nvSpPr>
        <p:spPr>
          <a:xfrm>
            <a:off x="6322695" y="4522470"/>
            <a:ext cx="4378325" cy="2217420"/>
          </a:xfrm>
          <a:prstGeom prst="round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p>
            <a:pPr algn="l"/>
            <a:r>
              <a:rPr lang="en-US" altLang="zh-CN" dirty="0">
                <a:sym typeface="+mn-ea"/>
              </a:rPr>
              <a:t>4. Background </a:t>
            </a:r>
            <a:endParaRPr lang="en-US" altLang="zh-CN" dirty="0">
              <a:sym typeface="+mn-ea"/>
            </a:endParaRPr>
          </a:p>
          <a:p>
            <a:pPr algn="l"/>
            <a:r>
              <a:rPr lang="en-US" altLang="zh-CN" dirty="0">
                <a:sym typeface="+mn-ea"/>
              </a:rPr>
              <a:t>Clutter</a:t>
            </a:r>
            <a:endParaRPr lang="en-US" altLang="zh-CN" dirty="0">
              <a:sym typeface="+mn-ea"/>
            </a:endParaRPr>
          </a:p>
          <a:p>
            <a:pPr algn="l"/>
            <a:r>
              <a:rPr lang="en-US" altLang="zh-CN" dirty="0">
                <a:sym typeface="+mn-ea"/>
              </a:rPr>
              <a:t>        </a:t>
            </a:r>
            <a:endParaRPr lang="en-US" altLang="zh-CN" dirty="0">
              <a:solidFill>
                <a:schemeClr val="tx1"/>
              </a:solidFill>
              <a:effectLst>
                <a:outerShdw blurRad="38100" dist="19050" dir="2700000" algn="tl" rotWithShape="0">
                  <a:schemeClr val="dk1">
                    <a:alpha val="40000"/>
                  </a:schemeClr>
                </a:outerShdw>
              </a:effectLst>
              <a:sym typeface="+mn-ea"/>
            </a:endParaRPr>
          </a:p>
          <a:p>
            <a:pPr algn="l"/>
            <a:endParaRPr lang="en-US" altLang="zh-CN" dirty="0">
              <a:solidFill>
                <a:schemeClr val="tx1"/>
              </a:solidFill>
              <a:effectLst>
                <a:outerShdw blurRad="38100" dist="19050" dir="2700000" algn="tl" rotWithShape="0">
                  <a:schemeClr val="dk1">
                    <a:alpha val="40000"/>
                  </a:schemeClr>
                </a:outerShdw>
              </a:effectLst>
              <a:sym typeface="+mn-ea"/>
            </a:endParaRPr>
          </a:p>
        </p:txBody>
      </p:sp>
      <p:pic>
        <p:nvPicPr>
          <p:cNvPr id="11" name="图片 10"/>
          <p:cNvPicPr>
            <a:picLocks noChangeAspect="1"/>
          </p:cNvPicPr>
          <p:nvPr/>
        </p:nvPicPr>
        <p:blipFill>
          <a:blip r:embed="rId5"/>
          <a:stretch>
            <a:fillRect/>
          </a:stretch>
        </p:blipFill>
        <p:spPr>
          <a:xfrm>
            <a:off x="2512060" y="4712970"/>
            <a:ext cx="2517775" cy="1878965"/>
          </a:xfrm>
          <a:prstGeom prst="rect">
            <a:avLst/>
          </a:prstGeom>
        </p:spPr>
      </p:pic>
      <p:pic>
        <p:nvPicPr>
          <p:cNvPr id="12" name="图片 11"/>
          <p:cNvPicPr>
            <a:picLocks noChangeAspect="1"/>
          </p:cNvPicPr>
          <p:nvPr/>
        </p:nvPicPr>
        <p:blipFill>
          <a:blip r:embed="rId6"/>
          <a:stretch>
            <a:fillRect/>
          </a:stretch>
        </p:blipFill>
        <p:spPr>
          <a:xfrm>
            <a:off x="8183880" y="4712970"/>
            <a:ext cx="2263775" cy="1878965"/>
          </a:xfrm>
          <a:prstGeom prst="rect">
            <a:avLst/>
          </a:prstGeom>
        </p:spPr>
      </p:pic>
    </p:spTree>
    <p:custDataLst>
      <p:tags r:id="rId7"/>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右箭头 18"/>
          <p:cNvSpPr/>
          <p:nvPr/>
        </p:nvSpPr>
        <p:spPr>
          <a:xfrm>
            <a:off x="16510" y="5036820"/>
            <a:ext cx="2129155" cy="1209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5" name="左箭头 14"/>
          <p:cNvSpPr/>
          <p:nvPr/>
        </p:nvSpPr>
        <p:spPr>
          <a:xfrm>
            <a:off x="8958580" y="1775460"/>
            <a:ext cx="2727325" cy="74993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 name="标题 1"/>
          <p:cNvSpPr>
            <a:spLocks noGrp="1"/>
          </p:cNvSpPr>
          <p:nvPr>
            <p:ph type="title"/>
            <p:custDataLst>
              <p:tags r:id="rId1"/>
            </p:custDataLst>
          </p:nvPr>
        </p:nvSpPr>
        <p:spPr>
          <a:xfrm>
            <a:off x="1448435" y="285751"/>
            <a:ext cx="9931400" cy="1028246"/>
          </a:xfrm>
        </p:spPr>
        <p:txBody>
          <a:bodyPr>
            <a:normAutofit/>
          </a:bodyPr>
          <a:lstStyle/>
          <a:p>
            <a:r>
              <a:rPr lang="en-US" altLang="zh-CN" sz="2400" dirty="0">
                <a:solidFill>
                  <a:schemeClr val="accent2">
                    <a:lumMod val="75000"/>
                  </a:schemeClr>
                </a:solidFill>
                <a:effectLst/>
                <a:sym typeface="+mn-ea"/>
              </a:rPr>
              <a:t>1.3 Convolutional Nerual Networks (CNN) and Image Super-Resolution Using Deep Convolutional Networks(SRCNN)</a:t>
            </a:r>
            <a:endParaRPr lang="en-US" altLang="zh-CN" sz="2400" dirty="0">
              <a:solidFill>
                <a:schemeClr val="accent2">
                  <a:lumMod val="75000"/>
                </a:schemeClr>
              </a:solidFill>
              <a:effectLst/>
              <a:sym typeface="+mn-ea"/>
            </a:endParaRPr>
          </a:p>
        </p:txBody>
      </p:sp>
      <p:pic>
        <p:nvPicPr>
          <p:cNvPr id="37" name="图片 8" descr="IMG_256"/>
          <p:cNvPicPr>
            <a:picLocks noChangeAspect="1"/>
          </p:cNvPicPr>
          <p:nvPr/>
        </p:nvPicPr>
        <p:blipFill>
          <a:blip r:embed="rId2"/>
          <a:stretch>
            <a:fillRect/>
          </a:stretch>
        </p:blipFill>
        <p:spPr>
          <a:xfrm>
            <a:off x="3816033" y="1103313"/>
            <a:ext cx="4558665" cy="1754505"/>
          </a:xfrm>
          <a:prstGeom prst="rect">
            <a:avLst/>
          </a:prstGeom>
          <a:noFill/>
          <a:ln w="9525">
            <a:noFill/>
          </a:ln>
        </p:spPr>
      </p:pic>
      <p:cxnSp>
        <p:nvCxnSpPr>
          <p:cNvPr id="6" name="直接箭头连接符 5"/>
          <p:cNvCxnSpPr/>
          <p:nvPr/>
        </p:nvCxnSpPr>
        <p:spPr>
          <a:xfrm flipH="1">
            <a:off x="3145790" y="2042160"/>
            <a:ext cx="2264410" cy="6470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流程图: 可选过程 6"/>
          <p:cNvSpPr/>
          <p:nvPr/>
        </p:nvSpPr>
        <p:spPr>
          <a:xfrm>
            <a:off x="1144905" y="2525395"/>
            <a:ext cx="2000885" cy="544195"/>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p>
            <a:pPr algn="ctr"/>
            <a:r>
              <a:rPr lang="en-US" altLang="zh-CN"/>
              <a:t>Convolution</a:t>
            </a:r>
            <a:endParaRPr lang="en-US" altLang="zh-CN"/>
          </a:p>
        </p:txBody>
      </p:sp>
      <p:cxnSp>
        <p:nvCxnSpPr>
          <p:cNvPr id="8" name="直接箭头连接符 7"/>
          <p:cNvCxnSpPr/>
          <p:nvPr/>
        </p:nvCxnSpPr>
        <p:spPr>
          <a:xfrm flipH="1">
            <a:off x="5669915" y="2042160"/>
            <a:ext cx="1158875" cy="1079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流程图: 可选过程 8"/>
          <p:cNvSpPr/>
          <p:nvPr/>
        </p:nvSpPr>
        <p:spPr>
          <a:xfrm>
            <a:off x="4570730" y="3121660"/>
            <a:ext cx="1620520" cy="511810"/>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p>
            <a:pPr algn="ctr"/>
            <a:r>
              <a:rPr lang="en-US" altLang="zh-CN"/>
              <a:t>Pooling</a:t>
            </a:r>
            <a:endParaRPr lang="en-US" altLang="zh-CN"/>
          </a:p>
        </p:txBody>
      </p:sp>
      <p:cxnSp>
        <p:nvCxnSpPr>
          <p:cNvPr id="10" name="直接箭头连接符 9"/>
          <p:cNvCxnSpPr/>
          <p:nvPr/>
        </p:nvCxnSpPr>
        <p:spPr>
          <a:xfrm>
            <a:off x="7787005" y="2042160"/>
            <a:ext cx="1171575" cy="1026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流程图: 可选过程 10"/>
          <p:cNvSpPr/>
          <p:nvPr/>
        </p:nvSpPr>
        <p:spPr>
          <a:xfrm>
            <a:off x="8118475" y="3121660"/>
            <a:ext cx="2061845" cy="511175"/>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p>
            <a:pPr algn="ctr"/>
            <a:r>
              <a:rPr lang="en-US" altLang="zh-CN"/>
              <a:t>Fully Connected</a:t>
            </a:r>
            <a:endParaRPr lang="en-US" altLang="zh-CN"/>
          </a:p>
        </p:txBody>
      </p:sp>
      <p:sp>
        <p:nvSpPr>
          <p:cNvPr id="13" name="文本框 12"/>
          <p:cNvSpPr txBox="1"/>
          <p:nvPr/>
        </p:nvSpPr>
        <p:spPr>
          <a:xfrm>
            <a:off x="9123680" y="1967230"/>
            <a:ext cx="2562225" cy="365760"/>
          </a:xfrm>
          <a:prstGeom prst="rect">
            <a:avLst/>
          </a:prstGeom>
          <a:noFill/>
        </p:spPr>
        <p:txBody>
          <a:bodyPr wrap="square" rtlCol="0">
            <a:spAutoFit/>
          </a:bodyPr>
          <a:p>
            <a:r>
              <a:rPr lang="en-US" altLang="zh-CN">
                <a:solidFill>
                  <a:schemeClr val="bg1"/>
                </a:solidFill>
              </a:rPr>
              <a:t>Basic structure of CNN</a:t>
            </a:r>
            <a:endParaRPr lang="en-US" altLang="zh-CN">
              <a:solidFill>
                <a:schemeClr val="bg1"/>
              </a:solidFill>
            </a:endParaRPr>
          </a:p>
        </p:txBody>
      </p:sp>
      <p:sp>
        <p:nvSpPr>
          <p:cNvPr id="20" name="文本框 19"/>
          <p:cNvSpPr txBox="1"/>
          <p:nvPr/>
        </p:nvSpPr>
        <p:spPr>
          <a:xfrm>
            <a:off x="16510" y="5321300"/>
            <a:ext cx="2157095" cy="640080"/>
          </a:xfrm>
          <a:prstGeom prst="rect">
            <a:avLst/>
          </a:prstGeom>
          <a:noFill/>
        </p:spPr>
        <p:txBody>
          <a:bodyPr wrap="square" rtlCol="0">
            <a:spAutoFit/>
          </a:bodyPr>
          <a:p>
            <a:r>
              <a:rPr lang="en-US" altLang="zh-CN">
                <a:solidFill>
                  <a:schemeClr val="bg1"/>
                </a:solidFill>
              </a:rPr>
              <a:t>A practical use of CNN</a:t>
            </a:r>
            <a:r>
              <a:rPr lang="zh-CN" altLang="en-US">
                <a:solidFill>
                  <a:schemeClr val="bg1"/>
                </a:solidFill>
              </a:rPr>
              <a:t>：</a:t>
            </a:r>
            <a:r>
              <a:rPr lang="en-US" altLang="zh-CN">
                <a:solidFill>
                  <a:schemeClr val="bg1"/>
                </a:solidFill>
              </a:rPr>
              <a:t>SRCNN</a:t>
            </a:r>
            <a:endParaRPr lang="en-US" altLang="zh-CN">
              <a:solidFill>
                <a:schemeClr val="bg1"/>
              </a:solidFill>
            </a:endParaRPr>
          </a:p>
        </p:txBody>
      </p:sp>
      <p:pic>
        <p:nvPicPr>
          <p:cNvPr id="3" name="图片 2"/>
          <p:cNvPicPr>
            <a:picLocks noChangeAspect="1"/>
          </p:cNvPicPr>
          <p:nvPr/>
        </p:nvPicPr>
        <p:blipFill>
          <a:blip r:embed="rId3"/>
          <a:stretch>
            <a:fillRect/>
          </a:stretch>
        </p:blipFill>
        <p:spPr>
          <a:xfrm>
            <a:off x="2150745" y="4067175"/>
            <a:ext cx="8716010" cy="2777490"/>
          </a:xfrm>
          <a:prstGeom prst="rect">
            <a:avLst/>
          </a:prstGeom>
        </p:spPr>
      </p:pic>
    </p:spTree>
    <p:custDataLst>
      <p:tags r:id="rId4"/>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z="2800" dirty="0">
                <a:solidFill>
                  <a:schemeClr val="tx1"/>
                </a:solidFill>
                <a:effectLst>
                  <a:outerShdw blurRad="38100" dist="19050" dir="2700000" algn="tl" rotWithShape="0">
                    <a:schemeClr val="dk1">
                      <a:alpha val="40000"/>
                    </a:schemeClr>
                  </a:outerShdw>
                </a:effectLst>
                <a:sym typeface="+mn-ea"/>
              </a:rPr>
              <a:t>2.2 Sparse Coding vs SR</a:t>
            </a:r>
            <a:r>
              <a:rPr lang="en-US" sz="2800" dirty="0">
                <a:solidFill>
                  <a:schemeClr val="tx1"/>
                </a:solidFill>
                <a:effectLst>
                  <a:outerShdw blurRad="38100" dist="19050" dir="2700000" algn="tl" rotWithShape="0">
                    <a:schemeClr val="dk1">
                      <a:alpha val="40000"/>
                    </a:schemeClr>
                  </a:outerShdw>
                </a:effectLst>
                <a:sym typeface="+mn-ea"/>
              </a:rPr>
              <a:t>CNN</a:t>
            </a:r>
            <a:endParaRPr lang="zh-CN" altLang="en-US" sz="2800" dirty="0"/>
          </a:p>
        </p:txBody>
      </p:sp>
      <p:sp>
        <p:nvSpPr>
          <p:cNvPr id="7" name="流程图: 可选过程 6"/>
          <p:cNvSpPr/>
          <p:nvPr/>
        </p:nvSpPr>
        <p:spPr>
          <a:xfrm>
            <a:off x="1028065" y="5161915"/>
            <a:ext cx="10267315" cy="1329690"/>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just"/>
            <a:endParaRPr lang="en-US">
              <a:sym typeface="+mn-ea"/>
            </a:endParaRPr>
          </a:p>
          <a:p>
            <a:pPr algn="just"/>
            <a:r>
              <a:rPr lang="en-US">
                <a:sym typeface="+mn-ea"/>
              </a:rPr>
              <a:t>1. P</a:t>
            </a:r>
            <a:r>
              <a:rPr>
                <a:sym typeface="+mn-ea"/>
              </a:rPr>
              <a:t>rovides superior accuracy comparing with state-of-the-art example-based methods.</a:t>
            </a:r>
            <a:endParaRPr>
              <a:sym typeface="+mn-ea"/>
            </a:endParaRPr>
          </a:p>
          <a:p>
            <a:pPr algn="just"/>
            <a:r>
              <a:rPr lang="en-US">
                <a:sym typeface="+mn-ea"/>
              </a:rPr>
              <a:t>2  F</a:t>
            </a:r>
            <a:r>
              <a:rPr>
                <a:sym typeface="+mn-ea"/>
              </a:rPr>
              <a:t>aster than a series of example-based methods</a:t>
            </a:r>
            <a:endParaRPr>
              <a:sym typeface="+mn-ea"/>
            </a:endParaRPr>
          </a:p>
          <a:p>
            <a:pPr algn="just"/>
            <a:r>
              <a:rPr lang="en-US">
                <a:sym typeface="+mn-ea"/>
              </a:rPr>
              <a:t>3. Restoration quality can be further imporved with larger model or more data</a:t>
            </a:r>
            <a:endParaRPr lang="en-US"/>
          </a:p>
          <a:p>
            <a:pPr algn="just"/>
            <a:endParaRPr lang="zh-CN" altLang="en-US"/>
          </a:p>
        </p:txBody>
      </p:sp>
      <p:sp>
        <p:nvSpPr>
          <p:cNvPr id="6" name="标题 1"/>
          <p:cNvSpPr>
            <a:spLocks noGrp="1"/>
          </p:cNvSpPr>
          <p:nvPr>
            <p:custDataLst>
              <p:tags r:id="rId2"/>
            </p:custDataLst>
          </p:nvPr>
        </p:nvSpPr>
        <p:spPr>
          <a:xfrm>
            <a:off x="2460625" y="4603750"/>
            <a:ext cx="1581150" cy="447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mj-lt"/>
                <a:ea typeface="+mj-ea"/>
                <a:cs typeface="+mj-cs"/>
              </a:defRPr>
            </a:lvl1pPr>
          </a:lstStyle>
          <a:p>
            <a:pPr algn="just"/>
            <a:r>
              <a:rPr lang="en-US" sz="1600" dirty="0">
                <a:solidFill>
                  <a:schemeClr val="accent2">
                    <a:lumMod val="75000"/>
                  </a:schemeClr>
                </a:solidFill>
                <a:effectLst/>
                <a:sym typeface="+mn-ea"/>
              </a:rPr>
              <a:t>Fig.1[1]</a:t>
            </a:r>
            <a:endParaRPr lang="en-US" sz="1600" dirty="0">
              <a:solidFill>
                <a:schemeClr val="accent2">
                  <a:lumMod val="75000"/>
                </a:schemeClr>
              </a:solidFill>
              <a:effectLst/>
              <a:sym typeface="+mn-ea"/>
            </a:endParaRPr>
          </a:p>
        </p:txBody>
      </p:sp>
      <p:pic>
        <p:nvPicPr>
          <p:cNvPr id="3" name="图片 2"/>
          <p:cNvPicPr>
            <a:picLocks noChangeAspect="1"/>
          </p:cNvPicPr>
          <p:nvPr/>
        </p:nvPicPr>
        <p:blipFill>
          <a:blip r:embed="rId3"/>
          <a:stretch>
            <a:fillRect/>
          </a:stretch>
        </p:blipFill>
        <p:spPr>
          <a:xfrm>
            <a:off x="207010" y="1722120"/>
            <a:ext cx="5423535" cy="2881630"/>
          </a:xfrm>
          <a:prstGeom prst="rect">
            <a:avLst/>
          </a:prstGeom>
        </p:spPr>
      </p:pic>
      <p:pic>
        <p:nvPicPr>
          <p:cNvPr id="4" name="图片 3"/>
          <p:cNvPicPr>
            <a:picLocks noChangeAspect="1"/>
          </p:cNvPicPr>
          <p:nvPr/>
        </p:nvPicPr>
        <p:blipFill>
          <a:blip r:embed="rId4"/>
          <a:stretch>
            <a:fillRect/>
          </a:stretch>
        </p:blipFill>
        <p:spPr>
          <a:xfrm>
            <a:off x="6355080" y="1722120"/>
            <a:ext cx="5272405" cy="2771140"/>
          </a:xfrm>
          <a:prstGeom prst="rect">
            <a:avLst/>
          </a:prstGeom>
        </p:spPr>
      </p:pic>
      <p:sp>
        <p:nvSpPr>
          <p:cNvPr id="5" name="标题 1"/>
          <p:cNvSpPr>
            <a:spLocks noGrp="1"/>
          </p:cNvSpPr>
          <p:nvPr>
            <p:custDataLst>
              <p:tags r:id="rId5"/>
            </p:custDataLst>
          </p:nvPr>
        </p:nvSpPr>
        <p:spPr>
          <a:xfrm>
            <a:off x="8229600" y="4603750"/>
            <a:ext cx="1581150" cy="447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mj-lt"/>
                <a:ea typeface="+mj-ea"/>
                <a:cs typeface="+mj-cs"/>
              </a:defRPr>
            </a:lvl1pPr>
          </a:lstStyle>
          <a:p>
            <a:pPr algn="just"/>
            <a:r>
              <a:rPr lang="en-US" sz="1600" dirty="0">
                <a:solidFill>
                  <a:schemeClr val="accent2">
                    <a:lumMod val="75000"/>
                  </a:schemeClr>
                </a:solidFill>
                <a:effectLst/>
                <a:sym typeface="+mn-ea"/>
              </a:rPr>
              <a:t>Fig.2[1]</a:t>
            </a:r>
            <a:endParaRPr lang="en-US" sz="1600" dirty="0">
              <a:solidFill>
                <a:schemeClr val="accent2">
                  <a:lumMod val="75000"/>
                </a:schemeClr>
              </a:solidFill>
              <a:effectLst/>
              <a:sym typeface="+mn-ea"/>
            </a:endParaRPr>
          </a:p>
        </p:txBody>
      </p:sp>
    </p:spTree>
    <p:custDataLst>
      <p:tags r:id="rId6"/>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z="2800" dirty="0">
                <a:solidFill>
                  <a:schemeClr val="tx1"/>
                </a:solidFill>
                <a:effectLst>
                  <a:outerShdw blurRad="38100" dist="19050" dir="2700000" algn="tl" rotWithShape="0">
                    <a:schemeClr val="dk1">
                      <a:alpha val="40000"/>
                    </a:schemeClr>
                  </a:outerShdw>
                </a:effectLst>
                <a:sym typeface="+mn-ea"/>
              </a:rPr>
              <a:t>2.3 </a:t>
            </a:r>
            <a:r>
              <a:rPr lang="zh-CN" altLang="en-US" sz="2800" dirty="0">
                <a:solidFill>
                  <a:schemeClr val="tx1"/>
                </a:solidFill>
                <a:effectLst>
                  <a:outerShdw blurRad="38100" dist="19050" dir="2700000" algn="tl" rotWithShape="0">
                    <a:schemeClr val="dk1">
                      <a:alpha val="40000"/>
                    </a:schemeClr>
                  </a:outerShdw>
                </a:effectLst>
                <a:cs typeface="+mn-cs"/>
                <a:sym typeface="+mn-ea"/>
              </a:rPr>
              <a:t>Accurate Image Super-Resolution  Using Very Deep Convolutional Networks</a:t>
            </a:r>
            <a:r>
              <a:rPr lang="en-US" altLang="zh-CN" sz="2800" dirty="0">
                <a:solidFill>
                  <a:schemeClr val="tx1"/>
                </a:solidFill>
                <a:effectLst>
                  <a:outerShdw blurRad="38100" dist="19050" dir="2700000" algn="tl" rotWithShape="0">
                    <a:schemeClr val="dk1">
                      <a:alpha val="40000"/>
                    </a:schemeClr>
                  </a:outerShdw>
                </a:effectLst>
                <a:sym typeface="+mn-ea"/>
              </a:rPr>
              <a:t>(VDSR)</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7" name="流程图: 可选过程 6"/>
          <p:cNvSpPr/>
          <p:nvPr/>
        </p:nvSpPr>
        <p:spPr>
          <a:xfrm>
            <a:off x="73660" y="2480945"/>
            <a:ext cx="4515485" cy="2856230"/>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just"/>
            <a:r>
              <a:rPr lang="en-US">
                <a:solidFill>
                  <a:schemeClr val="bg1"/>
                </a:solidFill>
                <a:sym typeface="+mn-ea"/>
              </a:rPr>
              <a:t>1.C</a:t>
            </a:r>
            <a:r>
              <a:rPr>
                <a:solidFill>
                  <a:schemeClr val="bg1"/>
                </a:solidFill>
                <a:sym typeface="+mn-ea"/>
              </a:rPr>
              <a:t>ontextual information spread over</a:t>
            </a:r>
            <a:endParaRPr>
              <a:solidFill>
                <a:schemeClr val="bg1"/>
              </a:solidFill>
            </a:endParaRPr>
          </a:p>
          <a:p>
            <a:pPr algn="just"/>
            <a:r>
              <a:rPr>
                <a:solidFill>
                  <a:schemeClr val="bg1"/>
                </a:solidFill>
                <a:sym typeface="+mn-ea"/>
              </a:rPr>
              <a:t>very large image regions</a:t>
            </a:r>
            <a:endParaRPr>
              <a:solidFill>
                <a:schemeClr val="bg1"/>
              </a:solidFill>
            </a:endParaRPr>
          </a:p>
          <a:p>
            <a:pPr algn="just"/>
            <a:endParaRPr>
              <a:solidFill>
                <a:schemeClr val="bg1"/>
              </a:solidFill>
            </a:endParaRPr>
          </a:p>
          <a:p>
            <a:pPr algn="just"/>
            <a:endParaRPr>
              <a:solidFill>
                <a:schemeClr val="bg1"/>
              </a:solidFill>
            </a:endParaRPr>
          </a:p>
          <a:p>
            <a:pPr algn="just"/>
            <a:r>
              <a:rPr lang="en-US">
                <a:solidFill>
                  <a:schemeClr val="bg1"/>
                </a:solidFill>
                <a:sym typeface="+mn-ea"/>
              </a:rPr>
              <a:t>2.Residual-learning and extremely high learning rates.</a:t>
            </a:r>
            <a:endParaRPr lang="en-US">
              <a:solidFill>
                <a:schemeClr val="bg1"/>
              </a:solidFill>
            </a:endParaRPr>
          </a:p>
          <a:p>
            <a:pPr algn="just"/>
            <a:endParaRPr lang="en-US">
              <a:solidFill>
                <a:schemeClr val="bg1"/>
              </a:solidFill>
            </a:endParaRPr>
          </a:p>
          <a:p>
            <a:pPr algn="just"/>
            <a:r>
              <a:rPr lang="en-US">
                <a:solidFill>
                  <a:schemeClr val="bg1"/>
                </a:solidFill>
                <a:sym typeface="+mn-ea"/>
              </a:rPr>
              <a:t> </a:t>
            </a:r>
            <a:endParaRPr lang="en-US">
              <a:solidFill>
                <a:schemeClr val="bg1"/>
              </a:solidFill>
            </a:endParaRPr>
          </a:p>
          <a:p>
            <a:pPr algn="just"/>
            <a:r>
              <a:rPr lang="en-US">
                <a:solidFill>
                  <a:schemeClr val="bg1"/>
                </a:solidFill>
                <a:sym typeface="+mn-ea"/>
              </a:rPr>
              <a:t>3.Multi-scale factor super-resolution</a:t>
            </a:r>
            <a:endParaRPr lang="zh-CN" altLang="en-US"/>
          </a:p>
        </p:txBody>
      </p:sp>
      <p:pic>
        <p:nvPicPr>
          <p:cNvPr id="3" name="图片 2"/>
          <p:cNvPicPr>
            <a:picLocks noChangeAspect="1"/>
          </p:cNvPicPr>
          <p:nvPr/>
        </p:nvPicPr>
        <p:blipFill>
          <a:blip r:embed="rId2"/>
          <a:stretch>
            <a:fillRect/>
          </a:stretch>
        </p:blipFill>
        <p:spPr>
          <a:xfrm>
            <a:off x="4818380" y="2011680"/>
            <a:ext cx="7173595" cy="3794760"/>
          </a:xfrm>
          <a:prstGeom prst="rect">
            <a:avLst/>
          </a:prstGeom>
        </p:spPr>
      </p:pic>
      <p:sp>
        <p:nvSpPr>
          <p:cNvPr id="4" name="圆角矩形 3"/>
          <p:cNvSpPr/>
          <p:nvPr/>
        </p:nvSpPr>
        <p:spPr>
          <a:xfrm>
            <a:off x="8534400" y="6118860"/>
            <a:ext cx="2377440" cy="4267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Residual-learning</a:t>
            </a:r>
            <a:endParaRPr lang="en-US" altLang="zh-CN"/>
          </a:p>
        </p:txBody>
      </p:sp>
      <p:cxnSp>
        <p:nvCxnSpPr>
          <p:cNvPr id="5" name="直接箭头连接符 4"/>
          <p:cNvCxnSpPr>
            <a:stCxn id="4" idx="0"/>
          </p:cNvCxnSpPr>
          <p:nvPr/>
        </p:nvCxnSpPr>
        <p:spPr>
          <a:xfrm flipV="1">
            <a:off x="9723120" y="5036820"/>
            <a:ext cx="853440" cy="10820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5552440" y="6118860"/>
            <a:ext cx="2529840" cy="4267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Larger image regions</a:t>
            </a:r>
            <a:endParaRPr lang="en-US" altLang="zh-CN"/>
          </a:p>
        </p:txBody>
      </p:sp>
      <p:cxnSp>
        <p:nvCxnSpPr>
          <p:cNvPr id="9" name="直接箭头连接符 8"/>
          <p:cNvCxnSpPr>
            <a:stCxn id="8" idx="0"/>
          </p:cNvCxnSpPr>
          <p:nvPr/>
        </p:nvCxnSpPr>
        <p:spPr>
          <a:xfrm flipH="1" flipV="1">
            <a:off x="6400800" y="4747260"/>
            <a:ext cx="416560" cy="13716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ustDataLst>
      <p:tags r:id="rId3"/>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8" name="Group 518" descr="f1.pdf"/>
          <p:cNvGrpSpPr/>
          <p:nvPr/>
        </p:nvGrpSpPr>
        <p:grpSpPr>
          <a:xfrm>
            <a:off x="673616" y="3867872"/>
            <a:ext cx="8679038" cy="2842960"/>
            <a:chOff x="0" y="0"/>
            <a:chExt cx="8679036" cy="2842959"/>
          </a:xfrm>
        </p:grpSpPr>
        <p:sp>
          <p:nvSpPr>
            <p:cNvPr id="516" name="Shape 516"/>
            <p:cNvSpPr/>
            <p:nvPr/>
          </p:nvSpPr>
          <p:spPr>
            <a:xfrm>
              <a:off x="0" y="0"/>
              <a:ext cx="8679037" cy="2842960"/>
            </a:xfrm>
            <a:prstGeom prst="rect">
              <a:avLst/>
            </a:prstGeom>
            <a:solidFill>
              <a:srgbClr val="FFFFFF"/>
            </a:solidFill>
            <a:ln w="12700" cap="flat">
              <a:noFill/>
              <a:miter lim="400000"/>
            </a:ln>
            <a:effectLst/>
          </p:spPr>
          <p:txBody>
            <a:bodyPr wrap="square" lIns="45719" tIns="45719" rIns="45719" bIns="45719" numCol="1" anchor="ctr">
              <a:noAutofit/>
            </a:bodyPr>
            <a:p/>
          </p:txBody>
        </p:sp>
        <p:pic>
          <p:nvPicPr>
            <p:cNvPr id="517" name="image11.pdf"/>
            <p:cNvPicPr>
              <a:picLocks noChangeAspect="1"/>
            </p:cNvPicPr>
            <p:nvPr/>
          </p:nvPicPr>
          <p:blipFill>
            <a:blip r:embed="rId1"/>
            <a:stretch>
              <a:fillRect/>
            </a:stretch>
          </p:blipFill>
          <p:spPr>
            <a:xfrm>
              <a:off x="0" y="0"/>
              <a:ext cx="8679037" cy="2842960"/>
            </a:xfrm>
            <a:prstGeom prst="rect">
              <a:avLst/>
            </a:prstGeom>
            <a:ln w="12700" cap="flat">
              <a:noFill/>
              <a:miter lim="400000"/>
              <a:headEnd/>
              <a:tailEnd/>
            </a:ln>
            <a:effectLst/>
          </p:spPr>
        </p:pic>
      </p:grpSp>
      <p:sp>
        <p:nvSpPr>
          <p:cNvPr id="2" name="标题 1"/>
          <p:cNvSpPr>
            <a:spLocks noGrp="1"/>
          </p:cNvSpPr>
          <p:nvPr>
            <p:ph type="title"/>
          </p:nvPr>
        </p:nvSpPr>
        <p:spPr/>
        <p:txBody>
          <a:bodyPr>
            <a:normAutofit fontScale="90000"/>
          </a:bodyPr>
          <a:p>
            <a:br>
              <a:rPr lang="en-US" altLang="zh-CN" sz="2800" dirty="0">
                <a:solidFill>
                  <a:schemeClr val="tx1"/>
                </a:solidFill>
                <a:effectLst>
                  <a:outerShdw blurRad="38100" dist="19050" dir="2700000" algn="tl" rotWithShape="0">
                    <a:schemeClr val="dk1">
                      <a:alpha val="40000"/>
                    </a:schemeClr>
                  </a:outerShdw>
                </a:effectLst>
                <a:sym typeface="+mn-ea"/>
              </a:rPr>
            </a:br>
            <a:r>
              <a:rPr lang="en-US" altLang="zh-CN" sz="2800" dirty="0">
                <a:solidFill>
                  <a:schemeClr val="tx1"/>
                </a:solidFill>
                <a:effectLst>
                  <a:outerShdw blurRad="38100" dist="19050" dir="2700000" algn="tl" rotWithShape="0">
                    <a:schemeClr val="dk1">
                      <a:alpha val="40000"/>
                    </a:schemeClr>
                  </a:outerShdw>
                </a:effectLst>
                <a:sym typeface="+mn-ea"/>
              </a:rPr>
              <a:t>2.4 </a:t>
            </a:r>
            <a:r>
              <a:rPr lang="en-US" altLang="zh-CN" sz="2800" dirty="0">
                <a:solidFill>
                  <a:schemeClr val="tx1"/>
                </a:solidFill>
                <a:effectLst>
                  <a:outerShdw blurRad="38100" dist="19050" dir="2700000" algn="tl" rotWithShape="0">
                    <a:schemeClr val="dk1">
                      <a:alpha val="40000"/>
                    </a:schemeClr>
                  </a:outerShdw>
                </a:effectLst>
                <a:cs typeface="+mn-cs"/>
                <a:sym typeface="+mn-ea"/>
              </a:rPr>
              <a:t>Deeply-Recursive Convolutional Network</a:t>
            </a:r>
            <a:r>
              <a:rPr lang="en-US" altLang="zh-CN" sz="2800" dirty="0">
                <a:solidFill>
                  <a:schemeClr val="tx1"/>
                </a:solidFill>
                <a:effectLst>
                  <a:outerShdw blurRad="38100" dist="19050" dir="2700000" algn="tl" rotWithShape="0">
                    <a:schemeClr val="dk1">
                      <a:alpha val="40000"/>
                    </a:schemeClr>
                  </a:outerShdw>
                </a:effectLst>
                <a:sym typeface="+mn-ea"/>
              </a:rPr>
              <a:t>(DRCN)</a:t>
            </a:r>
            <a:br>
              <a:rPr lang="en-US" altLang="zh-CN" dirty="0">
                <a:solidFill>
                  <a:schemeClr val="tx1"/>
                </a:solidFill>
                <a:effectLst>
                  <a:outerShdw blurRad="38100" dist="19050" dir="2700000" algn="tl" rotWithShape="0">
                    <a:schemeClr val="dk1">
                      <a:alpha val="40000"/>
                    </a:schemeClr>
                  </a:outerShdw>
                </a:effectLst>
                <a:sym typeface="+mn-ea"/>
              </a:rPr>
            </a:br>
            <a:endParaRPr lang="en-US" altLang="zh-CN" dirty="0">
              <a:solidFill>
                <a:schemeClr val="tx1"/>
              </a:solidFill>
              <a:effectLst>
                <a:outerShdw blurRad="38100" dist="19050" dir="2700000" algn="tl" rotWithShape="0">
                  <a:schemeClr val="dk1">
                    <a:alpha val="40000"/>
                  </a:schemeClr>
                </a:outerShdw>
              </a:effectLst>
              <a:sym typeface="+mn-ea"/>
            </a:endParaRPr>
          </a:p>
        </p:txBody>
      </p:sp>
      <p:sp>
        <p:nvSpPr>
          <p:cNvPr id="5" name="下箭头 4"/>
          <p:cNvSpPr/>
          <p:nvPr/>
        </p:nvSpPr>
        <p:spPr>
          <a:xfrm>
            <a:off x="4693285" y="3402965"/>
            <a:ext cx="640080" cy="7924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1909445" y="1118235"/>
            <a:ext cx="6208395" cy="2566670"/>
          </a:xfrm>
          <a:prstGeom prst="rect">
            <a:avLst/>
          </a:prstGeom>
        </p:spPr>
      </p:pic>
      <p:sp>
        <p:nvSpPr>
          <p:cNvPr id="7" name="流程图: 可选过程 6"/>
          <p:cNvSpPr/>
          <p:nvPr/>
        </p:nvSpPr>
        <p:spPr>
          <a:xfrm>
            <a:off x="8717915" y="1949450"/>
            <a:ext cx="3433445" cy="2246630"/>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just"/>
            <a:r>
              <a:rPr lang="en-US" altLang="zh-CN"/>
              <a:t>    </a:t>
            </a:r>
            <a:endParaRPr lang="en-US" altLang="zh-CN"/>
          </a:p>
        </p:txBody>
      </p:sp>
      <p:sp>
        <p:nvSpPr>
          <p:cNvPr id="6" name="文本框 5"/>
          <p:cNvSpPr txBox="1"/>
          <p:nvPr/>
        </p:nvSpPr>
        <p:spPr>
          <a:xfrm>
            <a:off x="8717280" y="2355850"/>
            <a:ext cx="3434080" cy="1706880"/>
          </a:xfrm>
          <a:prstGeom prst="rect">
            <a:avLst/>
          </a:prstGeom>
          <a:noFill/>
        </p:spPr>
        <p:txBody>
          <a:bodyPr wrap="square" rtlCol="0">
            <a:spAutoFit/>
          </a:bodyPr>
          <a:p>
            <a:pPr algn="l"/>
            <a:r>
              <a:rPr lang="en-US" altLang="zh-CN">
                <a:solidFill>
                  <a:schemeClr val="bg1"/>
                </a:solidFill>
                <a:sym typeface="+mn-ea"/>
              </a:rPr>
              <a:t>Same weight used for inference network so better performance with reduced parameters.</a:t>
            </a:r>
            <a:endParaRPr lang="en-US" altLang="zh-CN">
              <a:solidFill>
                <a:schemeClr val="bg1"/>
              </a:solidFill>
              <a:sym typeface="+mn-ea"/>
            </a:endParaRPr>
          </a:p>
          <a:p>
            <a:pPr algn="l"/>
            <a:endParaRPr lang="en-US" altLang="zh-CN">
              <a:solidFill>
                <a:schemeClr val="bg1"/>
              </a:solidFill>
              <a:sym typeface="+mn-ea"/>
            </a:endParaRPr>
          </a:p>
          <a:p>
            <a:pPr algn="l"/>
            <a:r>
              <a:rPr lang="en-US" altLang="zh-CN">
                <a:solidFill>
                  <a:schemeClr val="bg1"/>
                </a:solidFill>
                <a:sym typeface="+mn-ea"/>
              </a:rPr>
              <a:t>Hard to train!</a:t>
            </a:r>
            <a:endParaRPr lang="en-US" altLang="zh-CN">
              <a:solidFill>
                <a:schemeClr val="bg1"/>
              </a:solidFill>
              <a:sym typeface="+mn-ea"/>
            </a:endParaRPr>
          </a:p>
          <a:p>
            <a:pPr algn="l"/>
            <a:endParaRPr lang="en-US" altLang="zh-CN" sz="1600">
              <a:solidFill>
                <a:schemeClr val="bg1"/>
              </a:solidFill>
              <a:sym typeface="+mn-ea"/>
            </a:endParaRPr>
          </a:p>
        </p:txBody>
      </p:sp>
      <p:sp>
        <p:nvSpPr>
          <p:cNvPr id="3" name="圆角矩形 2"/>
          <p:cNvSpPr/>
          <p:nvPr/>
        </p:nvSpPr>
        <p:spPr>
          <a:xfrm>
            <a:off x="8519160" y="5753100"/>
            <a:ext cx="2225040" cy="868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layers added recursively</a:t>
            </a:r>
            <a:endParaRPr lang="en-US" altLang="zh-CN"/>
          </a:p>
        </p:txBody>
      </p:sp>
      <p:cxnSp>
        <p:nvCxnSpPr>
          <p:cNvPr id="8" name="直接箭头连接符 7"/>
          <p:cNvCxnSpPr>
            <a:stCxn id="3" idx="1"/>
          </p:cNvCxnSpPr>
          <p:nvPr/>
        </p:nvCxnSpPr>
        <p:spPr>
          <a:xfrm flipH="1" flipV="1">
            <a:off x="5562600" y="5737860"/>
            <a:ext cx="2956560" cy="4495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8"/>
                                        </p:tgtEl>
                                        <p:attrNameLst>
                                          <p:attrName>style.visibility</p:attrName>
                                        </p:attrNameLst>
                                      </p:cBhvr>
                                      <p:to>
                                        <p:strVal val="visible"/>
                                      </p:to>
                                    </p:set>
                                    <p:animEffect transition="in" filter="blinds(horizontal)">
                                      <p:cBhvr>
                                        <p:cTn id="12" dur="500"/>
                                        <p:tgtEl>
                                          <p:spTgt spid="5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z="2800" dirty="0">
                <a:solidFill>
                  <a:schemeClr val="tx1"/>
                </a:solidFill>
                <a:effectLst>
                  <a:outerShdw blurRad="38100" dist="19050" dir="2700000" algn="tl" rotWithShape="0">
                    <a:schemeClr val="dk1">
                      <a:alpha val="40000"/>
                    </a:schemeClr>
                  </a:outerShdw>
                </a:effectLst>
                <a:sym typeface="+mn-ea"/>
              </a:rPr>
              <a:t>2.5 </a:t>
            </a:r>
            <a:r>
              <a:rPr lang="zh-CN" altLang="en-US" sz="2800" dirty="0">
                <a:solidFill>
                  <a:schemeClr val="tx1"/>
                </a:solidFill>
                <a:effectLst>
                  <a:outerShdw blurRad="38100" dist="19050" dir="2700000" algn="tl" rotWithShape="0">
                    <a:schemeClr val="dk1">
                      <a:alpha val="40000"/>
                    </a:schemeClr>
                  </a:outerShdw>
                </a:effectLst>
                <a:cs typeface="+mn-cs"/>
                <a:sym typeface="+mn-ea"/>
              </a:rPr>
              <a:t>Deep Convolutional Generative Adversarial Networks</a:t>
            </a:r>
            <a:r>
              <a:rPr lang="en-US" altLang="zh-CN" sz="2800" dirty="0">
                <a:solidFill>
                  <a:schemeClr val="tx1"/>
                </a:solidFill>
                <a:effectLst>
                  <a:outerShdw blurRad="38100" dist="19050" dir="2700000" algn="tl" rotWithShape="0">
                    <a:schemeClr val="dk1">
                      <a:alpha val="40000"/>
                    </a:schemeClr>
                  </a:outerShdw>
                </a:effectLst>
                <a:sym typeface="+mn-ea"/>
              </a:rPr>
              <a:t>(DCGAN)</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pic>
        <p:nvPicPr>
          <p:cNvPr id="8" name="内容占位符 7"/>
          <p:cNvPicPr>
            <a:picLocks noChangeAspect="1"/>
          </p:cNvPicPr>
          <p:nvPr>
            <p:ph idx="1"/>
          </p:nvPr>
        </p:nvPicPr>
        <p:blipFill>
          <a:blip r:embed="rId2"/>
          <a:stretch>
            <a:fillRect/>
          </a:stretch>
        </p:blipFill>
        <p:spPr>
          <a:xfrm>
            <a:off x="1422400" y="1393190"/>
            <a:ext cx="8354695" cy="2247900"/>
          </a:xfrm>
          <a:prstGeom prst="rect">
            <a:avLst/>
          </a:prstGeom>
        </p:spPr>
      </p:pic>
      <p:sp>
        <p:nvSpPr>
          <p:cNvPr id="9" name="右箭头 8"/>
          <p:cNvSpPr/>
          <p:nvPr/>
        </p:nvSpPr>
        <p:spPr>
          <a:xfrm rot="3300000">
            <a:off x="3470910" y="3911600"/>
            <a:ext cx="1386840" cy="4813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player 1</a:t>
            </a:r>
            <a:endParaRPr lang="en-US" altLang="zh-CN"/>
          </a:p>
        </p:txBody>
      </p:sp>
      <p:sp>
        <p:nvSpPr>
          <p:cNvPr id="11" name="左箭头 10"/>
          <p:cNvSpPr/>
          <p:nvPr/>
        </p:nvSpPr>
        <p:spPr>
          <a:xfrm rot="18600000">
            <a:off x="6459855" y="3921125"/>
            <a:ext cx="1399540" cy="4889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player 2</a:t>
            </a:r>
            <a:endParaRPr lang="en-US" altLang="zh-CN"/>
          </a:p>
        </p:txBody>
      </p:sp>
      <p:sp>
        <p:nvSpPr>
          <p:cNvPr id="12" name="圆角矩形 11"/>
          <p:cNvSpPr/>
          <p:nvPr/>
        </p:nvSpPr>
        <p:spPr>
          <a:xfrm>
            <a:off x="2087880" y="4737100"/>
            <a:ext cx="7543165" cy="164528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2507615" y="5713095"/>
            <a:ext cx="6704330" cy="669290"/>
          </a:xfrm>
          <a:prstGeom prst="rect">
            <a:avLst/>
          </a:prstGeom>
        </p:spPr>
      </p:pic>
      <p:sp>
        <p:nvSpPr>
          <p:cNvPr id="13" name="文本框 12"/>
          <p:cNvSpPr txBox="1"/>
          <p:nvPr/>
        </p:nvSpPr>
        <p:spPr>
          <a:xfrm>
            <a:off x="2141220" y="4966335"/>
            <a:ext cx="7070090" cy="914400"/>
          </a:xfrm>
          <a:prstGeom prst="rect">
            <a:avLst/>
          </a:prstGeom>
          <a:noFill/>
        </p:spPr>
        <p:txBody>
          <a:bodyPr wrap="square" rtlCol="0">
            <a:spAutoFit/>
          </a:bodyPr>
          <a:p>
            <a:r>
              <a:rPr lang="en-US" altLang="zh-CN">
                <a:solidFill>
                  <a:schemeClr val="bg1"/>
                </a:solidFill>
              </a:rPr>
              <a:t>Player 1 and Player 2 compete with each other until an equilibrium is reached,both G and D optimized, with value function </a:t>
            </a:r>
            <a:r>
              <a:rPr lang="en-US" b="1" dirty="0">
                <a:solidFill>
                  <a:schemeClr val="bg1"/>
                </a:solidFill>
                <a:effectLst>
                  <a:outerShdw blurRad="38100" dist="38100" dir="2700000" algn="tl">
                    <a:srgbClr val="000000">
                      <a:alpha val="43137"/>
                    </a:srgbClr>
                  </a:outerShdw>
                </a:effectLst>
                <a:sym typeface="+mn-ea"/>
              </a:rPr>
              <a:t>:</a:t>
            </a:r>
            <a:endParaRPr lang="en-US" b="1" dirty="0">
              <a:solidFill>
                <a:schemeClr val="bg1"/>
              </a:solidFill>
              <a:effectLst>
                <a:outerShdw blurRad="38100" dist="38100" dir="2700000" algn="tl">
                  <a:srgbClr val="000000">
                    <a:alpha val="43137"/>
                  </a:srgbClr>
                </a:outerShdw>
              </a:effectLst>
              <a:latin typeface="+mn-lt"/>
              <a:sym typeface="+mn-ea"/>
            </a:endParaRPr>
          </a:p>
          <a:p>
            <a:endParaRPr lang="en-US" altLang="zh-CN" b="1" dirty="0">
              <a:solidFill>
                <a:schemeClr val="bg1"/>
              </a:solidFill>
              <a:effectLst>
                <a:outerShdw blurRad="38100" dist="38100" dir="2700000" algn="tl">
                  <a:srgbClr val="000000">
                    <a:alpha val="43137"/>
                  </a:srgbClr>
                </a:outerShdw>
              </a:effectLst>
              <a:latin typeface="+mn-lt"/>
              <a:sym typeface="+mn-ea"/>
            </a:endParaRPr>
          </a:p>
        </p:txBody>
      </p:sp>
      <p:sp>
        <p:nvSpPr>
          <p:cNvPr id="3" name="圆角矩形 2"/>
          <p:cNvSpPr/>
          <p:nvPr/>
        </p:nvSpPr>
        <p:spPr>
          <a:xfrm>
            <a:off x="9126220" y="1393190"/>
            <a:ext cx="2227580" cy="1179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widely used in SR</a:t>
            </a:r>
            <a:endParaRPr lang="en-US" altLang="zh-CN"/>
          </a:p>
        </p:txBody>
      </p:sp>
    </p:spTree>
    <p:custDataLst>
      <p:tags r:id="rId4"/>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br>
              <a:rPr lang="en-US" altLang="zh-CN" dirty="0">
                <a:solidFill>
                  <a:schemeClr val="tx1"/>
                </a:solidFill>
                <a:effectLst>
                  <a:outerShdw blurRad="38100" dist="19050" dir="2700000" algn="tl" rotWithShape="0">
                    <a:schemeClr val="dk1">
                      <a:alpha val="40000"/>
                    </a:schemeClr>
                  </a:outerShdw>
                </a:effectLst>
                <a:sym typeface="+mn-ea"/>
              </a:rPr>
            </a:br>
            <a:r>
              <a:rPr lang="en-US" altLang="zh-CN" sz="3200" dirty="0">
                <a:solidFill>
                  <a:schemeClr val="tx1"/>
                </a:solidFill>
                <a:effectLst>
                  <a:outerShdw blurRad="38100" dist="19050" dir="2700000" algn="tl" rotWithShape="0">
                    <a:schemeClr val="dk1">
                      <a:alpha val="40000"/>
                    </a:schemeClr>
                  </a:outerShdw>
                </a:effectLst>
                <a:sym typeface="+mn-ea"/>
              </a:rPr>
              <a:t>3.1 SRCNN and VDSR </a:t>
            </a:r>
            <a:br>
              <a:rPr lang="zh-CN" altLang="en-US" dirty="0"/>
            </a:br>
            <a:endParaRPr lang="zh-CN" altLang="en-US" dirty="0"/>
          </a:p>
        </p:txBody>
      </p:sp>
      <p:sp>
        <p:nvSpPr>
          <p:cNvPr id="3" name="内容占位符 2"/>
          <p:cNvSpPr>
            <a:spLocks noGrp="1"/>
          </p:cNvSpPr>
          <p:nvPr>
            <p:ph idx="1"/>
            <p:custDataLst>
              <p:tags r:id="rId2"/>
            </p:custDataLst>
          </p:nvPr>
        </p:nvSpPr>
        <p:spPr>
          <a:xfrm>
            <a:off x="838200" y="1253490"/>
            <a:ext cx="10515600" cy="4351338"/>
          </a:xfrm>
        </p:spPr>
        <p:txBody>
          <a:bodyPr/>
          <a:lstStyle/>
          <a:p>
            <a:pPr marL="0" indent="0">
              <a:buNone/>
            </a:pPr>
            <a:r>
              <a:rPr lang="en-US" altLang="zh-CN" sz="2000" dirty="0">
                <a:solidFill>
                  <a:schemeClr val="tx1"/>
                </a:solidFill>
                <a:effectLst>
                  <a:outerShdw blurRad="38100" dist="19050" dir="2700000" algn="tl" rotWithShape="0">
                    <a:schemeClr val="dk1">
                      <a:alpha val="40000"/>
                    </a:schemeClr>
                  </a:outerShdw>
                </a:effectLst>
              </a:rPr>
              <a:t>Training data:   </a:t>
            </a:r>
            <a:r>
              <a:rPr lang="en-US" altLang="zh-CN" sz="2000" dirty="0">
                <a:effectLst>
                  <a:outerShdw blurRad="38100" dist="38100" dir="2700000" algn="tl">
                    <a:srgbClr val="000000">
                      <a:alpha val="43137"/>
                    </a:srgbClr>
                  </a:outerShdw>
                </a:effectLst>
                <a:sym typeface="+mn-ea"/>
              </a:rPr>
              <a:t>91 images</a:t>
            </a:r>
            <a:r>
              <a:rPr lang="en-US" altLang="zh-CN" sz="2000" dirty="0">
                <a:solidFill>
                  <a:schemeClr val="tx1"/>
                </a:solidFill>
                <a:effectLst>
                  <a:outerShdw blurRad="38100" dist="19050" dir="2700000" algn="tl" rotWithShape="0">
                    <a:schemeClr val="dk1">
                      <a:alpha val="40000"/>
                    </a:schemeClr>
                  </a:outerShdw>
                </a:effectLst>
              </a:rPr>
              <a:t>     </a:t>
            </a:r>
            <a:r>
              <a:rPr lang="en-US" altLang="zh-CN" sz="2000" dirty="0">
                <a:solidFill>
                  <a:schemeClr val="tx1"/>
                </a:solidFill>
                <a:effectLst>
                  <a:outerShdw blurRad="38100" dist="19050" dir="2700000" algn="tl" rotWithShape="0">
                    <a:schemeClr val="dk1">
                      <a:alpha val="40000"/>
                    </a:schemeClr>
                  </a:outerShdw>
                </a:effectLst>
                <a:sym typeface="+mn-ea"/>
              </a:rPr>
              <a:t>Testing data: </a:t>
            </a:r>
            <a:r>
              <a:rPr lang="en-US" altLang="zh-CN" sz="2000" dirty="0">
                <a:effectLst>
                  <a:outerShdw blurRad="38100" dist="38100" dir="2700000" algn="tl">
                    <a:srgbClr val="000000">
                      <a:alpha val="43137"/>
                    </a:srgbClr>
                  </a:outerShdw>
                </a:effectLst>
                <a:sym typeface="+mn-ea"/>
              </a:rPr>
              <a:t>Set5</a:t>
            </a:r>
            <a:r>
              <a:rPr lang="en-US" altLang="zh-CN" sz="2000" dirty="0">
                <a:solidFill>
                  <a:schemeClr val="tx1"/>
                </a:solidFill>
                <a:effectLst>
                  <a:outerShdw blurRad="38100" dist="19050" dir="2700000" algn="tl" rotWithShape="0">
                    <a:schemeClr val="dk1">
                      <a:alpha val="40000"/>
                    </a:schemeClr>
                  </a:outerShdw>
                </a:effectLst>
                <a:sym typeface="+mn-ea"/>
              </a:rPr>
              <a:t>  Scale factor: </a:t>
            </a:r>
            <a:r>
              <a:rPr lang="en-US" altLang="zh-CN" sz="2000" dirty="0">
                <a:effectLst>
                  <a:outerShdw blurRad="38100" dist="38100" dir="2700000" algn="tl">
                    <a:srgbClr val="000000">
                      <a:alpha val="43137"/>
                    </a:srgbClr>
                  </a:outerShdw>
                </a:effectLst>
                <a:sym typeface="+mn-ea"/>
              </a:rPr>
              <a:t>3</a:t>
            </a:r>
            <a:endParaRPr lang="en-US" sz="2000" b="1" dirty="0">
              <a:solidFill>
                <a:schemeClr val="tx1"/>
              </a:solidFill>
              <a:effectLst>
                <a:outerShdw blurRad="38100" dist="38100" dir="2700000" algn="tl">
                  <a:srgbClr val="000000">
                    <a:alpha val="43137"/>
                  </a:srgbClr>
                </a:outerShdw>
              </a:effectLst>
              <a:latin typeface="+mn-lt"/>
              <a:sym typeface="+mn-ea"/>
            </a:endParaRPr>
          </a:p>
          <a:p>
            <a:pPr marL="0" indent="0">
              <a:buNone/>
            </a:pPr>
            <a:endParaRPr lang="en-US" altLang="zh-CN" sz="2000" dirty="0">
              <a:solidFill>
                <a:schemeClr val="tx1"/>
              </a:solidFill>
              <a:effectLst>
                <a:outerShdw blurRad="38100" dist="19050" dir="2700000" algn="tl" rotWithShape="0">
                  <a:schemeClr val="dk1">
                    <a:alpha val="40000"/>
                  </a:schemeClr>
                </a:outerShdw>
              </a:effectLst>
            </a:endParaRPr>
          </a:p>
          <a:p>
            <a:endParaRPr lang="en-US" altLang="zh-CN" sz="2000" dirty="0">
              <a:solidFill>
                <a:schemeClr val="tx1"/>
              </a:solidFill>
              <a:effectLst>
                <a:outerShdw blurRad="38100" dist="19050" dir="2700000" algn="tl" rotWithShape="0">
                  <a:schemeClr val="dk1">
                    <a:alpha val="40000"/>
                  </a:schemeClr>
                </a:outerShdw>
              </a:effectLst>
            </a:endParaRPr>
          </a:p>
          <a:p>
            <a:pPr marL="0" indent="0">
              <a:buNone/>
            </a:pPr>
            <a:endParaRPr lang="en-US" altLang="zh-CN" sz="1600" dirty="0">
              <a:solidFill>
                <a:schemeClr val="tx1"/>
              </a:solidFill>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3"/>
          <a:stretch>
            <a:fillRect/>
          </a:stretch>
        </p:blipFill>
        <p:spPr>
          <a:xfrm>
            <a:off x="619760" y="2618105"/>
            <a:ext cx="5271135" cy="3288665"/>
          </a:xfrm>
          <a:prstGeom prst="rect">
            <a:avLst/>
          </a:prstGeom>
        </p:spPr>
      </p:pic>
      <p:pic>
        <p:nvPicPr>
          <p:cNvPr id="10" name="图片 9"/>
          <p:cNvPicPr>
            <a:picLocks noChangeAspect="1"/>
          </p:cNvPicPr>
          <p:nvPr/>
        </p:nvPicPr>
        <p:blipFill>
          <a:blip r:embed="rId4"/>
          <a:stretch>
            <a:fillRect/>
          </a:stretch>
        </p:blipFill>
        <p:spPr>
          <a:xfrm>
            <a:off x="6244590" y="2728595"/>
            <a:ext cx="5235575" cy="3177540"/>
          </a:xfrm>
          <a:prstGeom prst="rect">
            <a:avLst/>
          </a:prstGeom>
        </p:spPr>
      </p:pic>
      <p:sp>
        <p:nvSpPr>
          <p:cNvPr id="4" name="圆角矩形 3"/>
          <p:cNvSpPr/>
          <p:nvPr/>
        </p:nvSpPr>
        <p:spPr>
          <a:xfrm>
            <a:off x="9250680" y="1988820"/>
            <a:ext cx="2575560" cy="16459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Converge quicker and more accurate</a:t>
            </a:r>
            <a:endParaRPr lang="en-US" altLang="zh-CN"/>
          </a:p>
        </p:txBody>
      </p:sp>
      <p:cxnSp>
        <p:nvCxnSpPr>
          <p:cNvPr id="5" name="直接箭头连接符 4"/>
          <p:cNvCxnSpPr/>
          <p:nvPr/>
        </p:nvCxnSpPr>
        <p:spPr>
          <a:xfrm flipH="1">
            <a:off x="8077200" y="3604260"/>
            <a:ext cx="1264920" cy="8839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4846320" y="5330825"/>
            <a:ext cx="2308860" cy="304800"/>
          </a:xfrm>
          <a:prstGeom prst="rect">
            <a:avLst/>
          </a:prstGeom>
          <a:noFill/>
        </p:spPr>
        <p:txBody>
          <a:bodyPr wrap="square" rtlCol="0">
            <a:spAutoFit/>
          </a:bodyPr>
          <a:p>
            <a:r>
              <a:rPr lang="en-US" altLang="zh-CN" sz="1400"/>
              <a:t>Training iterations</a:t>
            </a:r>
            <a:endParaRPr lang="en-US" altLang="zh-CN" sz="1400"/>
          </a:p>
        </p:txBody>
      </p:sp>
      <p:sp>
        <p:nvSpPr>
          <p:cNvPr id="7" name="文本框 6"/>
          <p:cNvSpPr txBox="1"/>
          <p:nvPr/>
        </p:nvSpPr>
        <p:spPr>
          <a:xfrm>
            <a:off x="10292080" y="5300345"/>
            <a:ext cx="2308860" cy="304800"/>
          </a:xfrm>
          <a:prstGeom prst="rect">
            <a:avLst/>
          </a:prstGeom>
          <a:noFill/>
        </p:spPr>
        <p:txBody>
          <a:bodyPr wrap="square" rtlCol="0">
            <a:spAutoFit/>
          </a:bodyPr>
          <a:p>
            <a:r>
              <a:rPr lang="en-US" altLang="zh-CN" sz="1400"/>
              <a:t>Training iterations</a:t>
            </a:r>
            <a:endParaRPr lang="en-US" altLang="zh-CN" sz="1400"/>
          </a:p>
        </p:txBody>
      </p:sp>
    </p:spTree>
    <p:custDataLst>
      <p:tags r:id="rId5"/>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509"/>
</p:tagLst>
</file>

<file path=ppt/tags/tag10.xml><?xml version="1.0" encoding="utf-8"?>
<p:tagLst xmlns:p="http://schemas.openxmlformats.org/presentationml/2006/main">
  <p:tag name="KSO_WM_TEMPLATE_CATEGORY" val="custom"/>
  <p:tag name="KSO_WM_TEMPLATE_INDEX" val="160509"/>
  <p:tag name="KSO_WM_TAG_VERSION" val="1.0"/>
  <p:tag name="KSO_WM_SLIDE_ID" val="custom16050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3*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EMPLATE_CATEGORY" val="custom"/>
  <p:tag name="KSO_WM_TEMPLATE_INDEX" val="160509"/>
  <p:tag name="KSO_WM_TAG_VERSION" val="1.0"/>
  <p:tag name="KSO_WM_SLIDE_ID" val="custom16050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TEMPLATE_CATEGORY" val="custom"/>
  <p:tag name="KSO_WM_TEMPLATE_INDEX" val="160509"/>
</p:tagLst>
</file>

<file path=ppt/tags/tag20.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09"/>
  <p:tag name="KSO_WM_UNIT_TYPE" val="f"/>
  <p:tag name="KSO_WM_UNIT_INDEX" val="1"/>
  <p:tag name="KSO_WM_UNIT_ID" val="custom160509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09"/>
  <p:tag name="KSO_WM_UNIT_TYPE" val="f"/>
  <p:tag name="KSO_WM_UNIT_INDEX" val="1"/>
  <p:tag name="KSO_WM_UNIT_ID" val="custom160509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26.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9.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1*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09"/>
  <p:tag name="KSO_WM_UNIT_TYPE" val="f"/>
  <p:tag name="KSO_WM_UNIT_INDEX" val="1"/>
  <p:tag name="KSO_WM_UNIT_ID" val="custom160509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9*a*1"/>
  <p:tag name="KSO_WM_UNIT_CLEAR" val="1"/>
  <p:tag name="KSO_WM_UNIT_LAYERLEVEL" val="1"/>
  <p:tag name="KSO_WM_UNIT_VALUE" val="6"/>
  <p:tag name="KSO_WM_UNIT_ISCONTENTSTITLE" val="0"/>
  <p:tag name="KSO_WM_UNIT_HIGHLIGHT" val="0"/>
  <p:tag name="KSO_WM_UNIT_COMPATIBLE" val="0"/>
  <p:tag name="KSO_WM_UNIT_PRESET_TEXT" val="THANK YOU"/>
</p:tagLst>
</file>

<file path=ppt/tags/tag36.xml><?xml version="1.0" encoding="utf-8"?>
<p:tagLst xmlns:p="http://schemas.openxmlformats.org/presentationml/2006/main">
  <p:tag name="KSO_WM_TEMPLATE_CATEGORY" val="custom"/>
  <p:tag name="KSO_WM_TEMPLATE_INDEX" val="160509"/>
  <p:tag name="KSO_WM_TAG_VERSION" val="1.0"/>
  <p:tag name="KSO_WM_SLIDE_ID" val="custom160509_29"/>
  <p:tag name="KSO_WM_SLIDE_INDEX" val="29"/>
  <p:tag name="KSO_WM_SLIDE_ITEM_CNT" val="1"/>
  <p:tag name="KSO_WM_SLIDE_LAYOUT" val="a"/>
  <p:tag name="KSO_WM_SLIDE_LAYOUT_CNT" val="1"/>
  <p:tag name="KSO_WM_SLIDE_TYPE" val="endPage"/>
  <p:tag name="KSO_WM_BEAUTIFY_FLAG" val="#wm#"/>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09"/>
  <p:tag name="KSO_WM_UNIT_TYPE" val="f"/>
  <p:tag name="KSO_WM_UNIT_INDEX" val="1"/>
  <p:tag name="KSO_WM_UNIT_ID" val="custom160509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09"/>
  <p:tag name="KSO_WM_UNIT_TYPE" val="b"/>
  <p:tag name="KSO_WM_UNIT_INDEX" val="1"/>
  <p:tag name="KSO_WM_UNIT_ID" val="custom160509_1*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CATEGORY" val="custom"/>
  <p:tag name="KSO_WM_TEMPLATE_INDEX" val="160509"/>
  <p:tag name="KSO_WM_TAG_VERSION" val="1.0"/>
  <p:tag name="KSO_WM_SLIDE_ID" val="custom160509_1"/>
  <p:tag name="KSO_WM_SLIDE_INDEX" val="1"/>
  <p:tag name="KSO_WM_SLIDE_ITEM_CNT" val="2"/>
  <p:tag name="KSO_WM_SLIDE_LAYOUT" val="a_b"/>
  <p:tag name="KSO_WM_SLIDE_LAYOUT_CNT" val="1_1"/>
  <p:tag name="KSO_WM_SLIDE_TYPE" val="title"/>
  <p:tag name="KSO_WM_TEMPLATE_THUMBS_INDEX" val="1、11、12、16、24、26、27、28、29"/>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CATEGORY" val="custom"/>
  <p:tag name="KSO_WM_TEMPLATE_INDEX" val="160509"/>
  <p:tag name="KSO_WM_TAG_VERSION" val="1.0"/>
  <p:tag name="KSO_WM_SLIDE_ID" val="custom16050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09"/>
  <p:tag name="KSO_WM_UNIT_TYPE" val="a"/>
  <p:tag name="KSO_WM_UNIT_INDEX" val="1"/>
  <p:tag name="KSO_WM_UNIT_ID" val="custom160509_3*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09"/>
  <p:tag name="KSO_WM_UNIT_TYPE" val="f"/>
  <p:tag name="KSO_WM_UNIT_INDEX" val="1"/>
  <p:tag name="KSO_WM_UNIT_ID" val="custom160509_3*f*1"/>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heme/theme1.xml><?xml version="1.0" encoding="utf-8"?>
<a:theme xmlns:a="http://schemas.openxmlformats.org/drawingml/2006/main" name="Office 主题">
  <a:themeElements>
    <a:clrScheme name="自定义 56">
      <a:dk1>
        <a:srgbClr val="3F3F3F"/>
      </a:dk1>
      <a:lt1>
        <a:sysClr val="window" lastClr="FFFFFF"/>
      </a:lt1>
      <a:dk2>
        <a:srgbClr val="3F3F3F"/>
      </a:dk2>
      <a:lt2>
        <a:srgbClr val="FFFFFF"/>
      </a:lt2>
      <a:accent1>
        <a:srgbClr val="6DCFF6"/>
      </a:accent1>
      <a:accent2>
        <a:srgbClr val="95B2DC"/>
      </a:accent2>
      <a:accent3>
        <a:srgbClr val="CE9ED2"/>
      </a:accent3>
      <a:accent4>
        <a:srgbClr val="ABD372"/>
      </a:accent4>
      <a:accent5>
        <a:srgbClr val="F4989B"/>
      </a:accent5>
      <a:accent6>
        <a:srgbClr val="15C9C8"/>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3187</Words>
  <Application>WPS 演示</Application>
  <PresentationFormat>宽屏</PresentationFormat>
  <Paragraphs>182</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黑体</vt:lpstr>
      <vt:lpstr>Calibri</vt:lpstr>
      <vt:lpstr>Office 主题</vt:lpstr>
      <vt:lpstr>Deep Learning for Image Super-Resolution</vt:lpstr>
      <vt:lpstr>1.1 Breif Introduction to Image Super Resolution</vt:lpstr>
      <vt:lpstr> 1.2 Challenges in Computer Vision</vt:lpstr>
      <vt:lpstr>1.3 Convolutional Nerual Networks (CNN) and Image Super-Resolution Using Deep Convolutional Networks(SRCNN)</vt:lpstr>
      <vt:lpstr>2.2 Sparse Coding vs SRCNN</vt:lpstr>
      <vt:lpstr>2.3 Accurate Image Super-Resolution  Using Very Deep Convolutional Networks(VDSR)</vt:lpstr>
      <vt:lpstr> 2.4 Deeply-Recursive Convolutional Network(DRCN) </vt:lpstr>
      <vt:lpstr>2.5 Deep Convolutional Generative Adversarial Networks(DCGAN)</vt:lpstr>
      <vt:lpstr> 3.1 SRCNN and VDSR  </vt:lpstr>
      <vt:lpstr>3.2 More number of filters and larger filter size</vt:lpstr>
      <vt:lpstr>More layers</vt:lpstr>
      <vt:lpstr> Some result for SRCNN and VDSR </vt:lpstr>
      <vt:lpstr> 3.4 Image super-resolution using DCGAN </vt:lpstr>
      <vt:lpstr>PowerPoint 演示文稿</vt:lpstr>
      <vt:lpstr> Some Result for DCGAN</vt:lpstr>
      <vt:lpstr>4 Conclusion</vt:lpstr>
      <vt:lpstr>THANK YOU</vt:lpstr>
      <vt:lpstr>5 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70</cp:revision>
  <dcterms:created xsi:type="dcterms:W3CDTF">2015-05-05T08:02:00Z</dcterms:created>
  <dcterms:modified xsi:type="dcterms:W3CDTF">2017-03-15T10:19:33Z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