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6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B795-01E7-444B-8697-9259E0C2266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4783DF-A2C9-406E-BA4D-96BF4FE9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ist_of_postal_codes_of_Canada:_M)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3970-767D-4FDD-8824-F72C5AF41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BA82A-267C-4C17-9619-763A4ACCB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 by IBM/Coursera</a:t>
            </a:r>
          </a:p>
        </p:txBody>
      </p:sp>
    </p:spTree>
    <p:extLst>
      <p:ext uri="{BB962C8B-B14F-4D97-AF65-F5344CB8AC3E}">
        <p14:creationId xmlns:p14="http://schemas.microsoft.com/office/powerpoint/2010/main" val="156261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 </a:t>
            </a:r>
            <a:br>
              <a:rPr lang="en-US" b="1" dirty="0"/>
            </a:br>
            <a:r>
              <a:rPr lang="en-US" b="1" dirty="0"/>
              <a:t>--</a:t>
            </a:r>
            <a:r>
              <a:rPr lang="en-US" dirty="0"/>
              <a:t>Explore the Data</a:t>
            </a: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2020889"/>
            <a:ext cx="8596668" cy="3880773"/>
          </a:xfrm>
        </p:spPr>
        <p:txBody>
          <a:bodyPr/>
          <a:lstStyle/>
          <a:p>
            <a:r>
              <a:rPr lang="en-US" dirty="0"/>
              <a:t>Let's use the boxplot to explore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D5AAF-E6C0-474A-AF43-A872C7D9ED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8830" y="2538875"/>
            <a:ext cx="3639820" cy="39165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4D9E32-0A55-4CBE-A496-6349D48BA298}"/>
              </a:ext>
            </a:extLst>
          </p:cNvPr>
          <p:cNvSpPr txBox="1">
            <a:spLocks/>
          </p:cNvSpPr>
          <p:nvPr/>
        </p:nvSpPr>
        <p:spPr>
          <a:xfrm>
            <a:off x="772584" y="257469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frequent category </a:t>
            </a:r>
          </a:p>
          <a:p>
            <a:pPr lvl="1"/>
            <a:r>
              <a:rPr lang="en-US" b="1"/>
              <a:t>Food</a:t>
            </a:r>
          </a:p>
          <a:p>
            <a:pPr lvl="1"/>
            <a:r>
              <a:rPr lang="en-US" b="1"/>
              <a:t>Professional &amp; Other Places</a:t>
            </a:r>
          </a:p>
          <a:p>
            <a:pPr lvl="1"/>
            <a:r>
              <a:rPr lang="en-US" b="1"/>
              <a:t>Outdoors &amp; Recreation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8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 </a:t>
            </a:r>
            <a:br>
              <a:rPr lang="en-US" b="1" dirty="0"/>
            </a:br>
            <a:r>
              <a:rPr lang="en-US" b="1" dirty="0"/>
              <a:t>--</a:t>
            </a:r>
            <a:r>
              <a:rPr lang="en-US" dirty="0"/>
              <a:t>Calculate the Similarity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2020889"/>
            <a:ext cx="8596668" cy="3880773"/>
          </a:xfrm>
        </p:spPr>
        <p:txBody>
          <a:bodyPr/>
          <a:lstStyle/>
          <a:p>
            <a:r>
              <a:rPr lang="en-US" dirty="0"/>
              <a:t>Calculate the similarity between every 2 neighborhood and sort them.</a:t>
            </a:r>
          </a:p>
          <a:p>
            <a:r>
              <a:rPr lang="en-US" dirty="0"/>
              <a:t>Here is the final list looks like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78A46-00E9-47B0-BA4A-90C58FD22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0780" y="2951480"/>
            <a:ext cx="2263140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 </a:t>
            </a:r>
            <a:br>
              <a:rPr lang="en-US" b="1" dirty="0"/>
            </a:br>
            <a:r>
              <a:rPr lang="en-US" b="1" dirty="0"/>
              <a:t>--</a:t>
            </a:r>
            <a:r>
              <a:rPr lang="en-US" dirty="0"/>
              <a:t>Calculate the Similarity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2020889"/>
            <a:ext cx="8596668" cy="3880773"/>
          </a:xfrm>
        </p:spPr>
        <p:txBody>
          <a:bodyPr/>
          <a:lstStyle/>
          <a:p>
            <a:r>
              <a:rPr lang="en-US" dirty="0"/>
              <a:t>The most similar neighborhood with </a:t>
            </a:r>
            <a:r>
              <a:rPr lang="en-US" b="1" dirty="0" err="1"/>
              <a:t>Cedarbrae</a:t>
            </a:r>
            <a:r>
              <a:rPr lang="en-US" dirty="0"/>
              <a:t> is </a:t>
            </a:r>
            <a:r>
              <a:rPr lang="en-US" b="1" dirty="0" err="1"/>
              <a:t>Throgs</a:t>
            </a:r>
            <a:r>
              <a:rPr lang="en-US" b="1" dirty="0"/>
              <a:t> Neck</a:t>
            </a:r>
            <a:r>
              <a:rPr lang="en-US" dirty="0"/>
              <a:t>. Let's output the venues </a:t>
            </a:r>
            <a:r>
              <a:rPr lang="en-US" dirty="0" err="1"/>
              <a:t>nubmer</a:t>
            </a:r>
            <a:r>
              <a:rPr lang="en-US" dirty="0"/>
              <a:t> of </a:t>
            </a:r>
            <a:r>
              <a:rPr lang="en-US" b="1" dirty="0" err="1"/>
              <a:t>Cedarbrae</a:t>
            </a:r>
            <a:r>
              <a:rPr lang="en-US" dirty="0"/>
              <a:t> and </a:t>
            </a:r>
            <a:r>
              <a:rPr lang="en-US" b="1" dirty="0" err="1"/>
              <a:t>Throgs</a:t>
            </a:r>
            <a:r>
              <a:rPr lang="en-US" b="1" dirty="0"/>
              <a:t> Neck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80777-2C89-4EF7-84BE-4CA318348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7749" y="2930207"/>
            <a:ext cx="7802015" cy="82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6D3B0-20C9-418F-B7C4-C74ED2B7E6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748" y="4129403"/>
            <a:ext cx="7892851" cy="766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7B671-28E0-4468-99F0-399263D13AE7}"/>
              </a:ext>
            </a:extLst>
          </p:cNvPr>
          <p:cNvSpPr/>
          <p:nvPr/>
        </p:nvSpPr>
        <p:spPr>
          <a:xfrm>
            <a:off x="2235198" y="52042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Now we can see both the Top 3 venues categories of </a:t>
            </a:r>
            <a:r>
              <a:rPr lang="en-US" b="1" dirty="0" err="1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Cedarbrae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lang="en-US" b="1" dirty="0" err="1"/>
              <a:t>Throgs</a:t>
            </a:r>
            <a:r>
              <a:rPr lang="en-US" b="1" dirty="0"/>
              <a:t> Neck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are: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Food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Professional &amp; Other Places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Shop &amp; Service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 </a:t>
            </a:r>
            <a:br>
              <a:rPr lang="en-US" b="1" dirty="0"/>
            </a:br>
            <a:r>
              <a:rPr lang="en-US" b="1" dirty="0"/>
              <a:t>--</a:t>
            </a:r>
            <a:r>
              <a:rPr lang="en-US" dirty="0"/>
              <a:t>Calculate the Similarity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2020889"/>
            <a:ext cx="8596668" cy="3880773"/>
          </a:xfrm>
        </p:spPr>
        <p:txBody>
          <a:bodyPr/>
          <a:lstStyle/>
          <a:p>
            <a:r>
              <a:rPr lang="en-US" dirty="0"/>
              <a:t>The final Top 5 neighborhoods which similar to </a:t>
            </a:r>
            <a:r>
              <a:rPr lang="en-US" b="1" dirty="0" err="1"/>
              <a:t>Cedarbrae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C7EA1-BDAD-4BAB-B398-FFC2A3C5A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3670" y="2713989"/>
            <a:ext cx="2532380" cy="25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 </a:t>
            </a:r>
            <a:br>
              <a:rPr lang="en-US" b="1" dirty="0"/>
            </a:br>
            <a:r>
              <a:rPr lang="en-US" b="1" dirty="0"/>
              <a:t>--</a:t>
            </a:r>
            <a:r>
              <a:rPr lang="en-US" dirty="0"/>
              <a:t>Calculate the Physical Distance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4" y="2020889"/>
            <a:ext cx="8596668" cy="3880773"/>
          </a:xfrm>
        </p:spPr>
        <p:txBody>
          <a:bodyPr/>
          <a:lstStyle/>
          <a:p>
            <a:r>
              <a:rPr lang="en-US" dirty="0"/>
              <a:t>Use the coordination of neighborhood to calculate the physical distance between alternative neighborhoods and his new company in </a:t>
            </a:r>
            <a:r>
              <a:rPr lang="en-US" b="1" dirty="0"/>
              <a:t>Greenwich Village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30DA8-288E-410F-BD31-8FDF4DB39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667" y="3232149"/>
            <a:ext cx="3403283" cy="22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1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 </a:t>
            </a:r>
            <a:br>
              <a:rPr lang="en-US" b="1" dirty="0"/>
            </a:br>
            <a:r>
              <a:rPr lang="en-US" b="1" dirty="0"/>
              <a:t>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4" y="1766889"/>
            <a:ext cx="8596668" cy="3880773"/>
          </a:xfrm>
        </p:spPr>
        <p:txBody>
          <a:bodyPr/>
          <a:lstStyle/>
          <a:p>
            <a:r>
              <a:rPr lang="en-US" dirty="0"/>
              <a:t>Here is the final Top 3 neighborhoods base on our criterions:</a:t>
            </a:r>
          </a:p>
          <a:p>
            <a:pPr lvl="1"/>
            <a:r>
              <a:rPr lang="en-US" dirty="0"/>
              <a:t>The similarity between different neighborhood according to its venues.</a:t>
            </a:r>
          </a:p>
          <a:p>
            <a:pPr lvl="1"/>
            <a:r>
              <a:rPr lang="en-US" dirty="0"/>
              <a:t>Distance of neighborhood from his new company.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Here is the venues looks like in 3 neighborhoods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A1F27-710A-4E9C-8B18-AFE84BAF0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0089" y="2787650"/>
            <a:ext cx="3278367" cy="137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A5BBD-A77F-4603-AF48-0E05BAA5DF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4900" y="4453891"/>
            <a:ext cx="7785100" cy="721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D0BD8-59E5-47E0-89AE-8BB33AB2F3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62050" y="5175251"/>
            <a:ext cx="7664450" cy="634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5193F-720F-45BD-BA8C-291C93A5CCB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62050" y="5971540"/>
            <a:ext cx="7778750" cy="6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C9B6-68A8-40AB-86C8-AB95280E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28CD-CB4A-47D9-9759-000D2EE2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honest, the data we are using now is the Top-Level categories, which can't provide more details about the venues. Like the category </a:t>
            </a:r>
            <a:r>
              <a:rPr lang="en-US" b="1" dirty="0"/>
              <a:t>Food</a:t>
            </a:r>
            <a:r>
              <a:rPr lang="en-US" dirty="0"/>
              <a:t>, we still can be divided into different categories. If we can divide them basic on the region like </a:t>
            </a:r>
            <a:r>
              <a:rPr lang="en-US" b="1" dirty="0"/>
              <a:t>Chinese Restaurant</a:t>
            </a:r>
            <a:r>
              <a:rPr lang="en-US" dirty="0"/>
              <a:t>/</a:t>
            </a:r>
            <a:r>
              <a:rPr lang="en-US" b="1" dirty="0"/>
              <a:t>Japanese Restaurant</a:t>
            </a:r>
            <a:r>
              <a:rPr lang="en-US" dirty="0"/>
              <a:t>/</a:t>
            </a:r>
            <a:r>
              <a:rPr lang="en-US" b="1" dirty="0"/>
              <a:t>Italian Restaurant</a:t>
            </a:r>
            <a:r>
              <a:rPr lang="en-US" dirty="0"/>
              <a:t>, which can be more representative for our stakeholder’s favor.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C9B6-68A8-40AB-86C8-AB95280E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28CD-CB4A-47D9-9759-000D2EE2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741489"/>
            <a:ext cx="8596668" cy="3880773"/>
          </a:xfrm>
        </p:spPr>
        <p:txBody>
          <a:bodyPr/>
          <a:lstStyle/>
          <a:p>
            <a:r>
              <a:rPr lang="en-US" dirty="0"/>
              <a:t>In this capstone project, we use the skills of Data science to analyze the data of neighborhoods.</a:t>
            </a:r>
          </a:p>
          <a:p>
            <a:pPr lvl="1"/>
            <a:r>
              <a:rPr lang="en-US" dirty="0"/>
              <a:t>We grab the neighborhood data from web and get the venues data from Foursquare.</a:t>
            </a:r>
          </a:p>
          <a:p>
            <a:pPr lvl="1"/>
            <a:r>
              <a:rPr lang="en-US" dirty="0"/>
              <a:t>We clean the invalid data</a:t>
            </a:r>
          </a:p>
          <a:p>
            <a:pPr lvl="1"/>
            <a:r>
              <a:rPr lang="en-US" dirty="0"/>
              <a:t>We use the knowledge of high dimensional data analysis to figure out the most similar neighborhoods.</a:t>
            </a:r>
          </a:p>
          <a:p>
            <a:pPr lvl="1"/>
            <a:r>
              <a:rPr lang="en-US" dirty="0"/>
              <a:t>Finally, we get the final 3 alternative categories to our stakeholder.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031-61BB-493B-A2C5-9011FE3D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76EC-A8AE-455D-95D0-42DB3DC5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1564813"/>
            <a:ext cx="8596668" cy="3880773"/>
          </a:xfrm>
        </p:spPr>
        <p:txBody>
          <a:bodyPr/>
          <a:lstStyle/>
          <a:p>
            <a:r>
              <a:rPr lang="en-US" b="1" dirty="0"/>
              <a:t>Introduction: Find a similar neighborhood</a:t>
            </a:r>
          </a:p>
          <a:p>
            <a:r>
              <a:rPr lang="en-US" b="1" dirty="0"/>
              <a:t>Data </a:t>
            </a:r>
          </a:p>
          <a:p>
            <a:r>
              <a:rPr lang="en-US" b="1" dirty="0"/>
              <a:t>Methodology </a:t>
            </a:r>
          </a:p>
          <a:p>
            <a:r>
              <a:rPr lang="en-US" b="1" dirty="0"/>
              <a:t>Analysis </a:t>
            </a:r>
          </a:p>
          <a:p>
            <a:r>
              <a:rPr lang="en-US" b="1" dirty="0"/>
              <a:t>Result </a:t>
            </a:r>
          </a:p>
          <a:p>
            <a:r>
              <a:rPr lang="en-US" b="1" dirty="0"/>
              <a:t>Discussion </a:t>
            </a:r>
          </a:p>
          <a:p>
            <a:r>
              <a:rPr lang="en-US" b="1" dirty="0"/>
              <a:t>Conclusion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406F-1C29-4367-86B4-01F3DB7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Introduction: Find a similar neighborhood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ACD9-96BA-419E-94AC-3E09405D7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similar </a:t>
            </a:r>
            <a:r>
              <a:rPr lang="en-US" b="1" dirty="0"/>
              <a:t>neighborhood</a:t>
            </a:r>
            <a:r>
              <a:rPr lang="en-US" dirty="0"/>
              <a:t> between Two cities, </a:t>
            </a:r>
            <a:r>
              <a:rPr lang="en-US" b="1" dirty="0"/>
              <a:t>Toronto</a:t>
            </a:r>
            <a:r>
              <a:rPr lang="en-US" dirty="0"/>
              <a:t> and </a:t>
            </a:r>
            <a:r>
              <a:rPr lang="en-US" b="1" dirty="0"/>
              <a:t>New York.</a:t>
            </a:r>
          </a:p>
          <a:p>
            <a:r>
              <a:rPr lang="en-US" dirty="0"/>
              <a:t>Target neighborhood: </a:t>
            </a:r>
            <a:r>
              <a:rPr lang="en-US" b="1" dirty="0" err="1"/>
              <a:t>Cedarbrae</a:t>
            </a:r>
            <a:r>
              <a:rPr lang="en-US" dirty="0"/>
              <a:t> in New York.</a:t>
            </a:r>
          </a:p>
          <a:p>
            <a:r>
              <a:rPr lang="en-US" dirty="0"/>
              <a:t>Two criterions: </a:t>
            </a:r>
          </a:p>
          <a:p>
            <a:pPr lvl="1"/>
            <a:r>
              <a:rPr lang="en-US" dirty="0"/>
              <a:t>Calculate the Similarity basic on the Venues.</a:t>
            </a:r>
          </a:p>
          <a:p>
            <a:pPr lvl="1"/>
            <a:r>
              <a:rPr lang="en-US" dirty="0"/>
              <a:t>The distance to a company in </a:t>
            </a:r>
            <a:r>
              <a:rPr lang="en-US" b="1" dirty="0"/>
              <a:t>Greenwich Village.</a:t>
            </a:r>
          </a:p>
          <a:p>
            <a:r>
              <a:rPr lang="en-US" dirty="0"/>
              <a:t>Give a list of top 3 neighborhood that means above two criterions.</a:t>
            </a:r>
          </a:p>
        </p:txBody>
      </p:sp>
    </p:spTree>
    <p:extLst>
      <p:ext uri="{BB962C8B-B14F-4D97-AF65-F5344CB8AC3E}">
        <p14:creationId xmlns:p14="http://schemas.microsoft.com/office/powerpoint/2010/main" val="156284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E50-8501-44C4-BB3D-6ADD313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08BB-0899-450B-AFC3-8F31DF70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definition of our problem, factors that will influence our </a:t>
            </a:r>
            <a:r>
              <a:rPr lang="en-US" dirty="0" err="1"/>
              <a:t>decission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The similarity between different neighborhood according to its venues.</a:t>
            </a:r>
          </a:p>
          <a:p>
            <a:pPr lvl="1"/>
            <a:r>
              <a:rPr lang="en-US" dirty="0"/>
              <a:t>Distance of neighborhood from his new company.</a:t>
            </a:r>
          </a:p>
          <a:p>
            <a:r>
              <a:rPr lang="en-US" dirty="0"/>
              <a:t>We decided to use regularly spaced grid of locations, centered around city center, to define our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EE50-8501-44C4-BB3D-6ADD313F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--source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08BB-0899-450B-AFC3-8F31DF70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Boroughs list of </a:t>
            </a:r>
            <a:r>
              <a:rPr lang="en-US" b="1" dirty="0"/>
              <a:t>Toronto</a:t>
            </a:r>
            <a:r>
              <a:rPr lang="en-US" dirty="0"/>
              <a:t> and </a:t>
            </a:r>
            <a:r>
              <a:rPr lang="en-US" b="1" dirty="0"/>
              <a:t>New York</a:t>
            </a:r>
            <a:r>
              <a:rPr lang="en-US" dirty="0"/>
              <a:t> from web</a:t>
            </a:r>
          </a:p>
          <a:p>
            <a:pPr lvl="1"/>
            <a:r>
              <a:rPr lang="en-US" dirty="0"/>
              <a:t>New York: 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Toronto:</a:t>
            </a:r>
            <a:r>
              <a:rPr lang="en-US" u="sng" dirty="0" err="1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://en.wikipedia.org/wiki/</a:t>
            </a:r>
            <a:r>
              <a:rPr lang="en-US" u="sng" dirty="0" err="1">
                <a:hlinkClick r:id="rId3"/>
              </a:rPr>
              <a:t>List_of_postal_codes_of_Canada:_M</a:t>
            </a:r>
            <a:endParaRPr lang="en-US" dirty="0"/>
          </a:p>
          <a:p>
            <a:pPr lvl="0"/>
            <a:r>
              <a:rPr lang="en-US" dirty="0"/>
              <a:t>Same with above, we will obtain the neighborhood list from the web.</a:t>
            </a:r>
          </a:p>
          <a:p>
            <a:pPr lvl="0"/>
            <a:r>
              <a:rPr lang="en-US" dirty="0"/>
              <a:t>Longitude and latitude will be obtained by using </a:t>
            </a:r>
            <a:r>
              <a:rPr lang="en-US" b="1" dirty="0"/>
              <a:t>Google Maps API reverse geocoding</a:t>
            </a:r>
            <a:endParaRPr lang="en-US" dirty="0"/>
          </a:p>
          <a:p>
            <a:pPr lvl="0"/>
            <a:r>
              <a:rPr lang="en-US" dirty="0"/>
              <a:t>Venues information will be obtained using </a:t>
            </a:r>
            <a:r>
              <a:rPr lang="en-US" b="1" dirty="0"/>
              <a:t>Foursquare API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--Neighborhood data for New York city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get the data from below csv file:</a:t>
            </a:r>
          </a:p>
          <a:p>
            <a:pPr marL="0" indent="0">
              <a:buNone/>
            </a:pPr>
            <a:r>
              <a:rPr lang="en-US" dirty="0"/>
              <a:t>	https://cocl.us/new_york_dataset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EE02B-42EE-4A27-856F-F26847B2A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997" y="3015486"/>
            <a:ext cx="4257931" cy="32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1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--Neighborhood data for Toronto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Beautiful Soup to grab the table from website(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r>
              <a:rPr lang="en-US" dirty="0">
                <a:hlinkClick r:id="rId2"/>
              </a:rPr>
              <a:t>)\</a:t>
            </a:r>
            <a:endParaRPr lang="en-US" dirty="0"/>
          </a:p>
          <a:p>
            <a:r>
              <a:rPr lang="en-US" dirty="0"/>
              <a:t>Combine the coordinates and Postcode from a csv file (http://cocl.us/Geospatial_data -O Torontocoordinates.csv).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2EF2E-85FC-493A-9B9F-BF7FCA38A3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9353" y="3429000"/>
            <a:ext cx="6695213" cy="32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</a:t>
            </a:r>
            <a:br>
              <a:rPr lang="en-US" dirty="0"/>
            </a:br>
            <a:r>
              <a:rPr lang="en-US" dirty="0"/>
              <a:t>--Grab the venues from the Foursquare API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grab the Top-Level venue categories of every neighborhood.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2EF2E-85FC-493A-9B9F-BF7FCA38A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0465" y="2827248"/>
            <a:ext cx="6695213" cy="321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01C83-E5AA-4E83-9009-DFEE85F1F5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825" y="3702784"/>
            <a:ext cx="35966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4169-C104-4BA1-9EF8-5F40099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4" y="584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Methodology </a:t>
            </a:r>
            <a:br>
              <a:rPr lang="en-US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FA25-C081-45A9-89E0-5B2F58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84" y="1608139"/>
            <a:ext cx="8596668" cy="3880773"/>
          </a:xfrm>
        </p:spPr>
        <p:txBody>
          <a:bodyPr/>
          <a:lstStyle/>
          <a:p>
            <a:r>
              <a:rPr lang="en-US" dirty="0"/>
              <a:t>Build the algorithm that can measure similarity between different neighborhoods. Use the number of every categories as the components of vector and calculate the Euclidean distance. Give Top 5 similar neighborhood.</a:t>
            </a:r>
          </a:p>
          <a:p>
            <a:r>
              <a:rPr lang="en-US" dirty="0"/>
              <a:t>Use the coordinate data to calculate the distance between the company location and the Top 5 similar neighborhood and will rank them base on the distance.</a:t>
            </a:r>
          </a:p>
          <a:p>
            <a:r>
              <a:rPr lang="en-US" dirty="0"/>
              <a:t>Recommend 3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8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773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Times New Roman</vt:lpstr>
      <vt:lpstr>Trebuchet MS</vt:lpstr>
      <vt:lpstr>Wingdings 3</vt:lpstr>
      <vt:lpstr>Facet</vt:lpstr>
      <vt:lpstr>Capstone Project</vt:lpstr>
      <vt:lpstr>Agenda</vt:lpstr>
      <vt:lpstr>Introduction: Find a similar neighborhood </vt:lpstr>
      <vt:lpstr>Data</vt:lpstr>
      <vt:lpstr>Data --source</vt:lpstr>
      <vt:lpstr>Data --Neighborhood data for New York city </vt:lpstr>
      <vt:lpstr>Data --Neighborhood data for Toronto </vt:lpstr>
      <vt:lpstr>Data --Grab the venues from the Foursquare API  </vt:lpstr>
      <vt:lpstr>Methodology    </vt:lpstr>
      <vt:lpstr>Analysis  --Explore the Data     </vt:lpstr>
      <vt:lpstr>Analysis  --Calculate the Similarity      </vt:lpstr>
      <vt:lpstr>Analysis  --Calculate the Similarity      </vt:lpstr>
      <vt:lpstr>Analysis  --Calculate the Similarity      </vt:lpstr>
      <vt:lpstr>Analysis  --Calculate the Physical Distance      </vt:lpstr>
      <vt:lpstr>Result      </vt:lpstr>
      <vt:lpstr>Discussion 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Aaron Zhang</dc:creator>
  <cp:lastModifiedBy>Aaron Zhang</cp:lastModifiedBy>
  <cp:revision>7</cp:revision>
  <dcterms:created xsi:type="dcterms:W3CDTF">2020-03-01T10:25:16Z</dcterms:created>
  <dcterms:modified xsi:type="dcterms:W3CDTF">2020-03-01T11:29:02Z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aazhang@nvidia.com</vt:lpwstr>
  </property>
  <property fmtid="{D5CDD505-2E9C-101B-9397-08002B2CF9AE}" pid="5" name="MSIP_Label_6b558183-044c-4105-8d9c-cea02a2a3d86_SetDate">
    <vt:lpwstr>2020-03-01T10:46:04.6882323Z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f02ae29b-ead0-414a-868f-e9c6ee22316f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