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78" r:id="rId6"/>
    <p:sldId id="260" r:id="rId7"/>
    <p:sldId id="263" r:id="rId8"/>
    <p:sldId id="267" r:id="rId9"/>
    <p:sldId id="261" r:id="rId10"/>
    <p:sldId id="266" r:id="rId11"/>
    <p:sldId id="280" r:id="rId12"/>
    <p:sldId id="286" r:id="rId13"/>
    <p:sldId id="273" r:id="rId14"/>
    <p:sldId id="276" r:id="rId15"/>
    <p:sldId id="287" r:id="rId16"/>
    <p:sldId id="274" r:id="rId17"/>
    <p:sldId id="288" r:id="rId18"/>
    <p:sldId id="281" r:id="rId19"/>
    <p:sldId id="282" r:id="rId20"/>
    <p:sldId id="283" r:id="rId21"/>
    <p:sldId id="265" r:id="rId22"/>
    <p:sldId id="277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86555-48D4-46E2-8E1F-0FA65160FB33}" v="3754" dt="2023-05-31T10:59:19.284"/>
    <p1510:client id="{7412AA89-9338-4606-B2EC-0D13B6A80A7B}" v="636" dt="2023-05-31T10:59:44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832B1-16D4-4687-A1C8-734B75B4EDCB}" type="datetimeFigureOut">
              <a:t>2023-05-31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4B075-5BE6-4813-A056-9F6AA930CA7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4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blog/graph-algorithms-neo4j-weakly-connected-component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  FRAM LASER POINTER</a:t>
            </a:r>
          </a:p>
          <a:p>
            <a:endParaRPr lang="en-US"/>
          </a:p>
          <a:p>
            <a:r>
              <a:rPr lang="en-US"/>
              <a:t>Ge </a:t>
            </a:r>
            <a:r>
              <a:rPr lang="en-US" err="1"/>
              <a:t>snabb</a:t>
            </a:r>
            <a:r>
              <a:rPr lang="en-US"/>
              <a:t> </a:t>
            </a:r>
            <a:r>
              <a:rPr lang="en-US" err="1"/>
              <a:t>överblick</a:t>
            </a:r>
            <a:r>
              <a:rPr lang="en-US"/>
              <a:t> </a:t>
            </a:r>
            <a:r>
              <a:rPr lang="en-US" err="1"/>
              <a:t>över</a:t>
            </a:r>
            <a:r>
              <a:rPr lang="en-US"/>
              <a:t> </a:t>
            </a:r>
            <a:r>
              <a:rPr lang="en-US" err="1"/>
              <a:t>projektet</a:t>
            </a:r>
            <a:r>
              <a:rPr lang="en-US"/>
              <a:t>.</a:t>
            </a:r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302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another algorithm</a:t>
            </a:r>
          </a:p>
          <a:p>
            <a:r>
              <a:rPr lang="en-US"/>
              <a:t>Community detection algorithm - Optimized modularity</a:t>
            </a:r>
          </a:p>
          <a:p>
            <a:r>
              <a:rPr lang="en-US" b="0" i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Graphs with high modularity have dense connections between the nodes within modules but sparse connections between nodes in different modules.</a:t>
            </a:r>
            <a:endParaRPr lang="en-US"/>
          </a:p>
          <a:p>
            <a:r>
              <a:rPr lang="en-US"/>
              <a:t>Each node separate community, iteratively merges communities based on modularity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5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X-axis = Normality index based only of questions on school climate</a:t>
            </a:r>
          </a:p>
          <a:p>
            <a:r>
              <a:rPr lang="en-US"/>
              <a:t>Y-axis = Normality index based only of questions on victimization</a:t>
            </a:r>
          </a:p>
          <a:p>
            <a:endParaRPr lang="en-US"/>
          </a:p>
          <a:p>
            <a:r>
              <a:rPr lang="en-US"/>
              <a:t>Top right = You answered according to the norm on both question categories</a:t>
            </a:r>
          </a:p>
          <a:p>
            <a:r>
              <a:rPr lang="en-US"/>
              <a:t>Bottom left = You answered deviating on both question categories</a:t>
            </a:r>
          </a:p>
          <a:p>
            <a:endParaRPr lang="en-US"/>
          </a:p>
          <a:p>
            <a:r>
              <a:rPr lang="en-US"/>
              <a:t>Want to find outlier clusters</a:t>
            </a:r>
          </a:p>
          <a:p>
            <a:endParaRPr lang="en-US"/>
          </a:p>
          <a:p>
            <a:r>
              <a:rPr lang="sv-SE" err="1"/>
              <a:t>These</a:t>
            </a:r>
            <a:r>
              <a:rPr lang="sv-SE"/>
              <a:t> </a:t>
            </a:r>
            <a:r>
              <a:rPr lang="sv-SE" err="1"/>
              <a:t>are</a:t>
            </a:r>
            <a:r>
              <a:rPr lang="sv-SE"/>
              <a:t> not optimal </a:t>
            </a:r>
            <a:r>
              <a:rPr lang="sv-SE" err="1"/>
              <a:t>results</a:t>
            </a:r>
            <a:r>
              <a:rPr lang="sv-SE"/>
              <a:t> </a:t>
            </a:r>
            <a:r>
              <a:rPr lang="sv-SE" err="1"/>
              <a:t>but</a:t>
            </a:r>
            <a:r>
              <a:rPr lang="sv-SE"/>
              <a:t> to </a:t>
            </a:r>
            <a:r>
              <a:rPr lang="sv-SE" err="1"/>
              <a:t>improve</a:t>
            </a:r>
            <a:r>
              <a:rPr lang="sv-SE"/>
              <a:t> the </a:t>
            </a:r>
            <a:r>
              <a:rPr lang="sv-SE" err="1"/>
              <a:t>results</a:t>
            </a:r>
            <a:r>
              <a:rPr lang="sv-SE"/>
              <a:t>, </a:t>
            </a:r>
            <a:r>
              <a:rPr lang="sv-SE" err="1"/>
              <a:t>we</a:t>
            </a:r>
            <a:r>
              <a:rPr lang="sv-SE"/>
              <a:t> </a:t>
            </a:r>
            <a:r>
              <a:rPr lang="sv-SE" err="1"/>
              <a:t>wanted</a:t>
            </a:r>
            <a:r>
              <a:rPr lang="sv-SE"/>
              <a:t> relationships </a:t>
            </a:r>
            <a:r>
              <a:rPr lang="sv-SE" err="1"/>
              <a:t>among</a:t>
            </a:r>
            <a:r>
              <a:rPr lang="sv-SE"/>
              <a:t> students </a:t>
            </a:r>
            <a:r>
              <a:rPr lang="sv-SE">
                <a:sym typeface="Wingdings" panose="05000000000000000000" pitchFamily="2" charset="2"/>
              </a:rPr>
              <a:t></a:t>
            </a:r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968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/>
              <a:t>…</a:t>
            </a:r>
            <a:r>
              <a:rPr lang="sv-SE" err="1"/>
              <a:t>hence</a:t>
            </a:r>
            <a:r>
              <a:rPr lang="sv-SE"/>
              <a:t>, the </a:t>
            </a:r>
            <a:r>
              <a:rPr lang="sv-SE" err="1"/>
              <a:t>introduction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similarity</a:t>
            </a:r>
            <a:r>
              <a:rPr lang="sv-SE"/>
              <a:t> relationship</a:t>
            </a:r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254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v-SE" err="1"/>
              <a:t>Node</a:t>
            </a:r>
            <a:r>
              <a:rPr lang="sv-SE"/>
              <a:t> </a:t>
            </a:r>
            <a:r>
              <a:rPr lang="sv-SE" err="1"/>
              <a:t>Similarity</a:t>
            </a:r>
            <a:r>
              <a:rPr lang="sv-SE"/>
              <a:t>, an </a:t>
            </a:r>
            <a:r>
              <a:rPr lang="sv-SE" err="1"/>
              <a:t>algorithm</a:t>
            </a:r>
            <a:r>
              <a:rPr lang="sv-SE"/>
              <a:t> to </a:t>
            </a:r>
            <a:r>
              <a:rPr lang="sv-SE" err="1"/>
              <a:t>measure</a:t>
            </a:r>
            <a:r>
              <a:rPr lang="sv-SE"/>
              <a:t> </a:t>
            </a:r>
            <a:r>
              <a:rPr lang="sv-SE" err="1"/>
              <a:t>similarity</a:t>
            </a:r>
            <a:endParaRPr lang="sv-SE"/>
          </a:p>
          <a:p>
            <a:pPr marL="0" indent="0">
              <a:buFont typeface="Arial" panose="020B0604020202020204" pitchFamily="34" charset="0"/>
              <a:buNone/>
            </a:pPr>
            <a:r>
              <a:rPr lang="sv-SE"/>
              <a:t>For </a:t>
            </a:r>
            <a:r>
              <a:rPr lang="sv-SE" err="1"/>
              <a:t>example</a:t>
            </a:r>
            <a:r>
              <a:rPr lang="sv-SE"/>
              <a:t>, Bob – Alice, 3 </a:t>
            </a:r>
            <a:r>
              <a:rPr lang="sv-SE" err="1"/>
              <a:t>distinct</a:t>
            </a:r>
            <a:r>
              <a:rPr lang="sv-SE"/>
              <a:t> </a:t>
            </a:r>
            <a:r>
              <a:rPr lang="sv-SE" err="1"/>
              <a:t>neighbors</a:t>
            </a:r>
            <a:r>
              <a:rPr lang="sv-SE"/>
              <a:t>, 2 </a:t>
            </a:r>
            <a:r>
              <a:rPr lang="sv-SE" err="1"/>
              <a:t>shared</a:t>
            </a:r>
            <a:r>
              <a:rPr lang="sv-SE"/>
              <a:t> = 2/3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66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Community 94 </a:t>
            </a:r>
            <a:r>
              <a:rPr lang="sv-SE" err="1"/>
              <a:t>almost</a:t>
            </a:r>
            <a:r>
              <a:rPr lang="sv-SE"/>
              <a:t> 7% </a:t>
            </a:r>
            <a:r>
              <a:rPr lang="sv-SE" err="1"/>
              <a:t>of</a:t>
            </a:r>
            <a:r>
              <a:rPr lang="sv-SE"/>
              <a:t> the population</a:t>
            </a:r>
          </a:p>
          <a:p>
            <a:r>
              <a:rPr lang="sv-SE"/>
              <a:t>Scores </a:t>
            </a:r>
            <a:r>
              <a:rPr lang="sv-SE" err="1"/>
              <a:t>low</a:t>
            </a:r>
            <a:r>
              <a:rPr lang="sv-SE"/>
              <a:t> on the </a:t>
            </a:r>
            <a:r>
              <a:rPr lang="sv-SE" err="1"/>
              <a:t>normality</a:t>
            </a:r>
            <a:r>
              <a:rPr lang="sv-SE"/>
              <a:t> index </a:t>
            </a:r>
            <a:r>
              <a:rPr lang="sv-SE" err="1"/>
              <a:t>based</a:t>
            </a:r>
            <a:r>
              <a:rPr lang="sv-SE"/>
              <a:t> on </a:t>
            </a:r>
            <a:r>
              <a:rPr lang="sv-SE" err="1"/>
              <a:t>school</a:t>
            </a:r>
            <a:r>
              <a:rPr lang="sv-SE"/>
              <a:t> </a:t>
            </a:r>
            <a:r>
              <a:rPr lang="sv-SE" err="1"/>
              <a:t>climate</a:t>
            </a:r>
            <a:endParaRPr lang="sv-SE"/>
          </a:p>
          <a:p>
            <a:r>
              <a:rPr lang="sv-SE" err="1"/>
              <a:t>Size</a:t>
            </a:r>
            <a:r>
              <a:rPr lang="sv-SE"/>
              <a:t> in </a:t>
            </a:r>
            <a:r>
              <a:rPr lang="sv-SE" err="1"/>
              <a:t>accordance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the proportion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bullied</a:t>
            </a:r>
            <a:r>
              <a:rPr lang="sv-SE"/>
              <a:t> students </a:t>
            </a:r>
            <a:r>
              <a:rPr lang="sv-SE" err="1"/>
              <a:t>corresponding</a:t>
            </a:r>
            <a:r>
              <a:rPr lang="sv-SE"/>
              <a:t> to the </a:t>
            </a:r>
            <a:r>
              <a:rPr lang="sv-SE" err="1"/>
              <a:t>field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behavior</a:t>
            </a:r>
            <a:r>
              <a:rPr lang="sv-SE"/>
              <a:t> science 6-9%.</a:t>
            </a:r>
          </a:p>
          <a:p>
            <a:r>
              <a:rPr lang="sv-SE"/>
              <a:t>The </a:t>
            </a:r>
            <a:r>
              <a:rPr lang="sv-SE" err="1"/>
              <a:t>hypothesis</a:t>
            </a:r>
            <a:r>
              <a:rPr lang="sv-SE"/>
              <a:t> </a:t>
            </a:r>
            <a:r>
              <a:rPr lang="sv-SE" err="1"/>
              <a:t>that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is a </a:t>
            </a:r>
            <a:r>
              <a:rPr lang="sv-SE" err="1"/>
              <a:t>bullied</a:t>
            </a:r>
            <a:r>
              <a:rPr lang="sv-SE"/>
              <a:t> cluster is </a:t>
            </a:r>
            <a:r>
              <a:rPr lang="sv-SE" err="1"/>
              <a:t>asserted</a:t>
            </a:r>
            <a:r>
              <a:rPr lang="sv-SE"/>
              <a:t> </a:t>
            </a:r>
            <a:r>
              <a:rPr lang="sv-SE" err="1"/>
              <a:t>when</a:t>
            </a:r>
            <a:r>
              <a:rPr lang="sv-SE"/>
              <a:t> zooming in on </a:t>
            </a:r>
            <a:r>
              <a:rPr lang="sv-SE" err="1"/>
              <a:t>victimization</a:t>
            </a:r>
            <a:r>
              <a:rPr lang="sv-SE"/>
              <a:t> and </a:t>
            </a:r>
            <a:r>
              <a:rPr lang="sv-SE" err="1"/>
              <a:t>school</a:t>
            </a:r>
            <a:r>
              <a:rPr lang="sv-SE"/>
              <a:t> </a:t>
            </a:r>
            <a:r>
              <a:rPr lang="sv-SE" err="1"/>
              <a:t>climate</a:t>
            </a:r>
            <a:r>
              <a:rPr lang="sv-SE"/>
              <a:t> </a:t>
            </a:r>
            <a:r>
              <a:rPr lang="sv-SE" err="1"/>
              <a:t>answers</a:t>
            </a:r>
            <a:r>
              <a:rPr lang="sv-SE"/>
              <a:t> </a:t>
            </a:r>
            <a:r>
              <a:rPr lang="sv-SE">
                <a:sym typeface="Wingdings" panose="05000000000000000000" pitchFamily="2" charset="2"/>
              </a:rPr>
              <a:t>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06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err="1"/>
              <a:t>Explain</a:t>
            </a:r>
            <a:r>
              <a:rPr lang="sv-SE"/>
              <a:t> </a:t>
            </a:r>
            <a:r>
              <a:rPr lang="sv-SE" err="1"/>
              <a:t>question</a:t>
            </a:r>
            <a:endParaRPr lang="sv-SE"/>
          </a:p>
          <a:p>
            <a:r>
              <a:rPr lang="sv-SE" err="1"/>
              <a:t>Explain</a:t>
            </a:r>
            <a:r>
              <a:rPr lang="sv-SE"/>
              <a:t> the </a:t>
            </a:r>
            <a:r>
              <a:rPr lang="sv-SE" err="1"/>
              <a:t>axes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369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Dr. Johansson </a:t>
            </a:r>
            <a:r>
              <a:rPr lang="sv-SE" err="1"/>
              <a:t>Associate</a:t>
            </a:r>
            <a:r>
              <a:rPr lang="sv-SE"/>
              <a:t> Professor in </a:t>
            </a:r>
            <a:r>
              <a:rPr lang="sv-SE" err="1"/>
              <a:t>behavioural</a:t>
            </a:r>
            <a:r>
              <a:rPr lang="sv-SE"/>
              <a:t> science, Örebro University</a:t>
            </a:r>
          </a:p>
          <a:p>
            <a:r>
              <a:rPr lang="sv-SE" err="1"/>
              <a:t>Bottom</a:t>
            </a:r>
            <a:r>
              <a:rPr lang="sv-SE"/>
              <a:t> 8% = </a:t>
            </a:r>
            <a:r>
              <a:rPr lang="sv-SE" err="1"/>
              <a:t>Lowest</a:t>
            </a:r>
            <a:r>
              <a:rPr lang="sv-SE"/>
              <a:t> </a:t>
            </a:r>
            <a:r>
              <a:rPr lang="sv-SE" err="1"/>
              <a:t>scoring</a:t>
            </a:r>
            <a:r>
              <a:rPr lang="sv-SE"/>
              <a:t> students on </a:t>
            </a:r>
            <a:r>
              <a:rPr lang="sv-SE" err="1"/>
              <a:t>positivity</a:t>
            </a:r>
            <a:r>
              <a:rPr lang="sv-SE"/>
              <a:t> index = Expert </a:t>
            </a:r>
            <a:r>
              <a:rPr lang="sv-SE" err="1"/>
              <a:t>Simulated</a:t>
            </a:r>
            <a:r>
              <a:rPr lang="sv-SE"/>
              <a:t> ”</a:t>
            </a:r>
            <a:r>
              <a:rPr lang="sv-SE" err="1"/>
              <a:t>bullied</a:t>
            </a:r>
            <a:r>
              <a:rPr lang="sv-SE"/>
              <a:t>” cluster</a:t>
            </a:r>
          </a:p>
          <a:p>
            <a:endParaRPr lang="sv-SE"/>
          </a:p>
          <a:p>
            <a:r>
              <a:rPr lang="sv-SE">
                <a:sym typeface="Wingdings" panose="05000000000000000000" pitchFamily="2" charset="2"/>
              </a:rPr>
              <a:t></a:t>
            </a:r>
          </a:p>
          <a:p>
            <a:endParaRPr lang="sv-SE"/>
          </a:p>
          <a:p>
            <a:r>
              <a:rPr lang="sv-SE"/>
              <a:t>78.3% </a:t>
            </a:r>
            <a:r>
              <a:rPr lang="sv-SE" err="1"/>
              <a:t>of</a:t>
            </a:r>
            <a:r>
              <a:rPr lang="sv-SE"/>
              <a:t> the expert </a:t>
            </a:r>
            <a:r>
              <a:rPr lang="sv-SE" err="1"/>
              <a:t>predictions</a:t>
            </a:r>
            <a:r>
              <a:rPr lang="sv-SE"/>
              <a:t> </a:t>
            </a:r>
            <a:r>
              <a:rPr lang="sv-SE" err="1"/>
              <a:t>are</a:t>
            </a:r>
            <a:r>
              <a:rPr lang="sv-SE"/>
              <a:t> in </a:t>
            </a:r>
            <a:r>
              <a:rPr lang="sv-SE" err="1"/>
              <a:t>community</a:t>
            </a:r>
            <a:r>
              <a:rPr lang="sv-SE"/>
              <a:t> 94.</a:t>
            </a:r>
          </a:p>
          <a:p>
            <a:endParaRPr lang="sv-SE"/>
          </a:p>
          <a:p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further</a:t>
            </a:r>
            <a:r>
              <a:rPr lang="sv-SE"/>
              <a:t> support </a:t>
            </a:r>
            <a:r>
              <a:rPr lang="sv-SE" err="1"/>
              <a:t>our</a:t>
            </a:r>
            <a:r>
              <a:rPr lang="sv-SE"/>
              <a:t> </a:t>
            </a:r>
            <a:r>
              <a:rPr lang="sv-SE" err="1"/>
              <a:t>hypothesis</a:t>
            </a:r>
            <a:r>
              <a:rPr lang="sv-SE"/>
              <a:t> </a:t>
            </a:r>
            <a:r>
              <a:rPr lang="sv-SE" err="1"/>
              <a:t>that</a:t>
            </a:r>
            <a:r>
              <a:rPr lang="sv-SE"/>
              <a:t> </a:t>
            </a:r>
            <a:r>
              <a:rPr lang="sv-SE" err="1"/>
              <a:t>louvain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sim. Community 94 is a </a:t>
            </a:r>
            <a:r>
              <a:rPr lang="sv-SE" err="1"/>
              <a:t>bullied</a:t>
            </a:r>
            <a:r>
              <a:rPr lang="sv-SE"/>
              <a:t> </a:t>
            </a:r>
            <a:r>
              <a:rPr lang="sv-SE" err="1"/>
              <a:t>community</a:t>
            </a:r>
            <a:r>
              <a:rPr lang="sv-SE"/>
              <a:t>.</a:t>
            </a:r>
          </a:p>
          <a:p>
            <a:endParaRPr lang="sv-SE"/>
          </a:p>
          <a:p>
            <a:r>
              <a:rPr lang="sv-SE" err="1"/>
              <a:t>Future</a:t>
            </a:r>
            <a:r>
              <a:rPr lang="sv-SE"/>
              <a:t> </a:t>
            </a:r>
            <a:r>
              <a:rPr lang="sv-SE" err="1"/>
              <a:t>work</a:t>
            </a:r>
            <a:r>
              <a:rPr lang="sv-SE"/>
              <a:t>: </a:t>
            </a:r>
            <a:r>
              <a:rPr lang="sv-SE" err="1"/>
              <a:t>Analyzing</a:t>
            </a:r>
            <a:r>
              <a:rPr lang="sv-SE"/>
              <a:t> students </a:t>
            </a:r>
            <a:r>
              <a:rPr lang="sv-SE" err="1"/>
              <a:t>that</a:t>
            </a:r>
            <a:r>
              <a:rPr lang="sv-SE"/>
              <a:t> </a:t>
            </a:r>
            <a:r>
              <a:rPr lang="sv-SE" err="1"/>
              <a:t>are</a:t>
            </a:r>
            <a:r>
              <a:rPr lang="sv-SE"/>
              <a:t> in </a:t>
            </a:r>
            <a:r>
              <a:rPr lang="sv-SE" err="1"/>
              <a:t>community</a:t>
            </a:r>
            <a:r>
              <a:rPr lang="sv-SE"/>
              <a:t> 94 </a:t>
            </a:r>
            <a:r>
              <a:rPr lang="sv-SE" err="1"/>
              <a:t>but</a:t>
            </a:r>
            <a:r>
              <a:rPr lang="sv-SE"/>
              <a:t> not in expert </a:t>
            </a:r>
            <a:r>
              <a:rPr lang="sv-SE" err="1"/>
              <a:t>simulated</a:t>
            </a:r>
            <a:r>
              <a:rPr lang="sv-SE"/>
              <a:t> </a:t>
            </a:r>
            <a:r>
              <a:rPr lang="sv-SE" err="1"/>
              <a:t>commuity</a:t>
            </a:r>
            <a:r>
              <a:rPr lang="sv-SE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638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Use</a:t>
            </a:r>
            <a:r>
              <a:rPr lang="sv-SE"/>
              <a:t> the </a:t>
            </a:r>
            <a:r>
              <a:rPr lang="sv-SE" err="1"/>
              <a:t>entire</a:t>
            </a:r>
            <a:r>
              <a:rPr lang="sv-SE"/>
              <a:t> </a:t>
            </a:r>
            <a:r>
              <a:rPr lang="sv-SE" err="1"/>
              <a:t>dataset</a:t>
            </a:r>
            <a:r>
              <a:rPr lang="sv-SE"/>
              <a:t> for ml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Expand</a:t>
            </a:r>
            <a:r>
              <a:rPr lang="sv-SE"/>
              <a:t> the </a:t>
            </a:r>
            <a:r>
              <a:rPr lang="sv-SE" err="1"/>
              <a:t>dataset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openly</a:t>
            </a:r>
            <a:r>
              <a:rPr lang="sv-SE"/>
              <a:t> </a:t>
            </a:r>
            <a:r>
              <a:rPr lang="sv-SE" err="1"/>
              <a:t>available</a:t>
            </a:r>
            <a:r>
              <a:rPr lang="sv-SE"/>
              <a:t> data on </a:t>
            </a:r>
            <a:r>
              <a:rPr lang="sv-SE" err="1"/>
              <a:t>schools</a:t>
            </a:r>
            <a:endParaRPr lang="sv-S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Convert</a:t>
            </a:r>
            <a:r>
              <a:rPr lang="sv-SE"/>
              <a:t> old </a:t>
            </a:r>
            <a:r>
              <a:rPr lang="sv-SE" err="1"/>
              <a:t>Friends</a:t>
            </a:r>
            <a:r>
              <a:rPr lang="sv-SE"/>
              <a:t> data </a:t>
            </a:r>
            <a:r>
              <a:rPr lang="sv-SE" err="1"/>
              <a:t>into</a:t>
            </a:r>
            <a:r>
              <a:rPr lang="sv-SE"/>
              <a:t> neo4j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err="1"/>
              <a:t>Use</a:t>
            </a:r>
            <a:r>
              <a:rPr lang="sv-SE"/>
              <a:t> </a:t>
            </a:r>
            <a:r>
              <a:rPr lang="sv-SE" err="1"/>
              <a:t>classification</a:t>
            </a:r>
            <a:r>
              <a:rPr lang="sv-SE"/>
              <a:t> from </a:t>
            </a:r>
            <a:r>
              <a:rPr lang="sv-SE" err="1"/>
              <a:t>domain</a:t>
            </a:r>
            <a:r>
              <a:rPr lang="sv-SE"/>
              <a:t> expert as </a:t>
            </a:r>
            <a:r>
              <a:rPr lang="sv-SE" err="1"/>
              <a:t>seed</a:t>
            </a:r>
            <a:r>
              <a:rPr lang="sv-SE"/>
              <a:t> </a:t>
            </a:r>
            <a:r>
              <a:rPr lang="sv-SE" err="1"/>
              <a:t>labels</a:t>
            </a:r>
            <a:r>
              <a:rPr lang="sv-SE"/>
              <a:t> for LPA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Perform</a:t>
            </a:r>
            <a:r>
              <a:rPr lang="sv-SE"/>
              <a:t> </a:t>
            </a:r>
            <a:r>
              <a:rPr lang="sv-SE" err="1"/>
              <a:t>kNN</a:t>
            </a:r>
            <a:r>
              <a:rPr lang="sv-SE"/>
              <a:t> </a:t>
            </a:r>
            <a:r>
              <a:rPr lang="sv-SE" err="1"/>
              <a:t>algorithm</a:t>
            </a:r>
            <a:r>
              <a:rPr lang="sv-SE"/>
              <a:t> </a:t>
            </a:r>
            <a:r>
              <a:rPr lang="sv-SE" err="1"/>
              <a:t>without</a:t>
            </a:r>
            <a:r>
              <a:rPr lang="sv-SE"/>
              <a:t> relation to </a:t>
            </a:r>
            <a:r>
              <a:rPr lang="sv-SE" err="1"/>
              <a:t>QuestionAlternative</a:t>
            </a: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Compare</a:t>
            </a:r>
            <a:r>
              <a:rPr lang="sv-SE"/>
              <a:t> Neo4j to </a:t>
            </a:r>
            <a:r>
              <a:rPr lang="sv-SE" err="1"/>
              <a:t>other</a:t>
            </a:r>
            <a:r>
              <a:rPr lang="sv-SE"/>
              <a:t> ML </a:t>
            </a:r>
            <a:r>
              <a:rPr lang="sv-SE" err="1"/>
              <a:t>tools</a:t>
            </a: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Analyze</a:t>
            </a:r>
            <a:r>
              <a:rPr lang="sv-SE"/>
              <a:t> and </a:t>
            </a:r>
            <a:r>
              <a:rPr lang="sv-SE" err="1"/>
              <a:t>validate</a:t>
            </a:r>
            <a:r>
              <a:rPr lang="sv-SE"/>
              <a:t> the </a:t>
            </a:r>
            <a:r>
              <a:rPr lang="sv-SE" err="1"/>
              <a:t>normality</a:t>
            </a:r>
            <a:r>
              <a:rPr lang="sv-SE"/>
              <a:t>/</a:t>
            </a:r>
            <a:r>
              <a:rPr lang="sv-SE" err="1"/>
              <a:t>positivity</a:t>
            </a:r>
            <a:r>
              <a:rPr lang="sv-SE"/>
              <a:t> index </a:t>
            </a:r>
            <a:r>
              <a:rPr lang="sv-SE" err="1"/>
              <a:t>further</a:t>
            </a: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Visualize</a:t>
            </a:r>
            <a:r>
              <a:rPr lang="sv-SE"/>
              <a:t> </a:t>
            </a:r>
            <a:r>
              <a:rPr lang="sv-SE" err="1"/>
              <a:t>based</a:t>
            </a:r>
            <a:r>
              <a:rPr lang="sv-SE"/>
              <a:t> on the </a:t>
            </a:r>
            <a:r>
              <a:rPr lang="sv-SE" err="1"/>
              <a:t>positivity</a:t>
            </a:r>
            <a:r>
              <a:rPr lang="sv-SE"/>
              <a:t> index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Analyze</a:t>
            </a:r>
            <a:r>
              <a:rPr lang="sv-SE"/>
              <a:t> </a:t>
            </a:r>
            <a:r>
              <a:rPr lang="sv-SE" err="1"/>
              <a:t>based</a:t>
            </a:r>
            <a:r>
              <a:rPr lang="sv-SE"/>
              <a:t> on the </a:t>
            </a:r>
            <a:r>
              <a:rPr lang="sv-SE" err="1"/>
              <a:t>normality</a:t>
            </a:r>
            <a:r>
              <a:rPr lang="sv-SE"/>
              <a:t> </a:t>
            </a:r>
            <a:r>
              <a:rPr lang="sv-SE" err="1"/>
              <a:t>indexAnalyze</a:t>
            </a:r>
            <a:r>
              <a:rPr lang="sv-SE"/>
              <a:t> and </a:t>
            </a:r>
            <a:r>
              <a:rPr lang="sv-SE" err="1"/>
              <a:t>validate</a:t>
            </a:r>
            <a:r>
              <a:rPr lang="sv-SE"/>
              <a:t> data </a:t>
            </a:r>
            <a:r>
              <a:rPr lang="sv-SE" err="1"/>
              <a:t>preprocessing</a:t>
            </a:r>
            <a:endParaRPr lang="sv-S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Expand</a:t>
            </a:r>
            <a:r>
              <a:rPr lang="sv-SE"/>
              <a:t> the set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domain</a:t>
            </a:r>
            <a:r>
              <a:rPr lang="sv-SE"/>
              <a:t> experts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err="1"/>
              <a:t>Analyze</a:t>
            </a:r>
            <a:r>
              <a:rPr lang="sv-SE"/>
              <a:t> </a:t>
            </a:r>
            <a:r>
              <a:rPr lang="sv-SE" err="1"/>
              <a:t>results</a:t>
            </a:r>
            <a:r>
              <a:rPr lang="sv-SE"/>
              <a:t> </a:t>
            </a:r>
            <a:r>
              <a:rPr lang="sv-SE" err="1"/>
              <a:t>further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269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hlinkClick r:id="rId3"/>
              </a:rPr>
              <a:t>https://neo4j.com/blog/graph-algorithms-neo4j-weakly-connected-components/</a:t>
            </a:r>
            <a:r>
              <a:rPr lang="en-US"/>
              <a:t> </a:t>
            </a:r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284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Every day students are dealing with the impacts of bullying. This problem not only affects the well-being of students but also leaves long-lasting psychological issues.</a:t>
            </a:r>
          </a:p>
          <a:p>
            <a:endParaRPr lang="en-GB"/>
          </a:p>
          <a:p>
            <a:r>
              <a:rPr lang="en-GB"/>
              <a:t>Our goal is to understand bullying by using unsupervised Graph Machine Learning techniques in Neo4j .</a:t>
            </a:r>
          </a:p>
          <a:p>
            <a:endParaRPr lang="en-GB"/>
          </a:p>
          <a:p>
            <a:r>
              <a:rPr lang="en-GB"/>
              <a:t>Our project represents a union between </a:t>
            </a:r>
            <a:r>
              <a:rPr lang="en-GB" err="1"/>
              <a:t>behavioral</a:t>
            </a:r>
            <a:r>
              <a:rPr lang="en-GB"/>
              <a:t> science, Friends, and data science, </a:t>
            </a:r>
            <a:r>
              <a:rPr lang="en-GB" err="1"/>
              <a:t>Tietoevry</a:t>
            </a:r>
            <a:r>
              <a:rPr lang="en-GB"/>
              <a:t> using data that Friends have gathered through surveys. With this unique approach, we’ve tried to find new ways to fight bullying.</a:t>
            </a:r>
          </a:p>
          <a:p>
            <a:r>
              <a:rPr lang="en-GB"/>
              <a:t>-------------------------------------</a:t>
            </a:r>
          </a:p>
          <a:p>
            <a:endParaRPr lang="en-GB"/>
          </a:p>
          <a:p>
            <a:pPr algn="l"/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Varje dag hanterar elever konsekvenserna av mobbning. Detta problem påverkar inte bara elevernas vardag utan lämnar även långvariga psykologiska problem.</a:t>
            </a:r>
          </a:p>
          <a:p>
            <a:pPr algn="l"/>
            <a:endParaRPr lang="sv-SE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Vårt mål är att förstå mobbning genom att använda </a:t>
            </a:r>
            <a:r>
              <a:rPr lang="sv-SE" b="0" i="0" err="1">
                <a:solidFill>
                  <a:srgbClr val="D1D5DB"/>
                </a:solidFill>
                <a:effectLst/>
                <a:latin typeface="Söhne"/>
              </a:rPr>
              <a:t>unsupervised</a:t>
            </a:r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 Graph </a:t>
            </a:r>
            <a:r>
              <a:rPr lang="sv-SE" b="0" i="0" err="1">
                <a:solidFill>
                  <a:srgbClr val="D1D5DB"/>
                </a:solidFill>
                <a:effectLst/>
                <a:latin typeface="Söhne"/>
              </a:rPr>
              <a:t>Machine</a:t>
            </a:r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 Learning-tekniker i Neo4j.</a:t>
            </a:r>
          </a:p>
          <a:p>
            <a:pPr algn="l"/>
            <a:endParaRPr lang="sv-SE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Vårt projekt representerar ett samarbete mellan beteendevetenskap, </a:t>
            </a:r>
            <a:r>
              <a:rPr lang="sv-SE" b="0" i="0" err="1">
                <a:solidFill>
                  <a:srgbClr val="D1D5DB"/>
                </a:solidFill>
                <a:effectLst/>
                <a:latin typeface="Söhne"/>
              </a:rPr>
              <a:t>Friends</a:t>
            </a:r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, och datavetenskap, </a:t>
            </a:r>
            <a:r>
              <a:rPr lang="sv-SE" b="0" i="0" err="1">
                <a:solidFill>
                  <a:srgbClr val="D1D5DB"/>
                </a:solidFill>
                <a:effectLst/>
                <a:latin typeface="Söhne"/>
              </a:rPr>
              <a:t>Tietoevry</a:t>
            </a:r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, och använder data som </a:t>
            </a:r>
            <a:r>
              <a:rPr lang="sv-SE" b="0" i="0" err="1">
                <a:solidFill>
                  <a:srgbClr val="D1D5DB"/>
                </a:solidFill>
                <a:effectLst/>
                <a:latin typeface="Söhne"/>
              </a:rPr>
              <a:t>Friends</a:t>
            </a:r>
            <a:r>
              <a:rPr lang="sv-SE" b="0" i="0">
                <a:solidFill>
                  <a:srgbClr val="D1D5DB"/>
                </a:solidFill>
                <a:effectLst/>
                <a:latin typeface="Söhne"/>
              </a:rPr>
              <a:t> har samlat in genom svarsenkäter. Med denna unika metod har vi försökt hitta ett nytt sätt att bekämpa mobbning.</a:t>
            </a:r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148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RQ1: </a:t>
            </a:r>
            <a:r>
              <a:rPr lang="sv-SE" err="1"/>
              <a:t>Doing</a:t>
            </a:r>
            <a:endParaRPr lang="sv-SE"/>
          </a:p>
          <a:p>
            <a:endParaRPr lang="sv-SE"/>
          </a:p>
          <a:p>
            <a:r>
              <a:rPr lang="sv-SE"/>
              <a:t>RQ2: </a:t>
            </a:r>
            <a:r>
              <a:rPr lang="sv-SE" err="1"/>
              <a:t>Analyzing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882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How did we do?</a:t>
            </a: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Collaboration with domain experts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Data preprocessing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Prepare for GML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Machine learning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Result validation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9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err="1"/>
              <a:t>Associate</a:t>
            </a:r>
            <a:r>
              <a:rPr lang="sv-SE"/>
              <a:t> professor in </a:t>
            </a:r>
            <a:r>
              <a:rPr lang="sv-SE" err="1"/>
              <a:t>behavioral</a:t>
            </a:r>
            <a:r>
              <a:rPr lang="sv-SE"/>
              <a:t> science Björn Johansson, Örebro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err="1"/>
              <a:t>Domain</a:t>
            </a:r>
            <a:r>
              <a:rPr lang="sv-SE"/>
              <a:t> experts from </a:t>
            </a:r>
            <a:r>
              <a:rPr lang="sv-SE" err="1"/>
              <a:t>Friends</a:t>
            </a:r>
            <a:endParaRPr lang="sv-SE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/>
              <a:t>Åsa Gustafsson, </a:t>
            </a:r>
            <a:r>
              <a:rPr lang="sv-SE" err="1"/>
              <a:t>one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them</a:t>
            </a:r>
            <a:endParaRPr lang="sv-SE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v-S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/>
              <a:t>Docent i beteendevetenskap, Björn Johansson, Örebro Universitet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/>
              <a:t>Experter från </a:t>
            </a:r>
            <a:r>
              <a:rPr lang="sv-SE" err="1"/>
              <a:t>Friends</a:t>
            </a:r>
            <a:endParaRPr lang="sv-SE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/>
              <a:t>Åsa Gustafsson, en av dem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50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This is the database schema from Neo4j of the friends data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Neo4j</a:t>
            </a:r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Graph-based DBMS</a:t>
            </a:r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Visualization</a:t>
            </a:r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Machine Learning / data science algorithms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Friends dataset</a:t>
            </a:r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3000 students</a:t>
            </a:r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50 questions / student</a:t>
            </a:r>
          </a:p>
          <a:p>
            <a:pPr marL="628650" lvl="1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5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85750">
              <a:buFont typeface="Arial"/>
              <a:buChar char="•"/>
            </a:pPr>
            <a:r>
              <a:rPr lang="en-US">
                <a:cs typeface="Calibri"/>
              </a:rPr>
              <a:t>Not optimized for GML</a:t>
            </a:r>
            <a:endParaRPr lang="en-US">
              <a:cs typeface="Calibri"/>
              <a:sym typeface="Wingdings" panose="05000000000000000000" pitchFamily="2" charset="2"/>
            </a:endParaRPr>
          </a:p>
          <a:p>
            <a:pPr marL="457200" lvl="0" indent="-285750">
              <a:buFont typeface="Arial"/>
              <a:buChar char="•"/>
            </a:pPr>
            <a:r>
              <a:rPr lang="en-US">
                <a:cs typeface="Calibri"/>
                <a:sym typeface="Wingdings" panose="05000000000000000000" pitchFamily="2" charset="2"/>
              </a:rPr>
              <a:t>Answer connected to </a:t>
            </a:r>
            <a:r>
              <a:rPr lang="en-US" err="1">
                <a:cs typeface="Calibri"/>
                <a:sym typeface="Wingdings" panose="05000000000000000000" pitchFamily="2" charset="2"/>
              </a:rPr>
              <a:t>QuestionAlternative</a:t>
            </a:r>
            <a:r>
              <a:rPr lang="en-US">
                <a:cs typeface="Calibri"/>
                <a:sym typeface="Wingdings" panose="05000000000000000000" pitchFamily="2" charset="2"/>
              </a:rPr>
              <a:t> through id property, not optimal</a:t>
            </a:r>
          </a:p>
          <a:p>
            <a:pPr marL="457200" lvl="0" indent="-285750">
              <a:buFont typeface="Arial"/>
              <a:buChar char="•"/>
            </a:pPr>
            <a:endParaRPr lang="en-US">
              <a:cs typeface="Calibri"/>
              <a:sym typeface="Wingdings" panose="05000000000000000000" pitchFamily="2" charset="2"/>
            </a:endParaRPr>
          </a:p>
          <a:p>
            <a:pPr marL="171450" lvl="0" indent="0">
              <a:buFont typeface="Arial"/>
              <a:buNone/>
            </a:pPr>
            <a:r>
              <a:rPr lang="en-US">
                <a:cs typeface="Calibri"/>
                <a:sym typeface="Wingdings" panose="05000000000000000000" pitchFamily="2" charset="2"/>
              </a:rPr>
              <a:t>	</a:t>
            </a:r>
          </a:p>
          <a:p>
            <a:pPr marL="457200" lvl="0" indent="-285750">
              <a:buFont typeface="Arial"/>
              <a:buChar char="•"/>
            </a:pPr>
            <a:endParaRPr lang="en-US">
              <a:cs typeface="Calibri"/>
              <a:sym typeface="Wingdings" panose="05000000000000000000" pitchFamily="2" charset="2"/>
            </a:endParaRPr>
          </a:p>
          <a:p>
            <a:pPr marL="457200" lvl="0" indent="-285750">
              <a:buFont typeface="Arial"/>
              <a:buChar char="•"/>
            </a:pPr>
            <a:r>
              <a:rPr lang="en-US">
                <a:cs typeface="Calibri"/>
              </a:rPr>
              <a:t>Added relationship between </a:t>
            </a:r>
            <a:r>
              <a:rPr lang="en-US" i="1" err="1">
                <a:cs typeface="Calibri"/>
              </a:rPr>
              <a:t>QuestionAlternative</a:t>
            </a:r>
            <a:r>
              <a:rPr lang="en-US" i="1">
                <a:cs typeface="Calibri"/>
              </a:rPr>
              <a:t> </a:t>
            </a:r>
            <a:r>
              <a:rPr lang="en-US">
                <a:cs typeface="Calibri"/>
              </a:rPr>
              <a:t>and </a:t>
            </a:r>
            <a:r>
              <a:rPr lang="en-US" i="1">
                <a:cs typeface="Calibri"/>
              </a:rPr>
              <a:t>Respondent</a:t>
            </a:r>
            <a:endParaRPr lang="sv-SE" i="1">
              <a:cs typeface="Calibri"/>
            </a:endParaRPr>
          </a:p>
          <a:p>
            <a:pPr marL="457200" lvl="0" indent="-285750">
              <a:buFont typeface="Arial"/>
              <a:buChar char="•"/>
            </a:pPr>
            <a:r>
              <a:rPr lang="sv-SE" i="0" err="1">
                <a:cs typeface="Calibri"/>
              </a:rPr>
              <a:t>Other</a:t>
            </a:r>
            <a:r>
              <a:rPr lang="sv-SE" i="0">
                <a:cs typeface="Calibri"/>
              </a:rPr>
              <a:t> </a:t>
            </a:r>
            <a:r>
              <a:rPr lang="sv-SE" i="0" err="1">
                <a:cs typeface="Calibri"/>
              </a:rPr>
              <a:t>improvements</a:t>
            </a:r>
            <a:r>
              <a:rPr lang="sv-SE" i="0">
                <a:cs typeface="Calibri"/>
              </a:rPr>
              <a:t> </a:t>
            </a:r>
            <a:r>
              <a:rPr lang="sv-SE" i="0" err="1">
                <a:cs typeface="Calibri"/>
              </a:rPr>
              <a:t>were</a:t>
            </a:r>
            <a:r>
              <a:rPr lang="sv-SE" i="0">
                <a:cs typeface="Calibri"/>
              </a:rPr>
              <a:t> </a:t>
            </a:r>
            <a:r>
              <a:rPr lang="sv-SE" i="0" err="1">
                <a:cs typeface="Calibri"/>
              </a:rPr>
              <a:t>done</a:t>
            </a:r>
            <a:r>
              <a:rPr lang="sv-SE" i="0">
                <a:cs typeface="Calibri"/>
              </a:rPr>
              <a:t> </a:t>
            </a:r>
            <a:r>
              <a:rPr lang="sv-SE" i="0" err="1">
                <a:cs typeface="Calibri"/>
              </a:rPr>
              <a:t>but</a:t>
            </a:r>
            <a:r>
              <a:rPr lang="sv-SE" i="0">
                <a:cs typeface="Calibri"/>
              </a:rPr>
              <a:t> not as relevant.</a:t>
            </a:r>
            <a:endParaRPr lang="en-US" i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870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sv-SE"/>
              <a:t>CHRISTOFFER!!!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Normality</a:t>
            </a:r>
            <a:r>
              <a:rPr lang="sv-SE"/>
              <a:t> Index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Knew</a:t>
            </a:r>
            <a:r>
              <a:rPr lang="sv-SE"/>
              <a:t> </a:t>
            </a:r>
            <a:r>
              <a:rPr lang="sv-SE" err="1"/>
              <a:t>we</a:t>
            </a:r>
            <a:r>
              <a:rPr lang="sv-SE"/>
              <a:t> </a:t>
            </a:r>
            <a:r>
              <a:rPr lang="sv-SE" err="1"/>
              <a:t>needed</a:t>
            </a:r>
            <a:r>
              <a:rPr lang="sv-SE"/>
              <a:t> a </a:t>
            </a:r>
            <a:r>
              <a:rPr lang="sv-SE" err="1"/>
              <a:t>way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comparing</a:t>
            </a:r>
            <a:r>
              <a:rPr lang="sv-SE"/>
              <a:t> the </a:t>
            </a:r>
            <a:r>
              <a:rPr lang="sv-SE" err="1"/>
              <a:t>results</a:t>
            </a:r>
            <a:r>
              <a:rPr lang="sv-SE"/>
              <a:t>. </a:t>
            </a:r>
            <a:r>
              <a:rPr lang="sv-SE" err="1"/>
              <a:t>This</a:t>
            </a:r>
            <a:r>
              <a:rPr lang="sv-SE"/>
              <a:t> is the index </a:t>
            </a:r>
            <a:r>
              <a:rPr lang="sv-SE" err="1"/>
              <a:t>used</a:t>
            </a:r>
            <a:r>
              <a:rPr lang="sv-SE"/>
              <a:t> for the </a:t>
            </a:r>
            <a:r>
              <a:rPr lang="sv-SE" err="1"/>
              <a:t>axes</a:t>
            </a:r>
            <a:r>
              <a:rPr lang="sv-SE"/>
              <a:t> in </a:t>
            </a:r>
            <a:r>
              <a:rPr lang="sv-SE" err="1"/>
              <a:t>our</a:t>
            </a:r>
            <a:r>
              <a:rPr lang="sv-SE"/>
              <a:t> </a:t>
            </a:r>
            <a:r>
              <a:rPr lang="sv-SE" err="1"/>
              <a:t>graphs</a:t>
            </a:r>
            <a:r>
              <a:rPr lang="sv-SE"/>
              <a:t> later </a:t>
            </a:r>
            <a:r>
              <a:rPr lang="sv-SE" err="1"/>
              <a:t>seen</a:t>
            </a:r>
            <a:r>
              <a:rPr lang="sv-SE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Emerged</a:t>
            </a:r>
            <a:r>
              <a:rPr lang="sv-SE"/>
              <a:t> from a </a:t>
            </a:r>
            <a:r>
              <a:rPr lang="sv-SE" err="1"/>
              <a:t>discussion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Åsa Gustafsson, </a:t>
            </a:r>
            <a:r>
              <a:rPr lang="sv-SE" err="1"/>
              <a:t>Friends</a:t>
            </a:r>
            <a:r>
              <a:rPr lang="sv-SE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Measures</a:t>
            </a:r>
            <a:r>
              <a:rPr lang="sv-SE"/>
              <a:t> the </a:t>
            </a:r>
            <a:r>
              <a:rPr lang="sv-SE" err="1"/>
              <a:t>student’s</a:t>
            </a:r>
            <a:r>
              <a:rPr lang="sv-SE"/>
              <a:t> deviation from the norm. </a:t>
            </a:r>
            <a:r>
              <a:rPr lang="sv-SE" err="1"/>
              <a:t>Closer</a:t>
            </a:r>
            <a:r>
              <a:rPr lang="sv-SE"/>
              <a:t> to 1 is normal, and </a:t>
            </a:r>
            <a:r>
              <a:rPr lang="sv-SE" err="1"/>
              <a:t>closer</a:t>
            </a:r>
            <a:r>
              <a:rPr lang="sv-SE"/>
              <a:t> to 0 is </a:t>
            </a:r>
            <a:r>
              <a:rPr lang="sv-SE" err="1"/>
              <a:t>deviant</a:t>
            </a:r>
            <a:r>
              <a:rPr lang="sv-SE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Student 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ai is the number of responses given by students for option connected to question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qi is the total number of responses given by students for question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n represents the number of questions answered by the student</a:t>
            </a: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Positivity</a:t>
            </a:r>
            <a:r>
              <a:rPr lang="sv-SE"/>
              <a:t> Index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Knew</a:t>
            </a:r>
            <a:r>
              <a:rPr lang="sv-SE"/>
              <a:t> </a:t>
            </a:r>
            <a:r>
              <a:rPr lang="sv-SE" err="1"/>
              <a:t>we</a:t>
            </a:r>
            <a:r>
              <a:rPr lang="sv-SE"/>
              <a:t> </a:t>
            </a:r>
            <a:r>
              <a:rPr lang="sv-SE" err="1"/>
              <a:t>needed</a:t>
            </a:r>
            <a:r>
              <a:rPr lang="sv-SE"/>
              <a:t> a </a:t>
            </a:r>
            <a:r>
              <a:rPr lang="sv-SE" err="1"/>
              <a:t>way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validating</a:t>
            </a:r>
            <a:r>
              <a:rPr lang="sv-SE"/>
              <a:t> the </a:t>
            </a:r>
            <a:r>
              <a:rPr lang="sv-SE" err="1"/>
              <a:t>results</a:t>
            </a:r>
            <a:r>
              <a:rPr lang="sv-SE"/>
              <a:t>. </a:t>
            </a:r>
            <a:r>
              <a:rPr lang="sv-SE" err="1"/>
              <a:t>This</a:t>
            </a:r>
            <a:r>
              <a:rPr lang="sv-SE"/>
              <a:t> is the index </a:t>
            </a:r>
            <a:r>
              <a:rPr lang="sv-SE" err="1"/>
              <a:t>used</a:t>
            </a:r>
            <a:r>
              <a:rPr lang="sv-SE"/>
              <a:t> </a:t>
            </a:r>
            <a:r>
              <a:rPr lang="sv-SE" err="1"/>
              <a:t>when</a:t>
            </a:r>
            <a:r>
              <a:rPr lang="sv-SE"/>
              <a:t> </a:t>
            </a:r>
            <a:r>
              <a:rPr lang="sv-SE" err="1"/>
              <a:t>validating</a:t>
            </a:r>
            <a:r>
              <a:rPr lang="sv-SE"/>
              <a:t> the </a:t>
            </a:r>
            <a:r>
              <a:rPr lang="sv-SE" err="1"/>
              <a:t>results</a:t>
            </a:r>
            <a:r>
              <a:rPr lang="sv-SE"/>
              <a:t> </a:t>
            </a:r>
            <a:r>
              <a:rPr lang="sv-SE" err="1"/>
              <a:t>received</a:t>
            </a:r>
            <a:r>
              <a:rPr lang="sv-SE"/>
              <a:t> from the </a:t>
            </a:r>
            <a:r>
              <a:rPr lang="sv-SE" err="1"/>
              <a:t>unsupervised</a:t>
            </a:r>
            <a:r>
              <a:rPr lang="sv-SE"/>
              <a:t> </a:t>
            </a:r>
            <a:r>
              <a:rPr lang="sv-SE" err="1"/>
              <a:t>gml</a:t>
            </a:r>
            <a:r>
              <a:rPr lang="sv-SE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Originates</a:t>
            </a:r>
            <a:r>
              <a:rPr lang="sv-SE"/>
              <a:t> from a </a:t>
            </a:r>
            <a:r>
              <a:rPr lang="sv-SE" err="1"/>
              <a:t>discussion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Dr. Johansson Örebro University.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v-SE" err="1"/>
              <a:t>Measures</a:t>
            </a:r>
            <a:r>
              <a:rPr lang="sv-SE"/>
              <a:t> the </a:t>
            </a:r>
            <a:r>
              <a:rPr lang="sv-SE" err="1"/>
              <a:t>positivity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a </a:t>
            </a:r>
            <a:r>
              <a:rPr lang="sv-SE" err="1"/>
              <a:t>student’s</a:t>
            </a:r>
            <a:r>
              <a:rPr lang="sv-SE"/>
              <a:t> </a:t>
            </a:r>
            <a:r>
              <a:rPr lang="sv-SE" err="1"/>
              <a:t>answers</a:t>
            </a:r>
            <a:r>
              <a:rPr lang="sv-SE"/>
              <a:t> to </a:t>
            </a:r>
            <a:r>
              <a:rPr lang="sv-SE" err="1"/>
              <a:t>school</a:t>
            </a:r>
            <a:r>
              <a:rPr lang="sv-SE"/>
              <a:t> </a:t>
            </a:r>
            <a:r>
              <a:rPr lang="sv-SE" err="1"/>
              <a:t>climate</a:t>
            </a:r>
            <a:r>
              <a:rPr lang="sv-SE"/>
              <a:t> and </a:t>
            </a:r>
            <a:r>
              <a:rPr lang="sv-SE" err="1"/>
              <a:t>victimization</a:t>
            </a:r>
            <a:r>
              <a:rPr lang="sv-SE"/>
              <a:t> </a:t>
            </a:r>
            <a:r>
              <a:rPr lang="sv-SE" err="1"/>
              <a:t>questions</a:t>
            </a: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endParaRPr lang="sv-SE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Positivity for a student 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n is the total number of questions answered by the student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position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r>
              <a:rPr lang="en-US" b="0" i="0">
                <a:effectLst/>
                <a:latin typeface="Arial" panose="020B0604020202020204" pitchFamily="34" charset="0"/>
              </a:rPr>
              <a:t> is the position of the chosen answer for question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 err="1">
                <a:effectLst/>
                <a:latin typeface="Arial" panose="020B0604020202020204" pitchFamily="34" charset="0"/>
              </a:rPr>
              <a:t>total_positions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r>
              <a:rPr lang="en-US" b="0" i="0">
                <a:effectLst/>
                <a:latin typeface="Arial" panose="020B0604020202020204" pitchFamily="34" charset="0"/>
              </a:rPr>
              <a:t> is the total number of answer positions for question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 err="1">
                <a:effectLst/>
                <a:latin typeface="Arial" panose="020B0604020202020204" pitchFamily="34" charset="0"/>
              </a:rPr>
              <a:t>is_positive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r>
              <a:rPr lang="en-US" b="0" i="0">
                <a:effectLst/>
                <a:latin typeface="Arial" panose="020B0604020202020204" pitchFamily="34" charset="0"/>
              </a:rPr>
              <a:t> indicates whether the question </a:t>
            </a:r>
            <a:r>
              <a:rPr lang="en-US" b="0" i="0" err="1">
                <a:effectLst/>
                <a:latin typeface="Arial" panose="020B0604020202020204" pitchFamily="34" charset="0"/>
              </a:rPr>
              <a:t>i</a:t>
            </a:r>
            <a:r>
              <a:rPr lang="en-US" b="0" i="0">
                <a:effectLst/>
                <a:latin typeface="Arial" panose="020B0604020202020204" pitchFamily="34" charset="0"/>
              </a:rPr>
              <a:t> is positively framed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119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err="1"/>
              <a:t>Interesting</a:t>
            </a:r>
            <a:r>
              <a:rPr lang="sv-SE"/>
              <a:t> / </a:t>
            </a:r>
            <a:r>
              <a:rPr lang="sv-SE" err="1"/>
              <a:t>Successful</a:t>
            </a:r>
            <a:r>
              <a:rPr lang="sv-SE"/>
              <a:t> experiments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results</a:t>
            </a:r>
            <a:endParaRPr lang="sv-SE"/>
          </a:p>
          <a:p>
            <a:r>
              <a:rPr lang="sv-SE" err="1"/>
              <a:t>Other</a:t>
            </a:r>
            <a:r>
              <a:rPr lang="sv-SE"/>
              <a:t> experiments</a:t>
            </a:r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err="1"/>
              <a:t>Louvain</a:t>
            </a:r>
            <a:endParaRPr lang="sv-S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err="1"/>
              <a:t>Node</a:t>
            </a:r>
            <a:r>
              <a:rPr lang="sv-SE"/>
              <a:t> </a:t>
            </a:r>
            <a:r>
              <a:rPr lang="sv-SE" err="1"/>
              <a:t>Similarity</a:t>
            </a:r>
            <a:endParaRPr lang="sv-S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err="1"/>
              <a:t>Simulated</a:t>
            </a:r>
            <a:r>
              <a:rPr lang="sv-SE"/>
              <a:t> Expert </a:t>
            </a:r>
            <a:r>
              <a:rPr lang="sv-SE" err="1"/>
              <a:t>Predictions</a:t>
            </a:r>
            <a:endParaRPr lang="sv-SE"/>
          </a:p>
          <a:p>
            <a:endParaRPr lang="sv-SE"/>
          </a:p>
          <a:p>
            <a:r>
              <a:rPr lang="sv-SE" err="1"/>
              <a:t>Other</a:t>
            </a:r>
            <a:r>
              <a:rPr lang="sv-SE"/>
              <a:t>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/>
              <a:t>LPA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/>
              <a:t>WCC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err="1"/>
              <a:t>kNN</a:t>
            </a:r>
            <a:r>
              <a:rPr lang="sv-SE"/>
              <a:t> </a:t>
            </a:r>
            <a:r>
              <a:rPr lang="sv-SE" err="1"/>
              <a:t>Similarity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B075-5BE6-4813-A056-9F6AA930CA7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390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graph-data-science/current/algorithms/node-similarit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o4j.com/blog/graph-algorithms-neo4j-louvain-modularity/" TargetMode="External"/><Relationship Id="rId4" Type="http://schemas.openxmlformats.org/officeDocument/2006/relationships/hyperlink" Target="https://neo4j.com/blog/graph-algorithms-neo4j-label-propag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Bullying Detection through Graph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Machine Learning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Applying Neo4j’s Unsupervised Graph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Learning Techniques to the Friends Dataset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275A66-EF03-79F8-555B-5B5068B3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4540883" cy="1368000"/>
          </a:xfrm>
        </p:spPr>
        <p:txBody>
          <a:bodyPr anchor="ctr">
            <a:normAutofit/>
          </a:bodyPr>
          <a:lstStyle/>
          <a:p>
            <a:r>
              <a:rPr lang="sv-SE"/>
              <a:t>Implementation – </a:t>
            </a:r>
            <a:r>
              <a:rPr lang="sv-SE" err="1"/>
              <a:t>Louvain</a:t>
            </a:r>
            <a:r>
              <a:rPr lang="sv-SE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0D1A-F2C0-FBED-5DA5-0939AA6C2C79}"/>
              </a:ext>
            </a:extLst>
          </p:cNvPr>
          <p:cNvSpPr txBox="1"/>
          <p:nvPr/>
        </p:nvSpPr>
        <p:spPr>
          <a:xfrm>
            <a:off x="6840707" y="6055308"/>
            <a:ext cx="202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Source: Adapted from </a:t>
            </a:r>
            <a:r>
              <a:rPr lang="en-US" sz="1400">
                <a:hlinkClick r:id="rId3" action="ppaction://hlinksldjump"/>
              </a:rPr>
              <a:t>[3]</a:t>
            </a:r>
            <a:endParaRPr lang="en-SE" sz="1400"/>
          </a:p>
        </p:txBody>
      </p:sp>
      <p:pic>
        <p:nvPicPr>
          <p:cNvPr id="3074" name="Picture 2" descr="Compare data relationships in a cluster.">
            <a:extLst>
              <a:ext uri="{FF2B5EF4-FFF2-40B4-BE49-F238E27FC236}">
                <a16:creationId xmlns:a16="http://schemas.microsoft.com/office/drawing/2014/main" id="{C2D3B8B5-2E0C-CE54-532D-5B81F0455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7"/>
          <a:stretch/>
        </p:blipFill>
        <p:spPr bwMode="auto">
          <a:xfrm>
            <a:off x="6451017" y="272535"/>
            <a:ext cx="5299145" cy="569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2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BE467E9-27F3-70C8-42C5-05E40A72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16" y="1044000"/>
            <a:ext cx="5172292" cy="517229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E66A0B-ECF9-D118-8A2D-A08F468A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</p:spPr>
        <p:txBody>
          <a:bodyPr anchor="ctr">
            <a:normAutofit/>
          </a:bodyPr>
          <a:lstStyle/>
          <a:p>
            <a:r>
              <a:rPr lang="sv-SE" err="1"/>
              <a:t>Results</a:t>
            </a:r>
            <a:r>
              <a:rPr lang="sv-SE"/>
              <a:t> – </a:t>
            </a:r>
            <a:r>
              <a:rPr lang="sv-SE" err="1"/>
              <a:t>Louvain</a:t>
            </a:r>
            <a:r>
              <a:rPr lang="sv-S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99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le, colorfulness, screenshot, art&#10;&#10;Description automatically generated">
            <a:extLst>
              <a:ext uri="{FF2B5EF4-FFF2-40B4-BE49-F238E27FC236}">
                <a16:creationId xmlns:a16="http://schemas.microsoft.com/office/drawing/2014/main" id="{550BF8EE-5FE1-73ED-701D-7E32EA7CA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9" t="28879" r="35325"/>
          <a:stretch/>
        </p:blipFill>
        <p:spPr>
          <a:xfrm>
            <a:off x="4210760" y="1980000"/>
            <a:ext cx="3771680" cy="3780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086FA7-7CEA-2115-28ED-634CAB23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</p:spPr>
        <p:txBody>
          <a:bodyPr anchor="ctr">
            <a:normAutofit/>
          </a:bodyPr>
          <a:lstStyle/>
          <a:p>
            <a:r>
              <a:rPr lang="sv-SE"/>
              <a:t>Implementation – </a:t>
            </a:r>
            <a:r>
              <a:rPr lang="sv-SE" err="1"/>
              <a:t>Similarity</a:t>
            </a:r>
            <a:r>
              <a:rPr lang="sv-S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44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2396D-4AFF-233D-B410-4983BA4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Implementation – </a:t>
            </a:r>
            <a:r>
              <a:rPr lang="sv-SE" err="1"/>
              <a:t>Node</a:t>
            </a:r>
            <a:r>
              <a:rPr lang="sv-SE"/>
              <a:t> </a:t>
            </a:r>
            <a:r>
              <a:rPr lang="sv-SE" err="1"/>
              <a:t>Similarity</a:t>
            </a:r>
            <a:r>
              <a:rPr lang="sv-SE"/>
              <a:t> </a:t>
            </a:r>
          </a:p>
        </p:txBody>
      </p:sp>
      <p:pic>
        <p:nvPicPr>
          <p:cNvPr id="2050" name="Picture 2" descr="Visualization of the example graph">
            <a:extLst>
              <a:ext uri="{FF2B5EF4-FFF2-40B4-BE49-F238E27FC236}">
                <a16:creationId xmlns:a16="http://schemas.microsoft.com/office/drawing/2014/main" id="{B0161246-DE88-24E1-5182-C4E99F88B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6" t="9682" r="15811" b="23890"/>
          <a:stretch/>
        </p:blipFill>
        <p:spPr bwMode="auto">
          <a:xfrm>
            <a:off x="2710970" y="1633311"/>
            <a:ext cx="6201863" cy="48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2002F-E808-56B3-3343-6C4437687BD4}"/>
              </a:ext>
            </a:extLst>
          </p:cNvPr>
          <p:cNvSpPr txBox="1"/>
          <p:nvPr/>
        </p:nvSpPr>
        <p:spPr>
          <a:xfrm>
            <a:off x="4800374" y="6344111"/>
            <a:ext cx="202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Source: Adapted from </a:t>
            </a:r>
            <a:r>
              <a:rPr lang="en-US" sz="1400">
                <a:hlinkClick r:id="rId4" action="ppaction://hlinksldjump"/>
              </a:rPr>
              <a:t>[1]</a:t>
            </a:r>
            <a:endParaRPr lang="en-SE" sz="1400"/>
          </a:p>
        </p:txBody>
      </p:sp>
    </p:spTree>
    <p:extLst>
      <p:ext uri="{BB962C8B-B14F-4D97-AF65-F5344CB8AC3E}">
        <p14:creationId xmlns:p14="http://schemas.microsoft.com/office/powerpoint/2010/main" val="275705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E66A0B-ECF9-D118-8A2D-A08F468A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4593431" cy="1368000"/>
          </a:xfrm>
        </p:spPr>
        <p:txBody>
          <a:bodyPr anchor="ctr">
            <a:normAutofit/>
          </a:bodyPr>
          <a:lstStyle/>
          <a:p>
            <a:r>
              <a:rPr lang="sv-SE" err="1"/>
              <a:t>Results</a:t>
            </a:r>
            <a:r>
              <a:rPr lang="sv-SE"/>
              <a:t> – </a:t>
            </a:r>
            <a:r>
              <a:rPr lang="sv-SE" err="1"/>
              <a:t>Louvain</a:t>
            </a:r>
            <a:r>
              <a:rPr lang="sv-SE"/>
              <a:t> </a:t>
            </a:r>
          </a:p>
        </p:txBody>
      </p:sp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BE467E9-27F3-70C8-42C5-05E40A72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1" y="1327493"/>
            <a:ext cx="4927161" cy="4927161"/>
          </a:xfrm>
          <a:prstGeom prst="rect">
            <a:avLst/>
          </a:prstGeom>
          <a:noFill/>
        </p:spPr>
      </p:pic>
      <p:pic>
        <p:nvPicPr>
          <p:cNvPr id="8" name="Picture 7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96A4579-9791-4EFF-2E18-E0478E95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844" y="1327493"/>
            <a:ext cx="4927161" cy="4927161"/>
          </a:xfrm>
          <a:prstGeom prst="rect">
            <a:avLst/>
          </a:prstGeom>
          <a:noFill/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E98474-7A27-A480-2BA8-857CF8C41F5F}"/>
              </a:ext>
            </a:extLst>
          </p:cNvPr>
          <p:cNvSpPr/>
          <p:nvPr/>
        </p:nvSpPr>
        <p:spPr>
          <a:xfrm>
            <a:off x="5556607" y="3715969"/>
            <a:ext cx="1078785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0C605B7-ACBA-9C41-32D8-D9EF2C59409C}"/>
              </a:ext>
            </a:extLst>
          </p:cNvPr>
          <p:cNvSpPr txBox="1">
            <a:spLocks/>
          </p:cNvSpPr>
          <p:nvPr/>
        </p:nvSpPr>
        <p:spPr>
          <a:xfrm>
            <a:off x="4761853" y="362191"/>
            <a:ext cx="6338168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Node</a:t>
            </a:r>
            <a:r>
              <a:rPr lang="sv-SE"/>
              <a:t> </a:t>
            </a:r>
            <a:r>
              <a:rPr lang="sv-SE" err="1"/>
              <a:t>Similarity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08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61F4-E1EF-1F74-AF81-89D02885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Results</a:t>
            </a:r>
            <a:r>
              <a:rPr lang="sv-SE"/>
              <a:t> – </a:t>
            </a:r>
            <a:r>
              <a:rPr lang="sv-SE" err="1"/>
              <a:t>Louvain</a:t>
            </a:r>
            <a:r>
              <a:rPr lang="sv-SE"/>
              <a:t> – </a:t>
            </a:r>
            <a:r>
              <a:rPr lang="sv-SE" err="1"/>
              <a:t>Victimization</a:t>
            </a:r>
            <a:r>
              <a:rPr lang="sv-SE"/>
              <a:t>  </a:t>
            </a:r>
          </a:p>
        </p:txBody>
      </p:sp>
      <p:pic>
        <p:nvPicPr>
          <p:cNvPr id="6" name="Picture 5" descr="A picture containing screenshot, text, software, operating system&#10;&#10;Description automatically generated">
            <a:extLst>
              <a:ext uri="{FF2B5EF4-FFF2-40B4-BE49-F238E27FC236}">
                <a16:creationId xmlns:a16="http://schemas.microsoft.com/office/drawing/2014/main" id="{878698D4-1BE1-FFFA-036F-0382D6A3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52" y="1728000"/>
            <a:ext cx="8782495" cy="47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6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, software, operating system, computer icon&#10;&#10;Description automatically generated">
            <a:extLst>
              <a:ext uri="{FF2B5EF4-FFF2-40B4-BE49-F238E27FC236}">
                <a16:creationId xmlns:a16="http://schemas.microsoft.com/office/drawing/2014/main" id="{9A3E3561-DD30-51B0-32F5-1CDB33BE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36" y="1728000"/>
            <a:ext cx="8672727" cy="4770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114F6-39FD-7396-1E2D-C4B9EDB7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</p:spPr>
        <p:txBody>
          <a:bodyPr anchor="ctr">
            <a:normAutofit/>
          </a:bodyPr>
          <a:lstStyle/>
          <a:p>
            <a:r>
              <a:rPr lang="sv-SE" err="1"/>
              <a:t>Results</a:t>
            </a:r>
            <a:r>
              <a:rPr lang="sv-SE"/>
              <a:t> – </a:t>
            </a:r>
            <a:r>
              <a:rPr lang="sv-SE" err="1"/>
              <a:t>Louvain</a:t>
            </a:r>
            <a:r>
              <a:rPr lang="sv-SE"/>
              <a:t> – </a:t>
            </a:r>
            <a:r>
              <a:rPr lang="sv-SE" err="1"/>
              <a:t>School</a:t>
            </a:r>
            <a:r>
              <a:rPr lang="sv-SE"/>
              <a:t> </a:t>
            </a:r>
            <a:r>
              <a:rPr lang="sv-SE" err="1"/>
              <a:t>Climate</a:t>
            </a:r>
            <a:r>
              <a:rPr lang="sv-S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21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9483E-7112-18E8-B466-194EDF06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</p:spPr>
        <p:txBody>
          <a:bodyPr anchor="ctr">
            <a:normAutofit/>
          </a:bodyPr>
          <a:lstStyle/>
          <a:p>
            <a:r>
              <a:rPr lang="sv-SE" err="1"/>
              <a:t>Results</a:t>
            </a:r>
            <a:r>
              <a:rPr lang="sv-SE"/>
              <a:t> – </a:t>
            </a:r>
            <a:r>
              <a:rPr lang="sv-SE" err="1"/>
              <a:t>Simulated</a:t>
            </a:r>
            <a:r>
              <a:rPr lang="sv-SE"/>
              <a:t> Expert </a:t>
            </a:r>
            <a:r>
              <a:rPr lang="sv-SE" err="1"/>
              <a:t>Predictions</a:t>
            </a:r>
            <a:endParaRPr lang="sv-SE"/>
          </a:p>
        </p:txBody>
      </p:sp>
      <p:pic>
        <p:nvPicPr>
          <p:cNvPr id="8" name="Picture 7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2766142F-9C2C-A957-1214-62F15182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84" y="1391197"/>
            <a:ext cx="4987948" cy="4987948"/>
          </a:xfrm>
          <a:prstGeom prst="rect">
            <a:avLst/>
          </a:prstGeom>
        </p:spPr>
      </p:pic>
      <p:pic>
        <p:nvPicPr>
          <p:cNvPr id="13" name="Picture 12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D7B0E235-0EAD-4E64-470B-DCE1DF269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68" y="1391197"/>
            <a:ext cx="4987948" cy="49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EEB91-4B19-481B-B82A-938BD000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/>
              <a:t>Future Work</a:t>
            </a:r>
          </a:p>
        </p:txBody>
      </p:sp>
      <p:pic>
        <p:nvPicPr>
          <p:cNvPr id="6" name="Graphic 5" descr="Storytelling outline">
            <a:extLst>
              <a:ext uri="{FF2B5EF4-FFF2-40B4-BE49-F238E27FC236}">
                <a16:creationId xmlns:a16="http://schemas.microsoft.com/office/drawing/2014/main" id="{C21684E5-5CB2-66C1-14D6-4F9E2FD02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030" y="1695236"/>
            <a:ext cx="1686636" cy="1686636"/>
          </a:xfrm>
          <a:prstGeom prst="rect">
            <a:avLst/>
          </a:prstGeom>
        </p:spPr>
      </p:pic>
      <p:pic>
        <p:nvPicPr>
          <p:cNvPr id="8" name="Graphic 7" descr="Neighborhood outline">
            <a:extLst>
              <a:ext uri="{FF2B5EF4-FFF2-40B4-BE49-F238E27FC236}">
                <a16:creationId xmlns:a16="http://schemas.microsoft.com/office/drawing/2014/main" id="{F0F03913-5F56-7564-344B-CE99E4904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0885" y="4071751"/>
            <a:ext cx="1686637" cy="1686637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26006585-2374-91DA-11AD-57A83EF4E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8527" y="1695236"/>
            <a:ext cx="1686636" cy="1686636"/>
          </a:xfrm>
          <a:prstGeom prst="rect">
            <a:avLst/>
          </a:prstGeom>
        </p:spPr>
      </p:pic>
      <p:pic>
        <p:nvPicPr>
          <p:cNvPr id="12" name="Graphic 11" descr="Mining tools outline">
            <a:extLst>
              <a:ext uri="{FF2B5EF4-FFF2-40B4-BE49-F238E27FC236}">
                <a16:creationId xmlns:a16="http://schemas.microsoft.com/office/drawing/2014/main" id="{C33F2339-7941-D611-B143-B1A1416B7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2908" y="4071751"/>
            <a:ext cx="1813870" cy="18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B0459-022D-EE25-0C04-2BFEAFBE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S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42D50A-743D-90B2-6375-C6F084B68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53842"/>
              </p:ext>
            </p:extLst>
          </p:nvPr>
        </p:nvGraphicFramePr>
        <p:xfrm>
          <a:off x="540000" y="1728000"/>
          <a:ext cx="11112000" cy="1920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8700">
                  <a:extLst>
                    <a:ext uri="{9D8B030D-6E8A-4147-A177-3AD203B41FA5}">
                      <a16:colId xmlns:a16="http://schemas.microsoft.com/office/drawing/2014/main" val="2783892881"/>
                    </a:ext>
                  </a:extLst>
                </a:gridCol>
                <a:gridCol w="10623300">
                  <a:extLst>
                    <a:ext uri="{9D8B030D-6E8A-4147-A177-3AD203B41FA5}">
                      <a16:colId xmlns:a16="http://schemas.microsoft.com/office/drawing/2014/main" val="320826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[1]</a:t>
                      </a:r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Neo4j, “</a:t>
                      </a:r>
                      <a:r>
                        <a:rPr lang="de-DE"/>
                        <a:t>Node </a:t>
                      </a:r>
                      <a:r>
                        <a:rPr lang="de-DE" err="1"/>
                        <a:t>Similarity</a:t>
                      </a:r>
                      <a:r>
                        <a:rPr lang="en-US"/>
                        <a:t>” [Online]. Available: </a:t>
                      </a:r>
                      <a:r>
                        <a:rPr lang="en-US">
                          <a:hlinkClick r:id="rId3"/>
                        </a:rPr>
                        <a:t>https://neo4j.com/docs/graph-data-science/current/algorithms/node-similarity/</a:t>
                      </a:r>
                      <a:r>
                        <a:rPr lang="en-US"/>
                        <a:t> [Accessed: 2023-05-22]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2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[2]</a:t>
                      </a:r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M. Needham and A. Hodler, “</a:t>
                      </a:r>
                      <a:r>
                        <a:rPr lang="de-DE"/>
                        <a:t>Graph Algorithms in Neo4j: Label Propagation</a:t>
                      </a:r>
                      <a:r>
                        <a:rPr lang="en-US"/>
                        <a:t>” [Online]. Available: </a:t>
                      </a:r>
                      <a:r>
                        <a:rPr lang="en-US">
                          <a:hlinkClick r:id="rId4"/>
                        </a:rPr>
                        <a:t>https://neo4j.com/blog/graph-algorithms-neo4j-label-propagation/</a:t>
                      </a:r>
                      <a:r>
                        <a:rPr lang="en-US"/>
                        <a:t> [Accessed: 2023-05-22]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[3]</a:t>
                      </a:r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M. Needham and A. </a:t>
                      </a:r>
                      <a:r>
                        <a:rPr lang="en-US" err="1"/>
                        <a:t>Hodler</a:t>
                      </a:r>
                      <a:r>
                        <a:rPr lang="en-US"/>
                        <a:t>, “</a:t>
                      </a:r>
                      <a:r>
                        <a:rPr lang="de-DE"/>
                        <a:t>Graph </a:t>
                      </a:r>
                      <a:r>
                        <a:rPr lang="de-DE" err="1"/>
                        <a:t>Algorithms</a:t>
                      </a:r>
                      <a:r>
                        <a:rPr lang="de-DE"/>
                        <a:t> in Neo4j: Louvain </a:t>
                      </a:r>
                      <a:r>
                        <a:rPr lang="de-DE" err="1"/>
                        <a:t>Modularity</a:t>
                      </a:r>
                      <a:r>
                        <a:rPr lang="en-US"/>
                        <a:t>” [Online]. Available: </a:t>
                      </a:r>
                      <a:r>
                        <a:rPr lang="sv-SE">
                          <a:hlinkClick r:id="rId5"/>
                        </a:rPr>
                        <a:t>https://neo4j.com/blog/graph-algorithms-neo4j-louvain-modularity/</a:t>
                      </a:r>
                      <a:r>
                        <a:rPr lang="en-US"/>
                        <a:t> [Accessed: 2023-05-22]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7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6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03B4F-9F32-19C0-A036-A4AE3AE8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</a:t>
            </a:r>
            <a:endParaRPr lang="en-SE"/>
          </a:p>
        </p:txBody>
      </p:sp>
      <p:pic>
        <p:nvPicPr>
          <p:cNvPr id="7" name="Content Placeholder 12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16559EA6-2A23-8DA4-8D0B-85C88478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38" y="3059187"/>
            <a:ext cx="5717499" cy="2144060"/>
          </a:xfrm>
          <a:prstGeom prst="rect">
            <a:avLst/>
          </a:prstGeom>
          <a:noFill/>
        </p:spPr>
      </p:pic>
      <p:pic>
        <p:nvPicPr>
          <p:cNvPr id="1026" name="Picture 2" descr="Creating purposeful technology">
            <a:extLst>
              <a:ext uri="{FF2B5EF4-FFF2-40B4-BE49-F238E27FC236}">
                <a16:creationId xmlns:a16="http://schemas.microsoft.com/office/drawing/2014/main" id="{A84377C2-BFAD-CD01-69A6-5A1B12B0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7" y="2552700"/>
            <a:ext cx="52101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9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5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A445DB-6B37-DB43-B7F7-78E79C46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3200" cy="1368000"/>
          </a:xfrm>
        </p:spPr>
        <p:txBody>
          <a:bodyPr/>
          <a:lstStyle/>
          <a:p>
            <a:r>
              <a:rPr lang="sv-SE"/>
              <a:t>Research </a:t>
            </a:r>
            <a:r>
              <a:rPr lang="sv-SE" err="1"/>
              <a:t>Questions</a:t>
            </a:r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DFA9A82-56FB-0740-842C-7ED65F6AA2C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0000" y="1980000"/>
            <a:ext cx="5407200" cy="3780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/>
              <a:t>RQ1: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/>
              <a:t>How can unsupervised GML techniques in Neo4j be applied to the Friends dataset to identify patterns or clusters that may indicate bullying behavior?</a:t>
            </a:r>
            <a:endParaRPr lang="sv-SE"/>
          </a:p>
        </p:txBody>
      </p:sp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89D1B56F-D4F3-E80B-F1C8-7AB075539709}"/>
              </a:ext>
            </a:extLst>
          </p:cNvPr>
          <p:cNvSpPr txBox="1">
            <a:spLocks/>
          </p:cNvSpPr>
          <p:nvPr/>
        </p:nvSpPr>
        <p:spPr>
          <a:xfrm>
            <a:off x="6244800" y="1980000"/>
            <a:ext cx="5407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/>
              <a:t>RQ2: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r>
              <a:rPr lang="en-US"/>
              <a:t>How can these patterns, combined with domain knowledge from behavior science, be used to reveal hidden relationships that can indicate a likelihood of bullying?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43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A6EFEE-5D30-A503-7476-1C060E3A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</a:t>
            </a:r>
            <a:endParaRPr lang="en-GB">
              <a:cs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3A1F3-A99E-D4E7-B018-A4AFFC2A1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79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1BBA-5FDE-AED6-D37A-56467657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</p:spPr>
        <p:txBody>
          <a:bodyPr anchor="ctr">
            <a:normAutofit/>
          </a:bodyPr>
          <a:lstStyle/>
          <a:p>
            <a:r>
              <a:rPr lang="sv-SE" err="1"/>
              <a:t>Methodology</a:t>
            </a:r>
            <a:r>
              <a:rPr lang="sv-SE"/>
              <a:t> – </a:t>
            </a:r>
            <a:r>
              <a:rPr lang="sv-SE" err="1"/>
              <a:t>Collaboration</a:t>
            </a:r>
            <a:endParaRPr lang="sv-S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18DE4D-274B-F764-B530-4C870C6E657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588" y="1980163"/>
            <a:ext cx="5241849" cy="3779837"/>
          </a:xfrm>
        </p:spPr>
      </p:pic>
      <p:pic>
        <p:nvPicPr>
          <p:cNvPr id="13" name="Content Placeholder 12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6D8DB420-91B1-8DE4-ACDC-002A65670E6F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5"/>
          <a:stretch>
            <a:fillRect/>
          </a:stretch>
        </p:blipFill>
        <p:spPr>
          <a:xfrm>
            <a:off x="6244975" y="2856265"/>
            <a:ext cx="5407025" cy="2027633"/>
          </a:xfrm>
          <a:noFill/>
        </p:spPr>
      </p:pic>
    </p:spTree>
    <p:extLst>
      <p:ext uri="{BB962C8B-B14F-4D97-AF65-F5344CB8AC3E}">
        <p14:creationId xmlns:p14="http://schemas.microsoft.com/office/powerpoint/2010/main" val="71300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A445DB-6B37-DB43-B7F7-78E79C46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3200" cy="1368000"/>
          </a:xfrm>
        </p:spPr>
        <p:txBody>
          <a:bodyPr/>
          <a:lstStyle/>
          <a:p>
            <a:r>
              <a:rPr lang="en-US"/>
              <a:t>Methodology – Neo4j </a:t>
            </a:r>
          </a:p>
        </p:txBody>
      </p:sp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89D1B56F-D4F3-E80B-F1C8-7AB075539709}"/>
              </a:ext>
            </a:extLst>
          </p:cNvPr>
          <p:cNvSpPr txBox="1">
            <a:spLocks/>
          </p:cNvSpPr>
          <p:nvPr/>
        </p:nvSpPr>
        <p:spPr>
          <a:xfrm>
            <a:off x="6244800" y="1980000"/>
            <a:ext cx="5407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sv-SE"/>
          </a:p>
        </p:txBody>
      </p:sp>
      <p:pic>
        <p:nvPicPr>
          <p:cNvPr id="6" name="Picture 5" descr="A picture containing circle, screenshot, colorfulness, art&#10;&#10;Description automatically generated">
            <a:extLst>
              <a:ext uri="{FF2B5EF4-FFF2-40B4-BE49-F238E27FC236}">
                <a16:creationId xmlns:a16="http://schemas.microsoft.com/office/drawing/2014/main" id="{98FE9938-3E7F-E459-F3D7-9E0DF401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5" y="1691813"/>
            <a:ext cx="10047890" cy="43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3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895079-AE09-ED69-4535-24A07A0A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Methodology – Data </a:t>
            </a:r>
            <a:r>
              <a:rPr lang="en-GB" err="1">
                <a:cs typeface="Times New Roman"/>
              </a:rPr>
              <a:t>Preprocessing</a:t>
            </a:r>
            <a:endParaRPr lang="en-GB"/>
          </a:p>
        </p:txBody>
      </p:sp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E7DAB87A-8306-0BCD-CA6C-37812416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1" y="2603159"/>
            <a:ext cx="5020638" cy="2191075"/>
          </a:xfrm>
          <a:prstGeom prst="rect">
            <a:avLst/>
          </a:prstGeom>
        </p:spPr>
      </p:pic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1D389EFD-44A6-A7C5-E2A2-0BE586D2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222" y="2600159"/>
            <a:ext cx="5011068" cy="265513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9B8957B-7436-327A-8C5F-FD1F6B9A4706}"/>
              </a:ext>
            </a:extLst>
          </p:cNvPr>
          <p:cNvSpPr/>
          <p:nvPr/>
        </p:nvSpPr>
        <p:spPr>
          <a:xfrm>
            <a:off x="5556606" y="3544584"/>
            <a:ext cx="1078785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250BDC-01A0-0C00-4BE5-A91A151C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071518"/>
            <a:ext cx="5098895" cy="1236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A5575-7A9E-DB42-2F17-A5D450AA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4058266"/>
            <a:ext cx="10116261" cy="13189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994CDA-46A7-5546-4592-FDE6A7FE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</p:spPr>
        <p:txBody>
          <a:bodyPr anchor="ctr">
            <a:normAutofit/>
          </a:bodyPr>
          <a:lstStyle/>
          <a:p>
            <a:r>
              <a:rPr lang="sv-SE" err="1"/>
              <a:t>Methodology</a:t>
            </a:r>
            <a:r>
              <a:rPr lang="sv-SE"/>
              <a:t> – </a:t>
            </a:r>
            <a:r>
              <a:rPr lang="sv-SE" err="1"/>
              <a:t>Indices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32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3FF2A0-BAE7-1D35-739A-D1B8F7CD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Implementation &amp; </a:t>
            </a:r>
            <a:r>
              <a:rPr lang="sv-SE" err="1"/>
              <a:t>Results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DEBED-82BB-884C-1468-69BC4F13C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52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3abe41-82a3-4014-aab6-6acc3389eb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420C41F6A172C47B3DE6E4DA4032361" ma:contentTypeVersion="12" ma:contentTypeDescription="Skapa ett nytt dokument." ma:contentTypeScope="" ma:versionID="c906bad54c6aeb5be47354f9b464e6cd">
  <xsd:schema xmlns:xsd="http://www.w3.org/2001/XMLSchema" xmlns:xs="http://www.w3.org/2001/XMLSchema" xmlns:p="http://schemas.microsoft.com/office/2006/metadata/properties" xmlns:ns3="10037315-bb8d-46b3-97d7-f63ec46e6002" xmlns:ns4="9f3abe41-82a3-4014-aab6-6acc3389eb61" targetNamespace="http://schemas.microsoft.com/office/2006/metadata/properties" ma:root="true" ma:fieldsID="79ccde815fcb081d3f8f0617baf7fe96" ns3:_="" ns4:_="">
    <xsd:import namespace="10037315-bb8d-46b3-97d7-f63ec46e6002"/>
    <xsd:import namespace="9f3abe41-82a3-4014-aab6-6acc3389eb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37315-bb8d-46b3-97d7-f63ec46e60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Delar tips,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abe41-82a3-4014-aab6-6acc3389eb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783E10-F9E3-4DD4-9CA4-70BD3A290CDA}">
  <ds:schemaRefs>
    <ds:schemaRef ds:uri="10037315-bb8d-46b3-97d7-f63ec46e6002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9f3abe41-82a3-4014-aab6-6acc3389eb6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5D4072-E999-4B60-82B8-BE8B7B83BD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18933-F3AC-40A5-ACBB-CD82783214E2}">
  <ds:schemaRefs>
    <ds:schemaRef ds:uri="10037315-bb8d-46b3-97d7-f63ec46e6002"/>
    <ds:schemaRef ds:uri="9f3abe41-82a3-4014-aab6-6acc3389eb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0</TotalTime>
  <Words>1160</Words>
  <Application>Microsoft Office PowerPoint</Application>
  <PresentationFormat>Widescreen</PresentationFormat>
  <Paragraphs>205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Söhne</vt:lpstr>
      <vt:lpstr>Times New Roman</vt:lpstr>
      <vt:lpstr>Office-tema</vt:lpstr>
      <vt:lpstr>Bullying Detection through Graph Machine Learning</vt:lpstr>
      <vt:lpstr>Background </vt:lpstr>
      <vt:lpstr>Research Questions</vt:lpstr>
      <vt:lpstr>Methodology</vt:lpstr>
      <vt:lpstr>Methodology – Collaboration</vt:lpstr>
      <vt:lpstr>Methodology – Neo4j </vt:lpstr>
      <vt:lpstr>Methodology – Data Preprocessing</vt:lpstr>
      <vt:lpstr>Methodology – Indices</vt:lpstr>
      <vt:lpstr>Implementation &amp; Results</vt:lpstr>
      <vt:lpstr>Implementation – Louvain </vt:lpstr>
      <vt:lpstr>Results – Louvain </vt:lpstr>
      <vt:lpstr>Implementation – Similarity </vt:lpstr>
      <vt:lpstr>Implementation – Node Similarity </vt:lpstr>
      <vt:lpstr>Results – Louvain </vt:lpstr>
      <vt:lpstr>Results – Louvain – Victimization  </vt:lpstr>
      <vt:lpstr>Results – Louvain – School Climate </vt:lpstr>
      <vt:lpstr>Results – Simulated Expert Predictions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Bullying Detection through Graph Machine Learning</dc:title>
  <dc:creator>Olof Enström</dc:creator>
  <cp:lastModifiedBy>Christoffer Eid</cp:lastModifiedBy>
  <cp:revision>1</cp:revision>
  <dcterms:created xsi:type="dcterms:W3CDTF">2023-05-19T09:38:18Z</dcterms:created>
  <dcterms:modified xsi:type="dcterms:W3CDTF">2023-05-31T13:32:30Z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0x010100F420C41F6A172C47B3DE6E4DA4032361</vt:lpwstr>
  </property>
</Properties>
</file>