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35"/>
  </p:notesMasterIdLst>
  <p:sldIdLst>
    <p:sldId id="256" r:id="rId2"/>
    <p:sldId id="257" r:id="rId3"/>
    <p:sldId id="258" r:id="rId4"/>
    <p:sldId id="259" r:id="rId5"/>
    <p:sldId id="260" r:id="rId6"/>
    <p:sldId id="263" r:id="rId7"/>
    <p:sldId id="261" r:id="rId8"/>
    <p:sldId id="262" r:id="rId9"/>
    <p:sldId id="265" r:id="rId10"/>
    <p:sldId id="269" r:id="rId11"/>
    <p:sldId id="267" r:id="rId12"/>
    <p:sldId id="272" r:id="rId13"/>
    <p:sldId id="270" r:id="rId14"/>
    <p:sldId id="285" r:id="rId15"/>
    <p:sldId id="264" r:id="rId16"/>
    <p:sldId id="286" r:id="rId17"/>
    <p:sldId id="287" r:id="rId18"/>
    <p:sldId id="288" r:id="rId19"/>
    <p:sldId id="297" r:id="rId20"/>
    <p:sldId id="298" r:id="rId21"/>
    <p:sldId id="299" r:id="rId22"/>
    <p:sldId id="271" r:id="rId23"/>
    <p:sldId id="300" r:id="rId24"/>
    <p:sldId id="273" r:id="rId25"/>
    <p:sldId id="289" r:id="rId26"/>
    <p:sldId id="301" r:id="rId27"/>
    <p:sldId id="302" r:id="rId28"/>
    <p:sldId id="303" r:id="rId29"/>
    <p:sldId id="304" r:id="rId30"/>
    <p:sldId id="305" r:id="rId31"/>
    <p:sldId id="306" r:id="rId32"/>
    <p:sldId id="307" r:id="rId33"/>
    <p:sldId id="30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005" autoAdjust="0"/>
  </p:normalViewPr>
  <p:slideViewPr>
    <p:cSldViewPr snapToGrid="0">
      <p:cViewPr varScale="1">
        <p:scale>
          <a:sx n="84" d="100"/>
          <a:sy n="84" d="100"/>
        </p:scale>
        <p:origin x="930" y="96"/>
      </p:cViewPr>
      <p:guideLst/>
    </p:cSldViewPr>
  </p:slideViewPr>
  <p:outlineViewPr>
    <p:cViewPr>
      <p:scale>
        <a:sx n="33" d="100"/>
        <a:sy n="33" d="100"/>
      </p:scale>
      <p:origin x="0" y="-20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B164B-445F-4289-BDF1-1044BC1AB98B}" type="datetimeFigureOut">
              <a:rPr lang="fr-FR" smtClean="0"/>
              <a:t>03/04/2024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70B48-95C2-4374-9452-431B4B40BEE2}" type="slidenum">
              <a:rPr lang="fr-FR" smtClean="0"/>
              <a:t>‹N°›</a:t>
            </a:fld>
            <a:endParaRPr lang="fr-FR"/>
          </a:p>
        </p:txBody>
      </p:sp>
    </p:spTree>
    <p:extLst>
      <p:ext uri="{BB962C8B-B14F-4D97-AF65-F5344CB8AC3E}">
        <p14:creationId xmlns:p14="http://schemas.microsoft.com/office/powerpoint/2010/main" val="283652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chno-science.net/definition/5349.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techno-science.net/definition/5097.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970B48-95C2-4374-9452-431B4B40BEE2}" type="slidenum">
              <a:rPr lang="fr-FR" smtClean="0"/>
              <a:t>4</a:t>
            </a:fld>
            <a:endParaRPr lang="fr-FR"/>
          </a:p>
        </p:txBody>
      </p:sp>
    </p:spTree>
    <p:extLst>
      <p:ext uri="{BB962C8B-B14F-4D97-AF65-F5344CB8AC3E}">
        <p14:creationId xmlns:p14="http://schemas.microsoft.com/office/powerpoint/2010/main" val="2377085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En effet, en stockant nos résultats, et donc en augmentant la complexité en mémoire, on arrive à réduire radicalement la complexité en temps. Dans notre cas, l'optimisation est très intéressante car elle permet d'éviter une complexité en temps exponentielle qui rendait notre programme inutilisable, sans pour autant saturer totalement la mémoire disponible. Cependant, ce n'est pas toujours le cas et il arrive que la complexité en mémoire augmente tellement que le compromis n'est plus envisageable, mais il est possible de réduire intelligemment l'espace mémoire occupé par de nombreux algorithmes dynamiques.</a:t>
            </a:r>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21</a:t>
            </a:fld>
            <a:endParaRPr lang="fr-FR"/>
          </a:p>
        </p:txBody>
      </p:sp>
    </p:spTree>
    <p:extLst>
      <p:ext uri="{BB962C8B-B14F-4D97-AF65-F5344CB8AC3E}">
        <p14:creationId xmlns:p14="http://schemas.microsoft.com/office/powerpoint/2010/main" val="282944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a:t>
            </a:r>
            <a:r>
              <a:rPr lang="fr-FR" dirty="0" err="1"/>
              <a:t>b&amp;b</a:t>
            </a:r>
            <a:r>
              <a:rPr lang="fr-FR" dirty="0"/>
              <a:t> est l'une des méthodes les plus populaires pour résoudre l'optimisation problèmes de manière exacte. L'algorithme est basé sur une énumération implicite de toutes les solutions du problème d'optimisation considéré. L'espace de recherche est exploré en construisant dynamiquement un arbre dont le nœud racine représente le problème à résoudre et tout son espace de recherche associé. Les nœuds feuilles sont les solutions potentielles et les nœuds internes sont des sous-problèmes de l'espace total des solutions. </a:t>
            </a:r>
          </a:p>
          <a:p>
            <a:endParaRPr lang="fr-FR" dirty="0"/>
          </a:p>
          <a:p>
            <a:r>
              <a:rPr lang="fr-FR" dirty="0"/>
              <a:t>L'algorithme se déroule en plusieurs itérations au cours de laquelle la meilleure solution trouvée est progressivement améliorée. Le généré nœuds et non encore traités sont conservés dans une liste dont le contenu initial est limité uniquement à le nœud racine. Les deux opérateurs interviennent à chaque itération de l'algorithme. Les La stratégie de branchement détermine l'ordre dans lequel les branches sont explorées. De nombreuses des stratégies de ramification peuvent être appliquées telles que la profondeur d'abord, la largeur d'abord et la meilleures stratégies en premier. La stratégie d'élagage élimine les solutions partielles qui ne conduisent à des solutions optimales. Cela se fait en calculant la borne inférieure associée à une solution partielle. Si la borne inférieure d'un nœud (solution partielle) est supérieure à la meilleure solution trouvée jusqu'à présent ou une limite supérieure connue du problème, l'exploration de le nœud n'est pas nécessaire. L'algorithme se termine s'il n'y a plus de nœuds à brancher ou tous les nœuds sont éliminés. Par conséquent, les concepts les plus importants dans la conception d'un l'algorithme </a:t>
            </a:r>
            <a:r>
              <a:rPr lang="fr-FR" dirty="0" err="1"/>
              <a:t>branch</a:t>
            </a:r>
            <a:r>
              <a:rPr lang="fr-FR" dirty="0"/>
              <a:t> and </a:t>
            </a:r>
            <a:r>
              <a:rPr lang="fr-FR" dirty="0" err="1"/>
              <a:t>bound</a:t>
            </a:r>
            <a:r>
              <a:rPr lang="fr-FR" dirty="0"/>
              <a:t> est la qualité des bornes et du branchement stratégie.</a:t>
            </a:r>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22</a:t>
            </a:fld>
            <a:endParaRPr lang="fr-FR"/>
          </a:p>
        </p:txBody>
      </p:sp>
    </p:spTree>
    <p:extLst>
      <p:ext uri="{BB962C8B-B14F-4D97-AF65-F5344CB8AC3E}">
        <p14:creationId xmlns:p14="http://schemas.microsoft.com/office/powerpoint/2010/main" val="380046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24</a:t>
            </a:fld>
            <a:endParaRPr lang="fr-FR"/>
          </a:p>
        </p:txBody>
      </p:sp>
    </p:spTree>
    <p:extLst>
      <p:ext uri="{BB962C8B-B14F-4D97-AF65-F5344CB8AC3E}">
        <p14:creationId xmlns:p14="http://schemas.microsoft.com/office/powerpoint/2010/main" val="2194691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B970B48-95C2-4374-9452-431B4B40BEE2}" type="slidenum">
              <a:rPr lang="fr-FR" smtClean="0"/>
              <a:t>32</a:t>
            </a:fld>
            <a:endParaRPr lang="fr-FR"/>
          </a:p>
        </p:txBody>
      </p:sp>
    </p:spTree>
    <p:extLst>
      <p:ext uri="{BB962C8B-B14F-4D97-AF65-F5344CB8AC3E}">
        <p14:creationId xmlns:p14="http://schemas.microsoft.com/office/powerpoint/2010/main" val="291834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B970B48-95C2-4374-9452-431B4B40BEE2}" type="slidenum">
              <a:rPr lang="fr-FR" smtClean="0"/>
              <a:t>7</a:t>
            </a:fld>
            <a:endParaRPr lang="fr-FR"/>
          </a:p>
        </p:txBody>
      </p:sp>
    </p:spTree>
    <p:extLst>
      <p:ext uri="{BB962C8B-B14F-4D97-AF65-F5344CB8AC3E}">
        <p14:creationId xmlns:p14="http://schemas.microsoft.com/office/powerpoint/2010/main" val="318384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9</a:t>
            </a:fld>
            <a:endParaRPr lang="fr-FR"/>
          </a:p>
        </p:txBody>
      </p:sp>
    </p:spTree>
    <p:extLst>
      <p:ext uri="{BB962C8B-B14F-4D97-AF65-F5344CB8AC3E}">
        <p14:creationId xmlns:p14="http://schemas.microsoft.com/office/powerpoint/2010/main" val="252498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Optimisation linéaire: Il s'agit de trouver les valeurs optimales d'une fonction linéaire sous des contraintes linéaires. Par exemple, un planificateur de production pourrait utiliser l'optimisation linéaire pour déterminer les quantités optimales de matières premières à acheter tout en respectant un budget donné.</a:t>
            </a:r>
          </a:p>
          <a:p>
            <a:r>
              <a:rPr lang="fr-FR" dirty="0"/>
              <a:t>Optimisation non linéaire: Il s'agit de trouver les valeurs optimales d'une fonction qui n'est pas linéaire sous des contraintes éventuellement non linéaires. Par exemple, un ingénieur mécanique pourrait utiliser l'optimisation non linéaire pour concevoir une structure en utilisant des matériaux qui ont des propriétés non linéaires.</a:t>
            </a:r>
          </a:p>
          <a:p>
            <a:r>
              <a:rPr lang="fr-FR" dirty="0"/>
              <a:t>Optimisation combinatoire: Il s'agit de trouver la meilleure combinaison de choix d'un ensemble fini de solutions. Par exemple, un voyageur d'affaires pourrait utiliser l'optimisation combinatoire pour planifier un itinéraire qui minimise le temps de trajet tout en maximisant les rencontres d'affaires.</a:t>
            </a:r>
          </a:p>
          <a:p>
            <a:r>
              <a:rPr lang="fr-FR" dirty="0"/>
              <a:t>Optimisation par les contraintes: Il s'agit de trouver les meilleures valeurs pour une fonction en respectant certaines contraintes. Par exemple, un architecte pourrait utiliser l'optimisation par les contraintes pour concevoir un bâtiment qui respecte les normes de sécurité tout en minimisant les coûts de construction.</a:t>
            </a:r>
          </a:p>
          <a:p>
            <a:r>
              <a:rPr lang="fr-FR" dirty="0"/>
              <a:t>Optimisation stochastique: Il s'agit de trouver la meilleure solution pour un problème où les variables sont incertaines ou aléatoires. Par exemple, un gestionnaire de portefeuille pourrait utiliser l'optimisation stochastique pour déterminer la meilleure allocation d'actifs en tenant compte de l'incertitude des rendements futurs.</a:t>
            </a:r>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11</a:t>
            </a:fld>
            <a:endParaRPr lang="fr-FR"/>
          </a:p>
        </p:txBody>
      </p:sp>
    </p:spTree>
    <p:extLst>
      <p:ext uri="{BB962C8B-B14F-4D97-AF65-F5344CB8AC3E}">
        <p14:creationId xmlns:p14="http://schemas.microsoft.com/office/powerpoint/2010/main" val="415195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Optimisation linéaire: Il s'agit de trouver les valeurs optimales d'une fonction linéaire sous des contraintes linéaires. Par exemple, un planificateur de production pourrait utiliser l'optimisation linéaire pour déterminer les quantités optimales de matières premières à acheter tout en respectant un budget donné.</a:t>
            </a:r>
          </a:p>
          <a:p>
            <a:r>
              <a:rPr lang="fr-FR" dirty="0"/>
              <a:t>Optimisation non linéaire: Il s'agit de trouver les valeurs optimales d'une fonction qui n'est pas linéaire sous des contraintes éventuellement non linéaires. Par exemple, un ingénieur mécanique pourrait utiliser l'optimisation non linéaire pour concevoir une structure en utilisant des matériaux qui ont des propriétés non linéaires.</a:t>
            </a:r>
          </a:p>
          <a:p>
            <a:r>
              <a:rPr lang="fr-FR" dirty="0"/>
              <a:t>Optimisation combinatoire: Il s'agit de trouver la meilleure combinaison de choix d'un ensemble fini de solutions. Par exemple, un voyageur d'affaires pourrait utiliser l'optimisation combinatoire pour planifier un itinéraire qui minimise le temps de trajet tout en maximisant les rencontres d'affaires.</a:t>
            </a:r>
          </a:p>
          <a:p>
            <a:r>
              <a:rPr lang="fr-FR" dirty="0"/>
              <a:t>Optimisation par les contraintes: Il s'agit de trouver les meilleures valeurs pour une fonction en respectant certaines contraintes. Par exemple, un architecte pourrait utiliser l'optimisation par les contraintes pour concevoir un bâtiment qui respecte les normes de sécurité tout en minimisant les coûts de construction.</a:t>
            </a:r>
          </a:p>
          <a:p>
            <a:r>
              <a:rPr lang="fr-FR" dirty="0"/>
              <a:t>Optimisation stochastique: Il s'agit de trouver la meilleure solution pour un problème où les variables sont incertaines ou aléatoires. Par exemple, un gestionnaire de portefeuille pourrait utiliser l'optimisation stochastique pour déterminer la meilleure allocation d'actifs en tenant compte de l'incertitude des rendements futurs.</a:t>
            </a:r>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12</a:t>
            </a:fld>
            <a:endParaRPr lang="fr-FR"/>
          </a:p>
        </p:txBody>
      </p:sp>
    </p:spTree>
    <p:extLst>
      <p:ext uri="{BB962C8B-B14F-4D97-AF65-F5344CB8AC3E}">
        <p14:creationId xmlns:p14="http://schemas.microsoft.com/office/powerpoint/2010/main" val="224388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1" u="none" strike="noStrike" kern="1200" baseline="0" dirty="0">
                <a:solidFill>
                  <a:schemeClr val="tx1"/>
                </a:solidFill>
                <a:latin typeface="+mn-lt"/>
                <a:ea typeface="+mn-ea"/>
                <a:cs typeface="+mn-cs"/>
              </a:rPr>
              <a:t>Les méthodes exactes </a:t>
            </a:r>
            <a:r>
              <a:rPr lang="fr-FR" sz="1200" b="0" i="0" u="none" strike="noStrike" kern="1200" baseline="0" dirty="0">
                <a:solidFill>
                  <a:schemeClr val="tx1"/>
                </a:solidFill>
                <a:latin typeface="+mn-lt"/>
                <a:ea typeface="+mn-ea"/>
                <a:cs typeface="+mn-cs"/>
              </a:rPr>
              <a:t>assurent de trouver l’optimum global, mais elles restent efficaces uniquement lorsque l’ensemble des variables est très petit et elles deviennent très coûteuses</a:t>
            </a:r>
          </a:p>
          <a:p>
            <a:r>
              <a:rPr lang="fr-FR" sz="1200" b="0" i="0" u="none" strike="noStrike" kern="1200" baseline="0" dirty="0">
                <a:solidFill>
                  <a:schemeClr val="tx1"/>
                </a:solidFill>
                <a:latin typeface="+mn-lt"/>
                <a:ea typeface="+mn-ea"/>
                <a:cs typeface="+mn-cs"/>
              </a:rPr>
              <a:t>en temps de calcul dans le cas des problèmes NP-complets ou ayant plusieurs critères, tel que le problème d’ordonnancement des workflows dans le Cloud. Parmi ces méthodes,</a:t>
            </a:r>
          </a:p>
          <a:p>
            <a:r>
              <a:rPr lang="fr-FR" sz="1200" b="0" i="0" u="none" strike="noStrike" kern="1200" baseline="0" dirty="0">
                <a:solidFill>
                  <a:schemeClr val="tx1"/>
                </a:solidFill>
                <a:latin typeface="+mn-lt"/>
                <a:ea typeface="+mn-ea"/>
                <a:cs typeface="+mn-cs"/>
              </a:rPr>
              <a:t>on peut citer : le Branch &amp; </a:t>
            </a:r>
            <a:r>
              <a:rPr lang="fr-FR" sz="1200" b="0" i="0" u="none" strike="noStrike" kern="1200" baseline="0" dirty="0" err="1">
                <a:solidFill>
                  <a:schemeClr val="tx1"/>
                </a:solidFill>
                <a:latin typeface="+mn-lt"/>
                <a:ea typeface="+mn-ea"/>
                <a:cs typeface="+mn-cs"/>
              </a:rPr>
              <a:t>Bound</a:t>
            </a:r>
            <a:r>
              <a:rPr lang="fr-FR" sz="1200" b="0" i="0" u="none" strike="noStrike" kern="1200" baseline="0" dirty="0">
                <a:solidFill>
                  <a:schemeClr val="tx1"/>
                </a:solidFill>
                <a:latin typeface="+mn-lt"/>
                <a:ea typeface="+mn-ea"/>
                <a:cs typeface="+mn-cs"/>
              </a:rPr>
              <a:t> [81], l’algorithme A* [104] et la programmation dynamique [37].</a:t>
            </a:r>
            <a:endParaRPr lang="fr-FR" dirty="0"/>
          </a:p>
          <a:p>
            <a:r>
              <a:rPr lang="fr-FR" sz="1200" b="0" i="1" u="none" strike="noStrike" kern="1200" baseline="0" dirty="0">
                <a:solidFill>
                  <a:schemeClr val="tx1"/>
                </a:solidFill>
                <a:latin typeface="+mn-lt"/>
                <a:ea typeface="+mn-ea"/>
                <a:cs typeface="+mn-cs"/>
              </a:rPr>
              <a:t>Les méthodes approchées </a:t>
            </a:r>
            <a:r>
              <a:rPr lang="fr-FR" sz="1200" b="0" i="0" u="none" strike="noStrike" kern="1200" baseline="0" dirty="0">
                <a:solidFill>
                  <a:schemeClr val="tx1"/>
                </a:solidFill>
                <a:latin typeface="+mn-lt"/>
                <a:ea typeface="+mn-ea"/>
                <a:cs typeface="+mn-cs"/>
              </a:rPr>
              <a:t>de résolution, au contraire, produisent des solutions de bonne qualité en un temps raisonnable. Elles sont pratiques pour résoudre des instances de</a:t>
            </a:r>
          </a:p>
          <a:p>
            <a:r>
              <a:rPr lang="fr-FR" sz="1200" b="0" i="0" u="none" strike="noStrike" kern="1200" baseline="0" dirty="0">
                <a:solidFill>
                  <a:schemeClr val="tx1"/>
                </a:solidFill>
                <a:latin typeface="+mn-lt"/>
                <a:ea typeface="+mn-ea"/>
                <a:cs typeface="+mn-cs"/>
              </a:rPr>
              <a:t>problèmes de grandes tailles, mais elles ne garantissent pas de trouver l’optimum global.</a:t>
            </a:r>
            <a:endParaRPr lang="fr-FR" dirty="0"/>
          </a:p>
          <a:p>
            <a:r>
              <a:rPr lang="fr-FR" sz="1200" b="0" i="1" u="none" strike="noStrike" kern="1200" baseline="0" dirty="0">
                <a:solidFill>
                  <a:schemeClr val="tx1"/>
                </a:solidFill>
                <a:latin typeface="+mn-lt"/>
                <a:ea typeface="+mn-ea"/>
                <a:cs typeface="+mn-cs"/>
              </a:rPr>
              <a:t>Les heuristiques </a:t>
            </a:r>
            <a:r>
              <a:rPr lang="fr-FR" sz="1200" b="0" i="0" u="none" strike="noStrike" kern="1200" baseline="0" dirty="0">
                <a:solidFill>
                  <a:schemeClr val="tx1"/>
                </a:solidFill>
                <a:latin typeface="+mn-lt"/>
                <a:ea typeface="+mn-ea"/>
                <a:cs typeface="+mn-cs"/>
              </a:rPr>
              <a:t>sont divisées, quant à elles, en deux groupes : les </a:t>
            </a:r>
            <a:r>
              <a:rPr lang="fr-FR" sz="1200" b="0" i="1" u="none" strike="noStrike" kern="1200" baseline="0" dirty="0">
                <a:solidFill>
                  <a:schemeClr val="tx1"/>
                </a:solidFill>
                <a:latin typeface="+mn-lt"/>
                <a:ea typeface="+mn-ea"/>
                <a:cs typeface="+mn-cs"/>
              </a:rPr>
              <a:t>heuristiques </a:t>
            </a:r>
            <a:r>
              <a:rPr lang="fr-FR" sz="1200" b="0" i="0" u="none" strike="noStrike" kern="1200" baseline="0" dirty="0">
                <a:solidFill>
                  <a:schemeClr val="tx1"/>
                </a:solidFill>
                <a:latin typeface="+mn-lt"/>
                <a:ea typeface="+mn-ea"/>
                <a:cs typeface="+mn-cs"/>
              </a:rPr>
              <a:t>dédiées à un problème donné et les </a:t>
            </a:r>
            <a:r>
              <a:rPr lang="fr-FR" sz="1200" b="0" i="1" u="none" strike="noStrike" kern="1200" baseline="0" dirty="0" err="1">
                <a:solidFill>
                  <a:schemeClr val="tx1"/>
                </a:solidFill>
                <a:latin typeface="+mn-lt"/>
                <a:ea typeface="+mn-ea"/>
                <a:cs typeface="+mn-cs"/>
              </a:rPr>
              <a:t>métaheuristiques</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qui sont des méthodes génériques non dédiées à un problème spécifique.</a:t>
            </a:r>
            <a:endParaRPr lang="fr-FR" dirty="0"/>
          </a:p>
          <a:p>
            <a:r>
              <a:rPr lang="fr-FR" sz="1200" b="0" i="0" u="none" strike="noStrike" kern="1200" baseline="0" dirty="0">
                <a:solidFill>
                  <a:schemeClr val="tx1"/>
                </a:solidFill>
                <a:latin typeface="+mn-lt"/>
                <a:ea typeface="+mn-ea"/>
                <a:cs typeface="+mn-cs"/>
              </a:rPr>
              <a:t>les méta-heuristiques à base de solution unique et celles à base de population de solutions [106]. Les méthodes de la première famille consistent à manipuler</a:t>
            </a:r>
          </a:p>
          <a:p>
            <a:r>
              <a:rPr lang="fr-FR" sz="1200" b="0" i="0" u="none" strike="noStrike" kern="1200" baseline="0" dirty="0">
                <a:solidFill>
                  <a:schemeClr val="tx1"/>
                </a:solidFill>
                <a:latin typeface="+mn-lt"/>
                <a:ea typeface="+mn-ea"/>
                <a:cs typeface="+mn-cs"/>
              </a:rPr>
              <a:t>et améliorer une seule solution, tant que cela est possible. Par contre, dans les </a:t>
            </a:r>
            <a:r>
              <a:rPr lang="fr-FR" sz="1200" b="0" i="0" u="none" strike="noStrike" kern="1200" baseline="0" dirty="0" err="1">
                <a:solidFill>
                  <a:schemeClr val="tx1"/>
                </a:solidFill>
                <a:latin typeface="+mn-lt"/>
                <a:ea typeface="+mn-ea"/>
                <a:cs typeface="+mn-cs"/>
              </a:rPr>
              <a:t>métaheuristiques</a:t>
            </a:r>
            <a:r>
              <a:rPr lang="fr-FR" sz="1200" b="0" i="0" u="none" strike="noStrike" kern="1200" baseline="0" dirty="0">
                <a:solidFill>
                  <a:schemeClr val="tx1"/>
                </a:solidFill>
                <a:latin typeface="+mn-lt"/>
                <a:ea typeface="+mn-ea"/>
                <a:cs typeface="+mn-cs"/>
              </a:rPr>
              <a:t> à base de population, un ensemble de solutions, nommé population, évolue en parallèle.</a:t>
            </a:r>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13</a:t>
            </a:fld>
            <a:endParaRPr lang="fr-FR"/>
          </a:p>
        </p:txBody>
      </p:sp>
    </p:spTree>
    <p:extLst>
      <p:ext uri="{BB962C8B-B14F-4D97-AF65-F5344CB8AC3E}">
        <p14:creationId xmlns:p14="http://schemas.microsoft.com/office/powerpoint/2010/main" val="369859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14</a:t>
            </a:fld>
            <a:endParaRPr lang="fr-FR"/>
          </a:p>
        </p:txBody>
      </p:sp>
    </p:spTree>
    <p:extLst>
      <p:ext uri="{BB962C8B-B14F-4D97-AF65-F5344CB8AC3E}">
        <p14:creationId xmlns:p14="http://schemas.microsoft.com/office/powerpoint/2010/main" val="3332969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19</a:t>
            </a:fld>
            <a:endParaRPr lang="fr-FR"/>
          </a:p>
        </p:txBody>
      </p:sp>
    </p:spTree>
    <p:extLst>
      <p:ext uri="{BB962C8B-B14F-4D97-AF65-F5344CB8AC3E}">
        <p14:creationId xmlns:p14="http://schemas.microsoft.com/office/powerpoint/2010/main" val="375673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 Un simplexe tire son nom du fait qu'il soit l'</a:t>
            </a:r>
            <a:r>
              <a:rPr lang="fr-FR" dirty="0">
                <a:hlinkClick r:id="rId3"/>
              </a:rPr>
              <a:t>objet</a:t>
            </a:r>
            <a:r>
              <a:rPr lang="fr-FR" dirty="0"/>
              <a:t> géométrique clos le plus "simple" qui a </a:t>
            </a:r>
            <a:r>
              <a:rPr lang="fr-FR" i="1" dirty="0"/>
              <a:t>n</a:t>
            </a:r>
            <a:r>
              <a:rPr lang="fr-FR" dirty="0"/>
              <a:t> dimensions, par exemple sur une droite (1 dimension) l'objet le plus simple à 1 </a:t>
            </a:r>
            <a:r>
              <a:rPr lang="fr-FR" dirty="0">
                <a:hlinkClick r:id="rId4"/>
              </a:rPr>
              <a:t>dimension</a:t>
            </a:r>
            <a:r>
              <a:rPr lang="fr-FR" dirty="0"/>
              <a:t> est le </a:t>
            </a:r>
            <a:r>
              <a:rPr lang="fr-FR" b="1" dirty="0"/>
              <a:t>segment</a:t>
            </a:r>
            <a:r>
              <a:rPr lang="fr-FR" dirty="0"/>
              <a:t>, alors que dans le plan (2 dimensions) l'objet le plus simple à 2 dimensions est le </a:t>
            </a:r>
            <a:r>
              <a:rPr lang="fr-FR" b="1" dirty="0"/>
              <a:t>triangle</a:t>
            </a:r>
            <a:r>
              <a:rPr lang="fr-FR" dirty="0"/>
              <a:t>, et dans l'espace (3 dimensions) l'objet le plus simple à 3 dimensions est le </a:t>
            </a:r>
            <a:r>
              <a:rPr lang="fr-FR" b="1" dirty="0"/>
              <a:t>tétraèdre</a:t>
            </a:r>
            <a:endParaRPr lang="fr-FR" dirty="0"/>
          </a:p>
          <a:p>
            <a:endParaRPr lang="fr-FR" dirty="0"/>
          </a:p>
        </p:txBody>
      </p:sp>
      <p:sp>
        <p:nvSpPr>
          <p:cNvPr id="4" name="Espace réservé de l'en-tête 3"/>
          <p:cNvSpPr>
            <a:spLocks noGrp="1"/>
          </p:cNvSpPr>
          <p:nvPr>
            <p:ph type="hdr" sz="quarter" idx="10"/>
          </p:nvPr>
        </p:nvSpPr>
        <p:spPr/>
        <p:txBody>
          <a:bodyPr/>
          <a:lstStyle/>
          <a:p>
            <a:r>
              <a:rPr lang="fr-FR"/>
              <a:t>IUT d'Annecy - Département Informatique</a:t>
            </a:r>
          </a:p>
        </p:txBody>
      </p:sp>
      <p:sp>
        <p:nvSpPr>
          <p:cNvPr id="5" name="Espace réservé du numéro de diapositive 4"/>
          <p:cNvSpPr>
            <a:spLocks noGrp="1"/>
          </p:cNvSpPr>
          <p:nvPr>
            <p:ph type="sldNum" sz="quarter" idx="11"/>
          </p:nvPr>
        </p:nvSpPr>
        <p:spPr/>
        <p:txBody>
          <a:bodyPr/>
          <a:lstStyle/>
          <a:p>
            <a:fld id="{F28D5CAD-583C-4EEA-BA7D-105B3447C9D7}" type="slidenum">
              <a:rPr lang="fr-FR" smtClean="0"/>
              <a:t>20</a:t>
            </a:fld>
            <a:endParaRPr lang="fr-FR"/>
          </a:p>
        </p:txBody>
      </p:sp>
    </p:spTree>
    <p:extLst>
      <p:ext uri="{BB962C8B-B14F-4D97-AF65-F5344CB8AC3E}">
        <p14:creationId xmlns:p14="http://schemas.microsoft.com/office/powerpoint/2010/main" val="393858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29531967-EB81-4D31-AC4D-8FA8DD17C4DE}" type="datetime1">
              <a:rPr lang="fr-FR" smtClean="0"/>
              <a:t>03/04/2024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784442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C54A19DC-F061-433A-B25C-6D36B266423D}" type="datetime1">
              <a:rPr lang="fr-FR" smtClean="0"/>
              <a:t>03/04/2024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68954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854B2001-C71A-443D-B78A-59B95B87BF06}" type="datetime1">
              <a:rPr lang="fr-FR" smtClean="0"/>
              <a:t>03/04/2024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38621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1A40F24-571F-43C1-ACCD-F6E44D215D51}" type="datetime1">
              <a:rPr lang="fr-FR" smtClean="0"/>
              <a:t>03/04/2024</a:t>
            </a:fld>
            <a:endParaRPr lang="fr-FR"/>
          </a:p>
        </p:txBody>
      </p:sp>
      <p:sp>
        <p:nvSpPr>
          <p:cNvPr id="5" name="Footer Placeholder 4"/>
          <p:cNvSpPr>
            <a:spLocks noGrp="1"/>
          </p:cNvSpPr>
          <p:nvPr>
            <p:ph type="ftr" sz="quarter" idx="11"/>
          </p:nvPr>
        </p:nvSpPr>
        <p:spPr/>
        <p:txBody>
          <a:bodyPr/>
          <a:lstStyle/>
          <a:p>
            <a:r>
              <a:rPr lang="fr-FR"/>
              <a:t>Khadija ARFAOUI</a:t>
            </a:r>
          </a:p>
        </p:txBody>
      </p:sp>
      <p:sp>
        <p:nvSpPr>
          <p:cNvPr id="6" name="Slide Number Placeholder 5"/>
          <p:cNvSpPr>
            <a:spLocks noGrp="1"/>
          </p:cNvSpPr>
          <p:nvPr>
            <p:ph type="sldNum" sz="quarter" idx="12"/>
          </p:nvPr>
        </p:nvSpPr>
        <p:spPr/>
        <p:txBody>
          <a:bodyPr/>
          <a:lstStyle/>
          <a:p>
            <a:fld id="{7FE333A7-FB75-40F1-9724-F423BB264AF4}" type="slidenum">
              <a:rPr lang="fr-FR" smtClean="0"/>
              <a:t>‹N°›</a:t>
            </a:fld>
            <a:endParaRPr lang="fr-FR"/>
          </a:p>
        </p:txBody>
      </p:sp>
      <p:sp>
        <p:nvSpPr>
          <p:cNvPr id="8" name="Espace réservé pour une image  7"/>
          <p:cNvSpPr>
            <a:spLocks noGrp="1"/>
          </p:cNvSpPr>
          <p:nvPr>
            <p:ph type="pic" sz="quarter" idx="13"/>
          </p:nvPr>
        </p:nvSpPr>
        <p:spPr>
          <a:xfrm>
            <a:off x="9040813" y="287338"/>
            <a:ext cx="2114550" cy="1449387"/>
          </a:xfrm>
        </p:spPr>
        <p:txBody>
          <a:bodyPr/>
          <a:lstStyle/>
          <a:p>
            <a:endParaRPr lang="fr-FR"/>
          </a:p>
        </p:txBody>
      </p:sp>
    </p:spTree>
    <p:extLst>
      <p:ext uri="{BB962C8B-B14F-4D97-AF65-F5344CB8AC3E}">
        <p14:creationId xmlns:p14="http://schemas.microsoft.com/office/powerpoint/2010/main" val="83559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41463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EB8E0F13-A5DF-476F-B737-DEFA62A795A4}" type="datetime1">
              <a:rPr lang="fr-FR" smtClean="0"/>
              <a:t>03/04/2024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420000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814E2439-212E-45AF-A758-189F6DE0BEEB}" type="datetime1">
              <a:rPr lang="fr-FR" smtClean="0"/>
              <a:t>03/04/2024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80629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1E428587-7FE8-4E4B-8F58-DD2B327D02F1}" type="datetime1">
              <a:rPr lang="fr-FR" smtClean="0"/>
              <a:t>03/04/2024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70154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E635776F-F90E-4FF4-947E-16D8B3CACF58}" type="datetime1">
              <a:rPr lang="fr-FR" smtClean="0"/>
              <a:t>03/04/2024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80027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7B1049-3AAA-4DF8-A21A-014DD6355BF3}" type="datetime1">
              <a:rPr lang="fr-FR" smtClean="0"/>
              <a:t>03/04/2024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16329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F29F91A6-5093-4EB1-8950-013074E2AA36}" type="datetime1">
              <a:rPr lang="fr-FR" smtClean="0"/>
              <a:t>03/04/2024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80863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5A7A8BC3-6060-48FF-9F0E-9C83375A2503}" type="datetime1">
              <a:rPr lang="fr-FR" smtClean="0"/>
              <a:t>03/04/2024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30707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801A0516-3BC9-48E8-82C5-924FCC4C82BD}" type="datetime1">
              <a:rPr lang="fr-FR" smtClean="0"/>
              <a:t>03/04/2024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‹N°›</a:t>
            </a:fld>
            <a:endParaRPr lang="en-US"/>
          </a:p>
        </p:txBody>
      </p:sp>
    </p:spTree>
    <p:extLst>
      <p:ext uri="{BB962C8B-B14F-4D97-AF65-F5344CB8AC3E}">
        <p14:creationId xmlns:p14="http://schemas.microsoft.com/office/powerpoint/2010/main" val="351166758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 id="2147483738" r:id="rId12"/>
  </p:sldLayoutIdLst>
  <p:hf hdr="0" ft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omeomath2.imingo.net/simplexe.ht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7F065BB-F08F-CB1A-C88B-8C14915FFE06}"/>
              </a:ext>
            </a:extLst>
          </p:cNvPr>
          <p:cNvSpPr>
            <a:spLocks noGrp="1"/>
          </p:cNvSpPr>
          <p:nvPr>
            <p:ph type="ctrTitle"/>
          </p:nvPr>
        </p:nvSpPr>
        <p:spPr>
          <a:xfrm>
            <a:off x="803694" y="792042"/>
            <a:ext cx="6858000" cy="2387600"/>
          </a:xfrm>
        </p:spPr>
        <p:txBody>
          <a:bodyPr>
            <a:normAutofit/>
          </a:bodyPr>
          <a:lstStyle/>
          <a:p>
            <a:r>
              <a:rPr lang="fr-FR" sz="2400" b="1" i="0" u="none" strike="noStrike" baseline="0" dirty="0">
                <a:solidFill>
                  <a:srgbClr val="000081"/>
                </a:solidFill>
                <a:latin typeface="Arial-BoldMT"/>
              </a:rPr>
              <a:t>Méthodes d’optimisation pour l’aide à la décision</a:t>
            </a:r>
            <a:endParaRPr lang="fr-FR" sz="6600" dirty="0">
              <a:gradFill flip="none" rotWithShape="1">
                <a:gsLst>
                  <a:gs pos="0">
                    <a:schemeClr val="accent5">
                      <a:alpha val="70000"/>
                    </a:schemeClr>
                  </a:gs>
                  <a:gs pos="100000">
                    <a:schemeClr val="accent1">
                      <a:alpha val="70000"/>
                    </a:schemeClr>
                  </a:gs>
                </a:gsLst>
                <a:lin ang="0" scaled="1"/>
                <a:tileRect/>
              </a:gradFill>
            </a:endParaRPr>
          </a:p>
        </p:txBody>
      </p:sp>
      <p:sp>
        <p:nvSpPr>
          <p:cNvPr id="3" name="Sous-titre 2">
            <a:extLst>
              <a:ext uri="{FF2B5EF4-FFF2-40B4-BE49-F238E27FC236}">
                <a16:creationId xmlns:a16="http://schemas.microsoft.com/office/drawing/2014/main" id="{30DDBE86-AE29-4028-D6E6-23DD753F0158}"/>
              </a:ext>
            </a:extLst>
          </p:cNvPr>
          <p:cNvSpPr>
            <a:spLocks noGrp="1"/>
          </p:cNvSpPr>
          <p:nvPr>
            <p:ph type="subTitle" idx="1"/>
          </p:nvPr>
        </p:nvSpPr>
        <p:spPr>
          <a:xfrm>
            <a:off x="693422" y="3429000"/>
            <a:ext cx="6858000" cy="1655762"/>
          </a:xfrm>
        </p:spPr>
        <p:txBody>
          <a:bodyPr>
            <a:normAutofit/>
          </a:bodyPr>
          <a:lstStyle/>
          <a:p>
            <a:r>
              <a:rPr lang="fr-FR" sz="2200" b="1" dirty="0">
                <a:solidFill>
                  <a:schemeClr val="tx2">
                    <a:alpha val="60000"/>
                  </a:schemeClr>
                </a:solidFill>
              </a:rPr>
              <a:t>Khadija ARFAOUI</a:t>
            </a:r>
          </a:p>
        </p:txBody>
      </p:sp>
      <p:pic>
        <p:nvPicPr>
          <p:cNvPr id="4" name="Picture 3" descr="Une toile de points reliés">
            <a:extLst>
              <a:ext uri="{FF2B5EF4-FFF2-40B4-BE49-F238E27FC236}">
                <a16:creationId xmlns:a16="http://schemas.microsoft.com/office/drawing/2014/main" id="{1306DD97-F1CB-67AD-661D-97BE5F753B3C}"/>
              </a:ext>
            </a:extLst>
          </p:cNvPr>
          <p:cNvPicPr>
            <a:picLocks noChangeAspect="1"/>
          </p:cNvPicPr>
          <p:nvPr/>
        </p:nvPicPr>
        <p:blipFill rotWithShape="1">
          <a:blip r:embed="rId2">
            <a:alphaModFix/>
          </a:blip>
          <a:srcRect l="47009" r="26171" b="1"/>
          <a:stretch/>
        </p:blipFill>
        <p:spPr>
          <a:xfrm>
            <a:off x="8069579" y="10"/>
            <a:ext cx="4110228" cy="6857989"/>
          </a:xfrm>
          <a:prstGeom prst="rect">
            <a:avLst/>
          </a:prstGeom>
        </p:spPr>
      </p:pic>
      <p:pic>
        <p:nvPicPr>
          <p:cNvPr id="6" name="Image 5" descr="Une image contenant Police, symbole, texte, Bleu électrique&#10;&#10;Description générée automatiquement">
            <a:extLst>
              <a:ext uri="{FF2B5EF4-FFF2-40B4-BE49-F238E27FC236}">
                <a16:creationId xmlns:a16="http://schemas.microsoft.com/office/drawing/2014/main" id="{049A7B2E-4370-3ED4-0846-DC0ED56AA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80" y="77098"/>
            <a:ext cx="2828853" cy="1045265"/>
          </a:xfrm>
          <a:prstGeom prst="rect">
            <a:avLst/>
          </a:prstGeom>
        </p:spPr>
      </p:pic>
      <p:pic>
        <p:nvPicPr>
          <p:cNvPr id="8" name="Image 7" descr="Une image contenant Police, texte, logo, Graphique&#10;&#10;Description générée automatiquement">
            <a:extLst>
              <a:ext uri="{FF2B5EF4-FFF2-40B4-BE49-F238E27FC236}">
                <a16:creationId xmlns:a16="http://schemas.microsoft.com/office/drawing/2014/main" id="{32AE5311-CA86-9A5B-F7D0-B8655631C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548" y="13998"/>
            <a:ext cx="1238250" cy="1238250"/>
          </a:xfrm>
          <a:prstGeom prst="rect">
            <a:avLst/>
          </a:prstGeom>
        </p:spPr>
      </p:pic>
      <p:sp>
        <p:nvSpPr>
          <p:cNvPr id="10" name="ZoneTexte 9">
            <a:extLst>
              <a:ext uri="{FF2B5EF4-FFF2-40B4-BE49-F238E27FC236}">
                <a16:creationId xmlns:a16="http://schemas.microsoft.com/office/drawing/2014/main" id="{35082F50-A149-1A7A-9390-2D2018850442}"/>
              </a:ext>
            </a:extLst>
          </p:cNvPr>
          <p:cNvSpPr txBox="1"/>
          <p:nvPr/>
        </p:nvSpPr>
        <p:spPr>
          <a:xfrm>
            <a:off x="2726494" y="4011284"/>
            <a:ext cx="2791855" cy="615553"/>
          </a:xfrm>
          <a:prstGeom prst="rect">
            <a:avLst/>
          </a:prstGeom>
          <a:noFill/>
        </p:spPr>
        <p:txBody>
          <a:bodyPr wrap="none" rtlCol="0">
            <a:spAutoFit/>
          </a:bodyPr>
          <a:lstStyle/>
          <a:p>
            <a:r>
              <a:rPr lang="fr-FR" sz="1600" dirty="0">
                <a:solidFill>
                  <a:schemeClr val="tx1">
                    <a:alpha val="60000"/>
                  </a:schemeClr>
                </a:solidFill>
              </a:rPr>
              <a:t>Khadija.arfaoui@univ-smb.fr</a:t>
            </a:r>
          </a:p>
          <a:p>
            <a:endParaRPr lang="fr-FR" dirty="0"/>
          </a:p>
        </p:txBody>
      </p:sp>
      <p:sp>
        <p:nvSpPr>
          <p:cNvPr id="11" name="ZoneTexte 10">
            <a:extLst>
              <a:ext uri="{FF2B5EF4-FFF2-40B4-BE49-F238E27FC236}">
                <a16:creationId xmlns:a16="http://schemas.microsoft.com/office/drawing/2014/main" id="{23064E23-11F0-D484-6057-EF212E51861F}"/>
              </a:ext>
            </a:extLst>
          </p:cNvPr>
          <p:cNvSpPr txBox="1"/>
          <p:nvPr/>
        </p:nvSpPr>
        <p:spPr>
          <a:xfrm>
            <a:off x="2934011" y="1519981"/>
            <a:ext cx="3160465" cy="461665"/>
          </a:xfrm>
          <a:prstGeom prst="rect">
            <a:avLst/>
          </a:prstGeom>
          <a:noFill/>
        </p:spPr>
        <p:txBody>
          <a:bodyPr wrap="square" rtlCol="0">
            <a:spAutoFit/>
          </a:bodyPr>
          <a:lstStyle/>
          <a:p>
            <a:r>
              <a:rPr lang="fr-FR" sz="2400" b="1" dirty="0"/>
              <a:t>BUT</a:t>
            </a:r>
            <a:r>
              <a:rPr lang="fr-FR" b="1" dirty="0"/>
              <a:t> Informatique S5 </a:t>
            </a:r>
          </a:p>
        </p:txBody>
      </p:sp>
      <p:sp>
        <p:nvSpPr>
          <p:cNvPr id="12" name="ZoneTexte 11">
            <a:extLst>
              <a:ext uri="{FF2B5EF4-FFF2-40B4-BE49-F238E27FC236}">
                <a16:creationId xmlns:a16="http://schemas.microsoft.com/office/drawing/2014/main" id="{30BB3A6E-8484-E95D-ECCD-6B4A62B47700}"/>
              </a:ext>
            </a:extLst>
          </p:cNvPr>
          <p:cNvSpPr txBox="1"/>
          <p:nvPr/>
        </p:nvSpPr>
        <p:spPr>
          <a:xfrm>
            <a:off x="422694" y="6228273"/>
            <a:ext cx="1346844" cy="369332"/>
          </a:xfrm>
          <a:prstGeom prst="rect">
            <a:avLst/>
          </a:prstGeom>
          <a:noFill/>
        </p:spPr>
        <p:txBody>
          <a:bodyPr wrap="none" rtlCol="0">
            <a:spAutoFit/>
          </a:bodyPr>
          <a:lstStyle/>
          <a:p>
            <a:r>
              <a:rPr lang="fr-FR" dirty="0"/>
              <a:t>2023/2024</a:t>
            </a:r>
          </a:p>
        </p:txBody>
      </p:sp>
    </p:spTree>
    <p:extLst>
      <p:ext uri="{BB962C8B-B14F-4D97-AF65-F5344CB8AC3E}">
        <p14:creationId xmlns:p14="http://schemas.microsoft.com/office/powerpoint/2010/main" val="203354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a:xfrm>
            <a:off x="640080" y="1739755"/>
            <a:ext cx="6914111" cy="3998306"/>
          </a:xfrm>
        </p:spPr>
        <p:txBody>
          <a:bodyPr>
            <a:normAutofit/>
          </a:bodyPr>
          <a:lstStyle/>
          <a:p>
            <a:r>
              <a:rPr lang="fr-FR" sz="2000" b="1" dirty="0"/>
              <a:t>Problème du voyageur de commerce</a:t>
            </a:r>
            <a:endParaRPr lang="fr-FR" sz="2000" dirty="0"/>
          </a:p>
          <a:p>
            <a:pPr>
              <a:buFont typeface="Wingdings" panose="05000000000000000000" pitchFamily="2" charset="2"/>
              <a:buChar char="Ø"/>
            </a:pPr>
            <a:r>
              <a:rPr lang="fr-FR" sz="2000" dirty="0"/>
              <a:t> Problème d'optimisation combinatoire le plus populaire </a:t>
            </a:r>
          </a:p>
          <a:p>
            <a:pPr>
              <a:buFont typeface="Wingdings" panose="05000000000000000000" pitchFamily="2" charset="2"/>
              <a:buChar char="Ø"/>
            </a:pPr>
            <a:r>
              <a:rPr lang="fr-FR" sz="2000" dirty="0"/>
              <a:t>Un circuit visite chaque ville exactement une fois </a:t>
            </a:r>
          </a:p>
          <a:p>
            <a:pPr marL="0" indent="0">
              <a:buNone/>
            </a:pPr>
            <a:r>
              <a:rPr lang="fr-FR" sz="2000" b="1" dirty="0"/>
              <a:t>	(cycle Hamiltonien) </a:t>
            </a:r>
          </a:p>
          <a:p>
            <a:pPr>
              <a:buFont typeface="Wingdings" panose="05000000000000000000" pitchFamily="2" charset="2"/>
              <a:buChar char="Ø"/>
            </a:pPr>
            <a:r>
              <a:rPr lang="fr-FR" sz="2000" dirty="0"/>
              <a:t>La taille de l'espace de recherche est </a:t>
            </a:r>
            <a:r>
              <a:rPr lang="fr-FR" sz="2000" b="1" dirty="0"/>
              <a:t>n!</a:t>
            </a:r>
            <a:r>
              <a:rPr lang="fr-FR" sz="2000" dirty="0"/>
              <a:t> </a:t>
            </a:r>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10</a:t>
            </a:fld>
            <a:endParaRPr lang="fr-FR"/>
          </a:p>
        </p:txBody>
      </p:sp>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nvGraphicFramePr>
            <p:xfrm>
              <a:off x="1215136" y="4462610"/>
              <a:ext cx="3234944" cy="1645920"/>
            </p:xfrm>
            <a:graphic>
              <a:graphicData uri="http://schemas.openxmlformats.org/drawingml/2006/table">
                <a:tbl>
                  <a:tblPr firstRow="1" bandRow="1">
                    <a:tableStyleId>{5940675A-B579-460E-94D1-54222C63F5DA}</a:tableStyleId>
                  </a:tblPr>
                  <a:tblGrid>
                    <a:gridCol w="1617472">
                      <a:extLst>
                        <a:ext uri="{9D8B030D-6E8A-4147-A177-3AD203B41FA5}">
                          <a16:colId xmlns:a16="http://schemas.microsoft.com/office/drawing/2014/main" val="1870984055"/>
                        </a:ext>
                      </a:extLst>
                    </a:gridCol>
                    <a:gridCol w="1617472">
                      <a:extLst>
                        <a:ext uri="{9D8B030D-6E8A-4147-A177-3AD203B41FA5}">
                          <a16:colId xmlns:a16="http://schemas.microsoft.com/office/drawing/2014/main" val="3888065250"/>
                        </a:ext>
                      </a:extLst>
                    </a:gridCol>
                  </a:tblGrid>
                  <a:tr h="453546">
                    <a:tc>
                      <a:txBody>
                        <a:bodyPr/>
                        <a:lstStyle/>
                        <a:p>
                          <a:r>
                            <a:rPr lang="fr-FR" sz="1400" dirty="0"/>
                            <a:t>Nombre de villes</a:t>
                          </a:r>
                        </a:p>
                      </a:txBody>
                      <a:tcPr/>
                    </a:tc>
                    <a:tc>
                      <a:txBody>
                        <a:bodyPr/>
                        <a:lstStyle/>
                        <a:p>
                          <a:r>
                            <a:rPr lang="fr-FR" sz="1400" dirty="0"/>
                            <a:t>Nombre de parcours possibles</a:t>
                          </a:r>
                        </a:p>
                      </a:txBody>
                      <a:tcPr/>
                    </a:tc>
                    <a:extLst>
                      <a:ext uri="{0D108BD9-81ED-4DB2-BD59-A6C34878D82A}">
                        <a16:rowId xmlns:a16="http://schemas.microsoft.com/office/drawing/2014/main" val="1993441182"/>
                      </a:ext>
                    </a:extLst>
                  </a:tr>
                  <a:tr h="259169">
                    <a:tc>
                      <a:txBody>
                        <a:bodyPr/>
                        <a:lstStyle/>
                        <a:p>
                          <a:r>
                            <a:rPr lang="fr-FR" sz="1400" dirty="0"/>
                            <a:t>5</a:t>
                          </a:r>
                        </a:p>
                      </a:txBody>
                      <a:tcPr/>
                    </a:tc>
                    <a:tc>
                      <a:txBody>
                        <a:bodyPr/>
                        <a:lstStyle/>
                        <a:p>
                          <a:pPr algn="ctr"/>
                          <a:r>
                            <a:rPr lang="fr-FR" sz="1400" dirty="0"/>
                            <a:t>120</a:t>
                          </a:r>
                        </a:p>
                      </a:txBody>
                      <a:tcPr/>
                    </a:tc>
                    <a:extLst>
                      <a:ext uri="{0D108BD9-81ED-4DB2-BD59-A6C34878D82A}">
                        <a16:rowId xmlns:a16="http://schemas.microsoft.com/office/drawing/2014/main" val="3556775983"/>
                      </a:ext>
                    </a:extLst>
                  </a:tr>
                  <a:tr h="259169">
                    <a:tc>
                      <a:txBody>
                        <a:bodyPr/>
                        <a:lstStyle/>
                        <a:p>
                          <a:r>
                            <a:rPr lang="fr-FR" sz="1400" dirty="0"/>
                            <a:t>10</a:t>
                          </a:r>
                        </a:p>
                      </a:txBody>
                      <a:tcPr/>
                    </a:tc>
                    <a:tc>
                      <a:txBody>
                        <a:bodyPr/>
                        <a:lstStyle/>
                        <a:p>
                          <a:pPr algn="ctr"/>
                          <a:r>
                            <a:rPr lang="fr-FR" sz="1400" b="0" i="0" u="none" strike="noStrike" kern="1200" baseline="0" dirty="0">
                              <a:solidFill>
                                <a:schemeClr val="tx1"/>
                              </a:solidFill>
                              <a:latin typeface="+mn-lt"/>
                              <a:ea typeface="+mn-ea"/>
                              <a:cs typeface="+mn-cs"/>
                            </a:rPr>
                            <a:t>3, 628, 800</a:t>
                          </a:r>
                          <a:endParaRPr lang="fr-FR" sz="1400" dirty="0"/>
                        </a:p>
                      </a:txBody>
                      <a:tcPr/>
                    </a:tc>
                    <a:extLst>
                      <a:ext uri="{0D108BD9-81ED-4DB2-BD59-A6C34878D82A}">
                        <a16:rowId xmlns:a16="http://schemas.microsoft.com/office/drawing/2014/main" val="1115786975"/>
                      </a:ext>
                    </a:extLst>
                  </a:tr>
                  <a:tr h="259169">
                    <a:tc>
                      <a:txBody>
                        <a:bodyPr/>
                        <a:lstStyle/>
                        <a:p>
                          <a:r>
                            <a:rPr lang="fr-FR" sz="1400" dirty="0"/>
                            <a:t>75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dirty="0" smtClean="0"/>
                                  <m:t>2,5 </m:t>
                                </m:r>
                                <m:r>
                                  <m:rPr>
                                    <m:nor/>
                                  </m:rPr>
                                  <a:rPr lang="fr-FR" sz="1400" dirty="0" smtClean="0"/>
                                  <m:t>x</m:t>
                                </m:r>
                                <m:r>
                                  <m:rPr>
                                    <m:nor/>
                                  </m:rPr>
                                  <a:rPr lang="fr-FR" sz="1400" dirty="0" smtClean="0"/>
                                  <m:t> </m:t>
                                </m:r>
                                <m:sSup>
                                  <m:sSupPr>
                                    <m:ctrlPr>
                                      <a:rPr lang="fr-FR" sz="1400" i="1" dirty="0" smtClean="0">
                                        <a:latin typeface="Cambria Math" panose="02040503050406030204" pitchFamily="18" charset="0"/>
                                      </a:rPr>
                                    </m:ctrlPr>
                                  </m:sSupPr>
                                  <m:e>
                                    <m:r>
                                      <a:rPr lang="fr-FR" sz="1400" b="0" i="1" dirty="0" smtClean="0">
                                        <a:latin typeface="Cambria Math" panose="02040503050406030204" pitchFamily="18" charset="0"/>
                                      </a:rPr>
                                      <m:t>10</m:t>
                                    </m:r>
                                  </m:e>
                                  <m:sup>
                                    <m:r>
                                      <a:rPr lang="fr-FR" sz="1400" b="0" i="1" dirty="0" smtClean="0">
                                        <a:latin typeface="Cambria Math" panose="02040503050406030204" pitchFamily="18" charset="0"/>
                                      </a:rPr>
                                      <m:t>109</m:t>
                                    </m:r>
                                  </m:sup>
                                </m:sSup>
                              </m:oMath>
                            </m:oMathPara>
                          </a14:m>
                          <a:endParaRPr lang="fr-FR" sz="1400" dirty="0"/>
                        </a:p>
                      </a:txBody>
                      <a:tcPr/>
                    </a:tc>
                    <a:extLst>
                      <a:ext uri="{0D108BD9-81ED-4DB2-BD59-A6C34878D82A}">
                        <a16:rowId xmlns:a16="http://schemas.microsoft.com/office/drawing/2014/main" val="3574558896"/>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607983979"/>
                  </p:ext>
                </p:extLst>
              </p:nvPr>
            </p:nvGraphicFramePr>
            <p:xfrm>
              <a:off x="1215136" y="4462610"/>
              <a:ext cx="3234944" cy="1432560"/>
            </p:xfrm>
            <a:graphic>
              <a:graphicData uri="http://schemas.openxmlformats.org/drawingml/2006/table">
                <a:tbl>
                  <a:tblPr firstRow="1" bandRow="1">
                    <a:tableStyleId>{5940675A-B579-460E-94D1-54222C63F5DA}</a:tableStyleId>
                  </a:tblPr>
                  <a:tblGrid>
                    <a:gridCol w="1617472">
                      <a:extLst>
                        <a:ext uri="{9D8B030D-6E8A-4147-A177-3AD203B41FA5}">
                          <a16:colId xmlns:a16="http://schemas.microsoft.com/office/drawing/2014/main" val="1870984055"/>
                        </a:ext>
                      </a:extLst>
                    </a:gridCol>
                    <a:gridCol w="1617472">
                      <a:extLst>
                        <a:ext uri="{9D8B030D-6E8A-4147-A177-3AD203B41FA5}">
                          <a16:colId xmlns:a16="http://schemas.microsoft.com/office/drawing/2014/main" val="3888065250"/>
                        </a:ext>
                      </a:extLst>
                    </a:gridCol>
                  </a:tblGrid>
                  <a:tr h="518160">
                    <a:tc>
                      <a:txBody>
                        <a:bodyPr/>
                        <a:lstStyle/>
                        <a:p>
                          <a:r>
                            <a:rPr lang="fr-FR" sz="1400" dirty="0" smtClean="0"/>
                            <a:t>Nombre de villes</a:t>
                          </a:r>
                          <a:endParaRPr lang="fr-FR" sz="1400" dirty="0"/>
                        </a:p>
                      </a:txBody>
                      <a:tcPr/>
                    </a:tc>
                    <a:tc>
                      <a:txBody>
                        <a:bodyPr/>
                        <a:lstStyle/>
                        <a:p>
                          <a:r>
                            <a:rPr lang="fr-FR" sz="1400" dirty="0" smtClean="0"/>
                            <a:t>Nombre de parcours possibles</a:t>
                          </a:r>
                          <a:endParaRPr lang="fr-FR" sz="1400" dirty="0"/>
                        </a:p>
                      </a:txBody>
                      <a:tcPr/>
                    </a:tc>
                    <a:extLst>
                      <a:ext uri="{0D108BD9-81ED-4DB2-BD59-A6C34878D82A}">
                        <a16:rowId xmlns:a16="http://schemas.microsoft.com/office/drawing/2014/main" val="1993441182"/>
                      </a:ext>
                    </a:extLst>
                  </a:tr>
                  <a:tr h="304800">
                    <a:tc>
                      <a:txBody>
                        <a:bodyPr/>
                        <a:lstStyle/>
                        <a:p>
                          <a:r>
                            <a:rPr lang="fr-FR" sz="1400" dirty="0" smtClean="0"/>
                            <a:t>5</a:t>
                          </a:r>
                          <a:endParaRPr lang="fr-FR" sz="1400" dirty="0"/>
                        </a:p>
                      </a:txBody>
                      <a:tcPr/>
                    </a:tc>
                    <a:tc>
                      <a:txBody>
                        <a:bodyPr/>
                        <a:lstStyle/>
                        <a:p>
                          <a:pPr algn="ctr"/>
                          <a:r>
                            <a:rPr lang="fr-FR" sz="1400" dirty="0" smtClean="0"/>
                            <a:t>120</a:t>
                          </a:r>
                          <a:endParaRPr lang="fr-FR" sz="1400" dirty="0"/>
                        </a:p>
                      </a:txBody>
                      <a:tcPr/>
                    </a:tc>
                    <a:extLst>
                      <a:ext uri="{0D108BD9-81ED-4DB2-BD59-A6C34878D82A}">
                        <a16:rowId xmlns:a16="http://schemas.microsoft.com/office/drawing/2014/main" val="3556775983"/>
                      </a:ext>
                    </a:extLst>
                  </a:tr>
                  <a:tr h="304800">
                    <a:tc>
                      <a:txBody>
                        <a:bodyPr/>
                        <a:lstStyle/>
                        <a:p>
                          <a:r>
                            <a:rPr lang="fr-FR" sz="1400" dirty="0" smtClean="0"/>
                            <a:t>10</a:t>
                          </a:r>
                          <a:endParaRPr lang="fr-FR" sz="1400" dirty="0"/>
                        </a:p>
                      </a:txBody>
                      <a:tcPr/>
                    </a:tc>
                    <a:tc>
                      <a:txBody>
                        <a:bodyPr/>
                        <a:lstStyle/>
                        <a:p>
                          <a:pPr algn="ctr"/>
                          <a:r>
                            <a:rPr lang="fr-FR" sz="1400" b="0" i="0" u="none" strike="noStrike" kern="1200" baseline="0" dirty="0" smtClean="0">
                              <a:solidFill>
                                <a:schemeClr val="tx1"/>
                              </a:solidFill>
                              <a:latin typeface="+mn-lt"/>
                              <a:ea typeface="+mn-ea"/>
                              <a:cs typeface="+mn-cs"/>
                            </a:rPr>
                            <a:t>3, 628, 800</a:t>
                          </a:r>
                          <a:endParaRPr lang="fr-FR" sz="1400" dirty="0"/>
                        </a:p>
                      </a:txBody>
                      <a:tcPr/>
                    </a:tc>
                    <a:extLst>
                      <a:ext uri="{0D108BD9-81ED-4DB2-BD59-A6C34878D82A}">
                        <a16:rowId xmlns:a16="http://schemas.microsoft.com/office/drawing/2014/main" val="1115786975"/>
                      </a:ext>
                    </a:extLst>
                  </a:tr>
                  <a:tr h="304800">
                    <a:tc>
                      <a:txBody>
                        <a:bodyPr/>
                        <a:lstStyle/>
                        <a:p>
                          <a:r>
                            <a:rPr lang="fr-FR" sz="1400" dirty="0" smtClean="0"/>
                            <a:t>75</a:t>
                          </a:r>
                          <a:endParaRPr lang="fr-FR" sz="1400" dirty="0"/>
                        </a:p>
                      </a:txBody>
                      <a:tcPr/>
                    </a:tc>
                    <a:tc>
                      <a:txBody>
                        <a:bodyPr/>
                        <a:lstStyle/>
                        <a:p>
                          <a:endParaRPr lang="fr-FR"/>
                        </a:p>
                      </a:txBody>
                      <a:tcPr>
                        <a:blipFill>
                          <a:blip r:embed="rId2"/>
                          <a:stretch>
                            <a:fillRect l="-100755" t="-376000" r="-1132" b="-20000"/>
                          </a:stretch>
                        </a:blipFill>
                      </a:tcPr>
                    </a:tc>
                    <a:extLst>
                      <a:ext uri="{0D108BD9-81ED-4DB2-BD59-A6C34878D82A}">
                        <a16:rowId xmlns:a16="http://schemas.microsoft.com/office/drawing/2014/main" val="3574558896"/>
                      </a:ext>
                    </a:extLst>
                  </a:tr>
                </a:tbl>
              </a:graphicData>
            </a:graphic>
          </p:graphicFrame>
        </mc:Fallback>
      </mc:AlternateContent>
      <p:pic>
        <p:nvPicPr>
          <p:cNvPr id="9" name="Image 8"/>
          <p:cNvPicPr>
            <a:picLocks noChangeAspect="1"/>
          </p:cNvPicPr>
          <p:nvPr/>
        </p:nvPicPr>
        <p:blipFill>
          <a:blip r:embed="rId3"/>
          <a:stretch>
            <a:fillRect/>
          </a:stretch>
        </p:blipFill>
        <p:spPr>
          <a:xfrm>
            <a:off x="7383242" y="1976767"/>
            <a:ext cx="3772438" cy="3761294"/>
          </a:xfrm>
          <a:prstGeom prst="rect">
            <a:avLst/>
          </a:prstGeom>
        </p:spPr>
      </p:pic>
    </p:spTree>
    <p:extLst>
      <p:ext uri="{BB962C8B-B14F-4D97-AF65-F5344CB8AC3E}">
        <p14:creationId xmlns:p14="http://schemas.microsoft.com/office/powerpoint/2010/main" val="734675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problèmes</a:t>
            </a:r>
          </a:p>
        </p:txBody>
      </p:sp>
      <p:sp>
        <p:nvSpPr>
          <p:cNvPr id="3" name="Espace réservé du contenu 2"/>
          <p:cNvSpPr>
            <a:spLocks noGrp="1"/>
          </p:cNvSpPr>
          <p:nvPr>
            <p:ph idx="1"/>
          </p:nvPr>
        </p:nvSpPr>
        <p:spPr/>
        <p:txBody>
          <a:bodyPr>
            <a:noAutofit/>
          </a:bodyPr>
          <a:lstStyle/>
          <a:p>
            <a:pPr>
              <a:buFont typeface="Wingdings" panose="05000000000000000000" pitchFamily="2" charset="2"/>
              <a:buChar char="q"/>
            </a:pPr>
            <a:r>
              <a:rPr lang="fr-FR" sz="1800" b="1" dirty="0"/>
              <a:t>Optimisation linéaire: </a:t>
            </a:r>
            <a:r>
              <a:rPr lang="fr-FR" sz="1800" dirty="0"/>
              <a:t>Il s'agit de trouver les valeurs optimales d'une fonction linéaire sous des contraintes linéaires. </a:t>
            </a:r>
          </a:p>
          <a:p>
            <a:pPr marL="228600" indent="0">
              <a:buNone/>
            </a:pPr>
            <a:r>
              <a:rPr lang="fr-FR" sz="1800" dirty="0"/>
              <a:t>Exemple: </a:t>
            </a:r>
            <a:r>
              <a:rPr lang="fr-FR" sz="1400" dirty="0"/>
              <a:t>Par exemple, un planificateur de production pourrait utiliser l'optimisation linéaire pour déterminer les quantités optimales de matières premières à acheter tout en respectant un budget donné.</a:t>
            </a:r>
            <a:endParaRPr lang="fr-FR" sz="3200" dirty="0"/>
          </a:p>
          <a:p>
            <a:pPr>
              <a:buFont typeface="Wingdings" panose="05000000000000000000" pitchFamily="2" charset="2"/>
              <a:buChar char="q"/>
            </a:pPr>
            <a:r>
              <a:rPr lang="fr-FR" sz="1800" b="1" dirty="0"/>
              <a:t>Optimisation non linéaire:</a:t>
            </a:r>
            <a:r>
              <a:rPr lang="fr-FR" sz="1800" dirty="0"/>
              <a:t> Il s'agit de trouver les valeurs optimales d'une fonction qui n'est pas linéaire sous des contraintes éventuellement non linéaires (optimisation quadratique, convexe, </a:t>
            </a:r>
            <a:r>
              <a:rPr lang="fr-FR" sz="1800" dirty="0" err="1"/>
              <a:t>etc</a:t>
            </a:r>
            <a:r>
              <a:rPr lang="fr-FR" sz="1800" dirty="0"/>
              <a:t>). </a:t>
            </a:r>
          </a:p>
          <a:p>
            <a:pPr>
              <a:buFont typeface="Wingdings" panose="05000000000000000000" pitchFamily="2" charset="2"/>
              <a:buChar char="q"/>
            </a:pPr>
            <a:r>
              <a:rPr lang="fr-FR" sz="1600" dirty="0"/>
              <a:t>Par exemple, un ingénieur mécanique pourrait utiliser l'optimisation non linéaire pour concevoir une structure en utilisant des matériaux qui ont des propriétés non linéaires.</a:t>
            </a:r>
            <a:endParaRPr lang="fr-FR" sz="3600" dirty="0"/>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11</a:t>
            </a:fld>
            <a:endParaRPr lang="fr-FR"/>
          </a:p>
        </p:txBody>
      </p:sp>
    </p:spTree>
    <p:extLst>
      <p:ext uri="{BB962C8B-B14F-4D97-AF65-F5344CB8AC3E}">
        <p14:creationId xmlns:p14="http://schemas.microsoft.com/office/powerpoint/2010/main" val="176775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problèmes</a:t>
            </a:r>
          </a:p>
        </p:txBody>
      </p:sp>
      <p:sp>
        <p:nvSpPr>
          <p:cNvPr id="3" name="Espace réservé du contenu 2"/>
          <p:cNvSpPr>
            <a:spLocks noGrp="1"/>
          </p:cNvSpPr>
          <p:nvPr>
            <p:ph idx="1"/>
          </p:nvPr>
        </p:nvSpPr>
        <p:spPr/>
        <p:txBody>
          <a:bodyPr>
            <a:noAutofit/>
          </a:bodyPr>
          <a:lstStyle/>
          <a:p>
            <a:pPr>
              <a:buFont typeface="Wingdings" panose="05000000000000000000" pitchFamily="2" charset="2"/>
              <a:buChar char="q"/>
            </a:pPr>
            <a:r>
              <a:rPr lang="fr-FR" sz="1800" b="1" dirty="0"/>
              <a:t>Optimisation combinatoire:</a:t>
            </a:r>
            <a:r>
              <a:rPr lang="fr-FR" sz="1800" dirty="0"/>
              <a:t> Il s'agit de trouver la meilleure combinaison de choix d'un ensemble fini de solutions. </a:t>
            </a:r>
          </a:p>
          <a:p>
            <a:pPr marL="228600" indent="0">
              <a:buNone/>
            </a:pPr>
            <a:r>
              <a:rPr lang="fr-FR" sz="1600" dirty="0"/>
              <a:t>Par exemple, un voyageur d'affaires pourrait utiliser l'optimisation combinatoire pour planifier un itinéraire qui minimise le temps de trajet tout en maximisant les rencontres d'affaires.</a:t>
            </a:r>
            <a:endParaRPr lang="fr-FR" sz="3600" dirty="0"/>
          </a:p>
          <a:p>
            <a:pPr>
              <a:buFont typeface="Wingdings" panose="05000000000000000000" pitchFamily="2" charset="2"/>
              <a:buChar char="q"/>
            </a:pPr>
            <a:r>
              <a:rPr lang="fr-FR" sz="1800" b="1" dirty="0"/>
              <a:t>Optimisation par les contraintes: </a:t>
            </a:r>
            <a:r>
              <a:rPr lang="fr-FR" sz="1800" dirty="0"/>
              <a:t>Il s'agit de trouver les meilleures valeurs pour une fonction en respectant certaines contraintes. </a:t>
            </a:r>
          </a:p>
          <a:p>
            <a:pPr marL="228600" indent="0">
              <a:buNone/>
            </a:pPr>
            <a:r>
              <a:rPr lang="fr-FR" sz="1600" dirty="0"/>
              <a:t>Par exemple, un architecte pourrait utiliser l'optimisation par les contraintes pour concevoir un bâtiment qui respecte les normes de sécurité tout en minimisant les coûts de construction.</a:t>
            </a:r>
            <a:endParaRPr lang="fr-FR" sz="3600" dirty="0"/>
          </a:p>
          <a:p>
            <a:pPr>
              <a:buFont typeface="Wingdings" panose="05000000000000000000" pitchFamily="2" charset="2"/>
              <a:buChar char="q"/>
            </a:pPr>
            <a:r>
              <a:rPr lang="fr-FR" sz="1800" b="1" dirty="0"/>
              <a:t>Optimisation stochastique: </a:t>
            </a:r>
            <a:r>
              <a:rPr lang="fr-FR" sz="1800" dirty="0"/>
              <a:t>Il s'agit de trouver la meilleure solution pour un problème où les variables sont incertaines ou aléatoires. </a:t>
            </a:r>
          </a:p>
          <a:p>
            <a:pPr marL="228600" indent="0">
              <a:buNone/>
            </a:pPr>
            <a:r>
              <a:rPr lang="fr-FR" sz="1600" dirty="0"/>
              <a:t>Par exemple, un gestionnaire de portefeuille pourrait utiliser l'optimisation stochastique pour déterminer la meilleure allocation d'actifs en tenant compte de l'incertitude des rendements futurs.</a:t>
            </a:r>
          </a:p>
          <a:p>
            <a:pPr>
              <a:buFont typeface="Wingdings" panose="05000000000000000000" pitchFamily="2" charset="2"/>
              <a:buChar char="q"/>
            </a:pPr>
            <a:endParaRPr lang="fr-FR" sz="1800" dirty="0"/>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12</a:t>
            </a:fld>
            <a:endParaRPr lang="fr-FR"/>
          </a:p>
        </p:txBody>
      </p:sp>
    </p:spTree>
    <p:extLst>
      <p:ext uri="{BB962C8B-B14F-4D97-AF65-F5344CB8AC3E}">
        <p14:creationId xmlns:p14="http://schemas.microsoft.com/office/powerpoint/2010/main" val="371013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D41A4D-4F59-F5B7-08E7-1C8A70396831}"/>
              </a:ext>
            </a:extLst>
          </p:cNvPr>
          <p:cNvSpPr>
            <a:spLocks noGrp="1"/>
          </p:cNvSpPr>
          <p:nvPr>
            <p:ph type="title"/>
          </p:nvPr>
        </p:nvSpPr>
        <p:spPr/>
        <p:txBody>
          <a:bodyPr/>
          <a:lstStyle/>
          <a:p>
            <a:r>
              <a:rPr lang="fr-FR" dirty="0"/>
              <a:t>Méthodes de résolution</a:t>
            </a:r>
          </a:p>
        </p:txBody>
      </p:sp>
      <p:sp>
        <p:nvSpPr>
          <p:cNvPr id="4" name="Espace réservé de la date 3"/>
          <p:cNvSpPr>
            <a:spLocks noGrp="1"/>
          </p:cNvSpPr>
          <p:nvPr>
            <p:ph type="dt" sz="half" idx="10"/>
          </p:nvPr>
        </p:nvSpPr>
        <p:spPr/>
        <p:txBody>
          <a:bodyPr/>
          <a:lstStyle/>
          <a:p>
            <a:fld id="{17617FB2-170E-4F63-B276-748811ADAC72}"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13</a:t>
            </a:fld>
            <a:endParaRPr lang="fr-FR"/>
          </a:p>
        </p:txBody>
      </p:sp>
      <p:grpSp>
        <p:nvGrpSpPr>
          <p:cNvPr id="3" name="Groupe 2">
            <a:extLst>
              <a:ext uri="{FF2B5EF4-FFF2-40B4-BE49-F238E27FC236}">
                <a16:creationId xmlns:a16="http://schemas.microsoft.com/office/drawing/2014/main" id="{3A146F71-4BCE-364F-5E8C-C70EE15FE7F3}"/>
              </a:ext>
            </a:extLst>
          </p:cNvPr>
          <p:cNvGrpSpPr/>
          <p:nvPr/>
        </p:nvGrpSpPr>
        <p:grpSpPr>
          <a:xfrm>
            <a:off x="267981" y="1726936"/>
            <a:ext cx="11402968" cy="4450027"/>
            <a:chOff x="42045" y="1737360"/>
            <a:chExt cx="11892563" cy="4241906"/>
          </a:xfrm>
        </p:grpSpPr>
        <p:cxnSp>
          <p:nvCxnSpPr>
            <p:cNvPr id="7" name="Connecteur droit avec flèche 6"/>
            <p:cNvCxnSpPr>
              <a:stCxn id="2" idx="2"/>
              <a:endCxn id="13" idx="0"/>
            </p:cNvCxnSpPr>
            <p:nvPr/>
          </p:nvCxnSpPr>
          <p:spPr>
            <a:xfrm>
              <a:off x="6126480" y="1737360"/>
              <a:ext cx="2980372" cy="6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 idx="2"/>
              <a:endCxn id="12" idx="0"/>
            </p:cNvCxnSpPr>
            <p:nvPr/>
          </p:nvCxnSpPr>
          <p:spPr>
            <a:xfrm flipH="1">
              <a:off x="2808084" y="1737360"/>
              <a:ext cx="3318396" cy="61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960994" y="2400300"/>
              <a:ext cx="2291715" cy="4686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Méthodes approchées</a:t>
              </a:r>
            </a:p>
          </p:txBody>
        </p:sp>
        <p:grpSp>
          <p:nvGrpSpPr>
            <p:cNvPr id="78" name="Groupe 77"/>
            <p:cNvGrpSpPr/>
            <p:nvPr/>
          </p:nvGrpSpPr>
          <p:grpSpPr>
            <a:xfrm>
              <a:off x="42045" y="2354580"/>
              <a:ext cx="5984379" cy="1675411"/>
              <a:chOff x="378723" y="2354580"/>
              <a:chExt cx="6603013" cy="1657350"/>
            </a:xfrm>
          </p:grpSpPr>
          <p:sp>
            <p:nvSpPr>
              <p:cNvPr id="12" name="Rectangle 11"/>
              <p:cNvSpPr/>
              <p:nvPr/>
            </p:nvSpPr>
            <p:spPr>
              <a:xfrm>
                <a:off x="2254409" y="2354580"/>
                <a:ext cx="2352582" cy="4686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Méthodes exactes</a:t>
                </a:r>
              </a:p>
            </p:txBody>
          </p:sp>
          <p:cxnSp>
            <p:nvCxnSpPr>
              <p:cNvPr id="15" name="Connecteur droit avec flèche 14"/>
              <p:cNvCxnSpPr>
                <a:stCxn id="12" idx="2"/>
                <a:endCxn id="20" idx="0"/>
              </p:cNvCxnSpPr>
              <p:nvPr/>
            </p:nvCxnSpPr>
            <p:spPr>
              <a:xfrm flipH="1">
                <a:off x="2110404" y="2823210"/>
                <a:ext cx="1320297" cy="42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cxnSpLocks/>
                <a:stCxn id="12" idx="2"/>
                <a:endCxn id="21" idx="0"/>
              </p:cNvCxnSpPr>
              <p:nvPr/>
            </p:nvCxnSpPr>
            <p:spPr>
              <a:xfrm>
                <a:off x="3430701" y="2823210"/>
                <a:ext cx="539785" cy="42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a:stCxn id="12" idx="2"/>
                <a:endCxn id="24" idx="0"/>
              </p:cNvCxnSpPr>
              <p:nvPr/>
            </p:nvCxnSpPr>
            <p:spPr>
              <a:xfrm>
                <a:off x="3430701" y="2823210"/>
                <a:ext cx="2584802" cy="412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29335" y="3252292"/>
                <a:ext cx="1562137" cy="7596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Branch and </a:t>
                </a:r>
                <a:r>
                  <a:rPr lang="fr-FR" dirty="0" err="1"/>
                  <a:t>Bound</a:t>
                </a:r>
                <a:endParaRPr lang="fr-FR" dirty="0"/>
              </a:p>
            </p:txBody>
          </p:sp>
          <p:sp>
            <p:nvSpPr>
              <p:cNvPr id="21" name="Rectangle 20"/>
              <p:cNvSpPr/>
              <p:nvPr/>
            </p:nvSpPr>
            <p:spPr>
              <a:xfrm>
                <a:off x="3004252" y="3252292"/>
                <a:ext cx="1932467" cy="75963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Programmation</a:t>
                </a:r>
                <a:r>
                  <a:rPr lang="fr-FR" dirty="0"/>
                  <a:t> </a:t>
                </a:r>
              </a:p>
              <a:p>
                <a:pPr algn="ctr"/>
                <a:r>
                  <a:rPr lang="fr-FR" dirty="0"/>
                  <a:t>linéaire</a:t>
                </a:r>
              </a:p>
            </p:txBody>
          </p:sp>
          <p:sp>
            <p:nvSpPr>
              <p:cNvPr id="24" name="Rectangle 23"/>
              <p:cNvSpPr/>
              <p:nvPr/>
            </p:nvSpPr>
            <p:spPr>
              <a:xfrm>
                <a:off x="5049269" y="3235607"/>
                <a:ext cx="1932467" cy="7763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Programmation</a:t>
                </a:r>
                <a:r>
                  <a:rPr lang="fr-FR" dirty="0"/>
                  <a:t> dynamique</a:t>
                </a:r>
              </a:p>
            </p:txBody>
          </p:sp>
          <p:cxnSp>
            <p:nvCxnSpPr>
              <p:cNvPr id="27" name="Connecteur droit avec flèche 26"/>
              <p:cNvCxnSpPr>
                <a:stCxn id="12" idx="2"/>
              </p:cNvCxnSpPr>
              <p:nvPr/>
            </p:nvCxnSpPr>
            <p:spPr>
              <a:xfrm flipH="1">
                <a:off x="925833" y="2823210"/>
                <a:ext cx="2504868" cy="44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78723" y="3291840"/>
                <a:ext cx="816241"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A*</a:t>
                </a:r>
              </a:p>
            </p:txBody>
          </p:sp>
        </p:grpSp>
        <p:cxnSp>
          <p:nvCxnSpPr>
            <p:cNvPr id="30" name="Connecteur droit avec flèche 29"/>
            <p:cNvCxnSpPr>
              <a:cxnSpLocks/>
              <a:stCxn id="13" idx="2"/>
              <a:endCxn id="33" idx="0"/>
            </p:cNvCxnSpPr>
            <p:nvPr/>
          </p:nvCxnSpPr>
          <p:spPr>
            <a:xfrm flipH="1">
              <a:off x="7264994" y="2868930"/>
              <a:ext cx="1841858" cy="406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cxnSpLocks/>
              <a:stCxn id="13" idx="2"/>
              <a:endCxn id="34" idx="0"/>
            </p:cNvCxnSpPr>
            <p:nvPr/>
          </p:nvCxnSpPr>
          <p:spPr>
            <a:xfrm>
              <a:off x="9106852" y="2868930"/>
              <a:ext cx="1545471"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263957" y="3275611"/>
              <a:ext cx="2002074" cy="74294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Algorithmes d’approximation</a:t>
              </a:r>
              <a:endParaRPr lang="fr-FR" dirty="0"/>
            </a:p>
          </p:txBody>
        </p:sp>
        <p:sp>
          <p:nvSpPr>
            <p:cNvPr id="34" name="Rectangle 33"/>
            <p:cNvSpPr/>
            <p:nvPr/>
          </p:nvSpPr>
          <p:spPr>
            <a:xfrm>
              <a:off x="9814414" y="3268980"/>
              <a:ext cx="1675817" cy="74294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Heuristiques</a:t>
              </a:r>
              <a:endParaRPr lang="fr-FR" dirty="0"/>
            </a:p>
          </p:txBody>
        </p:sp>
        <p:sp>
          <p:nvSpPr>
            <p:cNvPr id="62" name="Rectangle 61"/>
            <p:cNvSpPr/>
            <p:nvPr/>
          </p:nvSpPr>
          <p:spPr>
            <a:xfrm>
              <a:off x="10513217" y="4187382"/>
              <a:ext cx="1421391" cy="61768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Heuristiques spécifiques</a:t>
              </a:r>
              <a:endParaRPr lang="fr-FR" dirty="0"/>
            </a:p>
          </p:txBody>
        </p:sp>
        <p:sp>
          <p:nvSpPr>
            <p:cNvPr id="63" name="Rectangle 62"/>
            <p:cNvSpPr/>
            <p:nvPr/>
          </p:nvSpPr>
          <p:spPr>
            <a:xfrm>
              <a:off x="8405370" y="4241215"/>
              <a:ext cx="1675818" cy="56385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Méta-Heuristiques</a:t>
              </a:r>
              <a:endParaRPr lang="fr-FR" dirty="0"/>
            </a:p>
          </p:txBody>
        </p:sp>
        <p:cxnSp>
          <p:nvCxnSpPr>
            <p:cNvPr id="65" name="Connecteur droit avec flèche 64"/>
            <p:cNvCxnSpPr>
              <a:cxnSpLocks/>
              <a:stCxn id="34" idx="2"/>
              <a:endCxn id="62" idx="0"/>
            </p:cNvCxnSpPr>
            <p:nvPr/>
          </p:nvCxnSpPr>
          <p:spPr>
            <a:xfrm>
              <a:off x="10652323" y="4011929"/>
              <a:ext cx="571590" cy="175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cxnSpLocks/>
              <a:stCxn id="34" idx="2"/>
              <a:endCxn id="63" idx="0"/>
            </p:cNvCxnSpPr>
            <p:nvPr/>
          </p:nvCxnSpPr>
          <p:spPr>
            <a:xfrm flipH="1">
              <a:off x="9243280" y="4011929"/>
              <a:ext cx="1409044" cy="22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634941" y="5123621"/>
              <a:ext cx="1341265" cy="46085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À solution unique</a:t>
              </a:r>
              <a:endParaRPr lang="fr-FR" dirty="0"/>
            </a:p>
          </p:txBody>
        </p:sp>
        <p:sp>
          <p:nvSpPr>
            <p:cNvPr id="70" name="Rectangle 69"/>
            <p:cNvSpPr/>
            <p:nvPr/>
          </p:nvSpPr>
          <p:spPr>
            <a:xfrm>
              <a:off x="9410554" y="5123622"/>
              <a:ext cx="1813358" cy="53239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À population de solutions</a:t>
              </a:r>
              <a:endParaRPr lang="fr-FR" dirty="0"/>
            </a:p>
          </p:txBody>
        </p:sp>
        <p:cxnSp>
          <p:nvCxnSpPr>
            <p:cNvPr id="72" name="Connecteur droit avec flèche 71"/>
            <p:cNvCxnSpPr>
              <a:cxnSpLocks/>
              <a:stCxn id="63" idx="2"/>
              <a:endCxn id="70" idx="0"/>
            </p:cNvCxnSpPr>
            <p:nvPr/>
          </p:nvCxnSpPr>
          <p:spPr>
            <a:xfrm>
              <a:off x="9243279" y="4805067"/>
              <a:ext cx="1073955" cy="31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a:cxnSpLocks/>
              <a:stCxn id="63" idx="2"/>
              <a:endCxn id="69" idx="0"/>
            </p:cNvCxnSpPr>
            <p:nvPr/>
          </p:nvCxnSpPr>
          <p:spPr>
            <a:xfrm flipH="1">
              <a:off x="8305574" y="4805067"/>
              <a:ext cx="937706" cy="31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409398" y="4499079"/>
              <a:ext cx="1675818" cy="14801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Tx/>
                <a:buChar char="-"/>
              </a:pPr>
              <a:r>
                <a:rPr lang="fr-FR" sz="1600" dirty="0"/>
                <a:t>Descente de gradient</a:t>
              </a:r>
            </a:p>
            <a:p>
              <a:pPr marL="285750" indent="-285750">
                <a:buFontTx/>
                <a:buChar char="-"/>
              </a:pPr>
              <a:r>
                <a:rPr lang="fr-FR" sz="1600" dirty="0"/>
                <a:t>Newton</a:t>
              </a:r>
            </a:p>
            <a:p>
              <a:pPr marL="285750" indent="-285750">
                <a:buFontTx/>
                <a:buChar char="-"/>
              </a:pPr>
              <a:r>
                <a:rPr lang="fr-FR" sz="1600" dirty="0"/>
                <a:t>Quasi-Newton </a:t>
              </a:r>
            </a:p>
            <a:p>
              <a:pPr marL="285750" indent="-285750">
                <a:buFontTx/>
                <a:buChar char="-"/>
              </a:pPr>
              <a:r>
                <a:rPr lang="fr-FR" sz="1600" dirty="0"/>
                <a:t>…</a:t>
              </a:r>
              <a:endParaRPr lang="fr-FR" dirty="0"/>
            </a:p>
          </p:txBody>
        </p:sp>
        <p:cxnSp>
          <p:nvCxnSpPr>
            <p:cNvPr id="77" name="Connecteur droit avec flèche 76"/>
            <p:cNvCxnSpPr>
              <a:cxnSpLocks/>
              <a:stCxn id="33" idx="2"/>
              <a:endCxn id="75" idx="0"/>
            </p:cNvCxnSpPr>
            <p:nvPr/>
          </p:nvCxnSpPr>
          <p:spPr>
            <a:xfrm flipH="1">
              <a:off x="5247307" y="4018559"/>
              <a:ext cx="2017686" cy="480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5235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linéaire (PL)</a:t>
            </a:r>
          </a:p>
        </p:txBody>
      </p:sp>
      <p:sp>
        <p:nvSpPr>
          <p:cNvPr id="3" name="Espace réservé du contenu 2"/>
          <p:cNvSpPr>
            <a:spLocks noGrp="1"/>
          </p:cNvSpPr>
          <p:nvPr>
            <p:ph idx="1"/>
          </p:nvPr>
        </p:nvSpPr>
        <p:spPr>
          <a:xfrm>
            <a:off x="1066212" y="1545761"/>
            <a:ext cx="10468677" cy="4023360"/>
          </a:xfrm>
        </p:spPr>
        <p:txBody>
          <a:bodyPr/>
          <a:lstStyle/>
          <a:p>
            <a:pPr>
              <a:buFont typeface="Wingdings" panose="05000000000000000000" pitchFamily="2" charset="2"/>
              <a:buChar char="Ø"/>
            </a:pPr>
            <a:endParaRPr lang="fr-FR" dirty="0"/>
          </a:p>
          <a:p>
            <a:pPr>
              <a:buFont typeface="Wingdings" panose="05000000000000000000" pitchFamily="2" charset="2"/>
              <a:buChar char="Ø"/>
            </a:pPr>
            <a:r>
              <a:rPr lang="fr-FR" dirty="0"/>
              <a:t> </a:t>
            </a:r>
            <a:r>
              <a:rPr lang="fr-FR" b="1" dirty="0"/>
              <a:t>Un programme linéaire </a:t>
            </a:r>
            <a:r>
              <a:rPr lang="fr-FR" dirty="0"/>
              <a:t>est défini comme un système d'équations ou d'inégalités mathématiques linéaires (de degré 1)</a:t>
            </a:r>
          </a:p>
          <a:p>
            <a:pPr>
              <a:buFont typeface="Wingdings" panose="05000000000000000000" pitchFamily="2" charset="2"/>
              <a:buChar char="Ø"/>
            </a:pPr>
            <a:r>
              <a:rPr lang="fr-FR" dirty="0"/>
              <a:t> Formulé généralement comme suit:</a:t>
            </a:r>
          </a:p>
          <a:p>
            <a:pPr marL="0" indent="0">
              <a:buNone/>
            </a:pPr>
            <a:endParaRPr lang="fr-FR" dirty="0"/>
          </a:p>
          <a:p>
            <a:pPr marL="0" indent="0">
              <a:buNone/>
            </a:pPr>
            <a:r>
              <a:rPr lang="fr-FR" dirty="0"/>
              <a:t> </a:t>
            </a:r>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14</a:t>
            </a:fld>
            <a:endParaRPr lang="fr-FR"/>
          </a:p>
        </p:txBody>
      </p:sp>
      <p:pic>
        <p:nvPicPr>
          <p:cNvPr id="8" name="Image 7"/>
          <p:cNvPicPr>
            <a:picLocks noChangeAspect="1"/>
          </p:cNvPicPr>
          <p:nvPr/>
        </p:nvPicPr>
        <p:blipFill>
          <a:blip r:embed="rId3"/>
          <a:stretch>
            <a:fillRect/>
          </a:stretch>
        </p:blipFill>
        <p:spPr>
          <a:xfrm>
            <a:off x="3091404" y="3508043"/>
            <a:ext cx="4742176" cy="1804196"/>
          </a:xfrm>
          <a:prstGeom prst="rect">
            <a:avLst/>
          </a:prstGeom>
        </p:spPr>
      </p:pic>
      <p:sp>
        <p:nvSpPr>
          <p:cNvPr id="9" name="ZoneTexte 8"/>
          <p:cNvSpPr txBox="1"/>
          <p:nvPr/>
        </p:nvSpPr>
        <p:spPr>
          <a:xfrm>
            <a:off x="1395663" y="5289269"/>
            <a:ext cx="4311693" cy="646331"/>
          </a:xfrm>
          <a:prstGeom prst="rect">
            <a:avLst/>
          </a:prstGeom>
          <a:noFill/>
        </p:spPr>
        <p:txBody>
          <a:bodyPr wrap="none" rtlCol="0">
            <a:spAutoFit/>
          </a:bodyPr>
          <a:lstStyle/>
          <a:p>
            <a:r>
              <a:rPr lang="fr-FR" dirty="0"/>
              <a:t>Soient x1, x2,..., </a:t>
            </a:r>
            <a:r>
              <a:rPr lang="fr-FR" dirty="0" err="1"/>
              <a:t>xn</a:t>
            </a:r>
            <a:r>
              <a:rPr lang="fr-FR" dirty="0"/>
              <a:t> : </a:t>
            </a:r>
            <a:r>
              <a:rPr lang="fr-FR" b="1" dirty="0"/>
              <a:t>N variables de décision </a:t>
            </a:r>
          </a:p>
          <a:p>
            <a:r>
              <a:rPr lang="fr-FR" b="1" dirty="0"/>
              <a:t>La fonction objectif: </a:t>
            </a:r>
          </a:p>
        </p:txBody>
      </p:sp>
      <p:pic>
        <p:nvPicPr>
          <p:cNvPr id="10" name="Image 9"/>
          <p:cNvPicPr>
            <a:picLocks noChangeAspect="1"/>
          </p:cNvPicPr>
          <p:nvPr/>
        </p:nvPicPr>
        <p:blipFill>
          <a:blip r:embed="rId4"/>
          <a:stretch>
            <a:fillRect/>
          </a:stretch>
        </p:blipFill>
        <p:spPr>
          <a:xfrm>
            <a:off x="3868032" y="5642673"/>
            <a:ext cx="3505504" cy="320068"/>
          </a:xfrm>
          <a:prstGeom prst="rect">
            <a:avLst/>
          </a:prstGeom>
        </p:spPr>
      </p:pic>
    </p:spTree>
    <p:extLst>
      <p:ext uri="{BB962C8B-B14F-4D97-AF65-F5344CB8AC3E}">
        <p14:creationId xmlns:p14="http://schemas.microsoft.com/office/powerpoint/2010/main" val="993431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D0B331-288E-1B3C-892A-A117AEF45C95}"/>
              </a:ext>
            </a:extLst>
          </p:cNvPr>
          <p:cNvSpPr>
            <a:spLocks noGrp="1"/>
          </p:cNvSpPr>
          <p:nvPr>
            <p:ph type="title"/>
          </p:nvPr>
        </p:nvSpPr>
        <p:spPr/>
        <p:txBody>
          <a:bodyPr>
            <a:normAutofit fontScale="90000"/>
          </a:bodyPr>
          <a:lstStyle/>
          <a:p>
            <a:r>
              <a:rPr lang="fr-FR" dirty="0"/>
              <a:t>Les conditions de formulation d’un PL </a:t>
            </a:r>
          </a:p>
        </p:txBody>
      </p:sp>
      <p:sp>
        <p:nvSpPr>
          <p:cNvPr id="3" name="Espace réservé du contenu 2">
            <a:extLst>
              <a:ext uri="{FF2B5EF4-FFF2-40B4-BE49-F238E27FC236}">
                <a16:creationId xmlns:a16="http://schemas.microsoft.com/office/drawing/2014/main" id="{E6F32004-5443-FFDB-8FB8-DC9DADFF0CAF}"/>
              </a:ext>
            </a:extLst>
          </p:cNvPr>
          <p:cNvSpPr>
            <a:spLocks noGrp="1"/>
          </p:cNvSpPr>
          <p:nvPr>
            <p:ph idx="1"/>
          </p:nvPr>
        </p:nvSpPr>
        <p:spPr/>
        <p:txBody>
          <a:bodyPr>
            <a:normAutofit fontScale="70000" lnSpcReduction="20000"/>
          </a:bodyPr>
          <a:lstStyle/>
          <a:p>
            <a:pPr marL="228600" indent="0" algn="just">
              <a:buNone/>
            </a:pPr>
            <a:r>
              <a:rPr lang="fr-FR" sz="2800" dirty="0">
                <a:solidFill>
                  <a:srgbClr val="000000"/>
                </a:solidFill>
                <a:effectLst/>
                <a:latin typeface="Times New Roman" panose="02020603050405020304" pitchFamily="18" charset="0"/>
                <a:ea typeface="Calibri" panose="020F0502020204030204" pitchFamily="34" charset="0"/>
              </a:rPr>
              <a:t>La programmation linéaire comme étant un </a:t>
            </a:r>
            <a:r>
              <a:rPr lang="fr-FR" sz="2800" dirty="0">
                <a:solidFill>
                  <a:srgbClr val="FF0000"/>
                </a:solidFill>
                <a:effectLst/>
                <a:latin typeface="Times New Roman" panose="02020603050405020304" pitchFamily="18" charset="0"/>
                <a:ea typeface="Calibri" panose="020F0502020204030204" pitchFamily="34" charset="0"/>
              </a:rPr>
              <a:t>modèle</a:t>
            </a:r>
            <a:r>
              <a:rPr lang="fr-FR" sz="2800" dirty="0">
                <a:solidFill>
                  <a:srgbClr val="000000"/>
                </a:solidFill>
                <a:effectLst/>
                <a:latin typeface="Times New Roman" panose="02020603050405020304" pitchFamily="18" charset="0"/>
                <a:ea typeface="Calibri" panose="020F0502020204030204" pitchFamily="34" charset="0"/>
              </a:rPr>
              <a:t> </a:t>
            </a:r>
            <a:r>
              <a:rPr lang="fr-FR" sz="2800" dirty="0">
                <a:solidFill>
                  <a:srgbClr val="FF0000"/>
                </a:solidFill>
                <a:effectLst/>
                <a:latin typeface="Times New Roman" panose="02020603050405020304" pitchFamily="18" charset="0"/>
                <a:ea typeface="Calibri" panose="020F0502020204030204" pitchFamily="34" charset="0"/>
              </a:rPr>
              <a:t>de décision </a:t>
            </a:r>
            <a:r>
              <a:rPr lang="fr-FR" sz="2800" dirty="0">
                <a:solidFill>
                  <a:srgbClr val="000000"/>
                </a:solidFill>
                <a:effectLst/>
                <a:latin typeface="Times New Roman" panose="02020603050405020304" pitchFamily="18" charset="0"/>
                <a:ea typeface="Calibri" panose="020F0502020204030204" pitchFamily="34" charset="0"/>
              </a:rPr>
              <a:t>admet des hypothèses (des </a:t>
            </a:r>
            <a:r>
              <a:rPr lang="fr-FR" sz="2800" dirty="0">
                <a:solidFill>
                  <a:srgbClr val="FF0000"/>
                </a:solidFill>
                <a:effectLst/>
                <a:latin typeface="Times New Roman" panose="02020603050405020304" pitchFamily="18" charset="0"/>
                <a:ea typeface="Calibri" panose="020F0502020204030204" pitchFamily="34" charset="0"/>
              </a:rPr>
              <a:t>conditions</a:t>
            </a:r>
            <a:r>
              <a:rPr lang="fr-FR" sz="2800" dirty="0">
                <a:solidFill>
                  <a:srgbClr val="000000"/>
                </a:solidFill>
                <a:effectLst/>
                <a:latin typeface="Times New Roman" panose="02020603050405020304" pitchFamily="18" charset="0"/>
                <a:ea typeface="Calibri" panose="020F0502020204030204" pitchFamily="34" charset="0"/>
              </a:rPr>
              <a:t>) que le </a:t>
            </a:r>
            <a:r>
              <a:rPr lang="fr-FR" sz="2800" dirty="0">
                <a:solidFill>
                  <a:srgbClr val="FF0000"/>
                </a:solidFill>
                <a:effectLst/>
                <a:latin typeface="Times New Roman" panose="02020603050405020304" pitchFamily="18" charset="0"/>
                <a:ea typeface="Calibri" panose="020F0502020204030204" pitchFamily="34" charset="0"/>
              </a:rPr>
              <a:t>décideur </a:t>
            </a:r>
            <a:r>
              <a:rPr lang="fr-FR" sz="2800" dirty="0">
                <a:solidFill>
                  <a:srgbClr val="000000"/>
                </a:solidFill>
                <a:effectLst/>
                <a:latin typeface="Times New Roman" panose="02020603050405020304" pitchFamily="18" charset="0"/>
                <a:ea typeface="Calibri" panose="020F0502020204030204" pitchFamily="34" charset="0"/>
              </a:rPr>
              <a:t>doit valider avant de pouvoir les utiliser pour modéliser son problème. Ces hypothèses sont : </a:t>
            </a:r>
          </a:p>
          <a:p>
            <a:pPr marL="228600" indent="0" algn="just">
              <a:buNone/>
            </a:pPr>
            <a:endParaRPr lang="fr-FR" sz="2800" dirty="0">
              <a:solidFill>
                <a:srgbClr val="000000"/>
              </a:solidFill>
              <a:effectLst/>
              <a:latin typeface="Times New Roman" panose="02020603050405020304" pitchFamily="18" charset="0"/>
              <a:ea typeface="Calibri" panose="020F0502020204030204" pitchFamily="34" charset="0"/>
            </a:endParaRPr>
          </a:p>
          <a:p>
            <a:pPr marL="228600" indent="0" algn="just">
              <a:spcAft>
                <a:spcPts val="340"/>
              </a:spcAft>
              <a:buNone/>
            </a:pPr>
            <a:r>
              <a:rPr lang="fr-FR" sz="2800" dirty="0">
                <a:solidFill>
                  <a:srgbClr val="000000"/>
                </a:solidFill>
                <a:effectLst/>
                <a:latin typeface="Times New Roman" panose="02020603050405020304" pitchFamily="18" charset="0"/>
                <a:ea typeface="Calibri" panose="020F0502020204030204" pitchFamily="34" charset="0"/>
              </a:rPr>
              <a:t>1. Les variables de décision du problème sont </a:t>
            </a:r>
            <a:r>
              <a:rPr lang="fr-FR" sz="2800" dirty="0">
                <a:solidFill>
                  <a:srgbClr val="FF0000"/>
                </a:solidFill>
                <a:effectLst/>
                <a:latin typeface="Times New Roman" panose="02020603050405020304" pitchFamily="18" charset="0"/>
                <a:ea typeface="Calibri" panose="020F0502020204030204" pitchFamily="34" charset="0"/>
              </a:rPr>
              <a:t>positives</a:t>
            </a:r>
            <a:r>
              <a:rPr lang="fr-FR" sz="2800" dirty="0">
                <a:solidFill>
                  <a:srgbClr val="000000"/>
                </a:solidFill>
                <a:effectLst/>
                <a:latin typeface="Times New Roman" panose="02020603050405020304" pitchFamily="18" charset="0"/>
                <a:ea typeface="Calibri" panose="020F0502020204030204" pitchFamily="34" charset="0"/>
              </a:rPr>
              <a:t> </a:t>
            </a:r>
          </a:p>
          <a:p>
            <a:pPr marL="228600" indent="0" algn="just">
              <a:spcAft>
                <a:spcPts val="340"/>
              </a:spcAft>
              <a:buNone/>
            </a:pPr>
            <a:r>
              <a:rPr lang="fr-FR" sz="2800" dirty="0">
                <a:solidFill>
                  <a:srgbClr val="000000"/>
                </a:solidFill>
                <a:effectLst/>
                <a:latin typeface="Times New Roman" panose="02020603050405020304" pitchFamily="18" charset="0"/>
                <a:ea typeface="Calibri" panose="020F0502020204030204" pitchFamily="34" charset="0"/>
              </a:rPr>
              <a:t>2. Le critère de sélection de la meilleure décision est décrit par une </a:t>
            </a:r>
            <a:r>
              <a:rPr lang="fr-FR" sz="2800" dirty="0">
                <a:solidFill>
                  <a:srgbClr val="FF0000"/>
                </a:solidFill>
                <a:effectLst/>
                <a:latin typeface="Times New Roman" panose="02020603050405020304" pitchFamily="18" charset="0"/>
                <a:ea typeface="Calibri" panose="020F0502020204030204" pitchFamily="34" charset="0"/>
              </a:rPr>
              <a:t>fonction linéaire </a:t>
            </a:r>
            <a:r>
              <a:rPr lang="fr-FR" sz="2800" dirty="0">
                <a:solidFill>
                  <a:srgbClr val="000000"/>
                </a:solidFill>
                <a:effectLst/>
                <a:latin typeface="Times New Roman" panose="02020603050405020304" pitchFamily="18" charset="0"/>
                <a:ea typeface="Calibri" panose="020F0502020204030204" pitchFamily="34" charset="0"/>
              </a:rPr>
              <a:t>de ces variables </a:t>
            </a:r>
          </a:p>
          <a:p>
            <a:pPr marL="228600" indent="0" algn="just">
              <a:spcAft>
                <a:spcPts val="340"/>
              </a:spcAft>
              <a:buNone/>
            </a:pPr>
            <a:r>
              <a:rPr lang="fr-FR" sz="2800" dirty="0">
                <a:solidFill>
                  <a:srgbClr val="000000"/>
                </a:solidFill>
                <a:effectLst/>
                <a:latin typeface="Times New Roman" panose="02020603050405020304" pitchFamily="18" charset="0"/>
                <a:ea typeface="Calibri" panose="020F0502020204030204" pitchFamily="34" charset="0"/>
              </a:rPr>
              <a:t>3. Les restrictions relatives aux variables de décision peuvent être exprimées par un ensemble d’</a:t>
            </a:r>
            <a:r>
              <a:rPr lang="fr-FR" sz="2800" dirty="0">
                <a:solidFill>
                  <a:srgbClr val="FF0000"/>
                </a:solidFill>
                <a:effectLst/>
                <a:latin typeface="Times New Roman" panose="02020603050405020304" pitchFamily="18" charset="0"/>
                <a:ea typeface="Calibri" panose="020F0502020204030204" pitchFamily="34" charset="0"/>
              </a:rPr>
              <a:t>équations linéaires</a:t>
            </a:r>
            <a:r>
              <a:rPr lang="fr-FR" sz="2800" dirty="0">
                <a:solidFill>
                  <a:srgbClr val="000000"/>
                </a:solidFill>
                <a:effectLst/>
                <a:latin typeface="Times New Roman" panose="02020603050405020304" pitchFamily="18" charset="0"/>
                <a:ea typeface="Calibri" panose="020F0502020204030204" pitchFamily="34" charset="0"/>
              </a:rPr>
              <a:t>. Ces équations forment l’ensemble des </a:t>
            </a:r>
            <a:r>
              <a:rPr lang="fr-FR" sz="2800" dirty="0">
                <a:solidFill>
                  <a:srgbClr val="FF0000"/>
                </a:solidFill>
                <a:effectLst/>
                <a:latin typeface="Times New Roman" panose="02020603050405020304" pitchFamily="18" charset="0"/>
                <a:ea typeface="Calibri" panose="020F0502020204030204" pitchFamily="34" charset="0"/>
              </a:rPr>
              <a:t>contraintes</a:t>
            </a:r>
            <a:r>
              <a:rPr lang="fr-FR" sz="2800" dirty="0">
                <a:solidFill>
                  <a:srgbClr val="000000"/>
                </a:solidFill>
                <a:effectLst/>
                <a:latin typeface="Times New Roman" panose="02020603050405020304" pitchFamily="18" charset="0"/>
                <a:ea typeface="Calibri" panose="020F0502020204030204" pitchFamily="34" charset="0"/>
              </a:rPr>
              <a:t>. </a:t>
            </a:r>
          </a:p>
          <a:p>
            <a:pPr marL="228600" indent="0" algn="just">
              <a:buNone/>
            </a:pPr>
            <a:r>
              <a:rPr lang="fr-FR" sz="2800" dirty="0">
                <a:solidFill>
                  <a:srgbClr val="000000"/>
                </a:solidFill>
                <a:effectLst/>
                <a:latin typeface="Times New Roman" panose="02020603050405020304" pitchFamily="18" charset="0"/>
                <a:ea typeface="Calibri" panose="020F0502020204030204" pitchFamily="34" charset="0"/>
              </a:rPr>
              <a:t>4. Les paramètres du problème en dehors des variables de décisions ont une valeur connue avec certitude (</a:t>
            </a:r>
            <a:r>
              <a:rPr lang="fr-FR" sz="2800" dirty="0">
                <a:solidFill>
                  <a:srgbClr val="FF0000"/>
                </a:solidFill>
                <a:effectLst/>
                <a:latin typeface="Times New Roman" panose="02020603050405020304" pitchFamily="18" charset="0"/>
                <a:ea typeface="Calibri" panose="020F0502020204030204" pitchFamily="34" charset="0"/>
              </a:rPr>
              <a:t>les seuls inconnus du problème sont les variables de décision</a:t>
            </a:r>
            <a:r>
              <a:rPr lang="fr-FR" sz="2800" dirty="0">
                <a:solidFill>
                  <a:srgbClr val="000000"/>
                </a:solidFill>
                <a:effectLst/>
                <a:latin typeface="Times New Roman" panose="02020603050405020304" pitchFamily="18" charset="0"/>
                <a:ea typeface="Calibri" panose="020F0502020204030204" pitchFamily="34" charset="0"/>
              </a:rPr>
              <a:t>).</a:t>
            </a:r>
          </a:p>
          <a:p>
            <a:endParaRPr lang="fr-FR" dirty="0"/>
          </a:p>
        </p:txBody>
      </p:sp>
      <p:sp>
        <p:nvSpPr>
          <p:cNvPr id="4" name="Espace réservé de la date 3">
            <a:extLst>
              <a:ext uri="{FF2B5EF4-FFF2-40B4-BE49-F238E27FC236}">
                <a16:creationId xmlns:a16="http://schemas.microsoft.com/office/drawing/2014/main" id="{E8300484-3B49-88C8-D8E4-796F54389B33}"/>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4AD70759-0A12-8771-AEBC-D469DA487F7D}"/>
              </a:ext>
            </a:extLst>
          </p:cNvPr>
          <p:cNvSpPr>
            <a:spLocks noGrp="1"/>
          </p:cNvSpPr>
          <p:nvPr>
            <p:ph type="sldNum" sz="quarter" idx="12"/>
          </p:nvPr>
        </p:nvSpPr>
        <p:spPr/>
        <p:txBody>
          <a:bodyPr/>
          <a:lstStyle/>
          <a:p>
            <a:fld id="{28844951-7827-47D4-8276-7DDE1FA7D85A}" type="slidenum">
              <a:rPr lang="en-US" smtClean="0"/>
              <a:t>15</a:t>
            </a:fld>
            <a:endParaRPr lang="en-US"/>
          </a:p>
        </p:txBody>
      </p:sp>
    </p:spTree>
    <p:extLst>
      <p:ext uri="{BB962C8B-B14F-4D97-AF65-F5344CB8AC3E}">
        <p14:creationId xmlns:p14="http://schemas.microsoft.com/office/powerpoint/2010/main" val="1587848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C2F0C-6791-930A-89D7-C16A82B95500}"/>
              </a:ext>
            </a:extLst>
          </p:cNvPr>
          <p:cNvSpPr>
            <a:spLocks noGrp="1"/>
          </p:cNvSpPr>
          <p:nvPr>
            <p:ph type="title"/>
          </p:nvPr>
        </p:nvSpPr>
        <p:spPr/>
        <p:txBody>
          <a:bodyPr/>
          <a:lstStyle/>
          <a:p>
            <a:r>
              <a:rPr lang="fr-FR" dirty="0"/>
              <a:t>Etapes de formulation d’un PL</a:t>
            </a:r>
          </a:p>
        </p:txBody>
      </p:sp>
      <p:sp>
        <p:nvSpPr>
          <p:cNvPr id="3" name="Espace réservé du contenu 2">
            <a:extLst>
              <a:ext uri="{FF2B5EF4-FFF2-40B4-BE49-F238E27FC236}">
                <a16:creationId xmlns:a16="http://schemas.microsoft.com/office/drawing/2014/main" id="{5F082B2C-F692-D16D-EEA8-BEADCB6AD0BD}"/>
              </a:ext>
            </a:extLst>
          </p:cNvPr>
          <p:cNvSpPr>
            <a:spLocks noGrp="1"/>
          </p:cNvSpPr>
          <p:nvPr>
            <p:ph idx="1"/>
          </p:nvPr>
        </p:nvSpPr>
        <p:spPr>
          <a:xfrm>
            <a:off x="967153" y="1897303"/>
            <a:ext cx="10515600" cy="3998306"/>
          </a:xfrm>
        </p:spPr>
        <p:txBody>
          <a:bodyPr>
            <a:normAutofit lnSpcReduction="10000"/>
          </a:bodyPr>
          <a:lstStyle/>
          <a:p>
            <a:pPr marL="742950" indent="-514350" algn="just">
              <a:spcAft>
                <a:spcPts val="280"/>
              </a:spcAft>
              <a:buFont typeface="+mj-lt"/>
              <a:buAutoNum type="arabicPeriod"/>
            </a:pPr>
            <a:r>
              <a:rPr lang="fr-FR" sz="2800" dirty="0">
                <a:solidFill>
                  <a:srgbClr val="000000"/>
                </a:solidFill>
                <a:effectLst/>
                <a:latin typeface="Times New Roman" panose="02020603050405020304" pitchFamily="18" charset="0"/>
                <a:ea typeface="Calibri" panose="020F0502020204030204" pitchFamily="34" charset="0"/>
              </a:rPr>
              <a:t>Identifier les variables du problème à valeur non connues (</a:t>
            </a:r>
            <a:r>
              <a:rPr lang="fr-FR" sz="2800" dirty="0">
                <a:solidFill>
                  <a:srgbClr val="FF0000"/>
                </a:solidFill>
                <a:effectLst/>
                <a:latin typeface="Times New Roman" panose="02020603050405020304" pitchFamily="18" charset="0"/>
                <a:ea typeface="Calibri" panose="020F0502020204030204" pitchFamily="34" charset="0"/>
              </a:rPr>
              <a:t>variable de décision</a:t>
            </a:r>
            <a:r>
              <a:rPr lang="fr-FR" sz="2800" dirty="0">
                <a:solidFill>
                  <a:srgbClr val="000000"/>
                </a:solidFill>
                <a:effectLst/>
                <a:latin typeface="Times New Roman" panose="02020603050405020304" pitchFamily="18" charset="0"/>
                <a:ea typeface="Calibri" panose="020F0502020204030204" pitchFamily="34" charset="0"/>
              </a:rPr>
              <a:t>) et les représenter sous forme symbolique (par exemple :  </a:t>
            </a:r>
            <a:r>
              <a:rPr lang="fr-FR" sz="2800" i="1" dirty="0">
                <a:solidFill>
                  <a:srgbClr val="000000"/>
                </a:solidFill>
                <a:effectLst/>
                <a:latin typeface="Times New Roman" panose="02020603050405020304" pitchFamily="18" charset="0"/>
                <a:ea typeface="Calibri" panose="020F0502020204030204" pitchFamily="34" charset="0"/>
              </a:rPr>
              <a:t>x</a:t>
            </a:r>
            <a:r>
              <a:rPr lang="fr-FR" sz="2800" dirty="0">
                <a:solidFill>
                  <a:srgbClr val="000000"/>
                </a:solidFill>
                <a:effectLst/>
                <a:latin typeface="Times New Roman" panose="02020603050405020304" pitchFamily="18" charset="0"/>
                <a:ea typeface="Calibri" panose="020F0502020204030204" pitchFamily="34" charset="0"/>
              </a:rPr>
              <a:t>, </a:t>
            </a:r>
            <a:r>
              <a:rPr lang="fr-FR" sz="2800" i="1" dirty="0">
                <a:solidFill>
                  <a:srgbClr val="000000"/>
                </a:solidFill>
                <a:effectLst/>
                <a:latin typeface="Times New Roman" panose="02020603050405020304" pitchFamily="18" charset="0"/>
                <a:ea typeface="Calibri" panose="020F0502020204030204" pitchFamily="34" charset="0"/>
              </a:rPr>
              <a:t>y, z</a:t>
            </a:r>
            <a:r>
              <a:rPr lang="fr-FR" sz="2800" dirty="0">
                <a:solidFill>
                  <a:srgbClr val="000000"/>
                </a:solidFill>
                <a:effectLst/>
                <a:latin typeface="Times New Roman" panose="02020603050405020304" pitchFamily="18" charset="0"/>
                <a:ea typeface="Calibri" panose="020F0502020204030204" pitchFamily="34" charset="0"/>
              </a:rPr>
              <a:t>). </a:t>
            </a:r>
          </a:p>
          <a:p>
            <a:pPr marL="742950" indent="-514350" algn="just">
              <a:spcAft>
                <a:spcPts val="280"/>
              </a:spcAft>
              <a:buFont typeface="+mj-lt"/>
              <a:buAutoNum type="arabicPeriod"/>
            </a:pPr>
            <a:r>
              <a:rPr lang="fr-FR" sz="2800" dirty="0">
                <a:solidFill>
                  <a:srgbClr val="000000"/>
                </a:solidFill>
                <a:effectLst/>
                <a:latin typeface="Times New Roman" panose="02020603050405020304" pitchFamily="18" charset="0"/>
                <a:ea typeface="Calibri" panose="020F0502020204030204" pitchFamily="34" charset="0"/>
              </a:rPr>
              <a:t>Identifier </a:t>
            </a:r>
            <a:r>
              <a:rPr lang="fr-FR" sz="2800" dirty="0">
                <a:solidFill>
                  <a:srgbClr val="FF0000"/>
                </a:solidFill>
                <a:effectLst/>
                <a:latin typeface="Times New Roman" panose="02020603050405020304" pitchFamily="18" charset="0"/>
                <a:ea typeface="Calibri" panose="020F0502020204030204" pitchFamily="34" charset="0"/>
              </a:rPr>
              <a:t>l’objectif</a:t>
            </a:r>
            <a:r>
              <a:rPr lang="fr-FR" sz="2800" dirty="0">
                <a:solidFill>
                  <a:srgbClr val="000000"/>
                </a:solidFill>
                <a:effectLst/>
                <a:latin typeface="Times New Roman" panose="02020603050405020304" pitchFamily="18" charset="0"/>
                <a:ea typeface="Calibri" panose="020F0502020204030204" pitchFamily="34" charset="0"/>
              </a:rPr>
              <a:t> ou le critère de sélection et le représenter sous une forme linéaire en fonction des variables de décision. Spécifier si le critère de sélection est à </a:t>
            </a:r>
            <a:r>
              <a:rPr lang="fr-FR" sz="2800" b="1" dirty="0">
                <a:solidFill>
                  <a:srgbClr val="000000"/>
                </a:solidFill>
                <a:effectLst/>
                <a:latin typeface="Times New Roman" panose="02020603050405020304" pitchFamily="18" charset="0"/>
                <a:ea typeface="Calibri" panose="020F0502020204030204" pitchFamily="34" charset="0"/>
              </a:rPr>
              <a:t>maximiser</a:t>
            </a:r>
            <a:r>
              <a:rPr lang="fr-FR" sz="2800" dirty="0">
                <a:solidFill>
                  <a:srgbClr val="000000"/>
                </a:solidFill>
                <a:effectLst/>
                <a:latin typeface="Times New Roman" panose="02020603050405020304" pitchFamily="18" charset="0"/>
                <a:ea typeface="Calibri" panose="020F0502020204030204" pitchFamily="34" charset="0"/>
              </a:rPr>
              <a:t> ou à </a:t>
            </a:r>
            <a:r>
              <a:rPr lang="fr-FR" sz="2800" b="1" dirty="0">
                <a:solidFill>
                  <a:srgbClr val="000000"/>
                </a:solidFill>
                <a:effectLst/>
                <a:latin typeface="Times New Roman" panose="02020603050405020304" pitchFamily="18" charset="0"/>
                <a:ea typeface="Calibri" panose="020F0502020204030204" pitchFamily="34" charset="0"/>
              </a:rPr>
              <a:t>minimiser</a:t>
            </a:r>
            <a:r>
              <a:rPr lang="fr-FR" sz="2800" dirty="0">
                <a:solidFill>
                  <a:srgbClr val="000000"/>
                </a:solidFill>
                <a:effectLst/>
                <a:latin typeface="Times New Roman" panose="02020603050405020304" pitchFamily="18" charset="0"/>
                <a:ea typeface="Calibri" panose="020F0502020204030204" pitchFamily="34" charset="0"/>
              </a:rPr>
              <a:t>. </a:t>
            </a:r>
          </a:p>
          <a:p>
            <a:pPr marL="742950" indent="-514350" algn="just">
              <a:spcAft>
                <a:spcPts val="280"/>
              </a:spcAft>
              <a:buFont typeface="+mj-lt"/>
              <a:buAutoNum type="arabicPeriod"/>
            </a:pPr>
            <a:r>
              <a:rPr lang="fr-FR" sz="2800" dirty="0">
                <a:solidFill>
                  <a:srgbClr val="000000"/>
                </a:solidFill>
                <a:effectLst/>
                <a:latin typeface="Times New Roman" panose="02020603050405020304" pitchFamily="18" charset="0"/>
                <a:ea typeface="Calibri" panose="020F0502020204030204" pitchFamily="34" charset="0"/>
              </a:rPr>
              <a:t>Identifier les restrictions (</a:t>
            </a:r>
            <a:r>
              <a:rPr lang="fr-FR" sz="2800" dirty="0">
                <a:solidFill>
                  <a:srgbClr val="FF0000"/>
                </a:solidFill>
                <a:effectLst/>
                <a:latin typeface="Times New Roman" panose="02020603050405020304" pitchFamily="18" charset="0"/>
                <a:ea typeface="Calibri" panose="020F0502020204030204" pitchFamily="34" charset="0"/>
              </a:rPr>
              <a:t>les contraintes</a:t>
            </a:r>
            <a:r>
              <a:rPr lang="fr-FR" sz="2800" dirty="0">
                <a:solidFill>
                  <a:srgbClr val="000000"/>
                </a:solidFill>
                <a:effectLst/>
                <a:latin typeface="Times New Roman" panose="02020603050405020304" pitchFamily="18" charset="0"/>
                <a:ea typeface="Calibri" panose="020F0502020204030204" pitchFamily="34" charset="0"/>
              </a:rPr>
              <a:t>) du problème et les exprimer par un système d’équations linéaires. </a:t>
            </a:r>
          </a:p>
          <a:p>
            <a:pPr marL="742950" indent="-514350" algn="just">
              <a:spcAft>
                <a:spcPts val="280"/>
              </a:spcAft>
              <a:buFont typeface="+mj-lt"/>
              <a:buAutoNum type="arabicPeriod"/>
            </a:pPr>
            <a:endParaRPr lang="fr-FR" sz="2800" dirty="0">
              <a:solidFill>
                <a:srgbClr val="000000"/>
              </a:solidFill>
              <a:effectLst/>
              <a:latin typeface="Times New Roman" panose="02020603050405020304" pitchFamily="18" charset="0"/>
              <a:ea typeface="Calibri" panose="020F0502020204030204" pitchFamily="34" charset="0"/>
            </a:endParaRPr>
          </a:p>
          <a:p>
            <a:endParaRPr lang="fr-FR" dirty="0"/>
          </a:p>
        </p:txBody>
      </p:sp>
      <p:sp>
        <p:nvSpPr>
          <p:cNvPr id="4" name="Espace réservé de la date 3">
            <a:extLst>
              <a:ext uri="{FF2B5EF4-FFF2-40B4-BE49-F238E27FC236}">
                <a16:creationId xmlns:a16="http://schemas.microsoft.com/office/drawing/2014/main" id="{54A0A7A5-CA97-34BC-79CA-1FB982AE5650}"/>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B42C1AC4-91DD-2041-02B1-AE4B8DBEA5C8}"/>
              </a:ext>
            </a:extLst>
          </p:cNvPr>
          <p:cNvSpPr>
            <a:spLocks noGrp="1"/>
          </p:cNvSpPr>
          <p:nvPr>
            <p:ph type="sldNum" sz="quarter" idx="12"/>
          </p:nvPr>
        </p:nvSpPr>
        <p:spPr/>
        <p:txBody>
          <a:bodyPr/>
          <a:lstStyle/>
          <a:p>
            <a:fld id="{28844951-7827-47D4-8276-7DDE1FA7D85A}" type="slidenum">
              <a:rPr lang="en-US" smtClean="0"/>
              <a:t>16</a:t>
            </a:fld>
            <a:endParaRPr lang="en-US"/>
          </a:p>
        </p:txBody>
      </p:sp>
    </p:spTree>
    <p:extLst>
      <p:ext uri="{BB962C8B-B14F-4D97-AF65-F5344CB8AC3E}">
        <p14:creationId xmlns:p14="http://schemas.microsoft.com/office/powerpoint/2010/main" val="344962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07DA5-344D-89DC-2B05-B52A9A80B644}"/>
              </a:ext>
            </a:extLst>
          </p:cNvPr>
          <p:cNvSpPr>
            <a:spLocks noGrp="1"/>
          </p:cNvSpPr>
          <p:nvPr>
            <p:ph type="title"/>
          </p:nvPr>
        </p:nvSpPr>
        <p:spPr/>
        <p:txBody>
          <a:bodyPr/>
          <a:lstStyle/>
          <a:p>
            <a:r>
              <a:rPr lang="fr-FR" dirty="0"/>
              <a:t>Exemple d’application:</a:t>
            </a:r>
          </a:p>
        </p:txBody>
      </p:sp>
      <p:sp>
        <p:nvSpPr>
          <p:cNvPr id="3" name="Espace réservé du contenu 2">
            <a:extLst>
              <a:ext uri="{FF2B5EF4-FFF2-40B4-BE49-F238E27FC236}">
                <a16:creationId xmlns:a16="http://schemas.microsoft.com/office/drawing/2014/main" id="{18A908FD-EF76-EB2B-6D07-041EB22A6452}"/>
              </a:ext>
            </a:extLst>
          </p:cNvPr>
          <p:cNvSpPr>
            <a:spLocks noGrp="1"/>
          </p:cNvSpPr>
          <p:nvPr>
            <p:ph idx="1"/>
          </p:nvPr>
        </p:nvSpPr>
        <p:spPr>
          <a:xfrm>
            <a:off x="838200" y="1837589"/>
            <a:ext cx="10515600" cy="4339374"/>
          </a:xfrm>
        </p:spPr>
        <p:txBody>
          <a:bodyPr>
            <a:normAutofit fontScale="70000" lnSpcReduction="20000"/>
          </a:bodyPr>
          <a:lstStyle/>
          <a:p>
            <a:r>
              <a:rPr lang="fr-FR" dirty="0"/>
              <a:t>Une entreprise produit deux types de produits : A et B. Chaque produit nécessite des ressources différentes et génère un certain bénéfice par unité vendue. L'entreprise souhaite déterminer la quantité de chaque produit à produire pour maximiser ses bénéfices, tout en respectant les contraintes de ressources.</a:t>
            </a:r>
          </a:p>
          <a:p>
            <a:r>
              <a:rPr lang="fr-FR" b="1" dirty="0"/>
              <a:t>Données :</a:t>
            </a:r>
          </a:p>
          <a:p>
            <a:endParaRPr lang="fr-FR" dirty="0"/>
          </a:p>
          <a:p>
            <a:endParaRPr lang="fr-FR" dirty="0"/>
          </a:p>
          <a:p>
            <a:pPr marL="228600" indent="0">
              <a:buNone/>
            </a:pPr>
            <a:endParaRPr lang="fr-FR" dirty="0"/>
          </a:p>
          <a:p>
            <a:pPr marL="228600" indent="0">
              <a:buNone/>
            </a:pPr>
            <a:endParaRPr lang="fr-FR" dirty="0"/>
          </a:p>
          <a:p>
            <a:pPr marL="228600" indent="0">
              <a:buNone/>
            </a:pPr>
            <a:r>
              <a:rPr lang="fr-FR" dirty="0"/>
              <a:t>L'entreprise dispose de </a:t>
            </a:r>
            <a:r>
              <a:rPr lang="fr-FR" b="1" dirty="0"/>
              <a:t>120 heures </a:t>
            </a:r>
            <a:r>
              <a:rPr lang="fr-FR" dirty="0"/>
              <a:t>de main-d'œuvre par jour et de </a:t>
            </a:r>
            <a:r>
              <a:rPr lang="fr-FR" b="1" dirty="0"/>
              <a:t>90 kg </a:t>
            </a:r>
            <a:r>
              <a:rPr lang="fr-FR" dirty="0"/>
              <a:t>de matière première par jour.</a:t>
            </a:r>
          </a:p>
          <a:p>
            <a:r>
              <a:rPr lang="fr-FR" b="1" dirty="0"/>
              <a:t>Objectif :</a:t>
            </a:r>
            <a:r>
              <a:rPr lang="fr-FR" dirty="0"/>
              <a:t> Maximiser les bénéfices de l'entreprise.</a:t>
            </a:r>
          </a:p>
        </p:txBody>
      </p:sp>
      <p:sp>
        <p:nvSpPr>
          <p:cNvPr id="4" name="Espace réservé de la date 3">
            <a:extLst>
              <a:ext uri="{FF2B5EF4-FFF2-40B4-BE49-F238E27FC236}">
                <a16:creationId xmlns:a16="http://schemas.microsoft.com/office/drawing/2014/main" id="{72977EA7-0886-F724-A48D-CB34BEE08B92}"/>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29000962-8E25-35D0-4F9E-09A6C5E28958}"/>
              </a:ext>
            </a:extLst>
          </p:cNvPr>
          <p:cNvSpPr>
            <a:spLocks noGrp="1"/>
          </p:cNvSpPr>
          <p:nvPr>
            <p:ph type="sldNum" sz="quarter" idx="12"/>
          </p:nvPr>
        </p:nvSpPr>
        <p:spPr/>
        <p:txBody>
          <a:bodyPr/>
          <a:lstStyle/>
          <a:p>
            <a:fld id="{28844951-7827-47D4-8276-7DDE1FA7D85A}" type="slidenum">
              <a:rPr lang="en-US" smtClean="0"/>
              <a:t>17</a:t>
            </a:fld>
            <a:endParaRPr lang="en-US"/>
          </a:p>
        </p:txBody>
      </p:sp>
      <p:graphicFrame>
        <p:nvGraphicFramePr>
          <p:cNvPr id="7" name="Tableau 7">
            <a:extLst>
              <a:ext uri="{FF2B5EF4-FFF2-40B4-BE49-F238E27FC236}">
                <a16:creationId xmlns:a16="http://schemas.microsoft.com/office/drawing/2014/main" id="{A7B820BA-FC87-E363-DC23-22FC53C43BD5}"/>
              </a:ext>
            </a:extLst>
          </p:cNvPr>
          <p:cNvGraphicFramePr>
            <a:graphicFrameLocks noGrp="1"/>
          </p:cNvGraphicFramePr>
          <p:nvPr>
            <p:extLst>
              <p:ext uri="{D42A27DB-BD31-4B8C-83A1-F6EECF244321}">
                <p14:modId xmlns:p14="http://schemas.microsoft.com/office/powerpoint/2010/main" val="1897120188"/>
              </p:ext>
            </p:extLst>
          </p:nvPr>
        </p:nvGraphicFramePr>
        <p:xfrm>
          <a:off x="1293445" y="3642066"/>
          <a:ext cx="8128000" cy="1209335"/>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54717690"/>
                    </a:ext>
                  </a:extLst>
                </a:gridCol>
                <a:gridCol w="2032000">
                  <a:extLst>
                    <a:ext uri="{9D8B030D-6E8A-4147-A177-3AD203B41FA5}">
                      <a16:colId xmlns:a16="http://schemas.microsoft.com/office/drawing/2014/main" val="931679757"/>
                    </a:ext>
                  </a:extLst>
                </a:gridCol>
                <a:gridCol w="2032000">
                  <a:extLst>
                    <a:ext uri="{9D8B030D-6E8A-4147-A177-3AD203B41FA5}">
                      <a16:colId xmlns:a16="http://schemas.microsoft.com/office/drawing/2014/main" val="3825345836"/>
                    </a:ext>
                  </a:extLst>
                </a:gridCol>
                <a:gridCol w="2032000">
                  <a:extLst>
                    <a:ext uri="{9D8B030D-6E8A-4147-A177-3AD203B41FA5}">
                      <a16:colId xmlns:a16="http://schemas.microsoft.com/office/drawing/2014/main" val="3408963795"/>
                    </a:ext>
                  </a:extLst>
                </a:gridCol>
              </a:tblGrid>
              <a:tr h="370840">
                <a:tc>
                  <a:txBody>
                    <a:bodyPr/>
                    <a:lstStyle/>
                    <a:p>
                      <a:endParaRPr lang="fr-FR" dirty="0"/>
                    </a:p>
                  </a:txBody>
                  <a:tcPr/>
                </a:tc>
                <a:tc>
                  <a:txBody>
                    <a:bodyPr/>
                    <a:lstStyle/>
                    <a:p>
                      <a:r>
                        <a:rPr lang="fr-FR" dirty="0"/>
                        <a:t>Prix de vente</a:t>
                      </a:r>
                    </a:p>
                  </a:txBody>
                  <a:tcPr/>
                </a:tc>
                <a:tc>
                  <a:txBody>
                    <a:bodyPr/>
                    <a:lstStyle/>
                    <a:p>
                      <a:r>
                        <a:rPr lang="fr-FR" dirty="0"/>
                        <a:t>Main d’œuvre </a:t>
                      </a:r>
                    </a:p>
                  </a:txBody>
                  <a:tcPr/>
                </a:tc>
                <a:tc>
                  <a:txBody>
                    <a:bodyPr/>
                    <a:lstStyle/>
                    <a:p>
                      <a:r>
                        <a:rPr lang="fr-FR" dirty="0"/>
                        <a:t>Matière première</a:t>
                      </a:r>
                    </a:p>
                  </a:txBody>
                  <a:tcPr/>
                </a:tc>
                <a:extLst>
                  <a:ext uri="{0D108BD9-81ED-4DB2-BD59-A6C34878D82A}">
                    <a16:rowId xmlns:a16="http://schemas.microsoft.com/office/drawing/2014/main" val="4001643801"/>
                  </a:ext>
                </a:extLst>
              </a:tr>
              <a:tr h="467655">
                <a:tc>
                  <a:txBody>
                    <a:bodyPr/>
                    <a:lstStyle/>
                    <a:p>
                      <a:r>
                        <a:rPr lang="fr-FR" dirty="0"/>
                        <a:t>Produit A</a:t>
                      </a:r>
                    </a:p>
                  </a:txBody>
                  <a:tcPr/>
                </a:tc>
                <a:tc>
                  <a:txBody>
                    <a:bodyPr/>
                    <a:lstStyle/>
                    <a:p>
                      <a:r>
                        <a:rPr lang="fr-FR" dirty="0"/>
                        <a:t>10 euros</a:t>
                      </a:r>
                    </a:p>
                  </a:txBody>
                  <a:tcPr/>
                </a:tc>
                <a:tc>
                  <a:txBody>
                    <a:bodyPr/>
                    <a:lstStyle/>
                    <a:p>
                      <a:r>
                        <a:rPr lang="fr-FR" dirty="0"/>
                        <a:t>2 heures</a:t>
                      </a:r>
                    </a:p>
                  </a:txBody>
                  <a:tcPr/>
                </a:tc>
                <a:tc>
                  <a:txBody>
                    <a:bodyPr/>
                    <a:lstStyle/>
                    <a:p>
                      <a:r>
                        <a:rPr lang="fr-FR" dirty="0"/>
                        <a:t>3 Kg</a:t>
                      </a:r>
                    </a:p>
                  </a:txBody>
                  <a:tcPr/>
                </a:tc>
                <a:extLst>
                  <a:ext uri="{0D108BD9-81ED-4DB2-BD59-A6C34878D82A}">
                    <a16:rowId xmlns:a16="http://schemas.microsoft.com/office/drawing/2014/main" val="4219790833"/>
                  </a:ext>
                </a:extLst>
              </a:tr>
              <a:tr h="370840">
                <a:tc>
                  <a:txBody>
                    <a:bodyPr/>
                    <a:lstStyle/>
                    <a:p>
                      <a:r>
                        <a:rPr lang="fr-FR" dirty="0"/>
                        <a:t>Produit B</a:t>
                      </a:r>
                    </a:p>
                  </a:txBody>
                  <a:tcPr/>
                </a:tc>
                <a:tc>
                  <a:txBody>
                    <a:bodyPr/>
                    <a:lstStyle/>
                    <a:p>
                      <a:r>
                        <a:rPr lang="fr-FR" dirty="0"/>
                        <a:t>15 euros</a:t>
                      </a:r>
                    </a:p>
                  </a:txBody>
                  <a:tcPr/>
                </a:tc>
                <a:tc>
                  <a:txBody>
                    <a:bodyPr/>
                    <a:lstStyle/>
                    <a:p>
                      <a:r>
                        <a:rPr lang="fr-FR" dirty="0"/>
                        <a:t>3 heures</a:t>
                      </a:r>
                    </a:p>
                  </a:txBody>
                  <a:tcPr/>
                </a:tc>
                <a:tc>
                  <a:txBody>
                    <a:bodyPr/>
                    <a:lstStyle/>
                    <a:p>
                      <a:r>
                        <a:rPr lang="fr-FR" dirty="0"/>
                        <a:t>3 kg</a:t>
                      </a:r>
                    </a:p>
                  </a:txBody>
                  <a:tcPr/>
                </a:tc>
                <a:extLst>
                  <a:ext uri="{0D108BD9-81ED-4DB2-BD59-A6C34878D82A}">
                    <a16:rowId xmlns:a16="http://schemas.microsoft.com/office/drawing/2014/main" val="2710259044"/>
                  </a:ext>
                </a:extLst>
              </a:tr>
            </a:tbl>
          </a:graphicData>
        </a:graphic>
      </p:graphicFrame>
    </p:spTree>
    <p:extLst>
      <p:ext uri="{BB962C8B-B14F-4D97-AF65-F5344CB8AC3E}">
        <p14:creationId xmlns:p14="http://schemas.microsoft.com/office/powerpoint/2010/main" val="291100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5ABDA-BC2E-BFE9-0420-618FA21D7334}"/>
              </a:ext>
            </a:extLst>
          </p:cNvPr>
          <p:cNvSpPr>
            <a:spLocks noGrp="1"/>
          </p:cNvSpPr>
          <p:nvPr>
            <p:ph type="title"/>
          </p:nvPr>
        </p:nvSpPr>
        <p:spPr/>
        <p:txBody>
          <a:bodyPr/>
          <a:lstStyle/>
          <a:p>
            <a:r>
              <a:rPr lang="fr-FR" dirty="0"/>
              <a:t>Solution </a:t>
            </a:r>
          </a:p>
        </p:txBody>
      </p:sp>
      <p:sp>
        <p:nvSpPr>
          <p:cNvPr id="3" name="Espace réservé du contenu 2">
            <a:extLst>
              <a:ext uri="{FF2B5EF4-FFF2-40B4-BE49-F238E27FC236}">
                <a16:creationId xmlns:a16="http://schemas.microsoft.com/office/drawing/2014/main" id="{E4ECB49B-5318-63FD-6826-EEAF0D892129}"/>
              </a:ext>
            </a:extLst>
          </p:cNvPr>
          <p:cNvSpPr>
            <a:spLocks noGrp="1"/>
          </p:cNvSpPr>
          <p:nvPr>
            <p:ph idx="1"/>
          </p:nvPr>
        </p:nvSpPr>
        <p:spPr>
          <a:xfrm>
            <a:off x="838200" y="1803519"/>
            <a:ext cx="10515600" cy="3998306"/>
          </a:xfrm>
        </p:spPr>
        <p:txBody>
          <a:bodyPr>
            <a:normAutofit fontScale="77500" lnSpcReduction="20000"/>
          </a:bodyPr>
          <a:lstStyle/>
          <a:p>
            <a:r>
              <a:rPr lang="fr-FR" b="1" dirty="0"/>
              <a:t>Variables de décision :</a:t>
            </a:r>
          </a:p>
          <a:p>
            <a:pPr marL="228600" indent="0">
              <a:buNone/>
            </a:pPr>
            <a:r>
              <a:rPr lang="fr-FR" dirty="0"/>
              <a:t>x</a:t>
            </a:r>
            <a:r>
              <a:rPr lang="fr-FR" dirty="0">
                <a:effectLst/>
              </a:rPr>
              <a:t>1</a:t>
            </a:r>
            <a:r>
              <a:rPr lang="fr-FR" dirty="0"/>
              <a:t>​ : nombre d'unités de produit A à produire par jour.</a:t>
            </a:r>
          </a:p>
          <a:p>
            <a:pPr marL="228600" indent="0">
              <a:buNone/>
            </a:pPr>
            <a:r>
              <a:rPr lang="fr-FR" dirty="0"/>
              <a:t>x</a:t>
            </a:r>
            <a:r>
              <a:rPr lang="fr-FR" dirty="0">
                <a:effectLst/>
              </a:rPr>
              <a:t>2</a:t>
            </a:r>
            <a:r>
              <a:rPr lang="fr-FR" dirty="0"/>
              <a:t>​ : nombre d'unités de produit B à produire par jour.</a:t>
            </a:r>
          </a:p>
          <a:p>
            <a:r>
              <a:rPr lang="fr-FR" b="1" dirty="0"/>
              <a:t>Fonction objectif </a:t>
            </a:r>
            <a:r>
              <a:rPr lang="fr-FR" dirty="0"/>
              <a:t>à maximiser : Z=10x1+15x2</a:t>
            </a:r>
          </a:p>
          <a:p>
            <a:r>
              <a:rPr lang="fr-FR" b="1" dirty="0"/>
              <a:t>Contraintes :</a:t>
            </a:r>
          </a:p>
          <a:p>
            <a:pPr marL="228600" indent="0">
              <a:buNone/>
            </a:pPr>
            <a:r>
              <a:rPr lang="fr-FR" dirty="0"/>
              <a:t>Contrainte de main-d'œuvre : 2x1+3x2≤120 (120 heures de main-d'œuvre disponibles).</a:t>
            </a:r>
          </a:p>
          <a:p>
            <a:pPr marL="228600" indent="0">
              <a:buNone/>
            </a:pPr>
            <a:r>
              <a:rPr lang="fr-FR" dirty="0"/>
              <a:t>Contrainte de matière première : </a:t>
            </a:r>
            <a:r>
              <a:rPr lang="fr-FR" dirty="0" smtClean="0"/>
              <a:t>3x1+3x2</a:t>
            </a:r>
            <a:r>
              <a:rPr lang="fr-FR" dirty="0"/>
              <a:t>≤90 (90 kg de matière première disponibles).</a:t>
            </a:r>
          </a:p>
          <a:p>
            <a:pPr marL="228600" indent="0">
              <a:buNone/>
            </a:pPr>
            <a:r>
              <a:rPr lang="fr-FR" dirty="0"/>
              <a:t>Non-négativité des variables de décision : x1≥0 et x2≥0</a:t>
            </a:r>
          </a:p>
          <a:p>
            <a:endParaRPr lang="fr-FR" dirty="0"/>
          </a:p>
        </p:txBody>
      </p:sp>
      <p:sp>
        <p:nvSpPr>
          <p:cNvPr id="4" name="Espace réservé de la date 3">
            <a:extLst>
              <a:ext uri="{FF2B5EF4-FFF2-40B4-BE49-F238E27FC236}">
                <a16:creationId xmlns:a16="http://schemas.microsoft.com/office/drawing/2014/main" id="{B63FA9FE-7738-273E-2161-69D5731FF352}"/>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8C791DB5-41CF-3C4A-6B05-9447BFA0A60B}"/>
              </a:ext>
            </a:extLst>
          </p:cNvPr>
          <p:cNvSpPr>
            <a:spLocks noGrp="1"/>
          </p:cNvSpPr>
          <p:nvPr>
            <p:ph type="sldNum" sz="quarter" idx="12"/>
          </p:nvPr>
        </p:nvSpPr>
        <p:spPr/>
        <p:txBody>
          <a:bodyPr/>
          <a:lstStyle/>
          <a:p>
            <a:fld id="{28844951-7827-47D4-8276-7DDE1FA7D85A}" type="slidenum">
              <a:rPr lang="en-US" smtClean="0"/>
              <a:t>18</a:t>
            </a:fld>
            <a:endParaRPr lang="en-US"/>
          </a:p>
        </p:txBody>
      </p:sp>
    </p:spTree>
    <p:extLst>
      <p:ext uri="{BB962C8B-B14F-4D97-AF65-F5344CB8AC3E}">
        <p14:creationId xmlns:p14="http://schemas.microsoft.com/office/powerpoint/2010/main" val="769041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1388182" y="1994115"/>
            <a:ext cx="6420313" cy="4238243"/>
          </a:xfrm>
          <a:prstGeom prst="rect">
            <a:avLst/>
          </a:prstGeom>
        </p:spPr>
      </p:pic>
      <p:pic>
        <p:nvPicPr>
          <p:cNvPr id="8" name="Image 7"/>
          <p:cNvPicPr>
            <a:picLocks noChangeAspect="1"/>
          </p:cNvPicPr>
          <p:nvPr/>
        </p:nvPicPr>
        <p:blipFill>
          <a:blip r:embed="rId4"/>
          <a:stretch>
            <a:fillRect/>
          </a:stretch>
        </p:blipFill>
        <p:spPr>
          <a:xfrm>
            <a:off x="1388182" y="1994115"/>
            <a:ext cx="6420313" cy="4238243"/>
          </a:xfrm>
          <a:prstGeom prst="rect">
            <a:avLst/>
          </a:prstGeom>
        </p:spPr>
      </p:pic>
      <p:sp>
        <p:nvSpPr>
          <p:cNvPr id="2" name="Titre 1"/>
          <p:cNvSpPr>
            <a:spLocks noGrp="1"/>
          </p:cNvSpPr>
          <p:nvPr>
            <p:ph type="title"/>
          </p:nvPr>
        </p:nvSpPr>
        <p:spPr>
          <a:xfrm>
            <a:off x="1097280" y="110877"/>
            <a:ext cx="10058400" cy="1450757"/>
          </a:xfrm>
        </p:spPr>
        <p:txBody>
          <a:bodyPr/>
          <a:lstStyle/>
          <a:p>
            <a:r>
              <a:rPr lang="fr-FR" dirty="0"/>
              <a:t>PL : Résolution graphique</a:t>
            </a:r>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mc:AlternateContent xmlns:mc="http://schemas.openxmlformats.org/markup-compatibility/2006" xmlns:a14="http://schemas.microsoft.com/office/drawing/2010/main">
        <mc:Choice Requires="a14">
          <p:sp>
            <p:nvSpPr>
              <p:cNvPr id="3" name="ZoneTexte 2"/>
              <p:cNvSpPr txBox="1"/>
              <p:nvPr/>
            </p:nvSpPr>
            <p:spPr>
              <a:xfrm>
                <a:off x="8361947" y="2117558"/>
                <a:ext cx="2848921" cy="1617879"/>
              </a:xfrm>
              <a:prstGeom prst="rect">
                <a:avLst/>
              </a:prstGeom>
              <a:noFill/>
            </p:spPr>
            <p:txBody>
              <a:bodyPr wrap="none" rtlCol="0">
                <a:spAutoFit/>
              </a:bodyPr>
              <a:lstStyle/>
              <a:p>
                <a:r>
                  <a:rPr lang="fr-FR" b="1" i="1" dirty="0">
                    <a:latin typeface="Cambria Math" panose="02040503050406030204" pitchFamily="18" charset="0"/>
                  </a:rPr>
                  <a:t>Exemple 1:</a:t>
                </a:r>
              </a:p>
              <a:p>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𝑚𝑎𝑥𝑖𝑚𝑖𝑠𝑒𝑟</m:t>
                              </m:r>
                              <m:r>
                                <a:rPr lang="fr-FR" i="1">
                                  <a:latin typeface="Cambria Math" panose="02040503050406030204" pitchFamily="18" charset="0"/>
                                </a:rPr>
                                <m:t> </m:t>
                              </m:r>
                              <m:r>
                                <a:rPr lang="fr-FR" i="1">
                                  <a:latin typeface="Cambria Math" panose="02040503050406030204" pitchFamily="18" charset="0"/>
                                </a:rPr>
                                <m:t>𝑍</m:t>
                              </m:r>
                              <m:r>
                                <a:rPr lang="fr-FR" i="1">
                                  <a:latin typeface="Cambria Math" panose="02040503050406030204" pitchFamily="18" charset="0"/>
                                </a:rPr>
                                <m:t>=5</m:t>
                              </m:r>
                              <m:r>
                                <a:rPr lang="fr-FR" i="1">
                                  <a:latin typeface="Cambria Math" panose="02040503050406030204" pitchFamily="18" charset="0"/>
                                </a:rPr>
                                <m:t>𝑥</m:t>
                              </m:r>
                              <m:r>
                                <a:rPr lang="fr-FR" i="1">
                                  <a:latin typeface="Cambria Math" panose="02040503050406030204" pitchFamily="18" charset="0"/>
                                </a:rPr>
                                <m:t>+2</m:t>
                              </m:r>
                              <m:r>
                                <a:rPr lang="fr-FR" i="1">
                                  <a:latin typeface="Cambria Math" panose="02040503050406030204" pitchFamily="18" charset="0"/>
                                </a:rPr>
                                <m:t>𝑦</m:t>
                              </m:r>
                            </m:e>
                            <m:e>
                              <m:r>
                                <a:rPr lang="fr-FR" i="1">
                                  <a:latin typeface="Cambria Math" panose="02040503050406030204" pitchFamily="18" charset="0"/>
                                </a:rPr>
                                <m:t>2</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≤17</m:t>
                              </m:r>
                            </m:e>
                            <m:e>
                              <m:r>
                                <a:rPr lang="fr-FR" i="1">
                                  <a:latin typeface="Cambria Math" panose="02040503050406030204" pitchFamily="18" charset="0"/>
                                </a:rPr>
                                <m:t>10</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≤45</m:t>
                              </m:r>
                            </m:e>
                            <m:e>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𝑦</m:t>
                              </m:r>
                              <m:r>
                                <a:rPr lang="fr-FR" b="0" i="1" smtClean="0">
                                  <a:latin typeface="Cambria Math" panose="02040503050406030204" pitchFamily="18" charset="0"/>
                                </a:rPr>
                                <m:t>≥0</m:t>
                              </m:r>
                            </m:e>
                          </m:eqArr>
                        </m:e>
                      </m:d>
                    </m:oMath>
                  </m:oMathPara>
                </a14:m>
                <a:endParaRPr lang="fr-FR" dirty="0"/>
              </a:p>
            </p:txBody>
          </p:sp>
        </mc:Choice>
        <mc:Fallback xmlns="">
          <p:sp>
            <p:nvSpPr>
              <p:cNvPr id="3" name="ZoneTexte 2"/>
              <p:cNvSpPr txBox="1">
                <a:spLocks noRot="1" noChangeAspect="1" noMove="1" noResize="1" noEditPoints="1" noAdjustHandles="1" noChangeArrowheads="1" noChangeShapeType="1" noTextEdit="1"/>
              </p:cNvSpPr>
              <p:nvPr/>
            </p:nvSpPr>
            <p:spPr>
              <a:xfrm>
                <a:off x="8361947" y="2117558"/>
                <a:ext cx="2848921" cy="1617879"/>
              </a:xfrm>
              <a:prstGeom prst="rect">
                <a:avLst/>
              </a:prstGeom>
              <a:blipFill>
                <a:blip r:embed="rId5"/>
                <a:stretch>
                  <a:fillRect l="-1927" t="-2256"/>
                </a:stretch>
              </a:blipFill>
            </p:spPr>
            <p:txBody>
              <a:bodyPr/>
              <a:lstStyle/>
              <a:p>
                <a:r>
                  <a:rPr lang="fr-FR">
                    <a:noFill/>
                  </a:rPr>
                  <a:t> </a:t>
                </a:r>
              </a:p>
            </p:txBody>
          </p:sp>
        </mc:Fallback>
      </mc:AlternateContent>
      <p:sp>
        <p:nvSpPr>
          <p:cNvPr id="9" name="ZoneTexte 8"/>
          <p:cNvSpPr txBox="1"/>
          <p:nvPr/>
        </p:nvSpPr>
        <p:spPr>
          <a:xfrm>
            <a:off x="1810041" y="1932892"/>
            <a:ext cx="1046748" cy="369332"/>
          </a:xfrm>
          <a:prstGeom prst="rect">
            <a:avLst/>
          </a:prstGeom>
          <a:noFill/>
        </p:spPr>
        <p:txBody>
          <a:bodyPr wrap="square" rtlCol="0">
            <a:spAutoFit/>
          </a:bodyPr>
          <a:lstStyle/>
          <a:p>
            <a:r>
              <a:rPr lang="fr-FR" b="1" dirty="0">
                <a:solidFill>
                  <a:srgbClr val="0070C0"/>
                </a:solidFill>
              </a:rPr>
              <a:t>2x+y=17</a:t>
            </a:r>
          </a:p>
        </p:txBody>
      </p:sp>
      <p:sp>
        <p:nvSpPr>
          <p:cNvPr id="10" name="ZoneTexte 9"/>
          <p:cNvSpPr txBox="1"/>
          <p:nvPr/>
        </p:nvSpPr>
        <p:spPr>
          <a:xfrm>
            <a:off x="1600200" y="3898232"/>
            <a:ext cx="1087157" cy="369332"/>
          </a:xfrm>
          <a:prstGeom prst="rect">
            <a:avLst/>
          </a:prstGeom>
          <a:noFill/>
        </p:spPr>
        <p:txBody>
          <a:bodyPr wrap="none" rtlCol="0">
            <a:spAutoFit/>
          </a:bodyPr>
          <a:lstStyle/>
          <a:p>
            <a:r>
              <a:rPr lang="fr-FR" b="1" dirty="0">
                <a:solidFill>
                  <a:srgbClr val="0070C0"/>
                </a:solidFill>
              </a:rPr>
              <a:t>2x+y = 17</a:t>
            </a:r>
          </a:p>
        </p:txBody>
      </p:sp>
      <p:sp>
        <p:nvSpPr>
          <p:cNvPr id="11" name="ZoneTexte 10"/>
          <p:cNvSpPr txBox="1"/>
          <p:nvPr/>
        </p:nvSpPr>
        <p:spPr>
          <a:xfrm>
            <a:off x="2676560" y="2271559"/>
            <a:ext cx="1204176" cy="369332"/>
          </a:xfrm>
          <a:prstGeom prst="rect">
            <a:avLst/>
          </a:prstGeom>
          <a:noFill/>
        </p:spPr>
        <p:txBody>
          <a:bodyPr wrap="none" rtlCol="0">
            <a:spAutoFit/>
          </a:bodyPr>
          <a:lstStyle/>
          <a:p>
            <a:r>
              <a:rPr lang="fr-FR" b="1" dirty="0"/>
              <a:t>10x+3y=45</a:t>
            </a:r>
          </a:p>
        </p:txBody>
      </p:sp>
      <p:cxnSp>
        <p:nvCxnSpPr>
          <p:cNvPr id="13" name="Connecteur droit 12"/>
          <p:cNvCxnSpPr/>
          <p:nvPr/>
        </p:nvCxnSpPr>
        <p:spPr>
          <a:xfrm>
            <a:off x="1388182" y="3559565"/>
            <a:ext cx="3400386" cy="2900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3068053" y="5317958"/>
            <a:ext cx="210595" cy="3368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2128006" y="3131622"/>
            <a:ext cx="3400386" cy="29002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8508988" y="3982452"/>
            <a:ext cx="1898327" cy="1477328"/>
          </a:xfrm>
          <a:prstGeom prst="rect">
            <a:avLst/>
          </a:prstGeom>
          <a:noFill/>
        </p:spPr>
        <p:txBody>
          <a:bodyPr wrap="square" rtlCol="0">
            <a:spAutoFit/>
          </a:bodyPr>
          <a:lstStyle/>
          <a:p>
            <a:r>
              <a:rPr lang="fr-FR" b="1" dirty="0"/>
              <a:t>Solution:</a:t>
            </a:r>
          </a:p>
          <a:p>
            <a:endParaRPr lang="fr-FR" dirty="0"/>
          </a:p>
          <a:p>
            <a:r>
              <a:rPr lang="fr-FR" b="1" dirty="0"/>
              <a:t>x = 7/2</a:t>
            </a:r>
          </a:p>
          <a:p>
            <a:r>
              <a:rPr lang="fr-FR" b="1" dirty="0"/>
              <a:t>y= 10/3</a:t>
            </a:r>
          </a:p>
          <a:p>
            <a:r>
              <a:rPr lang="fr-FR" b="1" dirty="0"/>
              <a:t>Z= 145/6</a:t>
            </a:r>
          </a:p>
        </p:txBody>
      </p:sp>
    </p:spTree>
    <p:extLst>
      <p:ext uri="{BB962C8B-B14F-4D97-AF65-F5344CB8AC3E}">
        <p14:creationId xmlns:p14="http://schemas.microsoft.com/office/powerpoint/2010/main" val="275572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1"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613AE-845D-7F80-22C2-7E3A06169A56}"/>
              </a:ext>
            </a:extLst>
          </p:cNvPr>
          <p:cNvSpPr>
            <a:spLocks noGrp="1"/>
          </p:cNvSpPr>
          <p:nvPr>
            <p:ph type="title"/>
          </p:nvPr>
        </p:nvSpPr>
        <p:spPr/>
        <p:txBody>
          <a:bodyPr>
            <a:normAutofit/>
          </a:bodyPr>
          <a:lstStyle/>
          <a:p>
            <a:r>
              <a:rPr lang="fr-FR" sz="3600" b="1" dirty="0">
                <a:solidFill>
                  <a:srgbClr val="000081"/>
                </a:solidFill>
                <a:latin typeface="Arial-BoldMT"/>
              </a:rPr>
              <a:t>Objectifs et Prérequis</a:t>
            </a:r>
            <a:r>
              <a:rPr lang="fr-FR" sz="1100" b="1" dirty="0"/>
              <a:t/>
            </a:r>
            <a:br>
              <a:rPr lang="fr-FR" sz="1100" b="1" dirty="0"/>
            </a:br>
            <a:endParaRPr lang="fr-FR" sz="3600" dirty="0"/>
          </a:p>
        </p:txBody>
      </p:sp>
      <p:sp>
        <p:nvSpPr>
          <p:cNvPr id="3" name="Espace réservé du contenu 2">
            <a:extLst>
              <a:ext uri="{FF2B5EF4-FFF2-40B4-BE49-F238E27FC236}">
                <a16:creationId xmlns:a16="http://schemas.microsoft.com/office/drawing/2014/main" id="{DCCE2114-1193-A21A-91CA-2F1FFB0CD222}"/>
              </a:ext>
            </a:extLst>
          </p:cNvPr>
          <p:cNvSpPr>
            <a:spLocks noGrp="1"/>
          </p:cNvSpPr>
          <p:nvPr>
            <p:ph idx="1"/>
          </p:nvPr>
        </p:nvSpPr>
        <p:spPr>
          <a:xfrm>
            <a:off x="838200" y="1647645"/>
            <a:ext cx="10515600" cy="4529318"/>
          </a:xfrm>
        </p:spPr>
        <p:txBody>
          <a:bodyPr>
            <a:normAutofit/>
          </a:bodyPr>
          <a:lstStyle/>
          <a:p>
            <a:r>
              <a:rPr lang="fr-FR" sz="1800" b="1" i="0" u="none" strike="noStrike" baseline="0" dirty="0">
                <a:solidFill>
                  <a:srgbClr val="000000"/>
                </a:solidFill>
                <a:latin typeface="Arial-BoldMT"/>
              </a:rPr>
              <a:t>Objectifs</a:t>
            </a:r>
          </a:p>
          <a:p>
            <a:pPr marL="228600" indent="0">
              <a:buNone/>
            </a:pPr>
            <a:r>
              <a:rPr lang="fr-FR" sz="1400" dirty="0">
                <a:solidFill>
                  <a:srgbClr val="000000"/>
                </a:solidFill>
                <a:latin typeface="ArialMT"/>
              </a:rPr>
              <a:t>Ce cours a pour objectif de sensibiliser à la démarche de l'aide à la décision :</a:t>
            </a:r>
          </a:p>
          <a:p>
            <a:pPr lvl="1">
              <a:buFont typeface="Wingdings" panose="05000000000000000000" pitchFamily="2" charset="2"/>
              <a:buChar char="Ø"/>
            </a:pPr>
            <a:r>
              <a:rPr lang="fr-FR" sz="1400" dirty="0">
                <a:solidFill>
                  <a:srgbClr val="000000"/>
                </a:solidFill>
                <a:latin typeface="ArialMT"/>
              </a:rPr>
              <a:t>Analyse d'un problème ;</a:t>
            </a:r>
          </a:p>
          <a:p>
            <a:pPr lvl="1">
              <a:buFont typeface="Wingdings" panose="05000000000000000000" pitchFamily="2" charset="2"/>
              <a:buChar char="Ø"/>
            </a:pPr>
            <a:r>
              <a:rPr lang="fr-FR" sz="1400" dirty="0">
                <a:solidFill>
                  <a:srgbClr val="000000"/>
                </a:solidFill>
                <a:latin typeface="ArialMT"/>
              </a:rPr>
              <a:t>Modélisation ;</a:t>
            </a:r>
          </a:p>
          <a:p>
            <a:pPr lvl="1">
              <a:buFont typeface="Wingdings" panose="05000000000000000000" pitchFamily="2" charset="2"/>
              <a:buChar char="Ø"/>
            </a:pPr>
            <a:r>
              <a:rPr lang="fr-FR" sz="1400" dirty="0">
                <a:solidFill>
                  <a:srgbClr val="000000"/>
                </a:solidFill>
                <a:latin typeface="ArialMT"/>
              </a:rPr>
              <a:t>Résolution ;</a:t>
            </a:r>
          </a:p>
          <a:p>
            <a:pPr lvl="1">
              <a:buFont typeface="Wingdings" panose="05000000000000000000" pitchFamily="2" charset="2"/>
              <a:buChar char="Ø"/>
            </a:pPr>
            <a:r>
              <a:rPr lang="fr-FR" sz="1400" dirty="0">
                <a:solidFill>
                  <a:srgbClr val="000000"/>
                </a:solidFill>
                <a:latin typeface="ArialMT"/>
              </a:rPr>
              <a:t>Analyse de la solution.</a:t>
            </a:r>
          </a:p>
          <a:p>
            <a:r>
              <a:rPr lang="fr-FR" sz="1800" b="1" i="0" u="none" strike="noStrike" baseline="0" dirty="0">
                <a:solidFill>
                  <a:srgbClr val="000000"/>
                </a:solidFill>
                <a:latin typeface="Arial-BoldMT"/>
              </a:rPr>
              <a:t>Savoirs de référence étudiés</a:t>
            </a:r>
          </a:p>
          <a:p>
            <a:pPr lvl="1">
              <a:buFont typeface="Wingdings" panose="05000000000000000000" pitchFamily="2" charset="2"/>
              <a:buChar char="Ø"/>
            </a:pPr>
            <a:r>
              <a:rPr lang="fr-FR" sz="1400" dirty="0">
                <a:solidFill>
                  <a:srgbClr val="000000"/>
                </a:solidFill>
                <a:latin typeface="ArialMT"/>
              </a:rPr>
              <a:t>Modélisation et résolution de problèmes sous forme de programmes linéaires</a:t>
            </a:r>
          </a:p>
          <a:p>
            <a:pPr lvl="1">
              <a:buFont typeface="Wingdings" panose="05000000000000000000" pitchFamily="2" charset="2"/>
              <a:buChar char="Ø"/>
            </a:pPr>
            <a:r>
              <a:rPr lang="fr-FR" sz="1400" dirty="0">
                <a:solidFill>
                  <a:srgbClr val="000000"/>
                </a:solidFill>
                <a:latin typeface="ArialMT"/>
              </a:rPr>
              <a:t>Méthodes heuristiques pour résoudre des problèmes</a:t>
            </a:r>
          </a:p>
          <a:p>
            <a:r>
              <a:rPr lang="fr-FR" sz="1800" b="1" dirty="0">
                <a:solidFill>
                  <a:srgbClr val="000000"/>
                </a:solidFill>
                <a:latin typeface="Arial-BoldMT"/>
              </a:rPr>
              <a:t>Prérequis du cours</a:t>
            </a:r>
          </a:p>
          <a:p>
            <a:pPr lvl="1">
              <a:buFont typeface="Wingdings" panose="05000000000000000000" pitchFamily="2" charset="2"/>
              <a:buChar char="Ø"/>
            </a:pPr>
            <a:r>
              <a:rPr lang="fr-FR" sz="1400" dirty="0">
                <a:solidFill>
                  <a:srgbClr val="000000"/>
                </a:solidFill>
                <a:latin typeface="ArialMT"/>
              </a:rPr>
              <a:t>Graphes R2</a:t>
            </a:r>
          </a:p>
          <a:p>
            <a:pPr lvl="1">
              <a:buFont typeface="Wingdings" panose="05000000000000000000" pitchFamily="2" charset="2"/>
              <a:buChar char="Ø"/>
            </a:pPr>
            <a:r>
              <a:rPr lang="fr-FR" sz="1400" dirty="0">
                <a:solidFill>
                  <a:srgbClr val="000000"/>
                </a:solidFill>
                <a:latin typeface="ArialMT"/>
              </a:rPr>
              <a:t>Méthodes d’optimisation R4.04</a:t>
            </a:r>
          </a:p>
        </p:txBody>
      </p:sp>
      <p:sp>
        <p:nvSpPr>
          <p:cNvPr id="4" name="Espace réservé de la date 3">
            <a:extLst>
              <a:ext uri="{FF2B5EF4-FFF2-40B4-BE49-F238E27FC236}">
                <a16:creationId xmlns:a16="http://schemas.microsoft.com/office/drawing/2014/main" id="{FFD0A85A-49D2-DEDD-7F45-64FDF0F3D65C}"/>
              </a:ext>
            </a:extLst>
          </p:cNvPr>
          <p:cNvSpPr>
            <a:spLocks noGrp="1"/>
          </p:cNvSpPr>
          <p:nvPr>
            <p:ph type="dt" sz="half" idx="10"/>
          </p:nvPr>
        </p:nvSpPr>
        <p:spPr/>
        <p:txBody>
          <a:bodyPr/>
          <a:lstStyle/>
          <a:p>
            <a:fld id="{499D685F-744A-4D53-8BD0-58EBD7DA675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09DB84BC-2DEB-41C0-6113-B9D04E110CCB}"/>
              </a:ext>
            </a:extLst>
          </p:cNvPr>
          <p:cNvSpPr>
            <a:spLocks noGrp="1"/>
          </p:cNvSpPr>
          <p:nvPr>
            <p:ph type="sldNum" sz="quarter" idx="12"/>
          </p:nvPr>
        </p:nvSpPr>
        <p:spPr/>
        <p:txBody>
          <a:bodyPr/>
          <a:lstStyle/>
          <a:p>
            <a:fld id="{28844951-7827-47D4-8276-7DDE1FA7D85A}" type="slidenum">
              <a:rPr lang="en-US" smtClean="0"/>
              <a:t>2</a:t>
            </a:fld>
            <a:endParaRPr lang="en-US"/>
          </a:p>
        </p:txBody>
      </p:sp>
    </p:spTree>
    <p:extLst>
      <p:ext uri="{BB962C8B-B14F-4D97-AF65-F5344CB8AC3E}">
        <p14:creationId xmlns:p14="http://schemas.microsoft.com/office/powerpoint/2010/main" val="337461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 L’algorithme du Simplex</a:t>
            </a:r>
          </a:p>
        </p:txBody>
      </p:sp>
      <p:sp>
        <p:nvSpPr>
          <p:cNvPr id="3" name="Espace réservé du contenu 2"/>
          <p:cNvSpPr>
            <a:spLocks noGrp="1"/>
          </p:cNvSpPr>
          <p:nvPr>
            <p:ph idx="1"/>
          </p:nvPr>
        </p:nvSpPr>
        <p:spPr>
          <a:xfrm>
            <a:off x="1097280" y="1845733"/>
            <a:ext cx="7411709" cy="4350529"/>
          </a:xfrm>
        </p:spPr>
        <p:txBody>
          <a:bodyPr>
            <a:normAutofit fontScale="55000" lnSpcReduction="20000"/>
          </a:bodyPr>
          <a:lstStyle/>
          <a:p>
            <a:pPr>
              <a:buFont typeface="Wingdings" panose="05000000000000000000" pitchFamily="2" charset="2"/>
              <a:buChar char="Ø"/>
            </a:pPr>
            <a:r>
              <a:rPr lang="fr-FR" dirty="0"/>
              <a:t> En géométrie, un </a:t>
            </a:r>
            <a:r>
              <a:rPr lang="fr-FR" b="1" dirty="0"/>
              <a:t>simplexe</a:t>
            </a:r>
            <a:r>
              <a:rPr lang="fr-FR" dirty="0"/>
              <a:t> ou </a:t>
            </a:r>
            <a:r>
              <a:rPr lang="fr-FR" b="1" i="1" dirty="0"/>
              <a:t>n</a:t>
            </a:r>
            <a:r>
              <a:rPr lang="fr-FR" b="1" dirty="0"/>
              <a:t> simplexe</a:t>
            </a:r>
            <a:r>
              <a:rPr lang="fr-FR" dirty="0"/>
              <a:t> est l'analogue à </a:t>
            </a:r>
            <a:r>
              <a:rPr lang="fr-FR" i="1" dirty="0"/>
              <a:t>n</a:t>
            </a:r>
            <a:r>
              <a:rPr lang="fr-FR" dirty="0"/>
              <a:t> dimensions du triangle.</a:t>
            </a:r>
          </a:p>
          <a:p>
            <a:pPr>
              <a:buFont typeface="Wingdings" panose="05000000000000000000" pitchFamily="2" charset="2"/>
              <a:buChar char="Ø"/>
            </a:pPr>
            <a:r>
              <a:rPr lang="fr-FR" dirty="0"/>
              <a:t> Le premier algorithme polynomial pour la programmation linéaire a été proposé par Leonid </a:t>
            </a:r>
            <a:r>
              <a:rPr lang="fr-FR" dirty="0" err="1"/>
              <a:t>Khachiyan</a:t>
            </a:r>
            <a:r>
              <a:rPr lang="fr-FR" dirty="0"/>
              <a:t> en </a:t>
            </a:r>
            <a:r>
              <a:rPr lang="fr-FR" b="1" dirty="0">
                <a:solidFill>
                  <a:schemeClr val="tx1"/>
                </a:solidFill>
              </a:rPr>
              <a:t>1979</a:t>
            </a:r>
            <a:r>
              <a:rPr lang="fr-FR" dirty="0"/>
              <a:t>.</a:t>
            </a:r>
          </a:p>
          <a:p>
            <a:pPr>
              <a:buFont typeface="Wingdings" panose="05000000000000000000" pitchFamily="2" charset="2"/>
              <a:buChar char="Ø"/>
            </a:pPr>
            <a:r>
              <a:rPr lang="fr-FR" dirty="0"/>
              <a:t>L'algorithme du simplexe permet de résoudre les programmes linéaires en construisant tout d'abord </a:t>
            </a:r>
            <a:r>
              <a:rPr lang="fr-FR" b="1" dirty="0"/>
              <a:t>une solution faisable </a:t>
            </a:r>
            <a:r>
              <a:rPr lang="fr-FR" dirty="0"/>
              <a:t>qui est </a:t>
            </a:r>
            <a:r>
              <a:rPr lang="fr-FR" b="1" dirty="0"/>
              <a:t>un sommet du </a:t>
            </a:r>
            <a:r>
              <a:rPr lang="fr-FR" b="1" dirty="0" err="1"/>
              <a:t>polytope</a:t>
            </a:r>
            <a:r>
              <a:rPr lang="fr-FR" b="1" dirty="0"/>
              <a:t> </a:t>
            </a:r>
            <a:r>
              <a:rPr lang="fr-FR" dirty="0"/>
              <a:t>puis en se déplaçant selon les </a:t>
            </a:r>
            <a:r>
              <a:rPr lang="fr-FR" b="1" dirty="0"/>
              <a:t>arêtes du </a:t>
            </a:r>
            <a:r>
              <a:rPr lang="fr-FR" b="1" dirty="0" err="1"/>
              <a:t>polytope</a:t>
            </a:r>
            <a:r>
              <a:rPr lang="fr-FR" b="1" dirty="0"/>
              <a:t> </a:t>
            </a:r>
            <a:r>
              <a:rPr lang="fr-FR" dirty="0"/>
              <a:t>pour atteindre des sommets pour lesquels la valeur de l'objectif est de plus en plus grande, jusqu'à atteindre </a:t>
            </a:r>
            <a:r>
              <a:rPr lang="fr-FR" b="1" dirty="0"/>
              <a:t>l'optimum</a:t>
            </a:r>
            <a:r>
              <a:rPr lang="fr-FR" dirty="0"/>
              <a:t>. </a:t>
            </a:r>
          </a:p>
          <a:p>
            <a:pPr>
              <a:buFont typeface="Wingdings" panose="05000000000000000000" pitchFamily="2" charset="2"/>
              <a:buChar char="Ø"/>
            </a:pPr>
            <a:r>
              <a:rPr lang="fr-FR" dirty="0"/>
              <a:t>Bien que cet algorithme soit efficace en pratique et qu'il soit assuré de trouver l'optimum, son comportement dans le pire cas peut être </a:t>
            </a:r>
            <a:r>
              <a:rPr lang="fr-FR" b="1" dirty="0"/>
              <a:t>mauvais</a:t>
            </a:r>
            <a:r>
              <a:rPr lang="fr-FR" dirty="0"/>
              <a:t>. </a:t>
            </a:r>
          </a:p>
          <a:p>
            <a:pPr>
              <a:buFont typeface="Wingdings" panose="05000000000000000000" pitchFamily="2" charset="2"/>
              <a:buChar char="Ø"/>
            </a:pPr>
            <a:r>
              <a:rPr lang="fr-FR" dirty="0"/>
              <a:t> Exécution en ligne:</a:t>
            </a:r>
          </a:p>
          <a:p>
            <a:pPr marL="0" indent="0">
              <a:buNone/>
            </a:pPr>
            <a:r>
              <a:rPr lang="fr-FR" dirty="0">
                <a:hlinkClick r:id="rId3"/>
              </a:rPr>
              <a:t>https://homeomath2.imingo.net/simplexe.htm</a:t>
            </a:r>
            <a:endParaRPr lang="fr-FR" dirty="0"/>
          </a:p>
          <a:p>
            <a:pPr marL="0" indent="0">
              <a:buNone/>
            </a:pPr>
            <a:endParaRPr lang="fr-FR" dirty="0"/>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20</a:t>
            </a:fld>
            <a:endParaRPr lang="fr-FR"/>
          </a:p>
        </p:txBody>
      </p:sp>
      <p:pic>
        <p:nvPicPr>
          <p:cNvPr id="9" name="Image 8"/>
          <p:cNvPicPr>
            <a:picLocks noChangeAspect="1"/>
          </p:cNvPicPr>
          <p:nvPr/>
        </p:nvPicPr>
        <p:blipFill>
          <a:blip r:embed="rId4"/>
          <a:stretch>
            <a:fillRect/>
          </a:stretch>
        </p:blipFill>
        <p:spPr>
          <a:xfrm>
            <a:off x="8617010" y="2105642"/>
            <a:ext cx="2736843" cy="3055905"/>
          </a:xfrm>
          <a:prstGeom prst="rect">
            <a:avLst/>
          </a:prstGeom>
        </p:spPr>
      </p:pic>
    </p:spTree>
    <p:extLst>
      <p:ext uri="{BB962C8B-B14F-4D97-AF65-F5344CB8AC3E}">
        <p14:creationId xmlns:p14="http://schemas.microsoft.com/office/powerpoint/2010/main" val="1890692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dynamique</a:t>
            </a:r>
          </a:p>
        </p:txBody>
      </p:sp>
      <p:sp>
        <p:nvSpPr>
          <p:cNvPr id="3" name="Espace réservé du contenu 2"/>
          <p:cNvSpPr>
            <a:spLocks noGrp="1"/>
          </p:cNvSpPr>
          <p:nvPr>
            <p:ph idx="1"/>
          </p:nvPr>
        </p:nvSpPr>
        <p:spPr>
          <a:xfrm>
            <a:off x="838200" y="1683403"/>
            <a:ext cx="10515600" cy="3998306"/>
          </a:xfrm>
        </p:spPr>
        <p:txBody>
          <a:bodyPr>
            <a:normAutofit fontScale="77500" lnSpcReduction="20000"/>
          </a:bodyPr>
          <a:lstStyle/>
          <a:p>
            <a:pPr>
              <a:buFont typeface="Wingdings" panose="05000000000000000000" pitchFamily="2" charset="2"/>
              <a:buChar char="Ø"/>
            </a:pPr>
            <a:r>
              <a:rPr lang="fr-FR" dirty="0"/>
              <a:t>La programmation dynamique est une méthode de résolution de problèmes d'optimisation qui consiste à </a:t>
            </a:r>
            <a:r>
              <a:rPr lang="fr-FR" b="1" dirty="0"/>
              <a:t>subdiviser un problème </a:t>
            </a:r>
            <a:r>
              <a:rPr lang="fr-FR" dirty="0"/>
              <a:t>complexe en sous-problèmes plus simples</a:t>
            </a:r>
          </a:p>
          <a:p>
            <a:pPr>
              <a:buFont typeface="Wingdings" panose="05000000000000000000" pitchFamily="2" charset="2"/>
              <a:buChar char="Ø"/>
            </a:pPr>
            <a:r>
              <a:rPr lang="fr-FR" dirty="0"/>
              <a:t>Ces sous problèmes sont résolus </a:t>
            </a:r>
            <a:r>
              <a:rPr lang="fr-FR" b="1" dirty="0"/>
              <a:t>successivement</a:t>
            </a:r>
            <a:r>
              <a:rPr lang="fr-FR" dirty="0"/>
              <a:t> et les </a:t>
            </a:r>
            <a:r>
              <a:rPr lang="fr-FR" b="1" dirty="0"/>
              <a:t>résultats sont conservés</a:t>
            </a:r>
            <a:r>
              <a:rPr lang="fr-FR" dirty="0"/>
              <a:t>, afin de pouvoir être réutilisés ultérieurement. </a:t>
            </a:r>
          </a:p>
          <a:p>
            <a:pPr>
              <a:buFont typeface="Wingdings" panose="05000000000000000000" pitchFamily="2" charset="2"/>
              <a:buChar char="Ø"/>
            </a:pPr>
            <a:r>
              <a:rPr lang="fr-FR" dirty="0"/>
              <a:t>La programmation dynamique est utile pour résoudre des problèmes d'optimisation qui impliquent des </a:t>
            </a:r>
            <a:r>
              <a:rPr lang="fr-FR" b="1" dirty="0"/>
              <a:t>décisions à prendre à chaque étape </a:t>
            </a:r>
            <a:r>
              <a:rPr lang="fr-FR" dirty="0"/>
              <a:t>et dont le résultat dépend des décisions prises lors des étapes précédentes.</a:t>
            </a:r>
          </a:p>
          <a:p>
            <a:pPr>
              <a:buFont typeface="Wingdings" panose="05000000000000000000" pitchFamily="2" charset="2"/>
              <a:buChar char="Ø"/>
            </a:pPr>
            <a:r>
              <a:rPr lang="fr-FR" dirty="0"/>
              <a:t>La programmation dynamique est l'exemple parfait de compromis entre </a:t>
            </a:r>
            <a:r>
              <a:rPr lang="fr-FR" b="1" dirty="0">
                <a:solidFill>
                  <a:schemeClr val="tx1"/>
                </a:solidFill>
              </a:rPr>
              <a:t>complexité en temps </a:t>
            </a:r>
            <a:r>
              <a:rPr lang="fr-FR" dirty="0"/>
              <a:t>et </a:t>
            </a:r>
            <a:r>
              <a:rPr lang="fr-FR" b="1" dirty="0">
                <a:solidFill>
                  <a:schemeClr val="tx1"/>
                </a:solidFill>
              </a:rPr>
              <a:t>complexité en mémoire</a:t>
            </a:r>
            <a:r>
              <a:rPr lang="fr-FR" dirty="0"/>
              <a:t>. </a:t>
            </a:r>
          </a:p>
          <a:p>
            <a:pPr>
              <a:buFont typeface="Wingdings" panose="05000000000000000000" pitchFamily="2" charset="2"/>
              <a:buChar char="Ø"/>
            </a:pPr>
            <a:r>
              <a:rPr lang="fr-FR" b="1" dirty="0"/>
              <a:t>Exemple: suite de </a:t>
            </a:r>
            <a:r>
              <a:rPr lang="fr-FR" b="1" dirty="0" err="1"/>
              <a:t>Fibonacci</a:t>
            </a:r>
            <a:endParaRPr lang="fr-FR" b="1" dirty="0"/>
          </a:p>
          <a:p>
            <a:pPr marL="0" indent="0">
              <a:buNone/>
            </a:pPr>
            <a:endParaRPr lang="fr-FR" dirty="0"/>
          </a:p>
          <a:p>
            <a:pPr>
              <a:buFont typeface="Wingdings" panose="05000000000000000000" pitchFamily="2" charset="2"/>
              <a:buChar char="Ø"/>
            </a:pPr>
            <a:endParaRPr lang="fr-FR" dirty="0"/>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21</a:t>
            </a:fld>
            <a:endParaRPr lang="fr-FR"/>
          </a:p>
        </p:txBody>
      </p:sp>
      <p:pic>
        <p:nvPicPr>
          <p:cNvPr id="8" name="Image 7"/>
          <p:cNvPicPr>
            <a:picLocks noChangeAspect="1"/>
          </p:cNvPicPr>
          <p:nvPr/>
        </p:nvPicPr>
        <p:blipFill>
          <a:blip r:embed="rId3"/>
          <a:stretch>
            <a:fillRect/>
          </a:stretch>
        </p:blipFill>
        <p:spPr>
          <a:xfrm>
            <a:off x="5650091" y="5201518"/>
            <a:ext cx="3193057" cy="975445"/>
          </a:xfrm>
          <a:prstGeom prst="rect">
            <a:avLst/>
          </a:prstGeom>
        </p:spPr>
      </p:pic>
    </p:spTree>
    <p:extLst>
      <p:ext uri="{BB962C8B-B14F-4D97-AF65-F5344CB8AC3E}">
        <p14:creationId xmlns:p14="http://schemas.microsoft.com/office/powerpoint/2010/main" val="3900522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Branch and </a:t>
            </a:r>
            <a:r>
              <a:rPr lang="fr-FR" dirty="0" err="1"/>
              <a:t>Bound</a:t>
            </a:r>
            <a:r>
              <a:rPr lang="fr-FR" dirty="0"/>
              <a:t> (B&amp;B)</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62500" lnSpcReduction="20000"/>
              </a:bodyPr>
              <a:lstStyle/>
              <a:p>
                <a:pPr>
                  <a:buFont typeface="Wingdings" panose="05000000000000000000" pitchFamily="2" charset="2"/>
                  <a:buChar char="Ø"/>
                </a:pPr>
                <a:r>
                  <a:rPr lang="fr-FR" dirty="0"/>
                  <a:t>l'une des méthodes les plus populaires pour résoudre l'optimisation problèmes de manière exacte</a:t>
                </a:r>
              </a:p>
              <a:p>
                <a:pPr>
                  <a:buFont typeface="Wingdings" panose="05000000000000000000" pitchFamily="2" charset="2"/>
                  <a:buChar char="Ø"/>
                </a:pPr>
                <a:r>
                  <a:rPr lang="fr-FR" dirty="0"/>
                  <a:t>basé sur une </a:t>
                </a:r>
                <a:r>
                  <a:rPr lang="fr-FR" b="1" dirty="0"/>
                  <a:t>énumération implicite </a:t>
                </a:r>
                <a:r>
                  <a:rPr lang="fr-FR" dirty="0"/>
                  <a:t>de toutes les solutions du problème d'optimisation considéré</a:t>
                </a:r>
              </a:p>
              <a:p>
                <a:pPr>
                  <a:buFont typeface="Wingdings" panose="05000000000000000000" pitchFamily="2" charset="2"/>
                  <a:buChar char="Ø"/>
                </a:pPr>
                <a:r>
                  <a:rPr lang="fr-FR" dirty="0"/>
                  <a:t>L'espace de recherche est exploré en construisant dynamiquement </a:t>
                </a:r>
                <a:r>
                  <a:rPr lang="fr-FR" b="1" dirty="0"/>
                  <a:t>un arbre </a:t>
                </a:r>
                <a:r>
                  <a:rPr lang="fr-FR" dirty="0"/>
                  <a:t>dont le nœud racine représente le problème à résoudre et tout son espace de recherche associé</a:t>
                </a:r>
              </a:p>
              <a:p>
                <a:pPr>
                  <a:buFont typeface="Wingdings" panose="05000000000000000000" pitchFamily="2" charset="2"/>
                  <a:buChar char="Ø"/>
                </a:pPr>
                <a:r>
                  <a:rPr lang="fr-FR" b="1" dirty="0"/>
                  <a:t>Exemple 1:</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𝑚𝑎𝑥𝑖𝑚𝑖𝑠𝑒𝑟</m:t>
                              </m:r>
                              <m:r>
                                <a:rPr lang="fr-FR" i="1">
                                  <a:latin typeface="Cambria Math" panose="02040503050406030204" pitchFamily="18" charset="0"/>
                                </a:rPr>
                                <m:t> </m:t>
                              </m:r>
                              <m:r>
                                <a:rPr lang="fr-FR" i="1">
                                  <a:latin typeface="Cambria Math" panose="02040503050406030204" pitchFamily="18" charset="0"/>
                                </a:rPr>
                                <m:t>𝑍</m:t>
                              </m:r>
                              <m:r>
                                <a:rPr lang="fr-FR" i="1">
                                  <a:latin typeface="Cambria Math" panose="02040503050406030204" pitchFamily="18" charset="0"/>
                                </a:rPr>
                                <m:t>=5</m:t>
                              </m:r>
                              <m:r>
                                <a:rPr lang="fr-FR" i="1">
                                  <a:latin typeface="Cambria Math" panose="02040503050406030204" pitchFamily="18" charset="0"/>
                                </a:rPr>
                                <m:t>𝑥</m:t>
                              </m:r>
                              <m:r>
                                <a:rPr lang="fr-FR" i="1">
                                  <a:latin typeface="Cambria Math" panose="02040503050406030204" pitchFamily="18" charset="0"/>
                                </a:rPr>
                                <m:t>+2</m:t>
                              </m:r>
                              <m:r>
                                <a:rPr lang="fr-FR" i="1">
                                  <a:latin typeface="Cambria Math" panose="02040503050406030204" pitchFamily="18" charset="0"/>
                                </a:rPr>
                                <m:t>𝑦</m:t>
                              </m:r>
                            </m:e>
                            <m:e>
                              <m:r>
                                <a:rPr lang="fr-FR" i="1">
                                  <a:latin typeface="Cambria Math" panose="02040503050406030204" pitchFamily="18" charset="0"/>
                                </a:rPr>
                                <m:t>2</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≤17</m:t>
                              </m:r>
                            </m:e>
                            <m:e>
                              <m:r>
                                <a:rPr lang="fr-FR" i="1">
                                  <a:latin typeface="Cambria Math" panose="02040503050406030204" pitchFamily="18" charset="0"/>
                                </a:rPr>
                                <m:t>10</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≤45</m:t>
                              </m:r>
                            </m:e>
                            <m:e>
                              <m:r>
                                <a:rPr lang="fr-FR" i="1" smtClean="0">
                                  <a:solidFill>
                                    <a:schemeClr val="tx1"/>
                                  </a:solidFill>
                                  <a:latin typeface="Cambria Math" panose="02040503050406030204" pitchFamily="18" charset="0"/>
                                </a:rPr>
                                <m:t>𝑥</m:t>
                              </m:r>
                              <m:r>
                                <a:rPr lang="fr-FR" i="1" smtClean="0">
                                  <a:solidFill>
                                    <a:schemeClr val="tx1"/>
                                  </a:solidFill>
                                  <a:latin typeface="Cambria Math" panose="02040503050406030204" pitchFamily="18" charset="0"/>
                                </a:rPr>
                                <m:t>,</m:t>
                              </m:r>
                              <m:r>
                                <a:rPr lang="fr-FR"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𝑁</m:t>
                              </m:r>
                            </m:e>
                          </m:eqArr>
                        </m:e>
                      </m:d>
                    </m:oMath>
                  </m:oMathPara>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3"/>
                <a:stretch>
                  <a:fillRect t="-1372"/>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22</a:t>
            </a:fld>
            <a:endParaRPr lang="fr-FR"/>
          </a:p>
        </p:txBody>
      </p:sp>
    </p:spTree>
    <p:extLst>
      <p:ext uri="{BB962C8B-B14F-4D97-AF65-F5344CB8AC3E}">
        <p14:creationId xmlns:p14="http://schemas.microsoft.com/office/powerpoint/2010/main" val="1327361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B&amp;B : utiliser la relaxation</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62500" lnSpcReduction="20000"/>
              </a:bodyPr>
              <a:lstStyle/>
              <a:p>
                <a:r>
                  <a:rPr lang="fr-FR" dirty="0"/>
                  <a:t>La relaxation est un concept utilisé dans les algorithmes d'optimisation pour simplifier le problème à résoudre en supprimant certaines contraintes.</a:t>
                </a:r>
              </a:p>
              <a:p>
                <a:r>
                  <a:rPr lang="fr-FR" dirty="0"/>
                  <a:t>1. </a:t>
                </a:r>
                <a:r>
                  <a:rPr lang="fr-FR" b="1" dirty="0"/>
                  <a:t>Algorithme de relaxation linéaire: </a:t>
                </a:r>
                <a:r>
                  <a:rPr lang="fr-FR" dirty="0"/>
                  <a:t>transformer le problème en un problème linéaire plus facile à résoudre. </a:t>
                </a:r>
              </a:p>
              <a:p>
                <a:r>
                  <a:rPr lang="fr-FR" dirty="0"/>
                  <a:t>2. </a:t>
                </a:r>
                <a:r>
                  <a:rPr lang="fr-FR" b="1" dirty="0"/>
                  <a:t>Algorithme de relaxation quadratique:</a:t>
                </a:r>
                <a:r>
                  <a:rPr lang="fr-FR" dirty="0"/>
                  <a:t> relaxer les contraintes du problème pour le transformer en un problème quadratique plus facile à résoudre. </a:t>
                </a:r>
              </a:p>
              <a:p>
                <a:r>
                  <a:rPr lang="fr-FR" b="1" dirty="0"/>
                  <a:t>Exemple 1: </a:t>
                </a:r>
                <a:r>
                  <a:rPr lang="fr-FR" dirty="0"/>
                  <a:t>relaxation linéaire</a:t>
                </a:r>
              </a:p>
              <a:p>
                <a14:m>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𝑚𝑎𝑥𝑖𝑚𝑖𝑠𝑒𝑟</m:t>
                            </m:r>
                            <m:r>
                              <a:rPr lang="fr-FR" i="1">
                                <a:latin typeface="Cambria Math" panose="02040503050406030204" pitchFamily="18" charset="0"/>
                              </a:rPr>
                              <m:t> </m:t>
                            </m:r>
                            <m:r>
                              <a:rPr lang="fr-FR" i="1">
                                <a:latin typeface="Cambria Math" panose="02040503050406030204" pitchFamily="18" charset="0"/>
                              </a:rPr>
                              <m:t>𝑍</m:t>
                            </m:r>
                            <m:r>
                              <a:rPr lang="fr-FR" i="1">
                                <a:latin typeface="Cambria Math" panose="02040503050406030204" pitchFamily="18" charset="0"/>
                              </a:rPr>
                              <m:t>=5</m:t>
                            </m:r>
                            <m:r>
                              <a:rPr lang="fr-FR" i="1">
                                <a:latin typeface="Cambria Math" panose="02040503050406030204" pitchFamily="18" charset="0"/>
                              </a:rPr>
                              <m:t>𝑥</m:t>
                            </m:r>
                            <m:r>
                              <a:rPr lang="fr-FR" i="1">
                                <a:latin typeface="Cambria Math" panose="02040503050406030204" pitchFamily="18" charset="0"/>
                              </a:rPr>
                              <m:t>+2</m:t>
                            </m:r>
                            <m:r>
                              <a:rPr lang="fr-FR" i="1">
                                <a:latin typeface="Cambria Math" panose="02040503050406030204" pitchFamily="18" charset="0"/>
                              </a:rPr>
                              <m:t>𝑦</m:t>
                            </m:r>
                          </m:e>
                          <m:e>
                            <m:r>
                              <a:rPr lang="fr-FR" b="0" i="1" smtClean="0">
                                <a:latin typeface="Cambria Math" panose="02040503050406030204" pitchFamily="18" charset="0"/>
                              </a:rPr>
                              <m:t>2</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≤17</m:t>
                            </m:r>
                          </m:e>
                          <m:e>
                            <m:r>
                              <a:rPr lang="fr-FR" b="0" i="1" smtClean="0">
                                <a:latin typeface="Cambria Math" panose="02040503050406030204" pitchFamily="18" charset="0"/>
                              </a:rPr>
                              <m:t>10</m:t>
                            </m:r>
                            <m:r>
                              <a:rPr lang="fr-FR" i="1">
                                <a:latin typeface="Cambria Math" panose="02040503050406030204" pitchFamily="18" charset="0"/>
                              </a:rPr>
                              <m:t>𝑥</m:t>
                            </m:r>
                            <m:r>
                              <a:rPr lang="fr-FR" i="1">
                                <a:latin typeface="Cambria Math" panose="02040503050406030204" pitchFamily="18" charset="0"/>
                              </a:rPr>
                              <m:t>+3</m:t>
                            </m:r>
                            <m:r>
                              <a:rPr lang="fr-FR" i="1">
                                <a:latin typeface="Cambria Math" panose="02040503050406030204" pitchFamily="18" charset="0"/>
                              </a:rPr>
                              <m:t>𝑦</m:t>
                            </m:r>
                            <m:r>
                              <a:rPr lang="fr-FR" i="1">
                                <a:latin typeface="Cambria Math" panose="02040503050406030204" pitchFamily="18" charset="0"/>
                              </a:rPr>
                              <m:t>≤45</m:t>
                            </m:r>
                          </m:e>
                          <m:e>
                            <m:r>
                              <a:rPr lang="fr-FR" i="1" smtClean="0">
                                <a:solidFill>
                                  <a:srgbClr val="FF0000"/>
                                </a:solidFill>
                                <a:latin typeface="Cambria Math" panose="02040503050406030204" pitchFamily="18" charset="0"/>
                              </a:rPr>
                              <m:t>𝑥</m:t>
                            </m:r>
                            <m:r>
                              <a:rPr lang="fr-FR" i="1" smtClean="0">
                                <a:solidFill>
                                  <a:srgbClr val="FF0000"/>
                                </a:solidFill>
                                <a:latin typeface="Cambria Math" panose="02040503050406030204" pitchFamily="18" charset="0"/>
                              </a:rPr>
                              <m:t>,</m:t>
                            </m:r>
                            <m:r>
                              <a:rPr lang="fr-FR" i="1" smtClean="0">
                                <a:solidFill>
                                  <a:srgbClr val="FF0000"/>
                                </a:solidFill>
                                <a:latin typeface="Cambria Math" panose="02040503050406030204" pitchFamily="18" charset="0"/>
                              </a:rPr>
                              <m:t>𝑦</m:t>
                            </m:r>
                            <m:r>
                              <a:rPr lang="fr-FR" b="0" i="1" smtClean="0">
                                <a:solidFill>
                                  <a:srgbClr val="FF0000"/>
                                </a:solidFill>
                                <a:latin typeface="Cambria Math" panose="02040503050406030204" pitchFamily="18" charset="0"/>
                              </a:rPr>
                              <m:t>≥0</m:t>
                            </m:r>
                          </m:e>
                        </m:eqArr>
                      </m:e>
                    </m:d>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t="-1372"/>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23</a:t>
            </a:fld>
            <a:endParaRPr lang="fr-FR"/>
          </a:p>
        </p:txBody>
      </p:sp>
    </p:spTree>
    <p:extLst>
      <p:ext uri="{BB962C8B-B14F-4D97-AF65-F5344CB8AC3E}">
        <p14:creationId xmlns:p14="http://schemas.microsoft.com/office/powerpoint/2010/main" val="2071319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Image 50"/>
          <p:cNvPicPr>
            <a:picLocks noChangeAspect="1"/>
          </p:cNvPicPr>
          <p:nvPr/>
        </p:nvPicPr>
        <p:blipFill>
          <a:blip r:embed="rId3"/>
          <a:stretch>
            <a:fillRect/>
          </a:stretch>
        </p:blipFill>
        <p:spPr>
          <a:xfrm>
            <a:off x="1472380" y="1752249"/>
            <a:ext cx="5840874" cy="4534251"/>
          </a:xfrm>
          <a:prstGeom prst="rect">
            <a:avLst/>
          </a:prstGeom>
        </p:spPr>
      </p:pic>
      <p:pic>
        <p:nvPicPr>
          <p:cNvPr id="54" name="Image 53"/>
          <p:cNvPicPr>
            <a:picLocks noChangeAspect="1"/>
          </p:cNvPicPr>
          <p:nvPr/>
        </p:nvPicPr>
        <p:blipFill>
          <a:blip r:embed="rId4"/>
          <a:stretch>
            <a:fillRect/>
          </a:stretch>
        </p:blipFill>
        <p:spPr>
          <a:xfrm>
            <a:off x="1367502" y="1737360"/>
            <a:ext cx="6224539" cy="4440262"/>
          </a:xfrm>
          <a:prstGeom prst="rect">
            <a:avLst/>
          </a:prstGeom>
        </p:spPr>
      </p:pic>
      <p:sp>
        <p:nvSpPr>
          <p:cNvPr id="2" name="Titre 1"/>
          <p:cNvSpPr>
            <a:spLocks noGrp="1"/>
          </p:cNvSpPr>
          <p:nvPr>
            <p:ph type="title"/>
          </p:nvPr>
        </p:nvSpPr>
        <p:spPr/>
        <p:txBody>
          <a:bodyPr/>
          <a:lstStyle/>
          <a:p>
            <a:r>
              <a:rPr lang="fr-FR" dirty="0"/>
              <a:t>B&amp;B : Résolution graphique</a:t>
            </a:r>
          </a:p>
        </p:txBody>
      </p:sp>
      <p:sp>
        <p:nvSpPr>
          <p:cNvPr id="4" name="Espace réservé de la date 3"/>
          <p:cNvSpPr>
            <a:spLocks noGrp="1"/>
          </p:cNvSpPr>
          <p:nvPr>
            <p:ph type="dt" sz="half" idx="10"/>
          </p:nvPr>
        </p:nvSpPr>
        <p:spPr/>
        <p:txBody>
          <a:bodyPr/>
          <a:lstStyle/>
          <a:p>
            <a:fld id="{B1A40F24-571F-43C1-ACCD-F6E44D215D51}"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24</a:t>
            </a:fld>
            <a:endParaRPr lang="fr-FR"/>
          </a:p>
        </p:txBody>
      </p:sp>
      <p:pic>
        <p:nvPicPr>
          <p:cNvPr id="46" name="Image 45"/>
          <p:cNvPicPr>
            <a:picLocks noChangeAspect="1"/>
          </p:cNvPicPr>
          <p:nvPr/>
        </p:nvPicPr>
        <p:blipFill>
          <a:blip r:embed="rId5"/>
          <a:stretch>
            <a:fillRect/>
          </a:stretch>
        </p:blipFill>
        <p:spPr>
          <a:xfrm>
            <a:off x="1344704" y="1920082"/>
            <a:ext cx="6096226" cy="4257540"/>
          </a:xfrm>
          <a:prstGeom prst="rect">
            <a:avLst/>
          </a:prstGeom>
        </p:spPr>
      </p:pic>
      <p:pic>
        <p:nvPicPr>
          <p:cNvPr id="49" name="Image 48"/>
          <p:cNvPicPr>
            <a:picLocks noChangeAspect="1"/>
          </p:cNvPicPr>
          <p:nvPr/>
        </p:nvPicPr>
        <p:blipFill>
          <a:blip r:embed="rId6"/>
          <a:stretch>
            <a:fillRect/>
          </a:stretch>
        </p:blipFill>
        <p:spPr>
          <a:xfrm>
            <a:off x="7835216" y="1737360"/>
            <a:ext cx="3077289" cy="4440262"/>
          </a:xfrm>
          <a:prstGeom prst="rect">
            <a:avLst/>
          </a:prstGeom>
        </p:spPr>
      </p:pic>
      <p:sp>
        <p:nvSpPr>
          <p:cNvPr id="50" name="Rectangle à coins arrondis 49"/>
          <p:cNvSpPr/>
          <p:nvPr/>
        </p:nvSpPr>
        <p:spPr>
          <a:xfrm>
            <a:off x="9612630" y="1737360"/>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2" name="Rectangle à coins arrondis 51"/>
          <p:cNvSpPr/>
          <p:nvPr/>
        </p:nvSpPr>
        <p:spPr>
          <a:xfrm>
            <a:off x="8669010" y="2689860"/>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3" name="Rectangle à coins arrondis 52"/>
          <p:cNvSpPr/>
          <p:nvPr/>
        </p:nvSpPr>
        <p:spPr>
          <a:xfrm>
            <a:off x="10179280" y="2707005"/>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5" name="Rectangle à coins arrondis 54"/>
          <p:cNvSpPr/>
          <p:nvPr/>
        </p:nvSpPr>
        <p:spPr>
          <a:xfrm>
            <a:off x="7862263" y="3631736"/>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6" name="Rectangle à coins arrondis 55"/>
          <p:cNvSpPr/>
          <p:nvPr/>
        </p:nvSpPr>
        <p:spPr>
          <a:xfrm>
            <a:off x="9258300" y="3631736"/>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57" name="Image 56"/>
          <p:cNvPicPr>
            <a:picLocks noChangeAspect="1"/>
          </p:cNvPicPr>
          <p:nvPr/>
        </p:nvPicPr>
        <p:blipFill>
          <a:blip r:embed="rId7"/>
          <a:stretch>
            <a:fillRect/>
          </a:stretch>
        </p:blipFill>
        <p:spPr>
          <a:xfrm>
            <a:off x="1472381" y="1645855"/>
            <a:ext cx="5588272" cy="4584057"/>
          </a:xfrm>
          <a:prstGeom prst="rect">
            <a:avLst/>
          </a:prstGeom>
        </p:spPr>
      </p:pic>
      <p:sp>
        <p:nvSpPr>
          <p:cNvPr id="58" name="Ellipse 57"/>
          <p:cNvSpPr/>
          <p:nvPr/>
        </p:nvSpPr>
        <p:spPr>
          <a:xfrm flipH="1">
            <a:off x="4377691" y="338137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à coins arrondis 58"/>
          <p:cNvSpPr/>
          <p:nvPr/>
        </p:nvSpPr>
        <p:spPr>
          <a:xfrm>
            <a:off x="8553704" y="4539322"/>
            <a:ext cx="708660" cy="65151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0613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5" grpId="0" animBg="1"/>
      <p:bldP spid="56" grpId="0" animBg="1"/>
      <p:bldP spid="58" grpId="0"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B9A9E-3CFD-0D57-2A2B-05BD18C1A18D}"/>
              </a:ext>
            </a:extLst>
          </p:cNvPr>
          <p:cNvSpPr>
            <a:spLocks noGrp="1"/>
          </p:cNvSpPr>
          <p:nvPr>
            <p:ph type="title"/>
          </p:nvPr>
        </p:nvSpPr>
        <p:spPr/>
        <p:txBody>
          <a:bodyPr/>
          <a:lstStyle/>
          <a:p>
            <a:r>
              <a:rPr lang="fr-FR" dirty="0"/>
              <a:t>Dualité en programmation linéaire</a:t>
            </a:r>
          </a:p>
        </p:txBody>
      </p:sp>
      <p:sp>
        <p:nvSpPr>
          <p:cNvPr id="3" name="Espace réservé du contenu 2">
            <a:extLst>
              <a:ext uri="{FF2B5EF4-FFF2-40B4-BE49-F238E27FC236}">
                <a16:creationId xmlns:a16="http://schemas.microsoft.com/office/drawing/2014/main" id="{16413C7F-A567-8B58-E3F6-CFB437F9E1F9}"/>
              </a:ext>
            </a:extLst>
          </p:cNvPr>
          <p:cNvSpPr>
            <a:spLocks noGrp="1"/>
          </p:cNvSpPr>
          <p:nvPr>
            <p:ph idx="1"/>
          </p:nvPr>
        </p:nvSpPr>
        <p:spPr/>
        <p:txBody>
          <a:bodyPr/>
          <a:lstStyle/>
          <a:p>
            <a:r>
              <a:rPr lang="fr-FR" dirty="0"/>
              <a:t>Exemple: </a:t>
            </a:r>
          </a:p>
          <a:p>
            <a:pPr marL="228600" indent="0" algn="l">
              <a:buNone/>
            </a:pPr>
            <a:r>
              <a:rPr lang="fr-FR" sz="1800" b="0" i="0" u="none" strike="noStrike" baseline="0" dirty="0">
                <a:latin typeface="CMSS10"/>
              </a:rPr>
              <a:t>Deux produits </a:t>
            </a:r>
            <a:r>
              <a:rPr lang="fr-FR" sz="1800" b="0" i="0" u="none" strike="noStrike" baseline="0" dirty="0">
                <a:latin typeface="CMSSI10"/>
              </a:rPr>
              <a:t>P</a:t>
            </a:r>
            <a:r>
              <a:rPr lang="fr-FR" sz="1800" b="0" i="0" u="none" strike="noStrike" baseline="0" dirty="0">
                <a:latin typeface="CMSS8"/>
              </a:rPr>
              <a:t>1 </a:t>
            </a:r>
            <a:r>
              <a:rPr lang="fr-FR" sz="1800" b="0" i="0" u="none" strike="noStrike" baseline="0" dirty="0">
                <a:latin typeface="CMSS10"/>
              </a:rPr>
              <a:t>et </a:t>
            </a:r>
            <a:r>
              <a:rPr lang="fr-FR" sz="1800" b="0" i="0" u="none" strike="noStrike" baseline="0" dirty="0">
                <a:latin typeface="CMSSI10"/>
              </a:rPr>
              <a:t>P</a:t>
            </a:r>
            <a:r>
              <a:rPr lang="fr-FR" sz="1800" b="0" i="0" u="none" strike="noStrike" baseline="0" dirty="0">
                <a:latin typeface="CMSS8"/>
              </a:rPr>
              <a:t>2 </a:t>
            </a:r>
            <a:r>
              <a:rPr lang="fr-FR" sz="1800" b="0" i="0" u="none" strike="noStrike" baseline="0" dirty="0" smtClean="0">
                <a:latin typeface="CMSS10"/>
              </a:rPr>
              <a:t>fabriqués </a:t>
            </a:r>
            <a:r>
              <a:rPr lang="fr-FR" sz="1800" b="0" i="0" u="none" strike="noStrike" baseline="0" dirty="0">
                <a:latin typeface="CMSS10"/>
              </a:rPr>
              <a:t>en quantité </a:t>
            </a:r>
            <a:r>
              <a:rPr lang="fr-FR" sz="1800" b="0" i="0" u="none" strike="noStrike" baseline="0" dirty="0">
                <a:latin typeface="CMSSI10"/>
              </a:rPr>
              <a:t>x</a:t>
            </a:r>
            <a:r>
              <a:rPr lang="fr-FR" sz="1800" b="0" i="0" u="none" strike="noStrike" baseline="0" dirty="0">
                <a:latin typeface="CMSS8"/>
              </a:rPr>
              <a:t>1 </a:t>
            </a:r>
            <a:r>
              <a:rPr lang="fr-FR" sz="1800" b="0" i="0" u="none" strike="noStrike" baseline="0" dirty="0">
                <a:latin typeface="CMSS10"/>
              </a:rPr>
              <a:t>et </a:t>
            </a:r>
            <a:r>
              <a:rPr lang="fr-FR" sz="1800" b="0" i="0" u="none" strike="noStrike" baseline="0" dirty="0">
                <a:latin typeface="CMSSI10"/>
              </a:rPr>
              <a:t>x</a:t>
            </a:r>
            <a:r>
              <a:rPr lang="fr-FR" sz="1800" b="0" i="0" u="none" strike="noStrike" baseline="0" dirty="0">
                <a:latin typeface="CMSS8"/>
              </a:rPr>
              <a:t>2</a:t>
            </a:r>
            <a:r>
              <a:rPr lang="fr-FR" sz="1800" b="0" i="0" u="none" strike="noStrike" baseline="0" dirty="0">
                <a:latin typeface="CMSS10"/>
              </a:rPr>
              <a:t>, nécessitant trois ressources disponibles en quantités données. L'entreprise cherche </a:t>
            </a:r>
            <a:r>
              <a:rPr lang="fr-FR" sz="1800" dirty="0">
                <a:latin typeface="CMSS10"/>
              </a:rPr>
              <a:t>à</a:t>
            </a:r>
            <a:r>
              <a:rPr lang="fr-FR" sz="1800" b="0" i="0" u="none" strike="noStrike" baseline="0" dirty="0">
                <a:latin typeface="CMSS10"/>
              </a:rPr>
              <a:t> maximiser le bénéfice total provenant de la vente des 2 produits.</a:t>
            </a:r>
          </a:p>
          <a:p>
            <a:pPr marL="228600" indent="0" algn="l">
              <a:buNone/>
            </a:pPr>
            <a:r>
              <a:rPr lang="fr-FR" sz="1800" dirty="0">
                <a:latin typeface="CMSS10"/>
              </a:rPr>
              <a:t>Le programme linéaire correspondant à ce problème est le suivant:</a:t>
            </a:r>
          </a:p>
          <a:p>
            <a:pPr marL="228600" indent="0" algn="l">
              <a:buNone/>
            </a:pPr>
            <a:endParaRPr lang="fr-FR" dirty="0"/>
          </a:p>
        </p:txBody>
      </p:sp>
      <p:sp>
        <p:nvSpPr>
          <p:cNvPr id="4" name="Espace réservé de la date 3">
            <a:extLst>
              <a:ext uri="{FF2B5EF4-FFF2-40B4-BE49-F238E27FC236}">
                <a16:creationId xmlns:a16="http://schemas.microsoft.com/office/drawing/2014/main" id="{04669841-BB54-6387-2118-4AF10AE6FA55}"/>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19CD57FC-0EBA-6BEE-BC63-D2D84366D01D}"/>
              </a:ext>
            </a:extLst>
          </p:cNvPr>
          <p:cNvSpPr>
            <a:spLocks noGrp="1"/>
          </p:cNvSpPr>
          <p:nvPr>
            <p:ph type="sldNum" sz="quarter" idx="12"/>
          </p:nvPr>
        </p:nvSpPr>
        <p:spPr/>
        <p:txBody>
          <a:bodyPr/>
          <a:lstStyle/>
          <a:p>
            <a:fld id="{28844951-7827-47D4-8276-7DDE1FA7D85A}" type="slidenum">
              <a:rPr lang="en-US" smtClean="0"/>
              <a:t>25</a:t>
            </a:fld>
            <a:endParaRPr lang="en-US"/>
          </a:p>
        </p:txBody>
      </p:sp>
      <p:pic>
        <p:nvPicPr>
          <p:cNvPr id="7" name="Image 6">
            <a:extLst>
              <a:ext uri="{FF2B5EF4-FFF2-40B4-BE49-F238E27FC236}">
                <a16:creationId xmlns:a16="http://schemas.microsoft.com/office/drawing/2014/main" id="{732E07C3-8315-5AF0-7135-1950538DBB4B}"/>
              </a:ext>
            </a:extLst>
          </p:cNvPr>
          <p:cNvPicPr>
            <a:picLocks noChangeAspect="1"/>
          </p:cNvPicPr>
          <p:nvPr/>
        </p:nvPicPr>
        <p:blipFill>
          <a:blip r:embed="rId2"/>
          <a:stretch>
            <a:fillRect/>
          </a:stretch>
        </p:blipFill>
        <p:spPr>
          <a:xfrm>
            <a:off x="3817742" y="4177810"/>
            <a:ext cx="2844946" cy="1739989"/>
          </a:xfrm>
          <a:prstGeom prst="rect">
            <a:avLst/>
          </a:prstGeom>
        </p:spPr>
      </p:pic>
    </p:spTree>
    <p:extLst>
      <p:ext uri="{BB962C8B-B14F-4D97-AF65-F5344CB8AC3E}">
        <p14:creationId xmlns:p14="http://schemas.microsoft.com/office/powerpoint/2010/main" val="644302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3D3554F-AFF2-081B-6F99-DCB42AC84216}"/>
              </a:ext>
            </a:extLst>
          </p:cNvPr>
          <p:cNvSpPr>
            <a:spLocks noGrp="1"/>
          </p:cNvSpPr>
          <p:nvPr>
            <p:ph idx="1"/>
          </p:nvPr>
        </p:nvSpPr>
        <p:spPr/>
        <p:txBody>
          <a:bodyPr>
            <a:normAutofit/>
          </a:bodyPr>
          <a:lstStyle/>
          <a:p>
            <a:pPr algn="l"/>
            <a:r>
              <a:rPr lang="fr-FR" sz="2000" b="0" i="0" u="none" strike="noStrike" baseline="0" dirty="0"/>
              <a:t>Supposons </a:t>
            </a:r>
            <a:r>
              <a:rPr lang="fr-FR" sz="2000" dirty="0"/>
              <a:t>à</a:t>
            </a:r>
            <a:r>
              <a:rPr lang="fr-FR" sz="2000" b="0" i="0" u="none" strike="noStrike" baseline="0" dirty="0"/>
              <a:t> présent qu'un acheteur se présente pour acheter toutes les ressources de l'entreprise. Il propose </a:t>
            </a:r>
            <a:r>
              <a:rPr lang="fr-FR" sz="2000" dirty="0"/>
              <a:t>à</a:t>
            </a:r>
            <a:r>
              <a:rPr lang="fr-FR" sz="2000" b="0" i="0" u="none" strike="noStrike" baseline="0" dirty="0"/>
              <a:t> l'entreprise les prix unitaires y1, y2,y3 pour chacune des ressources.</a:t>
            </a:r>
          </a:p>
          <a:p>
            <a:r>
              <a:rPr lang="fr-FR" sz="2000" b="0" i="0" u="none" strike="noStrike" baseline="0" dirty="0"/>
              <a:t>L'entreprise acceptera de lui vendre toutes ses ressources uniquement si elle obtient pour chaque produit un prix de vente au moins égal au profit qu'elle ferait en vendant ses produits.</a:t>
            </a:r>
            <a:endParaRPr lang="fr-FR" sz="2000" dirty="0"/>
          </a:p>
          <a:p>
            <a:r>
              <a:rPr lang="fr-FR" sz="2000" b="0" i="0" u="none" strike="noStrike" baseline="0" dirty="0"/>
              <a:t>De son côté, l'acheteur cherche </a:t>
            </a:r>
            <a:r>
              <a:rPr lang="fr-FR" sz="2000" dirty="0"/>
              <a:t>à</a:t>
            </a:r>
            <a:r>
              <a:rPr lang="fr-FR" sz="2000" b="0" i="0" u="none" strike="noStrike" baseline="0" dirty="0"/>
              <a:t> minimiser ses dépenses.</a:t>
            </a:r>
          </a:p>
          <a:p>
            <a:pPr algn="l">
              <a:buFont typeface="Wingdings" panose="05000000000000000000" pitchFamily="2" charset="2"/>
              <a:buChar char="Ø"/>
            </a:pPr>
            <a:r>
              <a:rPr lang="fr-FR" sz="2000" b="0" i="0" u="none" strike="noStrike" baseline="0" dirty="0"/>
              <a:t>Quels prix unitaires y1, y2, y3 l'acheteur doit-il proposer </a:t>
            </a:r>
            <a:r>
              <a:rPr lang="fr-FR" sz="2000" dirty="0"/>
              <a:t>à</a:t>
            </a:r>
            <a:r>
              <a:rPr lang="fr-FR" sz="2000" b="0" i="0" u="none" strike="noStrike" baseline="0" dirty="0"/>
              <a:t> l'entreprise en question pour qu'elle accepte de vendre toutes ses ressources ?</a:t>
            </a:r>
            <a:endParaRPr lang="fr-FR" sz="3200" dirty="0"/>
          </a:p>
        </p:txBody>
      </p:sp>
      <p:sp>
        <p:nvSpPr>
          <p:cNvPr id="4" name="Espace réservé de la date 3">
            <a:extLst>
              <a:ext uri="{FF2B5EF4-FFF2-40B4-BE49-F238E27FC236}">
                <a16:creationId xmlns:a16="http://schemas.microsoft.com/office/drawing/2014/main" id="{935D572F-B13F-F65E-A634-9A0A0580A848}"/>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43F1732A-93B8-6B47-EE95-6F9CD965836D}"/>
              </a:ext>
            </a:extLst>
          </p:cNvPr>
          <p:cNvSpPr>
            <a:spLocks noGrp="1"/>
          </p:cNvSpPr>
          <p:nvPr>
            <p:ph type="sldNum" sz="quarter" idx="12"/>
          </p:nvPr>
        </p:nvSpPr>
        <p:spPr/>
        <p:txBody>
          <a:bodyPr/>
          <a:lstStyle/>
          <a:p>
            <a:fld id="{28844951-7827-47D4-8276-7DDE1FA7D85A}" type="slidenum">
              <a:rPr lang="en-US" smtClean="0"/>
              <a:t>26</a:t>
            </a:fld>
            <a:endParaRPr lang="en-US"/>
          </a:p>
        </p:txBody>
      </p:sp>
      <p:sp>
        <p:nvSpPr>
          <p:cNvPr id="6" name="Titre 1">
            <a:extLst>
              <a:ext uri="{FF2B5EF4-FFF2-40B4-BE49-F238E27FC236}">
                <a16:creationId xmlns:a16="http://schemas.microsoft.com/office/drawing/2014/main" id="{EEF40765-9A42-7192-4E2C-D56BDEFEF1F3}"/>
              </a:ext>
            </a:extLst>
          </p:cNvPr>
          <p:cNvSpPr>
            <a:spLocks noGrp="1"/>
          </p:cNvSpPr>
          <p:nvPr>
            <p:ph type="title"/>
          </p:nvPr>
        </p:nvSpPr>
        <p:spPr>
          <a:xfrm>
            <a:off x="838200" y="727075"/>
            <a:ext cx="10515600" cy="1325563"/>
          </a:xfrm>
        </p:spPr>
        <p:txBody>
          <a:bodyPr/>
          <a:lstStyle/>
          <a:p>
            <a:r>
              <a:rPr lang="fr-FR" dirty="0"/>
              <a:t>Dualité en programmation linéaire</a:t>
            </a:r>
          </a:p>
        </p:txBody>
      </p:sp>
    </p:spTree>
    <p:extLst>
      <p:ext uri="{BB962C8B-B14F-4D97-AF65-F5344CB8AC3E}">
        <p14:creationId xmlns:p14="http://schemas.microsoft.com/office/powerpoint/2010/main" val="4013655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DD7EAFE6-2BB9-41FB-9CF4-588CFC708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3E06833-B59C-442F-9A6A-F8F55936D5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FA2016CF-2F24-4AE4-8A87-D9B6A3DE31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25"/>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CEFCF2-2ACF-4E0E-90A3-8285133411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575" y="3162272"/>
            <a:ext cx="11207125" cy="3203604"/>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Espace réservé du contenu 6">
            <a:extLst>
              <a:ext uri="{FF2B5EF4-FFF2-40B4-BE49-F238E27FC236}">
                <a16:creationId xmlns:a16="http://schemas.microsoft.com/office/drawing/2014/main" id="{69946B5F-3304-51DE-43B3-BE719D05455A}"/>
              </a:ext>
            </a:extLst>
          </p:cNvPr>
          <p:cNvPicPr>
            <a:picLocks noGrp="1" noChangeAspect="1"/>
          </p:cNvPicPr>
          <p:nvPr>
            <p:ph idx="1"/>
          </p:nvPr>
        </p:nvPicPr>
        <p:blipFill rotWithShape="1">
          <a:blip r:embed="rId2">
            <a:alphaModFix amt="60000"/>
          </a:blip>
          <a:srcRect r="1467" b="2"/>
          <a:stretch/>
        </p:blipFill>
        <p:spPr>
          <a:xfrm>
            <a:off x="495300" y="3162301"/>
            <a:ext cx="11207125" cy="3213100"/>
          </a:xfrm>
          <a:prstGeom prst="rect">
            <a:avLst/>
          </a:prstGeom>
        </p:spPr>
      </p:pic>
      <p:sp>
        <p:nvSpPr>
          <p:cNvPr id="4" name="Espace réservé de la date 3">
            <a:extLst>
              <a:ext uri="{FF2B5EF4-FFF2-40B4-BE49-F238E27FC236}">
                <a16:creationId xmlns:a16="http://schemas.microsoft.com/office/drawing/2014/main" id="{9F8671FF-4104-445A-B463-8AE2F9DEE1BF}"/>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defTabSz="914400">
              <a:spcAft>
                <a:spcPts val="600"/>
              </a:spcAft>
            </a:pPr>
            <a:fld id="{8EA7F7C0-CD3A-4613-8A33-537F496F2364}" type="datetime1">
              <a:rPr lang="en-US" smtClean="0"/>
              <a:pPr defTabSz="914400">
                <a:spcAft>
                  <a:spcPts val="600"/>
                </a:spcAft>
              </a:pPr>
              <a:t>4/3/2024</a:t>
            </a:fld>
            <a:endParaRPr lang="en-US"/>
          </a:p>
        </p:txBody>
      </p:sp>
      <p:sp>
        <p:nvSpPr>
          <p:cNvPr id="5" name="Espace réservé du numéro de diapositive 4">
            <a:extLst>
              <a:ext uri="{FF2B5EF4-FFF2-40B4-BE49-F238E27FC236}">
                <a16:creationId xmlns:a16="http://schemas.microsoft.com/office/drawing/2014/main" id="{4659A6D5-C544-3250-9F3E-CDFDF279DDB3}"/>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defTabSz="914400">
              <a:spcAft>
                <a:spcPts val="600"/>
              </a:spcAft>
            </a:pPr>
            <a:fld id="{28844951-7827-47D4-8276-7DDE1FA7D85A}" type="slidenum">
              <a:rPr lang="en-US" smtClean="0"/>
              <a:pPr defTabSz="914400">
                <a:spcAft>
                  <a:spcPts val="600"/>
                </a:spcAft>
              </a:pPr>
              <a:t>27</a:t>
            </a:fld>
            <a:endParaRPr lang="en-US"/>
          </a:p>
        </p:txBody>
      </p:sp>
      <p:sp>
        <p:nvSpPr>
          <p:cNvPr id="8" name="ZoneTexte 7">
            <a:extLst>
              <a:ext uri="{FF2B5EF4-FFF2-40B4-BE49-F238E27FC236}">
                <a16:creationId xmlns:a16="http://schemas.microsoft.com/office/drawing/2014/main" id="{EF505355-FA8A-51E2-1A5F-D5B248ED18DB}"/>
              </a:ext>
            </a:extLst>
          </p:cNvPr>
          <p:cNvSpPr txBox="1"/>
          <p:nvPr/>
        </p:nvSpPr>
        <p:spPr>
          <a:xfrm>
            <a:off x="838200" y="2470093"/>
            <a:ext cx="8287397" cy="400110"/>
          </a:xfrm>
          <a:prstGeom prst="rect">
            <a:avLst/>
          </a:prstGeom>
          <a:noFill/>
        </p:spPr>
        <p:txBody>
          <a:bodyPr wrap="none" rtlCol="0">
            <a:spAutoFit/>
          </a:bodyPr>
          <a:lstStyle/>
          <a:p>
            <a:r>
              <a:rPr lang="fr-FR" sz="2000" dirty="0">
                <a:solidFill>
                  <a:schemeClr val="tx2">
                    <a:alpha val="70000"/>
                  </a:schemeClr>
                </a:solidFill>
              </a:rPr>
              <a:t>Le programme linéaire correspondant à ce problème est comme suit:</a:t>
            </a:r>
          </a:p>
        </p:txBody>
      </p:sp>
      <p:sp>
        <p:nvSpPr>
          <p:cNvPr id="9" name="Titre 1">
            <a:extLst>
              <a:ext uri="{FF2B5EF4-FFF2-40B4-BE49-F238E27FC236}">
                <a16:creationId xmlns:a16="http://schemas.microsoft.com/office/drawing/2014/main" id="{51DB4C5F-4F4C-4A3C-B572-9BAD167E6CBF}"/>
              </a:ext>
            </a:extLst>
          </p:cNvPr>
          <p:cNvSpPr txBox="1">
            <a:spLocks/>
          </p:cNvSpPr>
          <p:nvPr/>
        </p:nvSpPr>
        <p:spPr>
          <a:xfrm>
            <a:off x="838200" y="681037"/>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dirty="0"/>
              <a:t>Dualité en programmation linéaire</a:t>
            </a:r>
          </a:p>
        </p:txBody>
      </p:sp>
    </p:spTree>
    <p:extLst>
      <p:ext uri="{BB962C8B-B14F-4D97-AF65-F5344CB8AC3E}">
        <p14:creationId xmlns:p14="http://schemas.microsoft.com/office/powerpoint/2010/main" val="1626159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CE665DF-605C-3E12-C59D-F4BBC96D968C}"/>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085517D8-30FF-89D3-A26E-A62D737FB42A}"/>
              </a:ext>
            </a:extLst>
          </p:cNvPr>
          <p:cNvSpPr>
            <a:spLocks noGrp="1"/>
          </p:cNvSpPr>
          <p:nvPr>
            <p:ph type="sldNum" sz="quarter" idx="12"/>
          </p:nvPr>
        </p:nvSpPr>
        <p:spPr/>
        <p:txBody>
          <a:bodyPr/>
          <a:lstStyle/>
          <a:p>
            <a:fld id="{28844951-7827-47D4-8276-7DDE1FA7D85A}" type="slidenum">
              <a:rPr lang="en-US" smtClean="0"/>
              <a:t>28</a:t>
            </a:fld>
            <a:endParaRPr lang="en-US"/>
          </a:p>
        </p:txBody>
      </p:sp>
      <p:pic>
        <p:nvPicPr>
          <p:cNvPr id="9" name="Image 8">
            <a:extLst>
              <a:ext uri="{FF2B5EF4-FFF2-40B4-BE49-F238E27FC236}">
                <a16:creationId xmlns:a16="http://schemas.microsoft.com/office/drawing/2014/main" id="{7AC4662D-3CD9-F19E-33DE-6FFE102951C3}"/>
              </a:ext>
            </a:extLst>
          </p:cNvPr>
          <p:cNvPicPr>
            <a:picLocks noChangeAspect="1"/>
          </p:cNvPicPr>
          <p:nvPr/>
        </p:nvPicPr>
        <p:blipFill>
          <a:blip r:embed="rId2"/>
          <a:stretch>
            <a:fillRect/>
          </a:stretch>
        </p:blipFill>
        <p:spPr>
          <a:xfrm>
            <a:off x="838199" y="2104428"/>
            <a:ext cx="7965831" cy="4146763"/>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2163B89-CC43-8008-FE75-2E5EB560F158}"/>
                  </a:ext>
                </a:extLst>
              </p:cNvPr>
              <p:cNvSpPr txBox="1"/>
              <p:nvPr/>
            </p:nvSpPr>
            <p:spPr>
              <a:xfrm>
                <a:off x="8932984" y="2344615"/>
                <a:ext cx="2465611" cy="1200329"/>
              </a:xfrm>
              <a:prstGeom prst="rect">
                <a:avLst/>
              </a:prstGeom>
              <a:noFill/>
            </p:spPr>
            <p:txBody>
              <a:bodyPr wrap="none" rtlCol="0">
                <a:spAutoFit/>
              </a:bodyPr>
              <a:lstStyle/>
              <a:p>
                <a:pPr algn="l"/>
                <a:r>
                  <a:rPr lang="fr-FR" sz="1800" b="0" i="0" u="none" strike="noStrike" baseline="0" dirty="0">
                    <a:latin typeface="CMSS10"/>
                  </a:rPr>
                  <a:t>Matrice </a:t>
                </a:r>
                <a:r>
                  <a:rPr lang="fr-FR" sz="1800" b="0" i="0" u="none" strike="noStrike" baseline="0" dirty="0">
                    <a:latin typeface="CMSSI10"/>
                  </a:rPr>
                  <a:t>A </a:t>
                </a:r>
                <a:r>
                  <a:rPr lang="fr-FR" sz="1800" b="0" i="0" u="none" strike="noStrike" baseline="0" dirty="0">
                    <a:latin typeface="CMSS10"/>
                  </a:rPr>
                  <a:t>de taille </a:t>
                </a:r>
                <a:r>
                  <a:rPr lang="fr-FR" sz="1800" b="0" i="0" u="none" strike="noStrike" baseline="0" dirty="0">
                    <a:latin typeface="CMSSI10"/>
                  </a:rPr>
                  <a:t>m x</a:t>
                </a:r>
                <a:r>
                  <a:rPr lang="fr-FR" sz="1800" b="0" i="0" u="none" strike="noStrike" baseline="0" dirty="0">
                    <a:latin typeface="CMSY10"/>
                  </a:rPr>
                  <a:t> </a:t>
                </a:r>
                <a:r>
                  <a:rPr lang="fr-FR" sz="1800" b="0" i="0" u="none" strike="noStrike" baseline="0" dirty="0">
                    <a:latin typeface="CMSSI10"/>
                  </a:rPr>
                  <a:t>n</a:t>
                </a:r>
              </a:p>
              <a:p>
                <a:pPr algn="l"/>
                <a:r>
                  <a:rPr lang="fr-FR" sz="1800" b="0" i="0" u="none" strike="noStrike" baseline="0" dirty="0">
                    <a:latin typeface="CMSS10"/>
                  </a:rPr>
                  <a:t>Vecteurs :</a:t>
                </a:r>
              </a:p>
              <a:p>
                <a:pPr algn="r"/>
                <a14:m>
                  <m:oMathPara xmlns:m="http://schemas.openxmlformats.org/officeDocument/2006/math">
                    <m:oMathParaPr>
                      <m:jc m:val="centerGroup"/>
                    </m:oMathParaPr>
                    <m:oMath xmlns:m="http://schemas.openxmlformats.org/officeDocument/2006/math">
                      <m:r>
                        <a:rPr lang="fr-FR" sz="1800" b="0" i="1" u="none" strike="noStrike" baseline="0" smtClean="0">
                          <a:latin typeface="Cambria Math" panose="02040503050406030204" pitchFamily="18" charset="0"/>
                        </a:rPr>
                        <m:t>𝑐</m:t>
                      </m:r>
                      <m:r>
                        <a:rPr lang="fr-FR" sz="1800" b="0" i="1" u="none" strike="noStrike" baseline="0" smtClean="0">
                          <a:latin typeface="Cambria Math" panose="02040503050406030204" pitchFamily="18" charset="0"/>
                        </a:rPr>
                        <m:t> ∈</m:t>
                      </m:r>
                      <m:sSup>
                        <m:sSupPr>
                          <m:ctrlPr>
                            <a:rPr lang="fr-FR" sz="1800" b="0" i="1" u="none" strike="noStrike" baseline="0" smtClean="0">
                              <a:latin typeface="Cambria Math" panose="02040503050406030204" pitchFamily="18" charset="0"/>
                              <a:ea typeface="Cambria Math" panose="02040503050406030204" pitchFamily="18" charset="0"/>
                            </a:rPr>
                          </m:ctrlPr>
                        </m:sSupPr>
                        <m:e>
                          <m:r>
                            <a:rPr lang="fr-FR" sz="1800" b="0" i="1" u="none" strike="noStrike" baseline="0" smtClean="0">
                              <a:latin typeface="Cambria Math" panose="02040503050406030204" pitchFamily="18" charset="0"/>
                              <a:ea typeface="Cambria Math" panose="02040503050406030204" pitchFamily="18" charset="0"/>
                            </a:rPr>
                            <m:t>𝑅</m:t>
                          </m:r>
                        </m:e>
                        <m:sup>
                          <m:r>
                            <a:rPr lang="fr-FR" sz="1800" b="0" i="1" u="none" strike="noStrike" baseline="0" smtClean="0">
                              <a:latin typeface="Cambria Math" panose="02040503050406030204" pitchFamily="18" charset="0"/>
                              <a:ea typeface="Cambria Math" panose="02040503050406030204" pitchFamily="18" charset="0"/>
                            </a:rPr>
                            <m:t>𝑛</m:t>
                          </m:r>
                        </m:sup>
                      </m:sSup>
                    </m:oMath>
                  </m:oMathPara>
                </a14:m>
                <a:endParaRPr lang="fr-FR" sz="1800" b="0" i="0" u="none" strike="noStrike" baseline="0" dirty="0">
                  <a:latin typeface="CMSS1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fr-FR" sz="1800" b="0" i="1" u="none" strike="noStrike" baseline="0" smtClean="0">
                          <a:latin typeface="Cambria Math" panose="02040503050406030204" pitchFamily="18" charset="0"/>
                        </a:rPr>
                        <m:t>𝑏</m:t>
                      </m:r>
                      <m:r>
                        <a:rPr lang="fr-FR" sz="1800" b="0" i="1" u="none" strike="noStrike" baseline="0" smtClean="0">
                          <a:latin typeface="Cambria Math" panose="02040503050406030204" pitchFamily="18" charset="0"/>
                        </a:rPr>
                        <m:t> ∈ </m:t>
                      </m:r>
                      <m:sSup>
                        <m:sSupPr>
                          <m:ctrlPr>
                            <a:rPr lang="fr-FR" sz="1800" b="0" i="1" u="none" strike="noStrike" baseline="0" smtClean="0">
                              <a:latin typeface="Cambria Math" panose="02040503050406030204" pitchFamily="18" charset="0"/>
                              <a:ea typeface="Cambria Math" panose="02040503050406030204" pitchFamily="18" charset="0"/>
                            </a:rPr>
                          </m:ctrlPr>
                        </m:sSupPr>
                        <m:e>
                          <m:r>
                            <a:rPr lang="fr-FR" sz="1800" b="0" i="1" u="none" strike="noStrike" baseline="0" smtClean="0">
                              <a:latin typeface="Cambria Math" panose="02040503050406030204" pitchFamily="18" charset="0"/>
                              <a:ea typeface="Cambria Math" panose="02040503050406030204" pitchFamily="18" charset="0"/>
                            </a:rPr>
                            <m:t>𝑅</m:t>
                          </m:r>
                        </m:e>
                        <m:sup>
                          <m:r>
                            <a:rPr lang="fr-FR" sz="1800" b="0" i="1" u="none" strike="noStrike" baseline="0" smtClean="0">
                              <a:latin typeface="Cambria Math" panose="02040503050406030204" pitchFamily="18" charset="0"/>
                              <a:ea typeface="Cambria Math" panose="02040503050406030204" pitchFamily="18" charset="0"/>
                            </a:rPr>
                            <m:t>𝑚</m:t>
                          </m:r>
                        </m:sup>
                      </m:sSup>
                    </m:oMath>
                  </m:oMathPara>
                </a14:m>
                <a:endParaRPr lang="fr-FR" sz="1800" b="0" i="0" u="none" strike="noStrike" baseline="0" dirty="0">
                  <a:latin typeface="CMSS10"/>
                </a:endParaRPr>
              </a:p>
            </p:txBody>
          </p:sp>
        </mc:Choice>
        <mc:Fallback xmlns="">
          <p:sp>
            <p:nvSpPr>
              <p:cNvPr id="10" name="ZoneTexte 9">
                <a:extLst>
                  <a:ext uri="{FF2B5EF4-FFF2-40B4-BE49-F238E27FC236}">
                    <a16:creationId xmlns:a16="http://schemas.microsoft.com/office/drawing/2014/main" id="{12163B89-CC43-8008-FE75-2E5EB560F158}"/>
                  </a:ext>
                </a:extLst>
              </p:cNvPr>
              <p:cNvSpPr txBox="1">
                <a:spLocks noRot="1" noChangeAspect="1" noMove="1" noResize="1" noEditPoints="1" noAdjustHandles="1" noChangeArrowheads="1" noChangeShapeType="1" noTextEdit="1"/>
              </p:cNvSpPr>
              <p:nvPr/>
            </p:nvSpPr>
            <p:spPr>
              <a:xfrm>
                <a:off x="8932984" y="2344615"/>
                <a:ext cx="2465611" cy="1200329"/>
              </a:xfrm>
              <a:prstGeom prst="rect">
                <a:avLst/>
              </a:prstGeom>
              <a:blipFill>
                <a:blip r:embed="rId3"/>
                <a:stretch>
                  <a:fillRect l="-1975" t="-3046" r="-1235"/>
                </a:stretch>
              </a:blipFill>
            </p:spPr>
            <p:txBody>
              <a:bodyPr/>
              <a:lstStyle/>
              <a:p>
                <a:r>
                  <a:rPr lang="fr-FR">
                    <a:noFill/>
                  </a:rPr>
                  <a:t> </a:t>
                </a:r>
              </a:p>
            </p:txBody>
          </p:sp>
        </mc:Fallback>
      </mc:AlternateContent>
      <p:sp>
        <p:nvSpPr>
          <p:cNvPr id="11" name="Titre 1">
            <a:extLst>
              <a:ext uri="{FF2B5EF4-FFF2-40B4-BE49-F238E27FC236}">
                <a16:creationId xmlns:a16="http://schemas.microsoft.com/office/drawing/2014/main" id="{9B988767-346C-D8EF-9576-C534EDB17236}"/>
              </a:ext>
            </a:extLst>
          </p:cNvPr>
          <p:cNvSpPr txBox="1">
            <a:spLocks/>
          </p:cNvSpPr>
          <p:nvPr/>
        </p:nvSpPr>
        <p:spPr>
          <a:xfrm>
            <a:off x="838200" y="681037"/>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dirty="0"/>
              <a:t>Dualité en programmation linéaire</a:t>
            </a:r>
          </a:p>
        </p:txBody>
      </p:sp>
    </p:spTree>
    <p:extLst>
      <p:ext uri="{BB962C8B-B14F-4D97-AF65-F5344CB8AC3E}">
        <p14:creationId xmlns:p14="http://schemas.microsoft.com/office/powerpoint/2010/main" val="2174510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303042D-92D6-910F-60F3-9A12B4DADD64}"/>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5ECEA801-0151-6AE1-2DFF-3F69D97FAE40}"/>
              </a:ext>
            </a:extLst>
          </p:cNvPr>
          <p:cNvSpPr>
            <a:spLocks noGrp="1"/>
          </p:cNvSpPr>
          <p:nvPr>
            <p:ph type="sldNum" sz="quarter" idx="12"/>
          </p:nvPr>
        </p:nvSpPr>
        <p:spPr/>
        <p:txBody>
          <a:bodyPr/>
          <a:lstStyle/>
          <a:p>
            <a:fld id="{28844951-7827-47D4-8276-7DDE1FA7D85A}" type="slidenum">
              <a:rPr lang="en-US" smtClean="0"/>
              <a:t>29</a:t>
            </a:fld>
            <a:endParaRPr lang="en-US"/>
          </a:p>
        </p:txBody>
      </p:sp>
      <p:pic>
        <p:nvPicPr>
          <p:cNvPr id="7" name="Image 6">
            <a:extLst>
              <a:ext uri="{FF2B5EF4-FFF2-40B4-BE49-F238E27FC236}">
                <a16:creationId xmlns:a16="http://schemas.microsoft.com/office/drawing/2014/main" id="{51B7EF50-CEDF-E8EF-E84C-89622F49FCCA}"/>
              </a:ext>
            </a:extLst>
          </p:cNvPr>
          <p:cNvPicPr>
            <a:picLocks noChangeAspect="1"/>
          </p:cNvPicPr>
          <p:nvPr/>
        </p:nvPicPr>
        <p:blipFill>
          <a:blip r:embed="rId2"/>
          <a:stretch>
            <a:fillRect/>
          </a:stretch>
        </p:blipFill>
        <p:spPr>
          <a:xfrm>
            <a:off x="1576753" y="1763680"/>
            <a:ext cx="8669215" cy="4539489"/>
          </a:xfrm>
          <a:prstGeom prst="rect">
            <a:avLst/>
          </a:prstGeom>
        </p:spPr>
      </p:pic>
      <p:sp>
        <p:nvSpPr>
          <p:cNvPr id="8" name="Titre 1">
            <a:extLst>
              <a:ext uri="{FF2B5EF4-FFF2-40B4-BE49-F238E27FC236}">
                <a16:creationId xmlns:a16="http://schemas.microsoft.com/office/drawing/2014/main" id="{4061E0E5-319A-33B7-FE5E-AFCBC0DB0A9F}"/>
              </a:ext>
            </a:extLst>
          </p:cNvPr>
          <p:cNvSpPr txBox="1">
            <a:spLocks/>
          </p:cNvSpPr>
          <p:nvPr/>
        </p:nvSpPr>
        <p:spPr>
          <a:xfrm>
            <a:off x="838200" y="681037"/>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dirty="0"/>
              <a:t>Dualité en programmation linéaire</a:t>
            </a:r>
          </a:p>
        </p:txBody>
      </p:sp>
    </p:spTree>
    <p:extLst>
      <p:ext uri="{BB962C8B-B14F-4D97-AF65-F5344CB8AC3E}">
        <p14:creationId xmlns:p14="http://schemas.microsoft.com/office/powerpoint/2010/main" val="1807413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2551A-FAA7-C24E-4AF2-23D55EBA0B76}"/>
              </a:ext>
            </a:extLst>
          </p:cNvPr>
          <p:cNvSpPr>
            <a:spLocks noGrp="1"/>
          </p:cNvSpPr>
          <p:nvPr>
            <p:ph type="title"/>
          </p:nvPr>
        </p:nvSpPr>
        <p:spPr>
          <a:xfrm>
            <a:off x="803241" y="547381"/>
            <a:ext cx="10515600" cy="1325563"/>
          </a:xfrm>
        </p:spPr>
        <p:txBody>
          <a:bodyPr>
            <a:normAutofit/>
          </a:bodyPr>
          <a:lstStyle/>
          <a:p>
            <a:r>
              <a:rPr lang="fr-FR" dirty="0"/>
              <a:t>Introduction</a:t>
            </a:r>
            <a:br>
              <a:rPr lang="fr-FR" dirty="0"/>
            </a:br>
            <a:r>
              <a:rPr lang="fr-FR" sz="2800" dirty="0">
                <a:solidFill>
                  <a:schemeClr val="tx1"/>
                </a:solidFill>
              </a:rPr>
              <a:t>Exemple 1:</a:t>
            </a:r>
            <a:endParaRPr lang="fr-FR" dirty="0">
              <a:solidFill>
                <a:schemeClr val="tx1"/>
              </a:solidFill>
            </a:endParaRPr>
          </a:p>
        </p:txBody>
      </p:sp>
      <p:sp>
        <p:nvSpPr>
          <p:cNvPr id="4" name="Espace réservé de la date 3">
            <a:extLst>
              <a:ext uri="{FF2B5EF4-FFF2-40B4-BE49-F238E27FC236}">
                <a16:creationId xmlns:a16="http://schemas.microsoft.com/office/drawing/2014/main" id="{DBAF8B6E-FB59-9CD8-DAB4-6480AF44AA47}"/>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F9F983DE-ECFA-3512-85F5-890B64E5BBD7}"/>
              </a:ext>
            </a:extLst>
          </p:cNvPr>
          <p:cNvSpPr>
            <a:spLocks noGrp="1"/>
          </p:cNvSpPr>
          <p:nvPr>
            <p:ph type="sldNum" sz="quarter" idx="12"/>
          </p:nvPr>
        </p:nvSpPr>
        <p:spPr/>
        <p:txBody>
          <a:bodyPr/>
          <a:lstStyle/>
          <a:p>
            <a:fld id="{28844951-7827-47D4-8276-7DDE1FA7D85A}" type="slidenum">
              <a:rPr lang="en-US" smtClean="0"/>
              <a:t>3</a:t>
            </a:fld>
            <a:endParaRPr lang="en-US"/>
          </a:p>
        </p:txBody>
      </p:sp>
      <p:pic>
        <p:nvPicPr>
          <p:cNvPr id="13" name="Image 12" descr="Une image contenant carte, atlas, texte&#10;&#10;Description générée automatiquement">
            <a:extLst>
              <a:ext uri="{FF2B5EF4-FFF2-40B4-BE49-F238E27FC236}">
                <a16:creationId xmlns:a16="http://schemas.microsoft.com/office/drawing/2014/main" id="{9395E0CD-EECF-6277-409E-677AD6EBF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436" y="1230872"/>
            <a:ext cx="5209574" cy="5157084"/>
          </a:xfrm>
          <a:prstGeom prst="rect">
            <a:avLst/>
          </a:prstGeom>
        </p:spPr>
      </p:pic>
      <p:sp>
        <p:nvSpPr>
          <p:cNvPr id="14" name="ZoneTexte 13">
            <a:extLst>
              <a:ext uri="{FF2B5EF4-FFF2-40B4-BE49-F238E27FC236}">
                <a16:creationId xmlns:a16="http://schemas.microsoft.com/office/drawing/2014/main" id="{95699F6E-4378-3422-F80B-9C4F18775308}"/>
              </a:ext>
            </a:extLst>
          </p:cNvPr>
          <p:cNvSpPr txBox="1"/>
          <p:nvPr/>
        </p:nvSpPr>
        <p:spPr>
          <a:xfrm>
            <a:off x="838200" y="1716187"/>
            <a:ext cx="5552209" cy="4647426"/>
          </a:xfrm>
          <a:prstGeom prst="rect">
            <a:avLst/>
          </a:prstGeom>
          <a:noFill/>
        </p:spPr>
        <p:txBody>
          <a:bodyPr wrap="square" rtlCol="0">
            <a:spAutoFit/>
          </a:bodyPr>
          <a:lstStyle/>
          <a:p>
            <a:pPr marL="285750" indent="-285750">
              <a:buFont typeface="Wingdings" panose="05000000000000000000" pitchFamily="2" charset="2"/>
              <a:buChar char="Ø"/>
            </a:pPr>
            <a:r>
              <a:rPr lang="fr-FR" dirty="0"/>
              <a:t>Il s'agit de programmer votre prochain déplacement afin de vous rendre à Paris pour un déplacement professionnel (utilisez mappy.fr)</a:t>
            </a:r>
          </a:p>
          <a:p>
            <a:endParaRPr lang="fr-FR" dirty="0"/>
          </a:p>
          <a:p>
            <a:r>
              <a:rPr lang="fr-FR" sz="1600" dirty="0"/>
              <a:t>Nombre d’itinéraires possibles :</a:t>
            </a:r>
          </a:p>
          <a:p>
            <a:pPr marL="285750" indent="-285750">
              <a:buFont typeface="Arial" panose="020B0604020202020204" pitchFamily="34" charset="0"/>
              <a:buChar char="•"/>
            </a:pPr>
            <a:r>
              <a:rPr lang="fr-FR" sz="1600" dirty="0" smtClean="0"/>
              <a:t>0, 1, 2, 3, </a:t>
            </a:r>
          </a:p>
          <a:p>
            <a:pPr marL="285750" indent="-285750">
              <a:buFont typeface="Arial" panose="020B0604020202020204" pitchFamily="34" charset="0"/>
              <a:buChar char="•"/>
            </a:pPr>
            <a:r>
              <a:rPr lang="fr-FR" sz="1600" dirty="0" smtClean="0"/>
              <a:t>N</a:t>
            </a:r>
          </a:p>
          <a:p>
            <a:pPr marL="285750" indent="-285750">
              <a:buFont typeface="Arial" panose="020B0604020202020204" pitchFamily="34" charset="0"/>
              <a:buChar char="•"/>
            </a:pPr>
            <a:r>
              <a:rPr lang="fr-FR" sz="1600" dirty="0" smtClean="0"/>
              <a:t>Infini</a:t>
            </a:r>
          </a:p>
          <a:p>
            <a:r>
              <a:rPr lang="fr-FR" sz="1600" dirty="0" smtClean="0"/>
              <a:t>Moyen </a:t>
            </a:r>
            <a:r>
              <a:rPr lang="fr-FR" sz="1600" dirty="0"/>
              <a:t>de déplacement : </a:t>
            </a:r>
          </a:p>
          <a:p>
            <a:pPr marL="285750" indent="-285750">
              <a:buFont typeface="Arial" panose="020B0604020202020204" pitchFamily="34" charset="0"/>
              <a:buChar char="•"/>
            </a:pPr>
            <a:r>
              <a:rPr lang="fr-FR" sz="1600" dirty="0" smtClean="0"/>
              <a:t>Voiture</a:t>
            </a:r>
          </a:p>
          <a:p>
            <a:pPr marL="285750" indent="-285750">
              <a:buFont typeface="Arial" panose="020B0604020202020204" pitchFamily="34" charset="0"/>
              <a:buChar char="•"/>
            </a:pPr>
            <a:r>
              <a:rPr lang="fr-FR" sz="1600" dirty="0" smtClean="0"/>
              <a:t>Transports en commun</a:t>
            </a:r>
          </a:p>
          <a:p>
            <a:pPr marL="285750" indent="-285750">
              <a:buFont typeface="Arial" panose="020B0604020202020204" pitchFamily="34" charset="0"/>
              <a:buChar char="•"/>
            </a:pPr>
            <a:r>
              <a:rPr lang="fr-FR" sz="1600" dirty="0" smtClean="0"/>
              <a:t>À Pied</a:t>
            </a:r>
          </a:p>
          <a:p>
            <a:pPr marL="285750" indent="-285750">
              <a:buFont typeface="Arial" panose="020B0604020202020204" pitchFamily="34" charset="0"/>
              <a:buChar char="•"/>
            </a:pPr>
            <a:r>
              <a:rPr lang="fr-FR" sz="1600" dirty="0" smtClean="0"/>
              <a:t>Vélo</a:t>
            </a:r>
          </a:p>
          <a:p>
            <a:r>
              <a:rPr lang="fr-FR" sz="1600" dirty="0" smtClean="0"/>
              <a:t>Critères </a:t>
            </a:r>
            <a:r>
              <a:rPr lang="fr-FR" sz="1600" dirty="0"/>
              <a:t>de choix</a:t>
            </a:r>
          </a:p>
          <a:p>
            <a:pPr marL="285750" indent="-285750">
              <a:buFont typeface="Arial" panose="020B0604020202020204" pitchFamily="34" charset="0"/>
              <a:buChar char="•"/>
            </a:pPr>
            <a:r>
              <a:rPr lang="fr-FR" sz="1600" dirty="0"/>
              <a:t>Plus rapide</a:t>
            </a:r>
          </a:p>
          <a:p>
            <a:pPr marL="285750" indent="-285750">
              <a:buFont typeface="Arial" panose="020B0604020202020204" pitchFamily="34" charset="0"/>
              <a:buChar char="•"/>
            </a:pPr>
            <a:r>
              <a:rPr lang="fr-FR" sz="1600" dirty="0"/>
              <a:t>Moins cher</a:t>
            </a:r>
          </a:p>
          <a:p>
            <a:pPr marL="285750" indent="-285750">
              <a:buFont typeface="Arial" panose="020B0604020202020204" pitchFamily="34" charset="0"/>
              <a:buChar char="•"/>
            </a:pPr>
            <a:r>
              <a:rPr lang="fr-FR" sz="1600" dirty="0"/>
              <a:t>Plus touristique/écologique</a:t>
            </a:r>
          </a:p>
          <a:p>
            <a:pPr marL="285750" indent="-285750">
              <a:buFont typeface="Arial" panose="020B0604020202020204" pitchFamily="34" charset="0"/>
              <a:buChar char="•"/>
            </a:pPr>
            <a:r>
              <a:rPr lang="fr-FR" sz="1600" dirty="0"/>
              <a:t>Moins de marche à pied</a:t>
            </a:r>
          </a:p>
        </p:txBody>
      </p:sp>
    </p:spTree>
    <p:extLst>
      <p:ext uri="{BB962C8B-B14F-4D97-AF65-F5344CB8AC3E}">
        <p14:creationId xmlns:p14="http://schemas.microsoft.com/office/powerpoint/2010/main" val="36447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4">
                                            <p:txEl>
                                              <p:pRg st="8" end="8"/>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4">
                                            <p:txEl>
                                              <p:pRg st="10" end="10"/>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4">
                                            <p:txEl>
                                              <p:pRg st="11" end="11"/>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4">
                                            <p:txEl>
                                              <p:pRg st="12" end="12"/>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4">
                                            <p:txEl>
                                              <p:pRg st="13" end="13"/>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4">
                                            <p:txEl>
                                              <p:pRg st="14" end="14"/>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88EE9-34C8-C27D-D78C-01CD407B993C}"/>
              </a:ext>
            </a:extLst>
          </p:cNvPr>
          <p:cNvSpPr>
            <a:spLocks noGrp="1"/>
          </p:cNvSpPr>
          <p:nvPr>
            <p:ph type="title"/>
          </p:nvPr>
        </p:nvSpPr>
        <p:spPr/>
        <p:txBody>
          <a:bodyPr/>
          <a:lstStyle/>
          <a:p>
            <a:r>
              <a:rPr lang="fr-FR" dirty="0"/>
              <a:t>Théorèmes de Dualité</a:t>
            </a:r>
          </a:p>
        </p:txBody>
      </p:sp>
      <p:sp>
        <p:nvSpPr>
          <p:cNvPr id="3" name="Espace réservé du contenu 2">
            <a:extLst>
              <a:ext uri="{FF2B5EF4-FFF2-40B4-BE49-F238E27FC236}">
                <a16:creationId xmlns:a16="http://schemas.microsoft.com/office/drawing/2014/main" id="{093C802C-C072-17E3-FCC1-51E4AFA983E2}"/>
              </a:ext>
            </a:extLst>
          </p:cNvPr>
          <p:cNvSpPr>
            <a:spLocks noGrp="1"/>
          </p:cNvSpPr>
          <p:nvPr>
            <p:ph idx="1"/>
          </p:nvPr>
        </p:nvSpPr>
        <p:spPr>
          <a:xfrm>
            <a:off x="838200" y="1924786"/>
            <a:ext cx="10515600" cy="3998306"/>
          </a:xfrm>
        </p:spPr>
        <p:txBody>
          <a:bodyPr/>
          <a:lstStyle/>
          <a:p>
            <a:r>
              <a:rPr lang="fr-FR" b="1" dirty="0"/>
              <a:t>Théorème 1: Le dual du dual est le primal</a:t>
            </a:r>
          </a:p>
        </p:txBody>
      </p:sp>
      <p:sp>
        <p:nvSpPr>
          <p:cNvPr id="4" name="Espace réservé de la date 3">
            <a:extLst>
              <a:ext uri="{FF2B5EF4-FFF2-40B4-BE49-F238E27FC236}">
                <a16:creationId xmlns:a16="http://schemas.microsoft.com/office/drawing/2014/main" id="{218692A1-B058-7D41-D1B2-D328166D91B1}"/>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C626DFA5-447E-0A59-8566-B79198887D62}"/>
              </a:ext>
            </a:extLst>
          </p:cNvPr>
          <p:cNvSpPr>
            <a:spLocks noGrp="1"/>
          </p:cNvSpPr>
          <p:nvPr>
            <p:ph type="sldNum" sz="quarter" idx="12"/>
          </p:nvPr>
        </p:nvSpPr>
        <p:spPr/>
        <p:txBody>
          <a:bodyPr/>
          <a:lstStyle/>
          <a:p>
            <a:fld id="{28844951-7827-47D4-8276-7DDE1FA7D85A}" type="slidenum">
              <a:rPr lang="en-US" smtClean="0"/>
              <a:t>30</a:t>
            </a:fld>
            <a:endParaRPr lang="en-US"/>
          </a:p>
        </p:txBody>
      </p:sp>
      <p:pic>
        <p:nvPicPr>
          <p:cNvPr id="7" name="Image 6">
            <a:extLst>
              <a:ext uri="{FF2B5EF4-FFF2-40B4-BE49-F238E27FC236}">
                <a16:creationId xmlns:a16="http://schemas.microsoft.com/office/drawing/2014/main" id="{49F8BC11-0CA6-5E00-A324-195A71B6B103}"/>
              </a:ext>
            </a:extLst>
          </p:cNvPr>
          <p:cNvPicPr>
            <a:picLocks noChangeAspect="1"/>
          </p:cNvPicPr>
          <p:nvPr/>
        </p:nvPicPr>
        <p:blipFill>
          <a:blip r:embed="rId2"/>
          <a:stretch>
            <a:fillRect/>
          </a:stretch>
        </p:blipFill>
        <p:spPr>
          <a:xfrm>
            <a:off x="1484254" y="2512883"/>
            <a:ext cx="7547997" cy="3836137"/>
          </a:xfrm>
          <a:prstGeom prst="rect">
            <a:avLst/>
          </a:prstGeom>
        </p:spPr>
      </p:pic>
    </p:spTree>
    <p:extLst>
      <p:ext uri="{BB962C8B-B14F-4D97-AF65-F5344CB8AC3E}">
        <p14:creationId xmlns:p14="http://schemas.microsoft.com/office/powerpoint/2010/main" val="611919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4D8F158C-A782-088A-A267-3E65D054B6DB}"/>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4FBEE775-6E6A-53C4-B8FE-BFD50C25CB06}"/>
              </a:ext>
            </a:extLst>
          </p:cNvPr>
          <p:cNvSpPr>
            <a:spLocks noGrp="1"/>
          </p:cNvSpPr>
          <p:nvPr>
            <p:ph type="sldNum" sz="quarter" idx="12"/>
          </p:nvPr>
        </p:nvSpPr>
        <p:spPr/>
        <p:txBody>
          <a:bodyPr/>
          <a:lstStyle/>
          <a:p>
            <a:fld id="{28844951-7827-47D4-8276-7DDE1FA7D85A}" type="slidenum">
              <a:rPr lang="en-US" smtClean="0"/>
              <a:t>31</a:t>
            </a:fld>
            <a:endParaRPr lang="en-US"/>
          </a:p>
        </p:txBody>
      </p:sp>
      <p:pic>
        <p:nvPicPr>
          <p:cNvPr id="7" name="Image 6">
            <a:extLst>
              <a:ext uri="{FF2B5EF4-FFF2-40B4-BE49-F238E27FC236}">
                <a16:creationId xmlns:a16="http://schemas.microsoft.com/office/drawing/2014/main" id="{B194871E-CC24-D79F-990B-848E6A6A5442}"/>
              </a:ext>
            </a:extLst>
          </p:cNvPr>
          <p:cNvPicPr>
            <a:picLocks noChangeAspect="1"/>
          </p:cNvPicPr>
          <p:nvPr/>
        </p:nvPicPr>
        <p:blipFill>
          <a:blip r:embed="rId2"/>
          <a:stretch>
            <a:fillRect/>
          </a:stretch>
        </p:blipFill>
        <p:spPr>
          <a:xfrm>
            <a:off x="697521" y="1561123"/>
            <a:ext cx="10515600" cy="2729523"/>
          </a:xfrm>
          <a:prstGeom prst="rect">
            <a:avLst/>
          </a:prstGeom>
        </p:spPr>
      </p:pic>
      <p:sp>
        <p:nvSpPr>
          <p:cNvPr id="8" name="Titre 1">
            <a:extLst>
              <a:ext uri="{FF2B5EF4-FFF2-40B4-BE49-F238E27FC236}">
                <a16:creationId xmlns:a16="http://schemas.microsoft.com/office/drawing/2014/main" id="{8FAA1D89-075D-2391-B98B-6F616D1AFB86}"/>
              </a:ext>
            </a:extLst>
          </p:cNvPr>
          <p:cNvSpPr>
            <a:spLocks noGrp="1"/>
          </p:cNvSpPr>
          <p:nvPr>
            <p:ph type="title"/>
          </p:nvPr>
        </p:nvSpPr>
        <p:spPr>
          <a:xfrm>
            <a:off x="838200" y="446576"/>
            <a:ext cx="10515600" cy="1325563"/>
          </a:xfrm>
        </p:spPr>
        <p:txBody>
          <a:bodyPr/>
          <a:lstStyle/>
          <a:p>
            <a:r>
              <a:rPr lang="fr-FR" dirty="0"/>
              <a:t>Théorèmes de Dualité</a:t>
            </a:r>
          </a:p>
        </p:txBody>
      </p:sp>
      <p:pic>
        <p:nvPicPr>
          <p:cNvPr id="10" name="Image 9">
            <a:extLst>
              <a:ext uri="{FF2B5EF4-FFF2-40B4-BE49-F238E27FC236}">
                <a16:creationId xmlns:a16="http://schemas.microsoft.com/office/drawing/2014/main" id="{FCE23AE2-2426-DEA8-9800-8B7348CC7A2C}"/>
              </a:ext>
            </a:extLst>
          </p:cNvPr>
          <p:cNvPicPr>
            <a:picLocks noChangeAspect="1"/>
          </p:cNvPicPr>
          <p:nvPr/>
        </p:nvPicPr>
        <p:blipFill>
          <a:blip r:embed="rId3"/>
          <a:stretch>
            <a:fillRect/>
          </a:stretch>
        </p:blipFill>
        <p:spPr>
          <a:xfrm>
            <a:off x="697522" y="4290646"/>
            <a:ext cx="10515599" cy="2138729"/>
          </a:xfrm>
          <a:prstGeom prst="rect">
            <a:avLst/>
          </a:prstGeom>
        </p:spPr>
      </p:pic>
    </p:spTree>
    <p:extLst>
      <p:ext uri="{BB962C8B-B14F-4D97-AF65-F5344CB8AC3E}">
        <p14:creationId xmlns:p14="http://schemas.microsoft.com/office/powerpoint/2010/main" val="2566793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BEF0D-21C9-C49C-5DE8-E481664206EF}"/>
              </a:ext>
            </a:extLst>
          </p:cNvPr>
          <p:cNvSpPr>
            <a:spLocks noGrp="1"/>
          </p:cNvSpPr>
          <p:nvPr>
            <p:ph type="title"/>
          </p:nvPr>
        </p:nvSpPr>
        <p:spPr/>
        <p:txBody>
          <a:bodyPr/>
          <a:lstStyle/>
          <a:p>
            <a:r>
              <a:rPr lang="fr-FR" dirty="0"/>
              <a:t>Lien entre PL primal et PL dual</a:t>
            </a:r>
          </a:p>
        </p:txBody>
      </p:sp>
      <p:sp>
        <p:nvSpPr>
          <p:cNvPr id="3" name="Espace réservé du contenu 2">
            <a:extLst>
              <a:ext uri="{FF2B5EF4-FFF2-40B4-BE49-F238E27FC236}">
                <a16:creationId xmlns:a16="http://schemas.microsoft.com/office/drawing/2014/main" id="{03A3E411-1064-1D13-82CF-AB886513971F}"/>
              </a:ext>
            </a:extLst>
          </p:cNvPr>
          <p:cNvSpPr>
            <a:spLocks noGrp="1"/>
          </p:cNvSpPr>
          <p:nvPr>
            <p:ph idx="1"/>
          </p:nvPr>
        </p:nvSpPr>
        <p:spPr>
          <a:xfrm>
            <a:off x="838200" y="1758462"/>
            <a:ext cx="10515600" cy="4418501"/>
          </a:xfrm>
        </p:spPr>
        <p:txBody>
          <a:bodyPr/>
          <a:lstStyle/>
          <a:p>
            <a:r>
              <a:rPr lang="fr-FR" dirty="0"/>
              <a:t>Il existe 3 situations différentes:</a:t>
            </a:r>
          </a:p>
          <a:p>
            <a:endParaRPr lang="fr-FR" dirty="0"/>
          </a:p>
        </p:txBody>
      </p:sp>
      <p:sp>
        <p:nvSpPr>
          <p:cNvPr id="4" name="Espace réservé de la date 3">
            <a:extLst>
              <a:ext uri="{FF2B5EF4-FFF2-40B4-BE49-F238E27FC236}">
                <a16:creationId xmlns:a16="http://schemas.microsoft.com/office/drawing/2014/main" id="{87BFB9E7-77A7-1BD3-71DA-62497D13CF44}"/>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7BA2B24C-96F8-DBF7-A8C6-CB40D6403BD1}"/>
              </a:ext>
            </a:extLst>
          </p:cNvPr>
          <p:cNvSpPr>
            <a:spLocks noGrp="1"/>
          </p:cNvSpPr>
          <p:nvPr>
            <p:ph type="sldNum" sz="quarter" idx="12"/>
          </p:nvPr>
        </p:nvSpPr>
        <p:spPr/>
        <p:txBody>
          <a:bodyPr/>
          <a:lstStyle/>
          <a:p>
            <a:fld id="{28844951-7827-47D4-8276-7DDE1FA7D85A}" type="slidenum">
              <a:rPr lang="en-US" smtClean="0"/>
              <a:t>32</a:t>
            </a:fld>
            <a:endParaRPr lang="en-US"/>
          </a:p>
        </p:txBody>
      </p:sp>
      <p:pic>
        <p:nvPicPr>
          <p:cNvPr id="7" name="Image 6">
            <a:extLst>
              <a:ext uri="{FF2B5EF4-FFF2-40B4-BE49-F238E27FC236}">
                <a16:creationId xmlns:a16="http://schemas.microsoft.com/office/drawing/2014/main" id="{B6079B3A-E864-CF46-1545-C7CCE9DD55DD}"/>
              </a:ext>
            </a:extLst>
          </p:cNvPr>
          <p:cNvPicPr>
            <a:picLocks noChangeAspect="1"/>
          </p:cNvPicPr>
          <p:nvPr/>
        </p:nvPicPr>
        <p:blipFill>
          <a:blip r:embed="rId3"/>
          <a:stretch>
            <a:fillRect/>
          </a:stretch>
        </p:blipFill>
        <p:spPr>
          <a:xfrm>
            <a:off x="838200" y="2856889"/>
            <a:ext cx="7252073" cy="3016405"/>
          </a:xfrm>
          <a:prstGeom prst="rect">
            <a:avLst/>
          </a:prstGeom>
        </p:spPr>
      </p:pic>
      <p:sp>
        <p:nvSpPr>
          <p:cNvPr id="8" name="ZoneTexte 7">
            <a:extLst>
              <a:ext uri="{FF2B5EF4-FFF2-40B4-BE49-F238E27FC236}">
                <a16:creationId xmlns:a16="http://schemas.microsoft.com/office/drawing/2014/main" id="{B770373B-CA25-1B11-DF21-1BC4E73BC424}"/>
              </a:ext>
            </a:extLst>
          </p:cNvPr>
          <p:cNvSpPr txBox="1"/>
          <p:nvPr/>
        </p:nvSpPr>
        <p:spPr>
          <a:xfrm>
            <a:off x="8346831" y="2856889"/>
            <a:ext cx="3165231" cy="3139321"/>
          </a:xfrm>
          <a:prstGeom prst="rect">
            <a:avLst/>
          </a:prstGeom>
          <a:noFill/>
        </p:spPr>
        <p:txBody>
          <a:bodyPr wrap="square" rtlCol="0">
            <a:spAutoFit/>
          </a:bodyPr>
          <a:lstStyle/>
          <a:p>
            <a:pPr algn="l"/>
            <a:r>
              <a:rPr lang="fr-FR" sz="1800" b="0" i="0" u="none" strike="noStrike" baseline="0" dirty="0">
                <a:solidFill>
                  <a:srgbClr val="3333B3"/>
                </a:solidFill>
                <a:latin typeface="CMSS10"/>
              </a:rPr>
              <a:t>(a) </a:t>
            </a:r>
            <a:r>
              <a:rPr lang="fr-FR" sz="1800" b="0" i="0" u="none" strike="noStrike" baseline="0" dirty="0">
                <a:solidFill>
                  <a:srgbClr val="000000"/>
                </a:solidFill>
                <a:latin typeface="CMSS10"/>
              </a:rPr>
              <a:t>les deux problèmes possèdent chacun des solutions optimales (</a:t>
            </a:r>
            <a:r>
              <a:rPr lang="fr-FR" dirty="0">
                <a:solidFill>
                  <a:srgbClr val="000000"/>
                </a:solidFill>
                <a:latin typeface="CMSS10"/>
              </a:rPr>
              <a:t>à</a:t>
            </a:r>
            <a:r>
              <a:rPr lang="fr-FR" sz="1800" b="0" i="0" u="none" strike="noStrike" baseline="0" dirty="0">
                <a:solidFill>
                  <a:srgbClr val="000000"/>
                </a:solidFill>
                <a:latin typeface="CMSS10"/>
              </a:rPr>
              <a:t> l'optimum, les co</a:t>
            </a:r>
            <a:r>
              <a:rPr lang="fr-FR" dirty="0">
                <a:solidFill>
                  <a:srgbClr val="000000"/>
                </a:solidFill>
                <a:latin typeface="CMSS10"/>
              </a:rPr>
              <a:t>û</a:t>
            </a:r>
            <a:r>
              <a:rPr lang="fr-FR" sz="1800" b="0" i="0" u="none" strike="noStrike" baseline="0" dirty="0">
                <a:solidFill>
                  <a:srgbClr val="000000"/>
                </a:solidFill>
                <a:latin typeface="CMSS10"/>
              </a:rPr>
              <a:t>ts sont égaux).</a:t>
            </a:r>
          </a:p>
          <a:p>
            <a:pPr algn="l"/>
            <a:r>
              <a:rPr lang="fr-FR" sz="1800" b="0" i="0" u="none" strike="noStrike" baseline="0" dirty="0">
                <a:solidFill>
                  <a:srgbClr val="3333B3"/>
                </a:solidFill>
                <a:latin typeface="CMSS10"/>
              </a:rPr>
              <a:t>(b) </a:t>
            </a:r>
            <a:r>
              <a:rPr lang="fr-FR" sz="1800" b="0" i="0" u="none" strike="noStrike" baseline="0" dirty="0">
                <a:solidFill>
                  <a:srgbClr val="000000"/>
                </a:solidFill>
                <a:latin typeface="CMSS10"/>
              </a:rPr>
              <a:t>un des problèmes possède une solution réalisable avec un optimum infini, l'autre n'a pas de solution.</a:t>
            </a:r>
          </a:p>
          <a:p>
            <a:pPr algn="l"/>
            <a:r>
              <a:rPr lang="fr-FR" sz="1800" b="0" i="0" u="none" strike="noStrike" baseline="0" dirty="0">
                <a:solidFill>
                  <a:srgbClr val="3333B3"/>
                </a:solidFill>
                <a:latin typeface="CMSS10"/>
              </a:rPr>
              <a:t>(c) </a:t>
            </a:r>
            <a:r>
              <a:rPr lang="fr-FR" sz="1800" b="0" i="0" u="none" strike="noStrike" baseline="0" dirty="0">
                <a:solidFill>
                  <a:srgbClr val="000000"/>
                </a:solidFill>
                <a:latin typeface="CMSS10"/>
              </a:rPr>
              <a:t>aucun des deux problèmes ne possède de solution réalisable.</a:t>
            </a:r>
            <a:endParaRPr lang="fr-FR" dirty="0"/>
          </a:p>
        </p:txBody>
      </p:sp>
    </p:spTree>
    <p:extLst>
      <p:ext uri="{BB962C8B-B14F-4D97-AF65-F5344CB8AC3E}">
        <p14:creationId xmlns:p14="http://schemas.microsoft.com/office/powerpoint/2010/main" val="2281119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9A520-861F-774A-4669-177F02B9BF7A}"/>
              </a:ext>
            </a:extLst>
          </p:cNvPr>
          <p:cNvSpPr>
            <a:spLocks noGrp="1"/>
          </p:cNvSpPr>
          <p:nvPr>
            <p:ph type="title"/>
          </p:nvPr>
        </p:nvSpPr>
        <p:spPr/>
        <p:txBody>
          <a:bodyPr/>
          <a:lstStyle/>
          <a:p>
            <a:r>
              <a:rPr lang="fr-FR" dirty="0"/>
              <a:t>Exemple d’application</a:t>
            </a:r>
          </a:p>
        </p:txBody>
      </p:sp>
      <p:sp>
        <p:nvSpPr>
          <p:cNvPr id="4" name="Espace réservé de la date 3">
            <a:extLst>
              <a:ext uri="{FF2B5EF4-FFF2-40B4-BE49-F238E27FC236}">
                <a16:creationId xmlns:a16="http://schemas.microsoft.com/office/drawing/2014/main" id="{7B21A5C0-77FC-9AA1-1B8B-DEF86A4C821C}"/>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BB2972B6-B615-C86E-AB4A-5BD0B0938F2C}"/>
              </a:ext>
            </a:extLst>
          </p:cNvPr>
          <p:cNvSpPr>
            <a:spLocks noGrp="1"/>
          </p:cNvSpPr>
          <p:nvPr>
            <p:ph type="sldNum" sz="quarter" idx="12"/>
          </p:nvPr>
        </p:nvSpPr>
        <p:spPr/>
        <p:txBody>
          <a:bodyPr/>
          <a:lstStyle/>
          <a:p>
            <a:fld id="{28844951-7827-47D4-8276-7DDE1FA7D85A}" type="slidenum">
              <a:rPr lang="en-US" smtClean="0"/>
              <a:t>33</a:t>
            </a:fld>
            <a:endParaRPr lang="en-US"/>
          </a:p>
        </p:txBody>
      </p:sp>
      <p:pic>
        <p:nvPicPr>
          <p:cNvPr id="6" name="Image 5">
            <a:extLst>
              <a:ext uri="{FF2B5EF4-FFF2-40B4-BE49-F238E27FC236}">
                <a16:creationId xmlns:a16="http://schemas.microsoft.com/office/drawing/2014/main" id="{9A08364E-05FE-E2DD-3133-68598C919684}"/>
              </a:ext>
            </a:extLst>
          </p:cNvPr>
          <p:cNvPicPr>
            <a:picLocks noChangeAspect="1"/>
          </p:cNvPicPr>
          <p:nvPr/>
        </p:nvPicPr>
        <p:blipFill>
          <a:blip r:embed="rId2"/>
          <a:stretch>
            <a:fillRect/>
          </a:stretch>
        </p:blipFill>
        <p:spPr>
          <a:xfrm>
            <a:off x="990599" y="2788257"/>
            <a:ext cx="4009041" cy="2451958"/>
          </a:xfrm>
          <a:prstGeom prst="rect">
            <a:avLst/>
          </a:prstGeom>
        </p:spPr>
      </p:pic>
      <p:pic>
        <p:nvPicPr>
          <p:cNvPr id="8" name="Image 7">
            <a:extLst>
              <a:ext uri="{FF2B5EF4-FFF2-40B4-BE49-F238E27FC236}">
                <a16:creationId xmlns:a16="http://schemas.microsoft.com/office/drawing/2014/main" id="{86F39332-8A07-2981-68C2-114AA9FF7E16}"/>
              </a:ext>
            </a:extLst>
          </p:cNvPr>
          <p:cNvPicPr>
            <a:picLocks noChangeAspect="1"/>
          </p:cNvPicPr>
          <p:nvPr/>
        </p:nvPicPr>
        <p:blipFill>
          <a:blip r:embed="rId3"/>
          <a:stretch>
            <a:fillRect/>
          </a:stretch>
        </p:blipFill>
        <p:spPr>
          <a:xfrm>
            <a:off x="5627566" y="2788257"/>
            <a:ext cx="5463650" cy="2254294"/>
          </a:xfrm>
          <a:prstGeom prst="rect">
            <a:avLst/>
          </a:prstGeom>
        </p:spPr>
      </p:pic>
      <p:sp>
        <p:nvSpPr>
          <p:cNvPr id="9" name="ZoneTexte 8">
            <a:extLst>
              <a:ext uri="{FF2B5EF4-FFF2-40B4-BE49-F238E27FC236}">
                <a16:creationId xmlns:a16="http://schemas.microsoft.com/office/drawing/2014/main" id="{3B17F689-90B0-8DCF-C2BD-E77B0ECE0172}"/>
              </a:ext>
            </a:extLst>
          </p:cNvPr>
          <p:cNvSpPr txBox="1"/>
          <p:nvPr/>
        </p:nvSpPr>
        <p:spPr>
          <a:xfrm>
            <a:off x="838200" y="1910178"/>
            <a:ext cx="10515600" cy="646331"/>
          </a:xfrm>
          <a:prstGeom prst="rect">
            <a:avLst/>
          </a:prstGeom>
          <a:noFill/>
        </p:spPr>
        <p:txBody>
          <a:bodyPr wrap="square" rtlCol="0">
            <a:spAutoFit/>
          </a:bodyPr>
          <a:lstStyle/>
          <a:p>
            <a:r>
              <a:rPr lang="fr-FR" dirty="0"/>
              <a:t>Trouvez la solution optimale pour chacun des problèmes et comparez les valeurs des fonctions objectives:</a:t>
            </a:r>
          </a:p>
        </p:txBody>
      </p:sp>
    </p:spTree>
    <p:extLst>
      <p:ext uri="{BB962C8B-B14F-4D97-AF65-F5344CB8AC3E}">
        <p14:creationId xmlns:p14="http://schemas.microsoft.com/office/powerpoint/2010/main" val="306679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1A76B-D358-F096-F2B5-E3B4B94FE764}"/>
              </a:ext>
            </a:extLst>
          </p:cNvPr>
          <p:cNvSpPr>
            <a:spLocks noGrp="1"/>
          </p:cNvSpPr>
          <p:nvPr>
            <p:ph type="title"/>
          </p:nvPr>
        </p:nvSpPr>
        <p:spPr/>
        <p:txBody>
          <a:bodyPr/>
          <a:lstStyle/>
          <a:p>
            <a:r>
              <a:rPr lang="fr-FR" dirty="0"/>
              <a:t>Introduction</a:t>
            </a:r>
            <a:br>
              <a:rPr lang="fr-FR" dirty="0"/>
            </a:br>
            <a:r>
              <a:rPr lang="fr-FR" sz="2800" dirty="0">
                <a:solidFill>
                  <a:schemeClr val="tx1"/>
                </a:solidFill>
              </a:rPr>
              <a:t>Exemple 2:</a:t>
            </a:r>
            <a:endParaRPr lang="fr-FR" dirty="0"/>
          </a:p>
        </p:txBody>
      </p:sp>
      <p:pic>
        <p:nvPicPr>
          <p:cNvPr id="7" name="Espace réservé du contenu 6" descr="Une image contenant texte, capture d’écran&#10;&#10;Description générée automatiquement">
            <a:extLst>
              <a:ext uri="{FF2B5EF4-FFF2-40B4-BE49-F238E27FC236}">
                <a16:creationId xmlns:a16="http://schemas.microsoft.com/office/drawing/2014/main" id="{8136200A-B4E9-158D-B56B-4E2F24F771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8030" y="2006600"/>
            <a:ext cx="5499365" cy="3998913"/>
          </a:xfrm>
        </p:spPr>
      </p:pic>
      <p:sp>
        <p:nvSpPr>
          <p:cNvPr id="4" name="Espace réservé de la date 3">
            <a:extLst>
              <a:ext uri="{FF2B5EF4-FFF2-40B4-BE49-F238E27FC236}">
                <a16:creationId xmlns:a16="http://schemas.microsoft.com/office/drawing/2014/main" id="{E7C648F8-C389-9FB7-B784-5BDD030869A4}"/>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58496368-F6B9-7977-E40A-22D433772439}"/>
              </a:ext>
            </a:extLst>
          </p:cNvPr>
          <p:cNvSpPr>
            <a:spLocks noGrp="1"/>
          </p:cNvSpPr>
          <p:nvPr>
            <p:ph type="sldNum" sz="quarter" idx="12"/>
          </p:nvPr>
        </p:nvSpPr>
        <p:spPr/>
        <p:txBody>
          <a:bodyPr/>
          <a:lstStyle/>
          <a:p>
            <a:fld id="{28844951-7827-47D4-8276-7DDE1FA7D85A}" type="slidenum">
              <a:rPr lang="en-US" smtClean="0"/>
              <a:t>4</a:t>
            </a:fld>
            <a:endParaRPr lang="en-US"/>
          </a:p>
        </p:txBody>
      </p:sp>
      <p:sp>
        <p:nvSpPr>
          <p:cNvPr id="8" name="ZoneTexte 7">
            <a:extLst>
              <a:ext uri="{FF2B5EF4-FFF2-40B4-BE49-F238E27FC236}">
                <a16:creationId xmlns:a16="http://schemas.microsoft.com/office/drawing/2014/main" id="{6EA7B90A-177D-1F02-4C69-A12EA24901C0}"/>
              </a:ext>
            </a:extLst>
          </p:cNvPr>
          <p:cNvSpPr txBox="1"/>
          <p:nvPr/>
        </p:nvSpPr>
        <p:spPr>
          <a:xfrm>
            <a:off x="838200" y="1882065"/>
            <a:ext cx="4569830" cy="4801314"/>
          </a:xfrm>
          <a:prstGeom prst="rect">
            <a:avLst/>
          </a:prstGeom>
          <a:noFill/>
        </p:spPr>
        <p:txBody>
          <a:bodyPr wrap="square" rtlCol="0">
            <a:spAutoFit/>
          </a:bodyPr>
          <a:lstStyle/>
          <a:p>
            <a:r>
              <a:rPr lang="fr-FR" dirty="0"/>
              <a:t>Il s’agit de choisir  la constitution optimale d'un régime alimentaire équilibré.</a:t>
            </a:r>
          </a:p>
          <a:p>
            <a:pPr marL="285750" indent="-285750">
              <a:buFont typeface="Arial" panose="020B0604020202020204" pitchFamily="34" charset="0"/>
              <a:buChar char="•"/>
            </a:pPr>
            <a:r>
              <a:rPr lang="fr-FR" dirty="0"/>
              <a:t>Il s'agit de déterminer parmi un ensemble de produits possibles dont on connaît les constituants nutritifs ceux qui devront être retenus pour respecter les consignes diététiques</a:t>
            </a:r>
          </a:p>
          <a:p>
            <a:endParaRPr lang="fr-FR" sz="1800" dirty="0"/>
          </a:p>
          <a:p>
            <a:r>
              <a:rPr lang="fr-FR" sz="1800" dirty="0"/>
              <a:t>Nombre de choix possibles :</a:t>
            </a:r>
          </a:p>
          <a:p>
            <a:pPr marL="285750" indent="-285750">
              <a:buFont typeface="Arial" panose="020B0604020202020204" pitchFamily="34" charset="0"/>
              <a:buChar char="•"/>
            </a:pPr>
            <a:r>
              <a:rPr lang="fr-FR" sz="1800" dirty="0"/>
              <a:t>0, 1, 2, 3, </a:t>
            </a:r>
          </a:p>
          <a:p>
            <a:pPr marL="285750" indent="-285750">
              <a:buFont typeface="Arial" panose="020B0604020202020204" pitchFamily="34" charset="0"/>
              <a:buChar char="•"/>
            </a:pPr>
            <a:r>
              <a:rPr lang="fr-FR" sz="1800" dirty="0"/>
              <a:t>N</a:t>
            </a:r>
          </a:p>
          <a:p>
            <a:pPr marL="285750" indent="-285750">
              <a:buFont typeface="Arial" panose="020B0604020202020204" pitchFamily="34" charset="0"/>
              <a:buChar char="•"/>
            </a:pPr>
            <a:r>
              <a:rPr lang="fr-FR" sz="1800" dirty="0"/>
              <a:t>Infini</a:t>
            </a:r>
          </a:p>
          <a:p>
            <a:r>
              <a:rPr lang="fr-FR" sz="1800" dirty="0"/>
              <a:t>Critères de choix</a:t>
            </a:r>
          </a:p>
          <a:p>
            <a:pPr marL="285750" indent="-285750">
              <a:buFont typeface="Arial" panose="020B0604020202020204" pitchFamily="34" charset="0"/>
              <a:buChar char="•"/>
            </a:pPr>
            <a:r>
              <a:rPr lang="fr-FR" sz="1800" dirty="0"/>
              <a:t>Moins cher</a:t>
            </a:r>
          </a:p>
          <a:p>
            <a:pPr marL="285750" indent="-285750">
              <a:buFont typeface="Arial" panose="020B0604020202020204" pitchFamily="34" charset="0"/>
              <a:buChar char="•"/>
            </a:pPr>
            <a:r>
              <a:rPr lang="fr-FR" sz="1800" dirty="0"/>
              <a:t>Plus équilibré/riche en fibres/</a:t>
            </a:r>
          </a:p>
          <a:p>
            <a:pPr marL="285750" indent="-285750">
              <a:buFont typeface="Arial" panose="020B0604020202020204" pitchFamily="34" charset="0"/>
              <a:buChar char="•"/>
            </a:pPr>
            <a:r>
              <a:rPr lang="fr-FR" sz="1800" dirty="0"/>
              <a:t>Plus facile/rapide à préparer</a:t>
            </a:r>
          </a:p>
          <a:p>
            <a:endParaRPr lang="fr-FR" dirty="0"/>
          </a:p>
        </p:txBody>
      </p:sp>
    </p:spTree>
    <p:extLst>
      <p:ext uri="{BB962C8B-B14F-4D97-AF65-F5344CB8AC3E}">
        <p14:creationId xmlns:p14="http://schemas.microsoft.com/office/powerpoint/2010/main" val="29508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7981B-09C9-C230-D5CB-DF64BC8227AB}"/>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C9BB1DB-DF1C-F230-CEF1-9A7FF365F706}"/>
              </a:ext>
            </a:extLst>
          </p:cNvPr>
          <p:cNvSpPr>
            <a:spLocks noGrp="1"/>
          </p:cNvSpPr>
          <p:nvPr>
            <p:ph idx="1"/>
          </p:nvPr>
        </p:nvSpPr>
        <p:spPr>
          <a:xfrm>
            <a:off x="838200" y="1864311"/>
            <a:ext cx="10515600" cy="4312652"/>
          </a:xfrm>
        </p:spPr>
        <p:txBody>
          <a:bodyPr>
            <a:normAutofit fontScale="77500" lnSpcReduction="20000"/>
          </a:bodyPr>
          <a:lstStyle/>
          <a:p>
            <a:pPr marL="228600" indent="0">
              <a:buNone/>
            </a:pPr>
            <a:r>
              <a:rPr lang="fr-FR" dirty="0">
                <a:solidFill>
                  <a:schemeClr val="tx1">
                    <a:alpha val="70000"/>
                  </a:schemeClr>
                </a:solidFill>
              </a:rPr>
              <a:t>Les caractéristiques communes à ces deux exemples mettent en évidence un problème qui consiste :</a:t>
            </a:r>
          </a:p>
          <a:p>
            <a:r>
              <a:rPr lang="fr-FR" dirty="0">
                <a:solidFill>
                  <a:schemeClr val="tx1">
                    <a:alpha val="70000"/>
                  </a:schemeClr>
                </a:solidFill>
              </a:rPr>
              <a:t>à sélectionner </a:t>
            </a:r>
            <a:r>
              <a:rPr lang="fr-FR" dirty="0">
                <a:solidFill>
                  <a:srgbClr val="FF0000">
                    <a:alpha val="70000"/>
                  </a:srgbClr>
                </a:solidFill>
              </a:rPr>
              <a:t>une décision </a:t>
            </a:r>
            <a:r>
              <a:rPr lang="fr-FR" dirty="0">
                <a:solidFill>
                  <a:schemeClr val="tx1">
                    <a:alpha val="70000"/>
                  </a:schemeClr>
                </a:solidFill>
              </a:rPr>
              <a:t>parmi un ensemble de décisions </a:t>
            </a:r>
            <a:r>
              <a:rPr lang="fr-FR" dirty="0">
                <a:solidFill>
                  <a:srgbClr val="FF0000">
                    <a:alpha val="70000"/>
                  </a:srgbClr>
                </a:solidFill>
              </a:rPr>
              <a:t>possibles</a:t>
            </a:r>
            <a:r>
              <a:rPr lang="fr-FR" dirty="0">
                <a:solidFill>
                  <a:schemeClr val="tx1">
                    <a:alpha val="70000"/>
                  </a:schemeClr>
                </a:solidFill>
              </a:rPr>
              <a:t>, de manière à </a:t>
            </a:r>
            <a:r>
              <a:rPr lang="fr-FR" dirty="0">
                <a:solidFill>
                  <a:srgbClr val="FF0000">
                    <a:alpha val="70000"/>
                  </a:srgbClr>
                </a:solidFill>
              </a:rPr>
              <a:t>optimiser</a:t>
            </a:r>
            <a:r>
              <a:rPr lang="fr-FR" dirty="0">
                <a:solidFill>
                  <a:schemeClr val="tx1">
                    <a:alpha val="70000"/>
                  </a:schemeClr>
                </a:solidFill>
              </a:rPr>
              <a:t> un certain </a:t>
            </a:r>
            <a:r>
              <a:rPr lang="fr-FR" dirty="0">
                <a:solidFill>
                  <a:srgbClr val="FF0000">
                    <a:alpha val="70000"/>
                  </a:srgbClr>
                </a:solidFill>
              </a:rPr>
              <a:t>critère (s)</a:t>
            </a:r>
            <a:r>
              <a:rPr lang="fr-FR" dirty="0">
                <a:solidFill>
                  <a:schemeClr val="tx1">
                    <a:alpha val="70000"/>
                  </a:schemeClr>
                </a:solidFill>
              </a:rPr>
              <a:t>.</a:t>
            </a:r>
          </a:p>
          <a:p>
            <a:pPr marL="228600" indent="0">
              <a:buNone/>
            </a:pPr>
            <a:endParaRPr lang="fr-FR" dirty="0">
              <a:solidFill>
                <a:schemeClr val="tx1">
                  <a:alpha val="70000"/>
                </a:schemeClr>
              </a:solidFill>
            </a:endParaRPr>
          </a:p>
          <a:p>
            <a:pPr marL="228600" indent="0">
              <a:buNone/>
            </a:pPr>
            <a:r>
              <a:rPr lang="fr-FR" dirty="0">
                <a:solidFill>
                  <a:schemeClr val="tx1">
                    <a:alpha val="70000"/>
                  </a:schemeClr>
                </a:solidFill>
              </a:rPr>
              <a:t>Ce type de </a:t>
            </a:r>
            <a:r>
              <a:rPr lang="fr-FR" dirty="0">
                <a:solidFill>
                  <a:srgbClr val="FF0000">
                    <a:alpha val="70000"/>
                  </a:srgbClr>
                </a:solidFill>
              </a:rPr>
              <a:t>problème de décision </a:t>
            </a:r>
            <a:r>
              <a:rPr lang="fr-FR" dirty="0">
                <a:solidFill>
                  <a:schemeClr val="tx1">
                    <a:alpha val="70000"/>
                  </a:schemeClr>
                </a:solidFill>
              </a:rPr>
              <a:t>est un </a:t>
            </a:r>
            <a:r>
              <a:rPr lang="fr-FR" dirty="0">
                <a:solidFill>
                  <a:srgbClr val="FF0000">
                    <a:alpha val="70000"/>
                  </a:srgbClr>
                </a:solidFill>
              </a:rPr>
              <a:t>problème d'optimisation</a:t>
            </a:r>
            <a:r>
              <a:rPr lang="fr-FR" dirty="0">
                <a:solidFill>
                  <a:schemeClr val="tx1">
                    <a:alpha val="70000"/>
                  </a:schemeClr>
                </a:solidFill>
              </a:rPr>
              <a:t>.</a:t>
            </a:r>
          </a:p>
          <a:p>
            <a:pPr>
              <a:buFont typeface="Wingdings" panose="05000000000000000000" pitchFamily="2" charset="2"/>
              <a:buChar char="Ø"/>
            </a:pPr>
            <a:r>
              <a:rPr lang="fr-FR" dirty="0">
                <a:solidFill>
                  <a:schemeClr val="tx1">
                    <a:alpha val="70000"/>
                  </a:schemeClr>
                </a:solidFill>
              </a:rPr>
              <a:t>Un problème est une </a:t>
            </a:r>
            <a:r>
              <a:rPr lang="fr-FR" dirty="0">
                <a:solidFill>
                  <a:srgbClr val="FF0000">
                    <a:alpha val="70000"/>
                  </a:srgbClr>
                </a:solidFill>
              </a:rPr>
              <a:t>question</a:t>
            </a:r>
            <a:r>
              <a:rPr lang="fr-FR" dirty="0">
                <a:solidFill>
                  <a:schemeClr val="tx1">
                    <a:alpha val="70000"/>
                  </a:schemeClr>
                </a:solidFill>
              </a:rPr>
              <a:t> que l'on se pose ou un </a:t>
            </a:r>
            <a:r>
              <a:rPr lang="fr-FR" dirty="0">
                <a:solidFill>
                  <a:srgbClr val="FF0000">
                    <a:alpha val="70000"/>
                  </a:srgbClr>
                </a:solidFill>
              </a:rPr>
              <a:t>objectif</a:t>
            </a:r>
            <a:r>
              <a:rPr lang="fr-FR" dirty="0">
                <a:solidFill>
                  <a:schemeClr val="tx1">
                    <a:alpha val="70000"/>
                  </a:schemeClr>
                </a:solidFill>
              </a:rPr>
              <a:t> à atteindre.</a:t>
            </a:r>
          </a:p>
          <a:p>
            <a:pPr>
              <a:buFont typeface="Wingdings" panose="05000000000000000000" pitchFamily="2" charset="2"/>
              <a:buChar char="Ø"/>
            </a:pPr>
            <a:r>
              <a:rPr lang="fr-FR" dirty="0">
                <a:solidFill>
                  <a:schemeClr val="tx1">
                    <a:alpha val="70000"/>
                  </a:schemeClr>
                </a:solidFill>
              </a:rPr>
              <a:t>Analyser le problème, c'est préciser clairement :</a:t>
            </a:r>
          </a:p>
          <a:p>
            <a:pPr lvl="1"/>
            <a:r>
              <a:rPr lang="fr-FR" dirty="0">
                <a:solidFill>
                  <a:schemeClr val="tx1">
                    <a:alpha val="70000"/>
                  </a:schemeClr>
                </a:solidFill>
              </a:rPr>
              <a:t>ce que l'on veut faire : le </a:t>
            </a:r>
            <a:r>
              <a:rPr lang="fr-FR" dirty="0">
                <a:solidFill>
                  <a:srgbClr val="FF0000">
                    <a:alpha val="70000"/>
                  </a:srgbClr>
                </a:solidFill>
              </a:rPr>
              <a:t>type de décision</a:t>
            </a:r>
            <a:endParaRPr lang="fr-FR" dirty="0">
              <a:solidFill>
                <a:schemeClr val="tx1">
                  <a:alpha val="70000"/>
                </a:schemeClr>
              </a:solidFill>
            </a:endParaRPr>
          </a:p>
          <a:p>
            <a:pPr lvl="1"/>
            <a:r>
              <a:rPr lang="fr-FR" dirty="0">
                <a:solidFill>
                  <a:schemeClr val="tx1">
                    <a:alpha val="70000"/>
                  </a:schemeClr>
                </a:solidFill>
              </a:rPr>
              <a:t>ce que l'on peut faire : les </a:t>
            </a:r>
            <a:r>
              <a:rPr lang="fr-FR" dirty="0">
                <a:solidFill>
                  <a:srgbClr val="FF0000">
                    <a:alpha val="70000"/>
                  </a:srgbClr>
                </a:solidFill>
              </a:rPr>
              <a:t>décisions possibles</a:t>
            </a:r>
            <a:endParaRPr lang="fr-FR" dirty="0">
              <a:solidFill>
                <a:schemeClr val="tx1">
                  <a:alpha val="70000"/>
                </a:schemeClr>
              </a:solidFill>
            </a:endParaRPr>
          </a:p>
          <a:p>
            <a:pPr lvl="1"/>
            <a:r>
              <a:rPr lang="fr-FR" dirty="0">
                <a:solidFill>
                  <a:schemeClr val="tx1">
                    <a:alpha val="70000"/>
                  </a:schemeClr>
                </a:solidFill>
              </a:rPr>
              <a:t>comment on choisit : le </a:t>
            </a:r>
            <a:r>
              <a:rPr lang="fr-FR" dirty="0">
                <a:solidFill>
                  <a:srgbClr val="FF0000">
                    <a:alpha val="70000"/>
                  </a:srgbClr>
                </a:solidFill>
              </a:rPr>
              <a:t>critère de sélection</a:t>
            </a:r>
          </a:p>
        </p:txBody>
      </p:sp>
      <p:sp>
        <p:nvSpPr>
          <p:cNvPr id="4" name="Espace réservé de la date 3">
            <a:extLst>
              <a:ext uri="{FF2B5EF4-FFF2-40B4-BE49-F238E27FC236}">
                <a16:creationId xmlns:a16="http://schemas.microsoft.com/office/drawing/2014/main" id="{D83CE1ED-8D93-2609-1A7B-8B45468CB93D}"/>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9710BC94-30CE-A502-094A-2F7E7610EDC4}"/>
              </a:ext>
            </a:extLst>
          </p:cNvPr>
          <p:cNvSpPr>
            <a:spLocks noGrp="1"/>
          </p:cNvSpPr>
          <p:nvPr>
            <p:ph type="sldNum" sz="quarter" idx="12"/>
          </p:nvPr>
        </p:nvSpPr>
        <p:spPr/>
        <p:txBody>
          <a:bodyPr/>
          <a:lstStyle/>
          <a:p>
            <a:fld id="{28844951-7827-47D4-8276-7DDE1FA7D85A}" type="slidenum">
              <a:rPr lang="en-US" smtClean="0"/>
              <a:t>5</a:t>
            </a:fld>
            <a:endParaRPr lang="en-US"/>
          </a:p>
        </p:txBody>
      </p:sp>
    </p:spTree>
    <p:extLst>
      <p:ext uri="{BB962C8B-B14F-4D97-AF65-F5344CB8AC3E}">
        <p14:creationId xmlns:p14="http://schemas.microsoft.com/office/powerpoint/2010/main" val="2665493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C6BAD-3B79-0D81-0608-607A60954FA2}"/>
              </a:ext>
            </a:extLst>
          </p:cNvPr>
          <p:cNvSpPr>
            <a:spLocks noGrp="1"/>
          </p:cNvSpPr>
          <p:nvPr>
            <p:ph type="title"/>
          </p:nvPr>
        </p:nvSpPr>
        <p:spPr/>
        <p:txBody>
          <a:bodyPr/>
          <a:lstStyle/>
          <a:p>
            <a:r>
              <a:rPr lang="fr-FR" dirty="0"/>
              <a:t>Démarche d’aide à la décision</a:t>
            </a:r>
          </a:p>
        </p:txBody>
      </p:sp>
      <p:pic>
        <p:nvPicPr>
          <p:cNvPr id="7" name="Espace réservé du contenu 6">
            <a:extLst>
              <a:ext uri="{FF2B5EF4-FFF2-40B4-BE49-F238E27FC236}">
                <a16:creationId xmlns:a16="http://schemas.microsoft.com/office/drawing/2014/main" id="{DE9A021A-BD44-CAAB-6E20-6C0EBF112581}"/>
              </a:ext>
            </a:extLst>
          </p:cNvPr>
          <p:cNvPicPr>
            <a:picLocks noGrp="1" noChangeAspect="1"/>
          </p:cNvPicPr>
          <p:nvPr>
            <p:ph idx="1"/>
          </p:nvPr>
        </p:nvPicPr>
        <p:blipFill>
          <a:blip r:embed="rId2"/>
          <a:stretch>
            <a:fillRect/>
          </a:stretch>
        </p:blipFill>
        <p:spPr>
          <a:xfrm>
            <a:off x="2358736" y="2183718"/>
            <a:ext cx="8001000" cy="4110102"/>
          </a:xfrm>
        </p:spPr>
      </p:pic>
      <p:sp>
        <p:nvSpPr>
          <p:cNvPr id="4" name="Espace réservé de la date 3">
            <a:extLst>
              <a:ext uri="{FF2B5EF4-FFF2-40B4-BE49-F238E27FC236}">
                <a16:creationId xmlns:a16="http://schemas.microsoft.com/office/drawing/2014/main" id="{53866DEE-4ABA-4AA0-CAA9-A60756857BC1}"/>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7904A70E-3FD6-560C-2071-5720A3BBD31D}"/>
              </a:ext>
            </a:extLst>
          </p:cNvPr>
          <p:cNvSpPr>
            <a:spLocks noGrp="1"/>
          </p:cNvSpPr>
          <p:nvPr>
            <p:ph type="sldNum" sz="quarter" idx="12"/>
          </p:nvPr>
        </p:nvSpPr>
        <p:spPr/>
        <p:txBody>
          <a:bodyPr/>
          <a:lstStyle/>
          <a:p>
            <a:fld id="{28844951-7827-47D4-8276-7DDE1FA7D85A}" type="slidenum">
              <a:rPr lang="en-US" smtClean="0"/>
              <a:t>6</a:t>
            </a:fld>
            <a:endParaRPr lang="en-US"/>
          </a:p>
        </p:txBody>
      </p:sp>
    </p:spTree>
    <p:extLst>
      <p:ext uri="{BB962C8B-B14F-4D97-AF65-F5344CB8AC3E}">
        <p14:creationId xmlns:p14="http://schemas.microsoft.com/office/powerpoint/2010/main" val="2712355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C5907-2429-9401-B5F4-FC2295A1C29B}"/>
              </a:ext>
            </a:extLst>
          </p:cNvPr>
          <p:cNvSpPr>
            <a:spLocks noGrp="1"/>
          </p:cNvSpPr>
          <p:nvPr>
            <p:ph type="title"/>
          </p:nvPr>
        </p:nvSpPr>
        <p:spPr/>
        <p:txBody>
          <a:bodyPr/>
          <a:lstStyle/>
          <a:p>
            <a:r>
              <a:rPr lang="fr-FR" dirty="0"/>
              <a:t>Problème d’optimisation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4772764-D8D0-4B88-0E1F-FEF2569D9D8C}"/>
                  </a:ext>
                </a:extLst>
              </p:cNvPr>
              <p:cNvSpPr>
                <a:spLocks noGrp="1"/>
              </p:cNvSpPr>
              <p:nvPr>
                <p:ph idx="1"/>
              </p:nvPr>
            </p:nvSpPr>
            <p:spPr>
              <a:xfrm>
                <a:off x="910936" y="2006600"/>
                <a:ext cx="10515600" cy="3998306"/>
              </a:xfrm>
            </p:spPr>
            <p:txBody>
              <a:bodyPr>
                <a:normAutofit/>
              </a:bodyPr>
              <a:lstStyle/>
              <a:p>
                <a:r>
                  <a:rPr lang="fr-FR" dirty="0"/>
                  <a:t>Si on représente :</a:t>
                </a:r>
              </a:p>
              <a:p>
                <a:pPr marL="228600" indent="0">
                  <a:buNone/>
                </a:pPr>
                <a:r>
                  <a:rPr lang="fr-FR" dirty="0"/>
                  <a:t>- une décision par "x" (chemin, menu)</a:t>
                </a:r>
              </a:p>
              <a:p>
                <a:pPr marL="228600" indent="0">
                  <a:buNone/>
                </a:pPr>
                <a:r>
                  <a:rPr lang="fr-FR" dirty="0"/>
                  <a:t>- l'ensemble des décisions possibles par S (parcours, menus)</a:t>
                </a:r>
              </a:p>
              <a:p>
                <a:pPr marL="228600" indent="0">
                  <a:buNone/>
                </a:pPr>
                <a:r>
                  <a:rPr lang="fr-FR" dirty="0"/>
                  <a:t>- le critère par une fonction f (longueur du parcours, coût, etc.)</a:t>
                </a:r>
              </a:p>
              <a:p>
                <a:pPr>
                  <a:buFont typeface="Wingdings" panose="05000000000000000000" pitchFamily="2" charset="2"/>
                  <a:buChar char="Ø"/>
                </a:pPr>
                <a:r>
                  <a:rPr lang="fr-FR" dirty="0"/>
                  <a:t>La forme très générale d'un problème d'optimisation est:</a:t>
                </a:r>
              </a:p>
              <a:p>
                <a:pPr marL="228600" indent="0">
                  <a:buNone/>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b="0" i="1" smtClean="0">
                                  <a:latin typeface="Cambria Math" panose="02040503050406030204" pitchFamily="18" charset="0"/>
                                </a:rPr>
                              </m:ctrlPr>
                            </m:eqArrPr>
                            <m:e>
                              <m:r>
                                <a:rPr lang="fr-FR" b="0" i="1" smtClean="0">
                                  <a:latin typeface="Cambria Math" panose="02040503050406030204" pitchFamily="18" charset="0"/>
                                </a:rPr>
                                <m:t>𝑀𝑖𝑛𝑖𝑚𝑖𝑠𝑒𝑟</m:t>
                              </m:r>
                              <m:r>
                                <a:rPr lang="fr-FR" b="0" i="1" smtClean="0">
                                  <a:latin typeface="Cambria Math" panose="02040503050406030204" pitchFamily="18" charset="0"/>
                                </a:rPr>
                                <m:t> </m:t>
                              </m:r>
                              <m:r>
                                <a:rPr lang="fr-FR" b="0" i="1" smtClean="0">
                                  <a:latin typeface="Cambria Math" panose="02040503050406030204" pitchFamily="18" charset="0"/>
                                </a:rPr>
                                <m:t>𝑜𝑢</m:t>
                              </m:r>
                              <m:r>
                                <a:rPr lang="fr-FR" b="0" i="1" smtClean="0">
                                  <a:latin typeface="Cambria Math" panose="02040503050406030204" pitchFamily="18" charset="0"/>
                                </a:rPr>
                                <m:t> </m:t>
                              </m:r>
                              <m:r>
                                <a:rPr lang="fr-FR" b="0" i="1" smtClean="0">
                                  <a:latin typeface="Cambria Math" panose="02040503050406030204" pitchFamily="18" charset="0"/>
                                </a:rPr>
                                <m:t>𝑚𝑎𝑥𝑖𝑚𝑖𝑠𝑒𝑟</m:t>
                              </m:r>
                              <m:r>
                                <a:rPr lang="fr-FR" b="0" i="1" smtClean="0">
                                  <a:latin typeface="Cambria Math" panose="02040503050406030204" pitchFamily="18" charset="0"/>
                                </a:rPr>
                                <m:t> </m:t>
                              </m:r>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𝑥</m:t>
                                  </m:r>
                                </m:e>
                              </m:d>
                            </m:e>
                            <m:e>
                              <m:r>
                                <a:rPr lang="fr-FR" b="0" i="1" smtClean="0">
                                  <a:latin typeface="Cambria Math" panose="02040503050406030204" pitchFamily="18" charset="0"/>
                                </a:rPr>
                                <m:t>𝑥</m:t>
                              </m:r>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𝑆</m:t>
                              </m:r>
                            </m:e>
                          </m:eqArr>
                        </m:e>
                      </m:d>
                    </m:oMath>
                  </m:oMathPara>
                </a14:m>
                <a:endParaRPr lang="fr-FR" b="0" dirty="0"/>
              </a:p>
              <a:p>
                <a:pPr>
                  <a:buFont typeface="Wingdings" panose="05000000000000000000" pitchFamily="2" charset="2"/>
                  <a:buChar char="Ø"/>
                </a:pPr>
                <a:endParaRPr lang="fr-FR" dirty="0"/>
              </a:p>
            </p:txBody>
          </p:sp>
        </mc:Choice>
        <mc:Fallback xmlns="">
          <p:sp>
            <p:nvSpPr>
              <p:cNvPr id="3" name="Espace réservé du contenu 2">
                <a:extLst>
                  <a:ext uri="{FF2B5EF4-FFF2-40B4-BE49-F238E27FC236}">
                    <a16:creationId xmlns:a16="http://schemas.microsoft.com/office/drawing/2014/main" id="{04772764-D8D0-4B88-0E1F-FEF2569D9D8C}"/>
                  </a:ext>
                </a:extLst>
              </p:cNvPr>
              <p:cNvSpPr>
                <a:spLocks noGrp="1" noRot="1" noChangeAspect="1" noMove="1" noResize="1" noEditPoints="1" noAdjustHandles="1" noChangeArrowheads="1" noChangeShapeType="1" noTextEdit="1"/>
              </p:cNvSpPr>
              <p:nvPr>
                <p:ph idx="1"/>
              </p:nvPr>
            </p:nvSpPr>
            <p:spPr>
              <a:xfrm>
                <a:off x="910936" y="2006600"/>
                <a:ext cx="10515600" cy="3998306"/>
              </a:xfrm>
              <a:blipFill>
                <a:blip r:embed="rId3"/>
                <a:stretch>
                  <a:fillRect t="-1067" r="-580"/>
                </a:stretch>
              </a:blipFill>
            </p:spPr>
            <p:txBody>
              <a:bodyPr/>
              <a:lstStyle/>
              <a:p>
                <a:r>
                  <a:rPr lang="fr-FR">
                    <a:noFill/>
                  </a:rPr>
                  <a:t> </a:t>
                </a:r>
              </a:p>
            </p:txBody>
          </p:sp>
        </mc:Fallback>
      </mc:AlternateContent>
      <p:sp>
        <p:nvSpPr>
          <p:cNvPr id="4" name="Espace réservé de la date 3">
            <a:extLst>
              <a:ext uri="{FF2B5EF4-FFF2-40B4-BE49-F238E27FC236}">
                <a16:creationId xmlns:a16="http://schemas.microsoft.com/office/drawing/2014/main" id="{D1C85F1D-1678-A934-974B-F90C26550E1D}"/>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137AB5EC-678F-5851-FC2D-F5ED50B75D9C}"/>
              </a:ext>
            </a:extLst>
          </p:cNvPr>
          <p:cNvSpPr>
            <a:spLocks noGrp="1"/>
          </p:cNvSpPr>
          <p:nvPr>
            <p:ph type="sldNum" sz="quarter" idx="12"/>
          </p:nvPr>
        </p:nvSpPr>
        <p:spPr/>
        <p:txBody>
          <a:bodyPr/>
          <a:lstStyle/>
          <a:p>
            <a:fld id="{28844951-7827-47D4-8276-7DDE1FA7D85A}" type="slidenum">
              <a:rPr lang="en-US" smtClean="0"/>
              <a:t>7</a:t>
            </a:fld>
            <a:endParaRPr lang="en-US"/>
          </a:p>
        </p:txBody>
      </p:sp>
    </p:spTree>
    <p:extLst>
      <p:ext uri="{BB962C8B-B14F-4D97-AF65-F5344CB8AC3E}">
        <p14:creationId xmlns:p14="http://schemas.microsoft.com/office/powerpoint/2010/main" val="2074285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EC251E-34AD-BB48-758D-8B4BA33098B8}"/>
              </a:ext>
            </a:extLst>
          </p:cNvPr>
          <p:cNvSpPr>
            <a:spLocks noGrp="1"/>
          </p:cNvSpPr>
          <p:nvPr>
            <p:ph type="title"/>
          </p:nvPr>
        </p:nvSpPr>
        <p:spPr/>
        <p:txBody>
          <a:bodyPr/>
          <a:lstStyle/>
          <a:p>
            <a:r>
              <a:rPr lang="fr-FR" dirty="0"/>
              <a:t>Plan </a:t>
            </a:r>
          </a:p>
        </p:txBody>
      </p:sp>
      <p:sp>
        <p:nvSpPr>
          <p:cNvPr id="3" name="Espace réservé du contenu 2">
            <a:extLst>
              <a:ext uri="{FF2B5EF4-FFF2-40B4-BE49-F238E27FC236}">
                <a16:creationId xmlns:a16="http://schemas.microsoft.com/office/drawing/2014/main" id="{6C7C8943-EE1E-0FEE-C764-719F40E8CC28}"/>
              </a:ext>
            </a:extLst>
          </p:cNvPr>
          <p:cNvSpPr>
            <a:spLocks noGrp="1"/>
          </p:cNvSpPr>
          <p:nvPr>
            <p:ph idx="1"/>
          </p:nvPr>
        </p:nvSpPr>
        <p:spPr/>
        <p:txBody>
          <a:bodyPr/>
          <a:lstStyle/>
          <a:p>
            <a:r>
              <a:rPr lang="fr-FR" dirty="0"/>
              <a:t>Problème d’optimisation : notions</a:t>
            </a:r>
          </a:p>
          <a:p>
            <a:r>
              <a:rPr lang="fr-FR" dirty="0"/>
              <a:t>Programmation linéaire uni-critère</a:t>
            </a:r>
          </a:p>
          <a:p>
            <a:r>
              <a:rPr lang="fr-FR" dirty="0"/>
              <a:t>Programmation linéaire multicritère</a:t>
            </a:r>
          </a:p>
          <a:p>
            <a:r>
              <a:rPr lang="fr-FR" dirty="0"/>
              <a:t>L’optimisation combinatoire</a:t>
            </a:r>
          </a:p>
          <a:p>
            <a:endParaRPr lang="fr-FR" dirty="0"/>
          </a:p>
        </p:txBody>
      </p:sp>
      <p:sp>
        <p:nvSpPr>
          <p:cNvPr id="4" name="Espace réservé de la date 3">
            <a:extLst>
              <a:ext uri="{FF2B5EF4-FFF2-40B4-BE49-F238E27FC236}">
                <a16:creationId xmlns:a16="http://schemas.microsoft.com/office/drawing/2014/main" id="{C9FDAA6B-9D5D-6F80-96D6-FAD584265593}"/>
              </a:ext>
            </a:extLst>
          </p:cNvPr>
          <p:cNvSpPr>
            <a:spLocks noGrp="1"/>
          </p:cNvSpPr>
          <p:nvPr>
            <p:ph type="dt" sz="half" idx="10"/>
          </p:nvPr>
        </p:nvSpPr>
        <p:spPr/>
        <p:txBody>
          <a:bodyPr/>
          <a:lstStyle/>
          <a:p>
            <a:fld id="{8EA7F7C0-CD3A-4613-8A33-537F496F2364}" type="datetime1">
              <a:rPr lang="fr-FR" smtClean="0"/>
              <a:t>03/04/2024</a:t>
            </a:fld>
            <a:endParaRPr lang="en-US"/>
          </a:p>
        </p:txBody>
      </p:sp>
      <p:sp>
        <p:nvSpPr>
          <p:cNvPr id="5" name="Espace réservé du numéro de diapositive 4">
            <a:extLst>
              <a:ext uri="{FF2B5EF4-FFF2-40B4-BE49-F238E27FC236}">
                <a16:creationId xmlns:a16="http://schemas.microsoft.com/office/drawing/2014/main" id="{A7C7C11A-3A7E-6781-44E5-663E2697AEE8}"/>
              </a:ext>
            </a:extLst>
          </p:cNvPr>
          <p:cNvSpPr>
            <a:spLocks noGrp="1"/>
          </p:cNvSpPr>
          <p:nvPr>
            <p:ph type="sldNum" sz="quarter" idx="12"/>
          </p:nvPr>
        </p:nvSpPr>
        <p:spPr/>
        <p:txBody>
          <a:bodyPr/>
          <a:lstStyle/>
          <a:p>
            <a:fld id="{28844951-7827-47D4-8276-7DDE1FA7D85A}" type="slidenum">
              <a:rPr lang="en-US" smtClean="0"/>
              <a:t>8</a:t>
            </a:fld>
            <a:endParaRPr lang="en-US"/>
          </a:p>
        </p:txBody>
      </p:sp>
    </p:spTree>
    <p:extLst>
      <p:ext uri="{BB962C8B-B14F-4D97-AF65-F5344CB8AC3E}">
        <p14:creationId xmlns:p14="http://schemas.microsoft.com/office/powerpoint/2010/main" val="1994703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1721F-245F-8C0A-5664-3EC4691D131D}"/>
              </a:ext>
            </a:extLst>
          </p:cNvPr>
          <p:cNvSpPr>
            <a:spLocks noGrp="1"/>
          </p:cNvSpPr>
          <p:nvPr>
            <p:ph type="title"/>
          </p:nvPr>
        </p:nvSpPr>
        <p:spPr>
          <a:xfrm>
            <a:off x="1097280" y="394977"/>
            <a:ext cx="10058400" cy="1450757"/>
          </a:xfrm>
        </p:spPr>
        <p:txBody>
          <a:bodyPr>
            <a:normAutofit/>
          </a:bodyPr>
          <a:lstStyle/>
          <a:p>
            <a:pPr lvl="0">
              <a:lnSpc>
                <a:spcPct val="107000"/>
              </a:lnSpc>
              <a:spcAft>
                <a:spcPts val="800"/>
              </a:spcAft>
              <a:tabLst>
                <a:tab pos="457200" algn="l"/>
              </a:tabLst>
            </a:pPr>
            <a:r>
              <a:rPr lang="fr-FR" dirty="0">
                <a:ea typeface="Times New Roman" panose="02020603050405020304" pitchFamily="18" charset="0"/>
                <a:cs typeface="Times New Roman" panose="02020603050405020304" pitchFamily="18" charset="0"/>
              </a:rPr>
              <a:t>Problème d'optimisation</a:t>
            </a:r>
            <a:endParaRPr lang="fr-FR" dirty="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A0AB88B-12D5-4B65-9F06-6DDF84139FFD}"/>
              </a:ext>
            </a:extLst>
          </p:cNvPr>
          <p:cNvSpPr>
            <a:spLocks noGrp="1"/>
          </p:cNvSpPr>
          <p:nvPr>
            <p:ph idx="1"/>
          </p:nvPr>
        </p:nvSpPr>
        <p:spPr>
          <a:xfrm>
            <a:off x="1097280" y="1845733"/>
            <a:ext cx="10058400" cy="4501279"/>
          </a:xfrm>
        </p:spPr>
        <p:txBody>
          <a:bodyPr>
            <a:normAutofit fontScale="62500" lnSpcReduction="20000"/>
          </a:bodyPr>
          <a:lstStyle/>
          <a:p>
            <a:r>
              <a:rPr lang="fr-FR" b="1" dirty="0"/>
              <a:t>Définition:</a:t>
            </a:r>
          </a:p>
          <a:p>
            <a:r>
              <a:rPr lang="fr-FR" dirty="0"/>
              <a:t>Un </a:t>
            </a:r>
            <a:r>
              <a:rPr lang="fr-FR" b="1" dirty="0"/>
              <a:t>problème d'optimisation </a:t>
            </a:r>
            <a:r>
              <a:rPr lang="fr-FR" dirty="0"/>
              <a:t>est un type de problème mathématique où l'on cherche à </a:t>
            </a:r>
            <a:r>
              <a:rPr lang="fr-FR" dirty="0">
                <a:solidFill>
                  <a:srgbClr val="FF0000"/>
                </a:solidFill>
              </a:rPr>
              <a:t>maximiser</a:t>
            </a:r>
            <a:r>
              <a:rPr lang="fr-FR" dirty="0"/>
              <a:t> ou </a:t>
            </a:r>
            <a:r>
              <a:rPr lang="fr-FR" dirty="0">
                <a:solidFill>
                  <a:srgbClr val="FF0000"/>
                </a:solidFill>
              </a:rPr>
              <a:t>minimiser</a:t>
            </a:r>
            <a:r>
              <a:rPr lang="fr-FR" dirty="0"/>
              <a:t> une fonction objectif en utilisant une ou plusieurs </a:t>
            </a:r>
            <a:r>
              <a:rPr lang="fr-FR" b="1" dirty="0"/>
              <a:t>variables</a:t>
            </a:r>
            <a:r>
              <a:rPr lang="fr-FR" dirty="0"/>
              <a:t> sous certaines </a:t>
            </a:r>
            <a:r>
              <a:rPr lang="fr-FR" b="1" dirty="0"/>
              <a:t>contraintes</a:t>
            </a:r>
            <a:r>
              <a:rPr lang="fr-FR" dirty="0"/>
              <a:t>. La </a:t>
            </a:r>
            <a:r>
              <a:rPr lang="fr-FR" dirty="0">
                <a:solidFill>
                  <a:srgbClr val="FF0000"/>
                </a:solidFill>
              </a:rPr>
              <a:t>fonction objectif </a:t>
            </a:r>
            <a:r>
              <a:rPr lang="fr-FR" dirty="0"/>
              <a:t>peut être une fonction </a:t>
            </a:r>
            <a:r>
              <a:rPr lang="fr-FR" dirty="0">
                <a:solidFill>
                  <a:srgbClr val="FF0000"/>
                </a:solidFill>
              </a:rPr>
              <a:t>linéaire</a:t>
            </a:r>
            <a:r>
              <a:rPr lang="fr-FR" dirty="0"/>
              <a:t> ou </a:t>
            </a:r>
            <a:r>
              <a:rPr lang="fr-FR" dirty="0">
                <a:solidFill>
                  <a:srgbClr val="FF0000"/>
                </a:solidFill>
              </a:rPr>
              <a:t>non linéaire</a:t>
            </a:r>
            <a:r>
              <a:rPr lang="fr-FR" dirty="0"/>
              <a:t>, et les contraintes peuvent être des égalités ou des inégalités.</a:t>
            </a:r>
          </a:p>
          <a:p>
            <a:r>
              <a:rPr lang="fr-FR" dirty="0"/>
              <a:t>De manière formelle, un problème d'optimisation peut être défini comme suit:</a:t>
            </a:r>
          </a:p>
          <a:p>
            <a:endParaRPr lang="fr-FR" dirty="0"/>
          </a:p>
          <a:p>
            <a:endParaRPr lang="fr-FR" dirty="0"/>
          </a:p>
          <a:p>
            <a:pPr marL="0" indent="0">
              <a:buNone/>
            </a:pPr>
            <a:endParaRPr lang="fr-FR" dirty="0"/>
          </a:p>
          <a:p>
            <a:r>
              <a:rPr lang="fr-FR" dirty="0"/>
              <a:t>F(x) une </a:t>
            </a:r>
            <a:r>
              <a:rPr lang="fr-FR" b="1" dirty="0"/>
              <a:t>fonction objectif </a:t>
            </a:r>
            <a:r>
              <a:rPr lang="fr-FR" dirty="0"/>
              <a:t>dépendante d'une ou plusieurs variables x.</a:t>
            </a:r>
          </a:p>
          <a:p>
            <a:r>
              <a:rPr lang="fr-FR" dirty="0"/>
              <a:t>Soit une ensemble de contraintes </a:t>
            </a:r>
            <a:r>
              <a:rPr lang="fr-FR" b="1" dirty="0"/>
              <a:t>gi(x) &lt;= 0</a:t>
            </a:r>
            <a:r>
              <a:rPr lang="fr-FR" dirty="0"/>
              <a:t> et </a:t>
            </a:r>
            <a:r>
              <a:rPr lang="fr-FR" b="1" dirty="0"/>
              <a:t>hi(x) = 0 </a:t>
            </a:r>
            <a:r>
              <a:rPr lang="fr-FR" dirty="0"/>
              <a:t>qui sont également dépendantes de x.</a:t>
            </a:r>
          </a:p>
          <a:p>
            <a:pPr>
              <a:buFont typeface="Wingdings" panose="05000000000000000000" pitchFamily="2" charset="2"/>
              <a:buChar char="Ø"/>
            </a:pPr>
            <a:r>
              <a:rPr lang="fr-FR" sz="2400" b="1" i="1" dirty="0">
                <a:solidFill>
                  <a:schemeClr val="tx1"/>
                </a:solidFill>
              </a:rPr>
              <a:t>Le problème d'optimisation consiste alors à trouver les valeurs de x qui minimisent ou maximisent f(x) sous les contraintes gi(x) &lt;= 0 et hi(x) = 0.</a:t>
            </a:r>
          </a:p>
        </p:txBody>
      </p:sp>
      <p:sp>
        <p:nvSpPr>
          <p:cNvPr id="4" name="Espace réservé de la date 3"/>
          <p:cNvSpPr>
            <a:spLocks noGrp="1"/>
          </p:cNvSpPr>
          <p:nvPr>
            <p:ph type="dt" sz="half" idx="10"/>
          </p:nvPr>
        </p:nvSpPr>
        <p:spPr/>
        <p:txBody>
          <a:bodyPr/>
          <a:lstStyle/>
          <a:p>
            <a:fld id="{ABFD2BD4-F22D-4FB8-A083-8063A6087CCA}" type="datetime1">
              <a:rPr lang="fr-FR" smtClean="0"/>
              <a:t>03/04/2024</a:t>
            </a:fld>
            <a:endParaRPr lang="fr-FR"/>
          </a:p>
        </p:txBody>
      </p:sp>
      <p:sp>
        <p:nvSpPr>
          <p:cNvPr id="5" name="Espace réservé du pied de page 4"/>
          <p:cNvSpPr>
            <a:spLocks noGrp="1"/>
          </p:cNvSpPr>
          <p:nvPr>
            <p:ph type="ftr" sz="quarter" idx="11"/>
          </p:nvPr>
        </p:nvSpPr>
        <p:spPr/>
        <p:txBody>
          <a:bodyPr/>
          <a:lstStyle/>
          <a:p>
            <a:r>
              <a:rPr lang="fr-FR"/>
              <a:t>Khadija ARFAOUI</a:t>
            </a:r>
          </a:p>
        </p:txBody>
      </p:sp>
      <p:sp>
        <p:nvSpPr>
          <p:cNvPr id="6" name="Espace réservé du numéro de diapositive 5"/>
          <p:cNvSpPr>
            <a:spLocks noGrp="1"/>
          </p:cNvSpPr>
          <p:nvPr>
            <p:ph type="sldNum" sz="quarter" idx="12"/>
          </p:nvPr>
        </p:nvSpPr>
        <p:spPr/>
        <p:txBody>
          <a:bodyPr/>
          <a:lstStyle/>
          <a:p>
            <a:fld id="{7FE333A7-FB75-40F1-9724-F423BB264AF4}" type="slidenum">
              <a:rPr lang="fr-FR" smtClean="0"/>
              <a:t>9</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220" y="3749848"/>
            <a:ext cx="4533225" cy="983955"/>
          </a:xfrm>
          <a:prstGeom prst="rect">
            <a:avLst/>
          </a:prstGeom>
        </p:spPr>
      </p:pic>
    </p:spTree>
    <p:extLst>
      <p:ext uri="{BB962C8B-B14F-4D97-AF65-F5344CB8AC3E}">
        <p14:creationId xmlns:p14="http://schemas.microsoft.com/office/powerpoint/2010/main" val="2623465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Luminou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2027</TotalTime>
  <Words>3195</Words>
  <Application>Microsoft Office PowerPoint</Application>
  <PresentationFormat>Grand écran</PresentationFormat>
  <Paragraphs>357</Paragraphs>
  <Slides>33</Slides>
  <Notes>13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33</vt:i4>
      </vt:variant>
    </vt:vector>
  </HeadingPairs>
  <TitlesOfParts>
    <vt:vector size="48" baseType="lpstr">
      <vt:lpstr>Angsana New</vt:lpstr>
      <vt:lpstr>Arial</vt:lpstr>
      <vt:lpstr>Arial-BoldMT</vt:lpstr>
      <vt:lpstr>ArialMT</vt:lpstr>
      <vt:lpstr>Avenir Next LT Pro</vt:lpstr>
      <vt:lpstr>Calibri</vt:lpstr>
      <vt:lpstr>Cambria Math</vt:lpstr>
      <vt:lpstr>CMSS10</vt:lpstr>
      <vt:lpstr>CMSS8</vt:lpstr>
      <vt:lpstr>CMSSI10</vt:lpstr>
      <vt:lpstr>CMSY10</vt:lpstr>
      <vt:lpstr>Sabon Next LT</vt:lpstr>
      <vt:lpstr>Times New Roman</vt:lpstr>
      <vt:lpstr>Wingdings</vt:lpstr>
      <vt:lpstr>LuminousVTI</vt:lpstr>
      <vt:lpstr>Méthodes d’optimisation pour l’aide à la décision</vt:lpstr>
      <vt:lpstr>Objectifs et Prérequis </vt:lpstr>
      <vt:lpstr>Introduction Exemple 1:</vt:lpstr>
      <vt:lpstr>Introduction Exemple 2:</vt:lpstr>
      <vt:lpstr>Introduction</vt:lpstr>
      <vt:lpstr>Démarche d’aide à la décision</vt:lpstr>
      <vt:lpstr>Problème d’optimisation</vt:lpstr>
      <vt:lpstr>Plan </vt:lpstr>
      <vt:lpstr>Problème d'optimisation</vt:lpstr>
      <vt:lpstr>Exemple</vt:lpstr>
      <vt:lpstr>Types de problèmes</vt:lpstr>
      <vt:lpstr>Types de problèmes</vt:lpstr>
      <vt:lpstr>Méthodes de résolution</vt:lpstr>
      <vt:lpstr>Programmation linéaire (PL)</vt:lpstr>
      <vt:lpstr>Les conditions de formulation d’un PL </vt:lpstr>
      <vt:lpstr>Etapes de formulation d’un PL</vt:lpstr>
      <vt:lpstr>Exemple d’application:</vt:lpstr>
      <vt:lpstr>Solution </vt:lpstr>
      <vt:lpstr>PL : Résolution graphique</vt:lpstr>
      <vt:lpstr>PL: L’algorithme du Simplex</vt:lpstr>
      <vt:lpstr>Programmation dynamique</vt:lpstr>
      <vt:lpstr>Branch and Bound (B&amp;B)</vt:lpstr>
      <vt:lpstr>B&amp;B : utiliser la relaxation</vt:lpstr>
      <vt:lpstr>B&amp;B : Résolution graphique</vt:lpstr>
      <vt:lpstr>Dualité en programmation linéaire</vt:lpstr>
      <vt:lpstr>Dualité en programmation linéaire</vt:lpstr>
      <vt:lpstr>Présentation PowerPoint</vt:lpstr>
      <vt:lpstr>Présentation PowerPoint</vt:lpstr>
      <vt:lpstr>Présentation PowerPoint</vt:lpstr>
      <vt:lpstr>Théorèmes de Dualité</vt:lpstr>
      <vt:lpstr>Théorèmes de Dualité</vt:lpstr>
      <vt:lpstr>Lien entre PL primal et PL dual</vt:lpstr>
      <vt:lpstr>Exemple d’application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d’optimisation pour l’aide à la décision</dc:title>
  <dc:creator>Khadija ARFAOUI</dc:creator>
  <cp:lastModifiedBy>Khadija ARFAOUI</cp:lastModifiedBy>
  <cp:revision>37</cp:revision>
  <dcterms:created xsi:type="dcterms:W3CDTF">2023-09-27T07:59:12Z</dcterms:created>
  <dcterms:modified xsi:type="dcterms:W3CDTF">2024-04-03T11:08:29Z</dcterms:modified>
</cp:coreProperties>
</file>