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media/image9.jpg" ContentType="image/jpg"/>
  <Override PartName="/ppt/media/image10.jpg" ContentType="image/jpg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2"/>
  </p:notesMasterIdLst>
  <p:sldIdLst>
    <p:sldId id="273" r:id="rId2"/>
    <p:sldId id="257" r:id="rId3"/>
    <p:sldId id="274" r:id="rId4"/>
    <p:sldId id="258" r:id="rId5"/>
    <p:sldId id="259" r:id="rId6"/>
    <p:sldId id="260" r:id="rId7"/>
    <p:sldId id="261" r:id="rId8"/>
    <p:sldId id="275" r:id="rId9"/>
    <p:sldId id="277" r:id="rId10"/>
    <p:sldId id="284" r:id="rId11"/>
    <p:sldId id="262" r:id="rId12"/>
    <p:sldId id="263" r:id="rId13"/>
    <p:sldId id="264" r:id="rId14"/>
    <p:sldId id="265" r:id="rId15"/>
    <p:sldId id="266" r:id="rId16"/>
    <p:sldId id="268" r:id="rId17"/>
    <p:sldId id="279" r:id="rId18"/>
    <p:sldId id="280" r:id="rId19"/>
    <p:sldId id="282" r:id="rId20"/>
    <p:sldId id="283" r:id="rId21"/>
    <p:sldId id="281" r:id="rId22"/>
    <p:sldId id="304" r:id="rId23"/>
    <p:sldId id="294" r:id="rId24"/>
    <p:sldId id="293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dija Arfaoui" userId="1e8620ce-021c-47d5-bd60-a2a38695c730" providerId="ADAL" clId="{7877CCC2-51A3-4A5B-A200-B732707F2DC2}"/>
    <pc:docChg chg="modSld">
      <pc:chgData name="Khadija Arfaoui" userId="1e8620ce-021c-47d5-bd60-a2a38695c730" providerId="ADAL" clId="{7877CCC2-51A3-4A5B-A200-B732707F2DC2}" dt="2024-10-14T13:12:10.598" v="0" actId="20577"/>
      <pc:docMkLst>
        <pc:docMk/>
      </pc:docMkLst>
      <pc:sldChg chg="modSp mod">
        <pc:chgData name="Khadija Arfaoui" userId="1e8620ce-021c-47d5-bd60-a2a38695c730" providerId="ADAL" clId="{7877CCC2-51A3-4A5B-A200-B732707F2DC2}" dt="2024-10-14T13:12:10.598" v="0" actId="20577"/>
        <pc:sldMkLst>
          <pc:docMk/>
          <pc:sldMk cId="1344303189" sldId="274"/>
        </pc:sldMkLst>
        <pc:spChg chg="mod">
          <ac:chgData name="Khadija Arfaoui" userId="1e8620ce-021c-47d5-bd60-a2a38695c730" providerId="ADAL" clId="{7877CCC2-51A3-4A5B-A200-B732707F2DC2}" dt="2024-10-14T13:12:10.598" v="0" actId="20577"/>
          <ac:spMkLst>
            <pc:docMk/>
            <pc:sldMk cId="1344303189" sldId="274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B8903-7F41-4EF1-AC38-42EBCDB047FE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43588-0D06-4A5C-A516-8AD97837EB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2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5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2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66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A6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lang="fr-FR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Méthodes d'optimisation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53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lang="fr-F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Méthodes d'optimisation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605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A6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99370" y="1670577"/>
            <a:ext cx="50368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lang="fr-FR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Méthodes d'optimisation</a:t>
            </a: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09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2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2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7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79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0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Khadija ARFAOUI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96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Méthodes d'optimisation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Khadija ARFAOUI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6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4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Méthodes d'optimisation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Khadija ARFAOUI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CDFF99-B72E-499B-B5A7-92818212317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8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4.png"/><Relationship Id="rId5" Type="http://schemas.openxmlformats.org/officeDocument/2006/relationships/image" Target="../media/image23.png"/><Relationship Id="rId15" Type="http://schemas.openxmlformats.org/officeDocument/2006/relationships/image" Target="../media/image37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62414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2612" y="2115680"/>
            <a:ext cx="10377181" cy="60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39595">
              <a:lnSpc>
                <a:spcPct val="120000"/>
              </a:lnSpc>
              <a:spcBef>
                <a:spcPts val="100"/>
              </a:spcBef>
            </a:pPr>
            <a:r>
              <a:rPr lang="fr-FR" sz="3200" spc="-5" dirty="0">
                <a:solidFill>
                  <a:srgbClr val="FFFFFF"/>
                </a:solidFill>
                <a:latin typeface="Arial"/>
                <a:cs typeface="Arial"/>
              </a:rPr>
              <a:t>Analyse multicritère pour l’aide à la décision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18" name="Image 17" descr="Une image contenant Police, symbole, texte, Bleu électrique&#10;&#10;Description générée automatiquement">
            <a:extLst>
              <a:ext uri="{FF2B5EF4-FFF2-40B4-BE49-F238E27FC236}">
                <a16:creationId xmlns:a16="http://schemas.microsoft.com/office/drawing/2014/main" id="{049A7B2E-4370-3ED4-0846-DC0ED56AA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5" y="208335"/>
            <a:ext cx="2323306" cy="858465"/>
          </a:xfrm>
          <a:prstGeom prst="rect">
            <a:avLst/>
          </a:prstGeom>
        </p:spPr>
      </p:pic>
      <p:pic>
        <p:nvPicPr>
          <p:cNvPr id="19" name="Image 18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32AE5311-CA86-9A5B-F7D0-B8655631C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85" y="208335"/>
            <a:ext cx="1529506" cy="1529506"/>
          </a:xfrm>
          <a:prstGeom prst="rect">
            <a:avLst/>
          </a:prstGeom>
        </p:spPr>
      </p:pic>
      <p:sp>
        <p:nvSpPr>
          <p:cNvPr id="20" name="Sous-titre 2">
            <a:extLst>
              <a:ext uri="{FF2B5EF4-FFF2-40B4-BE49-F238E27FC236}">
                <a16:creationId xmlns:a16="http://schemas.microsoft.com/office/drawing/2014/main" id="{30DDBE86-AE29-4028-D6E6-23DD753F0158}"/>
              </a:ext>
            </a:extLst>
          </p:cNvPr>
          <p:cNvSpPr txBox="1">
            <a:spLocks/>
          </p:cNvSpPr>
          <p:nvPr/>
        </p:nvSpPr>
        <p:spPr>
          <a:xfrm>
            <a:off x="1897905" y="4683235"/>
            <a:ext cx="2593181" cy="6260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Khadija ARFAOUI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5082F50-A149-1A7A-9390-2D2018850442}"/>
              </a:ext>
            </a:extLst>
          </p:cNvPr>
          <p:cNvSpPr txBox="1"/>
          <p:nvPr/>
        </p:nvSpPr>
        <p:spPr>
          <a:xfrm>
            <a:off x="2020516" y="5016933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Khadija.arfaoui@univ-smb.fr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064E23-11F0-D484-6057-EF212E51861F}"/>
              </a:ext>
            </a:extLst>
          </p:cNvPr>
          <p:cNvSpPr txBox="1"/>
          <p:nvPr/>
        </p:nvSpPr>
        <p:spPr>
          <a:xfrm>
            <a:off x="4491085" y="3261184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Informatique S5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0BB3A6E-8484-E95D-ECCD-6B4A62B47700}"/>
              </a:ext>
            </a:extLst>
          </p:cNvPr>
          <p:cNvSpPr txBox="1"/>
          <p:nvPr/>
        </p:nvSpPr>
        <p:spPr>
          <a:xfrm>
            <a:off x="248985" y="5775627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2023/2024</a:t>
            </a: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5"/>
          </p:nvPr>
        </p:nvSpPr>
        <p:spPr>
          <a:xfrm>
            <a:off x="4287449" y="6528069"/>
            <a:ext cx="3617103" cy="365125"/>
          </a:xfrm>
        </p:spPr>
        <p:txBody>
          <a:bodyPr/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lang="fr-FR" dirty="0"/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7"/>
          </p:nvPr>
        </p:nvSpPr>
        <p:spPr>
          <a:xfrm>
            <a:off x="9460888" y="6528068"/>
            <a:ext cx="984019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1</a:t>
            </a:fld>
            <a:endParaRPr lang="fr-FR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/>
              <a:t>Méthodes d'optimisation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7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537" y="686632"/>
            <a:ext cx="8680564" cy="567288"/>
          </a:xfrm>
          <a:prstGeom prst="rect">
            <a:avLst/>
          </a:prstGeom>
        </p:spPr>
        <p:txBody>
          <a:bodyPr vert="horz" wrap="square" lIns="0" tIns="13162" rIns="0" bIns="0" rtlCol="0" anchor="b">
            <a:spAutoFit/>
          </a:bodyPr>
          <a:lstStyle/>
          <a:p>
            <a:pPr algn="ctr">
              <a:lnSpc>
                <a:spcPct val="100000"/>
              </a:lnSpc>
              <a:spcBef>
                <a:spcPts val="22"/>
              </a:spcBef>
            </a:pPr>
            <a:r>
              <a:rPr sz="3600" b="1" spc="-5" dirty="0">
                <a:solidFill>
                  <a:srgbClr val="00A6A3"/>
                </a:solidFill>
                <a:latin typeface="Arial"/>
                <a:cs typeface="Arial"/>
              </a:rPr>
              <a:t>Objections à la relation</a:t>
            </a:r>
            <a:r>
              <a:rPr sz="3200" spc="-5" dirty="0"/>
              <a:t> </a:t>
            </a:r>
            <a:r>
              <a:rPr sz="3600" b="1" spc="-5" dirty="0">
                <a:solidFill>
                  <a:srgbClr val="00A6A3"/>
                </a:solidFill>
                <a:latin typeface="Arial"/>
                <a:cs typeface="Arial"/>
              </a:rPr>
              <a:t>de dominance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57446"/>
              </p:ext>
            </p:extLst>
          </p:nvPr>
        </p:nvGraphicFramePr>
        <p:xfrm>
          <a:off x="1404394" y="1811164"/>
          <a:ext cx="9191103" cy="4398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5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17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03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988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g1</a:t>
                      </a: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II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III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452">
                <a:tc gridSpan="3">
                  <a:txBody>
                    <a:bodyPr/>
                    <a:lstStyle/>
                    <a:p>
                      <a:pPr marL="4406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efficace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(a D</a:t>
                      </a:r>
                      <a:r>
                        <a:rPr sz="2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b)</a:t>
                      </a: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798195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	et b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efficaces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385"/>
                        </a:spcBef>
                        <a:tabLst>
                          <a:tab pos="798830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	et b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efficaces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11">
                <a:tc gridSpan="3">
                  <a:txBody>
                    <a:bodyPr/>
                    <a:lstStyle/>
                    <a:p>
                      <a:pPr marL="61468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394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3948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1531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394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8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IV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V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g2</a:t>
                      </a:r>
                    </a:p>
                  </a:txBody>
                  <a:tcPr marL="0" marR="0" marT="5403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</a:p>
                  </a:txBody>
                  <a:tcPr marL="0" marR="0" marT="38793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99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074">
                <a:tc gridSpan="3"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390"/>
                        </a:spcBef>
                        <a:tabLst>
                          <a:tab pos="797560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	et b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efficaces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540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efficace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(a D</a:t>
                      </a:r>
                      <a:r>
                        <a:rPr sz="2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b)</a:t>
                      </a:r>
                    </a:p>
                  </a:txBody>
                  <a:tcPr marL="0" marR="0" marT="540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4689">
                <a:tc gridSpan="3"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387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10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386456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626" y="749104"/>
            <a:ext cx="3776345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Front de Pareto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11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1671535" y="1824400"/>
            <a:ext cx="3891065" cy="421397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59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On définit 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l’ensemble des  solutions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Pareto 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optimales comme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la 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frontière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 de</a:t>
            </a:r>
            <a:r>
              <a:rPr sz="3000" spc="-1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l’espace  des objectifs sur 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laquelle se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trouve  l’ensemble des  solutions non- 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dominées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8843" y="2029960"/>
            <a:ext cx="2763012" cy="1895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78843" y="4206224"/>
            <a:ext cx="2785871" cy="1962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214707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736964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2936240" marR="5080" indent="-289496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Objectifs de </a:t>
            </a:r>
            <a:r>
              <a:rPr sz="4000" b="1" spc="-5" dirty="0" err="1">
                <a:solidFill>
                  <a:srgbClr val="00A6A3"/>
                </a:solidFill>
                <a:latin typeface="Arial"/>
                <a:cs typeface="Arial"/>
              </a:rPr>
              <a:t>l’optimisation</a:t>
            </a: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 multi-</a:t>
            </a:r>
            <a:r>
              <a:rPr sz="4000" b="1" spc="-5" dirty="0" err="1">
                <a:solidFill>
                  <a:srgbClr val="00A6A3"/>
                </a:solidFill>
                <a:latin typeface="Arial"/>
                <a:cs typeface="Arial"/>
              </a:rPr>
              <a:t>objectifs</a:t>
            </a:r>
            <a:endParaRPr sz="40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12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1294397" y="1834314"/>
            <a:ext cx="3865245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solidFill>
                  <a:srgbClr val="1F487C"/>
                </a:solidFill>
                <a:latin typeface="Arial"/>
                <a:cs typeface="Arial"/>
              </a:rPr>
              <a:t>Trouver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les 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solutions les plus 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proches du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front</a:t>
            </a:r>
            <a:r>
              <a:rPr sz="3200" spc="-13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de  Pareto</a:t>
            </a:r>
            <a:endParaRPr sz="3200" dirty="0">
              <a:latin typeface="Arial"/>
              <a:cs typeface="Arial"/>
            </a:endParaRPr>
          </a:p>
          <a:p>
            <a:pPr marL="355600" marR="386080" indent="-343535"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solidFill>
                  <a:srgbClr val="1F487C"/>
                </a:solidFill>
                <a:latin typeface="Arial"/>
                <a:cs typeface="Arial"/>
              </a:rPr>
              <a:t>Trouver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les 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solutions les plus  variées</a:t>
            </a:r>
            <a:r>
              <a:rPr sz="3200" spc="-5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possibles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4220" y="1834314"/>
            <a:ext cx="3887724" cy="3569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34330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945" y="763803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3401060" marR="5080" indent="-32893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Solutions particulières : vecteur  idéal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13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1629450" y="3818421"/>
            <a:ext cx="391223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spcBef>
                <a:spcPts val="105"/>
              </a:spcBef>
            </a:pP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composante </a:t>
            </a:r>
            <a:r>
              <a:rPr sz="3200" spc="5" dirty="0">
                <a:solidFill>
                  <a:srgbClr val="1F487C"/>
                </a:solidFill>
                <a:latin typeface="Arial"/>
                <a:cs typeface="Arial"/>
              </a:rPr>
              <a:t>(z</a:t>
            </a:r>
            <a:r>
              <a:rPr sz="3150" spc="7" baseline="-21164" dirty="0">
                <a:solidFill>
                  <a:srgbClr val="1F487C"/>
                </a:solidFill>
                <a:latin typeface="Arial"/>
                <a:cs typeface="Arial"/>
              </a:rPr>
              <a:t>i</a:t>
            </a:r>
            <a:r>
              <a:rPr sz="3200" spc="5" dirty="0">
                <a:solidFill>
                  <a:srgbClr val="1F487C"/>
                </a:solidFill>
                <a:latin typeface="Arial"/>
                <a:cs typeface="Arial"/>
              </a:rPr>
              <a:t>)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est  la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valeur minimale</a:t>
            </a:r>
            <a:r>
              <a:rPr sz="3200" spc="-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de 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l’objectif  correspondant</a:t>
            </a:r>
            <a:r>
              <a:rPr sz="3200" spc="-6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(f</a:t>
            </a:r>
            <a:r>
              <a:rPr sz="3150" baseline="-21164" dirty="0">
                <a:solidFill>
                  <a:srgbClr val="1F487C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(x))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88479" y="1772411"/>
            <a:ext cx="3456940" cy="3600450"/>
            <a:chOff x="5364479" y="1772411"/>
            <a:chExt cx="3456940" cy="3600450"/>
          </a:xfrm>
        </p:grpSpPr>
        <p:sp>
          <p:nvSpPr>
            <p:cNvPr id="5" name="object 5"/>
            <p:cNvSpPr/>
            <p:nvPr/>
          </p:nvSpPr>
          <p:spPr>
            <a:xfrm>
              <a:off x="5364480" y="1772411"/>
              <a:ext cx="3456940" cy="3600450"/>
            </a:xfrm>
            <a:custGeom>
              <a:avLst/>
              <a:gdLst/>
              <a:ahLst/>
              <a:cxnLst/>
              <a:rect l="l" t="t" r="r" b="b"/>
              <a:pathLst>
                <a:path w="3456940" h="3600450">
                  <a:moveTo>
                    <a:pt x="3456432" y="3456432"/>
                  </a:moveTo>
                  <a:lnTo>
                    <a:pt x="3398520" y="3427476"/>
                  </a:lnTo>
                  <a:lnTo>
                    <a:pt x="3282696" y="3369564"/>
                  </a:lnTo>
                  <a:lnTo>
                    <a:pt x="3282696" y="3427476"/>
                  </a:lnTo>
                  <a:lnTo>
                    <a:pt x="172212" y="3427476"/>
                  </a:lnTo>
                  <a:lnTo>
                    <a:pt x="172212" y="173736"/>
                  </a:lnTo>
                  <a:lnTo>
                    <a:pt x="230124" y="173736"/>
                  </a:lnTo>
                  <a:lnTo>
                    <a:pt x="215646" y="144780"/>
                  </a:lnTo>
                  <a:lnTo>
                    <a:pt x="143256" y="0"/>
                  </a:lnTo>
                  <a:lnTo>
                    <a:pt x="56388" y="173736"/>
                  </a:lnTo>
                  <a:lnTo>
                    <a:pt x="114300" y="173736"/>
                  </a:lnTo>
                  <a:lnTo>
                    <a:pt x="114300" y="3427476"/>
                  </a:lnTo>
                  <a:lnTo>
                    <a:pt x="0" y="3427476"/>
                  </a:lnTo>
                  <a:lnTo>
                    <a:pt x="0" y="3485388"/>
                  </a:lnTo>
                  <a:lnTo>
                    <a:pt x="114300" y="3485388"/>
                  </a:lnTo>
                  <a:lnTo>
                    <a:pt x="114300" y="3600450"/>
                  </a:lnTo>
                  <a:lnTo>
                    <a:pt x="172212" y="3600450"/>
                  </a:lnTo>
                  <a:lnTo>
                    <a:pt x="172212" y="3485388"/>
                  </a:lnTo>
                  <a:lnTo>
                    <a:pt x="3282696" y="3485388"/>
                  </a:lnTo>
                  <a:lnTo>
                    <a:pt x="3282696" y="3543300"/>
                  </a:lnTo>
                  <a:lnTo>
                    <a:pt x="3398520" y="3485388"/>
                  </a:lnTo>
                  <a:lnTo>
                    <a:pt x="3456432" y="3456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02451" y="2136820"/>
              <a:ext cx="2308860" cy="2450465"/>
            </a:xfrm>
            <a:custGeom>
              <a:avLst/>
              <a:gdLst/>
              <a:ahLst/>
              <a:cxnLst/>
              <a:rect l="l" t="t" r="r" b="b"/>
              <a:pathLst>
                <a:path w="2308859" h="2450465">
                  <a:moveTo>
                    <a:pt x="1669288" y="53167"/>
                  </a:moveTo>
                  <a:lnTo>
                    <a:pt x="1615901" y="39448"/>
                  </a:lnTo>
                  <a:lnTo>
                    <a:pt x="1563288" y="27840"/>
                  </a:lnTo>
                  <a:lnTo>
                    <a:pt x="1511455" y="18300"/>
                  </a:lnTo>
                  <a:lnTo>
                    <a:pt x="1460407" y="10788"/>
                  </a:lnTo>
                  <a:lnTo>
                    <a:pt x="1410147" y="5262"/>
                  </a:lnTo>
                  <a:lnTo>
                    <a:pt x="1360681" y="1680"/>
                  </a:lnTo>
                  <a:lnTo>
                    <a:pt x="1312014" y="0"/>
                  </a:lnTo>
                  <a:lnTo>
                    <a:pt x="1264150" y="180"/>
                  </a:lnTo>
                  <a:lnTo>
                    <a:pt x="1217093" y="2180"/>
                  </a:lnTo>
                  <a:lnTo>
                    <a:pt x="1170850" y="5956"/>
                  </a:lnTo>
                  <a:lnTo>
                    <a:pt x="1125424" y="11469"/>
                  </a:lnTo>
                  <a:lnTo>
                    <a:pt x="1080821" y="18675"/>
                  </a:lnTo>
                  <a:lnTo>
                    <a:pt x="1037045" y="27534"/>
                  </a:lnTo>
                  <a:lnTo>
                    <a:pt x="994101" y="38004"/>
                  </a:lnTo>
                  <a:lnTo>
                    <a:pt x="951993" y="50042"/>
                  </a:lnTo>
                  <a:lnTo>
                    <a:pt x="910727" y="63608"/>
                  </a:lnTo>
                  <a:lnTo>
                    <a:pt x="870307" y="78660"/>
                  </a:lnTo>
                  <a:lnTo>
                    <a:pt x="830738" y="95156"/>
                  </a:lnTo>
                  <a:lnTo>
                    <a:pt x="792025" y="113054"/>
                  </a:lnTo>
                  <a:lnTo>
                    <a:pt x="754172" y="132313"/>
                  </a:lnTo>
                  <a:lnTo>
                    <a:pt x="717185" y="152891"/>
                  </a:lnTo>
                  <a:lnTo>
                    <a:pt x="681068" y="174746"/>
                  </a:lnTo>
                  <a:lnTo>
                    <a:pt x="645825" y="197838"/>
                  </a:lnTo>
                  <a:lnTo>
                    <a:pt x="611462" y="222123"/>
                  </a:lnTo>
                  <a:lnTo>
                    <a:pt x="577984" y="247561"/>
                  </a:lnTo>
                  <a:lnTo>
                    <a:pt x="545395" y="274109"/>
                  </a:lnTo>
                  <a:lnTo>
                    <a:pt x="513699" y="301727"/>
                  </a:lnTo>
                  <a:lnTo>
                    <a:pt x="482903" y="330372"/>
                  </a:lnTo>
                  <a:lnTo>
                    <a:pt x="453010" y="360003"/>
                  </a:lnTo>
                  <a:lnTo>
                    <a:pt x="424025" y="390578"/>
                  </a:lnTo>
                  <a:lnTo>
                    <a:pt x="395953" y="422056"/>
                  </a:lnTo>
                  <a:lnTo>
                    <a:pt x="368799" y="454394"/>
                  </a:lnTo>
                  <a:lnTo>
                    <a:pt x="342568" y="487552"/>
                  </a:lnTo>
                  <a:lnTo>
                    <a:pt x="317263" y="521487"/>
                  </a:lnTo>
                  <a:lnTo>
                    <a:pt x="292891" y="556158"/>
                  </a:lnTo>
                  <a:lnTo>
                    <a:pt x="269456" y="591523"/>
                  </a:lnTo>
                  <a:lnTo>
                    <a:pt x="246963" y="627541"/>
                  </a:lnTo>
                  <a:lnTo>
                    <a:pt x="225416" y="664170"/>
                  </a:lnTo>
                  <a:lnTo>
                    <a:pt x="204820" y="701368"/>
                  </a:lnTo>
                  <a:lnTo>
                    <a:pt x="185180" y="739093"/>
                  </a:lnTo>
                  <a:lnTo>
                    <a:pt x="166500" y="777305"/>
                  </a:lnTo>
                  <a:lnTo>
                    <a:pt x="148787" y="815961"/>
                  </a:lnTo>
                  <a:lnTo>
                    <a:pt x="132043" y="855019"/>
                  </a:lnTo>
                  <a:lnTo>
                    <a:pt x="116275" y="894438"/>
                  </a:lnTo>
                  <a:lnTo>
                    <a:pt x="101486" y="934177"/>
                  </a:lnTo>
                  <a:lnTo>
                    <a:pt x="87682" y="974193"/>
                  </a:lnTo>
                  <a:lnTo>
                    <a:pt x="74868" y="1014445"/>
                  </a:lnTo>
                  <a:lnTo>
                    <a:pt x="63047" y="1054891"/>
                  </a:lnTo>
                  <a:lnTo>
                    <a:pt x="52226" y="1095490"/>
                  </a:lnTo>
                  <a:lnTo>
                    <a:pt x="42408" y="1136201"/>
                  </a:lnTo>
                  <a:lnTo>
                    <a:pt x="33598" y="1176980"/>
                  </a:lnTo>
                  <a:lnTo>
                    <a:pt x="25802" y="1217787"/>
                  </a:lnTo>
                  <a:lnTo>
                    <a:pt x="19024" y="1258580"/>
                  </a:lnTo>
                  <a:lnTo>
                    <a:pt x="13268" y="1299318"/>
                  </a:lnTo>
                  <a:lnTo>
                    <a:pt x="8541" y="1339958"/>
                  </a:lnTo>
                  <a:lnTo>
                    <a:pt x="4845" y="1380459"/>
                  </a:lnTo>
                  <a:lnTo>
                    <a:pt x="2186" y="1420780"/>
                  </a:lnTo>
                  <a:lnTo>
                    <a:pt x="570" y="1460878"/>
                  </a:lnTo>
                  <a:lnTo>
                    <a:pt x="0" y="1500713"/>
                  </a:lnTo>
                  <a:lnTo>
                    <a:pt x="790" y="1559559"/>
                  </a:lnTo>
                  <a:lnTo>
                    <a:pt x="3290" y="1616044"/>
                  </a:lnTo>
                  <a:lnTo>
                    <a:pt x="7483" y="1670213"/>
                  </a:lnTo>
                  <a:lnTo>
                    <a:pt x="13354" y="1722109"/>
                  </a:lnTo>
                  <a:lnTo>
                    <a:pt x="20890" y="1771777"/>
                  </a:lnTo>
                  <a:lnTo>
                    <a:pt x="30075" y="1819261"/>
                  </a:lnTo>
                  <a:lnTo>
                    <a:pt x="40894" y="1864605"/>
                  </a:lnTo>
                  <a:lnTo>
                    <a:pt x="53332" y="1907853"/>
                  </a:lnTo>
                  <a:lnTo>
                    <a:pt x="67374" y="1949050"/>
                  </a:lnTo>
                  <a:lnTo>
                    <a:pt x="83006" y="1988239"/>
                  </a:lnTo>
                  <a:lnTo>
                    <a:pt x="100213" y="2025466"/>
                  </a:lnTo>
                  <a:lnTo>
                    <a:pt x="118979" y="2060774"/>
                  </a:lnTo>
                  <a:lnTo>
                    <a:pt x="139290" y="2094207"/>
                  </a:lnTo>
                  <a:lnTo>
                    <a:pt x="161132" y="2125810"/>
                  </a:lnTo>
                  <a:lnTo>
                    <a:pt x="209345" y="2183703"/>
                  </a:lnTo>
                  <a:lnTo>
                    <a:pt x="263499" y="2234805"/>
                  </a:lnTo>
                  <a:lnTo>
                    <a:pt x="323476" y="2279470"/>
                  </a:lnTo>
                  <a:lnTo>
                    <a:pt x="389157" y="2318053"/>
                  </a:lnTo>
                  <a:lnTo>
                    <a:pt x="424099" y="2335174"/>
                  </a:lnTo>
                  <a:lnTo>
                    <a:pt x="460422" y="2350907"/>
                  </a:lnTo>
                  <a:lnTo>
                    <a:pt x="498112" y="2365296"/>
                  </a:lnTo>
                  <a:lnTo>
                    <a:pt x="537153" y="2378386"/>
                  </a:lnTo>
                  <a:lnTo>
                    <a:pt x="577531" y="2390220"/>
                  </a:lnTo>
                  <a:lnTo>
                    <a:pt x="619230" y="2400844"/>
                  </a:lnTo>
                  <a:lnTo>
                    <a:pt x="662237" y="2410300"/>
                  </a:lnTo>
                  <a:lnTo>
                    <a:pt x="706535" y="2418634"/>
                  </a:lnTo>
                  <a:lnTo>
                    <a:pt x="752111" y="2425890"/>
                  </a:lnTo>
                  <a:lnTo>
                    <a:pt x="798948" y="2432111"/>
                  </a:lnTo>
                  <a:lnTo>
                    <a:pt x="847034" y="2437342"/>
                  </a:lnTo>
                  <a:lnTo>
                    <a:pt x="896351" y="2441628"/>
                  </a:lnTo>
                  <a:lnTo>
                    <a:pt x="946887" y="2445012"/>
                  </a:lnTo>
                  <a:lnTo>
                    <a:pt x="998625" y="2447539"/>
                  </a:lnTo>
                  <a:lnTo>
                    <a:pt x="1051551" y="2449253"/>
                  </a:lnTo>
                  <a:lnTo>
                    <a:pt x="1105649" y="2450198"/>
                  </a:lnTo>
                  <a:lnTo>
                    <a:pt x="1160906" y="2450419"/>
                  </a:lnTo>
                  <a:lnTo>
                    <a:pt x="1227681" y="2447569"/>
                  </a:lnTo>
                  <a:lnTo>
                    <a:pt x="1291722" y="2442753"/>
                  </a:lnTo>
                  <a:lnTo>
                    <a:pt x="1353093" y="2436025"/>
                  </a:lnTo>
                  <a:lnTo>
                    <a:pt x="1411853" y="2427440"/>
                  </a:lnTo>
                  <a:lnTo>
                    <a:pt x="1468063" y="2417054"/>
                  </a:lnTo>
                  <a:lnTo>
                    <a:pt x="1521786" y="2404921"/>
                  </a:lnTo>
                  <a:lnTo>
                    <a:pt x="1573081" y="2391096"/>
                  </a:lnTo>
                  <a:lnTo>
                    <a:pt x="1622011" y="2375634"/>
                  </a:lnTo>
                  <a:lnTo>
                    <a:pt x="1668636" y="2358590"/>
                  </a:lnTo>
                  <a:lnTo>
                    <a:pt x="1713017" y="2340020"/>
                  </a:lnTo>
                  <a:lnTo>
                    <a:pt x="1755216" y="2319978"/>
                  </a:lnTo>
                  <a:lnTo>
                    <a:pt x="1795293" y="2298518"/>
                  </a:lnTo>
                  <a:lnTo>
                    <a:pt x="1833310" y="2275697"/>
                  </a:lnTo>
                  <a:lnTo>
                    <a:pt x="1869328" y="2251570"/>
                  </a:lnTo>
                  <a:lnTo>
                    <a:pt x="1903408" y="2226190"/>
                  </a:lnTo>
                  <a:lnTo>
                    <a:pt x="1935611" y="2199613"/>
                  </a:lnTo>
                  <a:lnTo>
                    <a:pt x="1965997" y="2171894"/>
                  </a:lnTo>
                  <a:lnTo>
                    <a:pt x="1994630" y="2143088"/>
                  </a:lnTo>
                  <a:lnTo>
                    <a:pt x="2021568" y="2113251"/>
                  </a:lnTo>
                  <a:lnTo>
                    <a:pt x="2046874" y="2082436"/>
                  </a:lnTo>
                  <a:lnTo>
                    <a:pt x="2070609" y="2050699"/>
                  </a:lnTo>
                  <a:lnTo>
                    <a:pt x="2092834" y="2018096"/>
                  </a:lnTo>
                  <a:lnTo>
                    <a:pt x="2113609" y="1984680"/>
                  </a:lnTo>
                  <a:lnTo>
                    <a:pt x="2132996" y="1950507"/>
                  </a:lnTo>
                  <a:lnTo>
                    <a:pt x="2151056" y="1915632"/>
                  </a:lnTo>
                  <a:lnTo>
                    <a:pt x="2167851" y="1880110"/>
                  </a:lnTo>
                  <a:lnTo>
                    <a:pt x="2183441" y="1843996"/>
                  </a:lnTo>
                  <a:lnTo>
                    <a:pt x="2197887" y="1807344"/>
                  </a:lnTo>
                  <a:lnTo>
                    <a:pt x="2211251" y="1770211"/>
                  </a:lnTo>
                  <a:lnTo>
                    <a:pt x="2223593" y="1732650"/>
                  </a:lnTo>
                  <a:lnTo>
                    <a:pt x="2234975" y="1694717"/>
                  </a:lnTo>
                  <a:lnTo>
                    <a:pt x="2245458" y="1656467"/>
                  </a:lnTo>
                  <a:lnTo>
                    <a:pt x="2255103" y="1617955"/>
                  </a:lnTo>
                  <a:lnTo>
                    <a:pt x="2263971" y="1579236"/>
                  </a:lnTo>
                  <a:lnTo>
                    <a:pt x="2272124" y="1540364"/>
                  </a:lnTo>
                  <a:lnTo>
                    <a:pt x="2279621" y="1501395"/>
                  </a:lnTo>
                  <a:lnTo>
                    <a:pt x="2286525" y="1462384"/>
                  </a:lnTo>
                  <a:lnTo>
                    <a:pt x="2292897" y="1423385"/>
                  </a:lnTo>
                  <a:lnTo>
                    <a:pt x="2298797" y="1384454"/>
                  </a:lnTo>
                  <a:lnTo>
                    <a:pt x="2304288" y="1345646"/>
                  </a:lnTo>
                  <a:lnTo>
                    <a:pt x="2307274" y="1292452"/>
                  </a:lnTo>
                  <a:lnTo>
                    <a:pt x="2308691" y="1239719"/>
                  </a:lnTo>
                  <a:lnTo>
                    <a:pt x="2308545" y="1187481"/>
                  </a:lnTo>
                  <a:lnTo>
                    <a:pt x="2306841" y="1135773"/>
                  </a:lnTo>
                  <a:lnTo>
                    <a:pt x="2303587" y="1084630"/>
                  </a:lnTo>
                  <a:lnTo>
                    <a:pt x="2298790" y="1034088"/>
                  </a:lnTo>
                  <a:lnTo>
                    <a:pt x="2292455" y="984180"/>
                  </a:lnTo>
                  <a:lnTo>
                    <a:pt x="2284591" y="934943"/>
                  </a:lnTo>
                  <a:lnTo>
                    <a:pt x="2275202" y="886412"/>
                  </a:lnTo>
                  <a:lnTo>
                    <a:pt x="2264297" y="838621"/>
                  </a:lnTo>
                  <a:lnTo>
                    <a:pt x="2251881" y="791606"/>
                  </a:lnTo>
                  <a:lnTo>
                    <a:pt x="2237962" y="745401"/>
                  </a:lnTo>
                  <a:lnTo>
                    <a:pt x="2222546" y="700042"/>
                  </a:lnTo>
                  <a:lnTo>
                    <a:pt x="2205639" y="655564"/>
                  </a:lnTo>
                  <a:lnTo>
                    <a:pt x="2187249" y="612001"/>
                  </a:lnTo>
                  <a:lnTo>
                    <a:pt x="2167381" y="569390"/>
                  </a:lnTo>
                  <a:lnTo>
                    <a:pt x="2146044" y="527764"/>
                  </a:lnTo>
                  <a:lnTo>
                    <a:pt x="2123242" y="487160"/>
                  </a:lnTo>
                  <a:lnTo>
                    <a:pt x="2098983" y="447612"/>
                  </a:lnTo>
                  <a:lnTo>
                    <a:pt x="2073274" y="409155"/>
                  </a:lnTo>
                  <a:lnTo>
                    <a:pt x="2046121" y="371824"/>
                  </a:lnTo>
                  <a:lnTo>
                    <a:pt x="2017531" y="335654"/>
                  </a:lnTo>
                  <a:lnTo>
                    <a:pt x="1987510" y="300681"/>
                  </a:lnTo>
                  <a:lnTo>
                    <a:pt x="1956065" y="266939"/>
                  </a:lnTo>
                  <a:lnTo>
                    <a:pt x="1923204" y="234464"/>
                  </a:lnTo>
                  <a:lnTo>
                    <a:pt x="1888931" y="203291"/>
                  </a:lnTo>
                  <a:lnTo>
                    <a:pt x="1853255" y="173454"/>
                  </a:lnTo>
                  <a:lnTo>
                    <a:pt x="1816181" y="144989"/>
                  </a:lnTo>
                  <a:lnTo>
                    <a:pt x="1777717" y="117930"/>
                  </a:lnTo>
                  <a:lnTo>
                    <a:pt x="1737869" y="92314"/>
                  </a:lnTo>
                  <a:lnTo>
                    <a:pt x="1696644" y="68174"/>
                  </a:lnTo>
                  <a:lnTo>
                    <a:pt x="1654048" y="45547"/>
                  </a:lnTo>
                </a:path>
              </a:pathLst>
            </a:custGeom>
            <a:ln w="57911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08497" y="3789426"/>
              <a:ext cx="1584325" cy="1440180"/>
            </a:xfrm>
            <a:custGeom>
              <a:avLst/>
              <a:gdLst/>
              <a:ahLst/>
              <a:cxnLst/>
              <a:rect l="l" t="t" r="r" b="b"/>
              <a:pathLst>
                <a:path w="1584325" h="1440179">
                  <a:moveTo>
                    <a:pt x="359663" y="0"/>
                  </a:moveTo>
                  <a:lnTo>
                    <a:pt x="364236" y="1440180"/>
                  </a:lnTo>
                </a:path>
                <a:path w="1584325" h="1440179">
                  <a:moveTo>
                    <a:pt x="0" y="808863"/>
                  </a:moveTo>
                  <a:lnTo>
                    <a:pt x="1584198" y="792480"/>
                  </a:lnTo>
                </a:path>
              </a:pathLst>
            </a:custGeom>
            <a:ln w="19812">
              <a:solidFill>
                <a:srgbClr val="497DB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95388" y="5248147"/>
            <a:ext cx="24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z</a:t>
            </a:r>
            <a:r>
              <a:rPr spc="-7" baseline="-20833" dirty="0">
                <a:latin typeface="Carlito"/>
                <a:cs typeface="Carlito"/>
              </a:rPr>
              <a:t>1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0171" y="4392929"/>
            <a:ext cx="24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z</a:t>
            </a:r>
            <a:r>
              <a:rPr spc="-7" baseline="-20833" dirty="0">
                <a:latin typeface="Carlito"/>
                <a:cs typeface="Carlito"/>
              </a:rPr>
              <a:t>2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32390" y="5248147"/>
            <a:ext cx="224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f</a:t>
            </a:r>
            <a:r>
              <a:rPr baseline="-20833" dirty="0">
                <a:latin typeface="Carlito"/>
                <a:cs typeface="Carlito"/>
              </a:rPr>
              <a:t>1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8945" y="1637323"/>
            <a:ext cx="5040630" cy="220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ts val="1989"/>
              </a:lnSpc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f</a:t>
            </a:r>
            <a:r>
              <a:rPr baseline="-20833" dirty="0">
                <a:latin typeface="Carlito"/>
                <a:cs typeface="Carlito"/>
              </a:rPr>
              <a:t>2</a:t>
            </a:r>
          </a:p>
          <a:p>
            <a:pPr marL="368300" indent="-343535">
              <a:lnSpc>
                <a:spcPts val="3670"/>
              </a:lnSpc>
              <a:buChar char="•"/>
              <a:tabLst>
                <a:tab pos="368300" algn="l"/>
                <a:tab pos="368935" algn="l"/>
              </a:tabLst>
            </a:pP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Le vecteur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idéal</a:t>
            </a:r>
            <a:r>
              <a:rPr sz="3200" spc="-6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z</a:t>
            </a:r>
            <a:endParaRPr sz="3200" dirty="0">
              <a:latin typeface="Arial"/>
              <a:cs typeface="Arial"/>
            </a:endParaRPr>
          </a:p>
          <a:p>
            <a:pPr marL="368300" marR="963294"/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(défini </a:t>
            </a:r>
            <a:r>
              <a:rPr sz="3200" spc="-10" dirty="0">
                <a:solidFill>
                  <a:srgbClr val="1F487C"/>
                </a:solidFill>
                <a:latin typeface="Arial"/>
                <a:cs typeface="Arial"/>
              </a:rPr>
              <a:t>dans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l’espace  objectifs)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est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celui  dont</a:t>
            </a:r>
            <a:r>
              <a:rPr sz="3200" spc="-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chaque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412818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3252" y="714074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2908935" marR="5080" indent="-279717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Solutions particulières : vecteur  utopique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11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14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1920542" y="2958219"/>
            <a:ext cx="3910965" cy="2491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spcBef>
                <a:spcPts val="105"/>
              </a:spcBef>
            </a:pP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composantes  légèrement</a:t>
            </a:r>
            <a:r>
              <a:rPr sz="3200" spc="-6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inférieure 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à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celles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du vecteur 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idéal</a:t>
            </a:r>
            <a:endParaRPr sz="3200" dirty="0">
              <a:latin typeface="Arial"/>
              <a:cs typeface="Arial"/>
            </a:endParaRPr>
          </a:p>
          <a:p>
            <a:pPr marL="438784" indent="-287020">
              <a:lnSpc>
                <a:spcPts val="1955"/>
              </a:lnSpc>
              <a:buChar char="•"/>
              <a:tabLst>
                <a:tab pos="438784" algn="l"/>
                <a:tab pos="439420" algn="l"/>
              </a:tabLst>
            </a:pPr>
            <a:r>
              <a:rPr sz="4200" spc="7" baseline="-16865" dirty="0">
                <a:solidFill>
                  <a:srgbClr val="4F81BC"/>
                </a:solidFill>
                <a:latin typeface="Arial"/>
                <a:cs typeface="Arial"/>
              </a:rPr>
              <a:t>Z</a:t>
            </a:r>
            <a:r>
              <a:rPr sz="1850" spc="5" dirty="0">
                <a:solidFill>
                  <a:srgbClr val="4F81BC"/>
                </a:solidFill>
                <a:latin typeface="Arial"/>
                <a:cs typeface="Arial"/>
              </a:rPr>
              <a:t>utopique</a:t>
            </a:r>
            <a:r>
              <a:rPr sz="2775" spc="7" baseline="-45045" dirty="0">
                <a:solidFill>
                  <a:srgbClr val="4F81BC"/>
                </a:solidFill>
                <a:latin typeface="Arial"/>
                <a:cs typeface="Arial"/>
              </a:rPr>
              <a:t>i</a:t>
            </a:r>
            <a:r>
              <a:rPr sz="4200" spc="7" baseline="-16865" dirty="0">
                <a:solidFill>
                  <a:srgbClr val="4F81BC"/>
                </a:solidFill>
                <a:latin typeface="Arial"/>
                <a:cs typeface="Arial"/>
              </a:rPr>
              <a:t>=Z</a:t>
            </a:r>
            <a:r>
              <a:rPr sz="1850" spc="5" dirty="0">
                <a:solidFill>
                  <a:srgbClr val="4F81BC"/>
                </a:solidFill>
                <a:latin typeface="Arial"/>
                <a:cs typeface="Arial"/>
              </a:rPr>
              <a:t>ideal</a:t>
            </a:r>
            <a:endParaRPr sz="1850" dirty="0">
              <a:latin typeface="Arial"/>
              <a:cs typeface="Arial"/>
            </a:endParaRPr>
          </a:p>
          <a:p>
            <a:pPr marL="2546350">
              <a:lnSpc>
                <a:spcPts val="2100"/>
              </a:lnSpc>
            </a:pPr>
            <a:r>
              <a:rPr sz="2775" baseline="-21021" dirty="0">
                <a:solidFill>
                  <a:srgbClr val="4F81BC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-ε</a:t>
            </a:r>
            <a:r>
              <a:rPr sz="2775" baseline="-21021" dirty="0">
                <a:solidFill>
                  <a:srgbClr val="4F81BC"/>
                </a:solidFill>
                <a:latin typeface="Arial"/>
                <a:cs typeface="Arial"/>
              </a:rPr>
              <a:t>i</a:t>
            </a:r>
            <a:endParaRPr sz="2775" baseline="-21021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88479" y="1772411"/>
            <a:ext cx="3456940" cy="3600450"/>
            <a:chOff x="5364479" y="1772411"/>
            <a:chExt cx="3456940" cy="3600450"/>
          </a:xfrm>
        </p:grpSpPr>
        <p:sp>
          <p:nvSpPr>
            <p:cNvPr id="5" name="object 5"/>
            <p:cNvSpPr/>
            <p:nvPr/>
          </p:nvSpPr>
          <p:spPr>
            <a:xfrm>
              <a:off x="5364480" y="1772411"/>
              <a:ext cx="3456940" cy="3600450"/>
            </a:xfrm>
            <a:custGeom>
              <a:avLst/>
              <a:gdLst/>
              <a:ahLst/>
              <a:cxnLst/>
              <a:rect l="l" t="t" r="r" b="b"/>
              <a:pathLst>
                <a:path w="3456940" h="3600450">
                  <a:moveTo>
                    <a:pt x="3456432" y="3456432"/>
                  </a:moveTo>
                  <a:lnTo>
                    <a:pt x="3398520" y="3427476"/>
                  </a:lnTo>
                  <a:lnTo>
                    <a:pt x="3282696" y="3369564"/>
                  </a:lnTo>
                  <a:lnTo>
                    <a:pt x="3282696" y="3427476"/>
                  </a:lnTo>
                  <a:lnTo>
                    <a:pt x="172212" y="3427476"/>
                  </a:lnTo>
                  <a:lnTo>
                    <a:pt x="172212" y="173736"/>
                  </a:lnTo>
                  <a:lnTo>
                    <a:pt x="230124" y="173736"/>
                  </a:lnTo>
                  <a:lnTo>
                    <a:pt x="215646" y="144780"/>
                  </a:lnTo>
                  <a:lnTo>
                    <a:pt x="143256" y="0"/>
                  </a:lnTo>
                  <a:lnTo>
                    <a:pt x="56388" y="173736"/>
                  </a:lnTo>
                  <a:lnTo>
                    <a:pt x="114300" y="173736"/>
                  </a:lnTo>
                  <a:lnTo>
                    <a:pt x="114300" y="3427476"/>
                  </a:lnTo>
                  <a:lnTo>
                    <a:pt x="0" y="3427476"/>
                  </a:lnTo>
                  <a:lnTo>
                    <a:pt x="0" y="3485388"/>
                  </a:lnTo>
                  <a:lnTo>
                    <a:pt x="114300" y="3485388"/>
                  </a:lnTo>
                  <a:lnTo>
                    <a:pt x="114300" y="3600450"/>
                  </a:lnTo>
                  <a:lnTo>
                    <a:pt x="172212" y="3600450"/>
                  </a:lnTo>
                  <a:lnTo>
                    <a:pt x="172212" y="3485388"/>
                  </a:lnTo>
                  <a:lnTo>
                    <a:pt x="3282696" y="3485388"/>
                  </a:lnTo>
                  <a:lnTo>
                    <a:pt x="3282696" y="3543300"/>
                  </a:lnTo>
                  <a:lnTo>
                    <a:pt x="3398520" y="3485388"/>
                  </a:lnTo>
                  <a:lnTo>
                    <a:pt x="3456432" y="3456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8497" y="4374641"/>
              <a:ext cx="504190" cy="855344"/>
            </a:xfrm>
            <a:custGeom>
              <a:avLst/>
              <a:gdLst/>
              <a:ahLst/>
              <a:cxnLst/>
              <a:rect l="l" t="t" r="r" b="b"/>
              <a:pathLst>
                <a:path w="504189" h="855345">
                  <a:moveTo>
                    <a:pt x="209550" y="0"/>
                  </a:moveTo>
                  <a:lnTo>
                    <a:pt x="199643" y="855090"/>
                  </a:lnTo>
                </a:path>
                <a:path w="504189" h="855345">
                  <a:moveTo>
                    <a:pt x="0" y="364235"/>
                  </a:moveTo>
                  <a:lnTo>
                    <a:pt x="504063" y="369188"/>
                  </a:lnTo>
                </a:path>
              </a:pathLst>
            </a:custGeom>
            <a:ln w="19812">
              <a:solidFill>
                <a:srgbClr val="497DB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17969" y="5204586"/>
            <a:ext cx="24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z</a:t>
            </a:r>
            <a:r>
              <a:rPr spc="-7" baseline="-20833" dirty="0">
                <a:latin typeface="Carlito"/>
                <a:cs typeface="Carlito"/>
              </a:rPr>
              <a:t>1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0717" y="4546169"/>
            <a:ext cx="243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z</a:t>
            </a:r>
            <a:r>
              <a:rPr spc="-7" baseline="-20833" dirty="0">
                <a:latin typeface="Carlito"/>
                <a:cs typeface="Carlito"/>
              </a:rPr>
              <a:t>2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32390" y="5248147"/>
            <a:ext cx="224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f</a:t>
            </a:r>
            <a:r>
              <a:rPr baseline="-20833" dirty="0">
                <a:latin typeface="Carlito"/>
                <a:cs typeface="Carlito"/>
              </a:rPr>
              <a:t>1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40523" y="4354577"/>
            <a:ext cx="319404" cy="38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24649" y="4161536"/>
            <a:ext cx="1873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100" dirty="0">
                <a:latin typeface="Trebuchet MS"/>
                <a:cs typeface="Trebuchet MS"/>
              </a:rPr>
              <a:t>ε</a:t>
            </a:r>
            <a:r>
              <a:rPr sz="1050" baseline="-19841" dirty="0">
                <a:latin typeface="Carlito"/>
                <a:cs typeface="Carlito"/>
              </a:rPr>
              <a:t>1</a:t>
            </a:r>
            <a:endParaRPr sz="1050" baseline="-19841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2756" y="4559047"/>
            <a:ext cx="1873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100" dirty="0">
                <a:latin typeface="Trebuchet MS"/>
                <a:cs typeface="Trebuchet MS"/>
              </a:rPr>
              <a:t>ε</a:t>
            </a:r>
            <a:r>
              <a:rPr sz="1050" baseline="-19841" dirty="0">
                <a:latin typeface="Carlito"/>
                <a:cs typeface="Carlito"/>
              </a:rPr>
              <a:t>2</a:t>
            </a:r>
            <a:endParaRPr sz="1050" baseline="-19841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4804" y="2136820"/>
            <a:ext cx="2540508" cy="2651588"/>
            <a:chOff x="5670803" y="2136820"/>
            <a:chExt cx="2540508" cy="2651588"/>
          </a:xfrm>
        </p:grpSpPr>
        <p:sp>
          <p:nvSpPr>
            <p:cNvPr id="15" name="object 15"/>
            <p:cNvSpPr/>
            <p:nvPr/>
          </p:nvSpPr>
          <p:spPr>
            <a:xfrm>
              <a:off x="5902451" y="2136820"/>
              <a:ext cx="2308860" cy="2450465"/>
            </a:xfrm>
            <a:custGeom>
              <a:avLst/>
              <a:gdLst/>
              <a:ahLst/>
              <a:cxnLst/>
              <a:rect l="l" t="t" r="r" b="b"/>
              <a:pathLst>
                <a:path w="2308859" h="2450465">
                  <a:moveTo>
                    <a:pt x="1669288" y="53167"/>
                  </a:moveTo>
                  <a:lnTo>
                    <a:pt x="1615901" y="39448"/>
                  </a:lnTo>
                  <a:lnTo>
                    <a:pt x="1563288" y="27840"/>
                  </a:lnTo>
                  <a:lnTo>
                    <a:pt x="1511455" y="18300"/>
                  </a:lnTo>
                  <a:lnTo>
                    <a:pt x="1460407" y="10788"/>
                  </a:lnTo>
                  <a:lnTo>
                    <a:pt x="1410147" y="5262"/>
                  </a:lnTo>
                  <a:lnTo>
                    <a:pt x="1360681" y="1680"/>
                  </a:lnTo>
                  <a:lnTo>
                    <a:pt x="1312014" y="0"/>
                  </a:lnTo>
                  <a:lnTo>
                    <a:pt x="1264150" y="180"/>
                  </a:lnTo>
                  <a:lnTo>
                    <a:pt x="1217093" y="2180"/>
                  </a:lnTo>
                  <a:lnTo>
                    <a:pt x="1170850" y="5956"/>
                  </a:lnTo>
                  <a:lnTo>
                    <a:pt x="1125424" y="11469"/>
                  </a:lnTo>
                  <a:lnTo>
                    <a:pt x="1080821" y="18675"/>
                  </a:lnTo>
                  <a:lnTo>
                    <a:pt x="1037045" y="27534"/>
                  </a:lnTo>
                  <a:lnTo>
                    <a:pt x="994101" y="38004"/>
                  </a:lnTo>
                  <a:lnTo>
                    <a:pt x="951993" y="50042"/>
                  </a:lnTo>
                  <a:lnTo>
                    <a:pt x="910727" y="63608"/>
                  </a:lnTo>
                  <a:lnTo>
                    <a:pt x="870307" y="78660"/>
                  </a:lnTo>
                  <a:lnTo>
                    <a:pt x="830738" y="95156"/>
                  </a:lnTo>
                  <a:lnTo>
                    <a:pt x="792025" y="113054"/>
                  </a:lnTo>
                  <a:lnTo>
                    <a:pt x="754172" y="132313"/>
                  </a:lnTo>
                  <a:lnTo>
                    <a:pt x="717185" y="152891"/>
                  </a:lnTo>
                  <a:lnTo>
                    <a:pt x="681068" y="174746"/>
                  </a:lnTo>
                  <a:lnTo>
                    <a:pt x="645825" y="197838"/>
                  </a:lnTo>
                  <a:lnTo>
                    <a:pt x="611462" y="222123"/>
                  </a:lnTo>
                  <a:lnTo>
                    <a:pt x="577984" y="247561"/>
                  </a:lnTo>
                  <a:lnTo>
                    <a:pt x="545395" y="274109"/>
                  </a:lnTo>
                  <a:lnTo>
                    <a:pt x="513699" y="301727"/>
                  </a:lnTo>
                  <a:lnTo>
                    <a:pt x="482903" y="330372"/>
                  </a:lnTo>
                  <a:lnTo>
                    <a:pt x="453010" y="360003"/>
                  </a:lnTo>
                  <a:lnTo>
                    <a:pt x="424025" y="390578"/>
                  </a:lnTo>
                  <a:lnTo>
                    <a:pt x="395953" y="422056"/>
                  </a:lnTo>
                  <a:lnTo>
                    <a:pt x="368799" y="454394"/>
                  </a:lnTo>
                  <a:lnTo>
                    <a:pt x="342568" y="487552"/>
                  </a:lnTo>
                  <a:lnTo>
                    <a:pt x="317263" y="521487"/>
                  </a:lnTo>
                  <a:lnTo>
                    <a:pt x="292891" y="556158"/>
                  </a:lnTo>
                  <a:lnTo>
                    <a:pt x="269456" y="591523"/>
                  </a:lnTo>
                  <a:lnTo>
                    <a:pt x="246963" y="627541"/>
                  </a:lnTo>
                  <a:lnTo>
                    <a:pt x="225416" y="664170"/>
                  </a:lnTo>
                  <a:lnTo>
                    <a:pt x="204820" y="701368"/>
                  </a:lnTo>
                  <a:lnTo>
                    <a:pt x="185180" y="739093"/>
                  </a:lnTo>
                  <a:lnTo>
                    <a:pt x="166500" y="777305"/>
                  </a:lnTo>
                  <a:lnTo>
                    <a:pt x="148787" y="815961"/>
                  </a:lnTo>
                  <a:lnTo>
                    <a:pt x="132043" y="855019"/>
                  </a:lnTo>
                  <a:lnTo>
                    <a:pt x="116275" y="894438"/>
                  </a:lnTo>
                  <a:lnTo>
                    <a:pt x="101486" y="934177"/>
                  </a:lnTo>
                  <a:lnTo>
                    <a:pt x="87682" y="974193"/>
                  </a:lnTo>
                  <a:lnTo>
                    <a:pt x="74868" y="1014445"/>
                  </a:lnTo>
                  <a:lnTo>
                    <a:pt x="63047" y="1054891"/>
                  </a:lnTo>
                  <a:lnTo>
                    <a:pt x="52226" y="1095490"/>
                  </a:lnTo>
                  <a:lnTo>
                    <a:pt x="42408" y="1136201"/>
                  </a:lnTo>
                  <a:lnTo>
                    <a:pt x="33598" y="1176980"/>
                  </a:lnTo>
                  <a:lnTo>
                    <a:pt x="25802" y="1217787"/>
                  </a:lnTo>
                  <a:lnTo>
                    <a:pt x="19024" y="1258580"/>
                  </a:lnTo>
                  <a:lnTo>
                    <a:pt x="13268" y="1299318"/>
                  </a:lnTo>
                  <a:lnTo>
                    <a:pt x="8541" y="1339958"/>
                  </a:lnTo>
                  <a:lnTo>
                    <a:pt x="4845" y="1380459"/>
                  </a:lnTo>
                  <a:lnTo>
                    <a:pt x="2186" y="1420780"/>
                  </a:lnTo>
                  <a:lnTo>
                    <a:pt x="570" y="1460878"/>
                  </a:lnTo>
                  <a:lnTo>
                    <a:pt x="0" y="1500713"/>
                  </a:lnTo>
                  <a:lnTo>
                    <a:pt x="790" y="1559559"/>
                  </a:lnTo>
                  <a:lnTo>
                    <a:pt x="3290" y="1616044"/>
                  </a:lnTo>
                  <a:lnTo>
                    <a:pt x="7483" y="1670213"/>
                  </a:lnTo>
                  <a:lnTo>
                    <a:pt x="13354" y="1722109"/>
                  </a:lnTo>
                  <a:lnTo>
                    <a:pt x="20890" y="1771777"/>
                  </a:lnTo>
                  <a:lnTo>
                    <a:pt x="30075" y="1819261"/>
                  </a:lnTo>
                  <a:lnTo>
                    <a:pt x="40894" y="1864605"/>
                  </a:lnTo>
                  <a:lnTo>
                    <a:pt x="53332" y="1907853"/>
                  </a:lnTo>
                  <a:lnTo>
                    <a:pt x="67374" y="1949050"/>
                  </a:lnTo>
                  <a:lnTo>
                    <a:pt x="83006" y="1988239"/>
                  </a:lnTo>
                  <a:lnTo>
                    <a:pt x="100213" y="2025466"/>
                  </a:lnTo>
                  <a:lnTo>
                    <a:pt x="118979" y="2060774"/>
                  </a:lnTo>
                  <a:lnTo>
                    <a:pt x="139290" y="2094207"/>
                  </a:lnTo>
                  <a:lnTo>
                    <a:pt x="161132" y="2125810"/>
                  </a:lnTo>
                  <a:lnTo>
                    <a:pt x="209345" y="2183703"/>
                  </a:lnTo>
                  <a:lnTo>
                    <a:pt x="263499" y="2234805"/>
                  </a:lnTo>
                  <a:lnTo>
                    <a:pt x="323476" y="2279470"/>
                  </a:lnTo>
                  <a:lnTo>
                    <a:pt x="389157" y="2318053"/>
                  </a:lnTo>
                  <a:lnTo>
                    <a:pt x="424099" y="2335174"/>
                  </a:lnTo>
                  <a:lnTo>
                    <a:pt x="460422" y="2350907"/>
                  </a:lnTo>
                  <a:lnTo>
                    <a:pt x="498112" y="2365296"/>
                  </a:lnTo>
                  <a:lnTo>
                    <a:pt x="537153" y="2378386"/>
                  </a:lnTo>
                  <a:lnTo>
                    <a:pt x="577531" y="2390220"/>
                  </a:lnTo>
                  <a:lnTo>
                    <a:pt x="619230" y="2400844"/>
                  </a:lnTo>
                  <a:lnTo>
                    <a:pt x="662237" y="2410300"/>
                  </a:lnTo>
                  <a:lnTo>
                    <a:pt x="706535" y="2418634"/>
                  </a:lnTo>
                  <a:lnTo>
                    <a:pt x="752111" y="2425890"/>
                  </a:lnTo>
                  <a:lnTo>
                    <a:pt x="798948" y="2432111"/>
                  </a:lnTo>
                  <a:lnTo>
                    <a:pt x="847034" y="2437342"/>
                  </a:lnTo>
                  <a:lnTo>
                    <a:pt x="896351" y="2441628"/>
                  </a:lnTo>
                  <a:lnTo>
                    <a:pt x="946887" y="2445012"/>
                  </a:lnTo>
                  <a:lnTo>
                    <a:pt x="998625" y="2447539"/>
                  </a:lnTo>
                  <a:lnTo>
                    <a:pt x="1051551" y="2449253"/>
                  </a:lnTo>
                  <a:lnTo>
                    <a:pt x="1105649" y="2450198"/>
                  </a:lnTo>
                  <a:lnTo>
                    <a:pt x="1160906" y="2450419"/>
                  </a:lnTo>
                  <a:lnTo>
                    <a:pt x="1227681" y="2447569"/>
                  </a:lnTo>
                  <a:lnTo>
                    <a:pt x="1291722" y="2442753"/>
                  </a:lnTo>
                  <a:lnTo>
                    <a:pt x="1353093" y="2436025"/>
                  </a:lnTo>
                  <a:lnTo>
                    <a:pt x="1411853" y="2427440"/>
                  </a:lnTo>
                  <a:lnTo>
                    <a:pt x="1468063" y="2417054"/>
                  </a:lnTo>
                  <a:lnTo>
                    <a:pt x="1521786" y="2404921"/>
                  </a:lnTo>
                  <a:lnTo>
                    <a:pt x="1573081" y="2391096"/>
                  </a:lnTo>
                  <a:lnTo>
                    <a:pt x="1622011" y="2375634"/>
                  </a:lnTo>
                  <a:lnTo>
                    <a:pt x="1668636" y="2358590"/>
                  </a:lnTo>
                  <a:lnTo>
                    <a:pt x="1713017" y="2340020"/>
                  </a:lnTo>
                  <a:lnTo>
                    <a:pt x="1755216" y="2319978"/>
                  </a:lnTo>
                  <a:lnTo>
                    <a:pt x="1795293" y="2298518"/>
                  </a:lnTo>
                  <a:lnTo>
                    <a:pt x="1833310" y="2275697"/>
                  </a:lnTo>
                  <a:lnTo>
                    <a:pt x="1869328" y="2251570"/>
                  </a:lnTo>
                  <a:lnTo>
                    <a:pt x="1903408" y="2226190"/>
                  </a:lnTo>
                  <a:lnTo>
                    <a:pt x="1935611" y="2199613"/>
                  </a:lnTo>
                  <a:lnTo>
                    <a:pt x="1965997" y="2171894"/>
                  </a:lnTo>
                  <a:lnTo>
                    <a:pt x="1994630" y="2143088"/>
                  </a:lnTo>
                  <a:lnTo>
                    <a:pt x="2021568" y="2113251"/>
                  </a:lnTo>
                  <a:lnTo>
                    <a:pt x="2046874" y="2082436"/>
                  </a:lnTo>
                  <a:lnTo>
                    <a:pt x="2070609" y="2050699"/>
                  </a:lnTo>
                  <a:lnTo>
                    <a:pt x="2092834" y="2018096"/>
                  </a:lnTo>
                  <a:lnTo>
                    <a:pt x="2113609" y="1984680"/>
                  </a:lnTo>
                  <a:lnTo>
                    <a:pt x="2132996" y="1950507"/>
                  </a:lnTo>
                  <a:lnTo>
                    <a:pt x="2151056" y="1915632"/>
                  </a:lnTo>
                  <a:lnTo>
                    <a:pt x="2167851" y="1880110"/>
                  </a:lnTo>
                  <a:lnTo>
                    <a:pt x="2183441" y="1843996"/>
                  </a:lnTo>
                  <a:lnTo>
                    <a:pt x="2197887" y="1807344"/>
                  </a:lnTo>
                  <a:lnTo>
                    <a:pt x="2211251" y="1770211"/>
                  </a:lnTo>
                  <a:lnTo>
                    <a:pt x="2223593" y="1732650"/>
                  </a:lnTo>
                  <a:lnTo>
                    <a:pt x="2234975" y="1694717"/>
                  </a:lnTo>
                  <a:lnTo>
                    <a:pt x="2245458" y="1656467"/>
                  </a:lnTo>
                  <a:lnTo>
                    <a:pt x="2255103" y="1617955"/>
                  </a:lnTo>
                  <a:lnTo>
                    <a:pt x="2263971" y="1579236"/>
                  </a:lnTo>
                  <a:lnTo>
                    <a:pt x="2272124" y="1540364"/>
                  </a:lnTo>
                  <a:lnTo>
                    <a:pt x="2279621" y="1501395"/>
                  </a:lnTo>
                  <a:lnTo>
                    <a:pt x="2286525" y="1462384"/>
                  </a:lnTo>
                  <a:lnTo>
                    <a:pt x="2292897" y="1423385"/>
                  </a:lnTo>
                  <a:lnTo>
                    <a:pt x="2298797" y="1384454"/>
                  </a:lnTo>
                  <a:lnTo>
                    <a:pt x="2304288" y="1345646"/>
                  </a:lnTo>
                  <a:lnTo>
                    <a:pt x="2307274" y="1292452"/>
                  </a:lnTo>
                  <a:lnTo>
                    <a:pt x="2308691" y="1239719"/>
                  </a:lnTo>
                  <a:lnTo>
                    <a:pt x="2308545" y="1187481"/>
                  </a:lnTo>
                  <a:lnTo>
                    <a:pt x="2306841" y="1135773"/>
                  </a:lnTo>
                  <a:lnTo>
                    <a:pt x="2303587" y="1084630"/>
                  </a:lnTo>
                  <a:lnTo>
                    <a:pt x="2298790" y="1034088"/>
                  </a:lnTo>
                  <a:lnTo>
                    <a:pt x="2292455" y="984180"/>
                  </a:lnTo>
                  <a:lnTo>
                    <a:pt x="2284591" y="934943"/>
                  </a:lnTo>
                  <a:lnTo>
                    <a:pt x="2275202" y="886412"/>
                  </a:lnTo>
                  <a:lnTo>
                    <a:pt x="2264297" y="838621"/>
                  </a:lnTo>
                  <a:lnTo>
                    <a:pt x="2251881" y="791606"/>
                  </a:lnTo>
                  <a:lnTo>
                    <a:pt x="2237962" y="745401"/>
                  </a:lnTo>
                  <a:lnTo>
                    <a:pt x="2222546" y="700042"/>
                  </a:lnTo>
                  <a:lnTo>
                    <a:pt x="2205639" y="655564"/>
                  </a:lnTo>
                  <a:lnTo>
                    <a:pt x="2187249" y="612001"/>
                  </a:lnTo>
                  <a:lnTo>
                    <a:pt x="2167381" y="569390"/>
                  </a:lnTo>
                  <a:lnTo>
                    <a:pt x="2146044" y="527764"/>
                  </a:lnTo>
                  <a:lnTo>
                    <a:pt x="2123242" y="487160"/>
                  </a:lnTo>
                  <a:lnTo>
                    <a:pt x="2098983" y="447612"/>
                  </a:lnTo>
                  <a:lnTo>
                    <a:pt x="2073274" y="409155"/>
                  </a:lnTo>
                  <a:lnTo>
                    <a:pt x="2046121" y="371824"/>
                  </a:lnTo>
                  <a:lnTo>
                    <a:pt x="2017531" y="335654"/>
                  </a:lnTo>
                  <a:lnTo>
                    <a:pt x="1987510" y="300681"/>
                  </a:lnTo>
                  <a:lnTo>
                    <a:pt x="1956065" y="266939"/>
                  </a:lnTo>
                  <a:lnTo>
                    <a:pt x="1923204" y="234464"/>
                  </a:lnTo>
                  <a:lnTo>
                    <a:pt x="1888931" y="203291"/>
                  </a:lnTo>
                  <a:lnTo>
                    <a:pt x="1853255" y="173454"/>
                  </a:lnTo>
                  <a:lnTo>
                    <a:pt x="1816181" y="144989"/>
                  </a:lnTo>
                  <a:lnTo>
                    <a:pt x="1777717" y="117930"/>
                  </a:lnTo>
                  <a:lnTo>
                    <a:pt x="1737869" y="92314"/>
                  </a:lnTo>
                  <a:lnTo>
                    <a:pt x="1696644" y="68174"/>
                  </a:lnTo>
                  <a:lnTo>
                    <a:pt x="1654048" y="45547"/>
                  </a:lnTo>
                </a:path>
              </a:pathLst>
            </a:custGeom>
            <a:ln w="57911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70803" y="4683252"/>
              <a:ext cx="94487" cy="105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77355" y="2845308"/>
              <a:ext cx="96011" cy="105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 flipV="1">
              <a:off x="6277356" y="3398644"/>
              <a:ext cx="96010" cy="133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61758" y="2703830"/>
            <a:ext cx="1400175" cy="918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Point </a:t>
            </a:r>
            <a:r>
              <a:rPr spc="-10" dirty="0">
                <a:latin typeface="Carlito"/>
                <a:cs typeface="Carlito"/>
              </a:rPr>
              <a:t>utopique  </a:t>
            </a:r>
            <a:r>
              <a:rPr spc="-15" dirty="0">
                <a:latin typeface="Carlito"/>
                <a:cs typeface="Carlito"/>
              </a:rPr>
              <a:t>Point</a:t>
            </a:r>
            <a:r>
              <a:rPr spc="-5" dirty="0">
                <a:latin typeface="Carlito"/>
                <a:cs typeface="Carlito"/>
              </a:rPr>
              <a:t> idéal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4" name="object 3"/>
          <p:cNvSpPr txBox="1"/>
          <p:nvPr/>
        </p:nvSpPr>
        <p:spPr>
          <a:xfrm>
            <a:off x="1916352" y="2956542"/>
            <a:ext cx="3910965" cy="2491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spcBef>
                <a:spcPts val="105"/>
              </a:spcBef>
            </a:pP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composantes  légèrement</a:t>
            </a:r>
            <a:r>
              <a:rPr sz="3200" spc="-6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inférieure 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à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celles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du vecteur 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idéal</a:t>
            </a:r>
            <a:endParaRPr sz="3200" dirty="0">
              <a:latin typeface="Arial"/>
              <a:cs typeface="Arial"/>
            </a:endParaRPr>
          </a:p>
          <a:p>
            <a:pPr marL="438784" indent="-287020">
              <a:lnSpc>
                <a:spcPts val="1955"/>
              </a:lnSpc>
              <a:buChar char="•"/>
              <a:tabLst>
                <a:tab pos="438784" algn="l"/>
                <a:tab pos="439420" algn="l"/>
              </a:tabLst>
            </a:pPr>
            <a:r>
              <a:rPr sz="4200" spc="7" baseline="-16865" dirty="0">
                <a:solidFill>
                  <a:srgbClr val="4F81BC"/>
                </a:solidFill>
                <a:latin typeface="Arial"/>
                <a:cs typeface="Arial"/>
              </a:rPr>
              <a:t>Z</a:t>
            </a:r>
            <a:r>
              <a:rPr sz="1850" spc="5" dirty="0">
                <a:solidFill>
                  <a:srgbClr val="4F81BC"/>
                </a:solidFill>
                <a:latin typeface="Arial"/>
                <a:cs typeface="Arial"/>
              </a:rPr>
              <a:t>utopique</a:t>
            </a:r>
            <a:r>
              <a:rPr sz="2775" spc="7" baseline="-45045" dirty="0">
                <a:solidFill>
                  <a:srgbClr val="4F81BC"/>
                </a:solidFill>
                <a:latin typeface="Arial"/>
                <a:cs typeface="Arial"/>
              </a:rPr>
              <a:t>i</a:t>
            </a:r>
            <a:r>
              <a:rPr sz="4200" spc="7" baseline="-16865" dirty="0">
                <a:solidFill>
                  <a:srgbClr val="4F81BC"/>
                </a:solidFill>
                <a:latin typeface="Arial"/>
                <a:cs typeface="Arial"/>
              </a:rPr>
              <a:t>=Z</a:t>
            </a:r>
            <a:r>
              <a:rPr sz="1850" spc="5" dirty="0">
                <a:solidFill>
                  <a:srgbClr val="4F81BC"/>
                </a:solidFill>
                <a:latin typeface="Arial"/>
                <a:cs typeface="Arial"/>
              </a:rPr>
              <a:t>ideal</a:t>
            </a:r>
            <a:endParaRPr sz="1850" dirty="0">
              <a:latin typeface="Arial"/>
              <a:cs typeface="Arial"/>
            </a:endParaRPr>
          </a:p>
          <a:p>
            <a:pPr marL="2546350">
              <a:lnSpc>
                <a:spcPts val="2100"/>
              </a:lnSpc>
            </a:pPr>
            <a:r>
              <a:rPr sz="2775" baseline="-21021" dirty="0">
                <a:solidFill>
                  <a:srgbClr val="4F81BC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-ε</a:t>
            </a:r>
            <a:r>
              <a:rPr sz="2775" baseline="-21021" dirty="0">
                <a:solidFill>
                  <a:srgbClr val="4F81BC"/>
                </a:solidFill>
                <a:latin typeface="Arial"/>
                <a:cs typeface="Arial"/>
              </a:rPr>
              <a:t>i</a:t>
            </a:r>
            <a:endParaRPr sz="2775" baseline="-21021" dirty="0">
              <a:latin typeface="Arial"/>
              <a:cs typeface="Arial"/>
            </a:endParaRPr>
          </a:p>
        </p:txBody>
      </p:sp>
      <p:sp>
        <p:nvSpPr>
          <p:cNvPr id="25" name="object 10"/>
          <p:cNvSpPr txBox="1"/>
          <p:nvPr/>
        </p:nvSpPr>
        <p:spPr>
          <a:xfrm>
            <a:off x="1585847" y="1751363"/>
            <a:ext cx="5040630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ts val="1989"/>
              </a:lnSpc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f</a:t>
            </a:r>
            <a:r>
              <a:rPr baseline="-20833" dirty="0">
                <a:latin typeface="Carlito"/>
                <a:cs typeface="Carlito"/>
              </a:rPr>
              <a:t>2</a:t>
            </a:r>
          </a:p>
          <a:p>
            <a:pPr marL="368300" indent="-343535">
              <a:lnSpc>
                <a:spcPts val="3670"/>
              </a:lnSpc>
              <a:buChar char="•"/>
              <a:tabLst>
                <a:tab pos="368300" algn="l"/>
                <a:tab pos="368935" algn="l"/>
              </a:tabLst>
            </a:pP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Le vecteur</a:t>
            </a:r>
            <a:r>
              <a:rPr sz="3200" spc="-5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utopique</a:t>
            </a:r>
            <a:endParaRPr sz="3200" dirty="0">
              <a:latin typeface="Arial"/>
              <a:cs typeface="Arial"/>
            </a:endParaRPr>
          </a:p>
          <a:p>
            <a:pPr marL="368300"/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possède</a:t>
            </a:r>
            <a:r>
              <a:rPr sz="3200" spc="-4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des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223524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986" y="767866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3358515" marR="5080" indent="-324675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Solutions particulières : vecteur  nadir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11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15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1332166" y="1849138"/>
            <a:ext cx="4291330" cy="23126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0" marR="30480" indent="-343535">
              <a:lnSpc>
                <a:spcPct val="80000"/>
              </a:lnSpc>
              <a:spcBef>
                <a:spcPts val="819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Le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vecteur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nadir z  (défini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dans l’espace  objectifs) est celui</a:t>
            </a:r>
            <a:r>
              <a:rPr sz="3000" spc="-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dont 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chaque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composante  (z</a:t>
            </a:r>
            <a:r>
              <a:rPr sz="3000" spc="-7" baseline="-20833" dirty="0">
                <a:solidFill>
                  <a:srgbClr val="1F487C"/>
                </a:solidFill>
                <a:latin typeface="Arial"/>
                <a:cs typeface="Arial"/>
              </a:rPr>
              <a:t>i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)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est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la valeur  maximale de</a:t>
            </a:r>
            <a:r>
              <a:rPr sz="3000" spc="-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l’objectif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5371" y="4044637"/>
            <a:ext cx="34721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correspondant</a:t>
            </a:r>
            <a:r>
              <a:rPr sz="3000" spc="-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(f</a:t>
            </a:r>
            <a:r>
              <a:rPr sz="3000" spc="-7" baseline="-20833" dirty="0">
                <a:solidFill>
                  <a:srgbClr val="1F487C"/>
                </a:solidFill>
                <a:latin typeface="Arial"/>
                <a:cs typeface="Arial"/>
              </a:rPr>
              <a:t>i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(x))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0770" y="4410093"/>
            <a:ext cx="3536950" cy="15811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819"/>
              </a:spcBef>
            </a:pP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pour x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appartenant</a:t>
            </a:r>
            <a:r>
              <a:rPr sz="3000" spc="-9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à 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l’ensemble des  solutions Pareto-  optimales</a:t>
            </a:r>
            <a:endParaRPr sz="3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88479" y="1772411"/>
            <a:ext cx="3456940" cy="3600450"/>
            <a:chOff x="5364479" y="1772411"/>
            <a:chExt cx="3456940" cy="3600450"/>
          </a:xfrm>
        </p:grpSpPr>
        <p:sp>
          <p:nvSpPr>
            <p:cNvPr id="7" name="object 7"/>
            <p:cNvSpPr/>
            <p:nvPr/>
          </p:nvSpPr>
          <p:spPr>
            <a:xfrm>
              <a:off x="5364480" y="1772411"/>
              <a:ext cx="3456940" cy="3600450"/>
            </a:xfrm>
            <a:custGeom>
              <a:avLst/>
              <a:gdLst/>
              <a:ahLst/>
              <a:cxnLst/>
              <a:rect l="l" t="t" r="r" b="b"/>
              <a:pathLst>
                <a:path w="3456940" h="3600450">
                  <a:moveTo>
                    <a:pt x="3456432" y="3456432"/>
                  </a:moveTo>
                  <a:lnTo>
                    <a:pt x="3398520" y="3427476"/>
                  </a:lnTo>
                  <a:lnTo>
                    <a:pt x="3282696" y="3369564"/>
                  </a:lnTo>
                  <a:lnTo>
                    <a:pt x="3282696" y="3427476"/>
                  </a:lnTo>
                  <a:lnTo>
                    <a:pt x="172212" y="3427476"/>
                  </a:lnTo>
                  <a:lnTo>
                    <a:pt x="172212" y="173736"/>
                  </a:lnTo>
                  <a:lnTo>
                    <a:pt x="230124" y="173736"/>
                  </a:lnTo>
                  <a:lnTo>
                    <a:pt x="215646" y="144780"/>
                  </a:lnTo>
                  <a:lnTo>
                    <a:pt x="143256" y="0"/>
                  </a:lnTo>
                  <a:lnTo>
                    <a:pt x="56388" y="173736"/>
                  </a:lnTo>
                  <a:lnTo>
                    <a:pt x="114300" y="173736"/>
                  </a:lnTo>
                  <a:lnTo>
                    <a:pt x="114300" y="3427476"/>
                  </a:lnTo>
                  <a:lnTo>
                    <a:pt x="0" y="3427476"/>
                  </a:lnTo>
                  <a:lnTo>
                    <a:pt x="0" y="3485388"/>
                  </a:lnTo>
                  <a:lnTo>
                    <a:pt x="114300" y="3485388"/>
                  </a:lnTo>
                  <a:lnTo>
                    <a:pt x="114300" y="3600450"/>
                  </a:lnTo>
                  <a:lnTo>
                    <a:pt x="172212" y="3600450"/>
                  </a:lnTo>
                  <a:lnTo>
                    <a:pt x="172212" y="3485388"/>
                  </a:lnTo>
                  <a:lnTo>
                    <a:pt x="3282696" y="3485388"/>
                  </a:lnTo>
                  <a:lnTo>
                    <a:pt x="3282696" y="3543300"/>
                  </a:lnTo>
                  <a:lnTo>
                    <a:pt x="3398520" y="3485388"/>
                  </a:lnTo>
                  <a:lnTo>
                    <a:pt x="3456432" y="3456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08497" y="3704082"/>
              <a:ext cx="1438275" cy="1525905"/>
            </a:xfrm>
            <a:custGeom>
              <a:avLst/>
              <a:gdLst/>
              <a:ahLst/>
              <a:cxnLst/>
              <a:rect l="l" t="t" r="r" b="b"/>
              <a:pathLst>
                <a:path w="1438275" h="1525904">
                  <a:moveTo>
                    <a:pt x="1437894" y="9144"/>
                  </a:moveTo>
                  <a:lnTo>
                    <a:pt x="1427987" y="1525524"/>
                  </a:lnTo>
                </a:path>
                <a:path w="1438275" h="1525904">
                  <a:moveTo>
                    <a:pt x="0" y="0"/>
                  </a:moveTo>
                  <a:lnTo>
                    <a:pt x="1438021" y="0"/>
                  </a:lnTo>
                </a:path>
              </a:pathLst>
            </a:custGeom>
            <a:ln w="19812">
              <a:solidFill>
                <a:srgbClr val="497DB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47202" y="5188077"/>
            <a:ext cx="24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z</a:t>
            </a:r>
            <a:r>
              <a:rPr spc="-7" baseline="-20833" dirty="0">
                <a:latin typeface="Carlito"/>
                <a:cs typeface="Carlito"/>
              </a:rPr>
              <a:t>1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7162" y="3514470"/>
            <a:ext cx="11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z</a:t>
            </a:r>
            <a:endParaRPr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7459" y="3647058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2390" y="5248147"/>
            <a:ext cx="224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f</a:t>
            </a:r>
            <a:r>
              <a:rPr baseline="-20833" dirty="0">
                <a:latin typeface="Carlito"/>
                <a:cs typeface="Carlito"/>
              </a:rPr>
              <a:t>1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6541" y="1391539"/>
            <a:ext cx="224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f</a:t>
            </a:r>
            <a:r>
              <a:rPr baseline="-20833" dirty="0">
                <a:latin typeface="Carlito"/>
                <a:cs typeface="Carlito"/>
              </a:rPr>
              <a:t>2</a:t>
            </a:r>
            <a:endParaRPr baseline="-20833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4804" y="2136820"/>
            <a:ext cx="2540508" cy="2651588"/>
            <a:chOff x="5670803" y="2136820"/>
            <a:chExt cx="2540508" cy="2651588"/>
          </a:xfrm>
        </p:grpSpPr>
        <p:sp>
          <p:nvSpPr>
            <p:cNvPr id="15" name="object 15"/>
            <p:cNvSpPr/>
            <p:nvPr/>
          </p:nvSpPr>
          <p:spPr>
            <a:xfrm>
              <a:off x="5827775" y="4546092"/>
              <a:ext cx="96012" cy="105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2451" y="2136820"/>
              <a:ext cx="2308860" cy="2450465"/>
            </a:xfrm>
            <a:custGeom>
              <a:avLst/>
              <a:gdLst/>
              <a:ahLst/>
              <a:cxnLst/>
              <a:rect l="l" t="t" r="r" b="b"/>
              <a:pathLst>
                <a:path w="2308859" h="2450465">
                  <a:moveTo>
                    <a:pt x="1669288" y="53167"/>
                  </a:moveTo>
                  <a:lnTo>
                    <a:pt x="1615901" y="39448"/>
                  </a:lnTo>
                  <a:lnTo>
                    <a:pt x="1563288" y="27840"/>
                  </a:lnTo>
                  <a:lnTo>
                    <a:pt x="1511455" y="18300"/>
                  </a:lnTo>
                  <a:lnTo>
                    <a:pt x="1460407" y="10788"/>
                  </a:lnTo>
                  <a:lnTo>
                    <a:pt x="1410147" y="5262"/>
                  </a:lnTo>
                  <a:lnTo>
                    <a:pt x="1360681" y="1680"/>
                  </a:lnTo>
                  <a:lnTo>
                    <a:pt x="1312014" y="0"/>
                  </a:lnTo>
                  <a:lnTo>
                    <a:pt x="1264150" y="180"/>
                  </a:lnTo>
                  <a:lnTo>
                    <a:pt x="1217093" y="2180"/>
                  </a:lnTo>
                  <a:lnTo>
                    <a:pt x="1170850" y="5956"/>
                  </a:lnTo>
                  <a:lnTo>
                    <a:pt x="1125424" y="11469"/>
                  </a:lnTo>
                  <a:lnTo>
                    <a:pt x="1080821" y="18675"/>
                  </a:lnTo>
                  <a:lnTo>
                    <a:pt x="1037045" y="27534"/>
                  </a:lnTo>
                  <a:lnTo>
                    <a:pt x="994101" y="38004"/>
                  </a:lnTo>
                  <a:lnTo>
                    <a:pt x="951993" y="50042"/>
                  </a:lnTo>
                  <a:lnTo>
                    <a:pt x="910727" y="63608"/>
                  </a:lnTo>
                  <a:lnTo>
                    <a:pt x="870307" y="78660"/>
                  </a:lnTo>
                  <a:lnTo>
                    <a:pt x="830738" y="95156"/>
                  </a:lnTo>
                  <a:lnTo>
                    <a:pt x="792025" y="113054"/>
                  </a:lnTo>
                  <a:lnTo>
                    <a:pt x="754172" y="132313"/>
                  </a:lnTo>
                  <a:lnTo>
                    <a:pt x="717185" y="152891"/>
                  </a:lnTo>
                  <a:lnTo>
                    <a:pt x="681068" y="174746"/>
                  </a:lnTo>
                  <a:lnTo>
                    <a:pt x="645825" y="197838"/>
                  </a:lnTo>
                  <a:lnTo>
                    <a:pt x="611462" y="222123"/>
                  </a:lnTo>
                  <a:lnTo>
                    <a:pt x="577984" y="247561"/>
                  </a:lnTo>
                  <a:lnTo>
                    <a:pt x="545395" y="274109"/>
                  </a:lnTo>
                  <a:lnTo>
                    <a:pt x="513699" y="301727"/>
                  </a:lnTo>
                  <a:lnTo>
                    <a:pt x="482903" y="330372"/>
                  </a:lnTo>
                  <a:lnTo>
                    <a:pt x="453010" y="360003"/>
                  </a:lnTo>
                  <a:lnTo>
                    <a:pt x="424025" y="390578"/>
                  </a:lnTo>
                  <a:lnTo>
                    <a:pt x="395953" y="422056"/>
                  </a:lnTo>
                  <a:lnTo>
                    <a:pt x="368799" y="454394"/>
                  </a:lnTo>
                  <a:lnTo>
                    <a:pt x="342568" y="487552"/>
                  </a:lnTo>
                  <a:lnTo>
                    <a:pt x="317263" y="521487"/>
                  </a:lnTo>
                  <a:lnTo>
                    <a:pt x="292891" y="556158"/>
                  </a:lnTo>
                  <a:lnTo>
                    <a:pt x="269456" y="591523"/>
                  </a:lnTo>
                  <a:lnTo>
                    <a:pt x="246963" y="627541"/>
                  </a:lnTo>
                  <a:lnTo>
                    <a:pt x="225416" y="664170"/>
                  </a:lnTo>
                  <a:lnTo>
                    <a:pt x="204820" y="701368"/>
                  </a:lnTo>
                  <a:lnTo>
                    <a:pt x="185180" y="739093"/>
                  </a:lnTo>
                  <a:lnTo>
                    <a:pt x="166500" y="777305"/>
                  </a:lnTo>
                  <a:lnTo>
                    <a:pt x="148787" y="815961"/>
                  </a:lnTo>
                  <a:lnTo>
                    <a:pt x="132043" y="855019"/>
                  </a:lnTo>
                  <a:lnTo>
                    <a:pt x="116275" y="894438"/>
                  </a:lnTo>
                  <a:lnTo>
                    <a:pt x="101486" y="934177"/>
                  </a:lnTo>
                  <a:lnTo>
                    <a:pt x="87682" y="974193"/>
                  </a:lnTo>
                  <a:lnTo>
                    <a:pt x="74868" y="1014445"/>
                  </a:lnTo>
                  <a:lnTo>
                    <a:pt x="63047" y="1054891"/>
                  </a:lnTo>
                  <a:lnTo>
                    <a:pt x="52226" y="1095490"/>
                  </a:lnTo>
                  <a:lnTo>
                    <a:pt x="42408" y="1136201"/>
                  </a:lnTo>
                  <a:lnTo>
                    <a:pt x="33598" y="1176980"/>
                  </a:lnTo>
                  <a:lnTo>
                    <a:pt x="25802" y="1217787"/>
                  </a:lnTo>
                  <a:lnTo>
                    <a:pt x="19024" y="1258580"/>
                  </a:lnTo>
                  <a:lnTo>
                    <a:pt x="13268" y="1299318"/>
                  </a:lnTo>
                  <a:lnTo>
                    <a:pt x="8541" y="1339958"/>
                  </a:lnTo>
                  <a:lnTo>
                    <a:pt x="4845" y="1380459"/>
                  </a:lnTo>
                  <a:lnTo>
                    <a:pt x="2186" y="1420780"/>
                  </a:lnTo>
                  <a:lnTo>
                    <a:pt x="570" y="1460878"/>
                  </a:lnTo>
                  <a:lnTo>
                    <a:pt x="0" y="1500713"/>
                  </a:lnTo>
                  <a:lnTo>
                    <a:pt x="790" y="1559559"/>
                  </a:lnTo>
                  <a:lnTo>
                    <a:pt x="3290" y="1616044"/>
                  </a:lnTo>
                  <a:lnTo>
                    <a:pt x="7483" y="1670213"/>
                  </a:lnTo>
                  <a:lnTo>
                    <a:pt x="13354" y="1722109"/>
                  </a:lnTo>
                  <a:lnTo>
                    <a:pt x="20890" y="1771777"/>
                  </a:lnTo>
                  <a:lnTo>
                    <a:pt x="30075" y="1819261"/>
                  </a:lnTo>
                  <a:lnTo>
                    <a:pt x="40894" y="1864605"/>
                  </a:lnTo>
                  <a:lnTo>
                    <a:pt x="53332" y="1907853"/>
                  </a:lnTo>
                  <a:lnTo>
                    <a:pt x="67374" y="1949050"/>
                  </a:lnTo>
                  <a:lnTo>
                    <a:pt x="83006" y="1988239"/>
                  </a:lnTo>
                  <a:lnTo>
                    <a:pt x="100213" y="2025466"/>
                  </a:lnTo>
                  <a:lnTo>
                    <a:pt x="118979" y="2060774"/>
                  </a:lnTo>
                  <a:lnTo>
                    <a:pt x="139290" y="2094207"/>
                  </a:lnTo>
                  <a:lnTo>
                    <a:pt x="161132" y="2125810"/>
                  </a:lnTo>
                  <a:lnTo>
                    <a:pt x="209345" y="2183703"/>
                  </a:lnTo>
                  <a:lnTo>
                    <a:pt x="263499" y="2234805"/>
                  </a:lnTo>
                  <a:lnTo>
                    <a:pt x="323476" y="2279470"/>
                  </a:lnTo>
                  <a:lnTo>
                    <a:pt x="389157" y="2318053"/>
                  </a:lnTo>
                  <a:lnTo>
                    <a:pt x="424099" y="2335174"/>
                  </a:lnTo>
                  <a:lnTo>
                    <a:pt x="460422" y="2350907"/>
                  </a:lnTo>
                  <a:lnTo>
                    <a:pt x="498112" y="2365296"/>
                  </a:lnTo>
                  <a:lnTo>
                    <a:pt x="537153" y="2378386"/>
                  </a:lnTo>
                  <a:lnTo>
                    <a:pt x="577531" y="2390220"/>
                  </a:lnTo>
                  <a:lnTo>
                    <a:pt x="619230" y="2400844"/>
                  </a:lnTo>
                  <a:lnTo>
                    <a:pt x="662237" y="2410300"/>
                  </a:lnTo>
                  <a:lnTo>
                    <a:pt x="706535" y="2418634"/>
                  </a:lnTo>
                  <a:lnTo>
                    <a:pt x="752111" y="2425890"/>
                  </a:lnTo>
                  <a:lnTo>
                    <a:pt x="798948" y="2432111"/>
                  </a:lnTo>
                  <a:lnTo>
                    <a:pt x="847034" y="2437342"/>
                  </a:lnTo>
                  <a:lnTo>
                    <a:pt x="896351" y="2441628"/>
                  </a:lnTo>
                  <a:lnTo>
                    <a:pt x="946887" y="2445012"/>
                  </a:lnTo>
                  <a:lnTo>
                    <a:pt x="998625" y="2447539"/>
                  </a:lnTo>
                  <a:lnTo>
                    <a:pt x="1051551" y="2449253"/>
                  </a:lnTo>
                  <a:lnTo>
                    <a:pt x="1105649" y="2450198"/>
                  </a:lnTo>
                  <a:lnTo>
                    <a:pt x="1160906" y="2450419"/>
                  </a:lnTo>
                  <a:lnTo>
                    <a:pt x="1227681" y="2447569"/>
                  </a:lnTo>
                  <a:lnTo>
                    <a:pt x="1291722" y="2442753"/>
                  </a:lnTo>
                  <a:lnTo>
                    <a:pt x="1353093" y="2436025"/>
                  </a:lnTo>
                  <a:lnTo>
                    <a:pt x="1411853" y="2427440"/>
                  </a:lnTo>
                  <a:lnTo>
                    <a:pt x="1468063" y="2417054"/>
                  </a:lnTo>
                  <a:lnTo>
                    <a:pt x="1521786" y="2404921"/>
                  </a:lnTo>
                  <a:lnTo>
                    <a:pt x="1573081" y="2391096"/>
                  </a:lnTo>
                  <a:lnTo>
                    <a:pt x="1622011" y="2375634"/>
                  </a:lnTo>
                  <a:lnTo>
                    <a:pt x="1668636" y="2358590"/>
                  </a:lnTo>
                  <a:lnTo>
                    <a:pt x="1713017" y="2340020"/>
                  </a:lnTo>
                  <a:lnTo>
                    <a:pt x="1755216" y="2319978"/>
                  </a:lnTo>
                  <a:lnTo>
                    <a:pt x="1795293" y="2298518"/>
                  </a:lnTo>
                  <a:lnTo>
                    <a:pt x="1833310" y="2275697"/>
                  </a:lnTo>
                  <a:lnTo>
                    <a:pt x="1869328" y="2251570"/>
                  </a:lnTo>
                  <a:lnTo>
                    <a:pt x="1903408" y="2226190"/>
                  </a:lnTo>
                  <a:lnTo>
                    <a:pt x="1935611" y="2199613"/>
                  </a:lnTo>
                  <a:lnTo>
                    <a:pt x="1965997" y="2171894"/>
                  </a:lnTo>
                  <a:lnTo>
                    <a:pt x="1994630" y="2143088"/>
                  </a:lnTo>
                  <a:lnTo>
                    <a:pt x="2021568" y="2113251"/>
                  </a:lnTo>
                  <a:lnTo>
                    <a:pt x="2046874" y="2082436"/>
                  </a:lnTo>
                  <a:lnTo>
                    <a:pt x="2070609" y="2050699"/>
                  </a:lnTo>
                  <a:lnTo>
                    <a:pt x="2092834" y="2018096"/>
                  </a:lnTo>
                  <a:lnTo>
                    <a:pt x="2113609" y="1984680"/>
                  </a:lnTo>
                  <a:lnTo>
                    <a:pt x="2132996" y="1950507"/>
                  </a:lnTo>
                  <a:lnTo>
                    <a:pt x="2151056" y="1915632"/>
                  </a:lnTo>
                  <a:lnTo>
                    <a:pt x="2167851" y="1880110"/>
                  </a:lnTo>
                  <a:lnTo>
                    <a:pt x="2183441" y="1843996"/>
                  </a:lnTo>
                  <a:lnTo>
                    <a:pt x="2197887" y="1807344"/>
                  </a:lnTo>
                  <a:lnTo>
                    <a:pt x="2211251" y="1770211"/>
                  </a:lnTo>
                  <a:lnTo>
                    <a:pt x="2223593" y="1732650"/>
                  </a:lnTo>
                  <a:lnTo>
                    <a:pt x="2234975" y="1694717"/>
                  </a:lnTo>
                  <a:lnTo>
                    <a:pt x="2245458" y="1656467"/>
                  </a:lnTo>
                  <a:lnTo>
                    <a:pt x="2255103" y="1617955"/>
                  </a:lnTo>
                  <a:lnTo>
                    <a:pt x="2263971" y="1579236"/>
                  </a:lnTo>
                  <a:lnTo>
                    <a:pt x="2272124" y="1540364"/>
                  </a:lnTo>
                  <a:lnTo>
                    <a:pt x="2279621" y="1501395"/>
                  </a:lnTo>
                  <a:lnTo>
                    <a:pt x="2286525" y="1462384"/>
                  </a:lnTo>
                  <a:lnTo>
                    <a:pt x="2292897" y="1423385"/>
                  </a:lnTo>
                  <a:lnTo>
                    <a:pt x="2298797" y="1384454"/>
                  </a:lnTo>
                  <a:lnTo>
                    <a:pt x="2304288" y="1345646"/>
                  </a:lnTo>
                  <a:lnTo>
                    <a:pt x="2307274" y="1292452"/>
                  </a:lnTo>
                  <a:lnTo>
                    <a:pt x="2308691" y="1239719"/>
                  </a:lnTo>
                  <a:lnTo>
                    <a:pt x="2308545" y="1187481"/>
                  </a:lnTo>
                  <a:lnTo>
                    <a:pt x="2306841" y="1135773"/>
                  </a:lnTo>
                  <a:lnTo>
                    <a:pt x="2303587" y="1084630"/>
                  </a:lnTo>
                  <a:lnTo>
                    <a:pt x="2298790" y="1034088"/>
                  </a:lnTo>
                  <a:lnTo>
                    <a:pt x="2292455" y="984180"/>
                  </a:lnTo>
                  <a:lnTo>
                    <a:pt x="2284591" y="934943"/>
                  </a:lnTo>
                  <a:lnTo>
                    <a:pt x="2275202" y="886412"/>
                  </a:lnTo>
                  <a:lnTo>
                    <a:pt x="2264297" y="838621"/>
                  </a:lnTo>
                  <a:lnTo>
                    <a:pt x="2251881" y="791606"/>
                  </a:lnTo>
                  <a:lnTo>
                    <a:pt x="2237962" y="745401"/>
                  </a:lnTo>
                  <a:lnTo>
                    <a:pt x="2222546" y="700042"/>
                  </a:lnTo>
                  <a:lnTo>
                    <a:pt x="2205639" y="655564"/>
                  </a:lnTo>
                  <a:lnTo>
                    <a:pt x="2187249" y="612001"/>
                  </a:lnTo>
                  <a:lnTo>
                    <a:pt x="2167381" y="569390"/>
                  </a:lnTo>
                  <a:lnTo>
                    <a:pt x="2146044" y="527764"/>
                  </a:lnTo>
                  <a:lnTo>
                    <a:pt x="2123242" y="487160"/>
                  </a:lnTo>
                  <a:lnTo>
                    <a:pt x="2098983" y="447612"/>
                  </a:lnTo>
                  <a:lnTo>
                    <a:pt x="2073274" y="409155"/>
                  </a:lnTo>
                  <a:lnTo>
                    <a:pt x="2046121" y="371824"/>
                  </a:lnTo>
                  <a:lnTo>
                    <a:pt x="2017531" y="335654"/>
                  </a:lnTo>
                  <a:lnTo>
                    <a:pt x="1987510" y="300681"/>
                  </a:lnTo>
                  <a:lnTo>
                    <a:pt x="1956065" y="266939"/>
                  </a:lnTo>
                  <a:lnTo>
                    <a:pt x="1923204" y="234464"/>
                  </a:lnTo>
                  <a:lnTo>
                    <a:pt x="1888931" y="203291"/>
                  </a:lnTo>
                  <a:lnTo>
                    <a:pt x="1853255" y="173454"/>
                  </a:lnTo>
                  <a:lnTo>
                    <a:pt x="1816181" y="144989"/>
                  </a:lnTo>
                  <a:lnTo>
                    <a:pt x="1777717" y="117930"/>
                  </a:lnTo>
                  <a:lnTo>
                    <a:pt x="1737869" y="92314"/>
                  </a:lnTo>
                  <a:lnTo>
                    <a:pt x="1696644" y="68174"/>
                  </a:lnTo>
                  <a:lnTo>
                    <a:pt x="1654048" y="45547"/>
                  </a:lnTo>
                </a:path>
              </a:pathLst>
            </a:custGeom>
            <a:ln w="57911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70803" y="4683252"/>
              <a:ext cx="94487" cy="105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7355" y="2845308"/>
              <a:ext cx="96011" cy="1051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77355" y="3385769"/>
              <a:ext cx="96011" cy="105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88479" y="3668268"/>
              <a:ext cx="96012" cy="1051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77355" y="3658551"/>
              <a:ext cx="96011" cy="1051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61758" y="2703830"/>
            <a:ext cx="1400175" cy="1202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35"/>
              </a:spcBef>
            </a:pPr>
            <a:r>
              <a:rPr spc="-15" dirty="0">
                <a:latin typeface="Carlito"/>
                <a:cs typeface="Carlito"/>
              </a:rPr>
              <a:t>Point </a:t>
            </a:r>
            <a:r>
              <a:rPr spc="-10" dirty="0">
                <a:latin typeface="Carlito"/>
                <a:cs typeface="Carlito"/>
              </a:rPr>
              <a:t>utopique  </a:t>
            </a:r>
            <a:r>
              <a:rPr spc="-15" dirty="0">
                <a:latin typeface="Carlito"/>
                <a:cs typeface="Carlito"/>
              </a:rPr>
              <a:t>Point </a:t>
            </a:r>
            <a:r>
              <a:rPr spc="-5" dirty="0">
                <a:latin typeface="Carlito"/>
                <a:cs typeface="Carlito"/>
              </a:rPr>
              <a:t>idéal  </a:t>
            </a:r>
            <a:r>
              <a:rPr spc="-15" dirty="0">
                <a:latin typeface="Carlito"/>
                <a:cs typeface="Carlito"/>
              </a:rPr>
              <a:t>Point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nadir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3" name="Espace réservé de la date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385788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182" y="726189"/>
            <a:ext cx="572262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 err="1">
                <a:solidFill>
                  <a:srgbClr val="00A6A3"/>
                </a:solidFill>
                <a:latin typeface="Arial"/>
                <a:cs typeface="Arial"/>
              </a:rPr>
              <a:t>Méthodes</a:t>
            </a: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 de </a:t>
            </a:r>
            <a:r>
              <a:rPr sz="4000" b="1" spc="-5" dirty="0" err="1">
                <a:solidFill>
                  <a:srgbClr val="00A6A3"/>
                </a:solidFill>
                <a:latin typeface="Arial"/>
                <a:cs typeface="Arial"/>
              </a:rPr>
              <a:t>résolution</a:t>
            </a:r>
            <a:endParaRPr sz="40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16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1299182" y="1670502"/>
            <a:ext cx="8103234" cy="44577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3535">
              <a:spcBef>
                <a:spcPts val="894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Par </a:t>
            </a:r>
            <a:r>
              <a:rPr sz="3200" spc="-5" dirty="0" err="1">
                <a:solidFill>
                  <a:srgbClr val="1F487C"/>
                </a:solidFill>
                <a:latin typeface="Arial"/>
                <a:cs typeface="Arial"/>
              </a:rPr>
              <a:t>préférence</a:t>
            </a:r>
            <a:r>
              <a:rPr lang="fr-FR" sz="3200" spc="-5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3200" spc="-114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  <a:p>
            <a:pPr marL="781685" marR="845185" lvl="1" indent="-287020">
              <a:spcBef>
                <a:spcPts val="690"/>
              </a:spcBef>
              <a:buChar char="•"/>
              <a:tabLst>
                <a:tab pos="781685" algn="l"/>
                <a:tab pos="782320" algn="l"/>
              </a:tabLst>
            </a:pP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Une seule 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fonction </a:t>
            </a: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objectif composite est  générée à partir des </a:t>
            </a:r>
            <a:r>
              <a:rPr sz="2800" spc="-10" dirty="0">
                <a:solidFill>
                  <a:srgbClr val="4F81BC"/>
                </a:solidFill>
                <a:latin typeface="Arial"/>
                <a:cs typeface="Arial"/>
              </a:rPr>
              <a:t>différentes </a:t>
            </a: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fonction  objectifs</a:t>
            </a:r>
            <a:endParaRPr sz="2800" dirty="0">
              <a:latin typeface="Arial"/>
              <a:cs typeface="Arial"/>
            </a:endParaRPr>
          </a:p>
          <a:p>
            <a:pPr marL="1181100" lvl="2" indent="-229235">
              <a:spcBef>
                <a:spcPts val="590"/>
              </a:spcBef>
              <a:buChar char="•"/>
              <a:tabLst>
                <a:tab pos="1181735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F(x)=g(f</a:t>
            </a:r>
            <a:r>
              <a:rPr sz="2400" baseline="-20833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(x),…,f</a:t>
            </a:r>
            <a:r>
              <a:rPr sz="2400" baseline="-20833" dirty="0">
                <a:solidFill>
                  <a:srgbClr val="585858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(x))</a:t>
            </a:r>
            <a:endParaRPr sz="2400" dirty="0">
              <a:latin typeface="Arial"/>
              <a:cs typeface="Arial"/>
            </a:endParaRPr>
          </a:p>
          <a:p>
            <a:pPr marL="381000" indent="-343535">
              <a:spcBef>
                <a:spcPts val="740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 err="1">
                <a:solidFill>
                  <a:srgbClr val="1F487C"/>
                </a:solidFill>
                <a:latin typeface="Arial"/>
                <a:cs typeface="Arial"/>
              </a:rPr>
              <a:t>Méthode</a:t>
            </a:r>
            <a:r>
              <a:rPr sz="3200" spc="-3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lang="fr-FR" sz="3200" spc="-5" dirty="0">
                <a:solidFill>
                  <a:srgbClr val="1F487C"/>
                </a:solidFill>
                <a:latin typeface="Arial"/>
                <a:cs typeface="Arial"/>
              </a:rPr>
              <a:t>de </a:t>
            </a:r>
            <a:r>
              <a:rPr lang="fr-FR" sz="3200" spc="-5" dirty="0" err="1">
                <a:solidFill>
                  <a:srgbClr val="1F487C"/>
                </a:solidFill>
                <a:latin typeface="Arial"/>
                <a:cs typeface="Arial"/>
              </a:rPr>
              <a:t>surclassement</a:t>
            </a:r>
            <a:endParaRPr sz="3200" dirty="0">
              <a:latin typeface="Arial"/>
              <a:cs typeface="Arial"/>
            </a:endParaRPr>
          </a:p>
          <a:p>
            <a:pPr marL="781685" lvl="1" indent="-287020">
              <a:spcBef>
                <a:spcPts val="690"/>
              </a:spcBef>
              <a:buChar char="•"/>
              <a:tabLst>
                <a:tab pos="781685" algn="l"/>
                <a:tab pos="782320" algn="l"/>
              </a:tabLst>
            </a:pPr>
            <a:r>
              <a:rPr sz="2800" spc="-20" dirty="0">
                <a:solidFill>
                  <a:srgbClr val="4F81BC"/>
                </a:solidFill>
                <a:latin typeface="Arial"/>
                <a:cs typeface="Arial"/>
              </a:rPr>
              <a:t>Trouver </a:t>
            </a: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l’ensemble des solutions</a:t>
            </a:r>
            <a:r>
              <a:rPr sz="2800" spc="6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optimales</a:t>
            </a:r>
            <a:endParaRPr sz="2800" dirty="0">
              <a:latin typeface="Arial"/>
              <a:cs typeface="Arial"/>
            </a:endParaRPr>
          </a:p>
          <a:p>
            <a:pPr marL="781685" marR="30480" lvl="1" indent="-287020">
              <a:spcBef>
                <a:spcPts val="670"/>
              </a:spcBef>
              <a:buChar char="•"/>
              <a:tabLst>
                <a:tab pos="781685" algn="l"/>
                <a:tab pos="782320" algn="l"/>
              </a:tabLst>
            </a:pP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Choisir une solution à l’aide d’information haut  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niveau.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49413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715" y="763722"/>
            <a:ext cx="5818909" cy="690399"/>
          </a:xfrm>
          <a:prstGeom prst="rect">
            <a:avLst/>
          </a:prstGeom>
        </p:spPr>
        <p:txBody>
          <a:bodyPr vert="horz" wrap="square" lIns="0" tIns="13162" rIns="0" bIns="0" rtlCol="0" anchor="b">
            <a:spAutoFit/>
          </a:bodyPr>
          <a:lstStyle/>
          <a:p>
            <a:pPr marL="369221" marR="5542" indent="-356059">
              <a:lnSpc>
                <a:spcPct val="100000"/>
              </a:lnSpc>
              <a:spcBef>
                <a:spcPts val="104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La somme pondérée</a:t>
            </a:r>
            <a:endParaRPr sz="40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8553" y="1898738"/>
            <a:ext cx="8248996" cy="3757392"/>
          </a:xfrm>
          <a:prstGeom prst="rect">
            <a:avLst/>
          </a:prstGeom>
        </p:spPr>
        <p:txBody>
          <a:bodyPr vert="horz" wrap="square" lIns="0" tIns="119842" rIns="0" bIns="0" rtlCol="0">
            <a:spAutoFit/>
          </a:bodyPr>
          <a:lstStyle/>
          <a:p>
            <a:pPr marL="27709">
              <a:spcBef>
                <a:spcPts val="944"/>
              </a:spcBef>
            </a:pP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Valeur globale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3491" spc="-44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a:</a:t>
            </a:r>
          </a:p>
          <a:p>
            <a:pPr marL="27709" marR="1923688" indent="374070">
              <a:lnSpc>
                <a:spcPts val="5029"/>
              </a:lnSpc>
              <a:spcBef>
                <a:spcPts val="305"/>
              </a:spcBef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V(a) = </a:t>
            </a:r>
            <a:r>
              <a:rPr sz="3491" spc="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w</a:t>
            </a:r>
            <a:r>
              <a:rPr sz="3436" spc="8" baseline="-21164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1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3436" baseline="-21164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1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(a) + </a:t>
            </a:r>
            <a:r>
              <a:rPr sz="3491" spc="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w</a:t>
            </a:r>
            <a:r>
              <a:rPr sz="3436" spc="16" baseline="-21164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2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g</a:t>
            </a:r>
            <a:r>
              <a:rPr sz="3436" baseline="-21164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2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(a) + …  a est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meilleure que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3491" spc="-87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si:</a:t>
            </a:r>
          </a:p>
          <a:p>
            <a:pPr marL="401778">
              <a:spcBef>
                <a:spcPts val="528"/>
              </a:spcBef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V(a) &gt;</a:t>
            </a:r>
            <a:r>
              <a:rPr sz="3491" spc="-3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V(b)</a:t>
            </a:r>
          </a:p>
          <a:p>
            <a:pPr marL="401778" marR="19396" indent="-374762">
              <a:spcBef>
                <a:spcPts val="845"/>
              </a:spcBef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(en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supposant que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tous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les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critères</a:t>
            </a:r>
            <a:r>
              <a:rPr sz="3491" spc="-153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soient  à</a:t>
            </a:r>
            <a:r>
              <a:rPr sz="3491" spc="-27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maximiser)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17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287967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0335" y="248347"/>
            <a:ext cx="10972800" cy="1430822"/>
          </a:xfrm>
          <a:prstGeom prst="rect">
            <a:avLst/>
          </a:prstGeom>
        </p:spPr>
        <p:txBody>
          <a:bodyPr vert="horz" wrap="square" lIns="0" tIns="81325" rIns="0" bIns="0" rtlCol="0" anchor="b">
            <a:spAutoFit/>
          </a:bodyPr>
          <a:lstStyle/>
          <a:p>
            <a:pPr marL="2673905" marR="5542" indent="-891531">
              <a:lnSpc>
                <a:spcPct val="100000"/>
              </a:lnSpc>
              <a:spcBef>
                <a:spcPts val="104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La s</a:t>
            </a:r>
            <a:r>
              <a:rPr sz="4400" b="1" spc="-5" dirty="0" err="1">
                <a:solidFill>
                  <a:srgbClr val="00A6A3"/>
                </a:solidFill>
                <a:latin typeface="Arial"/>
                <a:cs typeface="Arial"/>
              </a:rPr>
              <a:t>omme</a:t>
            </a:r>
            <a:r>
              <a:rPr sz="4400" b="1" spc="-5" dirty="0">
                <a:solidFill>
                  <a:srgbClr val="00A6A3"/>
                </a:solidFill>
                <a:latin typeface="Arial"/>
                <a:cs typeface="Arial"/>
              </a:rPr>
              <a:t> </a:t>
            </a:r>
            <a:r>
              <a:rPr sz="4400" b="1" spc="-5" dirty="0" err="1">
                <a:solidFill>
                  <a:srgbClr val="00A6A3"/>
                </a:solidFill>
                <a:latin typeface="Arial"/>
                <a:cs typeface="Arial"/>
              </a:rPr>
              <a:t>pondérée</a:t>
            </a:r>
            <a:r>
              <a:rPr sz="4400" b="1" spc="-5" dirty="0">
                <a:solidFill>
                  <a:srgbClr val="00A6A3"/>
                </a:solidFill>
                <a:latin typeface="Arial"/>
                <a:cs typeface="Arial"/>
              </a:rPr>
              <a:t>  </a:t>
            </a:r>
            <a:b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</a:br>
            <a:r>
              <a:rPr sz="4364" spc="-5" dirty="0" err="1">
                <a:solidFill>
                  <a:schemeClr val="bg2">
                    <a:lumMod val="50000"/>
                  </a:schemeClr>
                </a:solidFill>
              </a:rPr>
              <a:t>Exemple</a:t>
            </a:r>
            <a:r>
              <a:rPr sz="4364" spc="-1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4364" spc="-5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sz="4364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7850" y="1929245"/>
          <a:ext cx="7931034" cy="22790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19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9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8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8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8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8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V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3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9085" algn="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91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3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3909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390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390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390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9085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3909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3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1/5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1/5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1/5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1/5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0355" algn="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1/5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357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54301" y="4708468"/>
            <a:ext cx="6876704" cy="1625585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V(a) = 91 V(b) =</a:t>
            </a:r>
            <a:r>
              <a:rPr sz="3491" spc="-142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88</a:t>
            </a:r>
          </a:p>
          <a:p>
            <a:pPr marL="13854" marR="5542"/>
            <a:r>
              <a:rPr sz="349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Compensation totale des points</a:t>
            </a:r>
            <a:r>
              <a:rPr sz="3491" spc="-115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faibles  et des points</a:t>
            </a:r>
            <a:r>
              <a:rPr sz="3491" spc="-49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forts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18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41509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23262" y="290714"/>
            <a:ext cx="10972800" cy="1430822"/>
          </a:xfrm>
          <a:prstGeom prst="rect">
            <a:avLst/>
          </a:prstGeom>
        </p:spPr>
        <p:txBody>
          <a:bodyPr vert="horz" wrap="square" lIns="0" tIns="81325" rIns="0" bIns="0" rtlCol="0" anchor="b">
            <a:spAutoFit/>
          </a:bodyPr>
          <a:lstStyle/>
          <a:p>
            <a:pPr marL="2673905" marR="5542" indent="-891531">
              <a:lnSpc>
                <a:spcPct val="100000"/>
              </a:lnSpc>
              <a:spcBef>
                <a:spcPts val="104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La s</a:t>
            </a:r>
            <a:r>
              <a:rPr sz="4400" b="1" spc="-5" dirty="0" err="1">
                <a:solidFill>
                  <a:srgbClr val="00A6A3"/>
                </a:solidFill>
                <a:latin typeface="Arial"/>
                <a:cs typeface="Arial"/>
              </a:rPr>
              <a:t>omme</a:t>
            </a:r>
            <a:r>
              <a:rPr sz="4400" b="1" spc="-5" dirty="0">
                <a:solidFill>
                  <a:srgbClr val="00A6A3"/>
                </a:solidFill>
                <a:latin typeface="Arial"/>
                <a:cs typeface="Arial"/>
              </a:rPr>
              <a:t> </a:t>
            </a:r>
            <a:r>
              <a:rPr sz="4400" b="1" spc="-5" dirty="0" err="1">
                <a:solidFill>
                  <a:srgbClr val="00A6A3"/>
                </a:solidFill>
                <a:latin typeface="Arial"/>
                <a:cs typeface="Arial"/>
              </a:rPr>
              <a:t>pondérée</a:t>
            </a:r>
            <a:r>
              <a:rPr sz="4400" b="1" spc="-5" dirty="0">
                <a:solidFill>
                  <a:srgbClr val="00A6A3"/>
                </a:solidFill>
                <a:latin typeface="Arial"/>
                <a:cs typeface="Arial"/>
              </a:rPr>
              <a:t>  </a:t>
            </a:r>
            <a:b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</a:br>
            <a:r>
              <a:rPr sz="4364" spc="-5" dirty="0" err="1">
                <a:solidFill>
                  <a:schemeClr val="bg2">
                    <a:lumMod val="50000"/>
                  </a:schemeClr>
                </a:solidFill>
              </a:rPr>
              <a:t>Exemple</a:t>
            </a:r>
            <a:r>
              <a:rPr sz="4364" spc="-1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4364" spc="-5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sz="4364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2407" y="1961249"/>
            <a:ext cx="7969135" cy="1849691"/>
          </a:xfrm>
          <a:prstGeom prst="rect">
            <a:avLst/>
          </a:prstGeom>
        </p:spPr>
        <p:txBody>
          <a:bodyPr vert="horz" wrap="square" lIns="0" tIns="66502" rIns="0" bIns="0" rtlCol="0">
            <a:spAutoFit/>
          </a:bodyPr>
          <a:lstStyle/>
          <a:p>
            <a:pPr marL="387924" marR="350517" indent="-374762">
              <a:lnSpc>
                <a:spcPts val="3295"/>
              </a:lnSpc>
              <a:spcBef>
                <a:spcPts val="524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Le bénéfice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est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environ 3 fois plus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important 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que le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gain de</a:t>
            </a:r>
            <a:r>
              <a:rPr sz="3055" spc="-16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temps;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387924" marR="5542" indent="-374762">
              <a:lnSpc>
                <a:spcPts val="3305"/>
              </a:lnSpc>
              <a:spcBef>
                <a:spcPts val="731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Soit 0,7 pour le bénéfice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0,3 pour le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gain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  temps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83377" y="4050653"/>
          <a:ext cx="7935190" cy="2041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3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g1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($)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4691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g2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(min)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4691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V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46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17"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46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4691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4691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46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2"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34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3429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3429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26,6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34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0,7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538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0,3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538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453074" y="5079492"/>
            <a:ext cx="1177636" cy="706582"/>
          </a:xfrm>
          <a:custGeom>
            <a:avLst/>
            <a:gdLst/>
            <a:ahLst/>
            <a:cxnLst/>
            <a:rect l="l" t="t" r="r" b="b"/>
            <a:pathLst>
              <a:path w="1079500" h="647700">
                <a:moveTo>
                  <a:pt x="0" y="323850"/>
                </a:moveTo>
                <a:lnTo>
                  <a:pt x="12444" y="254350"/>
                </a:lnTo>
                <a:lnTo>
                  <a:pt x="48025" y="190059"/>
                </a:lnTo>
                <a:lnTo>
                  <a:pt x="73669" y="160358"/>
                </a:lnTo>
                <a:lnTo>
                  <a:pt x="104111" y="132551"/>
                </a:lnTo>
                <a:lnTo>
                  <a:pt x="139022" y="106834"/>
                </a:lnTo>
                <a:lnTo>
                  <a:pt x="178074" y="83404"/>
                </a:lnTo>
                <a:lnTo>
                  <a:pt x="220937" y="62459"/>
                </a:lnTo>
                <a:lnTo>
                  <a:pt x="267283" y="44195"/>
                </a:lnTo>
                <a:lnTo>
                  <a:pt x="316783" y="28811"/>
                </a:lnTo>
                <a:lnTo>
                  <a:pt x="369108" y="16501"/>
                </a:lnTo>
                <a:lnTo>
                  <a:pt x="423930" y="7465"/>
                </a:lnTo>
                <a:lnTo>
                  <a:pt x="480920" y="1899"/>
                </a:lnTo>
                <a:lnTo>
                  <a:pt x="539750" y="0"/>
                </a:lnTo>
                <a:lnTo>
                  <a:pt x="598557" y="1899"/>
                </a:lnTo>
                <a:lnTo>
                  <a:pt x="655531" y="7465"/>
                </a:lnTo>
                <a:lnTo>
                  <a:pt x="710342" y="16501"/>
                </a:lnTo>
                <a:lnTo>
                  <a:pt x="762662" y="28811"/>
                </a:lnTo>
                <a:lnTo>
                  <a:pt x="812160" y="44196"/>
                </a:lnTo>
                <a:lnTo>
                  <a:pt x="858507" y="62459"/>
                </a:lnTo>
                <a:lnTo>
                  <a:pt x="901375" y="83404"/>
                </a:lnTo>
                <a:lnTo>
                  <a:pt x="940433" y="106834"/>
                </a:lnTo>
                <a:lnTo>
                  <a:pt x="975351" y="132551"/>
                </a:lnTo>
                <a:lnTo>
                  <a:pt x="1005802" y="160358"/>
                </a:lnTo>
                <a:lnTo>
                  <a:pt x="1031455" y="190059"/>
                </a:lnTo>
                <a:lnTo>
                  <a:pt x="1067049" y="254350"/>
                </a:lnTo>
                <a:lnTo>
                  <a:pt x="1079500" y="323850"/>
                </a:lnTo>
                <a:lnTo>
                  <a:pt x="1076332" y="359124"/>
                </a:lnTo>
                <a:lnTo>
                  <a:pt x="1067049" y="393300"/>
                </a:lnTo>
                <a:lnTo>
                  <a:pt x="1031455" y="457564"/>
                </a:lnTo>
                <a:lnTo>
                  <a:pt x="1005802" y="487257"/>
                </a:lnTo>
                <a:lnTo>
                  <a:pt x="975351" y="515060"/>
                </a:lnTo>
                <a:lnTo>
                  <a:pt x="940433" y="540776"/>
                </a:lnTo>
                <a:lnTo>
                  <a:pt x="901375" y="564207"/>
                </a:lnTo>
                <a:lnTo>
                  <a:pt x="858507" y="585155"/>
                </a:lnTo>
                <a:lnTo>
                  <a:pt x="812160" y="603423"/>
                </a:lnTo>
                <a:lnTo>
                  <a:pt x="762662" y="618812"/>
                </a:lnTo>
                <a:lnTo>
                  <a:pt x="710342" y="631126"/>
                </a:lnTo>
                <a:lnTo>
                  <a:pt x="655531" y="640166"/>
                </a:lnTo>
                <a:lnTo>
                  <a:pt x="598557" y="645736"/>
                </a:lnTo>
                <a:lnTo>
                  <a:pt x="539750" y="647636"/>
                </a:lnTo>
                <a:lnTo>
                  <a:pt x="480920" y="645736"/>
                </a:lnTo>
                <a:lnTo>
                  <a:pt x="423930" y="640166"/>
                </a:lnTo>
                <a:lnTo>
                  <a:pt x="369108" y="631126"/>
                </a:lnTo>
                <a:lnTo>
                  <a:pt x="316783" y="618812"/>
                </a:lnTo>
                <a:lnTo>
                  <a:pt x="267283" y="603423"/>
                </a:lnTo>
                <a:lnTo>
                  <a:pt x="220937" y="585155"/>
                </a:lnTo>
                <a:lnTo>
                  <a:pt x="178074" y="564207"/>
                </a:lnTo>
                <a:lnTo>
                  <a:pt x="139022" y="540776"/>
                </a:lnTo>
                <a:lnTo>
                  <a:pt x="104111" y="515060"/>
                </a:lnTo>
                <a:lnTo>
                  <a:pt x="73669" y="487257"/>
                </a:lnTo>
                <a:lnTo>
                  <a:pt x="48025" y="457564"/>
                </a:lnTo>
                <a:lnTo>
                  <a:pt x="12444" y="393300"/>
                </a:lnTo>
                <a:lnTo>
                  <a:pt x="0" y="323850"/>
                </a:lnTo>
                <a:close/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6" name="object 6"/>
          <p:cNvSpPr txBox="1"/>
          <p:nvPr/>
        </p:nvSpPr>
        <p:spPr>
          <a:xfrm>
            <a:off x="8271857" y="5720032"/>
            <a:ext cx="1639685" cy="350487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 marL="13854">
              <a:spcBef>
                <a:spcPts val="115"/>
              </a:spcBef>
            </a:pPr>
            <a:r>
              <a:rPr sz="2182" dirty="0">
                <a:solidFill>
                  <a:srgbClr val="FF3300"/>
                </a:solidFill>
                <a:latin typeface="Times New Roman"/>
                <a:cs typeface="Times New Roman"/>
              </a:rPr>
              <a:t>B est</a:t>
            </a:r>
            <a:r>
              <a:rPr sz="2182" spc="-98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182" spc="-5" dirty="0">
                <a:solidFill>
                  <a:srgbClr val="FF3300"/>
                </a:solidFill>
                <a:latin typeface="Times New Roman"/>
                <a:cs typeface="Times New Roman"/>
              </a:rPr>
              <a:t>première</a:t>
            </a:r>
            <a:endParaRPr sz="2182" dirty="0">
              <a:latin typeface="Times New Roman"/>
              <a:cs typeface="Times New Roman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19</a:t>
            </a:fld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242152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0215" y="4298786"/>
            <a:ext cx="10451804" cy="1068881"/>
          </a:xfrm>
          <a:prstGeom prst="rect">
            <a:avLst/>
          </a:prstGeom>
        </p:spPr>
        <p:txBody>
          <a:bodyPr vert="horz" wrap="square" lIns="0" tIns="55244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b="0" dirty="0">
                <a:solidFill>
                  <a:srgbClr val="1F487C"/>
                </a:solidFill>
              </a:rPr>
              <a:t>POMO : Problèmes </a:t>
            </a:r>
            <a:r>
              <a:rPr sz="2000" b="0" spc="-5" dirty="0">
                <a:solidFill>
                  <a:srgbClr val="1F487C"/>
                </a:solidFill>
              </a:rPr>
              <a:t>d’Optimisation </a:t>
            </a:r>
            <a:r>
              <a:rPr sz="2000" b="0" dirty="0">
                <a:solidFill>
                  <a:srgbClr val="1F487C"/>
                </a:solidFill>
              </a:rPr>
              <a:t>Multi Objectifs</a:t>
            </a:r>
            <a:r>
              <a:rPr sz="2000" b="0" spc="-145" dirty="0">
                <a:solidFill>
                  <a:srgbClr val="1F487C"/>
                </a:solidFill>
              </a:rPr>
              <a:t> </a:t>
            </a:r>
            <a:r>
              <a:rPr sz="2000" b="0" dirty="0">
                <a:solidFill>
                  <a:srgbClr val="1F487C"/>
                </a:solidFill>
              </a:rPr>
              <a:t>(MOOP)</a:t>
            </a:r>
            <a:endParaRPr sz="2000" dirty="0"/>
          </a:p>
          <a:p>
            <a:pPr marL="12700" marR="1111885">
              <a:lnSpc>
                <a:spcPct val="100000"/>
              </a:lnSpc>
              <a:spcBef>
                <a:spcPts val="665"/>
              </a:spcBef>
            </a:pPr>
            <a:r>
              <a:rPr spc="-30" dirty="0"/>
              <a:t>OPTIMISATION</a:t>
            </a:r>
            <a:r>
              <a:rPr spc="-60" dirty="0"/>
              <a:t> </a:t>
            </a:r>
            <a:r>
              <a:rPr spc="-55" dirty="0"/>
              <a:t>MULTI-</a:t>
            </a:r>
            <a:r>
              <a:rPr spc="-10" dirty="0"/>
              <a:t>OBJECTIFS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/>
              <a:t>Méthodes d'optimisation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80533" y="437768"/>
            <a:ext cx="10972800" cy="1430822"/>
          </a:xfrm>
          <a:prstGeom prst="rect">
            <a:avLst/>
          </a:prstGeom>
        </p:spPr>
        <p:txBody>
          <a:bodyPr vert="horz" wrap="square" lIns="0" tIns="81325" rIns="0" bIns="0" rtlCol="0" anchor="b">
            <a:spAutoFit/>
          </a:bodyPr>
          <a:lstStyle/>
          <a:p>
            <a:pPr marL="2673905" marR="5542" indent="-891531">
              <a:lnSpc>
                <a:spcPct val="100000"/>
              </a:lnSpc>
              <a:spcBef>
                <a:spcPts val="104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La s</a:t>
            </a:r>
            <a:r>
              <a:rPr sz="4400" b="1" spc="-5" dirty="0" err="1">
                <a:solidFill>
                  <a:srgbClr val="00A6A3"/>
                </a:solidFill>
                <a:latin typeface="Arial"/>
                <a:cs typeface="Arial"/>
              </a:rPr>
              <a:t>omme</a:t>
            </a:r>
            <a:r>
              <a:rPr sz="4400" b="1" spc="-5" dirty="0">
                <a:solidFill>
                  <a:srgbClr val="00A6A3"/>
                </a:solidFill>
                <a:latin typeface="Arial"/>
                <a:cs typeface="Arial"/>
              </a:rPr>
              <a:t> </a:t>
            </a:r>
            <a:r>
              <a:rPr sz="4400" b="1" spc="-5" dirty="0" err="1">
                <a:solidFill>
                  <a:srgbClr val="00A6A3"/>
                </a:solidFill>
                <a:latin typeface="Arial"/>
                <a:cs typeface="Arial"/>
              </a:rPr>
              <a:t>pondérée</a:t>
            </a:r>
            <a:r>
              <a:rPr sz="4400" b="1" spc="-5" dirty="0">
                <a:solidFill>
                  <a:srgbClr val="00A6A3"/>
                </a:solidFill>
                <a:latin typeface="Arial"/>
                <a:cs typeface="Arial"/>
              </a:rPr>
              <a:t>  </a:t>
            </a:r>
            <a:b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</a:br>
            <a:r>
              <a:rPr sz="4364" spc="-5" dirty="0" err="1">
                <a:solidFill>
                  <a:schemeClr val="bg2">
                    <a:lumMod val="50000"/>
                  </a:schemeClr>
                </a:solidFill>
              </a:rPr>
              <a:t>Exemple</a:t>
            </a:r>
            <a:r>
              <a:rPr sz="4364" spc="-1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4364" spc="-5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sz="4364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40167" y="1868590"/>
            <a:ext cx="2852651" cy="4602034"/>
          </a:xfrm>
          <a:prstGeom prst="rect">
            <a:avLst/>
          </a:prstGeom>
        </p:spPr>
        <p:txBody>
          <a:bodyPr vert="horz" wrap="square" lIns="0" tIns="60266" rIns="0" bIns="0" rtlCol="0">
            <a:spAutoFit/>
          </a:bodyPr>
          <a:lstStyle/>
          <a:p>
            <a:pPr marL="13854">
              <a:spcBef>
                <a:spcPts val="473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V(a) =</a:t>
            </a:r>
            <a:r>
              <a:rPr sz="3055" spc="-82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2818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>
              <a:spcBef>
                <a:spcPts val="371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V(b) =</a:t>
            </a:r>
            <a:r>
              <a:rPr sz="3055" spc="-82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2261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>
              <a:spcBef>
                <a:spcPts val="365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 est</a:t>
            </a:r>
            <a:r>
              <a:rPr sz="3055" spc="-27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première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3818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/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V(a) =</a:t>
            </a:r>
            <a:r>
              <a:rPr sz="3055" spc="-22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25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>
              <a:spcBef>
                <a:spcPts val="365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V(b) =</a:t>
            </a:r>
            <a:r>
              <a:rPr sz="3055" spc="-27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26,6</a:t>
            </a:r>
          </a:p>
          <a:p>
            <a:pPr marL="13854" marR="5542">
              <a:lnSpc>
                <a:spcPts val="4036"/>
              </a:lnSpc>
              <a:spcBef>
                <a:spcPts val="196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 est première  Signification</a:t>
            </a:r>
            <a:r>
              <a:rPr sz="3055" spc="-44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des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387924">
              <a:lnSpc>
                <a:spcPts val="3104"/>
              </a:lnSpc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poids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82242"/>
              </p:ext>
            </p:extLst>
          </p:nvPr>
        </p:nvGraphicFramePr>
        <p:xfrm>
          <a:off x="1532659" y="1929246"/>
          <a:ext cx="5343005" cy="4336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g1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(C)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72736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g2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(min)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2736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V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7273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65"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4000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2818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558"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3200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2261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0,7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0,3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05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g1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($)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g2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(min)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V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91"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962"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70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26,6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0,7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3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0,3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3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02947" y="2329365"/>
            <a:ext cx="1021773" cy="549333"/>
          </a:xfrm>
          <a:custGeom>
            <a:avLst/>
            <a:gdLst/>
            <a:ahLst/>
            <a:cxnLst/>
            <a:rect l="l" t="t" r="r" b="b"/>
            <a:pathLst>
              <a:path w="936625" h="503555">
                <a:moveTo>
                  <a:pt x="0" y="251587"/>
                </a:moveTo>
                <a:lnTo>
                  <a:pt x="14295" y="189642"/>
                </a:lnTo>
                <a:lnTo>
                  <a:pt x="54844" y="133318"/>
                </a:lnTo>
                <a:lnTo>
                  <a:pt x="83869" y="107854"/>
                </a:lnTo>
                <a:lnTo>
                  <a:pt x="118143" y="84501"/>
                </a:lnTo>
                <a:lnTo>
                  <a:pt x="157229" y="63498"/>
                </a:lnTo>
                <a:lnTo>
                  <a:pt x="200687" y="45078"/>
                </a:lnTo>
                <a:lnTo>
                  <a:pt x="248081" y="29479"/>
                </a:lnTo>
                <a:lnTo>
                  <a:pt x="298973" y="16935"/>
                </a:lnTo>
                <a:lnTo>
                  <a:pt x="352923" y="7684"/>
                </a:lnTo>
                <a:lnTo>
                  <a:pt x="409494" y="1960"/>
                </a:lnTo>
                <a:lnTo>
                  <a:pt x="468249" y="0"/>
                </a:lnTo>
                <a:lnTo>
                  <a:pt x="527005" y="1960"/>
                </a:lnTo>
                <a:lnTo>
                  <a:pt x="583582" y="7684"/>
                </a:lnTo>
                <a:lnTo>
                  <a:pt x="637542" y="16935"/>
                </a:lnTo>
                <a:lnTo>
                  <a:pt x="688444" y="29479"/>
                </a:lnTo>
                <a:lnTo>
                  <a:pt x="735851" y="45078"/>
                </a:lnTo>
                <a:lnTo>
                  <a:pt x="779325" y="63498"/>
                </a:lnTo>
                <a:lnTo>
                  <a:pt x="818425" y="84501"/>
                </a:lnTo>
                <a:lnTo>
                  <a:pt x="852713" y="107854"/>
                </a:lnTo>
                <a:lnTo>
                  <a:pt x="881751" y="133318"/>
                </a:lnTo>
                <a:lnTo>
                  <a:pt x="922321" y="189642"/>
                </a:lnTo>
                <a:lnTo>
                  <a:pt x="936625" y="251587"/>
                </a:lnTo>
                <a:lnTo>
                  <a:pt x="932976" y="283143"/>
                </a:lnTo>
                <a:lnTo>
                  <a:pt x="922321" y="313531"/>
                </a:lnTo>
                <a:lnTo>
                  <a:pt x="881751" y="369855"/>
                </a:lnTo>
                <a:lnTo>
                  <a:pt x="852713" y="395319"/>
                </a:lnTo>
                <a:lnTo>
                  <a:pt x="818425" y="418672"/>
                </a:lnTo>
                <a:lnTo>
                  <a:pt x="779325" y="439675"/>
                </a:lnTo>
                <a:lnTo>
                  <a:pt x="735851" y="458095"/>
                </a:lnTo>
                <a:lnTo>
                  <a:pt x="688444" y="473694"/>
                </a:lnTo>
                <a:lnTo>
                  <a:pt x="637542" y="486238"/>
                </a:lnTo>
                <a:lnTo>
                  <a:pt x="583582" y="495489"/>
                </a:lnTo>
                <a:lnTo>
                  <a:pt x="527005" y="501213"/>
                </a:lnTo>
                <a:lnTo>
                  <a:pt x="468249" y="503174"/>
                </a:lnTo>
                <a:lnTo>
                  <a:pt x="409494" y="501213"/>
                </a:lnTo>
                <a:lnTo>
                  <a:pt x="352923" y="495489"/>
                </a:lnTo>
                <a:lnTo>
                  <a:pt x="298973" y="486238"/>
                </a:lnTo>
                <a:lnTo>
                  <a:pt x="248081" y="473694"/>
                </a:lnTo>
                <a:lnTo>
                  <a:pt x="200687" y="458095"/>
                </a:lnTo>
                <a:lnTo>
                  <a:pt x="157229" y="439675"/>
                </a:lnTo>
                <a:lnTo>
                  <a:pt x="118143" y="418672"/>
                </a:lnTo>
                <a:lnTo>
                  <a:pt x="83869" y="395319"/>
                </a:lnTo>
                <a:lnTo>
                  <a:pt x="54844" y="369855"/>
                </a:lnTo>
                <a:lnTo>
                  <a:pt x="14295" y="313531"/>
                </a:lnTo>
                <a:lnTo>
                  <a:pt x="0" y="251587"/>
                </a:lnTo>
                <a:close/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6" name="object 6"/>
          <p:cNvSpPr/>
          <p:nvPr/>
        </p:nvSpPr>
        <p:spPr>
          <a:xfrm>
            <a:off x="5702947" y="5392882"/>
            <a:ext cx="1021773" cy="628996"/>
          </a:xfrm>
          <a:custGeom>
            <a:avLst/>
            <a:gdLst/>
            <a:ahLst/>
            <a:cxnLst/>
            <a:rect l="l" t="t" r="r" b="b"/>
            <a:pathLst>
              <a:path w="936625" h="576579">
                <a:moveTo>
                  <a:pt x="0" y="288137"/>
                </a:moveTo>
                <a:lnTo>
                  <a:pt x="14295" y="217191"/>
                </a:lnTo>
                <a:lnTo>
                  <a:pt x="54844" y="152683"/>
                </a:lnTo>
                <a:lnTo>
                  <a:pt x="83869" y="123519"/>
                </a:lnTo>
                <a:lnTo>
                  <a:pt x="118143" y="96775"/>
                </a:lnTo>
                <a:lnTo>
                  <a:pt x="157229" y="72720"/>
                </a:lnTo>
                <a:lnTo>
                  <a:pt x="200687" y="51625"/>
                </a:lnTo>
                <a:lnTo>
                  <a:pt x="248081" y="33760"/>
                </a:lnTo>
                <a:lnTo>
                  <a:pt x="298973" y="19395"/>
                </a:lnTo>
                <a:lnTo>
                  <a:pt x="352923" y="8800"/>
                </a:lnTo>
                <a:lnTo>
                  <a:pt x="409494" y="2245"/>
                </a:lnTo>
                <a:lnTo>
                  <a:pt x="468249" y="0"/>
                </a:lnTo>
                <a:lnTo>
                  <a:pt x="527005" y="2245"/>
                </a:lnTo>
                <a:lnTo>
                  <a:pt x="583582" y="8800"/>
                </a:lnTo>
                <a:lnTo>
                  <a:pt x="637542" y="19395"/>
                </a:lnTo>
                <a:lnTo>
                  <a:pt x="688444" y="33760"/>
                </a:lnTo>
                <a:lnTo>
                  <a:pt x="735851" y="51625"/>
                </a:lnTo>
                <a:lnTo>
                  <a:pt x="779325" y="72720"/>
                </a:lnTo>
                <a:lnTo>
                  <a:pt x="818425" y="96775"/>
                </a:lnTo>
                <a:lnTo>
                  <a:pt x="852713" y="123519"/>
                </a:lnTo>
                <a:lnTo>
                  <a:pt x="881751" y="152683"/>
                </a:lnTo>
                <a:lnTo>
                  <a:pt x="905100" y="183997"/>
                </a:lnTo>
                <a:lnTo>
                  <a:pt x="932976" y="251994"/>
                </a:lnTo>
                <a:lnTo>
                  <a:pt x="936625" y="288137"/>
                </a:lnTo>
                <a:lnTo>
                  <a:pt x="932976" y="324280"/>
                </a:lnTo>
                <a:lnTo>
                  <a:pt x="922321" y="359082"/>
                </a:lnTo>
                <a:lnTo>
                  <a:pt x="881751" y="423588"/>
                </a:lnTo>
                <a:lnTo>
                  <a:pt x="852713" y="452751"/>
                </a:lnTo>
                <a:lnTo>
                  <a:pt x="818425" y="479494"/>
                </a:lnTo>
                <a:lnTo>
                  <a:pt x="779325" y="503547"/>
                </a:lnTo>
                <a:lnTo>
                  <a:pt x="735851" y="524641"/>
                </a:lnTo>
                <a:lnTo>
                  <a:pt x="688444" y="542504"/>
                </a:lnTo>
                <a:lnTo>
                  <a:pt x="637542" y="556868"/>
                </a:lnTo>
                <a:lnTo>
                  <a:pt x="583582" y="567463"/>
                </a:lnTo>
                <a:lnTo>
                  <a:pt x="527005" y="574017"/>
                </a:lnTo>
                <a:lnTo>
                  <a:pt x="468249" y="576262"/>
                </a:lnTo>
                <a:lnTo>
                  <a:pt x="409494" y="574017"/>
                </a:lnTo>
                <a:lnTo>
                  <a:pt x="352923" y="567463"/>
                </a:lnTo>
                <a:lnTo>
                  <a:pt x="298973" y="556868"/>
                </a:lnTo>
                <a:lnTo>
                  <a:pt x="248081" y="542504"/>
                </a:lnTo>
                <a:lnTo>
                  <a:pt x="200687" y="524641"/>
                </a:lnTo>
                <a:lnTo>
                  <a:pt x="157229" y="503547"/>
                </a:lnTo>
                <a:lnTo>
                  <a:pt x="118143" y="479494"/>
                </a:lnTo>
                <a:lnTo>
                  <a:pt x="83869" y="452751"/>
                </a:lnTo>
                <a:lnTo>
                  <a:pt x="54844" y="423588"/>
                </a:lnTo>
                <a:lnTo>
                  <a:pt x="31507" y="392275"/>
                </a:lnTo>
                <a:lnTo>
                  <a:pt x="3646" y="324280"/>
                </a:lnTo>
                <a:lnTo>
                  <a:pt x="0" y="288137"/>
                </a:lnTo>
                <a:close/>
              </a:path>
            </a:pathLst>
          </a:custGeom>
          <a:ln w="381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20</a:t>
            </a:fld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607042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17266" y="399361"/>
            <a:ext cx="10972800" cy="1430822"/>
          </a:xfrm>
          <a:prstGeom prst="rect">
            <a:avLst/>
          </a:prstGeom>
        </p:spPr>
        <p:txBody>
          <a:bodyPr vert="horz" wrap="square" lIns="0" tIns="81325" rIns="0" bIns="0" rtlCol="0" anchor="b">
            <a:spAutoFit/>
          </a:bodyPr>
          <a:lstStyle/>
          <a:p>
            <a:pPr marL="2673905" marR="5542" indent="-891531">
              <a:lnSpc>
                <a:spcPct val="100000"/>
              </a:lnSpc>
              <a:spcBef>
                <a:spcPts val="104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La s</a:t>
            </a:r>
            <a:r>
              <a:rPr sz="4400" b="1" spc="-5" dirty="0" err="1">
                <a:solidFill>
                  <a:srgbClr val="00A6A3"/>
                </a:solidFill>
                <a:latin typeface="Arial"/>
                <a:cs typeface="Arial"/>
              </a:rPr>
              <a:t>omme</a:t>
            </a:r>
            <a:r>
              <a:rPr sz="4400" b="1" spc="-5" dirty="0">
                <a:solidFill>
                  <a:srgbClr val="00A6A3"/>
                </a:solidFill>
                <a:latin typeface="Arial"/>
                <a:cs typeface="Arial"/>
              </a:rPr>
              <a:t> </a:t>
            </a:r>
            <a:r>
              <a:rPr sz="4400" b="1" spc="-5" dirty="0" err="1">
                <a:solidFill>
                  <a:srgbClr val="00A6A3"/>
                </a:solidFill>
                <a:latin typeface="Arial"/>
                <a:cs typeface="Arial"/>
              </a:rPr>
              <a:t>pondérée</a:t>
            </a:r>
            <a:r>
              <a:rPr sz="4400" b="1" spc="-5" dirty="0">
                <a:solidFill>
                  <a:srgbClr val="00A6A3"/>
                </a:solidFill>
                <a:latin typeface="Arial"/>
                <a:cs typeface="Arial"/>
              </a:rPr>
              <a:t>  </a:t>
            </a:r>
            <a:b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</a:br>
            <a:r>
              <a:rPr sz="4364" spc="-5" dirty="0" err="1">
                <a:solidFill>
                  <a:schemeClr val="bg2">
                    <a:lumMod val="50000"/>
                  </a:schemeClr>
                </a:solidFill>
              </a:rPr>
              <a:t>Exemple</a:t>
            </a:r>
            <a:r>
              <a:rPr sz="4364" spc="-1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4364" spc="-5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sz="4364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74768" y="2086911"/>
          <a:ext cx="7072745" cy="2593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2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g2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V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03">
                <a:tc>
                  <a:txBody>
                    <a:bodyPr/>
                    <a:lstStyle/>
                    <a:p>
                      <a:pPr marL="7397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8928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61">
                <a:tc>
                  <a:txBody>
                    <a:bodyPr/>
                    <a:lstStyle/>
                    <a:p>
                      <a:pPr marL="7397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250"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31">
                <a:tc>
                  <a:txBody>
                    <a:bodyPr/>
                    <a:lstStyle/>
                    <a:p>
                      <a:pPr marL="7397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5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1/2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2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1/2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46412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89299" y="4937207"/>
            <a:ext cx="5627716" cy="1088387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V(a) = V(b) = V(c) = V(d) =</a:t>
            </a:r>
            <a:r>
              <a:rPr sz="3491" spc="-376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50</a:t>
            </a:r>
          </a:p>
          <a:p>
            <a:pPr marL="13854">
              <a:spcBef>
                <a:spcPts val="5"/>
              </a:spcBef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Élimination des</a:t>
            </a:r>
            <a:r>
              <a:rPr sz="3491" spc="-65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conflits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21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3255601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Normalisation 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737360"/>
            <a:ext cx="4607234" cy="1971271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22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1400961" y="4244829"/>
                <a:ext cx="5897959" cy="1211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Normalisation des valeurs :</a:t>
                </a:r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𝒏𝒐𝒓𝒎𝒂𝒍𝒊𝒔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61" y="4244829"/>
                <a:ext cx="5897959" cy="1211550"/>
              </a:xfrm>
              <a:prstGeom prst="rect">
                <a:avLst/>
              </a:prstGeom>
              <a:blipFill>
                <a:blip r:embed="rId3"/>
                <a:stretch>
                  <a:fillRect l="-931" t="-25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87549"/>
              </p:ext>
            </p:extLst>
          </p:nvPr>
        </p:nvGraphicFramePr>
        <p:xfrm>
          <a:off x="6097587" y="1778383"/>
          <a:ext cx="4355096" cy="1870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774">
                  <a:extLst>
                    <a:ext uri="{9D8B030D-6E8A-4147-A177-3AD203B41FA5}">
                      <a16:colId xmlns:a16="http://schemas.microsoft.com/office/drawing/2014/main" val="1013235641"/>
                    </a:ext>
                  </a:extLst>
                </a:gridCol>
                <a:gridCol w="1088774">
                  <a:extLst>
                    <a:ext uri="{9D8B030D-6E8A-4147-A177-3AD203B41FA5}">
                      <a16:colId xmlns:a16="http://schemas.microsoft.com/office/drawing/2014/main" val="395954344"/>
                    </a:ext>
                  </a:extLst>
                </a:gridCol>
                <a:gridCol w="1088774">
                  <a:extLst>
                    <a:ext uri="{9D8B030D-6E8A-4147-A177-3AD203B41FA5}">
                      <a16:colId xmlns:a16="http://schemas.microsoft.com/office/drawing/2014/main" val="685780855"/>
                    </a:ext>
                  </a:extLst>
                </a:gridCol>
                <a:gridCol w="1088774">
                  <a:extLst>
                    <a:ext uri="{9D8B030D-6E8A-4147-A177-3AD203B41FA5}">
                      <a16:colId xmlns:a16="http://schemas.microsoft.com/office/drawing/2014/main" val="2453373672"/>
                    </a:ext>
                  </a:extLst>
                </a:gridCol>
              </a:tblGrid>
              <a:tr h="4677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g1(c)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G2(c)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9639"/>
                  </a:ext>
                </a:extLst>
              </a:tr>
              <a:tr h="467707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59311"/>
                  </a:ext>
                </a:extLst>
              </a:tr>
              <a:tr h="467707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17468"/>
                  </a:ext>
                </a:extLst>
              </a:tr>
              <a:tr h="46770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62755"/>
                  </a:ext>
                </a:extLst>
              </a:tr>
            </a:tbl>
          </a:graphicData>
        </a:graphic>
      </p:graphicFrame>
      <p:sp>
        <p:nvSpPr>
          <p:cNvPr id="11" name="Ellipse 10"/>
          <p:cNvSpPr/>
          <p:nvPr/>
        </p:nvSpPr>
        <p:spPr>
          <a:xfrm>
            <a:off x="9353725" y="2273558"/>
            <a:ext cx="729842" cy="4672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62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400" y="1009624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Surclassement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2408" y="2004476"/>
            <a:ext cx="8996836" cy="3648248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 marL="387924" indent="-374762">
              <a:spcBef>
                <a:spcPts val="115"/>
              </a:spcBef>
              <a:buChar char="•"/>
              <a:tabLst>
                <a:tab pos="387924" algn="l"/>
                <a:tab pos="388617" algn="l"/>
              </a:tabLst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Principe de</a:t>
            </a:r>
            <a:r>
              <a:rPr sz="3491" spc="-6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majorité</a:t>
            </a:r>
            <a:endParaRPr sz="3491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387924"/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(vs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unanimité pour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la</a:t>
            </a:r>
            <a:r>
              <a:rPr sz="3491" spc="-49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dominance)</a:t>
            </a:r>
            <a:endParaRPr sz="3491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387924" indent="-374762">
              <a:spcBef>
                <a:spcPts val="840"/>
              </a:spcBef>
              <a:buChar char="•"/>
              <a:tabLst>
                <a:tab pos="387924" algn="l"/>
                <a:tab pos="388617" algn="l"/>
              </a:tabLst>
            </a:pP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Comparaisons par paires des</a:t>
            </a:r>
            <a:r>
              <a:rPr sz="3491" spc="-76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solutions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387924" indent="-374762">
              <a:spcBef>
                <a:spcPts val="835"/>
              </a:spcBef>
              <a:buChar char="•"/>
              <a:tabLst>
                <a:tab pos="387924" algn="l"/>
                <a:tab pos="388617" algn="l"/>
              </a:tabLst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Plus proche du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problème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3491" spc="-12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décision.</a:t>
            </a:r>
            <a:endParaRPr sz="3491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387924" indent="-374762">
              <a:spcBef>
                <a:spcPts val="840"/>
              </a:spcBef>
              <a:buChar char="•"/>
              <a:tabLst>
                <a:tab pos="387924" algn="l"/>
                <a:tab pos="388617" algn="l"/>
              </a:tabLst>
            </a:pP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Méthodes</a:t>
            </a:r>
            <a:r>
              <a:rPr sz="3491" spc="-27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ELECTRE</a:t>
            </a:r>
          </a:p>
          <a:p>
            <a:pPr marL="387924" indent="-374762">
              <a:spcBef>
                <a:spcPts val="840"/>
              </a:spcBef>
              <a:buChar char="•"/>
              <a:tabLst>
                <a:tab pos="387924" algn="l"/>
                <a:tab pos="388617" algn="l"/>
              </a:tabLst>
            </a:pP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Méthodes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PROMETHEE &amp;</a:t>
            </a:r>
            <a:r>
              <a:rPr sz="3491" spc="-49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GAIA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23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419210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830" y="2014260"/>
            <a:ext cx="8825345" cy="3014998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 marL="13854">
              <a:spcBef>
                <a:spcPts val="753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relation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3055" spc="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surclassement:</a:t>
            </a:r>
          </a:p>
          <a:p>
            <a:pPr marL="825031" marR="5542" indent="-313110">
              <a:spcBef>
                <a:spcPts val="731"/>
              </a:spcBef>
              <a:buChar char="–"/>
              <a:tabLst>
                <a:tab pos="825724" algn="l"/>
              </a:tabLst>
            </a:pPr>
            <a:r>
              <a:rPr sz="3055" spc="-5" dirty="0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solution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i="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ai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est au moins aussi bonne qu’une 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autre </a:t>
            </a:r>
            <a:r>
              <a:rPr sz="3055" i="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ak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selon la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plupart des critères;</a:t>
            </a:r>
            <a:r>
              <a:rPr sz="3055" spc="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825031" marR="710732" indent="-313110">
              <a:spcBef>
                <a:spcPts val="736"/>
              </a:spcBef>
              <a:buChar char="–"/>
              <a:tabLst>
                <a:tab pos="825724" algn="l"/>
              </a:tabLst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il n’existe </a:t>
            </a:r>
            <a:r>
              <a:rPr sz="3055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pas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 critère selon lequel </a:t>
            </a:r>
            <a:r>
              <a:rPr sz="3055" i="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ai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est 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beaucoup plus mauvaise que</a:t>
            </a:r>
            <a:r>
              <a:rPr sz="3055" spc="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i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ak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568447" y="657286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Surclassement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24</a:t>
            </a:fld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473537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88872" y="1727107"/>
            <a:ext cx="9402709" cy="4423985"/>
          </a:xfrm>
          <a:prstGeom prst="rect">
            <a:avLst/>
          </a:prstGeom>
        </p:spPr>
        <p:txBody>
          <a:bodyPr vert="horz" wrap="square" lIns="0" tIns="13162" rIns="0" bIns="0" rtlCol="0">
            <a:spAutoFit/>
          </a:bodyPr>
          <a:lstStyle/>
          <a:p>
            <a:pPr marL="326272" marR="5542" indent="-313110">
              <a:spcBef>
                <a:spcPts val="104"/>
              </a:spcBef>
              <a:buFont typeface="Arial"/>
              <a:buChar char="–"/>
              <a:tabLst>
                <a:tab pos="326965" algn="l"/>
              </a:tabLst>
            </a:pPr>
            <a:r>
              <a:rPr sz="3055" b="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zone d’indifférence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où la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différence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entre </a:t>
            </a:r>
            <a:r>
              <a:rPr sz="3055" dirty="0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deux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 </a:t>
            </a:r>
            <a:r>
              <a:rPr lang="fr-FR"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solution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 est petite et le décideur n’en préfère  aucune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326272" marR="500838" indent="-313110">
              <a:spcBef>
                <a:spcPts val="736"/>
              </a:spcBef>
              <a:buFont typeface="Arial"/>
              <a:buChar char="–"/>
              <a:tabLst>
                <a:tab pos="326965" algn="l"/>
              </a:tabLst>
            </a:pPr>
            <a:r>
              <a:rPr sz="3055" b="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zone de préférence </a:t>
            </a:r>
            <a:r>
              <a:rPr sz="3055" b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faible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qui marque une  hésitation entre l’indifférence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la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préférence 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stricte </a:t>
            </a:r>
            <a:r>
              <a:rPr sz="3055" spc="-5" dirty="0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d’une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solution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envers une</a:t>
            </a:r>
            <a:r>
              <a:rPr sz="3055" spc="-16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autre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326272" marR="347746" indent="-313110" algn="just">
              <a:spcBef>
                <a:spcPts val="736"/>
              </a:spcBef>
              <a:buFont typeface="Arial"/>
              <a:buChar char="–"/>
              <a:tabLst>
                <a:tab pos="326965" algn="l"/>
              </a:tabLst>
            </a:pPr>
            <a:r>
              <a:rPr sz="3055" b="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zone de préférence stricte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où </a:t>
            </a:r>
            <a:r>
              <a:rPr sz="3055" dirty="0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solution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est  nettement préférée par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rapport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à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 autre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en 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fonction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leurs évaluations</a:t>
            </a:r>
            <a:r>
              <a:rPr sz="3055" spc="-16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respectives.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568447" y="657286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042901" y="1135554"/>
            <a:ext cx="7113616" cy="684885"/>
          </a:xfrm>
          <a:prstGeom prst="rect">
            <a:avLst/>
          </a:prstGeom>
        </p:spPr>
        <p:txBody>
          <a:bodyPr vert="horz" wrap="square" lIns="0" tIns="13162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04"/>
              </a:spcBef>
            </a:pPr>
            <a:r>
              <a:rPr lang="fr-FR" sz="4364" spc="-11" dirty="0"/>
              <a:t>Zones de préférences:</a:t>
            </a:r>
            <a:endParaRPr sz="4364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25</a:t>
            </a:fld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3342977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01" y="1135554"/>
            <a:ext cx="7113616" cy="684885"/>
          </a:xfrm>
          <a:prstGeom prst="rect">
            <a:avLst/>
          </a:prstGeom>
        </p:spPr>
        <p:txBody>
          <a:bodyPr vert="horz" wrap="square" lIns="0" tIns="13162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04"/>
              </a:spcBef>
            </a:pPr>
            <a:r>
              <a:rPr sz="4364" spc="-11" dirty="0"/>
              <a:t>Critères </a:t>
            </a:r>
            <a:r>
              <a:rPr sz="4364" spc="-5" dirty="0"/>
              <a:t>généralisés(6</a:t>
            </a:r>
            <a:r>
              <a:rPr sz="4364" spc="11" dirty="0"/>
              <a:t> </a:t>
            </a:r>
            <a:r>
              <a:rPr sz="4364" spc="-5" dirty="0"/>
              <a:t>types)</a:t>
            </a:r>
            <a:endParaRPr sz="4364" dirty="0"/>
          </a:p>
        </p:txBody>
      </p:sp>
      <p:grpSp>
        <p:nvGrpSpPr>
          <p:cNvPr id="3" name="object 3"/>
          <p:cNvGrpSpPr/>
          <p:nvPr/>
        </p:nvGrpSpPr>
        <p:grpSpPr>
          <a:xfrm>
            <a:off x="1934441" y="1991937"/>
            <a:ext cx="2670464" cy="1534391"/>
            <a:chOff x="757237" y="1825942"/>
            <a:chExt cx="2447925" cy="1406525"/>
          </a:xfrm>
        </p:grpSpPr>
        <p:sp>
          <p:nvSpPr>
            <p:cNvPr id="4" name="object 4"/>
            <p:cNvSpPr/>
            <p:nvPr/>
          </p:nvSpPr>
          <p:spPr>
            <a:xfrm>
              <a:off x="762000" y="1830704"/>
              <a:ext cx="2438400" cy="1397000"/>
            </a:xfrm>
            <a:custGeom>
              <a:avLst/>
              <a:gdLst/>
              <a:ahLst/>
              <a:cxnLst/>
              <a:rect l="l" t="t" r="r" b="b"/>
              <a:pathLst>
                <a:path w="2438400" h="1397000">
                  <a:moveTo>
                    <a:pt x="2438400" y="0"/>
                  </a:moveTo>
                  <a:lnTo>
                    <a:pt x="0" y="0"/>
                  </a:lnTo>
                  <a:lnTo>
                    <a:pt x="0" y="1397000"/>
                  </a:lnTo>
                  <a:lnTo>
                    <a:pt x="2438400" y="139700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1830704"/>
              <a:ext cx="2438400" cy="1397000"/>
            </a:xfrm>
            <a:custGeom>
              <a:avLst/>
              <a:gdLst/>
              <a:ahLst/>
              <a:cxnLst/>
              <a:rect l="l" t="t" r="r" b="b"/>
              <a:pathLst>
                <a:path w="2438400" h="1397000">
                  <a:moveTo>
                    <a:pt x="0" y="1397000"/>
                  </a:moveTo>
                  <a:lnTo>
                    <a:pt x="2438400" y="139700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1397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6" name="object 6"/>
            <p:cNvSpPr/>
            <p:nvPr/>
          </p:nvSpPr>
          <p:spPr>
            <a:xfrm>
              <a:off x="876300" y="1900554"/>
              <a:ext cx="2171700" cy="1085850"/>
            </a:xfrm>
            <a:custGeom>
              <a:avLst/>
              <a:gdLst/>
              <a:ahLst/>
              <a:cxnLst/>
              <a:rect l="l" t="t" r="r" b="b"/>
              <a:pathLst>
                <a:path w="2171700" h="108585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977900"/>
                  </a:lnTo>
                  <a:lnTo>
                    <a:pt x="44450" y="97790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2171700" h="1085850">
                  <a:moveTo>
                    <a:pt x="2171700" y="1047750"/>
                  </a:moveTo>
                  <a:lnTo>
                    <a:pt x="2159000" y="1041400"/>
                  </a:lnTo>
                  <a:lnTo>
                    <a:pt x="2095500" y="1009650"/>
                  </a:lnTo>
                  <a:lnTo>
                    <a:pt x="2095500" y="1041400"/>
                  </a:lnTo>
                  <a:lnTo>
                    <a:pt x="38100" y="1041400"/>
                  </a:lnTo>
                  <a:lnTo>
                    <a:pt x="38100" y="1054100"/>
                  </a:lnTo>
                  <a:lnTo>
                    <a:pt x="2095500" y="1054100"/>
                  </a:lnTo>
                  <a:lnTo>
                    <a:pt x="2095500" y="1085850"/>
                  </a:lnTo>
                  <a:lnTo>
                    <a:pt x="2159000" y="1054100"/>
                  </a:lnTo>
                  <a:lnTo>
                    <a:pt x="2171700" y="104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2110104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0" y="838200"/>
                  </a:moveTo>
                  <a:lnTo>
                    <a:pt x="0" y="0"/>
                  </a:lnTo>
                </a:path>
                <a:path w="2057400" h="838200">
                  <a:moveTo>
                    <a:pt x="0" y="0"/>
                  </a:moveTo>
                  <a:lnTo>
                    <a:pt x="20574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8994" y="3549672"/>
            <a:ext cx="1826029" cy="34978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2182" spc="-5" dirty="0">
                <a:latin typeface="Arial"/>
                <a:cs typeface="Arial"/>
              </a:rPr>
              <a:t>I. </a:t>
            </a:r>
            <a:r>
              <a:rPr sz="2182" dirty="0">
                <a:latin typeface="Arial"/>
                <a:cs typeface="Arial"/>
              </a:rPr>
              <a:t>Critère</a:t>
            </a:r>
            <a:r>
              <a:rPr sz="2182" spc="-131" dirty="0">
                <a:latin typeface="Arial"/>
                <a:cs typeface="Arial"/>
              </a:rPr>
              <a:t> </a:t>
            </a:r>
            <a:r>
              <a:rPr sz="2182" dirty="0">
                <a:latin typeface="Arial"/>
                <a:cs typeface="Arial"/>
              </a:rPr>
              <a:t>usuel</a:t>
            </a:r>
            <a:endParaRPr sz="2182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49091" y="1997132"/>
            <a:ext cx="2660073" cy="1524000"/>
            <a:chOff x="3429000" y="1830704"/>
            <a:chExt cx="2438400" cy="1397000"/>
          </a:xfrm>
        </p:grpSpPr>
        <p:sp>
          <p:nvSpPr>
            <p:cNvPr id="10" name="object 10"/>
            <p:cNvSpPr/>
            <p:nvPr/>
          </p:nvSpPr>
          <p:spPr>
            <a:xfrm>
              <a:off x="3429000" y="1830704"/>
              <a:ext cx="2438400" cy="1397000"/>
            </a:xfrm>
            <a:custGeom>
              <a:avLst/>
              <a:gdLst/>
              <a:ahLst/>
              <a:cxnLst/>
              <a:rect l="l" t="t" r="r" b="b"/>
              <a:pathLst>
                <a:path w="2438400" h="1397000">
                  <a:moveTo>
                    <a:pt x="2438400" y="0"/>
                  </a:moveTo>
                  <a:lnTo>
                    <a:pt x="0" y="0"/>
                  </a:lnTo>
                  <a:lnTo>
                    <a:pt x="0" y="1397000"/>
                  </a:lnTo>
                  <a:lnTo>
                    <a:pt x="2438400" y="1397000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3300" y="1900554"/>
              <a:ext cx="2171700" cy="1085850"/>
            </a:xfrm>
            <a:custGeom>
              <a:avLst/>
              <a:gdLst/>
              <a:ahLst/>
              <a:cxnLst/>
              <a:rect l="l" t="t" r="r" b="b"/>
              <a:pathLst>
                <a:path w="2171700" h="1085850">
                  <a:moveTo>
                    <a:pt x="2171700" y="1047750"/>
                  </a:moveTo>
                  <a:lnTo>
                    <a:pt x="2159000" y="1041400"/>
                  </a:lnTo>
                  <a:lnTo>
                    <a:pt x="2095500" y="1009650"/>
                  </a:lnTo>
                  <a:lnTo>
                    <a:pt x="2095500" y="1041400"/>
                  </a:lnTo>
                  <a:lnTo>
                    <a:pt x="44450" y="10414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047750"/>
                  </a:lnTo>
                  <a:lnTo>
                    <a:pt x="38100" y="1047750"/>
                  </a:lnTo>
                  <a:lnTo>
                    <a:pt x="38100" y="1054100"/>
                  </a:lnTo>
                  <a:lnTo>
                    <a:pt x="2095500" y="1054100"/>
                  </a:lnTo>
                  <a:lnTo>
                    <a:pt x="2095500" y="1085850"/>
                  </a:lnTo>
                  <a:lnTo>
                    <a:pt x="2159000" y="1054100"/>
                  </a:lnTo>
                  <a:lnTo>
                    <a:pt x="2171700" y="1047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1400" y="2110104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838200" y="838200"/>
                  </a:moveTo>
                  <a:lnTo>
                    <a:pt x="838200" y="0"/>
                  </a:lnTo>
                </a:path>
                <a:path w="2057400" h="838200">
                  <a:moveTo>
                    <a:pt x="838200" y="0"/>
                  </a:moveTo>
                  <a:lnTo>
                    <a:pt x="2057400" y="0"/>
                  </a:lnTo>
                </a:path>
                <a:path w="2057400" h="838200">
                  <a:moveTo>
                    <a:pt x="0" y="838200"/>
                  </a:moveTo>
                  <a:lnTo>
                    <a:pt x="838200" y="83820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52555" y="3549672"/>
            <a:ext cx="2362200" cy="34978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2182" spc="-11" dirty="0">
                <a:latin typeface="Arial"/>
                <a:cs typeface="Arial"/>
              </a:rPr>
              <a:t>II. </a:t>
            </a:r>
            <a:r>
              <a:rPr sz="2182" dirty="0">
                <a:latin typeface="Arial"/>
                <a:cs typeface="Arial"/>
              </a:rPr>
              <a:t>Quasi critère</a:t>
            </a:r>
            <a:r>
              <a:rPr sz="2182" spc="-142" dirty="0">
                <a:latin typeface="Arial"/>
                <a:cs typeface="Arial"/>
              </a:rPr>
              <a:t> </a:t>
            </a:r>
            <a:r>
              <a:rPr sz="2182" dirty="0">
                <a:latin typeface="Arial"/>
                <a:cs typeface="Arial"/>
              </a:rPr>
              <a:t>(U)</a:t>
            </a:r>
            <a:endParaRPr sz="218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9091" y="1997132"/>
            <a:ext cx="2660073" cy="1552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 marR="445420" algn="ctr">
              <a:spcBef>
                <a:spcPts val="1478"/>
              </a:spcBef>
            </a:pPr>
            <a:r>
              <a:rPr sz="1964" spc="-5" dirty="0">
                <a:latin typeface="Tahoma"/>
                <a:cs typeface="Tahoma"/>
              </a:rPr>
              <a:t>Q</a:t>
            </a:r>
            <a:endParaRPr sz="1964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61039" y="1997132"/>
            <a:ext cx="2738351" cy="1554480"/>
            <a:chOff x="6098285" y="1830704"/>
            <a:chExt cx="2510155" cy="1424940"/>
          </a:xfrm>
        </p:grpSpPr>
        <p:sp>
          <p:nvSpPr>
            <p:cNvPr id="16" name="object 16"/>
            <p:cNvSpPr/>
            <p:nvPr/>
          </p:nvSpPr>
          <p:spPr>
            <a:xfrm>
              <a:off x="6098285" y="1830704"/>
              <a:ext cx="2510155" cy="1424940"/>
            </a:xfrm>
            <a:custGeom>
              <a:avLst/>
              <a:gdLst/>
              <a:ahLst/>
              <a:cxnLst/>
              <a:rect l="l" t="t" r="r" b="b"/>
              <a:pathLst>
                <a:path w="2510154" h="1424939">
                  <a:moveTo>
                    <a:pt x="2510155" y="0"/>
                  </a:moveTo>
                  <a:lnTo>
                    <a:pt x="0" y="0"/>
                  </a:lnTo>
                  <a:lnTo>
                    <a:pt x="0" y="1424813"/>
                  </a:lnTo>
                  <a:lnTo>
                    <a:pt x="2510155" y="1424813"/>
                  </a:lnTo>
                  <a:lnTo>
                    <a:pt x="251015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7" name="object 17"/>
            <p:cNvSpPr/>
            <p:nvPr/>
          </p:nvSpPr>
          <p:spPr>
            <a:xfrm>
              <a:off x="6217031" y="1901951"/>
              <a:ext cx="2234565" cy="1106805"/>
            </a:xfrm>
            <a:custGeom>
              <a:avLst/>
              <a:gdLst/>
              <a:ahLst/>
              <a:cxnLst/>
              <a:rect l="l" t="t" r="r" b="b"/>
              <a:pathLst>
                <a:path w="2234565" h="1106805">
                  <a:moveTo>
                    <a:pt x="2234438" y="1068578"/>
                  </a:moveTo>
                  <a:lnTo>
                    <a:pt x="2221738" y="1062228"/>
                  </a:lnTo>
                  <a:lnTo>
                    <a:pt x="2158238" y="1030478"/>
                  </a:lnTo>
                  <a:lnTo>
                    <a:pt x="2158238" y="1062228"/>
                  </a:lnTo>
                  <a:lnTo>
                    <a:pt x="44450" y="1062228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068578"/>
                  </a:lnTo>
                  <a:lnTo>
                    <a:pt x="38100" y="1068578"/>
                  </a:lnTo>
                  <a:lnTo>
                    <a:pt x="38100" y="1074928"/>
                  </a:lnTo>
                  <a:lnTo>
                    <a:pt x="2158238" y="1074928"/>
                  </a:lnTo>
                  <a:lnTo>
                    <a:pt x="2158238" y="1106678"/>
                  </a:lnTo>
                  <a:lnTo>
                    <a:pt x="2221738" y="1074928"/>
                  </a:lnTo>
                  <a:lnTo>
                    <a:pt x="2234438" y="1068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5130" y="2115565"/>
              <a:ext cx="2118360" cy="855344"/>
            </a:xfrm>
            <a:custGeom>
              <a:avLst/>
              <a:gdLst/>
              <a:ahLst/>
              <a:cxnLst/>
              <a:rect l="l" t="t" r="r" b="b"/>
              <a:pathLst>
                <a:path w="2118359" h="855344">
                  <a:moveTo>
                    <a:pt x="0" y="854963"/>
                  </a:moveTo>
                  <a:lnTo>
                    <a:pt x="1176654" y="0"/>
                  </a:lnTo>
                </a:path>
                <a:path w="2118359" h="855344">
                  <a:moveTo>
                    <a:pt x="1176654" y="0"/>
                  </a:moveTo>
                  <a:lnTo>
                    <a:pt x="2117852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62285" y="3579875"/>
            <a:ext cx="2655224" cy="34978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2182" spc="-11" dirty="0">
                <a:latin typeface="Arial"/>
                <a:cs typeface="Arial"/>
              </a:rPr>
              <a:t>III. </a:t>
            </a:r>
            <a:r>
              <a:rPr sz="2182" dirty="0">
                <a:latin typeface="Arial"/>
                <a:cs typeface="Arial"/>
              </a:rPr>
              <a:t>Critère linéaire</a:t>
            </a:r>
            <a:r>
              <a:rPr sz="2182" spc="-120" dirty="0">
                <a:latin typeface="Arial"/>
                <a:cs typeface="Arial"/>
              </a:rPr>
              <a:t> </a:t>
            </a:r>
            <a:r>
              <a:rPr sz="2182" dirty="0">
                <a:latin typeface="Arial"/>
                <a:cs typeface="Arial"/>
              </a:rPr>
              <a:t>(V)</a:t>
            </a:r>
            <a:endParaRPr sz="2182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61039" y="1997132"/>
            <a:ext cx="2738351" cy="159069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 marL="167639" algn="ctr">
              <a:spcBef>
                <a:spcPts val="1773"/>
              </a:spcBef>
            </a:pPr>
            <a:r>
              <a:rPr sz="1964" dirty="0">
                <a:latin typeface="Tahoma"/>
                <a:cs typeface="Tahoma"/>
              </a:rPr>
              <a:t>P</a:t>
            </a:r>
            <a:endParaRPr sz="1964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39636" y="4435477"/>
            <a:ext cx="2660073" cy="1524000"/>
            <a:chOff x="762000" y="4065854"/>
            <a:chExt cx="2438400" cy="1397000"/>
          </a:xfrm>
        </p:grpSpPr>
        <p:sp>
          <p:nvSpPr>
            <p:cNvPr id="22" name="object 22"/>
            <p:cNvSpPr/>
            <p:nvPr/>
          </p:nvSpPr>
          <p:spPr>
            <a:xfrm>
              <a:off x="762000" y="4065854"/>
              <a:ext cx="2438400" cy="1397000"/>
            </a:xfrm>
            <a:custGeom>
              <a:avLst/>
              <a:gdLst/>
              <a:ahLst/>
              <a:cxnLst/>
              <a:rect l="l" t="t" r="r" b="b"/>
              <a:pathLst>
                <a:path w="2438400" h="1397000">
                  <a:moveTo>
                    <a:pt x="2438400" y="0"/>
                  </a:moveTo>
                  <a:lnTo>
                    <a:pt x="0" y="0"/>
                  </a:lnTo>
                  <a:lnTo>
                    <a:pt x="0" y="1396999"/>
                  </a:lnTo>
                  <a:lnTo>
                    <a:pt x="2438400" y="1396999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6300" y="4205604"/>
              <a:ext cx="2171700" cy="1016000"/>
            </a:xfrm>
            <a:custGeom>
              <a:avLst/>
              <a:gdLst/>
              <a:ahLst/>
              <a:cxnLst/>
              <a:rect l="l" t="t" r="r" b="b"/>
              <a:pathLst>
                <a:path w="2171700" h="1016000">
                  <a:moveTo>
                    <a:pt x="2171700" y="977849"/>
                  </a:moveTo>
                  <a:lnTo>
                    <a:pt x="2159000" y="971499"/>
                  </a:lnTo>
                  <a:lnTo>
                    <a:pt x="2095500" y="939749"/>
                  </a:lnTo>
                  <a:lnTo>
                    <a:pt x="2095500" y="971499"/>
                  </a:lnTo>
                  <a:lnTo>
                    <a:pt x="44450" y="971499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977849"/>
                  </a:lnTo>
                  <a:lnTo>
                    <a:pt x="38100" y="977849"/>
                  </a:lnTo>
                  <a:lnTo>
                    <a:pt x="38100" y="984199"/>
                  </a:lnTo>
                  <a:lnTo>
                    <a:pt x="2095500" y="984199"/>
                  </a:lnTo>
                  <a:lnTo>
                    <a:pt x="2095500" y="1015949"/>
                  </a:lnTo>
                  <a:lnTo>
                    <a:pt x="2159000" y="984199"/>
                  </a:lnTo>
                  <a:lnTo>
                    <a:pt x="2171700" y="977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4" name="object 24"/>
            <p:cNvSpPr/>
            <p:nvPr/>
          </p:nvSpPr>
          <p:spPr>
            <a:xfrm>
              <a:off x="914400" y="4345304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457200" y="838149"/>
                  </a:moveTo>
                  <a:lnTo>
                    <a:pt x="457200" y="419100"/>
                  </a:lnTo>
                </a:path>
                <a:path w="2057400" h="838200">
                  <a:moveTo>
                    <a:pt x="1219200" y="0"/>
                  </a:moveTo>
                  <a:lnTo>
                    <a:pt x="2057400" y="0"/>
                  </a:lnTo>
                </a:path>
                <a:path w="2057400" h="838200">
                  <a:moveTo>
                    <a:pt x="1219200" y="419100"/>
                  </a:moveTo>
                  <a:lnTo>
                    <a:pt x="1219200" y="0"/>
                  </a:lnTo>
                </a:path>
                <a:path w="2057400" h="838200">
                  <a:moveTo>
                    <a:pt x="457200" y="419100"/>
                  </a:moveTo>
                  <a:lnTo>
                    <a:pt x="1219200" y="419100"/>
                  </a:lnTo>
                </a:path>
                <a:path w="2057400" h="838200">
                  <a:moveTo>
                    <a:pt x="0" y="838149"/>
                  </a:moveTo>
                  <a:lnTo>
                    <a:pt x="457200" y="838149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25533" y="5988599"/>
            <a:ext cx="2373284" cy="34978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2182" spc="-71" dirty="0">
                <a:latin typeface="Arial"/>
                <a:cs typeface="Arial"/>
              </a:rPr>
              <a:t>IV. </a:t>
            </a:r>
            <a:r>
              <a:rPr sz="2182" dirty="0">
                <a:latin typeface="Arial"/>
                <a:cs typeface="Arial"/>
              </a:rPr>
              <a:t>Critère à</a:t>
            </a:r>
            <a:r>
              <a:rPr sz="2182" spc="-38" dirty="0">
                <a:latin typeface="Arial"/>
                <a:cs typeface="Arial"/>
              </a:rPr>
              <a:t> </a:t>
            </a:r>
            <a:r>
              <a:rPr sz="2182" dirty="0">
                <a:latin typeface="Arial"/>
                <a:cs typeface="Arial"/>
              </a:rPr>
              <a:t>paliers</a:t>
            </a:r>
            <a:endParaRPr sz="218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39636" y="4435477"/>
            <a:ext cx="2660073" cy="156504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 marL="598511">
              <a:spcBef>
                <a:spcPts val="1598"/>
              </a:spcBef>
              <a:tabLst>
                <a:tab pos="1429777" algn="l"/>
              </a:tabLst>
            </a:pPr>
            <a:r>
              <a:rPr sz="1964" spc="-5" dirty="0">
                <a:latin typeface="Tahoma"/>
                <a:cs typeface="Tahoma"/>
              </a:rPr>
              <a:t>Q	</a:t>
            </a:r>
            <a:r>
              <a:rPr sz="1964" dirty="0">
                <a:latin typeface="Tahoma"/>
                <a:cs typeface="Tahoma"/>
              </a:rPr>
              <a:t>P</a:t>
            </a:r>
            <a:endParaRPr sz="1964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49091" y="4435477"/>
            <a:ext cx="2660073" cy="1524000"/>
            <a:chOff x="3429000" y="4065854"/>
            <a:chExt cx="2438400" cy="1397000"/>
          </a:xfrm>
        </p:grpSpPr>
        <p:sp>
          <p:nvSpPr>
            <p:cNvPr id="28" name="object 28"/>
            <p:cNvSpPr/>
            <p:nvPr/>
          </p:nvSpPr>
          <p:spPr>
            <a:xfrm>
              <a:off x="3429000" y="4065854"/>
              <a:ext cx="2438400" cy="1397000"/>
            </a:xfrm>
            <a:custGeom>
              <a:avLst/>
              <a:gdLst/>
              <a:ahLst/>
              <a:cxnLst/>
              <a:rect l="l" t="t" r="r" b="b"/>
              <a:pathLst>
                <a:path w="2438400" h="1397000">
                  <a:moveTo>
                    <a:pt x="2438400" y="0"/>
                  </a:moveTo>
                  <a:lnTo>
                    <a:pt x="0" y="0"/>
                  </a:lnTo>
                  <a:lnTo>
                    <a:pt x="0" y="1396999"/>
                  </a:lnTo>
                  <a:lnTo>
                    <a:pt x="2438400" y="1396999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9" name="object 29"/>
            <p:cNvSpPr/>
            <p:nvPr/>
          </p:nvSpPr>
          <p:spPr>
            <a:xfrm>
              <a:off x="3543300" y="4205604"/>
              <a:ext cx="2171700" cy="1016000"/>
            </a:xfrm>
            <a:custGeom>
              <a:avLst/>
              <a:gdLst/>
              <a:ahLst/>
              <a:cxnLst/>
              <a:rect l="l" t="t" r="r" b="b"/>
              <a:pathLst>
                <a:path w="2171700" h="1016000">
                  <a:moveTo>
                    <a:pt x="2171700" y="977849"/>
                  </a:moveTo>
                  <a:lnTo>
                    <a:pt x="2159000" y="971499"/>
                  </a:lnTo>
                  <a:lnTo>
                    <a:pt x="2095500" y="939749"/>
                  </a:lnTo>
                  <a:lnTo>
                    <a:pt x="2095500" y="971499"/>
                  </a:lnTo>
                  <a:lnTo>
                    <a:pt x="44450" y="971499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977849"/>
                  </a:lnTo>
                  <a:lnTo>
                    <a:pt x="38100" y="977849"/>
                  </a:lnTo>
                  <a:lnTo>
                    <a:pt x="38100" y="984199"/>
                  </a:lnTo>
                  <a:lnTo>
                    <a:pt x="2095500" y="984199"/>
                  </a:lnTo>
                  <a:lnTo>
                    <a:pt x="2095500" y="1015949"/>
                  </a:lnTo>
                  <a:lnTo>
                    <a:pt x="2159000" y="984199"/>
                  </a:lnTo>
                  <a:lnTo>
                    <a:pt x="2171700" y="977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30" name="object 30"/>
            <p:cNvSpPr/>
            <p:nvPr/>
          </p:nvSpPr>
          <p:spPr>
            <a:xfrm>
              <a:off x="3581400" y="4345304"/>
              <a:ext cx="2057400" cy="838200"/>
            </a:xfrm>
            <a:custGeom>
              <a:avLst/>
              <a:gdLst/>
              <a:ahLst/>
              <a:cxnLst/>
              <a:rect l="l" t="t" r="r" b="b"/>
              <a:pathLst>
                <a:path w="2057400" h="838200">
                  <a:moveTo>
                    <a:pt x="457200" y="838149"/>
                  </a:moveTo>
                  <a:lnTo>
                    <a:pt x="1219200" y="0"/>
                  </a:lnTo>
                </a:path>
                <a:path w="2057400" h="838200">
                  <a:moveTo>
                    <a:pt x="1219200" y="0"/>
                  </a:moveTo>
                  <a:lnTo>
                    <a:pt x="2057400" y="0"/>
                  </a:lnTo>
                </a:path>
                <a:path w="2057400" h="838200">
                  <a:moveTo>
                    <a:pt x="0" y="838149"/>
                  </a:moveTo>
                  <a:lnTo>
                    <a:pt x="457200" y="838149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18809" y="5988599"/>
            <a:ext cx="2141913" cy="34978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 marR="5542">
              <a:spcBef>
                <a:spcPts val="109"/>
              </a:spcBef>
            </a:pPr>
            <a:r>
              <a:rPr sz="2182" spc="-104" dirty="0">
                <a:latin typeface="Arial"/>
                <a:cs typeface="Arial"/>
              </a:rPr>
              <a:t>V. </a:t>
            </a:r>
            <a:r>
              <a:rPr sz="2182" dirty="0">
                <a:latin typeface="Arial"/>
                <a:cs typeface="Arial"/>
              </a:rPr>
              <a:t>Critère</a:t>
            </a:r>
            <a:r>
              <a:rPr sz="2182" spc="-16" dirty="0">
                <a:latin typeface="Arial"/>
                <a:cs typeface="Arial"/>
              </a:rPr>
              <a:t> </a:t>
            </a:r>
            <a:r>
              <a:rPr sz="2182" dirty="0" err="1">
                <a:latin typeface="Arial"/>
                <a:cs typeface="Arial"/>
              </a:rPr>
              <a:t>linéaire</a:t>
            </a:r>
            <a:r>
              <a:rPr sz="2182" dirty="0">
                <a:latin typeface="Arial"/>
                <a:cs typeface="Arial"/>
              </a:rPr>
              <a:t>  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849091" y="4435477"/>
            <a:ext cx="2660073" cy="156504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91">
              <a:latin typeface="Times New Roman"/>
              <a:cs typeface="Times New Roman"/>
            </a:endParaRPr>
          </a:p>
          <a:p>
            <a:pPr marL="599204">
              <a:spcBef>
                <a:spcPts val="1598"/>
              </a:spcBef>
              <a:tabLst>
                <a:tab pos="1429777" algn="l"/>
              </a:tabLst>
            </a:pPr>
            <a:r>
              <a:rPr sz="1964" spc="-5" dirty="0">
                <a:latin typeface="Tahoma"/>
                <a:cs typeface="Tahoma"/>
              </a:rPr>
              <a:t>Q	</a:t>
            </a:r>
            <a:r>
              <a:rPr sz="1964" dirty="0">
                <a:latin typeface="Tahoma"/>
                <a:cs typeface="Tahoma"/>
              </a:rPr>
              <a:t>P</a:t>
            </a:r>
            <a:endParaRPr sz="1964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761039" y="4435449"/>
            <a:ext cx="2738351" cy="1503218"/>
            <a:chOff x="6098285" y="4065828"/>
            <a:chExt cx="2510155" cy="1377950"/>
          </a:xfrm>
        </p:grpSpPr>
        <p:sp>
          <p:nvSpPr>
            <p:cNvPr id="34" name="object 34"/>
            <p:cNvSpPr/>
            <p:nvPr/>
          </p:nvSpPr>
          <p:spPr>
            <a:xfrm>
              <a:off x="6098285" y="4065828"/>
              <a:ext cx="2510155" cy="1377950"/>
            </a:xfrm>
            <a:custGeom>
              <a:avLst/>
              <a:gdLst/>
              <a:ahLst/>
              <a:cxnLst/>
              <a:rect l="l" t="t" r="r" b="b"/>
              <a:pathLst>
                <a:path w="2510154" h="1377950">
                  <a:moveTo>
                    <a:pt x="2510155" y="0"/>
                  </a:moveTo>
                  <a:lnTo>
                    <a:pt x="0" y="0"/>
                  </a:lnTo>
                  <a:lnTo>
                    <a:pt x="0" y="1377442"/>
                  </a:lnTo>
                  <a:lnTo>
                    <a:pt x="2510155" y="1377442"/>
                  </a:lnTo>
                  <a:lnTo>
                    <a:pt x="251015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35" name="object 35"/>
            <p:cNvSpPr/>
            <p:nvPr/>
          </p:nvSpPr>
          <p:spPr>
            <a:xfrm>
              <a:off x="6217031" y="4203573"/>
              <a:ext cx="2234565" cy="1002665"/>
            </a:xfrm>
            <a:custGeom>
              <a:avLst/>
              <a:gdLst/>
              <a:ahLst/>
              <a:cxnLst/>
              <a:rect l="l" t="t" r="r" b="b"/>
              <a:pathLst>
                <a:path w="2234565" h="1002664">
                  <a:moveTo>
                    <a:pt x="2234438" y="964209"/>
                  </a:moveTo>
                  <a:lnTo>
                    <a:pt x="2221738" y="957859"/>
                  </a:lnTo>
                  <a:lnTo>
                    <a:pt x="2158238" y="926109"/>
                  </a:lnTo>
                  <a:lnTo>
                    <a:pt x="2158238" y="957859"/>
                  </a:lnTo>
                  <a:lnTo>
                    <a:pt x="44450" y="957859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964209"/>
                  </a:lnTo>
                  <a:lnTo>
                    <a:pt x="38100" y="964209"/>
                  </a:lnTo>
                  <a:lnTo>
                    <a:pt x="38100" y="970559"/>
                  </a:lnTo>
                  <a:lnTo>
                    <a:pt x="2158238" y="970559"/>
                  </a:lnTo>
                  <a:lnTo>
                    <a:pt x="2158238" y="1002309"/>
                  </a:lnTo>
                  <a:lnTo>
                    <a:pt x="2221738" y="970559"/>
                  </a:lnTo>
                  <a:lnTo>
                    <a:pt x="2234438" y="964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36" name="object 36"/>
            <p:cNvSpPr/>
            <p:nvPr/>
          </p:nvSpPr>
          <p:spPr>
            <a:xfrm>
              <a:off x="6255130" y="4341368"/>
              <a:ext cx="2078989" cy="826769"/>
            </a:xfrm>
            <a:custGeom>
              <a:avLst/>
              <a:gdLst/>
              <a:ahLst/>
              <a:cxnLst/>
              <a:rect l="l" t="t" r="r" b="b"/>
              <a:pathLst>
                <a:path w="2078990" h="826770">
                  <a:moveTo>
                    <a:pt x="0" y="826160"/>
                  </a:moveTo>
                  <a:lnTo>
                    <a:pt x="8499" y="826278"/>
                  </a:lnTo>
                  <a:lnTo>
                    <a:pt x="17033" y="826363"/>
                  </a:lnTo>
                  <a:lnTo>
                    <a:pt x="25592" y="826410"/>
                  </a:lnTo>
                  <a:lnTo>
                    <a:pt x="34163" y="826414"/>
                  </a:lnTo>
                  <a:lnTo>
                    <a:pt x="101732" y="825378"/>
                  </a:lnTo>
                  <a:lnTo>
                    <a:pt x="167880" y="822320"/>
                  </a:lnTo>
                  <a:lnTo>
                    <a:pt x="232413" y="817318"/>
                  </a:lnTo>
                  <a:lnTo>
                    <a:pt x="295139" y="810447"/>
                  </a:lnTo>
                  <a:lnTo>
                    <a:pt x="355866" y="801785"/>
                  </a:lnTo>
                  <a:lnTo>
                    <a:pt x="414401" y="791409"/>
                  </a:lnTo>
                  <a:lnTo>
                    <a:pt x="470553" y="779394"/>
                  </a:lnTo>
                  <a:lnTo>
                    <a:pt x="524130" y="765817"/>
                  </a:lnTo>
                  <a:lnTo>
                    <a:pt x="574938" y="750756"/>
                  </a:lnTo>
                  <a:lnTo>
                    <a:pt x="622786" y="734286"/>
                  </a:lnTo>
                  <a:lnTo>
                    <a:pt x="667482" y="716485"/>
                  </a:lnTo>
                  <a:lnTo>
                    <a:pt x="708834" y="697429"/>
                  </a:lnTo>
                  <a:lnTo>
                    <a:pt x="746649" y="677194"/>
                  </a:lnTo>
                  <a:lnTo>
                    <a:pt x="780734" y="655858"/>
                  </a:lnTo>
                  <a:lnTo>
                    <a:pt x="836950" y="610186"/>
                  </a:lnTo>
                  <a:lnTo>
                    <a:pt x="875944" y="561027"/>
                  </a:lnTo>
                  <a:lnTo>
                    <a:pt x="896177" y="508994"/>
                  </a:lnTo>
                  <a:lnTo>
                    <a:pt x="898778" y="482091"/>
                  </a:lnTo>
                </a:path>
                <a:path w="2078990" h="826770">
                  <a:moveTo>
                    <a:pt x="2078736" y="0"/>
                  </a:moveTo>
                  <a:lnTo>
                    <a:pt x="2073021" y="0"/>
                  </a:lnTo>
                  <a:lnTo>
                    <a:pt x="2067178" y="0"/>
                  </a:lnTo>
                  <a:lnTo>
                    <a:pt x="2061464" y="0"/>
                  </a:lnTo>
                  <a:lnTo>
                    <a:pt x="1995580" y="762"/>
                  </a:lnTo>
                  <a:lnTo>
                    <a:pt x="1930660" y="3024"/>
                  </a:lnTo>
                  <a:lnTo>
                    <a:pt x="1866802" y="6744"/>
                  </a:lnTo>
                  <a:lnTo>
                    <a:pt x="1804105" y="11881"/>
                  </a:lnTo>
                  <a:lnTo>
                    <a:pt x="1742666" y="18395"/>
                  </a:lnTo>
                  <a:lnTo>
                    <a:pt x="1682583" y="26245"/>
                  </a:lnTo>
                  <a:lnTo>
                    <a:pt x="1623954" y="35391"/>
                  </a:lnTo>
                  <a:lnTo>
                    <a:pt x="1566878" y="45792"/>
                  </a:lnTo>
                  <a:lnTo>
                    <a:pt x="1511452" y="57407"/>
                  </a:lnTo>
                  <a:lnTo>
                    <a:pt x="1457774" y="70195"/>
                  </a:lnTo>
                  <a:lnTo>
                    <a:pt x="1405943" y="84116"/>
                  </a:lnTo>
                  <a:lnTo>
                    <a:pt x="1356056" y="99130"/>
                  </a:lnTo>
                  <a:lnTo>
                    <a:pt x="1308211" y="115195"/>
                  </a:lnTo>
                  <a:lnTo>
                    <a:pt x="1262507" y="132271"/>
                  </a:lnTo>
                  <a:lnTo>
                    <a:pt x="1219041" y="150318"/>
                  </a:lnTo>
                  <a:lnTo>
                    <a:pt x="1177911" y="169294"/>
                  </a:lnTo>
                  <a:lnTo>
                    <a:pt x="1139216" y="189159"/>
                  </a:lnTo>
                  <a:lnTo>
                    <a:pt x="1103053" y="209873"/>
                  </a:lnTo>
                  <a:lnTo>
                    <a:pt x="1069520" y="231394"/>
                  </a:lnTo>
                  <a:lnTo>
                    <a:pt x="1010739" y="276698"/>
                  </a:lnTo>
                  <a:lnTo>
                    <a:pt x="963654" y="324744"/>
                  </a:lnTo>
                  <a:lnTo>
                    <a:pt x="929052" y="375209"/>
                  </a:lnTo>
                  <a:lnTo>
                    <a:pt x="907716" y="427766"/>
                  </a:lnTo>
                  <a:lnTo>
                    <a:pt x="902267" y="454728"/>
                  </a:lnTo>
                  <a:lnTo>
                    <a:pt x="900429" y="482091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762285" y="5966986"/>
            <a:ext cx="2460567" cy="350487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 marL="13854">
              <a:spcBef>
                <a:spcPts val="115"/>
              </a:spcBef>
            </a:pPr>
            <a:r>
              <a:rPr sz="2182" spc="-5" dirty="0">
                <a:latin typeface="Arial"/>
                <a:cs typeface="Arial"/>
              </a:rPr>
              <a:t>VI. </a:t>
            </a:r>
            <a:r>
              <a:rPr sz="2182" dirty="0">
                <a:latin typeface="Arial"/>
                <a:cs typeface="Arial"/>
              </a:rPr>
              <a:t>Critère</a:t>
            </a:r>
            <a:r>
              <a:rPr sz="2182" spc="-104" dirty="0">
                <a:latin typeface="Arial"/>
                <a:cs typeface="Arial"/>
              </a:rPr>
              <a:t> </a:t>
            </a:r>
            <a:r>
              <a:rPr sz="2182" dirty="0">
                <a:latin typeface="Arial"/>
                <a:cs typeface="Arial"/>
              </a:rPr>
              <a:t>gaussien</a:t>
            </a:r>
            <a:endParaRPr sz="2182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61039" y="4435449"/>
            <a:ext cx="2738351" cy="15361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3218">
              <a:latin typeface="Times New Roman"/>
              <a:cs typeface="Times New Roman"/>
            </a:endParaRPr>
          </a:p>
          <a:p>
            <a:pPr marR="349132" algn="ctr"/>
            <a:r>
              <a:rPr sz="1964" dirty="0">
                <a:latin typeface="Tahoma"/>
                <a:cs typeface="Tahoma"/>
              </a:rPr>
              <a:t>S</a:t>
            </a:r>
            <a:endParaRPr sz="1964">
              <a:latin typeface="Tahoma"/>
              <a:cs typeface="Tahoma"/>
            </a:endParaRPr>
          </a:p>
        </p:txBody>
      </p:sp>
      <p:sp>
        <p:nvSpPr>
          <p:cNvPr id="39" name="object 2"/>
          <p:cNvSpPr txBox="1">
            <a:spLocks/>
          </p:cNvSpPr>
          <p:nvPr/>
        </p:nvSpPr>
        <p:spPr>
          <a:xfrm>
            <a:off x="1551669" y="429196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40" name="Espace réservé du pied de page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  <a:endParaRPr lang="fr-FR" dirty="0"/>
          </a:p>
        </p:txBody>
      </p:sp>
      <p:sp>
        <p:nvSpPr>
          <p:cNvPr id="41" name="Espace réservé du numéro de diapositive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26</a:t>
            </a:fld>
            <a:endParaRPr lang="fr-FR"/>
          </a:p>
        </p:txBody>
      </p:sp>
      <p:sp>
        <p:nvSpPr>
          <p:cNvPr id="42" name="Espace réservé de la date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2281655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74988" y="1335876"/>
            <a:ext cx="4918364" cy="4918364"/>
            <a:chOff x="4413250" y="1593850"/>
            <a:chExt cx="4508500" cy="4508500"/>
          </a:xfrm>
        </p:grpSpPr>
        <p:sp>
          <p:nvSpPr>
            <p:cNvPr id="3" name="object 3"/>
            <p:cNvSpPr/>
            <p:nvPr/>
          </p:nvSpPr>
          <p:spPr>
            <a:xfrm>
              <a:off x="4419600" y="1600200"/>
              <a:ext cx="4495800" cy="4495800"/>
            </a:xfrm>
            <a:custGeom>
              <a:avLst/>
              <a:gdLst/>
              <a:ahLst/>
              <a:cxnLst/>
              <a:rect l="l" t="t" r="r" b="b"/>
              <a:pathLst>
                <a:path w="4495800" h="4495800">
                  <a:moveTo>
                    <a:pt x="4495800" y="0"/>
                  </a:moveTo>
                  <a:lnTo>
                    <a:pt x="0" y="0"/>
                  </a:lnTo>
                  <a:lnTo>
                    <a:pt x="0" y="4495800"/>
                  </a:lnTo>
                  <a:lnTo>
                    <a:pt x="4495800" y="4495800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" name="object 4"/>
            <p:cNvSpPr/>
            <p:nvPr/>
          </p:nvSpPr>
          <p:spPr>
            <a:xfrm>
              <a:off x="4419600" y="1600200"/>
              <a:ext cx="4495800" cy="4495800"/>
            </a:xfrm>
            <a:custGeom>
              <a:avLst/>
              <a:gdLst/>
              <a:ahLst/>
              <a:cxnLst/>
              <a:rect l="l" t="t" r="r" b="b"/>
              <a:pathLst>
                <a:path w="4495800" h="4495800">
                  <a:moveTo>
                    <a:pt x="0" y="4495800"/>
                  </a:moveTo>
                  <a:lnTo>
                    <a:pt x="4495800" y="4495800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4495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5" name="object 5"/>
            <p:cNvSpPr/>
            <p:nvPr/>
          </p:nvSpPr>
          <p:spPr>
            <a:xfrm>
              <a:off x="6756641" y="2286000"/>
              <a:ext cx="0" cy="1927225"/>
            </a:xfrm>
            <a:custGeom>
              <a:avLst/>
              <a:gdLst/>
              <a:ahLst/>
              <a:cxnLst/>
              <a:rect l="l" t="t" r="r" b="b"/>
              <a:pathLst>
                <a:path h="1927225">
                  <a:moveTo>
                    <a:pt x="0" y="0"/>
                  </a:moveTo>
                  <a:lnTo>
                    <a:pt x="0" y="19270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6" name="object 6"/>
            <p:cNvSpPr/>
            <p:nvPr/>
          </p:nvSpPr>
          <p:spPr>
            <a:xfrm>
              <a:off x="5063201" y="4215167"/>
              <a:ext cx="3387090" cy="0"/>
            </a:xfrm>
            <a:custGeom>
              <a:avLst/>
              <a:gdLst/>
              <a:ahLst/>
              <a:cxnLst/>
              <a:rect l="l" t="t" r="r" b="b"/>
              <a:pathLst>
                <a:path w="3387090">
                  <a:moveTo>
                    <a:pt x="0" y="0"/>
                  </a:moveTo>
                  <a:lnTo>
                    <a:pt x="33869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7" name="object 7"/>
            <p:cNvSpPr/>
            <p:nvPr/>
          </p:nvSpPr>
          <p:spPr>
            <a:xfrm>
              <a:off x="5049431" y="2846019"/>
              <a:ext cx="3395345" cy="1372870"/>
            </a:xfrm>
            <a:custGeom>
              <a:avLst/>
              <a:gdLst/>
              <a:ahLst/>
              <a:cxnLst/>
              <a:rect l="l" t="t" r="r" b="b"/>
              <a:pathLst>
                <a:path w="3395345" h="1372870">
                  <a:moveTo>
                    <a:pt x="32245" y="1357515"/>
                  </a:moveTo>
                  <a:lnTo>
                    <a:pt x="0" y="1357515"/>
                  </a:lnTo>
                  <a:lnTo>
                    <a:pt x="0" y="1372425"/>
                  </a:lnTo>
                  <a:lnTo>
                    <a:pt x="32245" y="1372425"/>
                  </a:lnTo>
                  <a:lnTo>
                    <a:pt x="32245" y="1357515"/>
                  </a:lnTo>
                  <a:close/>
                </a:path>
                <a:path w="3395345" h="1372870">
                  <a:moveTo>
                    <a:pt x="129260" y="1357515"/>
                  </a:moveTo>
                  <a:lnTo>
                    <a:pt x="96748" y="1357515"/>
                  </a:lnTo>
                  <a:lnTo>
                    <a:pt x="96748" y="1372425"/>
                  </a:lnTo>
                  <a:lnTo>
                    <a:pt x="129260" y="1372425"/>
                  </a:lnTo>
                  <a:lnTo>
                    <a:pt x="129260" y="1357515"/>
                  </a:lnTo>
                  <a:close/>
                </a:path>
                <a:path w="3395345" h="1372870">
                  <a:moveTo>
                    <a:pt x="226009" y="1357515"/>
                  </a:moveTo>
                  <a:lnTo>
                    <a:pt x="193763" y="1357515"/>
                  </a:lnTo>
                  <a:lnTo>
                    <a:pt x="193763" y="1372425"/>
                  </a:lnTo>
                  <a:lnTo>
                    <a:pt x="226009" y="1372425"/>
                  </a:lnTo>
                  <a:lnTo>
                    <a:pt x="226009" y="1357515"/>
                  </a:lnTo>
                  <a:close/>
                </a:path>
                <a:path w="3395345" h="1372870">
                  <a:moveTo>
                    <a:pt x="323011" y="1357515"/>
                  </a:moveTo>
                  <a:lnTo>
                    <a:pt x="290766" y="1357515"/>
                  </a:lnTo>
                  <a:lnTo>
                    <a:pt x="290766" y="1372425"/>
                  </a:lnTo>
                  <a:lnTo>
                    <a:pt x="323011" y="1372425"/>
                  </a:lnTo>
                  <a:lnTo>
                    <a:pt x="323011" y="1357515"/>
                  </a:lnTo>
                  <a:close/>
                </a:path>
                <a:path w="3395345" h="1372870">
                  <a:moveTo>
                    <a:pt x="404812" y="1357515"/>
                  </a:moveTo>
                  <a:lnTo>
                    <a:pt x="372567" y="1357515"/>
                  </a:lnTo>
                  <a:lnTo>
                    <a:pt x="372567" y="1372425"/>
                  </a:lnTo>
                  <a:lnTo>
                    <a:pt x="404812" y="1372425"/>
                  </a:lnTo>
                  <a:lnTo>
                    <a:pt x="404812" y="1357515"/>
                  </a:lnTo>
                  <a:close/>
                </a:path>
                <a:path w="3395345" h="1372870">
                  <a:moveTo>
                    <a:pt x="501827" y="1357515"/>
                  </a:moveTo>
                  <a:lnTo>
                    <a:pt x="467487" y="1357515"/>
                  </a:lnTo>
                  <a:lnTo>
                    <a:pt x="467487" y="1372425"/>
                  </a:lnTo>
                  <a:lnTo>
                    <a:pt x="501827" y="1372425"/>
                  </a:lnTo>
                  <a:lnTo>
                    <a:pt x="501827" y="1357515"/>
                  </a:lnTo>
                  <a:close/>
                </a:path>
                <a:path w="3395345" h="1372870">
                  <a:moveTo>
                    <a:pt x="598843" y="1357515"/>
                  </a:moveTo>
                  <a:lnTo>
                    <a:pt x="564235" y="1357515"/>
                  </a:lnTo>
                  <a:lnTo>
                    <a:pt x="564235" y="1372425"/>
                  </a:lnTo>
                  <a:lnTo>
                    <a:pt x="598843" y="1372425"/>
                  </a:lnTo>
                  <a:lnTo>
                    <a:pt x="598843" y="1357515"/>
                  </a:lnTo>
                  <a:close/>
                </a:path>
                <a:path w="3395345" h="1372870">
                  <a:moveTo>
                    <a:pt x="693483" y="1357515"/>
                  </a:moveTo>
                  <a:lnTo>
                    <a:pt x="661238" y="1357515"/>
                  </a:lnTo>
                  <a:lnTo>
                    <a:pt x="661238" y="1372425"/>
                  </a:lnTo>
                  <a:lnTo>
                    <a:pt x="693483" y="1372425"/>
                  </a:lnTo>
                  <a:lnTo>
                    <a:pt x="693483" y="1357515"/>
                  </a:lnTo>
                  <a:close/>
                </a:path>
                <a:path w="3395345" h="1372870">
                  <a:moveTo>
                    <a:pt x="775550" y="1357515"/>
                  </a:moveTo>
                  <a:lnTo>
                    <a:pt x="743038" y="1357515"/>
                  </a:lnTo>
                  <a:lnTo>
                    <a:pt x="743038" y="1372425"/>
                  </a:lnTo>
                  <a:lnTo>
                    <a:pt x="775550" y="1372425"/>
                  </a:lnTo>
                  <a:lnTo>
                    <a:pt x="775550" y="1357515"/>
                  </a:lnTo>
                  <a:close/>
                </a:path>
                <a:path w="3395345" h="1372870">
                  <a:moveTo>
                    <a:pt x="872299" y="1357515"/>
                  </a:moveTo>
                  <a:lnTo>
                    <a:pt x="840054" y="1357515"/>
                  </a:lnTo>
                  <a:lnTo>
                    <a:pt x="840054" y="1372425"/>
                  </a:lnTo>
                  <a:lnTo>
                    <a:pt x="872299" y="1372425"/>
                  </a:lnTo>
                  <a:lnTo>
                    <a:pt x="872299" y="1357515"/>
                  </a:lnTo>
                  <a:close/>
                </a:path>
                <a:path w="3395345" h="1372870">
                  <a:moveTo>
                    <a:pt x="969314" y="1357515"/>
                  </a:moveTo>
                  <a:lnTo>
                    <a:pt x="937056" y="1357515"/>
                  </a:lnTo>
                  <a:lnTo>
                    <a:pt x="937056" y="1372425"/>
                  </a:lnTo>
                  <a:lnTo>
                    <a:pt x="969314" y="1372425"/>
                  </a:lnTo>
                  <a:lnTo>
                    <a:pt x="969314" y="1357515"/>
                  </a:lnTo>
                  <a:close/>
                </a:path>
                <a:path w="3395345" h="1372870">
                  <a:moveTo>
                    <a:pt x="1051090" y="1357515"/>
                  </a:moveTo>
                  <a:lnTo>
                    <a:pt x="1018832" y="1357515"/>
                  </a:lnTo>
                  <a:lnTo>
                    <a:pt x="1018832" y="1372425"/>
                  </a:lnTo>
                  <a:lnTo>
                    <a:pt x="1051090" y="1372425"/>
                  </a:lnTo>
                  <a:lnTo>
                    <a:pt x="1051090" y="1357515"/>
                  </a:lnTo>
                  <a:close/>
                </a:path>
                <a:path w="3395345" h="1372870">
                  <a:moveTo>
                    <a:pt x="1148130" y="1357515"/>
                  </a:moveTo>
                  <a:lnTo>
                    <a:pt x="1115885" y="1357515"/>
                  </a:lnTo>
                  <a:lnTo>
                    <a:pt x="1115885" y="1372425"/>
                  </a:lnTo>
                  <a:lnTo>
                    <a:pt x="1148130" y="1372425"/>
                  </a:lnTo>
                  <a:lnTo>
                    <a:pt x="1148130" y="1357515"/>
                  </a:lnTo>
                  <a:close/>
                </a:path>
                <a:path w="3395345" h="1372870">
                  <a:moveTo>
                    <a:pt x="1245184" y="1357515"/>
                  </a:moveTo>
                  <a:lnTo>
                    <a:pt x="1212938" y="1357515"/>
                  </a:lnTo>
                  <a:lnTo>
                    <a:pt x="1212938" y="1372425"/>
                  </a:lnTo>
                  <a:lnTo>
                    <a:pt x="1245184" y="1372425"/>
                  </a:lnTo>
                  <a:lnTo>
                    <a:pt x="1245184" y="1357515"/>
                  </a:lnTo>
                  <a:close/>
                </a:path>
                <a:path w="3395345" h="1372870">
                  <a:moveTo>
                    <a:pt x="1342123" y="1357515"/>
                  </a:moveTo>
                  <a:lnTo>
                    <a:pt x="1307515" y="1357515"/>
                  </a:lnTo>
                  <a:lnTo>
                    <a:pt x="1307515" y="1372425"/>
                  </a:lnTo>
                  <a:lnTo>
                    <a:pt x="1342123" y="1372425"/>
                  </a:lnTo>
                  <a:lnTo>
                    <a:pt x="1342123" y="1357515"/>
                  </a:lnTo>
                  <a:close/>
                </a:path>
                <a:path w="3395345" h="1372870">
                  <a:moveTo>
                    <a:pt x="1423962" y="1357515"/>
                  </a:moveTo>
                  <a:lnTo>
                    <a:pt x="1389621" y="1357515"/>
                  </a:lnTo>
                  <a:lnTo>
                    <a:pt x="1389621" y="1372425"/>
                  </a:lnTo>
                  <a:lnTo>
                    <a:pt x="1423962" y="1372425"/>
                  </a:lnTo>
                  <a:lnTo>
                    <a:pt x="1423962" y="1357515"/>
                  </a:lnTo>
                  <a:close/>
                </a:path>
                <a:path w="3395345" h="1372870">
                  <a:moveTo>
                    <a:pt x="1518856" y="1357515"/>
                  </a:moveTo>
                  <a:lnTo>
                    <a:pt x="1486344" y="1357515"/>
                  </a:lnTo>
                  <a:lnTo>
                    <a:pt x="1486344" y="1372425"/>
                  </a:lnTo>
                  <a:lnTo>
                    <a:pt x="1518856" y="1372425"/>
                  </a:lnTo>
                  <a:lnTo>
                    <a:pt x="1518856" y="1357515"/>
                  </a:lnTo>
                  <a:close/>
                </a:path>
                <a:path w="3395345" h="1372870">
                  <a:moveTo>
                    <a:pt x="1615643" y="1357515"/>
                  </a:moveTo>
                  <a:lnTo>
                    <a:pt x="1583397" y="1357515"/>
                  </a:lnTo>
                  <a:lnTo>
                    <a:pt x="1583397" y="1372425"/>
                  </a:lnTo>
                  <a:lnTo>
                    <a:pt x="1615643" y="1372425"/>
                  </a:lnTo>
                  <a:lnTo>
                    <a:pt x="1615643" y="1357515"/>
                  </a:lnTo>
                  <a:close/>
                </a:path>
                <a:path w="3395345" h="1372870">
                  <a:moveTo>
                    <a:pt x="1710486" y="1357515"/>
                  </a:moveTo>
                  <a:lnTo>
                    <a:pt x="1680337" y="1357515"/>
                  </a:lnTo>
                  <a:lnTo>
                    <a:pt x="1680337" y="1372425"/>
                  </a:lnTo>
                  <a:lnTo>
                    <a:pt x="1710486" y="1372425"/>
                  </a:lnTo>
                  <a:lnTo>
                    <a:pt x="1710486" y="1357515"/>
                  </a:lnTo>
                  <a:close/>
                </a:path>
                <a:path w="3395345" h="1372870">
                  <a:moveTo>
                    <a:pt x="1811731" y="0"/>
                  </a:moveTo>
                  <a:lnTo>
                    <a:pt x="1777390" y="0"/>
                  </a:lnTo>
                  <a:lnTo>
                    <a:pt x="1777390" y="15176"/>
                  </a:lnTo>
                  <a:lnTo>
                    <a:pt x="1811731" y="15176"/>
                  </a:lnTo>
                  <a:lnTo>
                    <a:pt x="1811731" y="0"/>
                  </a:lnTo>
                  <a:close/>
                </a:path>
                <a:path w="3395345" h="1372870">
                  <a:moveTo>
                    <a:pt x="1908721" y="0"/>
                  </a:moveTo>
                  <a:lnTo>
                    <a:pt x="1874113" y="0"/>
                  </a:lnTo>
                  <a:lnTo>
                    <a:pt x="1874113" y="15176"/>
                  </a:lnTo>
                  <a:lnTo>
                    <a:pt x="1908721" y="15176"/>
                  </a:lnTo>
                  <a:lnTo>
                    <a:pt x="1908721" y="0"/>
                  </a:lnTo>
                  <a:close/>
                </a:path>
                <a:path w="3395345" h="1372870">
                  <a:moveTo>
                    <a:pt x="2003412" y="0"/>
                  </a:moveTo>
                  <a:lnTo>
                    <a:pt x="1971154" y="0"/>
                  </a:lnTo>
                  <a:lnTo>
                    <a:pt x="1971154" y="15176"/>
                  </a:lnTo>
                  <a:lnTo>
                    <a:pt x="2003412" y="15176"/>
                  </a:lnTo>
                  <a:lnTo>
                    <a:pt x="2003412" y="0"/>
                  </a:lnTo>
                  <a:close/>
                </a:path>
                <a:path w="3395345" h="1372870">
                  <a:moveTo>
                    <a:pt x="2085454" y="0"/>
                  </a:moveTo>
                  <a:lnTo>
                    <a:pt x="2052942" y="0"/>
                  </a:lnTo>
                  <a:lnTo>
                    <a:pt x="2052942" y="15176"/>
                  </a:lnTo>
                  <a:lnTo>
                    <a:pt x="2085454" y="15176"/>
                  </a:lnTo>
                  <a:lnTo>
                    <a:pt x="2085454" y="0"/>
                  </a:lnTo>
                  <a:close/>
                </a:path>
                <a:path w="3395345" h="1372870">
                  <a:moveTo>
                    <a:pt x="2182241" y="0"/>
                  </a:moveTo>
                  <a:lnTo>
                    <a:pt x="2149995" y="0"/>
                  </a:lnTo>
                  <a:lnTo>
                    <a:pt x="2149995" y="15176"/>
                  </a:lnTo>
                  <a:lnTo>
                    <a:pt x="2182241" y="15176"/>
                  </a:lnTo>
                  <a:lnTo>
                    <a:pt x="2182241" y="0"/>
                  </a:lnTo>
                  <a:close/>
                </a:path>
                <a:path w="3395345" h="1372870">
                  <a:moveTo>
                    <a:pt x="2279192" y="0"/>
                  </a:moveTo>
                  <a:lnTo>
                    <a:pt x="2246934" y="0"/>
                  </a:lnTo>
                  <a:lnTo>
                    <a:pt x="2246934" y="15176"/>
                  </a:lnTo>
                  <a:lnTo>
                    <a:pt x="2279192" y="15176"/>
                  </a:lnTo>
                  <a:lnTo>
                    <a:pt x="2279192" y="0"/>
                  </a:lnTo>
                  <a:close/>
                </a:path>
                <a:path w="3395345" h="1372870">
                  <a:moveTo>
                    <a:pt x="2376233" y="0"/>
                  </a:moveTo>
                  <a:lnTo>
                    <a:pt x="2343988" y="0"/>
                  </a:lnTo>
                  <a:lnTo>
                    <a:pt x="2343988" y="15176"/>
                  </a:lnTo>
                  <a:lnTo>
                    <a:pt x="2376233" y="15176"/>
                  </a:lnTo>
                  <a:lnTo>
                    <a:pt x="2376233" y="0"/>
                  </a:lnTo>
                  <a:close/>
                </a:path>
                <a:path w="3395345" h="1372870">
                  <a:moveTo>
                    <a:pt x="2458021" y="0"/>
                  </a:moveTo>
                  <a:lnTo>
                    <a:pt x="2425776" y="0"/>
                  </a:lnTo>
                  <a:lnTo>
                    <a:pt x="2425776" y="15176"/>
                  </a:lnTo>
                  <a:lnTo>
                    <a:pt x="2458021" y="15176"/>
                  </a:lnTo>
                  <a:lnTo>
                    <a:pt x="2458021" y="0"/>
                  </a:lnTo>
                  <a:close/>
                </a:path>
                <a:path w="3395345" h="1372870">
                  <a:moveTo>
                    <a:pt x="2555075" y="0"/>
                  </a:moveTo>
                  <a:lnTo>
                    <a:pt x="2522817" y="0"/>
                  </a:lnTo>
                  <a:lnTo>
                    <a:pt x="2522817" y="15176"/>
                  </a:lnTo>
                  <a:lnTo>
                    <a:pt x="2555075" y="15176"/>
                  </a:lnTo>
                  <a:lnTo>
                    <a:pt x="2555075" y="0"/>
                  </a:lnTo>
                  <a:close/>
                </a:path>
                <a:path w="3395345" h="1372870">
                  <a:moveTo>
                    <a:pt x="2652001" y="0"/>
                  </a:moveTo>
                  <a:lnTo>
                    <a:pt x="2617393" y="0"/>
                  </a:lnTo>
                  <a:lnTo>
                    <a:pt x="2617393" y="15176"/>
                  </a:lnTo>
                  <a:lnTo>
                    <a:pt x="2652001" y="15176"/>
                  </a:lnTo>
                  <a:lnTo>
                    <a:pt x="2652001" y="0"/>
                  </a:lnTo>
                  <a:close/>
                </a:path>
                <a:path w="3395345" h="1372870">
                  <a:moveTo>
                    <a:pt x="2733852" y="0"/>
                  </a:moveTo>
                  <a:lnTo>
                    <a:pt x="2727299" y="0"/>
                  </a:lnTo>
                  <a:lnTo>
                    <a:pt x="2714447" y="0"/>
                  </a:lnTo>
                  <a:lnTo>
                    <a:pt x="2710256" y="0"/>
                  </a:lnTo>
                  <a:lnTo>
                    <a:pt x="2710256" y="15176"/>
                  </a:lnTo>
                  <a:lnTo>
                    <a:pt x="2714447" y="15176"/>
                  </a:lnTo>
                  <a:lnTo>
                    <a:pt x="2727299" y="15176"/>
                  </a:lnTo>
                  <a:lnTo>
                    <a:pt x="2733852" y="15176"/>
                  </a:lnTo>
                  <a:lnTo>
                    <a:pt x="2733852" y="0"/>
                  </a:lnTo>
                  <a:close/>
                </a:path>
                <a:path w="3395345" h="1372870">
                  <a:moveTo>
                    <a:pt x="2828480" y="0"/>
                  </a:moveTo>
                  <a:lnTo>
                    <a:pt x="2796235" y="0"/>
                  </a:lnTo>
                  <a:lnTo>
                    <a:pt x="2796235" y="15176"/>
                  </a:lnTo>
                  <a:lnTo>
                    <a:pt x="2828480" y="15176"/>
                  </a:lnTo>
                  <a:lnTo>
                    <a:pt x="2828480" y="0"/>
                  </a:lnTo>
                  <a:close/>
                </a:path>
                <a:path w="3395345" h="1372870">
                  <a:moveTo>
                    <a:pt x="2925534" y="0"/>
                  </a:moveTo>
                  <a:lnTo>
                    <a:pt x="2893288" y="0"/>
                  </a:lnTo>
                  <a:lnTo>
                    <a:pt x="2893288" y="15176"/>
                  </a:lnTo>
                  <a:lnTo>
                    <a:pt x="2925534" y="15176"/>
                  </a:lnTo>
                  <a:lnTo>
                    <a:pt x="2925534" y="0"/>
                  </a:lnTo>
                  <a:close/>
                </a:path>
                <a:path w="3395345" h="1372870">
                  <a:moveTo>
                    <a:pt x="3022473" y="0"/>
                  </a:moveTo>
                  <a:lnTo>
                    <a:pt x="2990227" y="0"/>
                  </a:lnTo>
                  <a:lnTo>
                    <a:pt x="2990227" y="15176"/>
                  </a:lnTo>
                  <a:lnTo>
                    <a:pt x="3022473" y="15176"/>
                  </a:lnTo>
                  <a:lnTo>
                    <a:pt x="3022473" y="0"/>
                  </a:lnTo>
                  <a:close/>
                </a:path>
                <a:path w="3395345" h="1372870">
                  <a:moveTo>
                    <a:pt x="3104261" y="0"/>
                  </a:moveTo>
                  <a:lnTo>
                    <a:pt x="3072015" y="0"/>
                  </a:lnTo>
                  <a:lnTo>
                    <a:pt x="3072015" y="15176"/>
                  </a:lnTo>
                  <a:lnTo>
                    <a:pt x="3104261" y="15176"/>
                  </a:lnTo>
                  <a:lnTo>
                    <a:pt x="3104261" y="0"/>
                  </a:lnTo>
                  <a:close/>
                </a:path>
                <a:path w="3395345" h="1372870">
                  <a:moveTo>
                    <a:pt x="3201314" y="0"/>
                  </a:moveTo>
                  <a:lnTo>
                    <a:pt x="3169056" y="0"/>
                  </a:lnTo>
                  <a:lnTo>
                    <a:pt x="3169056" y="15176"/>
                  </a:lnTo>
                  <a:lnTo>
                    <a:pt x="3201314" y="15176"/>
                  </a:lnTo>
                  <a:lnTo>
                    <a:pt x="3201314" y="0"/>
                  </a:lnTo>
                  <a:close/>
                </a:path>
                <a:path w="3395345" h="1372870">
                  <a:moveTo>
                    <a:pt x="3298304" y="0"/>
                  </a:moveTo>
                  <a:lnTo>
                    <a:pt x="3265792" y="0"/>
                  </a:lnTo>
                  <a:lnTo>
                    <a:pt x="3265792" y="15176"/>
                  </a:lnTo>
                  <a:lnTo>
                    <a:pt x="3298304" y="15176"/>
                  </a:lnTo>
                  <a:lnTo>
                    <a:pt x="3298304" y="0"/>
                  </a:lnTo>
                  <a:close/>
                </a:path>
                <a:path w="3395345" h="1372870">
                  <a:moveTo>
                    <a:pt x="3395345" y="0"/>
                  </a:moveTo>
                  <a:lnTo>
                    <a:pt x="3362833" y="0"/>
                  </a:lnTo>
                  <a:lnTo>
                    <a:pt x="3362833" y="15176"/>
                  </a:lnTo>
                  <a:lnTo>
                    <a:pt x="3395345" y="15176"/>
                  </a:lnTo>
                  <a:lnTo>
                    <a:pt x="3395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8" name="object 8"/>
            <p:cNvSpPr/>
            <p:nvPr/>
          </p:nvSpPr>
          <p:spPr>
            <a:xfrm>
              <a:off x="6751268" y="2846010"/>
              <a:ext cx="0" cy="1370965"/>
            </a:xfrm>
            <a:custGeom>
              <a:avLst/>
              <a:gdLst/>
              <a:ahLst/>
              <a:cxnLst/>
              <a:rect l="l" t="t" r="r" b="b"/>
              <a:pathLst>
                <a:path h="1370964">
                  <a:moveTo>
                    <a:pt x="0" y="0"/>
                  </a:moveTo>
                  <a:lnTo>
                    <a:pt x="0" y="1370336"/>
                  </a:lnTo>
                </a:path>
              </a:pathLst>
            </a:custGeom>
            <a:ln w="17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9" name="object 9"/>
            <p:cNvSpPr/>
            <p:nvPr/>
          </p:nvSpPr>
          <p:spPr>
            <a:xfrm>
              <a:off x="6751268" y="4209807"/>
              <a:ext cx="1696085" cy="0"/>
            </a:xfrm>
            <a:custGeom>
              <a:avLst/>
              <a:gdLst/>
              <a:ahLst/>
              <a:cxnLst/>
              <a:rect l="l" t="t" r="r" b="b"/>
              <a:pathLst>
                <a:path w="1696084">
                  <a:moveTo>
                    <a:pt x="0" y="0"/>
                  </a:moveTo>
                  <a:lnTo>
                    <a:pt x="338219" y="0"/>
                  </a:lnTo>
                </a:path>
                <a:path w="1696084">
                  <a:moveTo>
                    <a:pt x="338219" y="0"/>
                  </a:moveTo>
                  <a:lnTo>
                    <a:pt x="678588" y="0"/>
                  </a:lnTo>
                </a:path>
                <a:path w="1696084">
                  <a:moveTo>
                    <a:pt x="678588" y="0"/>
                  </a:moveTo>
                  <a:lnTo>
                    <a:pt x="1016808" y="0"/>
                  </a:lnTo>
                </a:path>
                <a:path w="1696084">
                  <a:moveTo>
                    <a:pt x="1016808" y="0"/>
                  </a:moveTo>
                  <a:lnTo>
                    <a:pt x="1357391" y="0"/>
                  </a:lnTo>
                </a:path>
                <a:path w="1696084">
                  <a:moveTo>
                    <a:pt x="1355027" y="0"/>
                  </a:moveTo>
                  <a:lnTo>
                    <a:pt x="1695611" y="0"/>
                  </a:lnTo>
                </a:path>
              </a:pathLst>
            </a:custGeom>
            <a:ln w="17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53931" y="1201979"/>
            <a:ext cx="5205153" cy="567288"/>
          </a:xfrm>
          <a:prstGeom prst="rect">
            <a:avLst/>
          </a:prstGeom>
        </p:spPr>
        <p:txBody>
          <a:bodyPr vert="horz" wrap="square" lIns="0" tIns="13162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04"/>
              </a:spcBef>
              <a:tabLst>
                <a:tab pos="3217691" algn="l"/>
              </a:tabLst>
            </a:pPr>
            <a:r>
              <a:rPr sz="3600" b="1" spc="-5" dirty="0" err="1">
                <a:latin typeface="Arial"/>
                <a:cs typeface="Arial"/>
              </a:rPr>
              <a:t>Vrai</a:t>
            </a:r>
            <a:r>
              <a:rPr sz="3600" b="1" spc="16" dirty="0">
                <a:latin typeface="Arial"/>
                <a:cs typeface="Arial"/>
              </a:rPr>
              <a:t> </a:t>
            </a:r>
            <a:r>
              <a:rPr sz="3600" b="1" spc="-5" dirty="0" err="1">
                <a:latin typeface="Arial"/>
                <a:cs typeface="Arial"/>
              </a:rPr>
              <a:t>critère</a:t>
            </a:r>
            <a:r>
              <a:rPr lang="fr-FR" sz="3600" b="1" spc="-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(type</a:t>
            </a:r>
            <a:r>
              <a:rPr sz="3600" b="1" spc="-49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1)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771" y="1856785"/>
            <a:ext cx="3947853" cy="3691087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 marR="5542">
              <a:spcBef>
                <a:spcPts val="109"/>
              </a:spcBef>
              <a:tabLst>
                <a:tab pos="2063616" algn="l"/>
              </a:tabLst>
            </a:pP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 est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 fonction sans 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paramètre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qui traduit une  préférence stricte dès </a:t>
            </a:r>
            <a:r>
              <a:rPr sz="2618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qu’il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existe un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écart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entre les  </a:t>
            </a:r>
            <a:r>
              <a:rPr sz="2618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évaluations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 l’</a:t>
            </a:r>
            <a:r>
              <a:rPr lang="fr-FR"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solution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  de</a:t>
            </a:r>
            <a:r>
              <a:rPr sz="2618" spc="-16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l’</a:t>
            </a:r>
            <a:r>
              <a:rPr lang="fr-FR"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solution</a:t>
            </a:r>
            <a:r>
              <a:rPr sz="2618" spc="22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b.	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Il y a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préférence stricte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(P(d)=1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dès que d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Symbol"/>
                <a:cs typeface="Symbol"/>
              </a:rPr>
              <a:t>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0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;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si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d=0, </a:t>
            </a:r>
            <a:r>
              <a:rPr sz="2618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il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2618" spc="-33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endParaRPr sz="2618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>
              <a:spcBef>
                <a:spcPts val="425"/>
              </a:spcBef>
            </a:pP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indifférence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</a:t>
            </a:r>
            <a:r>
              <a:rPr sz="2618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P(d)=0.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567279" y="4213140"/>
            <a:ext cx="92825" cy="183954"/>
          </a:xfrm>
          <a:prstGeom prst="rect">
            <a:avLst/>
          </a:prstGeom>
        </p:spPr>
        <p:txBody>
          <a:bodyPr vert="horz" wrap="square" lIns="0" tIns="15932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1091" spc="5" dirty="0">
                <a:latin typeface="Arial"/>
                <a:cs typeface="Arial"/>
              </a:rPr>
              <a:t>d</a:t>
            </a:r>
            <a:endParaRPr sz="109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9152" y="2541478"/>
            <a:ext cx="1965960" cy="183954"/>
          </a:xfrm>
          <a:prstGeom prst="rect">
            <a:avLst/>
          </a:prstGeom>
        </p:spPr>
        <p:txBody>
          <a:bodyPr vert="horz" wrap="square" lIns="0" tIns="15932" rIns="0" bIns="0" rtlCol="0">
            <a:spAutoFit/>
          </a:bodyPr>
          <a:lstStyle/>
          <a:p>
            <a:pPr>
              <a:spcBef>
                <a:spcPts val="124"/>
              </a:spcBef>
              <a:tabLst>
                <a:tab pos="1872426" algn="l"/>
              </a:tabLst>
            </a:pPr>
            <a:r>
              <a:rPr sz="109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091" spc="5" dirty="0">
                <a:latin typeface="Arial"/>
                <a:cs typeface="Arial"/>
              </a:rPr>
              <a:t>1</a:t>
            </a:r>
            <a:endParaRPr sz="1091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42368" y="1830372"/>
            <a:ext cx="3124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091" spc="11" dirty="0">
                <a:latin typeface="Arial"/>
                <a:cs typeface="Arial"/>
              </a:rPr>
              <a:t>H</a:t>
            </a:r>
            <a:r>
              <a:rPr sz="1091" spc="-93" dirty="0">
                <a:latin typeface="Arial"/>
                <a:cs typeface="Arial"/>
              </a:rPr>
              <a:t> </a:t>
            </a:r>
            <a:r>
              <a:rPr sz="1091" dirty="0">
                <a:latin typeface="Arial"/>
                <a:cs typeface="Arial"/>
              </a:rPr>
              <a:t>(d)</a:t>
            </a:r>
            <a:endParaRPr sz="109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34170" y="4206008"/>
            <a:ext cx="92825" cy="183954"/>
          </a:xfrm>
          <a:prstGeom prst="rect">
            <a:avLst/>
          </a:prstGeom>
        </p:spPr>
        <p:txBody>
          <a:bodyPr vert="horz" wrap="square" lIns="0" tIns="15932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1091" spc="5" dirty="0">
                <a:latin typeface="Arial"/>
                <a:cs typeface="Arial"/>
              </a:rPr>
              <a:t>0</a:t>
            </a:r>
            <a:endParaRPr sz="109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53410" y="5799960"/>
            <a:ext cx="211282" cy="274320"/>
          </a:xfrm>
          <a:custGeom>
            <a:avLst/>
            <a:gdLst/>
            <a:ahLst/>
            <a:cxnLst/>
            <a:rect l="l" t="t" r="r" b="b"/>
            <a:pathLst>
              <a:path w="193675" h="251460">
                <a:moveTo>
                  <a:pt x="0" y="0"/>
                </a:moveTo>
                <a:lnTo>
                  <a:pt x="0" y="250895"/>
                </a:lnTo>
              </a:path>
              <a:path w="193675" h="251460">
                <a:moveTo>
                  <a:pt x="193190" y="0"/>
                </a:moveTo>
                <a:lnTo>
                  <a:pt x="193190" y="250895"/>
                </a:lnTo>
              </a:path>
            </a:pathLst>
          </a:custGeom>
          <a:ln w="7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18" name="object 18"/>
          <p:cNvSpPr txBox="1"/>
          <p:nvPr/>
        </p:nvSpPr>
        <p:spPr>
          <a:xfrm>
            <a:off x="7009390" y="5550652"/>
            <a:ext cx="40178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582" i="1" spc="11" dirty="0">
                <a:latin typeface="Times New Roman"/>
                <a:cs typeface="Times New Roman"/>
              </a:rPr>
              <a:t>H</a:t>
            </a:r>
            <a:r>
              <a:rPr sz="1582" spc="11" dirty="0">
                <a:latin typeface="Times New Roman"/>
                <a:cs typeface="Times New Roman"/>
              </a:rPr>
              <a:t>(</a:t>
            </a:r>
            <a:r>
              <a:rPr sz="1582" i="1" spc="11" dirty="0">
                <a:latin typeface="Times New Roman"/>
                <a:cs typeface="Times New Roman"/>
              </a:rPr>
              <a:t>d</a:t>
            </a:r>
            <a:r>
              <a:rPr sz="1582" i="1" spc="-344" dirty="0">
                <a:latin typeface="Times New Roman"/>
                <a:cs typeface="Times New Roman"/>
              </a:rPr>
              <a:t> </a:t>
            </a:r>
            <a:r>
              <a:rPr sz="1582" spc="-22" dirty="0">
                <a:latin typeface="Times New Roman"/>
                <a:cs typeface="Times New Roman"/>
              </a:rPr>
              <a:t>)</a:t>
            </a:r>
            <a:endParaRPr sz="158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1782" y="5531744"/>
            <a:ext cx="110144" cy="258154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582" spc="-33" dirty="0">
                <a:latin typeface="Symbol"/>
                <a:cs typeface="Symbol"/>
              </a:rPr>
              <a:t></a:t>
            </a:r>
            <a:endParaRPr sz="1582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0161" y="5378158"/>
            <a:ext cx="329045" cy="258154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 marL="27709">
              <a:spcBef>
                <a:spcPts val="115"/>
              </a:spcBef>
            </a:pPr>
            <a:r>
              <a:rPr sz="2373" spc="-48" baseline="-38314" dirty="0">
                <a:latin typeface="Symbol"/>
                <a:cs typeface="Symbol"/>
              </a:rPr>
              <a:t></a:t>
            </a:r>
            <a:r>
              <a:rPr sz="2373" spc="-8" baseline="-38314" dirty="0">
                <a:latin typeface="Times New Roman"/>
                <a:cs typeface="Times New Roman"/>
              </a:rPr>
              <a:t> </a:t>
            </a:r>
            <a:r>
              <a:rPr sz="1582" spc="-33" dirty="0">
                <a:latin typeface="Symbol"/>
                <a:cs typeface="Symbol"/>
              </a:rPr>
              <a:t></a:t>
            </a:r>
            <a:endParaRPr sz="1582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31782" y="5861085"/>
            <a:ext cx="110144" cy="258154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582" spc="-33" dirty="0">
                <a:latin typeface="Symbol"/>
                <a:cs typeface="Symbol"/>
              </a:rPr>
              <a:t></a:t>
            </a:r>
            <a:endParaRPr sz="1582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1782" y="5184668"/>
            <a:ext cx="267393" cy="258154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2373" spc="-48" baseline="-5747" dirty="0">
                <a:latin typeface="Symbol"/>
                <a:cs typeface="Symbol"/>
              </a:rPr>
              <a:t></a:t>
            </a:r>
            <a:r>
              <a:rPr sz="2373" spc="-8" baseline="-5747" dirty="0">
                <a:latin typeface="Times New Roman"/>
                <a:cs typeface="Times New Roman"/>
              </a:rPr>
              <a:t> </a:t>
            </a:r>
            <a:r>
              <a:rPr sz="1582" spc="-33" dirty="0">
                <a:latin typeface="Times New Roman"/>
                <a:cs typeface="Times New Roman"/>
              </a:rPr>
              <a:t>0</a:t>
            </a:r>
            <a:endParaRPr sz="1582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5802" y="5184668"/>
            <a:ext cx="753687" cy="258154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312417" algn="l"/>
              </a:tabLst>
            </a:pPr>
            <a:r>
              <a:rPr sz="1582" i="1" spc="-27" dirty="0">
                <a:latin typeface="Times New Roman"/>
                <a:cs typeface="Times New Roman"/>
              </a:rPr>
              <a:t>si	</a:t>
            </a:r>
            <a:r>
              <a:rPr sz="1582" i="1" spc="-33" dirty="0">
                <a:latin typeface="Times New Roman"/>
                <a:cs typeface="Times New Roman"/>
              </a:rPr>
              <a:t>d </a:t>
            </a:r>
            <a:r>
              <a:rPr sz="1582" spc="-33" dirty="0">
                <a:latin typeface="Symbol"/>
                <a:cs typeface="Symbol"/>
              </a:rPr>
              <a:t></a:t>
            </a:r>
            <a:r>
              <a:rPr sz="1582" spc="-218" dirty="0">
                <a:latin typeface="Times New Roman"/>
                <a:cs typeface="Times New Roman"/>
              </a:rPr>
              <a:t> </a:t>
            </a:r>
            <a:r>
              <a:rPr sz="1582" spc="-33" dirty="0">
                <a:latin typeface="Times New Roman"/>
                <a:cs typeface="Times New Roman"/>
              </a:rPr>
              <a:t>0</a:t>
            </a:r>
            <a:endParaRPr sz="1582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04073" y="5728455"/>
            <a:ext cx="322811" cy="258154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 marL="27709">
              <a:spcBef>
                <a:spcPts val="115"/>
              </a:spcBef>
            </a:pPr>
            <a:r>
              <a:rPr sz="1582" spc="-33" dirty="0">
                <a:latin typeface="Symbol"/>
                <a:cs typeface="Symbol"/>
              </a:rPr>
              <a:t></a:t>
            </a:r>
            <a:r>
              <a:rPr sz="1582" spc="16" dirty="0">
                <a:latin typeface="Times New Roman"/>
                <a:cs typeface="Times New Roman"/>
              </a:rPr>
              <a:t> </a:t>
            </a:r>
            <a:r>
              <a:rPr sz="2373" spc="-48" baseline="-17241" dirty="0">
                <a:latin typeface="Times New Roman"/>
                <a:cs typeface="Times New Roman"/>
              </a:rPr>
              <a:t>1</a:t>
            </a:r>
            <a:endParaRPr sz="2373" baseline="-1724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29832" y="5790541"/>
            <a:ext cx="873529" cy="258154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375455" algn="l"/>
              </a:tabLst>
            </a:pPr>
            <a:r>
              <a:rPr sz="1582" i="1" spc="-27" dirty="0">
                <a:latin typeface="Times New Roman"/>
                <a:cs typeface="Times New Roman"/>
              </a:rPr>
              <a:t>si	</a:t>
            </a:r>
            <a:r>
              <a:rPr sz="1582" i="1" spc="-33" dirty="0">
                <a:latin typeface="Times New Roman"/>
                <a:cs typeface="Times New Roman"/>
              </a:rPr>
              <a:t>d </a:t>
            </a:r>
            <a:r>
              <a:rPr sz="1582" spc="-33" dirty="0">
                <a:latin typeface="Symbol"/>
                <a:cs typeface="Symbol"/>
              </a:rPr>
              <a:t></a:t>
            </a:r>
            <a:r>
              <a:rPr sz="1582" spc="-136" dirty="0">
                <a:latin typeface="Times New Roman"/>
                <a:cs typeface="Times New Roman"/>
              </a:rPr>
              <a:t> </a:t>
            </a:r>
            <a:r>
              <a:rPr sz="1582" spc="-33" dirty="0">
                <a:latin typeface="Times New Roman"/>
                <a:cs typeface="Times New Roman"/>
              </a:rPr>
              <a:t>0</a:t>
            </a:r>
            <a:endParaRPr sz="158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11161" y="1716263"/>
            <a:ext cx="651164" cy="400396"/>
          </a:xfrm>
          <a:custGeom>
            <a:avLst/>
            <a:gdLst/>
            <a:ahLst/>
            <a:cxnLst/>
            <a:rect l="l" t="t" r="r" b="b"/>
            <a:pathLst>
              <a:path w="596900" h="367030">
                <a:moveTo>
                  <a:pt x="596900" y="0"/>
                </a:moveTo>
                <a:lnTo>
                  <a:pt x="0" y="0"/>
                </a:lnTo>
                <a:lnTo>
                  <a:pt x="0" y="366712"/>
                </a:lnTo>
                <a:lnTo>
                  <a:pt x="596900" y="366712"/>
                </a:lnTo>
                <a:lnTo>
                  <a:pt x="5969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7" name="object 27"/>
          <p:cNvSpPr txBox="1"/>
          <p:nvPr/>
        </p:nvSpPr>
        <p:spPr>
          <a:xfrm>
            <a:off x="8612160" y="1744317"/>
            <a:ext cx="443345" cy="316253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964" spc="-5" dirty="0">
                <a:latin typeface="Times New Roman"/>
                <a:cs typeface="Times New Roman"/>
              </a:rPr>
              <a:t>P(d)</a:t>
            </a:r>
            <a:endParaRPr sz="1964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82807" y="5486432"/>
            <a:ext cx="651164" cy="400396"/>
          </a:xfrm>
          <a:custGeom>
            <a:avLst/>
            <a:gdLst/>
            <a:ahLst/>
            <a:cxnLst/>
            <a:rect l="l" t="t" r="r" b="b"/>
            <a:pathLst>
              <a:path w="596900" h="367029">
                <a:moveTo>
                  <a:pt x="596900" y="0"/>
                </a:moveTo>
                <a:lnTo>
                  <a:pt x="0" y="0"/>
                </a:lnTo>
                <a:lnTo>
                  <a:pt x="0" y="366712"/>
                </a:lnTo>
                <a:lnTo>
                  <a:pt x="596900" y="366712"/>
                </a:lnTo>
                <a:lnTo>
                  <a:pt x="5969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9" name="object 29"/>
          <p:cNvSpPr txBox="1"/>
          <p:nvPr/>
        </p:nvSpPr>
        <p:spPr>
          <a:xfrm>
            <a:off x="6883391" y="5515332"/>
            <a:ext cx="443345" cy="316253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964" spc="-5" dirty="0">
                <a:latin typeface="Times New Roman"/>
                <a:cs typeface="Times New Roman"/>
              </a:rPr>
              <a:t>P(d)</a:t>
            </a:r>
            <a:endParaRPr sz="1964">
              <a:latin typeface="Times New Roman"/>
              <a:cs typeface="Times New Roman"/>
            </a:endParaRPr>
          </a:p>
        </p:txBody>
      </p:sp>
      <p:sp>
        <p:nvSpPr>
          <p:cNvPr id="31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27</a:t>
            </a:fld>
            <a:endParaRPr lang="fr-FR"/>
          </a:p>
        </p:txBody>
      </p:sp>
      <p:sp>
        <p:nvSpPr>
          <p:cNvPr id="34" name="Espace réservé de la dat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669094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08706" y="1247525"/>
            <a:ext cx="5573684" cy="505733"/>
          </a:xfrm>
          <a:prstGeom prst="rect">
            <a:avLst/>
          </a:prstGeom>
        </p:spPr>
        <p:txBody>
          <a:bodyPr vert="horz" wrap="square" lIns="0" tIns="13162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04"/>
              </a:spcBef>
            </a:pPr>
            <a:r>
              <a:rPr sz="3200" b="1" spc="-5" dirty="0">
                <a:latin typeface="Arial"/>
                <a:cs typeface="Arial"/>
              </a:rPr>
              <a:t>Quasi-critère (type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2)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0109" y="1806632"/>
            <a:ext cx="4130732" cy="4445524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 marR="5542">
              <a:spcBef>
                <a:spcPts val="109"/>
              </a:spcBef>
              <a:tabLst>
                <a:tab pos="3507249" algn="l"/>
              </a:tabLst>
            </a:pP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 est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 fonction à un  paramètre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q,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qui représente  un</a:t>
            </a:r>
            <a:r>
              <a:rPr sz="2618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seuil</a:t>
            </a:r>
            <a:r>
              <a:rPr sz="2618" spc="27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d’indifférence.	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Il</a:t>
            </a:r>
          </a:p>
          <a:p>
            <a:pPr marL="13854" marR="45027">
              <a:tabLst>
                <a:tab pos="3505171" algn="l"/>
              </a:tabLst>
            </a:pP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faut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donc que l’écart entre  les évaluations des </a:t>
            </a:r>
            <a:r>
              <a:rPr lang="fr-FR"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solution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 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 et b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soit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suffisamment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grand (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Symbol"/>
                <a:cs typeface="Symbol"/>
              </a:rPr>
              <a:t>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q) pour qu’il </a:t>
            </a:r>
            <a:r>
              <a:rPr sz="2618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existe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préférence</a:t>
            </a:r>
            <a:r>
              <a:rPr sz="2618" spc="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stricte.	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Si</a:t>
            </a:r>
            <a:r>
              <a:rPr sz="2618" spc="-109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 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est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inférieur à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q, </a:t>
            </a:r>
            <a:r>
              <a:rPr sz="2618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il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y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 une  indifférence entre a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</a:t>
            </a:r>
            <a:r>
              <a:rPr sz="2618" spc="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b.</a:t>
            </a:r>
            <a:endParaRPr sz="2618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5922818" y="1361240"/>
            <a:ext cx="4918364" cy="4918364"/>
            <a:chOff x="5922818" y="1361240"/>
            <a:chExt cx="4918364" cy="4918364"/>
          </a:xfrm>
        </p:grpSpPr>
        <p:grpSp>
          <p:nvGrpSpPr>
            <p:cNvPr id="2" name="object 2"/>
            <p:cNvGrpSpPr/>
            <p:nvPr/>
          </p:nvGrpSpPr>
          <p:grpSpPr>
            <a:xfrm>
              <a:off x="5922818" y="1361240"/>
              <a:ext cx="4918364" cy="4918364"/>
              <a:chOff x="4413250" y="1593850"/>
              <a:chExt cx="4508500" cy="4508500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4419600" y="1600200"/>
                <a:ext cx="4495800" cy="4495800"/>
              </a:xfrm>
              <a:custGeom>
                <a:avLst/>
                <a:gdLst/>
                <a:ahLst/>
                <a:cxnLst/>
                <a:rect l="l" t="t" r="r" b="b"/>
                <a:pathLst>
                  <a:path w="4495800" h="4495800">
                    <a:moveTo>
                      <a:pt x="4495800" y="0"/>
                    </a:moveTo>
                    <a:lnTo>
                      <a:pt x="0" y="0"/>
                    </a:lnTo>
                    <a:lnTo>
                      <a:pt x="0" y="4495800"/>
                    </a:lnTo>
                    <a:lnTo>
                      <a:pt x="4495800" y="4495800"/>
                    </a:lnTo>
                    <a:lnTo>
                      <a:pt x="4495800" y="0"/>
                    </a:lnTo>
                    <a:close/>
                  </a:path>
                </a:pathLst>
              </a:custGeom>
              <a:solidFill>
                <a:srgbClr val="FFFF66"/>
              </a:solidFill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4419600" y="1600200"/>
                <a:ext cx="4495800" cy="4495800"/>
              </a:xfrm>
              <a:custGeom>
                <a:avLst/>
                <a:gdLst/>
                <a:ahLst/>
                <a:cxnLst/>
                <a:rect l="l" t="t" r="r" b="b"/>
                <a:pathLst>
                  <a:path w="4495800" h="4495800">
                    <a:moveTo>
                      <a:pt x="0" y="4495800"/>
                    </a:moveTo>
                    <a:lnTo>
                      <a:pt x="4495800" y="4495800"/>
                    </a:lnTo>
                    <a:lnTo>
                      <a:pt x="4495800" y="0"/>
                    </a:lnTo>
                    <a:lnTo>
                      <a:pt x="0" y="0"/>
                    </a:lnTo>
                    <a:lnTo>
                      <a:pt x="0" y="449580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6646430" y="2070100"/>
                <a:ext cx="0" cy="2085339"/>
              </a:xfrm>
              <a:custGeom>
                <a:avLst/>
                <a:gdLst/>
                <a:ahLst/>
                <a:cxnLst/>
                <a:rect l="l" t="t" r="r" b="b"/>
                <a:pathLst>
                  <a:path h="2085339">
                    <a:moveTo>
                      <a:pt x="0" y="0"/>
                    </a:moveTo>
                    <a:lnTo>
                      <a:pt x="0" y="2085039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837385" y="4156355"/>
                <a:ext cx="36175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7595">
                    <a:moveTo>
                      <a:pt x="0" y="0"/>
                    </a:moveTo>
                    <a:lnTo>
                      <a:pt x="3616991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826419" y="2684322"/>
                <a:ext cx="3623945" cy="1478280"/>
              </a:xfrm>
              <a:custGeom>
                <a:avLst/>
                <a:gdLst/>
                <a:ahLst/>
                <a:cxnLst/>
                <a:rect l="l" t="t" r="r" b="b"/>
                <a:pathLst>
                  <a:path w="3623945" h="1478279">
                    <a:moveTo>
                      <a:pt x="34480" y="1461452"/>
                    </a:moveTo>
                    <a:lnTo>
                      <a:pt x="0" y="1461452"/>
                    </a:lnTo>
                    <a:lnTo>
                      <a:pt x="0" y="1478038"/>
                    </a:lnTo>
                    <a:lnTo>
                      <a:pt x="34480" y="1478038"/>
                    </a:lnTo>
                    <a:lnTo>
                      <a:pt x="34480" y="1461452"/>
                    </a:lnTo>
                    <a:close/>
                  </a:path>
                  <a:path w="3623945" h="1478279">
                    <a:moveTo>
                      <a:pt x="137769" y="1461452"/>
                    </a:moveTo>
                    <a:lnTo>
                      <a:pt x="103289" y="1461452"/>
                    </a:lnTo>
                    <a:lnTo>
                      <a:pt x="103289" y="1478038"/>
                    </a:lnTo>
                    <a:lnTo>
                      <a:pt x="137769" y="1478038"/>
                    </a:lnTo>
                    <a:lnTo>
                      <a:pt x="137769" y="1461452"/>
                    </a:lnTo>
                    <a:close/>
                  </a:path>
                  <a:path w="3623945" h="1478279">
                    <a:moveTo>
                      <a:pt x="240919" y="1461452"/>
                    </a:moveTo>
                    <a:lnTo>
                      <a:pt x="206578" y="1461452"/>
                    </a:lnTo>
                    <a:lnTo>
                      <a:pt x="206578" y="1478038"/>
                    </a:lnTo>
                    <a:lnTo>
                      <a:pt x="240919" y="1478038"/>
                    </a:lnTo>
                    <a:lnTo>
                      <a:pt x="240919" y="1461452"/>
                    </a:lnTo>
                    <a:close/>
                  </a:path>
                  <a:path w="3623945" h="1478279">
                    <a:moveTo>
                      <a:pt x="344195" y="1461452"/>
                    </a:moveTo>
                    <a:lnTo>
                      <a:pt x="309854" y="1461452"/>
                    </a:lnTo>
                    <a:lnTo>
                      <a:pt x="309854" y="1478038"/>
                    </a:lnTo>
                    <a:lnTo>
                      <a:pt x="344195" y="1478038"/>
                    </a:lnTo>
                    <a:lnTo>
                      <a:pt x="344195" y="1461452"/>
                    </a:lnTo>
                    <a:close/>
                  </a:path>
                  <a:path w="3623945" h="1478279">
                    <a:moveTo>
                      <a:pt x="431431" y="1461452"/>
                    </a:moveTo>
                    <a:lnTo>
                      <a:pt x="396951" y="1461452"/>
                    </a:lnTo>
                    <a:lnTo>
                      <a:pt x="396951" y="1478038"/>
                    </a:lnTo>
                    <a:lnTo>
                      <a:pt x="431431" y="1478038"/>
                    </a:lnTo>
                    <a:lnTo>
                      <a:pt x="431431" y="1461452"/>
                    </a:lnTo>
                    <a:close/>
                  </a:path>
                  <a:path w="3623945" h="1478279">
                    <a:moveTo>
                      <a:pt x="534593" y="1461452"/>
                    </a:moveTo>
                    <a:lnTo>
                      <a:pt x="500265" y="1461452"/>
                    </a:lnTo>
                    <a:lnTo>
                      <a:pt x="500265" y="1478038"/>
                    </a:lnTo>
                    <a:lnTo>
                      <a:pt x="534593" y="1478038"/>
                    </a:lnTo>
                    <a:lnTo>
                      <a:pt x="534593" y="1461452"/>
                    </a:lnTo>
                    <a:close/>
                  </a:path>
                  <a:path w="3623945" h="1478279">
                    <a:moveTo>
                      <a:pt x="637870" y="1461452"/>
                    </a:moveTo>
                    <a:lnTo>
                      <a:pt x="603529" y="1461452"/>
                    </a:lnTo>
                    <a:lnTo>
                      <a:pt x="603529" y="1478038"/>
                    </a:lnTo>
                    <a:lnTo>
                      <a:pt x="637870" y="1478038"/>
                    </a:lnTo>
                    <a:lnTo>
                      <a:pt x="637870" y="1461452"/>
                    </a:lnTo>
                    <a:close/>
                  </a:path>
                  <a:path w="3623945" h="1478279">
                    <a:moveTo>
                      <a:pt x="740041" y="1461452"/>
                    </a:moveTo>
                    <a:lnTo>
                      <a:pt x="725081" y="1461452"/>
                    </a:lnTo>
                    <a:lnTo>
                      <a:pt x="723963" y="1461452"/>
                    </a:lnTo>
                    <a:lnTo>
                      <a:pt x="706691" y="1461452"/>
                    </a:lnTo>
                    <a:lnTo>
                      <a:pt x="706691" y="1478038"/>
                    </a:lnTo>
                    <a:lnTo>
                      <a:pt x="723963" y="1478038"/>
                    </a:lnTo>
                    <a:lnTo>
                      <a:pt x="725081" y="1478038"/>
                    </a:lnTo>
                    <a:lnTo>
                      <a:pt x="740041" y="1478038"/>
                    </a:lnTo>
                    <a:lnTo>
                      <a:pt x="740041" y="1461452"/>
                    </a:lnTo>
                    <a:close/>
                  </a:path>
                  <a:path w="3623945" h="1478279">
                    <a:moveTo>
                      <a:pt x="828268" y="1461452"/>
                    </a:moveTo>
                    <a:lnTo>
                      <a:pt x="793940" y="1461452"/>
                    </a:lnTo>
                    <a:lnTo>
                      <a:pt x="793940" y="1478038"/>
                    </a:lnTo>
                    <a:lnTo>
                      <a:pt x="828268" y="1478038"/>
                    </a:lnTo>
                    <a:lnTo>
                      <a:pt x="828268" y="1461452"/>
                    </a:lnTo>
                    <a:close/>
                  </a:path>
                  <a:path w="3623945" h="1478279">
                    <a:moveTo>
                      <a:pt x="931545" y="1461452"/>
                    </a:moveTo>
                    <a:lnTo>
                      <a:pt x="897204" y="1461452"/>
                    </a:lnTo>
                    <a:lnTo>
                      <a:pt x="897204" y="1478038"/>
                    </a:lnTo>
                    <a:lnTo>
                      <a:pt x="931545" y="1478038"/>
                    </a:lnTo>
                    <a:lnTo>
                      <a:pt x="931545" y="1461452"/>
                    </a:lnTo>
                    <a:close/>
                  </a:path>
                  <a:path w="3623945" h="1478279">
                    <a:moveTo>
                      <a:pt x="1034834" y="1461452"/>
                    </a:moveTo>
                    <a:lnTo>
                      <a:pt x="1000366" y="1461452"/>
                    </a:lnTo>
                    <a:lnTo>
                      <a:pt x="1000366" y="1478038"/>
                    </a:lnTo>
                    <a:lnTo>
                      <a:pt x="1034834" y="1478038"/>
                    </a:lnTo>
                    <a:lnTo>
                      <a:pt x="1034834" y="1461452"/>
                    </a:lnTo>
                    <a:close/>
                  </a:path>
                  <a:path w="3623945" h="1478279">
                    <a:moveTo>
                      <a:pt x="1121892" y="1461452"/>
                    </a:moveTo>
                    <a:lnTo>
                      <a:pt x="1087551" y="1461452"/>
                    </a:lnTo>
                    <a:lnTo>
                      <a:pt x="1087551" y="1478038"/>
                    </a:lnTo>
                    <a:lnTo>
                      <a:pt x="1121892" y="1478038"/>
                    </a:lnTo>
                    <a:lnTo>
                      <a:pt x="1121892" y="1461452"/>
                    </a:lnTo>
                    <a:close/>
                  </a:path>
                  <a:path w="3623945" h="1478279">
                    <a:moveTo>
                      <a:pt x="1225219" y="1461452"/>
                    </a:moveTo>
                    <a:lnTo>
                      <a:pt x="1190879" y="1461452"/>
                    </a:lnTo>
                    <a:lnTo>
                      <a:pt x="1190879" y="1478038"/>
                    </a:lnTo>
                    <a:lnTo>
                      <a:pt x="1225219" y="1478038"/>
                    </a:lnTo>
                    <a:lnTo>
                      <a:pt x="1225219" y="1461452"/>
                    </a:lnTo>
                    <a:close/>
                  </a:path>
                  <a:path w="3623945" h="1478279">
                    <a:moveTo>
                      <a:pt x="1328458" y="1461452"/>
                    </a:moveTo>
                    <a:lnTo>
                      <a:pt x="1293990" y="1461452"/>
                    </a:lnTo>
                    <a:lnTo>
                      <a:pt x="1293990" y="1478038"/>
                    </a:lnTo>
                    <a:lnTo>
                      <a:pt x="1328458" y="1478038"/>
                    </a:lnTo>
                    <a:lnTo>
                      <a:pt x="1328458" y="1461452"/>
                    </a:lnTo>
                    <a:close/>
                  </a:path>
                  <a:path w="3623945" h="1478279">
                    <a:moveTo>
                      <a:pt x="1431785" y="1461452"/>
                    </a:moveTo>
                    <a:lnTo>
                      <a:pt x="1397317" y="1461452"/>
                    </a:lnTo>
                    <a:lnTo>
                      <a:pt x="1397317" y="1478038"/>
                    </a:lnTo>
                    <a:lnTo>
                      <a:pt x="1431785" y="1478038"/>
                    </a:lnTo>
                    <a:lnTo>
                      <a:pt x="1431785" y="1461452"/>
                    </a:lnTo>
                    <a:close/>
                  </a:path>
                  <a:path w="3623945" h="1478279">
                    <a:moveTo>
                      <a:pt x="1518843" y="1461452"/>
                    </a:moveTo>
                    <a:lnTo>
                      <a:pt x="1484503" y="1461452"/>
                    </a:lnTo>
                    <a:lnTo>
                      <a:pt x="1484503" y="1478038"/>
                    </a:lnTo>
                    <a:lnTo>
                      <a:pt x="1518843" y="1478038"/>
                    </a:lnTo>
                    <a:lnTo>
                      <a:pt x="1518843" y="1461452"/>
                    </a:lnTo>
                    <a:close/>
                  </a:path>
                  <a:path w="3623945" h="1478279">
                    <a:moveTo>
                      <a:pt x="1622132" y="1461452"/>
                    </a:moveTo>
                    <a:lnTo>
                      <a:pt x="1587665" y="1461452"/>
                    </a:lnTo>
                    <a:lnTo>
                      <a:pt x="1587665" y="1478038"/>
                    </a:lnTo>
                    <a:lnTo>
                      <a:pt x="1622132" y="1478038"/>
                    </a:lnTo>
                    <a:lnTo>
                      <a:pt x="1622132" y="1461452"/>
                    </a:lnTo>
                    <a:close/>
                  </a:path>
                  <a:path w="3623945" h="1478279">
                    <a:moveTo>
                      <a:pt x="1725460" y="1461452"/>
                    </a:moveTo>
                    <a:lnTo>
                      <a:pt x="1690992" y="1461452"/>
                    </a:lnTo>
                    <a:lnTo>
                      <a:pt x="1690992" y="1478038"/>
                    </a:lnTo>
                    <a:lnTo>
                      <a:pt x="1725460" y="1478038"/>
                    </a:lnTo>
                    <a:lnTo>
                      <a:pt x="1725460" y="1461452"/>
                    </a:lnTo>
                    <a:close/>
                  </a:path>
                  <a:path w="3623945" h="1478279">
                    <a:moveTo>
                      <a:pt x="1825244" y="1461452"/>
                    </a:moveTo>
                    <a:lnTo>
                      <a:pt x="1812544" y="1461452"/>
                    </a:lnTo>
                    <a:lnTo>
                      <a:pt x="1809191" y="1461452"/>
                    </a:lnTo>
                    <a:lnTo>
                      <a:pt x="1794256" y="1461452"/>
                    </a:lnTo>
                    <a:lnTo>
                      <a:pt x="1794256" y="1478038"/>
                    </a:lnTo>
                    <a:lnTo>
                      <a:pt x="1809191" y="1478038"/>
                    </a:lnTo>
                    <a:lnTo>
                      <a:pt x="1812544" y="1478038"/>
                    </a:lnTo>
                    <a:lnTo>
                      <a:pt x="1825244" y="1478038"/>
                    </a:lnTo>
                    <a:lnTo>
                      <a:pt x="1825244" y="1461452"/>
                    </a:lnTo>
                    <a:close/>
                  </a:path>
                  <a:path w="3623945" h="1478279">
                    <a:moveTo>
                      <a:pt x="1915807" y="1461452"/>
                    </a:moveTo>
                    <a:lnTo>
                      <a:pt x="1881339" y="1461452"/>
                    </a:lnTo>
                    <a:lnTo>
                      <a:pt x="1881339" y="1478038"/>
                    </a:lnTo>
                    <a:lnTo>
                      <a:pt x="1915807" y="1478038"/>
                    </a:lnTo>
                    <a:lnTo>
                      <a:pt x="1915807" y="1461452"/>
                    </a:lnTo>
                    <a:close/>
                  </a:path>
                  <a:path w="3623945" h="1478279">
                    <a:moveTo>
                      <a:pt x="2019084" y="1461452"/>
                    </a:moveTo>
                    <a:lnTo>
                      <a:pt x="1984603" y="1461452"/>
                    </a:lnTo>
                    <a:lnTo>
                      <a:pt x="1984603" y="1478038"/>
                    </a:lnTo>
                    <a:lnTo>
                      <a:pt x="2019084" y="1478038"/>
                    </a:lnTo>
                    <a:lnTo>
                      <a:pt x="2019084" y="1461452"/>
                    </a:lnTo>
                    <a:close/>
                  </a:path>
                  <a:path w="3623945" h="1478279">
                    <a:moveTo>
                      <a:pt x="2122271" y="1461452"/>
                    </a:moveTo>
                    <a:lnTo>
                      <a:pt x="2087930" y="1461452"/>
                    </a:lnTo>
                    <a:lnTo>
                      <a:pt x="2087930" y="1478038"/>
                    </a:lnTo>
                    <a:lnTo>
                      <a:pt x="2122271" y="1478038"/>
                    </a:lnTo>
                    <a:lnTo>
                      <a:pt x="2122271" y="1461452"/>
                    </a:lnTo>
                    <a:close/>
                  </a:path>
                  <a:path w="3623945" h="1478279">
                    <a:moveTo>
                      <a:pt x="2187714" y="1439341"/>
                    </a:moveTo>
                    <a:lnTo>
                      <a:pt x="2170557" y="1439341"/>
                    </a:lnTo>
                    <a:lnTo>
                      <a:pt x="2170557" y="1472514"/>
                    </a:lnTo>
                    <a:lnTo>
                      <a:pt x="2187714" y="1472514"/>
                    </a:lnTo>
                    <a:lnTo>
                      <a:pt x="2187714" y="1439341"/>
                    </a:lnTo>
                    <a:close/>
                  </a:path>
                  <a:path w="3623945" h="1478279">
                    <a:moveTo>
                      <a:pt x="2187714" y="1339850"/>
                    </a:moveTo>
                    <a:lnTo>
                      <a:pt x="2170557" y="1339850"/>
                    </a:lnTo>
                    <a:lnTo>
                      <a:pt x="2170557" y="1373009"/>
                    </a:lnTo>
                    <a:lnTo>
                      <a:pt x="2187714" y="1373009"/>
                    </a:lnTo>
                    <a:lnTo>
                      <a:pt x="2187714" y="1339850"/>
                    </a:lnTo>
                    <a:close/>
                  </a:path>
                  <a:path w="3623945" h="1478279">
                    <a:moveTo>
                      <a:pt x="2187714" y="1240218"/>
                    </a:moveTo>
                    <a:lnTo>
                      <a:pt x="2170557" y="1240218"/>
                    </a:lnTo>
                    <a:lnTo>
                      <a:pt x="2170557" y="1273378"/>
                    </a:lnTo>
                    <a:lnTo>
                      <a:pt x="2187714" y="1273378"/>
                    </a:lnTo>
                    <a:lnTo>
                      <a:pt x="2187714" y="1240218"/>
                    </a:lnTo>
                    <a:close/>
                  </a:path>
                  <a:path w="3623945" h="1478279">
                    <a:moveTo>
                      <a:pt x="2187714" y="1140587"/>
                    </a:moveTo>
                    <a:lnTo>
                      <a:pt x="2170557" y="1140587"/>
                    </a:lnTo>
                    <a:lnTo>
                      <a:pt x="2170557" y="1173886"/>
                    </a:lnTo>
                    <a:lnTo>
                      <a:pt x="2187714" y="1173886"/>
                    </a:lnTo>
                    <a:lnTo>
                      <a:pt x="2187714" y="1140587"/>
                    </a:lnTo>
                    <a:close/>
                  </a:path>
                  <a:path w="3623945" h="1478279">
                    <a:moveTo>
                      <a:pt x="2187714" y="1041069"/>
                    </a:moveTo>
                    <a:lnTo>
                      <a:pt x="2170557" y="1041069"/>
                    </a:lnTo>
                    <a:lnTo>
                      <a:pt x="2170557" y="1074242"/>
                    </a:lnTo>
                    <a:lnTo>
                      <a:pt x="2187714" y="1074242"/>
                    </a:lnTo>
                    <a:lnTo>
                      <a:pt x="2187714" y="1041069"/>
                    </a:lnTo>
                    <a:close/>
                  </a:path>
                  <a:path w="3623945" h="1478279">
                    <a:moveTo>
                      <a:pt x="2187714" y="941463"/>
                    </a:moveTo>
                    <a:lnTo>
                      <a:pt x="2170557" y="941463"/>
                    </a:lnTo>
                    <a:lnTo>
                      <a:pt x="2170557" y="974763"/>
                    </a:lnTo>
                    <a:lnTo>
                      <a:pt x="2187714" y="974763"/>
                    </a:lnTo>
                    <a:lnTo>
                      <a:pt x="2187714" y="941463"/>
                    </a:lnTo>
                    <a:close/>
                  </a:path>
                  <a:path w="3623945" h="1478279">
                    <a:moveTo>
                      <a:pt x="2187714" y="841971"/>
                    </a:moveTo>
                    <a:lnTo>
                      <a:pt x="2170557" y="841971"/>
                    </a:lnTo>
                    <a:lnTo>
                      <a:pt x="2170557" y="875131"/>
                    </a:lnTo>
                    <a:lnTo>
                      <a:pt x="2187714" y="875131"/>
                    </a:lnTo>
                    <a:lnTo>
                      <a:pt x="2187714" y="841971"/>
                    </a:lnTo>
                    <a:close/>
                  </a:path>
                  <a:path w="3623945" h="1478279">
                    <a:moveTo>
                      <a:pt x="2187714" y="742302"/>
                    </a:moveTo>
                    <a:lnTo>
                      <a:pt x="2170557" y="742302"/>
                    </a:lnTo>
                    <a:lnTo>
                      <a:pt x="2170557" y="775601"/>
                    </a:lnTo>
                    <a:lnTo>
                      <a:pt x="2187714" y="775601"/>
                    </a:lnTo>
                    <a:lnTo>
                      <a:pt x="2187714" y="742302"/>
                    </a:lnTo>
                    <a:close/>
                  </a:path>
                  <a:path w="3623945" h="1478279">
                    <a:moveTo>
                      <a:pt x="2187714" y="642861"/>
                    </a:moveTo>
                    <a:lnTo>
                      <a:pt x="2170557" y="642861"/>
                    </a:lnTo>
                    <a:lnTo>
                      <a:pt x="2170557" y="676021"/>
                    </a:lnTo>
                    <a:lnTo>
                      <a:pt x="2187714" y="676021"/>
                    </a:lnTo>
                    <a:lnTo>
                      <a:pt x="2187714" y="642861"/>
                    </a:lnTo>
                    <a:close/>
                  </a:path>
                  <a:path w="3623945" h="1478279">
                    <a:moveTo>
                      <a:pt x="2187714" y="543191"/>
                    </a:moveTo>
                    <a:lnTo>
                      <a:pt x="2170557" y="543191"/>
                    </a:lnTo>
                    <a:lnTo>
                      <a:pt x="2170557" y="576491"/>
                    </a:lnTo>
                    <a:lnTo>
                      <a:pt x="2187714" y="576491"/>
                    </a:lnTo>
                    <a:lnTo>
                      <a:pt x="2187714" y="543191"/>
                    </a:lnTo>
                    <a:close/>
                  </a:path>
                  <a:path w="3623945" h="1478279">
                    <a:moveTo>
                      <a:pt x="2187714" y="443687"/>
                    </a:moveTo>
                    <a:lnTo>
                      <a:pt x="2170557" y="443687"/>
                    </a:lnTo>
                    <a:lnTo>
                      <a:pt x="2170557" y="476859"/>
                    </a:lnTo>
                    <a:lnTo>
                      <a:pt x="2187714" y="476859"/>
                    </a:lnTo>
                    <a:lnTo>
                      <a:pt x="2187714" y="443687"/>
                    </a:lnTo>
                    <a:close/>
                  </a:path>
                  <a:path w="3623945" h="1478279">
                    <a:moveTo>
                      <a:pt x="2187714" y="344081"/>
                    </a:moveTo>
                    <a:lnTo>
                      <a:pt x="2170557" y="344081"/>
                    </a:lnTo>
                    <a:lnTo>
                      <a:pt x="2170557" y="377380"/>
                    </a:lnTo>
                    <a:lnTo>
                      <a:pt x="2187714" y="377380"/>
                    </a:lnTo>
                    <a:lnTo>
                      <a:pt x="2187714" y="344081"/>
                    </a:lnTo>
                    <a:close/>
                  </a:path>
                  <a:path w="3623945" h="1478279">
                    <a:moveTo>
                      <a:pt x="2187714" y="244589"/>
                    </a:moveTo>
                    <a:lnTo>
                      <a:pt x="2170557" y="244589"/>
                    </a:lnTo>
                    <a:lnTo>
                      <a:pt x="2170557" y="277749"/>
                    </a:lnTo>
                    <a:lnTo>
                      <a:pt x="2187714" y="277749"/>
                    </a:lnTo>
                    <a:lnTo>
                      <a:pt x="2187714" y="244589"/>
                    </a:lnTo>
                    <a:close/>
                  </a:path>
                  <a:path w="3623945" h="1478279">
                    <a:moveTo>
                      <a:pt x="2187714" y="144919"/>
                    </a:moveTo>
                    <a:lnTo>
                      <a:pt x="2170557" y="144919"/>
                    </a:lnTo>
                    <a:lnTo>
                      <a:pt x="2170557" y="178219"/>
                    </a:lnTo>
                    <a:lnTo>
                      <a:pt x="2187714" y="178219"/>
                    </a:lnTo>
                    <a:lnTo>
                      <a:pt x="2187714" y="144919"/>
                    </a:lnTo>
                    <a:close/>
                  </a:path>
                  <a:path w="3623945" h="1478279">
                    <a:moveTo>
                      <a:pt x="2187714" y="45478"/>
                    </a:moveTo>
                    <a:lnTo>
                      <a:pt x="2170557" y="45478"/>
                    </a:lnTo>
                    <a:lnTo>
                      <a:pt x="2170557" y="78638"/>
                    </a:lnTo>
                    <a:lnTo>
                      <a:pt x="2187714" y="78638"/>
                    </a:lnTo>
                    <a:lnTo>
                      <a:pt x="2187714" y="45478"/>
                    </a:lnTo>
                    <a:close/>
                  </a:path>
                  <a:path w="3623945" h="1478279">
                    <a:moveTo>
                      <a:pt x="2226627" y="0"/>
                    </a:moveTo>
                    <a:lnTo>
                      <a:pt x="2192299" y="0"/>
                    </a:lnTo>
                    <a:lnTo>
                      <a:pt x="2192299" y="16586"/>
                    </a:lnTo>
                    <a:lnTo>
                      <a:pt x="2226627" y="16586"/>
                    </a:lnTo>
                    <a:lnTo>
                      <a:pt x="2226627" y="0"/>
                    </a:lnTo>
                    <a:close/>
                  </a:path>
                  <a:path w="3623945" h="1478279">
                    <a:moveTo>
                      <a:pt x="2329929" y="0"/>
                    </a:moveTo>
                    <a:lnTo>
                      <a:pt x="2295448" y="0"/>
                    </a:lnTo>
                    <a:lnTo>
                      <a:pt x="2295448" y="16586"/>
                    </a:lnTo>
                    <a:lnTo>
                      <a:pt x="2329929" y="16586"/>
                    </a:lnTo>
                    <a:lnTo>
                      <a:pt x="2329929" y="0"/>
                    </a:lnTo>
                    <a:close/>
                  </a:path>
                  <a:path w="3623945" h="1478279">
                    <a:moveTo>
                      <a:pt x="2433256" y="0"/>
                    </a:moveTo>
                    <a:lnTo>
                      <a:pt x="2398776" y="0"/>
                    </a:lnTo>
                    <a:lnTo>
                      <a:pt x="2398776" y="16586"/>
                    </a:lnTo>
                    <a:lnTo>
                      <a:pt x="2433256" y="16586"/>
                    </a:lnTo>
                    <a:lnTo>
                      <a:pt x="2433256" y="0"/>
                    </a:lnTo>
                    <a:close/>
                  </a:path>
                  <a:path w="3623945" h="1478279">
                    <a:moveTo>
                      <a:pt x="2536380" y="0"/>
                    </a:moveTo>
                    <a:lnTo>
                      <a:pt x="2502052" y="0"/>
                    </a:lnTo>
                    <a:lnTo>
                      <a:pt x="2502052" y="16586"/>
                    </a:lnTo>
                    <a:lnTo>
                      <a:pt x="2536380" y="16586"/>
                    </a:lnTo>
                    <a:lnTo>
                      <a:pt x="2536380" y="0"/>
                    </a:lnTo>
                    <a:close/>
                  </a:path>
                  <a:path w="3623945" h="1478279">
                    <a:moveTo>
                      <a:pt x="2623604" y="0"/>
                    </a:moveTo>
                    <a:lnTo>
                      <a:pt x="2589123" y="0"/>
                    </a:lnTo>
                    <a:lnTo>
                      <a:pt x="2589123" y="16586"/>
                    </a:lnTo>
                    <a:lnTo>
                      <a:pt x="2623604" y="16586"/>
                    </a:lnTo>
                    <a:lnTo>
                      <a:pt x="2623604" y="0"/>
                    </a:lnTo>
                    <a:close/>
                  </a:path>
                  <a:path w="3623945" h="1478279">
                    <a:moveTo>
                      <a:pt x="2726867" y="0"/>
                    </a:moveTo>
                    <a:lnTo>
                      <a:pt x="2692400" y="0"/>
                    </a:lnTo>
                    <a:lnTo>
                      <a:pt x="2692400" y="16586"/>
                    </a:lnTo>
                    <a:lnTo>
                      <a:pt x="2726867" y="16586"/>
                    </a:lnTo>
                    <a:lnTo>
                      <a:pt x="2726867" y="0"/>
                    </a:lnTo>
                    <a:close/>
                  </a:path>
                  <a:path w="3623945" h="1478279">
                    <a:moveTo>
                      <a:pt x="2830055" y="0"/>
                    </a:moveTo>
                    <a:lnTo>
                      <a:pt x="2795727" y="0"/>
                    </a:lnTo>
                    <a:lnTo>
                      <a:pt x="2795727" y="16586"/>
                    </a:lnTo>
                    <a:lnTo>
                      <a:pt x="2830055" y="16586"/>
                    </a:lnTo>
                    <a:lnTo>
                      <a:pt x="2830055" y="0"/>
                    </a:lnTo>
                    <a:close/>
                  </a:path>
                  <a:path w="3623945" h="1478279">
                    <a:moveTo>
                      <a:pt x="2917253" y="0"/>
                    </a:moveTo>
                    <a:lnTo>
                      <a:pt x="2910459" y="0"/>
                    </a:lnTo>
                    <a:lnTo>
                      <a:pt x="2898876" y="0"/>
                    </a:lnTo>
                    <a:lnTo>
                      <a:pt x="2894355" y="0"/>
                    </a:lnTo>
                    <a:lnTo>
                      <a:pt x="2894355" y="16586"/>
                    </a:lnTo>
                    <a:lnTo>
                      <a:pt x="2898876" y="16586"/>
                    </a:lnTo>
                    <a:lnTo>
                      <a:pt x="2910459" y="16586"/>
                    </a:lnTo>
                    <a:lnTo>
                      <a:pt x="2917253" y="16586"/>
                    </a:lnTo>
                    <a:lnTo>
                      <a:pt x="2917253" y="0"/>
                    </a:lnTo>
                    <a:close/>
                  </a:path>
                  <a:path w="3623945" h="1478279">
                    <a:moveTo>
                      <a:pt x="3020542" y="0"/>
                    </a:moveTo>
                    <a:lnTo>
                      <a:pt x="2986074" y="0"/>
                    </a:lnTo>
                    <a:lnTo>
                      <a:pt x="2986074" y="16586"/>
                    </a:lnTo>
                    <a:lnTo>
                      <a:pt x="3020542" y="16586"/>
                    </a:lnTo>
                    <a:lnTo>
                      <a:pt x="3020542" y="0"/>
                    </a:lnTo>
                    <a:close/>
                  </a:path>
                  <a:path w="3623945" h="1478279">
                    <a:moveTo>
                      <a:pt x="3123730" y="0"/>
                    </a:moveTo>
                    <a:lnTo>
                      <a:pt x="3089402" y="0"/>
                    </a:lnTo>
                    <a:lnTo>
                      <a:pt x="3089402" y="16586"/>
                    </a:lnTo>
                    <a:lnTo>
                      <a:pt x="3123730" y="16586"/>
                    </a:lnTo>
                    <a:lnTo>
                      <a:pt x="3123730" y="0"/>
                    </a:lnTo>
                    <a:close/>
                  </a:path>
                  <a:path w="3623945" h="1478279">
                    <a:moveTo>
                      <a:pt x="3227006" y="0"/>
                    </a:moveTo>
                    <a:lnTo>
                      <a:pt x="3192665" y="0"/>
                    </a:lnTo>
                    <a:lnTo>
                      <a:pt x="3192665" y="16586"/>
                    </a:lnTo>
                    <a:lnTo>
                      <a:pt x="3227006" y="16586"/>
                    </a:lnTo>
                    <a:lnTo>
                      <a:pt x="3227006" y="0"/>
                    </a:lnTo>
                    <a:close/>
                  </a:path>
                  <a:path w="3623945" h="1478279">
                    <a:moveTo>
                      <a:pt x="3314230" y="0"/>
                    </a:moveTo>
                    <a:lnTo>
                      <a:pt x="3279749" y="0"/>
                    </a:lnTo>
                    <a:lnTo>
                      <a:pt x="3279749" y="16586"/>
                    </a:lnTo>
                    <a:lnTo>
                      <a:pt x="3314230" y="16586"/>
                    </a:lnTo>
                    <a:lnTo>
                      <a:pt x="3314230" y="0"/>
                    </a:lnTo>
                    <a:close/>
                  </a:path>
                  <a:path w="3623945" h="1478279">
                    <a:moveTo>
                      <a:pt x="3417354" y="0"/>
                    </a:moveTo>
                    <a:lnTo>
                      <a:pt x="3383026" y="0"/>
                    </a:lnTo>
                    <a:lnTo>
                      <a:pt x="3383026" y="16586"/>
                    </a:lnTo>
                    <a:lnTo>
                      <a:pt x="3417354" y="16586"/>
                    </a:lnTo>
                    <a:lnTo>
                      <a:pt x="3417354" y="0"/>
                    </a:lnTo>
                    <a:close/>
                  </a:path>
                  <a:path w="3623945" h="1478279">
                    <a:moveTo>
                      <a:pt x="3520681" y="0"/>
                    </a:moveTo>
                    <a:lnTo>
                      <a:pt x="3486353" y="0"/>
                    </a:lnTo>
                    <a:lnTo>
                      <a:pt x="3486353" y="16586"/>
                    </a:lnTo>
                    <a:lnTo>
                      <a:pt x="3520681" y="16586"/>
                    </a:lnTo>
                    <a:lnTo>
                      <a:pt x="3520681" y="0"/>
                    </a:lnTo>
                    <a:close/>
                  </a:path>
                  <a:path w="3623945" h="1478279">
                    <a:moveTo>
                      <a:pt x="3623919" y="0"/>
                    </a:moveTo>
                    <a:lnTo>
                      <a:pt x="3589451" y="0"/>
                    </a:lnTo>
                    <a:lnTo>
                      <a:pt x="3589451" y="16586"/>
                    </a:lnTo>
                    <a:lnTo>
                      <a:pt x="3623919" y="16586"/>
                    </a:lnTo>
                    <a:lnTo>
                      <a:pt x="362391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834524" y="2692165"/>
                <a:ext cx="3618229" cy="1461770"/>
              </a:xfrm>
              <a:custGeom>
                <a:avLst/>
                <a:gdLst/>
                <a:ahLst/>
                <a:cxnLst/>
                <a:rect l="l" t="t" r="r" b="b"/>
                <a:pathLst>
                  <a:path w="3618229" h="1461770">
                    <a:moveTo>
                      <a:pt x="0" y="0"/>
                    </a:moveTo>
                    <a:lnTo>
                      <a:pt x="361360" y="0"/>
                    </a:lnTo>
                    <a:lnTo>
                      <a:pt x="723819" y="0"/>
                    </a:lnTo>
                    <a:lnTo>
                      <a:pt x="1085179" y="0"/>
                    </a:lnTo>
                    <a:lnTo>
                      <a:pt x="1447684" y="0"/>
                    </a:lnTo>
                    <a:lnTo>
                      <a:pt x="1447684" y="1461420"/>
                    </a:lnTo>
                    <a:lnTo>
                      <a:pt x="3256718" y="1461420"/>
                    </a:lnTo>
                    <a:lnTo>
                      <a:pt x="3618078" y="1461420"/>
                    </a:lnTo>
                  </a:path>
                </a:pathLst>
              </a:custGeom>
              <a:ln w="1666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10261791" y="4126448"/>
              <a:ext cx="97675" cy="189493"/>
            </a:xfrm>
            <a:prstGeom prst="rect">
              <a:avLst/>
            </a:prstGeom>
          </p:spPr>
          <p:txBody>
            <a:bodyPr vert="horz" wrap="square" lIns="0" tIns="13162" rIns="0" bIns="0" rtlCol="0">
              <a:spAutoFit/>
            </a:bodyPr>
            <a:lstStyle/>
            <a:p>
              <a:pPr>
                <a:spcBef>
                  <a:spcPts val="104"/>
                </a:spcBef>
              </a:pPr>
              <a:r>
                <a:rPr sz="1145" spc="16" dirty="0">
                  <a:latin typeface="Arial"/>
                  <a:cs typeface="Arial"/>
                </a:rPr>
                <a:t>d</a:t>
              </a:r>
              <a:endParaRPr sz="1145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403391" y="2418767"/>
              <a:ext cx="97675" cy="189493"/>
            </a:xfrm>
            <a:prstGeom prst="rect">
              <a:avLst/>
            </a:prstGeom>
          </p:spPr>
          <p:txBody>
            <a:bodyPr vert="horz" wrap="square" lIns="0" tIns="13162" rIns="0" bIns="0" rtlCol="0">
              <a:spAutoFit/>
            </a:bodyPr>
            <a:lstStyle/>
            <a:p>
              <a:pPr>
                <a:spcBef>
                  <a:spcPts val="104"/>
                </a:spcBef>
              </a:pPr>
              <a:r>
                <a:rPr sz="1145" spc="16" dirty="0">
                  <a:latin typeface="Arial"/>
                  <a:cs typeface="Arial"/>
                </a:rPr>
                <a:t>1</a:t>
              </a:r>
              <a:endParaRPr sz="1145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194489" y="1576240"/>
              <a:ext cx="333895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60"/>
                </a:lnSpc>
              </a:pPr>
              <a:r>
                <a:rPr sz="1145" spc="22" dirty="0">
                  <a:latin typeface="Arial"/>
                  <a:cs typeface="Arial"/>
                </a:rPr>
                <a:t>H</a:t>
              </a:r>
              <a:r>
                <a:rPr sz="1145" spc="-87" dirty="0">
                  <a:latin typeface="Arial"/>
                  <a:cs typeface="Arial"/>
                </a:rPr>
                <a:t> </a:t>
              </a:r>
              <a:r>
                <a:rPr sz="1145" spc="11" dirty="0">
                  <a:latin typeface="Arial"/>
                  <a:cs typeface="Arial"/>
                </a:rPr>
                <a:t>(d)</a:t>
              </a:r>
              <a:endParaRPr sz="1145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324686" y="4109532"/>
              <a:ext cx="97675" cy="189493"/>
            </a:xfrm>
            <a:prstGeom prst="rect">
              <a:avLst/>
            </a:prstGeom>
          </p:spPr>
          <p:txBody>
            <a:bodyPr vert="horz" wrap="square" lIns="0" tIns="13162" rIns="0" bIns="0" rtlCol="0">
              <a:spAutoFit/>
            </a:bodyPr>
            <a:lstStyle/>
            <a:p>
              <a:pPr>
                <a:spcBef>
                  <a:spcPts val="104"/>
                </a:spcBef>
              </a:pPr>
              <a:r>
                <a:rPr sz="1145" spc="16" dirty="0">
                  <a:latin typeface="Arial"/>
                  <a:cs typeface="Arial"/>
                </a:rPr>
                <a:t>0</a:t>
              </a:r>
              <a:endParaRPr sz="1145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723767" y="4090265"/>
              <a:ext cx="97675" cy="189493"/>
            </a:xfrm>
            <a:prstGeom prst="rect">
              <a:avLst/>
            </a:prstGeom>
          </p:spPr>
          <p:txBody>
            <a:bodyPr vert="horz" wrap="square" lIns="0" tIns="13162" rIns="0" bIns="0" rtlCol="0">
              <a:spAutoFit/>
            </a:bodyPr>
            <a:lstStyle/>
            <a:p>
              <a:pPr>
                <a:spcBef>
                  <a:spcPts val="104"/>
                </a:spcBef>
              </a:pPr>
              <a:r>
                <a:rPr sz="1145" spc="16" dirty="0">
                  <a:latin typeface="Arial"/>
                  <a:cs typeface="Arial"/>
                </a:rPr>
                <a:t>q</a:t>
              </a:r>
              <a:endParaRPr sz="1145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093171" y="4772334"/>
              <a:ext cx="286096" cy="1105593"/>
            </a:xfrm>
            <a:custGeom>
              <a:avLst/>
              <a:gdLst/>
              <a:ahLst/>
              <a:cxnLst/>
              <a:rect l="l" t="t" r="r" b="b"/>
              <a:pathLst>
                <a:path w="262254" h="1013460">
                  <a:moveTo>
                    <a:pt x="0" y="0"/>
                  </a:moveTo>
                  <a:lnTo>
                    <a:pt x="0" y="315027"/>
                  </a:lnTo>
                </a:path>
                <a:path w="262254" h="1013460">
                  <a:moveTo>
                    <a:pt x="261634" y="0"/>
                  </a:moveTo>
                  <a:lnTo>
                    <a:pt x="261634" y="315027"/>
                  </a:lnTo>
                </a:path>
                <a:path w="262254" h="1013460">
                  <a:moveTo>
                    <a:pt x="0" y="697874"/>
                  </a:moveTo>
                  <a:lnTo>
                    <a:pt x="0" y="1012899"/>
                  </a:lnTo>
                </a:path>
                <a:path w="262254" h="1013460">
                  <a:moveTo>
                    <a:pt x="261634" y="697874"/>
                  </a:moveTo>
                  <a:lnTo>
                    <a:pt x="261634" y="1012899"/>
                  </a:lnTo>
                </a:path>
              </a:pathLst>
            </a:custGeom>
            <a:ln w="9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980068" y="5185723"/>
              <a:ext cx="534092" cy="28212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176"/>
                </a:lnSpc>
              </a:pPr>
              <a:r>
                <a:rPr sz="1964" i="1" spc="82" dirty="0">
                  <a:latin typeface="Times New Roman"/>
                  <a:cs typeface="Times New Roman"/>
                </a:rPr>
                <a:t>H</a:t>
              </a:r>
              <a:r>
                <a:rPr sz="1964" spc="82" dirty="0">
                  <a:latin typeface="Times New Roman"/>
                  <a:cs typeface="Times New Roman"/>
                </a:rPr>
                <a:t>(</a:t>
              </a:r>
              <a:r>
                <a:rPr sz="1964" i="1" spc="82" dirty="0">
                  <a:latin typeface="Times New Roman"/>
                  <a:cs typeface="Times New Roman"/>
                </a:rPr>
                <a:t>d</a:t>
              </a:r>
              <a:r>
                <a:rPr sz="1964" i="1" spc="-376" dirty="0">
                  <a:latin typeface="Times New Roman"/>
                  <a:cs typeface="Times New Roman"/>
                </a:rPr>
                <a:t> </a:t>
              </a:r>
              <a:r>
                <a:rPr sz="1964" spc="16" dirty="0">
                  <a:latin typeface="Times New Roman"/>
                  <a:cs typeface="Times New Roman"/>
                </a:rPr>
                <a:t>)</a:t>
              </a:r>
              <a:endParaRPr sz="1964">
                <a:latin typeface="Times New Roman"/>
                <a:cs typeface="Times New Roman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9663357" y="4763570"/>
              <a:ext cx="1145078" cy="320449"/>
            </a:xfrm>
            <a:prstGeom prst="rect">
              <a:avLst/>
            </a:prstGeom>
          </p:spPr>
          <p:txBody>
            <a:bodyPr vert="horz" wrap="square" lIns="0" tIns="18011" rIns="0" bIns="0" rtlCol="0">
              <a:spAutoFit/>
            </a:bodyPr>
            <a:lstStyle/>
            <a:p>
              <a:pPr>
                <a:spcBef>
                  <a:spcPts val="142"/>
                </a:spcBef>
                <a:tabLst>
                  <a:tab pos="499451" algn="l"/>
                  <a:tab pos="797322" algn="l"/>
                </a:tabLst>
              </a:pPr>
              <a:r>
                <a:rPr sz="1964" i="1" spc="11" dirty="0">
                  <a:latin typeface="Times New Roman"/>
                  <a:cs typeface="Times New Roman"/>
                </a:rPr>
                <a:t>si	</a:t>
              </a:r>
              <a:r>
                <a:rPr sz="1964" i="1" spc="27" dirty="0">
                  <a:latin typeface="Times New Roman"/>
                  <a:cs typeface="Times New Roman"/>
                </a:rPr>
                <a:t>d	</a:t>
              </a:r>
              <a:r>
                <a:rPr sz="1964" spc="33" dirty="0">
                  <a:latin typeface="Symbol"/>
                  <a:cs typeface="Symbol"/>
                </a:rPr>
                <a:t></a:t>
              </a:r>
              <a:r>
                <a:rPr sz="1964" spc="-87" dirty="0">
                  <a:latin typeface="Times New Roman"/>
                  <a:cs typeface="Times New Roman"/>
                </a:rPr>
                <a:t> </a:t>
              </a:r>
              <a:r>
                <a:rPr sz="1964" i="1" spc="27" dirty="0">
                  <a:latin typeface="Times New Roman"/>
                  <a:cs typeface="Times New Roman"/>
                </a:rPr>
                <a:t>q</a:t>
              </a:r>
              <a:endParaRPr sz="1964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9663357" y="5524882"/>
              <a:ext cx="1145771" cy="320449"/>
            </a:xfrm>
            <a:prstGeom prst="rect">
              <a:avLst/>
            </a:prstGeom>
          </p:spPr>
          <p:txBody>
            <a:bodyPr vert="horz" wrap="square" lIns="0" tIns="18011" rIns="0" bIns="0" rtlCol="0">
              <a:spAutoFit/>
            </a:bodyPr>
            <a:lstStyle/>
            <a:p>
              <a:pPr>
                <a:spcBef>
                  <a:spcPts val="142"/>
                </a:spcBef>
                <a:tabLst>
                  <a:tab pos="499451" algn="l"/>
                  <a:tab pos="798708" algn="l"/>
                </a:tabLst>
              </a:pPr>
              <a:r>
                <a:rPr sz="1964" i="1" spc="11" dirty="0">
                  <a:latin typeface="Times New Roman"/>
                  <a:cs typeface="Times New Roman"/>
                </a:rPr>
                <a:t>si	</a:t>
              </a:r>
              <a:r>
                <a:rPr sz="1964" i="1" spc="27" dirty="0">
                  <a:latin typeface="Times New Roman"/>
                  <a:cs typeface="Times New Roman"/>
                </a:rPr>
                <a:t>d	</a:t>
              </a:r>
              <a:r>
                <a:rPr sz="1964" spc="33" dirty="0">
                  <a:latin typeface="Symbol"/>
                  <a:cs typeface="Symbol"/>
                </a:rPr>
                <a:t></a:t>
              </a:r>
              <a:r>
                <a:rPr sz="1964" spc="-87" dirty="0">
                  <a:latin typeface="Times New Roman"/>
                  <a:cs typeface="Times New Roman"/>
                </a:rPr>
                <a:t> </a:t>
              </a:r>
              <a:r>
                <a:rPr sz="1964" i="1" spc="27" dirty="0">
                  <a:latin typeface="Times New Roman"/>
                  <a:cs typeface="Times New Roman"/>
                </a:rPr>
                <a:t>q</a:t>
              </a:r>
              <a:endParaRPr sz="1964">
                <a:latin typeface="Times New Roman"/>
                <a:cs typeface="Times New Roman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796003" y="5165515"/>
              <a:ext cx="141315" cy="320449"/>
            </a:xfrm>
            <a:prstGeom prst="rect">
              <a:avLst/>
            </a:prstGeom>
          </p:spPr>
          <p:txBody>
            <a:bodyPr vert="horz" wrap="square" lIns="0" tIns="18011" rIns="0" bIns="0" rtlCol="0">
              <a:spAutoFit/>
            </a:bodyPr>
            <a:lstStyle/>
            <a:p>
              <a:pPr>
                <a:spcBef>
                  <a:spcPts val="142"/>
                </a:spcBef>
              </a:pPr>
              <a:r>
                <a:rPr sz="1964" spc="27" dirty="0">
                  <a:latin typeface="Symbol"/>
                  <a:cs typeface="Symbol"/>
                </a:rPr>
                <a:t></a:t>
              </a:r>
              <a:endParaRPr sz="1964">
                <a:latin typeface="Symbol"/>
                <a:cs typeface="Symbo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796003" y="5613584"/>
              <a:ext cx="141315" cy="320449"/>
            </a:xfrm>
            <a:prstGeom prst="rect">
              <a:avLst/>
            </a:prstGeom>
          </p:spPr>
          <p:txBody>
            <a:bodyPr vert="horz" wrap="square" lIns="0" tIns="18011" rIns="0" bIns="0" rtlCol="0">
              <a:spAutoFit/>
            </a:bodyPr>
            <a:lstStyle/>
            <a:p>
              <a:pPr>
                <a:spcBef>
                  <a:spcPts val="142"/>
                </a:spcBef>
              </a:pPr>
              <a:r>
                <a:rPr sz="1964" spc="27" dirty="0">
                  <a:latin typeface="Symbol"/>
                  <a:cs typeface="Symbol"/>
                </a:rPr>
                <a:t></a:t>
              </a:r>
              <a:endParaRPr sz="1964">
                <a:latin typeface="Symbol"/>
                <a:cs typeface="Symbo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6768294" y="4717944"/>
              <a:ext cx="416329" cy="320449"/>
            </a:xfrm>
            <a:prstGeom prst="rect">
              <a:avLst/>
            </a:prstGeom>
          </p:spPr>
          <p:txBody>
            <a:bodyPr vert="horz" wrap="square" lIns="0" tIns="18011" rIns="0" bIns="0" rtlCol="0">
              <a:spAutoFit/>
            </a:bodyPr>
            <a:lstStyle/>
            <a:p>
              <a:pPr marL="27709">
                <a:spcBef>
                  <a:spcPts val="142"/>
                </a:spcBef>
              </a:pPr>
              <a:r>
                <a:rPr sz="1964" spc="27" dirty="0">
                  <a:latin typeface="Symbol"/>
                  <a:cs typeface="Symbol"/>
                </a:rPr>
                <a:t></a:t>
              </a:r>
              <a:r>
                <a:rPr sz="1964" spc="153" dirty="0">
                  <a:latin typeface="Times New Roman"/>
                  <a:cs typeface="Times New Roman"/>
                </a:rPr>
                <a:t> </a:t>
              </a:r>
              <a:r>
                <a:rPr sz="2945" spc="40" baseline="-10802" dirty="0">
                  <a:latin typeface="Times New Roman"/>
                  <a:cs typeface="Times New Roman"/>
                </a:rPr>
                <a:t>0</a:t>
              </a:r>
              <a:endParaRPr sz="2945" baseline="-10802">
                <a:latin typeface="Times New Roman"/>
                <a:cs typeface="Times New Roman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768294" y="5412361"/>
              <a:ext cx="416329" cy="320449"/>
            </a:xfrm>
            <a:prstGeom prst="rect">
              <a:avLst/>
            </a:prstGeom>
          </p:spPr>
          <p:txBody>
            <a:bodyPr vert="horz" wrap="square" lIns="0" tIns="18011" rIns="0" bIns="0" rtlCol="0">
              <a:spAutoFit/>
            </a:bodyPr>
            <a:lstStyle/>
            <a:p>
              <a:pPr marL="27709">
                <a:spcBef>
                  <a:spcPts val="142"/>
                </a:spcBef>
              </a:pPr>
              <a:r>
                <a:rPr sz="1964" spc="27" dirty="0">
                  <a:latin typeface="Symbol"/>
                  <a:cs typeface="Symbol"/>
                </a:rPr>
                <a:t></a:t>
              </a:r>
              <a:r>
                <a:rPr sz="1964" spc="153" dirty="0">
                  <a:latin typeface="Times New Roman"/>
                  <a:cs typeface="Times New Roman"/>
                </a:rPr>
                <a:t> </a:t>
              </a:r>
              <a:r>
                <a:rPr sz="2945" spc="40" baseline="-24691" dirty="0">
                  <a:latin typeface="Times New Roman"/>
                  <a:cs typeface="Times New Roman"/>
                </a:rPr>
                <a:t>1</a:t>
              </a:r>
              <a:endParaRPr sz="2945" baseline="-24691">
                <a:latin typeface="Times New Roman"/>
                <a:cs typeface="Times New Roman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059882" y="1480736"/>
              <a:ext cx="651164" cy="400396"/>
            </a:xfrm>
            <a:custGeom>
              <a:avLst/>
              <a:gdLst/>
              <a:ahLst/>
              <a:cxnLst/>
              <a:rect l="l" t="t" r="r" b="b"/>
              <a:pathLst>
                <a:path w="596900" h="367030">
                  <a:moveTo>
                    <a:pt x="596900" y="0"/>
                  </a:moveTo>
                  <a:lnTo>
                    <a:pt x="0" y="0"/>
                  </a:lnTo>
                  <a:lnTo>
                    <a:pt x="0" y="366712"/>
                  </a:lnTo>
                  <a:lnTo>
                    <a:pt x="596900" y="366712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160882" y="1508930"/>
              <a:ext cx="443345" cy="316253"/>
            </a:xfrm>
            <a:prstGeom prst="rect">
              <a:avLst/>
            </a:prstGeom>
          </p:spPr>
          <p:txBody>
            <a:bodyPr vert="horz" wrap="square" lIns="0" tIns="13855" rIns="0" bIns="0" rtlCol="0">
              <a:spAutoFit/>
            </a:bodyPr>
            <a:lstStyle/>
            <a:p>
              <a:pPr>
                <a:spcBef>
                  <a:spcPts val="109"/>
                </a:spcBef>
              </a:pPr>
              <a:r>
                <a:rPr sz="1964" spc="-5" dirty="0">
                  <a:latin typeface="Times New Roman"/>
                  <a:cs typeface="Times New Roman"/>
                </a:rPr>
                <a:t>P(d)</a:t>
              </a:r>
              <a:endParaRPr sz="1964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995554" y="5172972"/>
              <a:ext cx="651164" cy="400396"/>
            </a:xfrm>
            <a:custGeom>
              <a:avLst/>
              <a:gdLst/>
              <a:ahLst/>
              <a:cxnLst/>
              <a:rect l="l" t="t" r="r" b="b"/>
              <a:pathLst>
                <a:path w="596900" h="367029">
                  <a:moveTo>
                    <a:pt x="596900" y="0"/>
                  </a:moveTo>
                  <a:lnTo>
                    <a:pt x="0" y="0"/>
                  </a:lnTo>
                  <a:lnTo>
                    <a:pt x="0" y="366712"/>
                  </a:lnTo>
                  <a:lnTo>
                    <a:pt x="596900" y="366712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068291" y="5197558"/>
              <a:ext cx="897082" cy="320449"/>
            </a:xfrm>
            <a:prstGeom prst="rect">
              <a:avLst/>
            </a:prstGeom>
          </p:spPr>
          <p:txBody>
            <a:bodyPr vert="horz" wrap="square" lIns="0" tIns="18011" rIns="0" bIns="0" rtlCol="0">
              <a:spAutoFit/>
            </a:bodyPr>
            <a:lstStyle/>
            <a:p>
              <a:pPr marL="27709">
                <a:spcBef>
                  <a:spcPts val="142"/>
                </a:spcBef>
              </a:pPr>
              <a:r>
                <a:rPr sz="1964" spc="-5" dirty="0">
                  <a:latin typeface="Times New Roman"/>
                  <a:cs typeface="Times New Roman"/>
                </a:rPr>
                <a:t>P(d) </a:t>
              </a:r>
              <a:r>
                <a:rPr sz="2945" spc="48" baseline="12345" dirty="0">
                  <a:latin typeface="Symbol"/>
                  <a:cs typeface="Symbol"/>
                </a:rPr>
                <a:t></a:t>
              </a:r>
              <a:r>
                <a:rPr sz="2945" spc="-48" baseline="12345" dirty="0">
                  <a:latin typeface="Times New Roman"/>
                  <a:cs typeface="Times New Roman"/>
                </a:rPr>
                <a:t> </a:t>
              </a:r>
              <a:r>
                <a:rPr sz="2945" spc="40" baseline="52469" dirty="0">
                  <a:latin typeface="Symbol"/>
                  <a:cs typeface="Symbol"/>
                </a:rPr>
                <a:t></a:t>
              </a:r>
              <a:endParaRPr sz="2945" baseline="52469">
                <a:latin typeface="Symbol"/>
                <a:cs typeface="Symbol"/>
              </a:endParaRPr>
            </a:p>
          </p:txBody>
        </p:sp>
      </p:grpSp>
      <p:sp>
        <p:nvSpPr>
          <p:cNvPr id="30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31" name="Espace réservé du pied de page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32" name="Espace réservé du numéro de diapositiv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28</a:t>
            </a:fld>
            <a:endParaRPr lang="fr-FR"/>
          </a:p>
        </p:txBody>
      </p:sp>
      <p:sp>
        <p:nvSpPr>
          <p:cNvPr id="33" name="Espace réservé de la date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3162435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82877" y="1352851"/>
            <a:ext cx="4918364" cy="4918364"/>
            <a:chOff x="4413250" y="1593850"/>
            <a:chExt cx="4508500" cy="4508500"/>
          </a:xfrm>
        </p:grpSpPr>
        <p:sp>
          <p:nvSpPr>
            <p:cNvPr id="3" name="object 3"/>
            <p:cNvSpPr/>
            <p:nvPr/>
          </p:nvSpPr>
          <p:spPr>
            <a:xfrm>
              <a:off x="4419600" y="1600200"/>
              <a:ext cx="4495800" cy="4495800"/>
            </a:xfrm>
            <a:custGeom>
              <a:avLst/>
              <a:gdLst/>
              <a:ahLst/>
              <a:cxnLst/>
              <a:rect l="l" t="t" r="r" b="b"/>
              <a:pathLst>
                <a:path w="4495800" h="4495800">
                  <a:moveTo>
                    <a:pt x="4495800" y="0"/>
                  </a:moveTo>
                  <a:lnTo>
                    <a:pt x="0" y="0"/>
                  </a:lnTo>
                  <a:lnTo>
                    <a:pt x="0" y="4495800"/>
                  </a:lnTo>
                  <a:lnTo>
                    <a:pt x="4495800" y="4495800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" name="object 4"/>
            <p:cNvSpPr/>
            <p:nvPr/>
          </p:nvSpPr>
          <p:spPr>
            <a:xfrm>
              <a:off x="4419600" y="1600200"/>
              <a:ext cx="4495800" cy="4495800"/>
            </a:xfrm>
            <a:custGeom>
              <a:avLst/>
              <a:gdLst/>
              <a:ahLst/>
              <a:cxnLst/>
              <a:rect l="l" t="t" r="r" b="b"/>
              <a:pathLst>
                <a:path w="4495800" h="4495800">
                  <a:moveTo>
                    <a:pt x="0" y="4495800"/>
                  </a:moveTo>
                  <a:lnTo>
                    <a:pt x="4495800" y="4495800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4495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5" name="object 5"/>
            <p:cNvSpPr/>
            <p:nvPr/>
          </p:nvSpPr>
          <p:spPr>
            <a:xfrm>
              <a:off x="6915599" y="2070100"/>
              <a:ext cx="0" cy="2127250"/>
            </a:xfrm>
            <a:custGeom>
              <a:avLst/>
              <a:gdLst/>
              <a:ahLst/>
              <a:cxnLst/>
              <a:rect l="l" t="t" r="r" b="b"/>
              <a:pathLst>
                <a:path h="2127250">
                  <a:moveTo>
                    <a:pt x="0" y="0"/>
                  </a:moveTo>
                  <a:lnTo>
                    <a:pt x="0" y="2127145"/>
                  </a:lnTo>
                </a:path>
              </a:pathLst>
            </a:custGeom>
            <a:ln w="4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6" name="object 6"/>
            <p:cNvSpPr/>
            <p:nvPr/>
          </p:nvSpPr>
          <p:spPr>
            <a:xfrm>
              <a:off x="5083154" y="4201766"/>
              <a:ext cx="3665854" cy="0"/>
            </a:xfrm>
            <a:custGeom>
              <a:avLst/>
              <a:gdLst/>
              <a:ahLst/>
              <a:cxnLst/>
              <a:rect l="l" t="t" r="r" b="b"/>
              <a:pathLst>
                <a:path w="3665854">
                  <a:moveTo>
                    <a:pt x="0" y="0"/>
                  </a:moveTo>
                  <a:lnTo>
                    <a:pt x="3665548" y="0"/>
                  </a:lnTo>
                </a:path>
              </a:pathLst>
            </a:custGeom>
            <a:ln w="45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7" name="object 7"/>
            <p:cNvSpPr/>
            <p:nvPr/>
          </p:nvSpPr>
          <p:spPr>
            <a:xfrm>
              <a:off x="5061902" y="2698749"/>
              <a:ext cx="3689350" cy="1500505"/>
            </a:xfrm>
            <a:custGeom>
              <a:avLst/>
              <a:gdLst/>
              <a:ahLst/>
              <a:cxnLst/>
              <a:rect l="l" t="t" r="r" b="b"/>
              <a:pathLst>
                <a:path w="3689350" h="1500504">
                  <a:moveTo>
                    <a:pt x="37401" y="1481823"/>
                  </a:moveTo>
                  <a:lnTo>
                    <a:pt x="0" y="1481823"/>
                  </a:lnTo>
                  <a:lnTo>
                    <a:pt x="0" y="1500479"/>
                  </a:lnTo>
                  <a:lnTo>
                    <a:pt x="37401" y="1500479"/>
                  </a:lnTo>
                  <a:lnTo>
                    <a:pt x="37401" y="1481823"/>
                  </a:lnTo>
                  <a:close/>
                </a:path>
                <a:path w="3689350" h="1500504">
                  <a:moveTo>
                    <a:pt x="144487" y="1481823"/>
                  </a:moveTo>
                  <a:lnTo>
                    <a:pt x="107086" y="1481823"/>
                  </a:lnTo>
                  <a:lnTo>
                    <a:pt x="107086" y="1500479"/>
                  </a:lnTo>
                  <a:lnTo>
                    <a:pt x="144487" y="1500479"/>
                  </a:lnTo>
                  <a:lnTo>
                    <a:pt x="144487" y="1481823"/>
                  </a:lnTo>
                  <a:close/>
                </a:path>
                <a:path w="3689350" h="1500504">
                  <a:moveTo>
                    <a:pt x="247040" y="1481823"/>
                  </a:moveTo>
                  <a:lnTo>
                    <a:pt x="209651" y="1481823"/>
                  </a:lnTo>
                  <a:lnTo>
                    <a:pt x="209651" y="1500479"/>
                  </a:lnTo>
                  <a:lnTo>
                    <a:pt x="247040" y="1500479"/>
                  </a:lnTo>
                  <a:lnTo>
                    <a:pt x="247040" y="1481823"/>
                  </a:lnTo>
                  <a:close/>
                </a:path>
                <a:path w="3689350" h="1500504">
                  <a:moveTo>
                    <a:pt x="349592" y="1481823"/>
                  </a:moveTo>
                  <a:lnTo>
                    <a:pt x="317296" y="1481823"/>
                  </a:lnTo>
                  <a:lnTo>
                    <a:pt x="317296" y="1500479"/>
                  </a:lnTo>
                  <a:lnTo>
                    <a:pt x="349592" y="1500479"/>
                  </a:lnTo>
                  <a:lnTo>
                    <a:pt x="349592" y="1481823"/>
                  </a:lnTo>
                  <a:close/>
                </a:path>
                <a:path w="3689350" h="1500504">
                  <a:moveTo>
                    <a:pt x="438556" y="1481823"/>
                  </a:moveTo>
                  <a:lnTo>
                    <a:pt x="405701" y="1481823"/>
                  </a:lnTo>
                  <a:lnTo>
                    <a:pt x="405701" y="1500479"/>
                  </a:lnTo>
                  <a:lnTo>
                    <a:pt x="438556" y="1500479"/>
                  </a:lnTo>
                  <a:lnTo>
                    <a:pt x="438556" y="1481823"/>
                  </a:lnTo>
                  <a:close/>
                </a:path>
                <a:path w="3689350" h="1500504">
                  <a:moveTo>
                    <a:pt x="545642" y="1481823"/>
                  </a:moveTo>
                  <a:lnTo>
                    <a:pt x="508241" y="1481823"/>
                  </a:lnTo>
                  <a:lnTo>
                    <a:pt x="508241" y="1500479"/>
                  </a:lnTo>
                  <a:lnTo>
                    <a:pt x="545642" y="1500479"/>
                  </a:lnTo>
                  <a:lnTo>
                    <a:pt x="545642" y="1481823"/>
                  </a:lnTo>
                  <a:close/>
                </a:path>
                <a:path w="3689350" h="1500504">
                  <a:moveTo>
                    <a:pt x="648220" y="1481823"/>
                  </a:moveTo>
                  <a:lnTo>
                    <a:pt x="615924" y="1481823"/>
                  </a:lnTo>
                  <a:lnTo>
                    <a:pt x="615924" y="1500479"/>
                  </a:lnTo>
                  <a:lnTo>
                    <a:pt x="648220" y="1500479"/>
                  </a:lnTo>
                  <a:lnTo>
                    <a:pt x="648220" y="1481823"/>
                  </a:lnTo>
                  <a:close/>
                </a:path>
                <a:path w="3689350" h="1500504">
                  <a:moveTo>
                    <a:pt x="750760" y="1481823"/>
                  </a:moveTo>
                  <a:lnTo>
                    <a:pt x="718464" y="1481823"/>
                  </a:lnTo>
                  <a:lnTo>
                    <a:pt x="718464" y="1500479"/>
                  </a:lnTo>
                  <a:lnTo>
                    <a:pt x="750760" y="1500479"/>
                  </a:lnTo>
                  <a:lnTo>
                    <a:pt x="750760" y="1481823"/>
                  </a:lnTo>
                  <a:close/>
                </a:path>
                <a:path w="3689350" h="1500504">
                  <a:moveTo>
                    <a:pt x="844257" y="1481823"/>
                  </a:moveTo>
                  <a:lnTo>
                    <a:pt x="806856" y="1481823"/>
                  </a:lnTo>
                  <a:lnTo>
                    <a:pt x="806856" y="1500479"/>
                  </a:lnTo>
                  <a:lnTo>
                    <a:pt x="844257" y="1500479"/>
                  </a:lnTo>
                  <a:lnTo>
                    <a:pt x="844257" y="1481823"/>
                  </a:lnTo>
                  <a:close/>
                </a:path>
                <a:path w="3689350" h="1500504">
                  <a:moveTo>
                    <a:pt x="946823" y="1481823"/>
                  </a:moveTo>
                  <a:lnTo>
                    <a:pt x="909434" y="1481823"/>
                  </a:lnTo>
                  <a:lnTo>
                    <a:pt x="909434" y="1500479"/>
                  </a:lnTo>
                  <a:lnTo>
                    <a:pt x="946823" y="1500479"/>
                  </a:lnTo>
                  <a:lnTo>
                    <a:pt x="946823" y="1481823"/>
                  </a:lnTo>
                  <a:close/>
                </a:path>
                <a:path w="3689350" h="1500504">
                  <a:moveTo>
                    <a:pt x="1053896" y="1481823"/>
                  </a:moveTo>
                  <a:lnTo>
                    <a:pt x="1016508" y="1481823"/>
                  </a:lnTo>
                  <a:lnTo>
                    <a:pt x="1016508" y="1500479"/>
                  </a:lnTo>
                  <a:lnTo>
                    <a:pt x="1053896" y="1500479"/>
                  </a:lnTo>
                  <a:lnTo>
                    <a:pt x="1053896" y="1481823"/>
                  </a:lnTo>
                  <a:close/>
                </a:path>
                <a:path w="3689350" h="1500504">
                  <a:moveTo>
                    <a:pt x="1137754" y="1481823"/>
                  </a:moveTo>
                  <a:lnTo>
                    <a:pt x="1105458" y="1481823"/>
                  </a:lnTo>
                  <a:lnTo>
                    <a:pt x="1105458" y="1500479"/>
                  </a:lnTo>
                  <a:lnTo>
                    <a:pt x="1137754" y="1500479"/>
                  </a:lnTo>
                  <a:lnTo>
                    <a:pt x="1137754" y="1481823"/>
                  </a:lnTo>
                  <a:close/>
                </a:path>
                <a:path w="3689350" h="1500504">
                  <a:moveTo>
                    <a:pt x="1245425" y="1481823"/>
                  </a:moveTo>
                  <a:lnTo>
                    <a:pt x="1208024" y="1481823"/>
                  </a:lnTo>
                  <a:lnTo>
                    <a:pt x="1208024" y="1500479"/>
                  </a:lnTo>
                  <a:lnTo>
                    <a:pt x="1245425" y="1500479"/>
                  </a:lnTo>
                  <a:lnTo>
                    <a:pt x="1245425" y="1481823"/>
                  </a:lnTo>
                  <a:close/>
                </a:path>
                <a:path w="3689350" h="1500504">
                  <a:moveTo>
                    <a:pt x="1347978" y="1481823"/>
                  </a:moveTo>
                  <a:lnTo>
                    <a:pt x="1315123" y="1481823"/>
                  </a:lnTo>
                  <a:lnTo>
                    <a:pt x="1315123" y="1500479"/>
                  </a:lnTo>
                  <a:lnTo>
                    <a:pt x="1347978" y="1500479"/>
                  </a:lnTo>
                  <a:lnTo>
                    <a:pt x="1347978" y="1481823"/>
                  </a:lnTo>
                  <a:close/>
                </a:path>
                <a:path w="3689350" h="1500504">
                  <a:moveTo>
                    <a:pt x="1455064" y="1481823"/>
                  </a:moveTo>
                  <a:lnTo>
                    <a:pt x="1417662" y="1481823"/>
                  </a:lnTo>
                  <a:lnTo>
                    <a:pt x="1417662" y="1500479"/>
                  </a:lnTo>
                  <a:lnTo>
                    <a:pt x="1455064" y="1500479"/>
                  </a:lnTo>
                  <a:lnTo>
                    <a:pt x="1455064" y="1481823"/>
                  </a:lnTo>
                  <a:close/>
                </a:path>
                <a:path w="3689350" h="1500504">
                  <a:moveTo>
                    <a:pt x="1543456" y="1481823"/>
                  </a:moveTo>
                  <a:lnTo>
                    <a:pt x="1506626" y="1481823"/>
                  </a:lnTo>
                  <a:lnTo>
                    <a:pt x="1506626" y="1500479"/>
                  </a:lnTo>
                  <a:lnTo>
                    <a:pt x="1543456" y="1500479"/>
                  </a:lnTo>
                  <a:lnTo>
                    <a:pt x="1543456" y="1481823"/>
                  </a:lnTo>
                  <a:close/>
                </a:path>
                <a:path w="3689350" h="1500504">
                  <a:moveTo>
                    <a:pt x="1646580" y="1481823"/>
                  </a:moveTo>
                  <a:lnTo>
                    <a:pt x="1613712" y="1481823"/>
                  </a:lnTo>
                  <a:lnTo>
                    <a:pt x="1613712" y="1500479"/>
                  </a:lnTo>
                  <a:lnTo>
                    <a:pt x="1646580" y="1500479"/>
                  </a:lnTo>
                  <a:lnTo>
                    <a:pt x="1646580" y="1481823"/>
                  </a:lnTo>
                  <a:close/>
                </a:path>
                <a:path w="3689350" h="1500504">
                  <a:moveTo>
                    <a:pt x="1753679" y="1481823"/>
                  </a:moveTo>
                  <a:lnTo>
                    <a:pt x="1716278" y="1481823"/>
                  </a:lnTo>
                  <a:lnTo>
                    <a:pt x="1716278" y="1500479"/>
                  </a:lnTo>
                  <a:lnTo>
                    <a:pt x="1753679" y="1500479"/>
                  </a:lnTo>
                  <a:lnTo>
                    <a:pt x="1753679" y="1481823"/>
                  </a:lnTo>
                  <a:close/>
                </a:path>
                <a:path w="3689350" h="1500504">
                  <a:moveTo>
                    <a:pt x="1856244" y="1495958"/>
                  </a:moveTo>
                  <a:lnTo>
                    <a:pt x="1851685" y="1495958"/>
                  </a:lnTo>
                  <a:lnTo>
                    <a:pt x="1851685" y="1481823"/>
                  </a:lnTo>
                  <a:lnTo>
                    <a:pt x="1818830" y="1481823"/>
                  </a:lnTo>
                  <a:lnTo>
                    <a:pt x="1818830" y="1500479"/>
                  </a:lnTo>
                  <a:lnTo>
                    <a:pt x="1837550" y="1500479"/>
                  </a:lnTo>
                  <a:lnTo>
                    <a:pt x="1851685" y="1500479"/>
                  </a:lnTo>
                  <a:lnTo>
                    <a:pt x="1856244" y="1500479"/>
                  </a:lnTo>
                  <a:lnTo>
                    <a:pt x="1856244" y="1495958"/>
                  </a:lnTo>
                  <a:close/>
                </a:path>
                <a:path w="3689350" h="1500504">
                  <a:moveTo>
                    <a:pt x="1879473" y="1398193"/>
                  </a:moveTo>
                  <a:lnTo>
                    <a:pt x="1860778" y="1398193"/>
                  </a:lnTo>
                  <a:lnTo>
                    <a:pt x="1851698" y="1430972"/>
                  </a:lnTo>
                  <a:lnTo>
                    <a:pt x="1870392" y="1430972"/>
                  </a:lnTo>
                  <a:lnTo>
                    <a:pt x="1879473" y="1398193"/>
                  </a:lnTo>
                  <a:close/>
                </a:path>
                <a:path w="3689350" h="1500504">
                  <a:moveTo>
                    <a:pt x="1902701" y="1300416"/>
                  </a:moveTo>
                  <a:lnTo>
                    <a:pt x="1883994" y="1300416"/>
                  </a:lnTo>
                  <a:lnTo>
                    <a:pt x="1874939" y="1332636"/>
                  </a:lnTo>
                  <a:lnTo>
                    <a:pt x="1893633" y="1332636"/>
                  </a:lnTo>
                  <a:lnTo>
                    <a:pt x="1902701" y="1300416"/>
                  </a:lnTo>
                  <a:close/>
                </a:path>
                <a:path w="3689350" h="1500504">
                  <a:moveTo>
                    <a:pt x="1925929" y="1202639"/>
                  </a:moveTo>
                  <a:lnTo>
                    <a:pt x="1912340" y="1202639"/>
                  </a:lnTo>
                  <a:lnTo>
                    <a:pt x="1902701" y="1234859"/>
                  </a:lnTo>
                  <a:lnTo>
                    <a:pt x="1921395" y="1234859"/>
                  </a:lnTo>
                  <a:lnTo>
                    <a:pt x="1925929" y="1202639"/>
                  </a:lnTo>
                  <a:close/>
                </a:path>
                <a:path w="3689350" h="1500504">
                  <a:moveTo>
                    <a:pt x="1949729" y="1104315"/>
                  </a:moveTo>
                  <a:lnTo>
                    <a:pt x="1935568" y="1104315"/>
                  </a:lnTo>
                  <a:lnTo>
                    <a:pt x="1925929" y="1137081"/>
                  </a:lnTo>
                  <a:lnTo>
                    <a:pt x="1944624" y="1137081"/>
                  </a:lnTo>
                  <a:lnTo>
                    <a:pt x="1949729" y="1104315"/>
                  </a:lnTo>
                  <a:close/>
                </a:path>
                <a:path w="3689350" h="1500504">
                  <a:moveTo>
                    <a:pt x="1977491" y="1006538"/>
                  </a:moveTo>
                  <a:lnTo>
                    <a:pt x="1958784" y="1002017"/>
                  </a:lnTo>
                  <a:lnTo>
                    <a:pt x="1949729" y="1039317"/>
                  </a:lnTo>
                  <a:lnTo>
                    <a:pt x="1967852" y="1039317"/>
                  </a:lnTo>
                  <a:lnTo>
                    <a:pt x="1977491" y="1006538"/>
                  </a:lnTo>
                  <a:close/>
                </a:path>
                <a:path w="3689350" h="1500504">
                  <a:moveTo>
                    <a:pt x="2000707" y="908761"/>
                  </a:moveTo>
                  <a:lnTo>
                    <a:pt x="1982012" y="904240"/>
                  </a:lnTo>
                  <a:lnTo>
                    <a:pt x="1972957" y="941539"/>
                  </a:lnTo>
                  <a:lnTo>
                    <a:pt x="1991652" y="941539"/>
                  </a:lnTo>
                  <a:lnTo>
                    <a:pt x="2000707" y="908761"/>
                  </a:lnTo>
                  <a:close/>
                </a:path>
                <a:path w="3689350" h="1500504">
                  <a:moveTo>
                    <a:pt x="2023960" y="810996"/>
                  </a:moveTo>
                  <a:lnTo>
                    <a:pt x="2005266" y="806488"/>
                  </a:lnTo>
                  <a:lnTo>
                    <a:pt x="1996186" y="843775"/>
                  </a:lnTo>
                  <a:lnTo>
                    <a:pt x="2014880" y="843775"/>
                  </a:lnTo>
                  <a:lnTo>
                    <a:pt x="2023960" y="810996"/>
                  </a:lnTo>
                  <a:close/>
                </a:path>
                <a:path w="3689350" h="1500504">
                  <a:moveTo>
                    <a:pt x="2047189" y="713219"/>
                  </a:moveTo>
                  <a:lnTo>
                    <a:pt x="2028494" y="708139"/>
                  </a:lnTo>
                  <a:lnTo>
                    <a:pt x="2019414" y="740918"/>
                  </a:lnTo>
                  <a:lnTo>
                    <a:pt x="2038134" y="745439"/>
                  </a:lnTo>
                  <a:lnTo>
                    <a:pt x="2047189" y="713219"/>
                  </a:lnTo>
                  <a:close/>
                </a:path>
                <a:path w="3689350" h="1500504">
                  <a:moveTo>
                    <a:pt x="2070976" y="610362"/>
                  </a:moveTo>
                  <a:lnTo>
                    <a:pt x="2056828" y="610362"/>
                  </a:lnTo>
                  <a:lnTo>
                    <a:pt x="2047189" y="643140"/>
                  </a:lnTo>
                  <a:lnTo>
                    <a:pt x="2065883" y="647661"/>
                  </a:lnTo>
                  <a:lnTo>
                    <a:pt x="2070976" y="610362"/>
                  </a:lnTo>
                  <a:close/>
                </a:path>
                <a:path w="3689350" h="1500504">
                  <a:moveTo>
                    <a:pt x="2094217" y="512610"/>
                  </a:moveTo>
                  <a:lnTo>
                    <a:pt x="2080056" y="512610"/>
                  </a:lnTo>
                  <a:lnTo>
                    <a:pt x="2070976" y="545388"/>
                  </a:lnTo>
                  <a:lnTo>
                    <a:pt x="2089111" y="545388"/>
                  </a:lnTo>
                  <a:lnTo>
                    <a:pt x="2094217" y="512610"/>
                  </a:lnTo>
                  <a:close/>
                </a:path>
                <a:path w="3689350" h="1500504">
                  <a:moveTo>
                    <a:pt x="2117445" y="414820"/>
                  </a:moveTo>
                  <a:lnTo>
                    <a:pt x="2103285" y="414820"/>
                  </a:lnTo>
                  <a:lnTo>
                    <a:pt x="2094217" y="447598"/>
                  </a:lnTo>
                  <a:lnTo>
                    <a:pt x="2112911" y="447598"/>
                  </a:lnTo>
                  <a:lnTo>
                    <a:pt x="2117445" y="414820"/>
                  </a:lnTo>
                  <a:close/>
                </a:path>
                <a:path w="3689350" h="1500504">
                  <a:moveTo>
                    <a:pt x="2140674" y="317068"/>
                  </a:moveTo>
                  <a:lnTo>
                    <a:pt x="2126500" y="317068"/>
                  </a:lnTo>
                  <a:lnTo>
                    <a:pt x="2117445" y="349262"/>
                  </a:lnTo>
                  <a:lnTo>
                    <a:pt x="2136140" y="349262"/>
                  </a:lnTo>
                  <a:lnTo>
                    <a:pt x="2140674" y="317068"/>
                  </a:lnTo>
                  <a:close/>
                </a:path>
                <a:path w="3689350" h="1500504">
                  <a:moveTo>
                    <a:pt x="2168448" y="219278"/>
                  </a:moveTo>
                  <a:lnTo>
                    <a:pt x="2149729" y="219278"/>
                  </a:lnTo>
                  <a:lnTo>
                    <a:pt x="2140674" y="251510"/>
                  </a:lnTo>
                  <a:lnTo>
                    <a:pt x="2159368" y="251510"/>
                  </a:lnTo>
                  <a:lnTo>
                    <a:pt x="2168448" y="219278"/>
                  </a:lnTo>
                  <a:close/>
                </a:path>
                <a:path w="3689350" h="1500504">
                  <a:moveTo>
                    <a:pt x="2192236" y="120942"/>
                  </a:moveTo>
                  <a:lnTo>
                    <a:pt x="2173541" y="116433"/>
                  </a:lnTo>
                  <a:lnTo>
                    <a:pt x="2163902" y="153720"/>
                  </a:lnTo>
                  <a:lnTo>
                    <a:pt x="2182596" y="153720"/>
                  </a:lnTo>
                  <a:lnTo>
                    <a:pt x="2192236" y="120942"/>
                  </a:lnTo>
                  <a:close/>
                </a:path>
                <a:path w="3689350" h="1500504">
                  <a:moveTo>
                    <a:pt x="2215464" y="23164"/>
                  </a:moveTo>
                  <a:lnTo>
                    <a:pt x="2196769" y="18643"/>
                  </a:lnTo>
                  <a:lnTo>
                    <a:pt x="2187143" y="55943"/>
                  </a:lnTo>
                  <a:lnTo>
                    <a:pt x="2205850" y="55943"/>
                  </a:lnTo>
                  <a:lnTo>
                    <a:pt x="2215464" y="23164"/>
                  </a:lnTo>
                  <a:close/>
                </a:path>
                <a:path w="3689350" h="1500504">
                  <a:moveTo>
                    <a:pt x="2285098" y="0"/>
                  </a:moveTo>
                  <a:lnTo>
                    <a:pt x="2247696" y="0"/>
                  </a:lnTo>
                  <a:lnTo>
                    <a:pt x="2247696" y="18643"/>
                  </a:lnTo>
                  <a:lnTo>
                    <a:pt x="2285098" y="18643"/>
                  </a:lnTo>
                  <a:lnTo>
                    <a:pt x="2285098" y="0"/>
                  </a:lnTo>
                  <a:close/>
                </a:path>
                <a:path w="3689350" h="1500504">
                  <a:moveTo>
                    <a:pt x="2387765" y="0"/>
                  </a:moveTo>
                  <a:lnTo>
                    <a:pt x="2355469" y="0"/>
                  </a:lnTo>
                  <a:lnTo>
                    <a:pt x="2355469" y="18643"/>
                  </a:lnTo>
                  <a:lnTo>
                    <a:pt x="2387765" y="18643"/>
                  </a:lnTo>
                  <a:lnTo>
                    <a:pt x="2387765" y="0"/>
                  </a:lnTo>
                  <a:close/>
                </a:path>
                <a:path w="3689350" h="1500504">
                  <a:moveTo>
                    <a:pt x="2495296" y="0"/>
                  </a:moveTo>
                  <a:lnTo>
                    <a:pt x="2457894" y="0"/>
                  </a:lnTo>
                  <a:lnTo>
                    <a:pt x="2457894" y="18643"/>
                  </a:lnTo>
                  <a:lnTo>
                    <a:pt x="2495296" y="18643"/>
                  </a:lnTo>
                  <a:lnTo>
                    <a:pt x="2495296" y="0"/>
                  </a:lnTo>
                  <a:close/>
                </a:path>
                <a:path w="3689350" h="1500504">
                  <a:moveTo>
                    <a:pt x="2588196" y="0"/>
                  </a:moveTo>
                  <a:lnTo>
                    <a:pt x="2583777" y="0"/>
                  </a:lnTo>
                  <a:lnTo>
                    <a:pt x="2569616" y="0"/>
                  </a:lnTo>
                  <a:lnTo>
                    <a:pt x="2564968" y="0"/>
                  </a:lnTo>
                  <a:lnTo>
                    <a:pt x="2564968" y="18643"/>
                  </a:lnTo>
                  <a:lnTo>
                    <a:pt x="2569616" y="18643"/>
                  </a:lnTo>
                  <a:lnTo>
                    <a:pt x="2583777" y="18643"/>
                  </a:lnTo>
                  <a:lnTo>
                    <a:pt x="2588196" y="18643"/>
                  </a:lnTo>
                  <a:lnTo>
                    <a:pt x="2588196" y="0"/>
                  </a:lnTo>
                  <a:close/>
                </a:path>
                <a:path w="3689350" h="1500504">
                  <a:moveTo>
                    <a:pt x="2686215" y="0"/>
                  </a:moveTo>
                  <a:lnTo>
                    <a:pt x="2648813" y="0"/>
                  </a:lnTo>
                  <a:lnTo>
                    <a:pt x="2648813" y="18643"/>
                  </a:lnTo>
                  <a:lnTo>
                    <a:pt x="2686215" y="18643"/>
                  </a:lnTo>
                  <a:lnTo>
                    <a:pt x="2686215" y="0"/>
                  </a:lnTo>
                  <a:close/>
                </a:path>
                <a:path w="3689350" h="1500504">
                  <a:moveTo>
                    <a:pt x="2793415" y="0"/>
                  </a:moveTo>
                  <a:lnTo>
                    <a:pt x="2756585" y="0"/>
                  </a:lnTo>
                  <a:lnTo>
                    <a:pt x="2756585" y="18643"/>
                  </a:lnTo>
                  <a:lnTo>
                    <a:pt x="2793415" y="18643"/>
                  </a:lnTo>
                  <a:lnTo>
                    <a:pt x="2793415" y="0"/>
                  </a:lnTo>
                  <a:close/>
                </a:path>
                <a:path w="3689350" h="1500504">
                  <a:moveTo>
                    <a:pt x="2896070" y="0"/>
                  </a:moveTo>
                  <a:lnTo>
                    <a:pt x="2859240" y="0"/>
                  </a:lnTo>
                  <a:lnTo>
                    <a:pt x="2859240" y="18643"/>
                  </a:lnTo>
                  <a:lnTo>
                    <a:pt x="2896070" y="18643"/>
                  </a:lnTo>
                  <a:lnTo>
                    <a:pt x="2896070" y="0"/>
                  </a:lnTo>
                  <a:close/>
                </a:path>
                <a:path w="3689350" h="1500504">
                  <a:moveTo>
                    <a:pt x="2984906" y="0"/>
                  </a:moveTo>
                  <a:lnTo>
                    <a:pt x="2947505" y="0"/>
                  </a:lnTo>
                  <a:lnTo>
                    <a:pt x="2947505" y="18643"/>
                  </a:lnTo>
                  <a:lnTo>
                    <a:pt x="2984906" y="18643"/>
                  </a:lnTo>
                  <a:lnTo>
                    <a:pt x="2984906" y="0"/>
                  </a:lnTo>
                  <a:close/>
                </a:path>
                <a:path w="3689350" h="1500504">
                  <a:moveTo>
                    <a:pt x="3091980" y="0"/>
                  </a:moveTo>
                  <a:lnTo>
                    <a:pt x="3054578" y="0"/>
                  </a:lnTo>
                  <a:lnTo>
                    <a:pt x="3054578" y="18643"/>
                  </a:lnTo>
                  <a:lnTo>
                    <a:pt x="3091980" y="18643"/>
                  </a:lnTo>
                  <a:lnTo>
                    <a:pt x="3091980" y="0"/>
                  </a:lnTo>
                  <a:close/>
                </a:path>
                <a:path w="3689350" h="1500504">
                  <a:moveTo>
                    <a:pt x="3194634" y="0"/>
                  </a:moveTo>
                  <a:lnTo>
                    <a:pt x="3157232" y="0"/>
                  </a:lnTo>
                  <a:lnTo>
                    <a:pt x="3157232" y="18643"/>
                  </a:lnTo>
                  <a:lnTo>
                    <a:pt x="3194634" y="18643"/>
                  </a:lnTo>
                  <a:lnTo>
                    <a:pt x="3194634" y="0"/>
                  </a:lnTo>
                  <a:close/>
                </a:path>
                <a:path w="3689350" h="1500504">
                  <a:moveTo>
                    <a:pt x="3297072" y="0"/>
                  </a:moveTo>
                  <a:lnTo>
                    <a:pt x="3264776" y="0"/>
                  </a:lnTo>
                  <a:lnTo>
                    <a:pt x="3264776" y="18643"/>
                  </a:lnTo>
                  <a:lnTo>
                    <a:pt x="3297072" y="18643"/>
                  </a:lnTo>
                  <a:lnTo>
                    <a:pt x="3297072" y="0"/>
                  </a:lnTo>
                  <a:close/>
                </a:path>
                <a:path w="3689350" h="1500504">
                  <a:moveTo>
                    <a:pt x="3386124" y="0"/>
                  </a:moveTo>
                  <a:lnTo>
                    <a:pt x="3353270" y="0"/>
                  </a:lnTo>
                  <a:lnTo>
                    <a:pt x="3353270" y="18643"/>
                  </a:lnTo>
                  <a:lnTo>
                    <a:pt x="3386124" y="18643"/>
                  </a:lnTo>
                  <a:lnTo>
                    <a:pt x="3386124" y="0"/>
                  </a:lnTo>
                  <a:close/>
                </a:path>
                <a:path w="3689350" h="1500504">
                  <a:moveTo>
                    <a:pt x="3493084" y="0"/>
                  </a:moveTo>
                  <a:lnTo>
                    <a:pt x="3455695" y="0"/>
                  </a:lnTo>
                  <a:lnTo>
                    <a:pt x="3455695" y="18643"/>
                  </a:lnTo>
                  <a:lnTo>
                    <a:pt x="3493084" y="18643"/>
                  </a:lnTo>
                  <a:lnTo>
                    <a:pt x="3493084" y="0"/>
                  </a:lnTo>
                  <a:close/>
                </a:path>
                <a:path w="3689350" h="1500504">
                  <a:moveTo>
                    <a:pt x="3595865" y="0"/>
                  </a:moveTo>
                  <a:lnTo>
                    <a:pt x="3562997" y="0"/>
                  </a:lnTo>
                  <a:lnTo>
                    <a:pt x="3562997" y="18643"/>
                  </a:lnTo>
                  <a:lnTo>
                    <a:pt x="3595865" y="18643"/>
                  </a:lnTo>
                  <a:lnTo>
                    <a:pt x="3595865" y="0"/>
                  </a:lnTo>
                  <a:close/>
                </a:path>
                <a:path w="3689350" h="1500504">
                  <a:moveTo>
                    <a:pt x="3689350" y="0"/>
                  </a:moveTo>
                  <a:lnTo>
                    <a:pt x="3666121" y="0"/>
                  </a:lnTo>
                  <a:lnTo>
                    <a:pt x="3666121" y="18643"/>
                  </a:lnTo>
                  <a:lnTo>
                    <a:pt x="3689350" y="18643"/>
                  </a:lnTo>
                  <a:lnTo>
                    <a:pt x="3689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8" name="object 8"/>
            <p:cNvSpPr/>
            <p:nvPr/>
          </p:nvSpPr>
          <p:spPr>
            <a:xfrm>
              <a:off x="5071539" y="2707801"/>
              <a:ext cx="3670300" cy="1482725"/>
            </a:xfrm>
            <a:custGeom>
              <a:avLst/>
              <a:gdLst/>
              <a:ahLst/>
              <a:cxnLst/>
              <a:rect l="l" t="t" r="r" b="b"/>
              <a:pathLst>
                <a:path w="3670300" h="1482725">
                  <a:moveTo>
                    <a:pt x="0" y="0"/>
                  </a:moveTo>
                  <a:lnTo>
                    <a:pt x="368290" y="0"/>
                  </a:lnTo>
                </a:path>
                <a:path w="3670300" h="1482725">
                  <a:moveTo>
                    <a:pt x="368290" y="0"/>
                  </a:moveTo>
                  <a:lnTo>
                    <a:pt x="736611" y="0"/>
                  </a:lnTo>
                </a:path>
                <a:path w="3670300" h="1482725">
                  <a:moveTo>
                    <a:pt x="732059" y="0"/>
                  </a:moveTo>
                  <a:lnTo>
                    <a:pt x="1100380" y="0"/>
                  </a:lnTo>
                </a:path>
                <a:path w="3670300" h="1482725">
                  <a:moveTo>
                    <a:pt x="1100380" y="0"/>
                  </a:moveTo>
                  <a:lnTo>
                    <a:pt x="1468678" y="0"/>
                  </a:lnTo>
                </a:path>
                <a:path w="3670300" h="1482725">
                  <a:moveTo>
                    <a:pt x="1468678" y="0"/>
                  </a:moveTo>
                  <a:lnTo>
                    <a:pt x="1836975" y="1482378"/>
                  </a:lnTo>
                </a:path>
                <a:path w="3670300" h="1482725">
                  <a:moveTo>
                    <a:pt x="1832446" y="1482378"/>
                  </a:moveTo>
                  <a:lnTo>
                    <a:pt x="2200744" y="1482378"/>
                  </a:lnTo>
                </a:path>
                <a:path w="3670300" h="1482725">
                  <a:moveTo>
                    <a:pt x="2200744" y="1482378"/>
                  </a:moveTo>
                  <a:lnTo>
                    <a:pt x="2569506" y="1482378"/>
                  </a:lnTo>
                </a:path>
                <a:path w="3670300" h="1482725">
                  <a:moveTo>
                    <a:pt x="2569506" y="1482378"/>
                  </a:moveTo>
                  <a:lnTo>
                    <a:pt x="2937874" y="1482378"/>
                  </a:lnTo>
                </a:path>
                <a:path w="3670300" h="1482725">
                  <a:moveTo>
                    <a:pt x="2933461" y="1482378"/>
                  </a:moveTo>
                  <a:lnTo>
                    <a:pt x="3301596" y="1482378"/>
                  </a:lnTo>
                </a:path>
                <a:path w="3670300" h="1482725">
                  <a:moveTo>
                    <a:pt x="3301596" y="1482378"/>
                  </a:moveTo>
                  <a:lnTo>
                    <a:pt x="3669963" y="1482378"/>
                  </a:lnTo>
                </a:path>
              </a:pathLst>
            </a:custGeom>
            <a:ln w="186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99572" y="1238198"/>
            <a:ext cx="6036425" cy="505733"/>
          </a:xfrm>
          <a:prstGeom prst="rect">
            <a:avLst/>
          </a:prstGeom>
        </p:spPr>
        <p:txBody>
          <a:bodyPr vert="horz" wrap="square" lIns="0" tIns="13162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04"/>
              </a:spcBef>
            </a:pPr>
            <a:r>
              <a:rPr sz="3200" b="1" spc="-5" dirty="0">
                <a:latin typeface="Arial"/>
                <a:cs typeface="Arial"/>
              </a:rPr>
              <a:t>Critère linéaire (type</a:t>
            </a:r>
            <a:r>
              <a:rPr sz="3200" b="1" spc="16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3)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1970" y="1714915"/>
            <a:ext cx="4392584" cy="476765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854" marR="5542">
              <a:lnSpc>
                <a:spcPct val="90000"/>
              </a:lnSpc>
              <a:spcBef>
                <a:spcPts val="420"/>
              </a:spcBef>
            </a:pP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 est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 fonction à un 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paramètre p,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qui représente 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seuil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 préférence</a:t>
            </a:r>
            <a:r>
              <a:rPr sz="2618" spc="-76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stricte.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En utilisant ce type de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critère,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nous éliminons les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sauts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dans le degré de préférence  au voisinage du seuil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;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il  existe donc une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préférence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croissante donnant lieu à une  préférence stricte dès que  d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Symbol"/>
                <a:cs typeface="Symbol"/>
              </a:rPr>
              <a:t>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;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quand d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est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nulle, il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y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  indifférence entre les </a:t>
            </a:r>
            <a:r>
              <a:rPr lang="fr-FR"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solution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  a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</a:t>
            </a:r>
            <a:r>
              <a:rPr sz="2618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b.</a:t>
            </a:r>
            <a:endParaRPr sz="2618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4457" y="4181844"/>
            <a:ext cx="99060" cy="198656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20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56294" y="2427816"/>
            <a:ext cx="99060" cy="198656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42417" y="1576246"/>
            <a:ext cx="340822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H</a:t>
            </a:r>
            <a:r>
              <a:rPr sz="1200" spc="-1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59250" y="4166430"/>
            <a:ext cx="99060" cy="198656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3976" y="4146085"/>
            <a:ext cx="99060" cy="198656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20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17619" y="4745894"/>
            <a:ext cx="3059084" cy="1012766"/>
          </a:xfrm>
          <a:custGeom>
            <a:avLst/>
            <a:gdLst/>
            <a:ahLst/>
            <a:cxnLst/>
            <a:rect l="l" t="t" r="r" b="b"/>
            <a:pathLst>
              <a:path w="2804159" h="928370">
                <a:moveTo>
                  <a:pt x="20827" y="0"/>
                </a:moveTo>
                <a:lnTo>
                  <a:pt x="20827" y="242283"/>
                </a:lnTo>
              </a:path>
              <a:path w="2804159" h="928370">
                <a:moveTo>
                  <a:pt x="243053" y="0"/>
                </a:moveTo>
                <a:lnTo>
                  <a:pt x="243053" y="242283"/>
                </a:lnTo>
              </a:path>
              <a:path w="2804159" h="928370">
                <a:moveTo>
                  <a:pt x="0" y="270241"/>
                </a:moveTo>
                <a:lnTo>
                  <a:pt x="267869" y="270241"/>
                </a:lnTo>
              </a:path>
              <a:path w="2804159" h="928370">
                <a:moveTo>
                  <a:pt x="2581381" y="149092"/>
                </a:moveTo>
                <a:lnTo>
                  <a:pt x="2581381" y="391390"/>
                </a:lnTo>
              </a:path>
              <a:path w="2804159" h="928370">
                <a:moveTo>
                  <a:pt x="2803935" y="149092"/>
                </a:moveTo>
                <a:lnTo>
                  <a:pt x="2803935" y="391390"/>
                </a:lnTo>
              </a:path>
              <a:path w="2804159" h="928370">
                <a:moveTo>
                  <a:pt x="2581381" y="686020"/>
                </a:moveTo>
                <a:lnTo>
                  <a:pt x="2581381" y="928316"/>
                </a:lnTo>
              </a:path>
              <a:path w="2804159" h="928370">
                <a:moveTo>
                  <a:pt x="2803935" y="686020"/>
                </a:moveTo>
                <a:lnTo>
                  <a:pt x="2803935" y="928316"/>
                </a:lnTo>
              </a:path>
            </a:pathLst>
          </a:custGeom>
          <a:ln w="7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18" name="object 18"/>
          <p:cNvSpPr txBox="1"/>
          <p:nvPr/>
        </p:nvSpPr>
        <p:spPr>
          <a:xfrm>
            <a:off x="7699748" y="4673709"/>
            <a:ext cx="146858" cy="610249"/>
          </a:xfrm>
          <a:prstGeom prst="rect">
            <a:avLst/>
          </a:prstGeom>
        </p:spPr>
        <p:txBody>
          <a:bodyPr vert="horz" wrap="square" lIns="0" tIns="13162" rIns="0" bIns="0" rtlCol="0">
            <a:spAutoFit/>
          </a:bodyPr>
          <a:lstStyle/>
          <a:p>
            <a:pPr marL="23553" marR="5542" indent="-24245">
              <a:lnSpc>
                <a:spcPct val="127499"/>
              </a:lnSpc>
              <a:spcBef>
                <a:spcPts val="104"/>
              </a:spcBef>
            </a:pPr>
            <a:r>
              <a:rPr sz="1527" i="1" spc="93" dirty="0">
                <a:latin typeface="Times New Roman"/>
                <a:cs typeface="Times New Roman"/>
              </a:rPr>
              <a:t>d  p</a:t>
            </a:r>
            <a:endParaRPr sz="152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1375" y="5145642"/>
            <a:ext cx="453736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527" i="1" spc="142" dirty="0">
                <a:latin typeface="Times New Roman"/>
                <a:cs typeface="Times New Roman"/>
              </a:rPr>
              <a:t>H</a:t>
            </a:r>
            <a:r>
              <a:rPr sz="1527" spc="142" dirty="0">
                <a:latin typeface="Times New Roman"/>
                <a:cs typeface="Times New Roman"/>
              </a:rPr>
              <a:t>(</a:t>
            </a:r>
            <a:r>
              <a:rPr sz="1527" i="1" spc="142" dirty="0">
                <a:latin typeface="Times New Roman"/>
                <a:cs typeface="Times New Roman"/>
              </a:rPr>
              <a:t>d</a:t>
            </a:r>
            <a:r>
              <a:rPr sz="1527" i="1" spc="-295" dirty="0">
                <a:latin typeface="Times New Roman"/>
                <a:cs typeface="Times New Roman"/>
              </a:rPr>
              <a:t> </a:t>
            </a:r>
            <a:r>
              <a:rPr sz="1527" spc="60" dirty="0">
                <a:latin typeface="Times New Roman"/>
                <a:cs typeface="Times New Roman"/>
              </a:rPr>
              <a:t>)</a:t>
            </a:r>
            <a:endParaRPr sz="152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68061" y="4899013"/>
            <a:ext cx="1002375" cy="249690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424638" algn="l"/>
                <a:tab pos="678174" algn="l"/>
              </a:tabLst>
            </a:pPr>
            <a:r>
              <a:rPr sz="1527" i="1" spc="60" dirty="0">
                <a:latin typeface="Times New Roman"/>
                <a:cs typeface="Times New Roman"/>
              </a:rPr>
              <a:t>si	</a:t>
            </a:r>
            <a:r>
              <a:rPr sz="1527" i="1" spc="93" dirty="0">
                <a:latin typeface="Times New Roman"/>
                <a:cs typeface="Times New Roman"/>
              </a:rPr>
              <a:t>d	</a:t>
            </a:r>
            <a:r>
              <a:rPr sz="1527" spc="104" dirty="0">
                <a:latin typeface="Symbol"/>
                <a:cs typeface="Symbol"/>
              </a:rPr>
              <a:t></a:t>
            </a:r>
            <a:r>
              <a:rPr sz="1527" spc="164" dirty="0">
                <a:latin typeface="Times New Roman"/>
                <a:cs typeface="Times New Roman"/>
              </a:rPr>
              <a:t> </a:t>
            </a:r>
            <a:r>
              <a:rPr sz="1527" i="1" spc="93" dirty="0">
                <a:latin typeface="Times New Roman"/>
                <a:cs typeface="Times New Roman"/>
              </a:rPr>
              <a:t>p</a:t>
            </a:r>
            <a:endParaRPr sz="152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68061" y="5484738"/>
            <a:ext cx="1003069" cy="249690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>
              <a:spcBef>
                <a:spcPts val="115"/>
              </a:spcBef>
              <a:tabLst>
                <a:tab pos="424638" algn="l"/>
                <a:tab pos="679560" algn="l"/>
              </a:tabLst>
            </a:pPr>
            <a:r>
              <a:rPr sz="1527" i="1" spc="60" dirty="0">
                <a:latin typeface="Times New Roman"/>
                <a:cs typeface="Times New Roman"/>
              </a:rPr>
              <a:t>si	</a:t>
            </a:r>
            <a:r>
              <a:rPr sz="1527" i="1" spc="93" dirty="0">
                <a:latin typeface="Times New Roman"/>
                <a:cs typeface="Times New Roman"/>
              </a:rPr>
              <a:t>d	</a:t>
            </a:r>
            <a:r>
              <a:rPr sz="1527" spc="104" dirty="0">
                <a:latin typeface="Symbol"/>
                <a:cs typeface="Symbol"/>
              </a:rPr>
              <a:t></a:t>
            </a:r>
            <a:r>
              <a:rPr sz="1527" spc="158" dirty="0">
                <a:latin typeface="Times New Roman"/>
                <a:cs typeface="Times New Roman"/>
              </a:rPr>
              <a:t> </a:t>
            </a:r>
            <a:r>
              <a:rPr sz="1527" i="1" spc="93" dirty="0">
                <a:latin typeface="Times New Roman"/>
                <a:cs typeface="Times New Roman"/>
              </a:rPr>
              <a:t>p</a:t>
            </a:r>
            <a:endParaRPr sz="152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5431" y="4701154"/>
            <a:ext cx="121920" cy="249690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527" spc="93" dirty="0">
                <a:latin typeface="Symbol"/>
                <a:cs typeface="Symbol"/>
              </a:rPr>
              <a:t></a:t>
            </a:r>
            <a:endParaRPr sz="1527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7333" y="4978381"/>
            <a:ext cx="357447" cy="249753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 marL="27709">
              <a:spcBef>
                <a:spcPts val="115"/>
              </a:spcBef>
            </a:pPr>
            <a:r>
              <a:rPr sz="2291" spc="155" baseline="-37698" dirty="0">
                <a:latin typeface="Symbol"/>
                <a:cs typeface="Symbol"/>
              </a:rPr>
              <a:t></a:t>
            </a:r>
            <a:r>
              <a:rPr sz="2291" spc="40" baseline="-37698" dirty="0">
                <a:latin typeface="Times New Roman"/>
                <a:cs typeface="Times New Roman"/>
              </a:rPr>
              <a:t> </a:t>
            </a:r>
            <a:r>
              <a:rPr sz="1527" spc="93" dirty="0">
                <a:latin typeface="Symbol"/>
                <a:cs typeface="Symbol"/>
              </a:rPr>
              <a:t></a:t>
            </a:r>
            <a:endParaRPr sz="1527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7722" y="5126571"/>
            <a:ext cx="177338" cy="630242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 marL="27709">
              <a:lnSpc>
                <a:spcPts val="1664"/>
              </a:lnSpc>
              <a:spcBef>
                <a:spcPts val="115"/>
              </a:spcBef>
            </a:pPr>
            <a:r>
              <a:rPr sz="1527" spc="93" dirty="0">
                <a:latin typeface="Symbol"/>
                <a:cs typeface="Symbol"/>
              </a:rPr>
              <a:t></a:t>
            </a:r>
            <a:endParaRPr sz="1527">
              <a:latin typeface="Symbol"/>
              <a:cs typeface="Symbol"/>
            </a:endParaRPr>
          </a:p>
          <a:p>
            <a:pPr marL="27709">
              <a:lnSpc>
                <a:spcPts val="1451"/>
              </a:lnSpc>
            </a:pPr>
            <a:r>
              <a:rPr sz="1527" spc="93" dirty="0">
                <a:latin typeface="Symbol"/>
                <a:cs typeface="Symbol"/>
              </a:rPr>
              <a:t></a:t>
            </a:r>
            <a:endParaRPr sz="1527">
              <a:latin typeface="Symbol"/>
              <a:cs typeface="Symbol"/>
            </a:endParaRPr>
          </a:p>
          <a:p>
            <a:pPr marL="27709">
              <a:lnSpc>
                <a:spcPts val="1615"/>
              </a:lnSpc>
            </a:pPr>
            <a:r>
              <a:rPr sz="1527" spc="-333" dirty="0">
                <a:latin typeface="Symbol"/>
                <a:cs typeface="Symbol"/>
              </a:rPr>
              <a:t></a:t>
            </a:r>
            <a:r>
              <a:rPr sz="2291" spc="-499" baseline="-15873" dirty="0">
                <a:latin typeface="Symbol"/>
                <a:cs typeface="Symbol"/>
              </a:rPr>
              <a:t></a:t>
            </a:r>
            <a:endParaRPr sz="2291" baseline="-15873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13283" y="5484737"/>
            <a:ext cx="123305" cy="249690"/>
          </a:xfrm>
          <a:prstGeom prst="rect">
            <a:avLst/>
          </a:prstGeom>
        </p:spPr>
        <p:txBody>
          <a:bodyPr vert="horz" wrap="square" lIns="0" tIns="14547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527" spc="93" dirty="0">
                <a:latin typeface="Times New Roman"/>
                <a:cs typeface="Times New Roman"/>
              </a:rPr>
              <a:t>1</a:t>
            </a:r>
            <a:endParaRPr sz="1527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55468" y="1472347"/>
            <a:ext cx="651164" cy="400396"/>
          </a:xfrm>
          <a:custGeom>
            <a:avLst/>
            <a:gdLst/>
            <a:ahLst/>
            <a:cxnLst/>
            <a:rect l="l" t="t" r="r" b="b"/>
            <a:pathLst>
              <a:path w="596900" h="367030">
                <a:moveTo>
                  <a:pt x="596900" y="0"/>
                </a:moveTo>
                <a:lnTo>
                  <a:pt x="0" y="0"/>
                </a:lnTo>
                <a:lnTo>
                  <a:pt x="0" y="366712"/>
                </a:lnTo>
                <a:lnTo>
                  <a:pt x="596900" y="366712"/>
                </a:lnTo>
                <a:lnTo>
                  <a:pt x="5969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7" name="object 27"/>
          <p:cNvSpPr txBox="1"/>
          <p:nvPr/>
        </p:nvSpPr>
        <p:spPr>
          <a:xfrm>
            <a:off x="8656329" y="1500541"/>
            <a:ext cx="443345" cy="316253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964" spc="-5" dirty="0">
                <a:latin typeface="Times New Roman"/>
                <a:cs typeface="Times New Roman"/>
              </a:rPr>
              <a:t>P(d)</a:t>
            </a:r>
            <a:endParaRPr sz="196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13724" y="5084919"/>
            <a:ext cx="651164" cy="400396"/>
          </a:xfrm>
          <a:custGeom>
            <a:avLst/>
            <a:gdLst/>
            <a:ahLst/>
            <a:cxnLst/>
            <a:rect l="l" t="t" r="r" b="b"/>
            <a:pathLst>
              <a:path w="596900" h="367029">
                <a:moveTo>
                  <a:pt x="596900" y="0"/>
                </a:moveTo>
                <a:lnTo>
                  <a:pt x="0" y="0"/>
                </a:lnTo>
                <a:lnTo>
                  <a:pt x="0" y="366712"/>
                </a:lnTo>
                <a:lnTo>
                  <a:pt x="596900" y="366712"/>
                </a:lnTo>
                <a:lnTo>
                  <a:pt x="5969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9" name="object 29"/>
          <p:cNvSpPr txBox="1"/>
          <p:nvPr/>
        </p:nvSpPr>
        <p:spPr>
          <a:xfrm>
            <a:off x="6614030" y="5113916"/>
            <a:ext cx="443345" cy="316253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964" spc="-5" dirty="0">
                <a:latin typeface="Times New Roman"/>
                <a:cs typeface="Times New Roman"/>
              </a:rPr>
              <a:t>P(d)</a:t>
            </a:r>
            <a:endParaRPr sz="1964">
              <a:latin typeface="Times New Roman"/>
              <a:cs typeface="Times New Roman"/>
            </a:endParaRPr>
          </a:p>
        </p:txBody>
      </p:sp>
      <p:sp>
        <p:nvSpPr>
          <p:cNvPr id="30" name="object 2"/>
          <p:cNvSpPr txBox="1">
            <a:spLocks/>
          </p:cNvSpPr>
          <p:nvPr/>
        </p:nvSpPr>
        <p:spPr>
          <a:xfrm>
            <a:off x="1593619" y="373852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31" name="Espace réservé du pied de page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32" name="Espace réservé du numéro de diapositiv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29</a:t>
            </a:fld>
            <a:endParaRPr lang="fr-FR"/>
          </a:p>
        </p:txBody>
      </p:sp>
      <p:sp>
        <p:nvSpPr>
          <p:cNvPr id="33" name="Espace réservé de la date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317936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6645" y="515238"/>
            <a:ext cx="3379470" cy="63500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Plan du</a:t>
            </a:r>
            <a:r>
              <a:rPr spc="-65" dirty="0"/>
              <a:t> </a:t>
            </a:r>
            <a:r>
              <a:rPr spc="-10" dirty="0"/>
              <a:t>cours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xfrm>
            <a:off x="1981200" y="1981200"/>
            <a:ext cx="5638800" cy="34156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fr-FR" dirty="0">
                <a:latin typeface="Arial"/>
                <a:cs typeface="Arial"/>
              </a:rPr>
              <a:t>Optimisation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multi-objectifs</a:t>
            </a:r>
          </a:p>
          <a:p>
            <a:pPr marL="756285" lvl="1" indent="-287020">
              <a:lnSpc>
                <a:spcPct val="100000"/>
              </a:lnSpc>
              <a:spcBef>
                <a:spcPts val="219"/>
              </a:spcBef>
              <a:buChar char="•"/>
              <a:tabLst>
                <a:tab pos="756285" algn="l"/>
                <a:tab pos="756920" algn="l"/>
              </a:tabLst>
            </a:pPr>
            <a:r>
              <a:rPr sz="1700" spc="-5" dirty="0">
                <a:solidFill>
                  <a:srgbClr val="4F81BC"/>
                </a:solidFill>
                <a:latin typeface="Arial"/>
                <a:cs typeface="Arial"/>
              </a:rPr>
              <a:t>Introduction</a:t>
            </a:r>
            <a:endParaRPr sz="17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Char char="•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4F81BC"/>
                </a:solidFill>
                <a:latin typeface="Arial"/>
                <a:cs typeface="Arial"/>
              </a:rPr>
              <a:t>Espace de</a:t>
            </a:r>
            <a:r>
              <a:rPr sz="1700" spc="-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F81BC"/>
                </a:solidFill>
                <a:latin typeface="Arial"/>
                <a:cs typeface="Arial"/>
              </a:rPr>
              <a:t>décision</a:t>
            </a:r>
            <a:endParaRPr sz="17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Char char="•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4F81BC"/>
                </a:solidFill>
                <a:latin typeface="Arial"/>
                <a:cs typeface="Arial"/>
              </a:rPr>
              <a:t>Espace </a:t>
            </a:r>
            <a:r>
              <a:rPr sz="1700" spc="-5" dirty="0">
                <a:solidFill>
                  <a:srgbClr val="4F81BC"/>
                </a:solidFill>
                <a:latin typeface="Arial"/>
                <a:cs typeface="Arial"/>
              </a:rPr>
              <a:t>objectifs</a:t>
            </a:r>
            <a:endParaRPr sz="17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4F81BC"/>
                </a:solidFill>
                <a:latin typeface="Arial"/>
                <a:cs typeface="Arial"/>
              </a:rPr>
              <a:t>Concept de</a:t>
            </a:r>
            <a:r>
              <a:rPr sz="1700" spc="-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F81BC"/>
                </a:solidFill>
                <a:latin typeface="Arial"/>
                <a:cs typeface="Arial"/>
              </a:rPr>
              <a:t>dominance</a:t>
            </a:r>
            <a:endParaRPr sz="17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Char char="•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4F81BC"/>
                </a:solidFill>
                <a:latin typeface="Arial"/>
                <a:cs typeface="Arial"/>
              </a:rPr>
              <a:t>Front de</a:t>
            </a:r>
            <a:r>
              <a:rPr sz="1700" spc="-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F81BC"/>
                </a:solidFill>
                <a:latin typeface="Arial"/>
                <a:cs typeface="Arial"/>
              </a:rPr>
              <a:t>Pareto</a:t>
            </a:r>
            <a:endParaRPr sz="17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75"/>
              </a:spcBef>
              <a:buChar char="•"/>
              <a:tabLst>
                <a:tab pos="756285" algn="l"/>
                <a:tab pos="756920" algn="l"/>
              </a:tabLst>
            </a:pPr>
            <a:r>
              <a:rPr lang="fr-FR" sz="1700" dirty="0">
                <a:solidFill>
                  <a:srgbClr val="4F81BC"/>
                </a:solidFill>
                <a:latin typeface="Arial"/>
                <a:cs typeface="Arial"/>
              </a:rPr>
              <a:t>Méthodes de résolution </a:t>
            </a:r>
          </a:p>
          <a:p>
            <a:pPr marL="939165" lvl="2" indent="-287020">
              <a:lnSpc>
                <a:spcPct val="100000"/>
              </a:lnSpc>
              <a:spcBef>
                <a:spcPts val="175"/>
              </a:spcBef>
              <a:buChar char="•"/>
              <a:tabLst>
                <a:tab pos="756285" algn="l"/>
                <a:tab pos="756920" algn="l"/>
              </a:tabLst>
            </a:pPr>
            <a:r>
              <a:rPr lang="fr-FR" sz="1700" dirty="0">
                <a:solidFill>
                  <a:srgbClr val="4F81BC"/>
                </a:solidFill>
                <a:latin typeface="Arial"/>
                <a:cs typeface="Arial"/>
              </a:rPr>
              <a:t>Par agrégation</a:t>
            </a:r>
          </a:p>
          <a:p>
            <a:pPr marL="939165" lvl="2" indent="-287020">
              <a:lnSpc>
                <a:spcPct val="100000"/>
              </a:lnSpc>
              <a:spcBef>
                <a:spcPts val="175"/>
              </a:spcBef>
              <a:buChar char="•"/>
              <a:tabLst>
                <a:tab pos="756285" algn="l"/>
                <a:tab pos="756920" algn="l"/>
              </a:tabLst>
            </a:pPr>
            <a:r>
              <a:rPr lang="fr-FR" sz="1700" dirty="0">
                <a:solidFill>
                  <a:srgbClr val="4F81BC"/>
                </a:solidFill>
                <a:latin typeface="Arial"/>
                <a:cs typeface="Arial"/>
              </a:rPr>
              <a:t>Par sur-classement</a:t>
            </a:r>
            <a:endParaRPr lang="fr-FR" sz="13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75"/>
              </a:spcBef>
              <a:buChar char="•"/>
              <a:tabLst>
                <a:tab pos="756285" algn="l"/>
                <a:tab pos="756920" algn="l"/>
              </a:tabLst>
            </a:pPr>
            <a:endParaRPr sz="17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210185" y="6578227"/>
            <a:ext cx="4822804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/>
              <a:t>Méthodes d'optimisation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3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8642" y="1273194"/>
            <a:ext cx="6343996" cy="505733"/>
          </a:xfrm>
          <a:prstGeom prst="rect">
            <a:avLst/>
          </a:prstGeom>
        </p:spPr>
        <p:txBody>
          <a:bodyPr vert="horz" wrap="square" lIns="0" tIns="13162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04"/>
              </a:spcBef>
            </a:pPr>
            <a:r>
              <a:rPr sz="3200" b="1" spc="-5" dirty="0">
                <a:latin typeface="Arial"/>
                <a:cs typeface="Arial"/>
              </a:rPr>
              <a:t>Critère à paliers (type</a:t>
            </a:r>
            <a:r>
              <a:rPr sz="3200" b="1" spc="22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4)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643" y="1808240"/>
            <a:ext cx="4702394" cy="4362500"/>
          </a:xfrm>
          <a:prstGeom prst="rect">
            <a:avLst/>
          </a:prstGeom>
        </p:spPr>
        <p:txBody>
          <a:bodyPr vert="horz" wrap="square" lIns="0" tIns="65809" rIns="0" bIns="0" rtlCol="0">
            <a:spAutoFit/>
          </a:bodyPr>
          <a:lstStyle/>
          <a:p>
            <a:pPr marL="13854" marR="84512">
              <a:lnSpc>
                <a:spcPts val="3305"/>
              </a:lnSpc>
              <a:spcBef>
                <a:spcPts val="518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est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fonction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à  deux paramètres : p</a:t>
            </a:r>
            <a:r>
              <a:rPr sz="3055" spc="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 marR="5542">
              <a:lnSpc>
                <a:spcPts val="3295"/>
              </a:lnSpc>
              <a:tabLst>
                <a:tab pos="550021" algn="l"/>
              </a:tabLst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q.	Nous sommes</a:t>
            </a:r>
            <a:r>
              <a:rPr sz="3055" spc="-33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donc  en présence</a:t>
            </a:r>
            <a:r>
              <a:rPr sz="3055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d’une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 marR="86590">
              <a:lnSpc>
                <a:spcPts val="3295"/>
              </a:lnSpc>
              <a:spcBef>
                <a:spcPts val="5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zone d’indifférence  entre 0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q, suivie  d’un palier </a:t>
            </a:r>
            <a:r>
              <a:rPr sz="3055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 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préférence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faible</a:t>
            </a:r>
            <a:r>
              <a:rPr sz="3055" spc="-76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entre</a:t>
            </a:r>
          </a:p>
          <a:p>
            <a:pPr marL="13854">
              <a:lnSpc>
                <a:spcPts val="3267"/>
              </a:lnSpc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 et p,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d’un palier</a:t>
            </a:r>
            <a:r>
              <a:rPr sz="3055" spc="-49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 marR="68579">
              <a:lnSpc>
                <a:spcPts val="3404"/>
              </a:lnSpc>
              <a:spcBef>
                <a:spcPts val="333"/>
              </a:spcBef>
            </a:pP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préférence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stricte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pour  d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Symbol"/>
                <a:cs typeface="Symbol"/>
              </a:rPr>
              <a:t>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p.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5922818" y="1310906"/>
            <a:ext cx="4918364" cy="4918364"/>
            <a:chOff x="5922818" y="1310906"/>
            <a:chExt cx="4918364" cy="4918364"/>
          </a:xfrm>
        </p:grpSpPr>
        <p:grpSp>
          <p:nvGrpSpPr>
            <p:cNvPr id="2" name="object 2"/>
            <p:cNvGrpSpPr/>
            <p:nvPr/>
          </p:nvGrpSpPr>
          <p:grpSpPr>
            <a:xfrm>
              <a:off x="5922818" y="1310906"/>
              <a:ext cx="4918364" cy="4918364"/>
              <a:chOff x="4413250" y="1593850"/>
              <a:chExt cx="4508500" cy="4508500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4419600" y="1600200"/>
                <a:ext cx="4495800" cy="4495800"/>
              </a:xfrm>
              <a:custGeom>
                <a:avLst/>
                <a:gdLst/>
                <a:ahLst/>
                <a:cxnLst/>
                <a:rect l="l" t="t" r="r" b="b"/>
                <a:pathLst>
                  <a:path w="4495800" h="4495800">
                    <a:moveTo>
                      <a:pt x="4495800" y="0"/>
                    </a:moveTo>
                    <a:lnTo>
                      <a:pt x="0" y="0"/>
                    </a:lnTo>
                    <a:lnTo>
                      <a:pt x="0" y="4495800"/>
                    </a:lnTo>
                    <a:lnTo>
                      <a:pt x="4495800" y="4495800"/>
                    </a:lnTo>
                    <a:lnTo>
                      <a:pt x="4495800" y="0"/>
                    </a:lnTo>
                    <a:close/>
                  </a:path>
                </a:pathLst>
              </a:custGeom>
              <a:solidFill>
                <a:srgbClr val="FFFF66"/>
              </a:solidFill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4419600" y="1600200"/>
                <a:ext cx="4495800" cy="4495800"/>
              </a:xfrm>
              <a:custGeom>
                <a:avLst/>
                <a:gdLst/>
                <a:ahLst/>
                <a:cxnLst/>
                <a:rect l="l" t="t" r="r" b="b"/>
                <a:pathLst>
                  <a:path w="4495800" h="4495800">
                    <a:moveTo>
                      <a:pt x="0" y="4495800"/>
                    </a:moveTo>
                    <a:lnTo>
                      <a:pt x="4495800" y="4495800"/>
                    </a:lnTo>
                    <a:lnTo>
                      <a:pt x="4495800" y="0"/>
                    </a:lnTo>
                    <a:lnTo>
                      <a:pt x="0" y="0"/>
                    </a:lnTo>
                    <a:lnTo>
                      <a:pt x="0" y="449580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6683290" y="2070100"/>
                <a:ext cx="0" cy="2226310"/>
              </a:xfrm>
              <a:custGeom>
                <a:avLst/>
                <a:gdLst/>
                <a:ahLst/>
                <a:cxnLst/>
                <a:rect l="l" t="t" r="r" b="b"/>
                <a:pathLst>
                  <a:path h="2226310">
                    <a:moveTo>
                      <a:pt x="0" y="0"/>
                    </a:moveTo>
                    <a:lnTo>
                      <a:pt x="0" y="2226024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767831" y="4297411"/>
                <a:ext cx="38303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30320">
                    <a:moveTo>
                      <a:pt x="0" y="0"/>
                    </a:moveTo>
                    <a:lnTo>
                      <a:pt x="3829755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756226" y="2739034"/>
                <a:ext cx="3820160" cy="1565275"/>
              </a:xfrm>
              <a:custGeom>
                <a:avLst/>
                <a:gdLst/>
                <a:ahLst/>
                <a:cxnLst/>
                <a:rect l="l" t="t" r="r" b="b"/>
                <a:pathLst>
                  <a:path w="3820159" h="1565275">
                    <a:moveTo>
                      <a:pt x="36499" y="1547177"/>
                    </a:moveTo>
                    <a:lnTo>
                      <a:pt x="0" y="1547177"/>
                    </a:lnTo>
                    <a:lnTo>
                      <a:pt x="0" y="1564728"/>
                    </a:lnTo>
                    <a:lnTo>
                      <a:pt x="36499" y="1564728"/>
                    </a:lnTo>
                    <a:lnTo>
                      <a:pt x="36499" y="1547177"/>
                    </a:lnTo>
                    <a:close/>
                  </a:path>
                  <a:path w="3820159" h="1565275">
                    <a:moveTo>
                      <a:pt x="145859" y="1547177"/>
                    </a:moveTo>
                    <a:lnTo>
                      <a:pt x="109359" y="1547177"/>
                    </a:lnTo>
                    <a:lnTo>
                      <a:pt x="109359" y="1564728"/>
                    </a:lnTo>
                    <a:lnTo>
                      <a:pt x="145859" y="1564728"/>
                    </a:lnTo>
                    <a:lnTo>
                      <a:pt x="145859" y="1547177"/>
                    </a:lnTo>
                    <a:close/>
                  </a:path>
                  <a:path w="3820159" h="1565275">
                    <a:moveTo>
                      <a:pt x="255079" y="1547177"/>
                    </a:moveTo>
                    <a:lnTo>
                      <a:pt x="218719" y="1547177"/>
                    </a:lnTo>
                    <a:lnTo>
                      <a:pt x="218719" y="1564728"/>
                    </a:lnTo>
                    <a:lnTo>
                      <a:pt x="255079" y="1564728"/>
                    </a:lnTo>
                    <a:lnTo>
                      <a:pt x="255079" y="1547177"/>
                    </a:lnTo>
                    <a:close/>
                  </a:path>
                  <a:path w="3820159" h="1565275">
                    <a:moveTo>
                      <a:pt x="364439" y="1547177"/>
                    </a:moveTo>
                    <a:lnTo>
                      <a:pt x="328079" y="1547177"/>
                    </a:lnTo>
                    <a:lnTo>
                      <a:pt x="328079" y="1564728"/>
                    </a:lnTo>
                    <a:lnTo>
                      <a:pt x="364439" y="1564728"/>
                    </a:lnTo>
                    <a:lnTo>
                      <a:pt x="364439" y="1547177"/>
                    </a:lnTo>
                    <a:close/>
                  </a:path>
                  <a:path w="3820159" h="1565275">
                    <a:moveTo>
                      <a:pt x="456806" y="1547177"/>
                    </a:moveTo>
                    <a:lnTo>
                      <a:pt x="420306" y="1547177"/>
                    </a:lnTo>
                    <a:lnTo>
                      <a:pt x="420306" y="1564728"/>
                    </a:lnTo>
                    <a:lnTo>
                      <a:pt x="456806" y="1564728"/>
                    </a:lnTo>
                    <a:lnTo>
                      <a:pt x="456806" y="1547177"/>
                    </a:lnTo>
                    <a:close/>
                  </a:path>
                  <a:path w="3820159" h="1565275">
                    <a:moveTo>
                      <a:pt x="566039" y="1547177"/>
                    </a:moveTo>
                    <a:lnTo>
                      <a:pt x="529678" y="1547177"/>
                    </a:lnTo>
                    <a:lnTo>
                      <a:pt x="529678" y="1564728"/>
                    </a:lnTo>
                    <a:lnTo>
                      <a:pt x="566039" y="1564728"/>
                    </a:lnTo>
                    <a:lnTo>
                      <a:pt x="566039" y="1547177"/>
                    </a:lnTo>
                    <a:close/>
                  </a:path>
                  <a:path w="3820159" h="1565275">
                    <a:moveTo>
                      <a:pt x="675386" y="1547177"/>
                    </a:moveTo>
                    <a:lnTo>
                      <a:pt x="639025" y="1547177"/>
                    </a:lnTo>
                    <a:lnTo>
                      <a:pt x="639025" y="1564728"/>
                    </a:lnTo>
                    <a:lnTo>
                      <a:pt x="675386" y="1564728"/>
                    </a:lnTo>
                    <a:lnTo>
                      <a:pt x="675386" y="1547177"/>
                    </a:lnTo>
                    <a:close/>
                  </a:path>
                  <a:path w="3820159" h="1565275">
                    <a:moveTo>
                      <a:pt x="783577" y="1547177"/>
                    </a:moveTo>
                    <a:lnTo>
                      <a:pt x="767727" y="1547177"/>
                    </a:lnTo>
                    <a:lnTo>
                      <a:pt x="766546" y="1547177"/>
                    </a:lnTo>
                    <a:lnTo>
                      <a:pt x="748245" y="1547177"/>
                    </a:lnTo>
                    <a:lnTo>
                      <a:pt x="748245" y="1564728"/>
                    </a:lnTo>
                    <a:lnTo>
                      <a:pt x="766546" y="1564728"/>
                    </a:lnTo>
                    <a:lnTo>
                      <a:pt x="767727" y="1564728"/>
                    </a:lnTo>
                    <a:lnTo>
                      <a:pt x="783577" y="1564728"/>
                    </a:lnTo>
                    <a:lnTo>
                      <a:pt x="783577" y="1547177"/>
                    </a:lnTo>
                    <a:close/>
                  </a:path>
                  <a:path w="3820159" h="1565275">
                    <a:moveTo>
                      <a:pt x="876985" y="1547177"/>
                    </a:moveTo>
                    <a:lnTo>
                      <a:pt x="840638" y="1547177"/>
                    </a:lnTo>
                    <a:lnTo>
                      <a:pt x="840638" y="1564728"/>
                    </a:lnTo>
                    <a:lnTo>
                      <a:pt x="876985" y="1564728"/>
                    </a:lnTo>
                    <a:lnTo>
                      <a:pt x="876985" y="1547177"/>
                    </a:lnTo>
                    <a:close/>
                  </a:path>
                  <a:path w="3820159" h="1565275">
                    <a:moveTo>
                      <a:pt x="986332" y="1547177"/>
                    </a:moveTo>
                    <a:lnTo>
                      <a:pt x="949985" y="1547177"/>
                    </a:lnTo>
                    <a:lnTo>
                      <a:pt x="949985" y="1564728"/>
                    </a:lnTo>
                    <a:lnTo>
                      <a:pt x="986332" y="1564728"/>
                    </a:lnTo>
                    <a:lnTo>
                      <a:pt x="986332" y="1547177"/>
                    </a:lnTo>
                    <a:close/>
                  </a:path>
                  <a:path w="3820159" h="1565275">
                    <a:moveTo>
                      <a:pt x="1095705" y="1547177"/>
                    </a:moveTo>
                    <a:lnTo>
                      <a:pt x="1059205" y="1547177"/>
                    </a:lnTo>
                    <a:lnTo>
                      <a:pt x="1059205" y="1564728"/>
                    </a:lnTo>
                    <a:lnTo>
                      <a:pt x="1095705" y="1564728"/>
                    </a:lnTo>
                    <a:lnTo>
                      <a:pt x="1095705" y="1547177"/>
                    </a:lnTo>
                    <a:close/>
                  </a:path>
                  <a:path w="3820159" h="1565275">
                    <a:moveTo>
                      <a:pt x="1187881" y="1547177"/>
                    </a:moveTo>
                    <a:lnTo>
                      <a:pt x="1151521" y="1547177"/>
                    </a:lnTo>
                    <a:lnTo>
                      <a:pt x="1151521" y="1564728"/>
                    </a:lnTo>
                    <a:lnTo>
                      <a:pt x="1187881" y="1564728"/>
                    </a:lnTo>
                    <a:lnTo>
                      <a:pt x="1187881" y="1547177"/>
                    </a:lnTo>
                    <a:close/>
                  </a:path>
                  <a:path w="3820159" h="1565275">
                    <a:moveTo>
                      <a:pt x="1297292" y="1547177"/>
                    </a:moveTo>
                    <a:lnTo>
                      <a:pt x="1260932" y="1547177"/>
                    </a:lnTo>
                    <a:lnTo>
                      <a:pt x="1260932" y="1564728"/>
                    </a:lnTo>
                    <a:lnTo>
                      <a:pt x="1297292" y="1564728"/>
                    </a:lnTo>
                    <a:lnTo>
                      <a:pt x="1297292" y="1547177"/>
                    </a:lnTo>
                    <a:close/>
                  </a:path>
                  <a:path w="3820159" h="1565275">
                    <a:moveTo>
                      <a:pt x="1406601" y="1547177"/>
                    </a:moveTo>
                    <a:lnTo>
                      <a:pt x="1370101" y="1547177"/>
                    </a:lnTo>
                    <a:lnTo>
                      <a:pt x="1370101" y="1564728"/>
                    </a:lnTo>
                    <a:lnTo>
                      <a:pt x="1406601" y="1564728"/>
                    </a:lnTo>
                    <a:lnTo>
                      <a:pt x="1406601" y="1547177"/>
                    </a:lnTo>
                    <a:close/>
                  </a:path>
                  <a:path w="3820159" h="1565275">
                    <a:moveTo>
                      <a:pt x="1515999" y="1547177"/>
                    </a:moveTo>
                    <a:lnTo>
                      <a:pt x="1479499" y="1547177"/>
                    </a:lnTo>
                    <a:lnTo>
                      <a:pt x="1479499" y="1564728"/>
                    </a:lnTo>
                    <a:lnTo>
                      <a:pt x="1515999" y="1564728"/>
                    </a:lnTo>
                    <a:lnTo>
                      <a:pt x="1515999" y="1547177"/>
                    </a:lnTo>
                    <a:close/>
                  </a:path>
                  <a:path w="3820159" h="1565275">
                    <a:moveTo>
                      <a:pt x="1608175" y="1547177"/>
                    </a:moveTo>
                    <a:lnTo>
                      <a:pt x="1571828" y="1547177"/>
                    </a:lnTo>
                    <a:lnTo>
                      <a:pt x="1571828" y="1564728"/>
                    </a:lnTo>
                    <a:lnTo>
                      <a:pt x="1608175" y="1564728"/>
                    </a:lnTo>
                    <a:lnTo>
                      <a:pt x="1608175" y="1547177"/>
                    </a:lnTo>
                    <a:close/>
                  </a:path>
                  <a:path w="3820159" h="1565275">
                    <a:moveTo>
                      <a:pt x="1717548" y="1547177"/>
                    </a:moveTo>
                    <a:lnTo>
                      <a:pt x="1681048" y="1547177"/>
                    </a:lnTo>
                    <a:lnTo>
                      <a:pt x="1681048" y="1564728"/>
                    </a:lnTo>
                    <a:lnTo>
                      <a:pt x="1717548" y="1564728"/>
                    </a:lnTo>
                    <a:lnTo>
                      <a:pt x="1717548" y="1547177"/>
                    </a:lnTo>
                    <a:close/>
                  </a:path>
                  <a:path w="3820159" h="1565275">
                    <a:moveTo>
                      <a:pt x="1826958" y="1547177"/>
                    </a:moveTo>
                    <a:lnTo>
                      <a:pt x="1790458" y="1547177"/>
                    </a:lnTo>
                    <a:lnTo>
                      <a:pt x="1790458" y="1564728"/>
                    </a:lnTo>
                    <a:lnTo>
                      <a:pt x="1826958" y="1564728"/>
                    </a:lnTo>
                    <a:lnTo>
                      <a:pt x="1826958" y="1547177"/>
                    </a:lnTo>
                    <a:close/>
                  </a:path>
                  <a:path w="3820159" h="1565275">
                    <a:moveTo>
                      <a:pt x="1932609" y="1547177"/>
                    </a:moveTo>
                    <a:lnTo>
                      <a:pt x="1919160" y="1547177"/>
                    </a:lnTo>
                    <a:lnTo>
                      <a:pt x="1915604" y="1547177"/>
                    </a:lnTo>
                    <a:lnTo>
                      <a:pt x="1899793" y="1547177"/>
                    </a:lnTo>
                    <a:lnTo>
                      <a:pt x="1899793" y="1564728"/>
                    </a:lnTo>
                    <a:lnTo>
                      <a:pt x="1915604" y="1564728"/>
                    </a:lnTo>
                    <a:lnTo>
                      <a:pt x="1919160" y="1564728"/>
                    </a:lnTo>
                    <a:lnTo>
                      <a:pt x="1932609" y="1564728"/>
                    </a:lnTo>
                    <a:lnTo>
                      <a:pt x="1932609" y="1547177"/>
                    </a:lnTo>
                    <a:close/>
                  </a:path>
                  <a:path w="3820159" h="1565275">
                    <a:moveTo>
                      <a:pt x="2028507" y="1547177"/>
                    </a:moveTo>
                    <a:lnTo>
                      <a:pt x="1991995" y="1547177"/>
                    </a:lnTo>
                    <a:lnTo>
                      <a:pt x="1991995" y="1564728"/>
                    </a:lnTo>
                    <a:lnTo>
                      <a:pt x="2028507" y="1564728"/>
                    </a:lnTo>
                    <a:lnTo>
                      <a:pt x="2028507" y="1547177"/>
                    </a:lnTo>
                    <a:close/>
                  </a:path>
                  <a:path w="3820159" h="1565275">
                    <a:moveTo>
                      <a:pt x="2137841" y="1547177"/>
                    </a:moveTo>
                    <a:lnTo>
                      <a:pt x="2101342" y="1547177"/>
                    </a:lnTo>
                    <a:lnTo>
                      <a:pt x="2101342" y="1564728"/>
                    </a:lnTo>
                    <a:lnTo>
                      <a:pt x="2137841" y="1564728"/>
                    </a:lnTo>
                    <a:lnTo>
                      <a:pt x="2137841" y="1547177"/>
                    </a:lnTo>
                    <a:close/>
                  </a:path>
                  <a:path w="3820159" h="1565275">
                    <a:moveTo>
                      <a:pt x="2247100" y="1547177"/>
                    </a:moveTo>
                    <a:lnTo>
                      <a:pt x="2210752" y="1547177"/>
                    </a:lnTo>
                    <a:lnTo>
                      <a:pt x="2210752" y="1564728"/>
                    </a:lnTo>
                    <a:lnTo>
                      <a:pt x="2247100" y="1564728"/>
                    </a:lnTo>
                    <a:lnTo>
                      <a:pt x="2247100" y="1547177"/>
                    </a:lnTo>
                    <a:close/>
                  </a:path>
                  <a:path w="3820159" h="1565275">
                    <a:moveTo>
                      <a:pt x="2316403" y="1523771"/>
                    </a:moveTo>
                    <a:lnTo>
                      <a:pt x="2298230" y="1523771"/>
                    </a:lnTo>
                    <a:lnTo>
                      <a:pt x="2298230" y="1558886"/>
                    </a:lnTo>
                    <a:lnTo>
                      <a:pt x="2316403" y="1558886"/>
                    </a:lnTo>
                    <a:lnTo>
                      <a:pt x="2316403" y="1523771"/>
                    </a:lnTo>
                    <a:close/>
                  </a:path>
                  <a:path w="3820159" h="1565275">
                    <a:moveTo>
                      <a:pt x="2316403" y="1418437"/>
                    </a:moveTo>
                    <a:lnTo>
                      <a:pt x="2298230" y="1418437"/>
                    </a:lnTo>
                    <a:lnTo>
                      <a:pt x="2298230" y="1453553"/>
                    </a:lnTo>
                    <a:lnTo>
                      <a:pt x="2316403" y="1453553"/>
                    </a:lnTo>
                    <a:lnTo>
                      <a:pt x="2316403" y="1418437"/>
                    </a:lnTo>
                    <a:close/>
                  </a:path>
                  <a:path w="3820159" h="1565275">
                    <a:moveTo>
                      <a:pt x="2316403" y="1312964"/>
                    </a:moveTo>
                    <a:lnTo>
                      <a:pt x="2298230" y="1312964"/>
                    </a:lnTo>
                    <a:lnTo>
                      <a:pt x="2298230" y="1348079"/>
                    </a:lnTo>
                    <a:lnTo>
                      <a:pt x="2316403" y="1348079"/>
                    </a:lnTo>
                    <a:lnTo>
                      <a:pt x="2316403" y="1312964"/>
                    </a:lnTo>
                    <a:close/>
                  </a:path>
                  <a:path w="3820159" h="1565275">
                    <a:moveTo>
                      <a:pt x="2316403" y="1207490"/>
                    </a:moveTo>
                    <a:lnTo>
                      <a:pt x="2298230" y="1207490"/>
                    </a:lnTo>
                    <a:lnTo>
                      <a:pt x="2298230" y="1242745"/>
                    </a:lnTo>
                    <a:lnTo>
                      <a:pt x="2316403" y="1242745"/>
                    </a:lnTo>
                    <a:lnTo>
                      <a:pt x="2316403" y="1207490"/>
                    </a:lnTo>
                    <a:close/>
                  </a:path>
                  <a:path w="3820159" h="1565275">
                    <a:moveTo>
                      <a:pt x="2316403" y="1102144"/>
                    </a:moveTo>
                    <a:lnTo>
                      <a:pt x="2298230" y="1102144"/>
                    </a:lnTo>
                    <a:lnTo>
                      <a:pt x="2298230" y="1137246"/>
                    </a:lnTo>
                    <a:lnTo>
                      <a:pt x="2316403" y="1137246"/>
                    </a:lnTo>
                    <a:lnTo>
                      <a:pt x="2316403" y="1102144"/>
                    </a:lnTo>
                    <a:close/>
                  </a:path>
                  <a:path w="3820159" h="1565275">
                    <a:moveTo>
                      <a:pt x="2316403" y="996696"/>
                    </a:moveTo>
                    <a:lnTo>
                      <a:pt x="2298230" y="996696"/>
                    </a:lnTo>
                    <a:lnTo>
                      <a:pt x="2298230" y="1031951"/>
                    </a:lnTo>
                    <a:lnTo>
                      <a:pt x="2316403" y="1031951"/>
                    </a:lnTo>
                    <a:lnTo>
                      <a:pt x="2316403" y="996696"/>
                    </a:lnTo>
                    <a:close/>
                  </a:path>
                  <a:path w="3820159" h="1565275">
                    <a:moveTo>
                      <a:pt x="2316403" y="891349"/>
                    </a:moveTo>
                    <a:lnTo>
                      <a:pt x="2298230" y="891349"/>
                    </a:lnTo>
                    <a:lnTo>
                      <a:pt x="2298230" y="926465"/>
                    </a:lnTo>
                    <a:lnTo>
                      <a:pt x="2316403" y="926465"/>
                    </a:lnTo>
                    <a:lnTo>
                      <a:pt x="2316403" y="891349"/>
                    </a:lnTo>
                    <a:close/>
                  </a:path>
                  <a:path w="3820159" h="1565275">
                    <a:moveTo>
                      <a:pt x="2316403" y="785850"/>
                    </a:moveTo>
                    <a:lnTo>
                      <a:pt x="2298230" y="785850"/>
                    </a:lnTo>
                    <a:lnTo>
                      <a:pt x="2298230" y="821093"/>
                    </a:lnTo>
                    <a:lnTo>
                      <a:pt x="2316403" y="821093"/>
                    </a:lnTo>
                    <a:lnTo>
                      <a:pt x="2316403" y="785850"/>
                    </a:lnTo>
                    <a:close/>
                  </a:path>
                  <a:path w="3820159" h="1565275">
                    <a:moveTo>
                      <a:pt x="2395309" y="774179"/>
                    </a:moveTo>
                    <a:lnTo>
                      <a:pt x="2358809" y="774179"/>
                    </a:lnTo>
                    <a:lnTo>
                      <a:pt x="2358809" y="791730"/>
                    </a:lnTo>
                    <a:lnTo>
                      <a:pt x="2395309" y="791730"/>
                    </a:lnTo>
                    <a:lnTo>
                      <a:pt x="2395309" y="774179"/>
                    </a:lnTo>
                    <a:close/>
                  </a:path>
                  <a:path w="3820159" h="1565275">
                    <a:moveTo>
                      <a:pt x="2504656" y="774179"/>
                    </a:moveTo>
                    <a:lnTo>
                      <a:pt x="2468156" y="774179"/>
                    </a:lnTo>
                    <a:lnTo>
                      <a:pt x="2468156" y="791730"/>
                    </a:lnTo>
                    <a:lnTo>
                      <a:pt x="2504656" y="791730"/>
                    </a:lnTo>
                    <a:lnTo>
                      <a:pt x="2504656" y="774179"/>
                    </a:lnTo>
                    <a:close/>
                  </a:path>
                  <a:path w="3820159" h="1565275">
                    <a:moveTo>
                      <a:pt x="2613914" y="774179"/>
                    </a:moveTo>
                    <a:lnTo>
                      <a:pt x="2577554" y="774179"/>
                    </a:lnTo>
                    <a:lnTo>
                      <a:pt x="2577554" y="791730"/>
                    </a:lnTo>
                    <a:lnTo>
                      <a:pt x="2613914" y="791730"/>
                    </a:lnTo>
                    <a:lnTo>
                      <a:pt x="2613914" y="774179"/>
                    </a:lnTo>
                    <a:close/>
                  </a:path>
                  <a:path w="3820159" h="1565275">
                    <a:moveTo>
                      <a:pt x="2700172" y="767156"/>
                    </a:moveTo>
                    <a:lnTo>
                      <a:pt x="2681998" y="767156"/>
                    </a:lnTo>
                    <a:lnTo>
                      <a:pt x="2681998" y="790562"/>
                    </a:lnTo>
                    <a:lnTo>
                      <a:pt x="2686901" y="790562"/>
                    </a:lnTo>
                    <a:lnTo>
                      <a:pt x="2686901" y="791730"/>
                    </a:lnTo>
                    <a:lnTo>
                      <a:pt x="2699016" y="791730"/>
                    </a:lnTo>
                    <a:lnTo>
                      <a:pt x="2699016" y="790562"/>
                    </a:lnTo>
                    <a:lnTo>
                      <a:pt x="2700172" y="790562"/>
                    </a:lnTo>
                    <a:lnTo>
                      <a:pt x="2700172" y="767156"/>
                    </a:lnTo>
                    <a:close/>
                  </a:path>
                  <a:path w="3820159" h="1565275">
                    <a:moveTo>
                      <a:pt x="2700172" y="661847"/>
                    </a:moveTo>
                    <a:lnTo>
                      <a:pt x="2681998" y="661847"/>
                    </a:lnTo>
                    <a:lnTo>
                      <a:pt x="2681998" y="696950"/>
                    </a:lnTo>
                    <a:lnTo>
                      <a:pt x="2700172" y="696950"/>
                    </a:lnTo>
                    <a:lnTo>
                      <a:pt x="2700172" y="661847"/>
                    </a:lnTo>
                    <a:close/>
                  </a:path>
                  <a:path w="3820159" h="1565275">
                    <a:moveTo>
                      <a:pt x="2700172" y="556361"/>
                    </a:moveTo>
                    <a:lnTo>
                      <a:pt x="2681998" y="556361"/>
                    </a:lnTo>
                    <a:lnTo>
                      <a:pt x="2681998" y="591477"/>
                    </a:lnTo>
                    <a:lnTo>
                      <a:pt x="2700172" y="591477"/>
                    </a:lnTo>
                    <a:lnTo>
                      <a:pt x="2700172" y="556361"/>
                    </a:lnTo>
                    <a:close/>
                  </a:path>
                  <a:path w="3820159" h="1565275">
                    <a:moveTo>
                      <a:pt x="2700172" y="451053"/>
                    </a:moveTo>
                    <a:lnTo>
                      <a:pt x="2681998" y="451053"/>
                    </a:lnTo>
                    <a:lnTo>
                      <a:pt x="2681998" y="486168"/>
                    </a:lnTo>
                    <a:lnTo>
                      <a:pt x="2700172" y="486168"/>
                    </a:lnTo>
                    <a:lnTo>
                      <a:pt x="2700172" y="451053"/>
                    </a:lnTo>
                    <a:close/>
                  </a:path>
                  <a:path w="3820159" h="1565275">
                    <a:moveTo>
                      <a:pt x="2700172" y="345579"/>
                    </a:moveTo>
                    <a:lnTo>
                      <a:pt x="2681998" y="345579"/>
                    </a:lnTo>
                    <a:lnTo>
                      <a:pt x="2681998" y="380682"/>
                    </a:lnTo>
                    <a:lnTo>
                      <a:pt x="2700172" y="380682"/>
                    </a:lnTo>
                    <a:lnTo>
                      <a:pt x="2700172" y="345579"/>
                    </a:lnTo>
                    <a:close/>
                  </a:path>
                  <a:path w="3820159" h="1565275">
                    <a:moveTo>
                      <a:pt x="2700172" y="240207"/>
                    </a:moveTo>
                    <a:lnTo>
                      <a:pt x="2681998" y="240207"/>
                    </a:lnTo>
                    <a:lnTo>
                      <a:pt x="2681998" y="275323"/>
                    </a:lnTo>
                    <a:lnTo>
                      <a:pt x="2700172" y="275323"/>
                    </a:lnTo>
                    <a:lnTo>
                      <a:pt x="2700172" y="240207"/>
                    </a:lnTo>
                    <a:close/>
                  </a:path>
                  <a:path w="3820159" h="1565275">
                    <a:moveTo>
                      <a:pt x="2700172" y="134734"/>
                    </a:moveTo>
                    <a:lnTo>
                      <a:pt x="2681998" y="134734"/>
                    </a:lnTo>
                    <a:lnTo>
                      <a:pt x="2681998" y="169837"/>
                    </a:lnTo>
                    <a:lnTo>
                      <a:pt x="2700172" y="169837"/>
                    </a:lnTo>
                    <a:lnTo>
                      <a:pt x="2700172" y="134734"/>
                    </a:lnTo>
                    <a:close/>
                  </a:path>
                  <a:path w="3820159" h="1565275">
                    <a:moveTo>
                      <a:pt x="2700172" y="29425"/>
                    </a:moveTo>
                    <a:lnTo>
                      <a:pt x="2681998" y="29425"/>
                    </a:lnTo>
                    <a:lnTo>
                      <a:pt x="2681998" y="64528"/>
                    </a:lnTo>
                    <a:lnTo>
                      <a:pt x="2700172" y="64528"/>
                    </a:lnTo>
                    <a:lnTo>
                      <a:pt x="2700172" y="29425"/>
                    </a:lnTo>
                    <a:close/>
                  </a:path>
                  <a:path w="3820159" h="1565275">
                    <a:moveTo>
                      <a:pt x="2760967" y="0"/>
                    </a:moveTo>
                    <a:lnTo>
                      <a:pt x="2724454" y="0"/>
                    </a:lnTo>
                    <a:lnTo>
                      <a:pt x="2724454" y="17551"/>
                    </a:lnTo>
                    <a:lnTo>
                      <a:pt x="2760967" y="17551"/>
                    </a:lnTo>
                    <a:lnTo>
                      <a:pt x="2760967" y="0"/>
                    </a:lnTo>
                    <a:close/>
                  </a:path>
                  <a:path w="3820159" h="1565275">
                    <a:moveTo>
                      <a:pt x="2870301" y="0"/>
                    </a:moveTo>
                    <a:lnTo>
                      <a:pt x="2833801" y="0"/>
                    </a:lnTo>
                    <a:lnTo>
                      <a:pt x="2833801" y="17551"/>
                    </a:lnTo>
                    <a:lnTo>
                      <a:pt x="2870301" y="17551"/>
                    </a:lnTo>
                    <a:lnTo>
                      <a:pt x="2870301" y="0"/>
                    </a:lnTo>
                    <a:close/>
                  </a:path>
                  <a:path w="3820159" h="1565275">
                    <a:moveTo>
                      <a:pt x="2979509" y="0"/>
                    </a:moveTo>
                    <a:lnTo>
                      <a:pt x="2943148" y="0"/>
                    </a:lnTo>
                    <a:lnTo>
                      <a:pt x="2943148" y="17551"/>
                    </a:lnTo>
                    <a:lnTo>
                      <a:pt x="2979509" y="17551"/>
                    </a:lnTo>
                    <a:lnTo>
                      <a:pt x="2979509" y="0"/>
                    </a:lnTo>
                    <a:close/>
                  </a:path>
                  <a:path w="3820159" h="1565275">
                    <a:moveTo>
                      <a:pt x="3081629" y="0"/>
                    </a:moveTo>
                    <a:lnTo>
                      <a:pt x="3071850" y="0"/>
                    </a:lnTo>
                    <a:lnTo>
                      <a:pt x="3064611" y="0"/>
                    </a:lnTo>
                    <a:lnTo>
                      <a:pt x="3052368" y="0"/>
                    </a:lnTo>
                    <a:lnTo>
                      <a:pt x="3052368" y="17551"/>
                    </a:lnTo>
                    <a:lnTo>
                      <a:pt x="3064611" y="17551"/>
                    </a:lnTo>
                    <a:lnTo>
                      <a:pt x="3071850" y="17551"/>
                    </a:lnTo>
                    <a:lnTo>
                      <a:pt x="3081629" y="17551"/>
                    </a:lnTo>
                    <a:lnTo>
                      <a:pt x="3081629" y="0"/>
                    </a:lnTo>
                    <a:close/>
                  </a:path>
                  <a:path w="3820159" h="1565275">
                    <a:moveTo>
                      <a:pt x="3181261" y="0"/>
                    </a:moveTo>
                    <a:lnTo>
                      <a:pt x="3144761" y="0"/>
                    </a:lnTo>
                    <a:lnTo>
                      <a:pt x="3144761" y="17551"/>
                    </a:lnTo>
                    <a:lnTo>
                      <a:pt x="3181261" y="17551"/>
                    </a:lnTo>
                    <a:lnTo>
                      <a:pt x="3181261" y="0"/>
                    </a:lnTo>
                    <a:close/>
                  </a:path>
                  <a:path w="3820159" h="1565275">
                    <a:moveTo>
                      <a:pt x="3290455" y="0"/>
                    </a:moveTo>
                    <a:lnTo>
                      <a:pt x="3254108" y="0"/>
                    </a:lnTo>
                    <a:lnTo>
                      <a:pt x="3254108" y="17551"/>
                    </a:lnTo>
                    <a:lnTo>
                      <a:pt x="3290455" y="17551"/>
                    </a:lnTo>
                    <a:lnTo>
                      <a:pt x="3290455" y="0"/>
                    </a:lnTo>
                    <a:close/>
                  </a:path>
                  <a:path w="3820159" h="1565275">
                    <a:moveTo>
                      <a:pt x="3399828" y="0"/>
                    </a:moveTo>
                    <a:lnTo>
                      <a:pt x="3363328" y="0"/>
                    </a:lnTo>
                    <a:lnTo>
                      <a:pt x="3363328" y="17551"/>
                    </a:lnTo>
                    <a:lnTo>
                      <a:pt x="3399828" y="17551"/>
                    </a:lnTo>
                    <a:lnTo>
                      <a:pt x="3399828" y="0"/>
                    </a:lnTo>
                    <a:close/>
                  </a:path>
                  <a:path w="3820159" h="1565275">
                    <a:moveTo>
                      <a:pt x="3492208" y="0"/>
                    </a:moveTo>
                    <a:lnTo>
                      <a:pt x="3455708" y="0"/>
                    </a:lnTo>
                    <a:lnTo>
                      <a:pt x="3455708" y="17551"/>
                    </a:lnTo>
                    <a:lnTo>
                      <a:pt x="3492208" y="17551"/>
                    </a:lnTo>
                    <a:lnTo>
                      <a:pt x="3492208" y="0"/>
                    </a:lnTo>
                    <a:close/>
                  </a:path>
                  <a:path w="3820159" h="1565275">
                    <a:moveTo>
                      <a:pt x="3601415" y="0"/>
                    </a:moveTo>
                    <a:lnTo>
                      <a:pt x="3565055" y="0"/>
                    </a:lnTo>
                    <a:lnTo>
                      <a:pt x="3565055" y="17551"/>
                    </a:lnTo>
                    <a:lnTo>
                      <a:pt x="3601415" y="17551"/>
                    </a:lnTo>
                    <a:lnTo>
                      <a:pt x="3601415" y="0"/>
                    </a:lnTo>
                    <a:close/>
                  </a:path>
                  <a:path w="3820159" h="1565275">
                    <a:moveTo>
                      <a:pt x="3710787" y="0"/>
                    </a:moveTo>
                    <a:lnTo>
                      <a:pt x="3674275" y="0"/>
                    </a:lnTo>
                    <a:lnTo>
                      <a:pt x="3674275" y="17551"/>
                    </a:lnTo>
                    <a:lnTo>
                      <a:pt x="3710787" y="17551"/>
                    </a:lnTo>
                    <a:lnTo>
                      <a:pt x="3710787" y="0"/>
                    </a:lnTo>
                    <a:close/>
                  </a:path>
                  <a:path w="3820159" h="1565275">
                    <a:moveTo>
                      <a:pt x="3820122" y="0"/>
                    </a:moveTo>
                    <a:lnTo>
                      <a:pt x="3783622" y="0"/>
                    </a:lnTo>
                    <a:lnTo>
                      <a:pt x="3783622" y="17551"/>
                    </a:lnTo>
                    <a:lnTo>
                      <a:pt x="3820122" y="17551"/>
                    </a:lnTo>
                    <a:lnTo>
                      <a:pt x="382012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764802" y="2747338"/>
                <a:ext cx="3830954" cy="1547495"/>
              </a:xfrm>
              <a:custGeom>
                <a:avLst/>
                <a:gdLst/>
                <a:ahLst/>
                <a:cxnLst/>
                <a:rect l="l" t="t" r="r" b="b"/>
                <a:pathLst>
                  <a:path w="3830954" h="1547495">
                    <a:moveTo>
                      <a:pt x="0" y="0"/>
                    </a:moveTo>
                    <a:lnTo>
                      <a:pt x="382616" y="0"/>
                    </a:lnTo>
                    <a:lnTo>
                      <a:pt x="766397" y="0"/>
                    </a:lnTo>
                    <a:lnTo>
                      <a:pt x="1149014" y="0"/>
                    </a:lnTo>
                    <a:lnTo>
                      <a:pt x="1149014" y="774117"/>
                    </a:lnTo>
                    <a:lnTo>
                      <a:pt x="1532842" y="774117"/>
                    </a:lnTo>
                    <a:lnTo>
                      <a:pt x="1532842" y="1547141"/>
                    </a:lnTo>
                    <a:lnTo>
                      <a:pt x="1915459" y="1547141"/>
                    </a:lnTo>
                    <a:lnTo>
                      <a:pt x="2298076" y="1547141"/>
                    </a:lnTo>
                    <a:lnTo>
                      <a:pt x="2681844" y="1547141"/>
                    </a:lnTo>
                    <a:lnTo>
                      <a:pt x="3064521" y="1547141"/>
                    </a:lnTo>
                    <a:lnTo>
                      <a:pt x="3448289" y="1547141"/>
                    </a:lnTo>
                    <a:lnTo>
                      <a:pt x="3830906" y="1547141"/>
                    </a:lnTo>
                  </a:path>
                </a:pathLst>
              </a:custGeom>
              <a:ln w="1764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1964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10456357" y="4236659"/>
              <a:ext cx="102524" cy="199355"/>
            </a:xfrm>
            <a:prstGeom prst="rect">
              <a:avLst/>
            </a:prstGeom>
          </p:spPr>
          <p:txBody>
            <a:bodyPr vert="horz" wrap="square" lIns="0" tIns="14547" rIns="0" bIns="0" rtlCol="0">
              <a:spAutoFit/>
            </a:bodyPr>
            <a:lstStyle/>
            <a:p>
              <a:pPr>
                <a:spcBef>
                  <a:spcPts val="115"/>
                </a:spcBef>
              </a:pPr>
              <a:r>
                <a:rPr sz="1200" spc="27" dirty="0">
                  <a:latin typeface="Arial"/>
                  <a:cs typeface="Arial"/>
                </a:rPr>
                <a:t>d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451566" y="2395658"/>
              <a:ext cx="102524" cy="199355"/>
            </a:xfrm>
            <a:prstGeom prst="rect">
              <a:avLst/>
            </a:prstGeom>
          </p:spPr>
          <p:txBody>
            <a:bodyPr vert="horz" wrap="square" lIns="0" tIns="14547" rIns="0" bIns="0" rtlCol="0">
              <a:spAutoFit/>
            </a:bodyPr>
            <a:lstStyle/>
            <a:p>
              <a:pPr>
                <a:spcBef>
                  <a:spcPts val="115"/>
                </a:spcBef>
              </a:pPr>
              <a:r>
                <a:rPr sz="1200" spc="27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229055" y="1528427"/>
              <a:ext cx="353984" cy="1667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331"/>
                </a:lnSpc>
              </a:pPr>
              <a:r>
                <a:rPr sz="1200" spc="33" dirty="0">
                  <a:latin typeface="Arial"/>
                  <a:cs typeface="Arial"/>
                </a:rPr>
                <a:t>H</a:t>
              </a:r>
              <a:r>
                <a:rPr sz="1200" spc="-76" dirty="0">
                  <a:latin typeface="Arial"/>
                  <a:cs typeface="Arial"/>
                </a:rPr>
                <a:t> </a:t>
              </a:r>
              <a:r>
                <a:rPr sz="1200" spc="16" dirty="0">
                  <a:latin typeface="Arial"/>
                  <a:cs typeface="Arial"/>
                </a:rPr>
                <a:t>(d)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362878" y="4223894"/>
              <a:ext cx="102524" cy="199355"/>
            </a:xfrm>
            <a:prstGeom prst="rect">
              <a:avLst/>
            </a:prstGeom>
          </p:spPr>
          <p:txBody>
            <a:bodyPr vert="horz" wrap="square" lIns="0" tIns="14547" rIns="0" bIns="0" rtlCol="0">
              <a:spAutoFit/>
            </a:bodyPr>
            <a:lstStyle/>
            <a:p>
              <a:pPr>
                <a:spcBef>
                  <a:spcPts val="115"/>
                </a:spcBef>
              </a:pPr>
              <a:r>
                <a:rPr sz="1200" spc="27" dirty="0">
                  <a:latin typeface="Arial"/>
                  <a:cs typeface="Arial"/>
                </a:rPr>
                <a:t>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9208120" y="4190726"/>
              <a:ext cx="102524" cy="199355"/>
            </a:xfrm>
            <a:prstGeom prst="rect">
              <a:avLst/>
            </a:prstGeom>
          </p:spPr>
          <p:txBody>
            <a:bodyPr vert="horz" wrap="square" lIns="0" tIns="14547" rIns="0" bIns="0" rtlCol="0">
              <a:spAutoFit/>
            </a:bodyPr>
            <a:lstStyle/>
            <a:p>
              <a:pPr>
                <a:spcBef>
                  <a:spcPts val="115"/>
                </a:spcBef>
              </a:pPr>
              <a:r>
                <a:rPr sz="1200" spc="27" dirty="0">
                  <a:latin typeface="Arial"/>
                  <a:cs typeface="Arial"/>
                </a:rPr>
                <a:t>p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8472845" y="3296377"/>
              <a:ext cx="157942" cy="215456"/>
            </a:xfrm>
            <a:prstGeom prst="rect">
              <a:avLst/>
            </a:prstGeom>
          </p:spPr>
          <p:txBody>
            <a:bodyPr vert="horz" wrap="square" lIns="0" tIns="13855" rIns="0" bIns="0" rtlCol="0">
              <a:spAutoFit/>
            </a:bodyPr>
            <a:lstStyle/>
            <a:p>
              <a:pPr>
                <a:spcBef>
                  <a:spcPts val="109"/>
                </a:spcBef>
              </a:pPr>
              <a:r>
                <a:rPr sz="1309" spc="38" dirty="0">
                  <a:latin typeface="Arial"/>
                  <a:cs typeface="Arial"/>
                </a:rPr>
                <a:t>½</a:t>
              </a:r>
              <a:endParaRPr sz="1309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764285" y="4185589"/>
              <a:ext cx="102524" cy="199355"/>
            </a:xfrm>
            <a:prstGeom prst="rect">
              <a:avLst/>
            </a:prstGeom>
          </p:spPr>
          <p:txBody>
            <a:bodyPr vert="horz" wrap="square" lIns="0" tIns="14547" rIns="0" bIns="0" rtlCol="0">
              <a:spAutoFit/>
            </a:bodyPr>
            <a:lstStyle/>
            <a:p>
              <a:pPr>
                <a:spcBef>
                  <a:spcPts val="115"/>
                </a:spcBef>
              </a:pPr>
              <a:r>
                <a:rPr sz="1200" spc="27" dirty="0">
                  <a:latin typeface="Arial"/>
                  <a:cs typeface="Arial"/>
                </a:rPr>
                <a:t>q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982019" y="1430402"/>
              <a:ext cx="651164" cy="400396"/>
            </a:xfrm>
            <a:custGeom>
              <a:avLst/>
              <a:gdLst/>
              <a:ahLst/>
              <a:cxnLst/>
              <a:rect l="l" t="t" r="r" b="b"/>
              <a:pathLst>
                <a:path w="596900" h="367030">
                  <a:moveTo>
                    <a:pt x="596900" y="0"/>
                  </a:moveTo>
                  <a:lnTo>
                    <a:pt x="0" y="0"/>
                  </a:lnTo>
                  <a:lnTo>
                    <a:pt x="0" y="366712"/>
                  </a:lnTo>
                  <a:lnTo>
                    <a:pt x="596900" y="366712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8082741" y="1458596"/>
              <a:ext cx="443345" cy="316253"/>
            </a:xfrm>
            <a:prstGeom prst="rect">
              <a:avLst/>
            </a:prstGeom>
          </p:spPr>
          <p:txBody>
            <a:bodyPr vert="horz" wrap="square" lIns="0" tIns="13855" rIns="0" bIns="0" rtlCol="0">
              <a:spAutoFit/>
            </a:bodyPr>
            <a:lstStyle/>
            <a:p>
              <a:pPr>
                <a:spcBef>
                  <a:spcPts val="109"/>
                </a:spcBef>
              </a:pPr>
              <a:r>
                <a:rPr sz="1964" spc="-5" dirty="0">
                  <a:latin typeface="Times New Roman"/>
                  <a:cs typeface="Times New Roman"/>
                </a:rPr>
                <a:t>P(d)</a:t>
              </a:r>
              <a:endParaRPr sz="1964">
                <a:latin typeface="Times New Roman"/>
                <a:cs typeface="Times New Roman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038780" y="5229580"/>
              <a:ext cx="443345" cy="316253"/>
            </a:xfrm>
            <a:prstGeom prst="rect">
              <a:avLst/>
            </a:prstGeom>
          </p:spPr>
          <p:txBody>
            <a:bodyPr vert="horz" wrap="square" lIns="0" tIns="13855" rIns="0" bIns="0" rtlCol="0">
              <a:spAutoFit/>
            </a:bodyPr>
            <a:lstStyle/>
            <a:p>
              <a:pPr>
                <a:spcBef>
                  <a:spcPts val="109"/>
                </a:spcBef>
              </a:pPr>
              <a:r>
                <a:rPr sz="1964" spc="-5" dirty="0">
                  <a:latin typeface="Times New Roman"/>
                  <a:cs typeface="Times New Roman"/>
                </a:rPr>
                <a:t>P(d)</a:t>
              </a:r>
              <a:endParaRPr sz="1964">
                <a:latin typeface="Times New Roman"/>
                <a:cs typeface="Times New Roman"/>
              </a:endParaRPr>
            </a:p>
          </p:txBody>
        </p:sp>
      </p:grpSp>
      <p:sp>
        <p:nvSpPr>
          <p:cNvPr id="23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30</a:t>
            </a:fld>
            <a:endParaRPr lang="fr-FR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4148029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22818" y="1403185"/>
            <a:ext cx="4918364" cy="4918364"/>
            <a:chOff x="4413250" y="1593850"/>
            <a:chExt cx="4508500" cy="4508500"/>
          </a:xfrm>
        </p:grpSpPr>
        <p:sp>
          <p:nvSpPr>
            <p:cNvPr id="3" name="object 3"/>
            <p:cNvSpPr/>
            <p:nvPr/>
          </p:nvSpPr>
          <p:spPr>
            <a:xfrm>
              <a:off x="4419600" y="1600200"/>
              <a:ext cx="4495800" cy="4495800"/>
            </a:xfrm>
            <a:custGeom>
              <a:avLst/>
              <a:gdLst/>
              <a:ahLst/>
              <a:cxnLst/>
              <a:rect l="l" t="t" r="r" b="b"/>
              <a:pathLst>
                <a:path w="4495800" h="4495800">
                  <a:moveTo>
                    <a:pt x="4495800" y="0"/>
                  </a:moveTo>
                  <a:lnTo>
                    <a:pt x="0" y="0"/>
                  </a:lnTo>
                  <a:lnTo>
                    <a:pt x="0" y="4495800"/>
                  </a:lnTo>
                  <a:lnTo>
                    <a:pt x="4495800" y="4495800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" name="object 4"/>
            <p:cNvSpPr/>
            <p:nvPr/>
          </p:nvSpPr>
          <p:spPr>
            <a:xfrm>
              <a:off x="4419600" y="1600200"/>
              <a:ext cx="4495800" cy="4495800"/>
            </a:xfrm>
            <a:custGeom>
              <a:avLst/>
              <a:gdLst/>
              <a:ahLst/>
              <a:cxnLst/>
              <a:rect l="l" t="t" r="r" b="b"/>
              <a:pathLst>
                <a:path w="4495800" h="4495800">
                  <a:moveTo>
                    <a:pt x="0" y="4495800"/>
                  </a:moveTo>
                  <a:lnTo>
                    <a:pt x="4495800" y="4495800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4495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5" name="object 5"/>
            <p:cNvSpPr/>
            <p:nvPr/>
          </p:nvSpPr>
          <p:spPr>
            <a:xfrm>
              <a:off x="4619863" y="2061683"/>
              <a:ext cx="3971925" cy="2406015"/>
            </a:xfrm>
            <a:custGeom>
              <a:avLst/>
              <a:gdLst/>
              <a:ahLst/>
              <a:cxnLst/>
              <a:rect l="l" t="t" r="r" b="b"/>
              <a:pathLst>
                <a:path w="3971925" h="2406015">
                  <a:moveTo>
                    <a:pt x="1986416" y="0"/>
                  </a:moveTo>
                  <a:lnTo>
                    <a:pt x="1986416" y="2404621"/>
                  </a:lnTo>
                </a:path>
                <a:path w="3971925" h="2406015">
                  <a:moveTo>
                    <a:pt x="0" y="2405956"/>
                  </a:moveTo>
                  <a:lnTo>
                    <a:pt x="3971626" y="2405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6" name="object 6"/>
            <p:cNvSpPr/>
            <p:nvPr/>
          </p:nvSpPr>
          <p:spPr>
            <a:xfrm>
              <a:off x="4607826" y="2849270"/>
              <a:ext cx="3990975" cy="1624965"/>
            </a:xfrm>
            <a:custGeom>
              <a:avLst/>
              <a:gdLst/>
              <a:ahLst/>
              <a:cxnLst/>
              <a:rect l="l" t="t" r="r" b="b"/>
              <a:pathLst>
                <a:path w="3990975" h="1624964">
                  <a:moveTo>
                    <a:pt x="37858" y="1606753"/>
                  </a:moveTo>
                  <a:lnTo>
                    <a:pt x="0" y="1606753"/>
                  </a:lnTo>
                  <a:lnTo>
                    <a:pt x="0" y="1624952"/>
                  </a:lnTo>
                  <a:lnTo>
                    <a:pt x="37858" y="1624952"/>
                  </a:lnTo>
                  <a:lnTo>
                    <a:pt x="37858" y="1606753"/>
                  </a:lnTo>
                  <a:close/>
                </a:path>
                <a:path w="3990975" h="1624964">
                  <a:moveTo>
                    <a:pt x="151269" y="1606753"/>
                  </a:moveTo>
                  <a:lnTo>
                    <a:pt x="113411" y="1606753"/>
                  </a:lnTo>
                  <a:lnTo>
                    <a:pt x="113411" y="1624952"/>
                  </a:lnTo>
                  <a:lnTo>
                    <a:pt x="151269" y="1624952"/>
                  </a:lnTo>
                  <a:lnTo>
                    <a:pt x="151269" y="1606753"/>
                  </a:lnTo>
                  <a:close/>
                </a:path>
                <a:path w="3990975" h="1624964">
                  <a:moveTo>
                    <a:pt x="264528" y="1606753"/>
                  </a:moveTo>
                  <a:lnTo>
                    <a:pt x="226834" y="1606753"/>
                  </a:lnTo>
                  <a:lnTo>
                    <a:pt x="226834" y="1624952"/>
                  </a:lnTo>
                  <a:lnTo>
                    <a:pt x="264528" y="1624952"/>
                  </a:lnTo>
                  <a:lnTo>
                    <a:pt x="264528" y="1606753"/>
                  </a:lnTo>
                  <a:close/>
                </a:path>
                <a:path w="3990975" h="1624964">
                  <a:moveTo>
                    <a:pt x="377939" y="1606753"/>
                  </a:moveTo>
                  <a:lnTo>
                    <a:pt x="340233" y="1606753"/>
                  </a:lnTo>
                  <a:lnTo>
                    <a:pt x="340233" y="1624952"/>
                  </a:lnTo>
                  <a:lnTo>
                    <a:pt x="377939" y="1624952"/>
                  </a:lnTo>
                  <a:lnTo>
                    <a:pt x="377939" y="1606753"/>
                  </a:lnTo>
                  <a:close/>
                </a:path>
                <a:path w="3990975" h="1624964">
                  <a:moveTo>
                    <a:pt x="473722" y="1606753"/>
                  </a:moveTo>
                  <a:lnTo>
                    <a:pt x="435876" y="1606753"/>
                  </a:lnTo>
                  <a:lnTo>
                    <a:pt x="435876" y="1624952"/>
                  </a:lnTo>
                  <a:lnTo>
                    <a:pt x="473722" y="1624952"/>
                  </a:lnTo>
                  <a:lnTo>
                    <a:pt x="473722" y="1606753"/>
                  </a:lnTo>
                  <a:close/>
                </a:path>
                <a:path w="3990975" h="1624964">
                  <a:moveTo>
                    <a:pt x="587006" y="1606753"/>
                  </a:moveTo>
                  <a:lnTo>
                    <a:pt x="549300" y="1606753"/>
                  </a:lnTo>
                  <a:lnTo>
                    <a:pt x="549300" y="1624952"/>
                  </a:lnTo>
                  <a:lnTo>
                    <a:pt x="587006" y="1624952"/>
                  </a:lnTo>
                  <a:lnTo>
                    <a:pt x="587006" y="1606753"/>
                  </a:lnTo>
                  <a:close/>
                </a:path>
                <a:path w="3990975" h="1624964">
                  <a:moveTo>
                    <a:pt x="700405" y="1606753"/>
                  </a:moveTo>
                  <a:lnTo>
                    <a:pt x="662698" y="1606753"/>
                  </a:lnTo>
                  <a:lnTo>
                    <a:pt x="662698" y="1624952"/>
                  </a:lnTo>
                  <a:lnTo>
                    <a:pt x="700405" y="1624952"/>
                  </a:lnTo>
                  <a:lnTo>
                    <a:pt x="700405" y="1606753"/>
                  </a:lnTo>
                  <a:close/>
                </a:path>
                <a:path w="3990975" h="1624964">
                  <a:moveTo>
                    <a:pt x="812596" y="1606753"/>
                  </a:moveTo>
                  <a:lnTo>
                    <a:pt x="796175" y="1606753"/>
                  </a:lnTo>
                  <a:lnTo>
                    <a:pt x="794943" y="1606753"/>
                  </a:lnTo>
                  <a:lnTo>
                    <a:pt x="775970" y="1606753"/>
                  </a:lnTo>
                  <a:lnTo>
                    <a:pt x="775970" y="1624952"/>
                  </a:lnTo>
                  <a:lnTo>
                    <a:pt x="794943" y="1624952"/>
                  </a:lnTo>
                  <a:lnTo>
                    <a:pt x="796175" y="1624952"/>
                  </a:lnTo>
                  <a:lnTo>
                    <a:pt x="812596" y="1624952"/>
                  </a:lnTo>
                  <a:lnTo>
                    <a:pt x="812596" y="1606753"/>
                  </a:lnTo>
                  <a:close/>
                </a:path>
                <a:path w="3990975" h="1624964">
                  <a:moveTo>
                    <a:pt x="909485" y="1606753"/>
                  </a:moveTo>
                  <a:lnTo>
                    <a:pt x="871778" y="1606753"/>
                  </a:lnTo>
                  <a:lnTo>
                    <a:pt x="871778" y="1624952"/>
                  </a:lnTo>
                  <a:lnTo>
                    <a:pt x="909485" y="1624952"/>
                  </a:lnTo>
                  <a:lnTo>
                    <a:pt x="909485" y="1606753"/>
                  </a:lnTo>
                  <a:close/>
                </a:path>
                <a:path w="3990975" h="1624964">
                  <a:moveTo>
                    <a:pt x="1022870" y="1606753"/>
                  </a:moveTo>
                  <a:lnTo>
                    <a:pt x="985177" y="1606753"/>
                  </a:lnTo>
                  <a:lnTo>
                    <a:pt x="985177" y="1624952"/>
                  </a:lnTo>
                  <a:lnTo>
                    <a:pt x="1022870" y="1624952"/>
                  </a:lnTo>
                  <a:lnTo>
                    <a:pt x="1022870" y="1606753"/>
                  </a:lnTo>
                  <a:close/>
                </a:path>
                <a:path w="3990975" h="1624964">
                  <a:moveTo>
                    <a:pt x="1136294" y="1606753"/>
                  </a:moveTo>
                  <a:lnTo>
                    <a:pt x="1098448" y="1606753"/>
                  </a:lnTo>
                  <a:lnTo>
                    <a:pt x="1098448" y="1624952"/>
                  </a:lnTo>
                  <a:lnTo>
                    <a:pt x="1136294" y="1624952"/>
                  </a:lnTo>
                  <a:lnTo>
                    <a:pt x="1136294" y="1606753"/>
                  </a:lnTo>
                  <a:close/>
                </a:path>
                <a:path w="3990975" h="1624964">
                  <a:moveTo>
                    <a:pt x="1231887" y="1606753"/>
                  </a:moveTo>
                  <a:lnTo>
                    <a:pt x="1194181" y="1606753"/>
                  </a:lnTo>
                  <a:lnTo>
                    <a:pt x="1194181" y="1624952"/>
                  </a:lnTo>
                  <a:lnTo>
                    <a:pt x="1231887" y="1624952"/>
                  </a:lnTo>
                  <a:lnTo>
                    <a:pt x="1231887" y="1606753"/>
                  </a:lnTo>
                  <a:close/>
                </a:path>
                <a:path w="3990975" h="1624964">
                  <a:moveTo>
                    <a:pt x="1345349" y="1606753"/>
                  </a:moveTo>
                  <a:lnTo>
                    <a:pt x="1307642" y="1606753"/>
                  </a:lnTo>
                  <a:lnTo>
                    <a:pt x="1307642" y="1624952"/>
                  </a:lnTo>
                  <a:lnTo>
                    <a:pt x="1345349" y="1624952"/>
                  </a:lnTo>
                  <a:lnTo>
                    <a:pt x="1345349" y="1606753"/>
                  </a:lnTo>
                  <a:close/>
                </a:path>
                <a:path w="3990975" h="1624964">
                  <a:moveTo>
                    <a:pt x="1458709" y="1606753"/>
                  </a:moveTo>
                  <a:lnTo>
                    <a:pt x="1420850" y="1606753"/>
                  </a:lnTo>
                  <a:lnTo>
                    <a:pt x="1420850" y="1624952"/>
                  </a:lnTo>
                  <a:lnTo>
                    <a:pt x="1458709" y="1624952"/>
                  </a:lnTo>
                  <a:lnTo>
                    <a:pt x="1458709" y="1606753"/>
                  </a:lnTo>
                  <a:close/>
                </a:path>
                <a:path w="3990975" h="1624964">
                  <a:moveTo>
                    <a:pt x="1572171" y="1606753"/>
                  </a:moveTo>
                  <a:lnTo>
                    <a:pt x="1534312" y="1606753"/>
                  </a:lnTo>
                  <a:lnTo>
                    <a:pt x="1534312" y="1624952"/>
                  </a:lnTo>
                  <a:lnTo>
                    <a:pt x="1572171" y="1624952"/>
                  </a:lnTo>
                  <a:lnTo>
                    <a:pt x="1572171" y="1606753"/>
                  </a:lnTo>
                  <a:close/>
                </a:path>
                <a:path w="3990975" h="1624964">
                  <a:moveTo>
                    <a:pt x="1667751" y="1606753"/>
                  </a:moveTo>
                  <a:lnTo>
                    <a:pt x="1630057" y="1606753"/>
                  </a:lnTo>
                  <a:lnTo>
                    <a:pt x="1630057" y="1624952"/>
                  </a:lnTo>
                  <a:lnTo>
                    <a:pt x="1667751" y="1624952"/>
                  </a:lnTo>
                  <a:lnTo>
                    <a:pt x="1667751" y="1606753"/>
                  </a:lnTo>
                  <a:close/>
                </a:path>
                <a:path w="3990975" h="1624964">
                  <a:moveTo>
                    <a:pt x="1781175" y="1606753"/>
                  </a:moveTo>
                  <a:lnTo>
                    <a:pt x="1743316" y="1606753"/>
                  </a:lnTo>
                  <a:lnTo>
                    <a:pt x="1743316" y="1624952"/>
                  </a:lnTo>
                  <a:lnTo>
                    <a:pt x="1781175" y="1624952"/>
                  </a:lnTo>
                  <a:lnTo>
                    <a:pt x="1781175" y="1606753"/>
                  </a:lnTo>
                  <a:close/>
                </a:path>
                <a:path w="3990975" h="1624964">
                  <a:moveTo>
                    <a:pt x="1894636" y="1606753"/>
                  </a:moveTo>
                  <a:lnTo>
                    <a:pt x="1856778" y="1606753"/>
                  </a:lnTo>
                  <a:lnTo>
                    <a:pt x="1856778" y="1624952"/>
                  </a:lnTo>
                  <a:lnTo>
                    <a:pt x="1894636" y="1624952"/>
                  </a:lnTo>
                  <a:lnTo>
                    <a:pt x="1894636" y="1606753"/>
                  </a:lnTo>
                  <a:close/>
                </a:path>
                <a:path w="3990975" h="1624964">
                  <a:moveTo>
                    <a:pt x="2004199" y="1606753"/>
                  </a:moveTo>
                  <a:lnTo>
                    <a:pt x="1990255" y="1606753"/>
                  </a:lnTo>
                  <a:lnTo>
                    <a:pt x="1986572" y="1606753"/>
                  </a:lnTo>
                  <a:lnTo>
                    <a:pt x="1970176" y="1606753"/>
                  </a:lnTo>
                  <a:lnTo>
                    <a:pt x="1970176" y="1624952"/>
                  </a:lnTo>
                  <a:lnTo>
                    <a:pt x="1986572" y="1624952"/>
                  </a:lnTo>
                  <a:lnTo>
                    <a:pt x="1990255" y="1624952"/>
                  </a:lnTo>
                  <a:lnTo>
                    <a:pt x="2004199" y="1624952"/>
                  </a:lnTo>
                  <a:lnTo>
                    <a:pt x="2004199" y="1606753"/>
                  </a:lnTo>
                  <a:close/>
                </a:path>
                <a:path w="3990975" h="1624964">
                  <a:moveTo>
                    <a:pt x="2103653" y="1606753"/>
                  </a:moveTo>
                  <a:lnTo>
                    <a:pt x="2065794" y="1606753"/>
                  </a:lnTo>
                  <a:lnTo>
                    <a:pt x="2065794" y="1624952"/>
                  </a:lnTo>
                  <a:lnTo>
                    <a:pt x="2103653" y="1624952"/>
                  </a:lnTo>
                  <a:lnTo>
                    <a:pt x="2103653" y="1606753"/>
                  </a:lnTo>
                  <a:close/>
                </a:path>
                <a:path w="3990975" h="1624964">
                  <a:moveTo>
                    <a:pt x="2217039" y="1606753"/>
                  </a:moveTo>
                  <a:lnTo>
                    <a:pt x="2179193" y="1606753"/>
                  </a:lnTo>
                  <a:lnTo>
                    <a:pt x="2179193" y="1624952"/>
                  </a:lnTo>
                  <a:lnTo>
                    <a:pt x="2217039" y="1624952"/>
                  </a:lnTo>
                  <a:lnTo>
                    <a:pt x="2217039" y="1606753"/>
                  </a:lnTo>
                  <a:close/>
                </a:path>
                <a:path w="3990975" h="1624964">
                  <a:moveTo>
                    <a:pt x="2330348" y="1606753"/>
                  </a:moveTo>
                  <a:lnTo>
                    <a:pt x="2292642" y="1606753"/>
                  </a:lnTo>
                  <a:lnTo>
                    <a:pt x="2292642" y="1624952"/>
                  </a:lnTo>
                  <a:lnTo>
                    <a:pt x="2330348" y="1624952"/>
                  </a:lnTo>
                  <a:lnTo>
                    <a:pt x="2330348" y="1606753"/>
                  </a:lnTo>
                  <a:close/>
                </a:path>
                <a:path w="3990975" h="1624964">
                  <a:moveTo>
                    <a:pt x="2412327" y="1584845"/>
                  </a:moveTo>
                  <a:lnTo>
                    <a:pt x="2393289" y="1583664"/>
                  </a:lnTo>
                  <a:lnTo>
                    <a:pt x="2384552" y="1618894"/>
                  </a:lnTo>
                  <a:lnTo>
                    <a:pt x="2403398" y="1620075"/>
                  </a:lnTo>
                  <a:lnTo>
                    <a:pt x="2412327" y="1584845"/>
                  </a:lnTo>
                  <a:close/>
                </a:path>
                <a:path w="3990975" h="1624964">
                  <a:moveTo>
                    <a:pt x="2438704" y="1477987"/>
                  </a:moveTo>
                  <a:lnTo>
                    <a:pt x="2419858" y="1476806"/>
                  </a:lnTo>
                  <a:lnTo>
                    <a:pt x="2410942" y="1512036"/>
                  </a:lnTo>
                  <a:lnTo>
                    <a:pt x="2429980" y="1513217"/>
                  </a:lnTo>
                  <a:lnTo>
                    <a:pt x="2438704" y="1477987"/>
                  </a:lnTo>
                  <a:close/>
                </a:path>
                <a:path w="3990975" h="1624964">
                  <a:moveTo>
                    <a:pt x="2463965" y="1372311"/>
                  </a:moveTo>
                  <a:lnTo>
                    <a:pt x="2444991" y="1371130"/>
                  </a:lnTo>
                  <a:lnTo>
                    <a:pt x="2436266" y="1406359"/>
                  </a:lnTo>
                  <a:lnTo>
                    <a:pt x="2455113" y="1407541"/>
                  </a:lnTo>
                  <a:lnTo>
                    <a:pt x="2463965" y="1372311"/>
                  </a:lnTo>
                  <a:close/>
                </a:path>
                <a:path w="3990975" h="1624964">
                  <a:moveTo>
                    <a:pt x="2490355" y="1265453"/>
                  </a:moveTo>
                  <a:lnTo>
                    <a:pt x="2471509" y="1264272"/>
                  </a:lnTo>
                  <a:lnTo>
                    <a:pt x="2462580" y="1299502"/>
                  </a:lnTo>
                  <a:lnTo>
                    <a:pt x="2481618" y="1300683"/>
                  </a:lnTo>
                  <a:lnTo>
                    <a:pt x="2490355" y="1265453"/>
                  </a:lnTo>
                  <a:close/>
                </a:path>
                <a:path w="3990975" h="1624964">
                  <a:moveTo>
                    <a:pt x="2516860" y="1158621"/>
                  </a:moveTo>
                  <a:lnTo>
                    <a:pt x="2497823" y="1157401"/>
                  </a:lnTo>
                  <a:lnTo>
                    <a:pt x="2489098" y="1193800"/>
                  </a:lnTo>
                  <a:lnTo>
                    <a:pt x="2507945" y="1195019"/>
                  </a:lnTo>
                  <a:lnTo>
                    <a:pt x="2516860" y="1158621"/>
                  </a:lnTo>
                  <a:close/>
                </a:path>
                <a:path w="3990975" h="1624964">
                  <a:moveTo>
                    <a:pt x="2541994" y="1052931"/>
                  </a:moveTo>
                  <a:lnTo>
                    <a:pt x="2523147" y="1051725"/>
                  </a:lnTo>
                  <a:lnTo>
                    <a:pt x="2514219" y="1086967"/>
                  </a:lnTo>
                  <a:lnTo>
                    <a:pt x="2533256" y="1088123"/>
                  </a:lnTo>
                  <a:lnTo>
                    <a:pt x="2541994" y="1052931"/>
                  </a:lnTo>
                  <a:close/>
                </a:path>
                <a:path w="3990975" h="1624964">
                  <a:moveTo>
                    <a:pt x="2568498" y="946035"/>
                  </a:moveTo>
                  <a:lnTo>
                    <a:pt x="2549474" y="944892"/>
                  </a:lnTo>
                  <a:lnTo>
                    <a:pt x="2540736" y="980071"/>
                  </a:lnTo>
                  <a:lnTo>
                    <a:pt x="2559583" y="981290"/>
                  </a:lnTo>
                  <a:lnTo>
                    <a:pt x="2568498" y="946035"/>
                  </a:lnTo>
                  <a:close/>
                </a:path>
                <a:path w="3990975" h="1624964">
                  <a:moveTo>
                    <a:pt x="2594826" y="839203"/>
                  </a:moveTo>
                  <a:lnTo>
                    <a:pt x="2575979" y="837996"/>
                  </a:lnTo>
                  <a:lnTo>
                    <a:pt x="2567127" y="874458"/>
                  </a:lnTo>
                  <a:lnTo>
                    <a:pt x="2586088" y="875601"/>
                  </a:lnTo>
                  <a:lnTo>
                    <a:pt x="2594826" y="839203"/>
                  </a:lnTo>
                  <a:close/>
                </a:path>
                <a:path w="3990975" h="1624964">
                  <a:moveTo>
                    <a:pt x="2621407" y="733526"/>
                  </a:moveTo>
                  <a:lnTo>
                    <a:pt x="2602496" y="732370"/>
                  </a:lnTo>
                  <a:lnTo>
                    <a:pt x="2593632" y="767562"/>
                  </a:lnTo>
                  <a:lnTo>
                    <a:pt x="2612479" y="768769"/>
                  </a:lnTo>
                  <a:lnTo>
                    <a:pt x="2621407" y="733526"/>
                  </a:lnTo>
                  <a:close/>
                </a:path>
                <a:path w="3990975" h="1624964">
                  <a:moveTo>
                    <a:pt x="2646527" y="626694"/>
                  </a:moveTo>
                  <a:lnTo>
                    <a:pt x="2627680" y="625475"/>
                  </a:lnTo>
                  <a:lnTo>
                    <a:pt x="2618765" y="660717"/>
                  </a:lnTo>
                  <a:lnTo>
                    <a:pt x="2637802" y="661873"/>
                  </a:lnTo>
                  <a:lnTo>
                    <a:pt x="2646527" y="626694"/>
                  </a:lnTo>
                  <a:close/>
                </a:path>
                <a:path w="3990975" h="1624964">
                  <a:moveTo>
                    <a:pt x="2673045" y="519798"/>
                  </a:moveTo>
                  <a:lnTo>
                    <a:pt x="2654198" y="518642"/>
                  </a:lnTo>
                  <a:lnTo>
                    <a:pt x="2645270" y="555040"/>
                  </a:lnTo>
                  <a:lnTo>
                    <a:pt x="2664117" y="556196"/>
                  </a:lnTo>
                  <a:lnTo>
                    <a:pt x="2673045" y="519798"/>
                  </a:lnTo>
                  <a:close/>
                </a:path>
                <a:path w="3990975" h="1624964">
                  <a:moveTo>
                    <a:pt x="2699359" y="414108"/>
                  </a:moveTo>
                  <a:lnTo>
                    <a:pt x="2680512" y="412953"/>
                  </a:lnTo>
                  <a:lnTo>
                    <a:pt x="2671788" y="448144"/>
                  </a:lnTo>
                  <a:lnTo>
                    <a:pt x="2690634" y="449364"/>
                  </a:lnTo>
                  <a:lnTo>
                    <a:pt x="2699359" y="414108"/>
                  </a:lnTo>
                  <a:close/>
                </a:path>
                <a:path w="3990975" h="1624964">
                  <a:moveTo>
                    <a:pt x="2724683" y="307276"/>
                  </a:moveTo>
                  <a:lnTo>
                    <a:pt x="2705836" y="306057"/>
                  </a:lnTo>
                  <a:lnTo>
                    <a:pt x="2696908" y="341312"/>
                  </a:lnTo>
                  <a:lnTo>
                    <a:pt x="2715755" y="342519"/>
                  </a:lnTo>
                  <a:lnTo>
                    <a:pt x="2724683" y="307276"/>
                  </a:lnTo>
                  <a:close/>
                </a:path>
                <a:path w="3990975" h="1624964">
                  <a:moveTo>
                    <a:pt x="2751010" y="201599"/>
                  </a:moveTo>
                  <a:lnTo>
                    <a:pt x="2732163" y="200444"/>
                  </a:lnTo>
                  <a:lnTo>
                    <a:pt x="2723426" y="235623"/>
                  </a:lnTo>
                  <a:lnTo>
                    <a:pt x="2742273" y="236842"/>
                  </a:lnTo>
                  <a:lnTo>
                    <a:pt x="2751010" y="201599"/>
                  </a:lnTo>
                  <a:close/>
                </a:path>
                <a:path w="3990975" h="1624964">
                  <a:moveTo>
                    <a:pt x="2777515" y="94754"/>
                  </a:moveTo>
                  <a:lnTo>
                    <a:pt x="2758668" y="93548"/>
                  </a:lnTo>
                  <a:lnTo>
                    <a:pt x="2749816" y="128790"/>
                  </a:lnTo>
                  <a:lnTo>
                    <a:pt x="2768663" y="129946"/>
                  </a:lnTo>
                  <a:lnTo>
                    <a:pt x="2777515" y="94754"/>
                  </a:lnTo>
                  <a:close/>
                </a:path>
                <a:path w="3990975" h="1624964">
                  <a:moveTo>
                    <a:pt x="2800261" y="1206"/>
                  </a:moveTo>
                  <a:lnTo>
                    <a:pt x="2781350" y="0"/>
                  </a:lnTo>
                  <a:lnTo>
                    <a:pt x="2776321" y="23114"/>
                  </a:lnTo>
                  <a:lnTo>
                    <a:pt x="2795168" y="24269"/>
                  </a:lnTo>
                  <a:lnTo>
                    <a:pt x="2800261" y="1206"/>
                  </a:lnTo>
                  <a:close/>
                </a:path>
                <a:path w="3990975" h="1624964">
                  <a:moveTo>
                    <a:pt x="2908604" y="2362"/>
                  </a:moveTo>
                  <a:lnTo>
                    <a:pt x="2870746" y="2362"/>
                  </a:lnTo>
                  <a:lnTo>
                    <a:pt x="2870746" y="20561"/>
                  </a:lnTo>
                  <a:lnTo>
                    <a:pt x="2908604" y="20561"/>
                  </a:lnTo>
                  <a:lnTo>
                    <a:pt x="2908604" y="2362"/>
                  </a:lnTo>
                  <a:close/>
                </a:path>
                <a:path w="3990975" h="1624964">
                  <a:moveTo>
                    <a:pt x="3021838" y="2362"/>
                  </a:moveTo>
                  <a:lnTo>
                    <a:pt x="2984144" y="2362"/>
                  </a:lnTo>
                  <a:lnTo>
                    <a:pt x="2984144" y="20561"/>
                  </a:lnTo>
                  <a:lnTo>
                    <a:pt x="3021838" y="20561"/>
                  </a:lnTo>
                  <a:lnTo>
                    <a:pt x="3021838" y="2362"/>
                  </a:lnTo>
                  <a:close/>
                </a:path>
                <a:path w="3990975" h="1624964">
                  <a:moveTo>
                    <a:pt x="3135236" y="2362"/>
                  </a:moveTo>
                  <a:lnTo>
                    <a:pt x="3097542" y="2362"/>
                  </a:lnTo>
                  <a:lnTo>
                    <a:pt x="3097542" y="20561"/>
                  </a:lnTo>
                  <a:lnTo>
                    <a:pt x="3135236" y="20561"/>
                  </a:lnTo>
                  <a:lnTo>
                    <a:pt x="3135236" y="2362"/>
                  </a:lnTo>
                  <a:close/>
                </a:path>
                <a:path w="3990975" h="1624964">
                  <a:moveTo>
                    <a:pt x="3231070" y="2362"/>
                  </a:moveTo>
                  <a:lnTo>
                    <a:pt x="3193211" y="2362"/>
                  </a:lnTo>
                  <a:lnTo>
                    <a:pt x="3193211" y="20561"/>
                  </a:lnTo>
                  <a:lnTo>
                    <a:pt x="3231070" y="20561"/>
                  </a:lnTo>
                  <a:lnTo>
                    <a:pt x="3231070" y="2362"/>
                  </a:lnTo>
                  <a:close/>
                </a:path>
                <a:path w="3990975" h="1624964">
                  <a:moveTo>
                    <a:pt x="3344316" y="2362"/>
                  </a:moveTo>
                  <a:lnTo>
                    <a:pt x="3306610" y="2362"/>
                  </a:lnTo>
                  <a:lnTo>
                    <a:pt x="3306610" y="20561"/>
                  </a:lnTo>
                  <a:lnTo>
                    <a:pt x="3344316" y="20561"/>
                  </a:lnTo>
                  <a:lnTo>
                    <a:pt x="3344316" y="2362"/>
                  </a:lnTo>
                  <a:close/>
                </a:path>
                <a:path w="3990975" h="1624964">
                  <a:moveTo>
                    <a:pt x="3457714" y="2362"/>
                  </a:moveTo>
                  <a:lnTo>
                    <a:pt x="3420008" y="2362"/>
                  </a:lnTo>
                  <a:lnTo>
                    <a:pt x="3420008" y="20561"/>
                  </a:lnTo>
                  <a:lnTo>
                    <a:pt x="3457714" y="20561"/>
                  </a:lnTo>
                  <a:lnTo>
                    <a:pt x="3457714" y="2362"/>
                  </a:lnTo>
                  <a:close/>
                </a:path>
                <a:path w="3990975" h="1624964">
                  <a:moveTo>
                    <a:pt x="3571138" y="2362"/>
                  </a:moveTo>
                  <a:lnTo>
                    <a:pt x="3533279" y="2362"/>
                  </a:lnTo>
                  <a:lnTo>
                    <a:pt x="3533279" y="20561"/>
                  </a:lnTo>
                  <a:lnTo>
                    <a:pt x="3571138" y="20561"/>
                  </a:lnTo>
                  <a:lnTo>
                    <a:pt x="3571138" y="2362"/>
                  </a:lnTo>
                  <a:close/>
                </a:path>
                <a:path w="3990975" h="1624964">
                  <a:moveTo>
                    <a:pt x="3666934" y="2362"/>
                  </a:moveTo>
                  <a:lnTo>
                    <a:pt x="3629088" y="2362"/>
                  </a:lnTo>
                  <a:lnTo>
                    <a:pt x="3629088" y="20561"/>
                  </a:lnTo>
                  <a:lnTo>
                    <a:pt x="3666934" y="20561"/>
                  </a:lnTo>
                  <a:lnTo>
                    <a:pt x="3666934" y="2362"/>
                  </a:lnTo>
                  <a:close/>
                </a:path>
                <a:path w="3990975" h="1624964">
                  <a:moveTo>
                    <a:pt x="3780180" y="2362"/>
                  </a:moveTo>
                  <a:lnTo>
                    <a:pt x="3742474" y="2362"/>
                  </a:lnTo>
                  <a:lnTo>
                    <a:pt x="3742474" y="20561"/>
                  </a:lnTo>
                  <a:lnTo>
                    <a:pt x="3780180" y="20561"/>
                  </a:lnTo>
                  <a:lnTo>
                    <a:pt x="3780180" y="2362"/>
                  </a:lnTo>
                  <a:close/>
                </a:path>
                <a:path w="3990975" h="1624964">
                  <a:moveTo>
                    <a:pt x="3893604" y="2362"/>
                  </a:moveTo>
                  <a:lnTo>
                    <a:pt x="3855745" y="2362"/>
                  </a:lnTo>
                  <a:lnTo>
                    <a:pt x="3855745" y="20561"/>
                  </a:lnTo>
                  <a:lnTo>
                    <a:pt x="3893604" y="20561"/>
                  </a:lnTo>
                  <a:lnTo>
                    <a:pt x="3893604" y="2362"/>
                  </a:lnTo>
                  <a:close/>
                </a:path>
                <a:path w="3990975" h="1624964">
                  <a:moveTo>
                    <a:pt x="3990606" y="2362"/>
                  </a:moveTo>
                  <a:lnTo>
                    <a:pt x="3969143" y="2362"/>
                  </a:lnTo>
                  <a:lnTo>
                    <a:pt x="3969143" y="20561"/>
                  </a:lnTo>
                  <a:lnTo>
                    <a:pt x="3990606" y="20561"/>
                  </a:lnTo>
                  <a:lnTo>
                    <a:pt x="3990606" y="23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7" name="object 7"/>
            <p:cNvSpPr/>
            <p:nvPr/>
          </p:nvSpPr>
          <p:spPr>
            <a:xfrm>
              <a:off x="4616721" y="2860243"/>
              <a:ext cx="3973195" cy="1604645"/>
            </a:xfrm>
            <a:custGeom>
              <a:avLst/>
              <a:gdLst/>
              <a:ahLst/>
              <a:cxnLst/>
              <a:rect l="l" t="t" r="r" b="b"/>
              <a:pathLst>
                <a:path w="3973195" h="1604645">
                  <a:moveTo>
                    <a:pt x="0" y="0"/>
                  </a:moveTo>
                  <a:lnTo>
                    <a:pt x="396790" y="0"/>
                  </a:lnTo>
                  <a:lnTo>
                    <a:pt x="794787" y="0"/>
                  </a:lnTo>
                  <a:lnTo>
                    <a:pt x="1191578" y="0"/>
                  </a:lnTo>
                  <a:lnTo>
                    <a:pt x="1589625" y="1604357"/>
                  </a:lnTo>
                  <a:lnTo>
                    <a:pt x="3576029" y="1604357"/>
                  </a:lnTo>
                  <a:lnTo>
                    <a:pt x="3972820" y="1604357"/>
                  </a:lnTo>
                </a:path>
              </a:pathLst>
            </a:custGeom>
            <a:ln w="18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3090" y="1387476"/>
            <a:ext cx="9501447" cy="444877"/>
          </a:xfrm>
          <a:prstGeom prst="rect">
            <a:avLst/>
          </a:prstGeom>
        </p:spPr>
        <p:txBody>
          <a:bodyPr vert="horz" wrap="square" lIns="0" tIns="13855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09"/>
              </a:spcBef>
            </a:pPr>
            <a:r>
              <a:rPr lang="fr-FR"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Critère </a:t>
            </a:r>
            <a:r>
              <a:rPr lang="fr-FR"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linéaire (type</a:t>
            </a:r>
            <a:r>
              <a:rPr lang="fr-FR" sz="2800" b="1" u="heavy" spc="-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fr-FR"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2515" y="1808240"/>
            <a:ext cx="4388522" cy="4298379"/>
          </a:xfrm>
          <a:prstGeom prst="rect">
            <a:avLst/>
          </a:prstGeom>
        </p:spPr>
        <p:txBody>
          <a:bodyPr vert="horz" wrap="square" lIns="0" tIns="65809" rIns="0" bIns="0" rtlCol="0">
            <a:spAutoFit/>
          </a:bodyPr>
          <a:lstStyle/>
          <a:p>
            <a:pPr marL="13854" marR="84512">
              <a:lnSpc>
                <a:spcPts val="3305"/>
              </a:lnSpc>
              <a:spcBef>
                <a:spcPts val="518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est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fonction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à  deux paramètres : p</a:t>
            </a:r>
            <a:r>
              <a:rPr sz="3055" spc="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 marR="5542">
              <a:lnSpc>
                <a:spcPts val="3295"/>
              </a:lnSpc>
              <a:tabLst>
                <a:tab pos="550021" algn="l"/>
              </a:tabLst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q.	Nous sommes</a:t>
            </a:r>
            <a:r>
              <a:rPr sz="3055" spc="-33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donc  en présence</a:t>
            </a:r>
            <a:r>
              <a:rPr sz="3055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d’une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 marR="110143">
              <a:lnSpc>
                <a:spcPts val="3295"/>
              </a:lnSpc>
              <a:spcBef>
                <a:spcPts val="5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zone d’indifférence  entre 0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q, suivie  d’une préférence  croissante jusqu’à p</a:t>
            </a:r>
            <a:r>
              <a:rPr sz="3055" spc="-27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13854" marR="22860">
              <a:lnSpc>
                <a:spcPts val="3295"/>
              </a:lnSpc>
              <a:spcBef>
                <a:spcPts val="22"/>
              </a:spcBef>
            </a:pP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pour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Symbol"/>
                <a:cs typeface="Symbol"/>
              </a:rPr>
              <a:t>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p, d’une 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situation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3055" spc="-109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préférence  stricte.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48550" y="4514281"/>
            <a:ext cx="105987" cy="206420"/>
          </a:xfrm>
          <a:prstGeom prst="rect">
            <a:avLst/>
          </a:prstGeom>
        </p:spPr>
        <p:txBody>
          <a:bodyPr vert="horz" wrap="square" lIns="0" tIns="13162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255" spc="22" dirty="0">
                <a:latin typeface="Arial"/>
                <a:cs typeface="Arial"/>
              </a:rPr>
              <a:t>d</a:t>
            </a:r>
            <a:endParaRPr sz="125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9493" y="2605196"/>
            <a:ext cx="105987" cy="206420"/>
          </a:xfrm>
          <a:prstGeom prst="rect">
            <a:avLst/>
          </a:prstGeom>
        </p:spPr>
        <p:txBody>
          <a:bodyPr vert="horz" wrap="square" lIns="0" tIns="13162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255" spc="22" dirty="0">
                <a:latin typeface="Arial"/>
                <a:cs typeface="Arial"/>
              </a:rPr>
              <a:t>1</a:t>
            </a:r>
            <a:endParaRPr sz="125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38739" y="1705382"/>
            <a:ext cx="36645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sz="1255" spc="27" dirty="0">
                <a:latin typeface="Arial"/>
                <a:cs typeface="Arial"/>
              </a:rPr>
              <a:t>H</a:t>
            </a:r>
            <a:r>
              <a:rPr sz="1255" spc="-93" dirty="0">
                <a:latin typeface="Arial"/>
                <a:cs typeface="Arial"/>
              </a:rPr>
              <a:t> </a:t>
            </a:r>
            <a:r>
              <a:rPr sz="1255" spc="16" dirty="0">
                <a:latin typeface="Arial"/>
                <a:cs typeface="Arial"/>
              </a:rPr>
              <a:t>(d)</a:t>
            </a:r>
            <a:endParaRPr sz="125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77520" y="4501045"/>
            <a:ext cx="105987" cy="206420"/>
          </a:xfrm>
          <a:prstGeom prst="rect">
            <a:avLst/>
          </a:prstGeom>
        </p:spPr>
        <p:txBody>
          <a:bodyPr vert="horz" wrap="square" lIns="0" tIns="13162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255" spc="22" dirty="0">
                <a:latin typeface="Arial"/>
                <a:cs typeface="Arial"/>
              </a:rPr>
              <a:t>0</a:t>
            </a:r>
            <a:endParaRPr sz="125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91554" y="4458742"/>
            <a:ext cx="105987" cy="206420"/>
          </a:xfrm>
          <a:prstGeom prst="rect">
            <a:avLst/>
          </a:prstGeom>
        </p:spPr>
        <p:txBody>
          <a:bodyPr vert="horz" wrap="square" lIns="0" tIns="13162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255" spc="22" dirty="0">
                <a:latin typeface="Arial"/>
                <a:cs typeface="Arial"/>
              </a:rPr>
              <a:t>p</a:t>
            </a:r>
            <a:endParaRPr sz="125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97978" y="4469238"/>
            <a:ext cx="105987" cy="206420"/>
          </a:xfrm>
          <a:prstGeom prst="rect">
            <a:avLst/>
          </a:prstGeom>
        </p:spPr>
        <p:txBody>
          <a:bodyPr vert="horz" wrap="square" lIns="0" tIns="13162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255" spc="22" dirty="0">
                <a:latin typeface="Arial"/>
                <a:cs typeface="Arial"/>
              </a:rPr>
              <a:t>q</a:t>
            </a:r>
            <a:endParaRPr sz="1255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80429" y="4866391"/>
            <a:ext cx="2460567" cy="1133302"/>
          </a:xfrm>
          <a:custGeom>
            <a:avLst/>
            <a:gdLst/>
            <a:ahLst/>
            <a:cxnLst/>
            <a:rect l="l" t="t" r="r" b="b"/>
            <a:pathLst>
              <a:path w="2255520" h="1038860">
                <a:moveTo>
                  <a:pt x="2022247" y="0"/>
                </a:moveTo>
                <a:lnTo>
                  <a:pt x="2022247" y="191369"/>
                </a:lnTo>
              </a:path>
              <a:path w="2255520" h="1038860">
                <a:moveTo>
                  <a:pt x="2169273" y="0"/>
                </a:moveTo>
                <a:lnTo>
                  <a:pt x="2169273" y="191369"/>
                </a:lnTo>
              </a:path>
              <a:path w="2255520" h="1038860">
                <a:moveTo>
                  <a:pt x="13508" y="306077"/>
                </a:moveTo>
                <a:lnTo>
                  <a:pt x="13508" y="497446"/>
                </a:lnTo>
              </a:path>
              <a:path w="2255520" h="1038860">
                <a:moveTo>
                  <a:pt x="160534" y="306077"/>
                </a:moveTo>
                <a:lnTo>
                  <a:pt x="160534" y="497446"/>
                </a:lnTo>
              </a:path>
              <a:path w="2255520" h="1038860">
                <a:moveTo>
                  <a:pt x="0" y="519314"/>
                </a:moveTo>
                <a:lnTo>
                  <a:pt x="371930" y="519314"/>
                </a:lnTo>
              </a:path>
              <a:path w="2255520" h="1038860">
                <a:moveTo>
                  <a:pt x="2107813" y="423903"/>
                </a:moveTo>
                <a:lnTo>
                  <a:pt x="2107813" y="614993"/>
                </a:lnTo>
              </a:path>
              <a:path w="2255520" h="1038860">
                <a:moveTo>
                  <a:pt x="2255165" y="423903"/>
                </a:moveTo>
                <a:lnTo>
                  <a:pt x="2255165" y="614993"/>
                </a:lnTo>
              </a:path>
              <a:path w="2255520" h="1038860">
                <a:moveTo>
                  <a:pt x="2003679" y="847539"/>
                </a:moveTo>
                <a:lnTo>
                  <a:pt x="2003679" y="1038621"/>
                </a:lnTo>
              </a:path>
              <a:path w="2255520" h="1038860">
                <a:moveTo>
                  <a:pt x="2150704" y="847539"/>
                </a:moveTo>
                <a:lnTo>
                  <a:pt x="2150704" y="1038621"/>
                </a:lnTo>
              </a:path>
            </a:pathLst>
          </a:custGeom>
          <a:ln w="5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17" name="object 17"/>
          <p:cNvSpPr txBox="1"/>
          <p:nvPr/>
        </p:nvSpPr>
        <p:spPr>
          <a:xfrm>
            <a:off x="6094949" y="5331103"/>
            <a:ext cx="418407" cy="186764"/>
          </a:xfrm>
          <a:prstGeom prst="rect">
            <a:avLst/>
          </a:prstGeom>
        </p:spPr>
        <p:txBody>
          <a:bodyPr vert="horz" wrap="square" lIns="0" tIns="2078" rIns="0" bIns="0" rtlCol="0">
            <a:spAutoFit/>
          </a:bodyPr>
          <a:lstStyle/>
          <a:p>
            <a:pPr>
              <a:spcBef>
                <a:spcPts val="16"/>
              </a:spcBef>
            </a:pPr>
            <a:r>
              <a:rPr sz="1200" i="1" spc="-5" dirty="0">
                <a:latin typeface="Times New Roman"/>
                <a:cs typeface="Times New Roman"/>
              </a:rPr>
              <a:t>H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i="1" spc="-5" dirty="0">
                <a:latin typeface="Times New Roman"/>
                <a:cs typeface="Times New Roman"/>
              </a:rPr>
              <a:t>d</a:t>
            </a:r>
            <a:r>
              <a:rPr sz="1200" i="1" spc="-245" dirty="0">
                <a:latin typeface="Times New Roman"/>
                <a:cs typeface="Times New Roman"/>
              </a:rPr>
              <a:t> </a:t>
            </a:r>
            <a:r>
              <a:rPr sz="1200" spc="-27" dirty="0">
                <a:latin typeface="Times New Roman"/>
                <a:cs typeface="Times New Roman"/>
              </a:rPr>
              <a:t>) </a:t>
            </a:r>
            <a:r>
              <a:rPr sz="1200" spc="-38" dirty="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8329" y="4855939"/>
            <a:ext cx="675409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306876" algn="l"/>
              </a:tabLst>
            </a:pPr>
            <a:r>
              <a:rPr sz="1200" i="1" spc="-27" dirty="0">
                <a:latin typeface="Times New Roman"/>
                <a:cs typeface="Times New Roman"/>
              </a:rPr>
              <a:t>si	</a:t>
            </a:r>
            <a:r>
              <a:rPr sz="1200" i="1" spc="-38" dirty="0">
                <a:latin typeface="Times New Roman"/>
                <a:cs typeface="Times New Roman"/>
              </a:rPr>
              <a:t>d </a:t>
            </a:r>
            <a:r>
              <a:rPr sz="1200" spc="-38" dirty="0">
                <a:latin typeface="Symbol"/>
                <a:cs typeface="Symbol"/>
              </a:rPr>
              <a:t></a:t>
            </a:r>
            <a:r>
              <a:rPr sz="1200" spc="-153" dirty="0">
                <a:latin typeface="Times New Roman"/>
                <a:cs typeface="Times New Roman"/>
              </a:rPr>
              <a:t> </a:t>
            </a:r>
            <a:r>
              <a:rPr sz="1200" i="1" spc="-38" dirty="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4470" y="5140401"/>
            <a:ext cx="354676" cy="485984"/>
          </a:xfrm>
          <a:prstGeom prst="rect">
            <a:avLst/>
          </a:prstGeom>
        </p:spPr>
        <p:txBody>
          <a:bodyPr vert="horz" wrap="square" lIns="0" tIns="13162" rIns="0" bIns="0" rtlCol="0">
            <a:spAutoFit/>
          </a:bodyPr>
          <a:lstStyle/>
          <a:p>
            <a:pPr marL="15240" marR="5542" indent="-15932">
              <a:lnSpc>
                <a:spcPct val="128000"/>
              </a:lnSpc>
              <a:spcBef>
                <a:spcPts val="104"/>
              </a:spcBef>
            </a:pPr>
            <a:r>
              <a:rPr sz="1200" i="1" spc="-38" dirty="0">
                <a:latin typeface="Times New Roman"/>
                <a:cs typeface="Times New Roman"/>
              </a:rPr>
              <a:t>d </a:t>
            </a:r>
            <a:r>
              <a:rPr sz="1200" spc="-38" dirty="0">
                <a:latin typeface="Symbol"/>
                <a:cs typeface="Symbol"/>
              </a:rPr>
              <a:t></a:t>
            </a:r>
            <a:r>
              <a:rPr sz="1200" spc="-38" dirty="0">
                <a:latin typeface="Times New Roman"/>
                <a:cs typeface="Times New Roman"/>
              </a:rPr>
              <a:t> </a:t>
            </a:r>
            <a:r>
              <a:rPr sz="1200" i="1" spc="-38" dirty="0">
                <a:latin typeface="Times New Roman"/>
                <a:cs typeface="Times New Roman"/>
              </a:rPr>
              <a:t>q  p </a:t>
            </a:r>
            <a:r>
              <a:rPr sz="1200" spc="-38" dirty="0">
                <a:latin typeface="Symbol"/>
                <a:cs typeface="Symbol"/>
              </a:rPr>
              <a:t>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spc="-38" dirty="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1717" y="5318074"/>
            <a:ext cx="893618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200" i="1" spc="-27" dirty="0">
                <a:latin typeface="Times New Roman"/>
                <a:cs typeface="Times New Roman"/>
              </a:rPr>
              <a:t>si </a:t>
            </a:r>
            <a:r>
              <a:rPr sz="1200" i="1" spc="-38" dirty="0">
                <a:latin typeface="Times New Roman"/>
                <a:cs typeface="Times New Roman"/>
              </a:rPr>
              <a:t>q </a:t>
            </a:r>
            <a:r>
              <a:rPr sz="1200" spc="-38" dirty="0">
                <a:latin typeface="Symbol"/>
                <a:cs typeface="Symbol"/>
              </a:rPr>
              <a:t></a:t>
            </a:r>
            <a:r>
              <a:rPr sz="1200" spc="-38" dirty="0">
                <a:latin typeface="Times New Roman"/>
                <a:cs typeface="Times New Roman"/>
              </a:rPr>
              <a:t> </a:t>
            </a:r>
            <a:r>
              <a:rPr sz="1200" i="1" spc="-38" dirty="0">
                <a:latin typeface="Times New Roman"/>
                <a:cs typeface="Times New Roman"/>
              </a:rPr>
              <a:t>d </a:t>
            </a:r>
            <a:r>
              <a:rPr sz="1200" spc="-38" dirty="0">
                <a:latin typeface="Symbol"/>
                <a:cs typeface="Symbol"/>
              </a:rPr>
              <a:t></a:t>
            </a:r>
            <a:r>
              <a:rPr sz="1200" spc="-104" dirty="0">
                <a:latin typeface="Times New Roman"/>
                <a:cs typeface="Times New Roman"/>
              </a:rPr>
              <a:t> </a:t>
            </a:r>
            <a:r>
              <a:rPr sz="1200" i="1" spc="-38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24963" y="5780216"/>
            <a:ext cx="667096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280552" algn="l"/>
              </a:tabLst>
            </a:pPr>
            <a:r>
              <a:rPr sz="1200" i="1" spc="-27" dirty="0">
                <a:latin typeface="Times New Roman"/>
                <a:cs typeface="Times New Roman"/>
              </a:rPr>
              <a:t>si	</a:t>
            </a:r>
            <a:r>
              <a:rPr sz="1200" i="1" spc="-38" dirty="0">
                <a:latin typeface="Times New Roman"/>
                <a:cs typeface="Times New Roman"/>
              </a:rPr>
              <a:t>d </a:t>
            </a:r>
            <a:r>
              <a:rPr sz="1200" spc="-38" dirty="0">
                <a:latin typeface="Symbol"/>
                <a:cs typeface="Symbol"/>
              </a:rPr>
              <a:t></a:t>
            </a:r>
            <a:r>
              <a:rPr sz="1200" spc="-11" dirty="0">
                <a:latin typeface="Times New Roman"/>
                <a:cs typeface="Times New Roman"/>
              </a:rPr>
              <a:t> </a:t>
            </a:r>
            <a:r>
              <a:rPr sz="1200" i="1" spc="-38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53277" y="4828375"/>
            <a:ext cx="85205" cy="34881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304"/>
              </a:lnSpc>
              <a:spcBef>
                <a:spcPts val="120"/>
              </a:spcBef>
            </a:pPr>
            <a:r>
              <a:rPr sz="1200" spc="-38" dirty="0">
                <a:latin typeface="Symbol"/>
                <a:cs typeface="Symbol"/>
              </a:rPr>
              <a:t></a:t>
            </a:r>
            <a:endParaRPr sz="1200">
              <a:latin typeface="Symbol"/>
              <a:cs typeface="Symbol"/>
            </a:endParaRPr>
          </a:p>
          <a:p>
            <a:pPr>
              <a:lnSpc>
                <a:spcPts val="1304"/>
              </a:lnSpc>
            </a:pPr>
            <a:r>
              <a:rPr sz="1200" spc="-38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3277" y="5213697"/>
            <a:ext cx="8520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200" spc="-38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9777" y="4855939"/>
            <a:ext cx="85898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200" spc="-38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1713" y="5481007"/>
            <a:ext cx="451658" cy="50270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1563">
              <a:lnSpc>
                <a:spcPts val="1309"/>
              </a:lnSpc>
              <a:spcBef>
                <a:spcPts val="120"/>
              </a:spcBef>
            </a:pPr>
            <a:r>
              <a:rPr sz="1200" spc="-38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41563">
              <a:lnSpc>
                <a:spcPts val="1178"/>
              </a:lnSpc>
            </a:pPr>
            <a:r>
              <a:rPr sz="1200" spc="-38" dirty="0">
                <a:latin typeface="Symbol"/>
                <a:cs typeface="Symbol"/>
              </a:rPr>
              <a:t></a:t>
            </a:r>
            <a:endParaRPr sz="1200">
              <a:latin typeface="Symbol"/>
              <a:cs typeface="Symbol"/>
            </a:endParaRPr>
          </a:p>
          <a:p>
            <a:pPr marL="41563">
              <a:lnSpc>
                <a:spcPts val="1309"/>
              </a:lnSpc>
              <a:tabLst>
                <a:tab pos="337355" algn="l"/>
              </a:tabLst>
            </a:pPr>
            <a:r>
              <a:rPr sz="1200" spc="-316" dirty="0">
                <a:latin typeface="Symbol"/>
                <a:cs typeface="Symbol"/>
              </a:rPr>
              <a:t></a:t>
            </a:r>
            <a:r>
              <a:rPr spc="-473" baseline="-20202" dirty="0">
                <a:latin typeface="Symbol"/>
                <a:cs typeface="Symbol"/>
              </a:rPr>
              <a:t></a:t>
            </a:r>
            <a:r>
              <a:rPr spc="-473" baseline="-20202" dirty="0">
                <a:latin typeface="Times New Roman"/>
                <a:cs typeface="Times New Roman"/>
              </a:rPr>
              <a:t>	</a:t>
            </a:r>
            <a:r>
              <a:rPr sz="1200" spc="-38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02355" y="1522681"/>
            <a:ext cx="651164" cy="400396"/>
          </a:xfrm>
          <a:custGeom>
            <a:avLst/>
            <a:gdLst/>
            <a:ahLst/>
            <a:cxnLst/>
            <a:rect l="l" t="t" r="r" b="b"/>
            <a:pathLst>
              <a:path w="596900" h="367030">
                <a:moveTo>
                  <a:pt x="596900" y="0"/>
                </a:moveTo>
                <a:lnTo>
                  <a:pt x="0" y="0"/>
                </a:lnTo>
                <a:lnTo>
                  <a:pt x="0" y="366712"/>
                </a:lnTo>
                <a:lnTo>
                  <a:pt x="596900" y="366712"/>
                </a:lnTo>
                <a:lnTo>
                  <a:pt x="5969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7" name="object 27"/>
          <p:cNvSpPr txBox="1"/>
          <p:nvPr/>
        </p:nvSpPr>
        <p:spPr>
          <a:xfrm>
            <a:off x="8003217" y="1550875"/>
            <a:ext cx="443345" cy="316253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>
              <a:spcBef>
                <a:spcPts val="109"/>
              </a:spcBef>
            </a:pPr>
            <a:r>
              <a:rPr sz="1964" spc="-5" dirty="0">
                <a:latin typeface="Times New Roman"/>
                <a:cs typeface="Times New Roman"/>
              </a:rPr>
              <a:t>P(d)</a:t>
            </a:r>
            <a:endParaRPr sz="196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38474" y="5292849"/>
            <a:ext cx="651164" cy="400396"/>
          </a:xfrm>
          <a:custGeom>
            <a:avLst/>
            <a:gdLst/>
            <a:ahLst/>
            <a:cxnLst/>
            <a:rect l="l" t="t" r="r" b="b"/>
            <a:pathLst>
              <a:path w="596900" h="367029">
                <a:moveTo>
                  <a:pt x="596900" y="0"/>
                </a:moveTo>
                <a:lnTo>
                  <a:pt x="0" y="0"/>
                </a:lnTo>
                <a:lnTo>
                  <a:pt x="0" y="366712"/>
                </a:lnTo>
                <a:lnTo>
                  <a:pt x="596900" y="366712"/>
                </a:lnTo>
                <a:lnTo>
                  <a:pt x="59690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9" name="object 29"/>
          <p:cNvSpPr txBox="1"/>
          <p:nvPr/>
        </p:nvSpPr>
        <p:spPr>
          <a:xfrm>
            <a:off x="6011071" y="5321860"/>
            <a:ext cx="655320" cy="316253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27709">
              <a:spcBef>
                <a:spcPts val="109"/>
              </a:spcBef>
            </a:pPr>
            <a:r>
              <a:rPr sz="1964" spc="-5" dirty="0">
                <a:latin typeface="Times New Roman"/>
                <a:cs typeface="Times New Roman"/>
              </a:rPr>
              <a:t>P(d)</a:t>
            </a:r>
            <a:r>
              <a:rPr sz="1964" spc="115" dirty="0">
                <a:latin typeface="Times New Roman"/>
                <a:cs typeface="Times New Roman"/>
              </a:rPr>
              <a:t> </a:t>
            </a:r>
            <a:r>
              <a:rPr spc="-57" baseline="30303" dirty="0">
                <a:latin typeface="Symbol"/>
                <a:cs typeface="Symbol"/>
              </a:rPr>
              <a:t></a:t>
            </a:r>
            <a:endParaRPr baseline="30303">
              <a:latin typeface="Symbol"/>
              <a:cs typeface="Symbol"/>
            </a:endParaRPr>
          </a:p>
        </p:txBody>
      </p:sp>
      <p:sp>
        <p:nvSpPr>
          <p:cNvPr id="30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31" name="Espace réservé du pied de page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32" name="Espace réservé du numéro de diapositiv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31</a:t>
            </a:fld>
            <a:endParaRPr lang="fr-FR"/>
          </a:p>
        </p:txBody>
      </p:sp>
      <p:sp>
        <p:nvSpPr>
          <p:cNvPr id="33" name="Espace réservé de la date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176759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559" y="1302507"/>
            <a:ext cx="6493625" cy="505733"/>
          </a:xfrm>
          <a:prstGeom prst="rect">
            <a:avLst/>
          </a:prstGeom>
        </p:spPr>
        <p:txBody>
          <a:bodyPr vert="horz" wrap="square" lIns="0" tIns="13162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04"/>
              </a:spcBef>
            </a:pPr>
            <a:r>
              <a:rPr sz="3200" b="1" spc="-5" dirty="0">
                <a:latin typeface="Arial"/>
                <a:cs typeface="Arial"/>
              </a:rPr>
              <a:t>Critère gaussien (type</a:t>
            </a:r>
            <a:r>
              <a:rPr sz="3200" b="1" spc="-1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6)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013" y="1808240"/>
            <a:ext cx="4347962" cy="4292141"/>
          </a:xfrm>
          <a:prstGeom prst="rect">
            <a:avLst/>
          </a:prstGeom>
        </p:spPr>
        <p:txBody>
          <a:bodyPr vert="horz" wrap="square" lIns="0" tIns="60266" rIns="0" bIns="0" rtlCol="0">
            <a:spAutoFit/>
          </a:bodyPr>
          <a:lstStyle/>
          <a:p>
            <a:pPr marL="13854" marR="5542">
              <a:lnSpc>
                <a:spcPct val="90000"/>
              </a:lnSpc>
              <a:spcBef>
                <a:spcPts val="473"/>
              </a:spcBef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est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fonction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à</a:t>
            </a:r>
            <a:r>
              <a:rPr sz="3055" spc="-76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  paramètre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Symbol"/>
                <a:cs typeface="Symbol"/>
              </a:rPr>
              <a:t>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appelé 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seuil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gaussien, qui 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contrôle</a:t>
            </a:r>
          </a:p>
          <a:p>
            <a:pPr marL="13854" marR="330428">
              <a:lnSpc>
                <a:spcPct val="90000"/>
              </a:lnSpc>
              <a:tabLst>
                <a:tab pos="2058768" algn="l"/>
              </a:tabLst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l’aplatissement de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la  fonction</a:t>
            </a:r>
            <a:r>
              <a:rPr sz="3055" spc="-22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P.	La</a:t>
            </a:r>
            <a:r>
              <a:rPr sz="3055" spc="-93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valeur 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 ce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seuil gaussien 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correspond à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une  préférence 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relativement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faible.</a:t>
            </a:r>
            <a:endParaRPr sz="305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46619" y="1567978"/>
            <a:ext cx="4963391" cy="3316778"/>
            <a:chOff x="4343400" y="1752600"/>
            <a:chExt cx="4549775" cy="3040380"/>
          </a:xfrm>
        </p:grpSpPr>
        <p:sp>
          <p:nvSpPr>
            <p:cNvPr id="6" name="object 6"/>
            <p:cNvSpPr/>
            <p:nvPr/>
          </p:nvSpPr>
          <p:spPr>
            <a:xfrm>
              <a:off x="4343400" y="1752600"/>
              <a:ext cx="4549775" cy="3040380"/>
            </a:xfrm>
            <a:custGeom>
              <a:avLst/>
              <a:gdLst/>
              <a:ahLst/>
              <a:cxnLst/>
              <a:rect l="l" t="t" r="r" b="b"/>
              <a:pathLst>
                <a:path w="4549775" h="3040379">
                  <a:moveTo>
                    <a:pt x="4549775" y="0"/>
                  </a:moveTo>
                  <a:lnTo>
                    <a:pt x="0" y="0"/>
                  </a:lnTo>
                  <a:lnTo>
                    <a:pt x="0" y="3040126"/>
                  </a:lnTo>
                  <a:lnTo>
                    <a:pt x="4549775" y="3040126"/>
                  </a:lnTo>
                  <a:lnTo>
                    <a:pt x="454977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7" name="object 7"/>
            <p:cNvSpPr/>
            <p:nvPr/>
          </p:nvSpPr>
          <p:spPr>
            <a:xfrm>
              <a:off x="6593622" y="2070100"/>
              <a:ext cx="0" cy="2494915"/>
            </a:xfrm>
            <a:custGeom>
              <a:avLst/>
              <a:gdLst/>
              <a:ahLst/>
              <a:cxnLst/>
              <a:rect l="l" t="t" r="r" b="b"/>
              <a:pathLst>
                <a:path h="2494915">
                  <a:moveTo>
                    <a:pt x="0" y="0"/>
                  </a:moveTo>
                  <a:lnTo>
                    <a:pt x="0" y="24948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8" name="object 8"/>
            <p:cNvSpPr/>
            <p:nvPr/>
          </p:nvSpPr>
          <p:spPr>
            <a:xfrm>
              <a:off x="4475677" y="4566348"/>
              <a:ext cx="4234815" cy="0"/>
            </a:xfrm>
            <a:custGeom>
              <a:avLst/>
              <a:gdLst/>
              <a:ahLst/>
              <a:cxnLst/>
              <a:rect l="l" t="t" r="r" b="b"/>
              <a:pathLst>
                <a:path w="4234815">
                  <a:moveTo>
                    <a:pt x="0" y="0"/>
                  </a:moveTo>
                  <a:lnTo>
                    <a:pt x="42346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9" name="object 9"/>
            <p:cNvSpPr/>
            <p:nvPr/>
          </p:nvSpPr>
          <p:spPr>
            <a:xfrm>
              <a:off x="4462843" y="2854972"/>
              <a:ext cx="4255135" cy="1718945"/>
            </a:xfrm>
            <a:custGeom>
              <a:avLst/>
              <a:gdLst/>
              <a:ahLst/>
              <a:cxnLst/>
              <a:rect l="l" t="t" r="r" b="b"/>
              <a:pathLst>
                <a:path w="4255134" h="1718945">
                  <a:moveTo>
                    <a:pt x="40360" y="1698993"/>
                  </a:moveTo>
                  <a:lnTo>
                    <a:pt x="0" y="1698993"/>
                  </a:lnTo>
                  <a:lnTo>
                    <a:pt x="0" y="1718398"/>
                  </a:lnTo>
                  <a:lnTo>
                    <a:pt x="40360" y="1718398"/>
                  </a:lnTo>
                  <a:lnTo>
                    <a:pt x="40360" y="1698993"/>
                  </a:lnTo>
                  <a:close/>
                </a:path>
                <a:path w="4255134" h="1718945">
                  <a:moveTo>
                    <a:pt x="161290" y="1698993"/>
                  </a:moveTo>
                  <a:lnTo>
                    <a:pt x="120929" y="1698993"/>
                  </a:lnTo>
                  <a:lnTo>
                    <a:pt x="120929" y="1718398"/>
                  </a:lnTo>
                  <a:lnTo>
                    <a:pt x="161290" y="1718398"/>
                  </a:lnTo>
                  <a:lnTo>
                    <a:pt x="161290" y="1698993"/>
                  </a:lnTo>
                  <a:close/>
                </a:path>
                <a:path w="4255134" h="1718945">
                  <a:moveTo>
                    <a:pt x="282041" y="1698993"/>
                  </a:moveTo>
                  <a:lnTo>
                    <a:pt x="241846" y="1698993"/>
                  </a:lnTo>
                  <a:lnTo>
                    <a:pt x="241846" y="1718398"/>
                  </a:lnTo>
                  <a:lnTo>
                    <a:pt x="282041" y="1718398"/>
                  </a:lnTo>
                  <a:lnTo>
                    <a:pt x="282041" y="1698993"/>
                  </a:lnTo>
                  <a:close/>
                </a:path>
                <a:path w="4255134" h="1718945">
                  <a:moveTo>
                    <a:pt x="402971" y="1698993"/>
                  </a:moveTo>
                  <a:lnTo>
                    <a:pt x="362762" y="1698993"/>
                  </a:lnTo>
                  <a:lnTo>
                    <a:pt x="362762" y="1718398"/>
                  </a:lnTo>
                  <a:lnTo>
                    <a:pt x="402971" y="1718398"/>
                  </a:lnTo>
                  <a:lnTo>
                    <a:pt x="402971" y="1698993"/>
                  </a:lnTo>
                  <a:close/>
                </a:path>
                <a:path w="4255134" h="1718945">
                  <a:moveTo>
                    <a:pt x="505091" y="1698993"/>
                  </a:moveTo>
                  <a:lnTo>
                    <a:pt x="464731" y="1698993"/>
                  </a:lnTo>
                  <a:lnTo>
                    <a:pt x="464731" y="1718398"/>
                  </a:lnTo>
                  <a:lnTo>
                    <a:pt x="505091" y="1718398"/>
                  </a:lnTo>
                  <a:lnTo>
                    <a:pt x="505091" y="1698993"/>
                  </a:lnTo>
                  <a:close/>
                </a:path>
                <a:path w="4255134" h="1718945">
                  <a:moveTo>
                    <a:pt x="625881" y="1698993"/>
                  </a:moveTo>
                  <a:lnTo>
                    <a:pt x="585673" y="1698993"/>
                  </a:lnTo>
                  <a:lnTo>
                    <a:pt x="585673" y="1718398"/>
                  </a:lnTo>
                  <a:lnTo>
                    <a:pt x="625881" y="1718398"/>
                  </a:lnTo>
                  <a:lnTo>
                    <a:pt x="625881" y="1698993"/>
                  </a:lnTo>
                  <a:close/>
                </a:path>
                <a:path w="4255134" h="1718945">
                  <a:moveTo>
                    <a:pt x="746785" y="1698993"/>
                  </a:moveTo>
                  <a:lnTo>
                    <a:pt x="706577" y="1698993"/>
                  </a:lnTo>
                  <a:lnTo>
                    <a:pt x="706577" y="1718398"/>
                  </a:lnTo>
                  <a:lnTo>
                    <a:pt x="746785" y="1718398"/>
                  </a:lnTo>
                  <a:lnTo>
                    <a:pt x="746785" y="1698993"/>
                  </a:lnTo>
                  <a:close/>
                </a:path>
                <a:path w="4255134" h="1718945">
                  <a:moveTo>
                    <a:pt x="866406" y="1698993"/>
                  </a:moveTo>
                  <a:lnTo>
                    <a:pt x="848893" y="1698993"/>
                  </a:lnTo>
                  <a:lnTo>
                    <a:pt x="847585" y="1698993"/>
                  </a:lnTo>
                  <a:lnTo>
                    <a:pt x="827354" y="1698993"/>
                  </a:lnTo>
                  <a:lnTo>
                    <a:pt x="827354" y="1718398"/>
                  </a:lnTo>
                  <a:lnTo>
                    <a:pt x="847585" y="1718398"/>
                  </a:lnTo>
                  <a:lnTo>
                    <a:pt x="848893" y="1718398"/>
                  </a:lnTo>
                  <a:lnTo>
                    <a:pt x="866406" y="1718398"/>
                  </a:lnTo>
                  <a:lnTo>
                    <a:pt x="866406" y="1698993"/>
                  </a:lnTo>
                  <a:close/>
                </a:path>
                <a:path w="4255134" h="1718945">
                  <a:moveTo>
                    <a:pt x="969695" y="1698993"/>
                  </a:moveTo>
                  <a:lnTo>
                    <a:pt x="929500" y="1698993"/>
                  </a:lnTo>
                  <a:lnTo>
                    <a:pt x="929500" y="1718398"/>
                  </a:lnTo>
                  <a:lnTo>
                    <a:pt x="969695" y="1718398"/>
                  </a:lnTo>
                  <a:lnTo>
                    <a:pt x="969695" y="1698993"/>
                  </a:lnTo>
                  <a:close/>
                </a:path>
                <a:path w="4255134" h="1718945">
                  <a:moveTo>
                    <a:pt x="1090599" y="1698993"/>
                  </a:moveTo>
                  <a:lnTo>
                    <a:pt x="1050404" y="1698993"/>
                  </a:lnTo>
                  <a:lnTo>
                    <a:pt x="1050404" y="1718398"/>
                  </a:lnTo>
                  <a:lnTo>
                    <a:pt x="1090599" y="1718398"/>
                  </a:lnTo>
                  <a:lnTo>
                    <a:pt x="1090599" y="1698993"/>
                  </a:lnTo>
                  <a:close/>
                </a:path>
                <a:path w="4255134" h="1718945">
                  <a:moveTo>
                    <a:pt x="1211541" y="1698993"/>
                  </a:moveTo>
                  <a:lnTo>
                    <a:pt x="1171181" y="1698993"/>
                  </a:lnTo>
                  <a:lnTo>
                    <a:pt x="1171181" y="1718398"/>
                  </a:lnTo>
                  <a:lnTo>
                    <a:pt x="1211541" y="1718398"/>
                  </a:lnTo>
                  <a:lnTo>
                    <a:pt x="1211541" y="1698993"/>
                  </a:lnTo>
                  <a:close/>
                </a:path>
                <a:path w="4255134" h="1718945">
                  <a:moveTo>
                    <a:pt x="1313459" y="1698993"/>
                  </a:moveTo>
                  <a:lnTo>
                    <a:pt x="1273263" y="1698993"/>
                  </a:lnTo>
                  <a:lnTo>
                    <a:pt x="1273263" y="1718398"/>
                  </a:lnTo>
                  <a:lnTo>
                    <a:pt x="1313459" y="1718398"/>
                  </a:lnTo>
                  <a:lnTo>
                    <a:pt x="1313459" y="1698993"/>
                  </a:lnTo>
                  <a:close/>
                </a:path>
                <a:path w="4255134" h="1718945">
                  <a:moveTo>
                    <a:pt x="1434426" y="1698993"/>
                  </a:moveTo>
                  <a:lnTo>
                    <a:pt x="1394231" y="1698993"/>
                  </a:lnTo>
                  <a:lnTo>
                    <a:pt x="1394231" y="1718398"/>
                  </a:lnTo>
                  <a:lnTo>
                    <a:pt x="1434426" y="1718398"/>
                  </a:lnTo>
                  <a:lnTo>
                    <a:pt x="1434426" y="1698993"/>
                  </a:lnTo>
                  <a:close/>
                </a:path>
                <a:path w="4255134" h="1718945">
                  <a:moveTo>
                    <a:pt x="1555292" y="1698993"/>
                  </a:moveTo>
                  <a:lnTo>
                    <a:pt x="1514932" y="1698993"/>
                  </a:lnTo>
                  <a:lnTo>
                    <a:pt x="1514932" y="1718398"/>
                  </a:lnTo>
                  <a:lnTo>
                    <a:pt x="1555292" y="1718398"/>
                  </a:lnTo>
                  <a:lnTo>
                    <a:pt x="1555292" y="1698993"/>
                  </a:lnTo>
                  <a:close/>
                </a:path>
                <a:path w="4255134" h="1718945">
                  <a:moveTo>
                    <a:pt x="1676260" y="1698993"/>
                  </a:moveTo>
                  <a:lnTo>
                    <a:pt x="1635899" y="1698993"/>
                  </a:lnTo>
                  <a:lnTo>
                    <a:pt x="1635899" y="1718398"/>
                  </a:lnTo>
                  <a:lnTo>
                    <a:pt x="1676260" y="1718398"/>
                  </a:lnTo>
                  <a:lnTo>
                    <a:pt x="1676260" y="1698993"/>
                  </a:lnTo>
                  <a:close/>
                </a:path>
                <a:path w="4255134" h="1718945">
                  <a:moveTo>
                    <a:pt x="1778177" y="1698993"/>
                  </a:moveTo>
                  <a:lnTo>
                    <a:pt x="1737982" y="1698993"/>
                  </a:lnTo>
                  <a:lnTo>
                    <a:pt x="1737982" y="1718398"/>
                  </a:lnTo>
                  <a:lnTo>
                    <a:pt x="1778177" y="1718398"/>
                  </a:lnTo>
                  <a:lnTo>
                    <a:pt x="1778177" y="1698993"/>
                  </a:lnTo>
                  <a:close/>
                </a:path>
                <a:path w="4255134" h="1718945">
                  <a:moveTo>
                    <a:pt x="1899119" y="1698993"/>
                  </a:moveTo>
                  <a:lnTo>
                    <a:pt x="1858759" y="1698993"/>
                  </a:lnTo>
                  <a:lnTo>
                    <a:pt x="1858759" y="1718398"/>
                  </a:lnTo>
                  <a:lnTo>
                    <a:pt x="1899119" y="1718398"/>
                  </a:lnTo>
                  <a:lnTo>
                    <a:pt x="1899119" y="1698993"/>
                  </a:lnTo>
                  <a:close/>
                </a:path>
                <a:path w="4255134" h="1718945">
                  <a:moveTo>
                    <a:pt x="2020087" y="1698993"/>
                  </a:moveTo>
                  <a:lnTo>
                    <a:pt x="1979726" y="1698993"/>
                  </a:lnTo>
                  <a:lnTo>
                    <a:pt x="1979726" y="1718398"/>
                  </a:lnTo>
                  <a:lnTo>
                    <a:pt x="2020087" y="1718398"/>
                  </a:lnTo>
                  <a:lnTo>
                    <a:pt x="2020087" y="1698993"/>
                  </a:lnTo>
                  <a:close/>
                </a:path>
                <a:path w="4255134" h="1718945">
                  <a:moveTo>
                    <a:pt x="2136902" y="1698993"/>
                  </a:moveTo>
                  <a:lnTo>
                    <a:pt x="2120798" y="1698993"/>
                  </a:lnTo>
                  <a:lnTo>
                    <a:pt x="2120722" y="1697723"/>
                  </a:lnTo>
                  <a:lnTo>
                    <a:pt x="2116645" y="1698993"/>
                  </a:lnTo>
                  <a:lnTo>
                    <a:pt x="2100630" y="1698993"/>
                  </a:lnTo>
                  <a:lnTo>
                    <a:pt x="2100630" y="1718398"/>
                  </a:lnTo>
                  <a:lnTo>
                    <a:pt x="2118118" y="1718398"/>
                  </a:lnTo>
                  <a:lnTo>
                    <a:pt x="2136902" y="1718398"/>
                  </a:lnTo>
                  <a:lnTo>
                    <a:pt x="2136902" y="1698993"/>
                  </a:lnTo>
                  <a:close/>
                </a:path>
                <a:path w="4255134" h="1718945">
                  <a:moveTo>
                    <a:pt x="2241626" y="1697723"/>
                  </a:moveTo>
                  <a:lnTo>
                    <a:pt x="2240153" y="1678317"/>
                  </a:lnTo>
                  <a:lnTo>
                    <a:pt x="2199970" y="1684794"/>
                  </a:lnTo>
                  <a:lnTo>
                    <a:pt x="2201303" y="1704200"/>
                  </a:lnTo>
                  <a:lnTo>
                    <a:pt x="2241626" y="1697723"/>
                  </a:lnTo>
                  <a:close/>
                </a:path>
                <a:path w="4255134" h="1718945">
                  <a:moveTo>
                    <a:pt x="2330183" y="1645958"/>
                  </a:moveTo>
                  <a:lnTo>
                    <a:pt x="2328913" y="1626552"/>
                  </a:lnTo>
                  <a:lnTo>
                    <a:pt x="2292604" y="1643291"/>
                  </a:lnTo>
                  <a:lnTo>
                    <a:pt x="2293937" y="1662696"/>
                  </a:lnTo>
                  <a:lnTo>
                    <a:pt x="2330183" y="1645958"/>
                  </a:lnTo>
                  <a:close/>
                </a:path>
                <a:path w="4255134" h="1718945">
                  <a:moveTo>
                    <a:pt x="2405405" y="1576057"/>
                  </a:moveTo>
                  <a:lnTo>
                    <a:pt x="2404059" y="1555216"/>
                  </a:lnTo>
                  <a:lnTo>
                    <a:pt x="2371915" y="1579841"/>
                  </a:lnTo>
                  <a:lnTo>
                    <a:pt x="2373185" y="1600517"/>
                  </a:lnTo>
                  <a:lnTo>
                    <a:pt x="2405405" y="1576057"/>
                  </a:lnTo>
                  <a:close/>
                </a:path>
                <a:path w="4255134" h="1718945">
                  <a:moveTo>
                    <a:pt x="2487384" y="1491780"/>
                  </a:moveTo>
                  <a:lnTo>
                    <a:pt x="2465819" y="1490522"/>
                  </a:lnTo>
                  <a:lnTo>
                    <a:pt x="2443111" y="1522869"/>
                  </a:lnTo>
                  <a:lnTo>
                    <a:pt x="2464549" y="1524139"/>
                  </a:lnTo>
                  <a:lnTo>
                    <a:pt x="2487384" y="1491780"/>
                  </a:lnTo>
                  <a:close/>
                </a:path>
                <a:path w="4255134" h="1718945">
                  <a:moveTo>
                    <a:pt x="2555849" y="1395996"/>
                  </a:moveTo>
                  <a:lnTo>
                    <a:pt x="2534272" y="1394726"/>
                  </a:lnTo>
                  <a:lnTo>
                    <a:pt x="2511564" y="1427086"/>
                  </a:lnTo>
                  <a:lnTo>
                    <a:pt x="2533002" y="1428343"/>
                  </a:lnTo>
                  <a:lnTo>
                    <a:pt x="2555849" y="1395996"/>
                  </a:lnTo>
                  <a:close/>
                </a:path>
                <a:path w="4255134" h="1718945">
                  <a:moveTo>
                    <a:pt x="2618943" y="1315669"/>
                  </a:moveTo>
                  <a:lnTo>
                    <a:pt x="2597581" y="1314411"/>
                  </a:lnTo>
                  <a:lnTo>
                    <a:pt x="2577274" y="1348016"/>
                  </a:lnTo>
                  <a:lnTo>
                    <a:pt x="2598851" y="1349438"/>
                  </a:lnTo>
                  <a:lnTo>
                    <a:pt x="2618943" y="1315669"/>
                  </a:lnTo>
                  <a:close/>
                </a:path>
                <a:path w="4255134" h="1718945">
                  <a:moveTo>
                    <a:pt x="2680703" y="1236751"/>
                  </a:moveTo>
                  <a:lnTo>
                    <a:pt x="2659329" y="1235329"/>
                  </a:lnTo>
                  <a:lnTo>
                    <a:pt x="2657386" y="1238707"/>
                  </a:lnTo>
                  <a:lnTo>
                    <a:pt x="2645943" y="1238046"/>
                  </a:lnTo>
                  <a:lnTo>
                    <a:pt x="2639034" y="1248460"/>
                  </a:lnTo>
                  <a:lnTo>
                    <a:pt x="2651391" y="1249172"/>
                  </a:lnTo>
                  <a:lnTo>
                    <a:pt x="2645943" y="1258684"/>
                  </a:lnTo>
                  <a:lnTo>
                    <a:pt x="2667304" y="1259967"/>
                  </a:lnTo>
                  <a:lnTo>
                    <a:pt x="2680703" y="1236751"/>
                  </a:lnTo>
                  <a:close/>
                </a:path>
                <a:path w="4255134" h="1718945">
                  <a:moveTo>
                    <a:pt x="2739847" y="1134351"/>
                  </a:moveTo>
                  <a:lnTo>
                    <a:pt x="2718282" y="1133055"/>
                  </a:lnTo>
                  <a:lnTo>
                    <a:pt x="2699524" y="1166825"/>
                  </a:lnTo>
                  <a:lnTo>
                    <a:pt x="2721089" y="1168120"/>
                  </a:lnTo>
                  <a:lnTo>
                    <a:pt x="2739847" y="1134351"/>
                  </a:lnTo>
                  <a:close/>
                </a:path>
                <a:path w="4255134" h="1718945">
                  <a:moveTo>
                    <a:pt x="2800337" y="1052779"/>
                  </a:moveTo>
                  <a:lnTo>
                    <a:pt x="2778760" y="1051483"/>
                  </a:lnTo>
                  <a:lnTo>
                    <a:pt x="2758668" y="1085253"/>
                  </a:lnTo>
                  <a:lnTo>
                    <a:pt x="2780106" y="1086548"/>
                  </a:lnTo>
                  <a:lnTo>
                    <a:pt x="2800337" y="1052779"/>
                  </a:lnTo>
                  <a:close/>
                </a:path>
                <a:path w="4255134" h="1718945">
                  <a:moveTo>
                    <a:pt x="2858008" y="950506"/>
                  </a:moveTo>
                  <a:lnTo>
                    <a:pt x="2836634" y="949223"/>
                  </a:lnTo>
                  <a:lnTo>
                    <a:pt x="2817812" y="982853"/>
                  </a:lnTo>
                  <a:lnTo>
                    <a:pt x="2839250" y="984275"/>
                  </a:lnTo>
                  <a:lnTo>
                    <a:pt x="2858008" y="950506"/>
                  </a:lnTo>
                  <a:close/>
                </a:path>
                <a:path w="4255134" h="1718945">
                  <a:moveTo>
                    <a:pt x="2918485" y="870165"/>
                  </a:moveTo>
                  <a:lnTo>
                    <a:pt x="2897060" y="868870"/>
                  </a:lnTo>
                  <a:lnTo>
                    <a:pt x="2876829" y="902639"/>
                  </a:lnTo>
                  <a:lnTo>
                    <a:pt x="2898394" y="903935"/>
                  </a:lnTo>
                  <a:lnTo>
                    <a:pt x="2918485" y="870165"/>
                  </a:lnTo>
                  <a:close/>
                </a:path>
                <a:path w="4255134" h="1718945">
                  <a:moveTo>
                    <a:pt x="2978912" y="769188"/>
                  </a:moveTo>
                  <a:lnTo>
                    <a:pt x="2957347" y="767905"/>
                  </a:lnTo>
                  <a:lnTo>
                    <a:pt x="2937243" y="801662"/>
                  </a:lnTo>
                  <a:lnTo>
                    <a:pt x="2958820" y="802957"/>
                  </a:lnTo>
                  <a:lnTo>
                    <a:pt x="2978912" y="769188"/>
                  </a:lnTo>
                  <a:close/>
                </a:path>
                <a:path w="4255134" h="1718945">
                  <a:moveTo>
                    <a:pt x="3040735" y="688987"/>
                  </a:moveTo>
                  <a:lnTo>
                    <a:pt x="3019171" y="687565"/>
                  </a:lnTo>
                  <a:lnTo>
                    <a:pt x="2997733" y="721321"/>
                  </a:lnTo>
                  <a:lnTo>
                    <a:pt x="3019171" y="722617"/>
                  </a:lnTo>
                  <a:lnTo>
                    <a:pt x="3040735" y="688987"/>
                  </a:lnTo>
                  <a:close/>
                </a:path>
                <a:path w="4255134" h="1718945">
                  <a:moveTo>
                    <a:pt x="3105112" y="611225"/>
                  </a:moveTo>
                  <a:lnTo>
                    <a:pt x="3090595" y="610349"/>
                  </a:lnTo>
                  <a:lnTo>
                    <a:pt x="3091713" y="608647"/>
                  </a:lnTo>
                  <a:lnTo>
                    <a:pt x="3070275" y="607415"/>
                  </a:lnTo>
                  <a:lnTo>
                    <a:pt x="3060827" y="621639"/>
                  </a:lnTo>
                  <a:lnTo>
                    <a:pt x="3074466" y="622427"/>
                  </a:lnTo>
                  <a:lnTo>
                    <a:pt x="3070275" y="628116"/>
                  </a:lnTo>
                  <a:lnTo>
                    <a:pt x="3091713" y="629335"/>
                  </a:lnTo>
                  <a:lnTo>
                    <a:pt x="3105112" y="611225"/>
                  </a:lnTo>
                  <a:close/>
                </a:path>
                <a:path w="4255134" h="1718945">
                  <a:moveTo>
                    <a:pt x="3172218" y="514134"/>
                  </a:moveTo>
                  <a:lnTo>
                    <a:pt x="3150857" y="512902"/>
                  </a:lnTo>
                  <a:lnTo>
                    <a:pt x="3127946" y="545249"/>
                  </a:lnTo>
                  <a:lnTo>
                    <a:pt x="3149511" y="546481"/>
                  </a:lnTo>
                  <a:lnTo>
                    <a:pt x="3172218" y="514134"/>
                  </a:lnTo>
                  <a:close/>
                </a:path>
                <a:path w="4255134" h="1718945">
                  <a:moveTo>
                    <a:pt x="3243491" y="440258"/>
                  </a:moveTo>
                  <a:lnTo>
                    <a:pt x="3221926" y="439039"/>
                  </a:lnTo>
                  <a:lnTo>
                    <a:pt x="3197872" y="470077"/>
                  </a:lnTo>
                  <a:lnTo>
                    <a:pt x="3219310" y="471373"/>
                  </a:lnTo>
                  <a:lnTo>
                    <a:pt x="3243491" y="440258"/>
                  </a:lnTo>
                  <a:close/>
                </a:path>
                <a:path w="4255134" h="1718945">
                  <a:moveTo>
                    <a:pt x="3302635" y="363931"/>
                  </a:moveTo>
                  <a:lnTo>
                    <a:pt x="3298050" y="363664"/>
                  </a:lnTo>
                  <a:lnTo>
                    <a:pt x="3297275" y="350989"/>
                  </a:lnTo>
                  <a:lnTo>
                    <a:pt x="3281502" y="362673"/>
                  </a:lnTo>
                  <a:lnTo>
                    <a:pt x="3281070" y="362635"/>
                  </a:lnTo>
                  <a:lnTo>
                    <a:pt x="3280448" y="363448"/>
                  </a:lnTo>
                  <a:lnTo>
                    <a:pt x="3279800" y="363931"/>
                  </a:lnTo>
                  <a:lnTo>
                    <a:pt x="3279813" y="364286"/>
                  </a:lnTo>
                  <a:lnTo>
                    <a:pt x="3270288" y="376872"/>
                  </a:lnTo>
                  <a:lnTo>
                    <a:pt x="3280626" y="377469"/>
                  </a:lnTo>
                  <a:lnTo>
                    <a:pt x="3281070" y="384568"/>
                  </a:lnTo>
                  <a:lnTo>
                    <a:pt x="3289947" y="378002"/>
                  </a:lnTo>
                  <a:lnTo>
                    <a:pt x="3291852" y="378104"/>
                  </a:lnTo>
                  <a:lnTo>
                    <a:pt x="3294481" y="374650"/>
                  </a:lnTo>
                  <a:lnTo>
                    <a:pt x="3298558" y="371627"/>
                  </a:lnTo>
                  <a:lnTo>
                    <a:pt x="3298418" y="369468"/>
                  </a:lnTo>
                  <a:lnTo>
                    <a:pt x="3302635" y="363931"/>
                  </a:lnTo>
                  <a:close/>
                </a:path>
                <a:path w="4255134" h="1718945">
                  <a:moveTo>
                    <a:pt x="3395281" y="301701"/>
                  </a:moveTo>
                  <a:lnTo>
                    <a:pt x="3393871" y="281063"/>
                  </a:lnTo>
                  <a:lnTo>
                    <a:pt x="3361652" y="304419"/>
                  </a:lnTo>
                  <a:lnTo>
                    <a:pt x="3362922" y="325056"/>
                  </a:lnTo>
                  <a:lnTo>
                    <a:pt x="3395281" y="301701"/>
                  </a:lnTo>
                  <a:close/>
                </a:path>
                <a:path w="4255134" h="1718945">
                  <a:moveTo>
                    <a:pt x="3475850" y="238315"/>
                  </a:moveTo>
                  <a:lnTo>
                    <a:pt x="3474580" y="217614"/>
                  </a:lnTo>
                  <a:lnTo>
                    <a:pt x="3439617" y="238315"/>
                  </a:lnTo>
                  <a:lnTo>
                    <a:pt x="3440887" y="258940"/>
                  </a:lnTo>
                  <a:lnTo>
                    <a:pt x="3475850" y="238315"/>
                  </a:lnTo>
                  <a:close/>
                </a:path>
                <a:path w="4255134" h="1718945">
                  <a:moveTo>
                    <a:pt x="3561791" y="182549"/>
                  </a:moveTo>
                  <a:lnTo>
                    <a:pt x="3560521" y="161912"/>
                  </a:lnTo>
                  <a:lnTo>
                    <a:pt x="3524212" y="180022"/>
                  </a:lnTo>
                  <a:lnTo>
                    <a:pt x="3525558" y="200723"/>
                  </a:lnTo>
                  <a:lnTo>
                    <a:pt x="3561791" y="182549"/>
                  </a:lnTo>
                  <a:close/>
                </a:path>
                <a:path w="4255134" h="1718945">
                  <a:moveTo>
                    <a:pt x="3653155" y="137274"/>
                  </a:moveTo>
                  <a:lnTo>
                    <a:pt x="3651681" y="117868"/>
                  </a:lnTo>
                  <a:lnTo>
                    <a:pt x="3612832" y="130797"/>
                  </a:lnTo>
                  <a:lnTo>
                    <a:pt x="3614102" y="150202"/>
                  </a:lnTo>
                  <a:lnTo>
                    <a:pt x="3653155" y="137274"/>
                  </a:lnTo>
                  <a:close/>
                </a:path>
                <a:path w="4255134" h="1718945">
                  <a:moveTo>
                    <a:pt x="3748405" y="99745"/>
                  </a:moveTo>
                  <a:lnTo>
                    <a:pt x="3747135" y="80340"/>
                  </a:lnTo>
                  <a:lnTo>
                    <a:pt x="3708222" y="90754"/>
                  </a:lnTo>
                  <a:lnTo>
                    <a:pt x="3709555" y="110172"/>
                  </a:lnTo>
                  <a:lnTo>
                    <a:pt x="3748405" y="99745"/>
                  </a:lnTo>
                  <a:close/>
                </a:path>
                <a:path w="4255134" h="1718945">
                  <a:moveTo>
                    <a:pt x="3847808" y="71348"/>
                  </a:moveTo>
                  <a:lnTo>
                    <a:pt x="3846474" y="51752"/>
                  </a:lnTo>
                  <a:lnTo>
                    <a:pt x="3811638" y="58420"/>
                  </a:lnTo>
                  <a:lnTo>
                    <a:pt x="3812984" y="77825"/>
                  </a:lnTo>
                  <a:lnTo>
                    <a:pt x="3826129" y="75387"/>
                  </a:lnTo>
                  <a:lnTo>
                    <a:pt x="3826383" y="79057"/>
                  </a:lnTo>
                  <a:lnTo>
                    <a:pt x="3831806" y="77825"/>
                  </a:lnTo>
                  <a:lnTo>
                    <a:pt x="3831564" y="74371"/>
                  </a:lnTo>
                  <a:lnTo>
                    <a:pt x="3847808" y="71348"/>
                  </a:lnTo>
                  <a:close/>
                </a:path>
                <a:path w="4255134" h="1718945">
                  <a:moveTo>
                    <a:pt x="3948620" y="50520"/>
                  </a:moveTo>
                  <a:lnTo>
                    <a:pt x="3947287" y="31051"/>
                  </a:lnTo>
                  <a:lnTo>
                    <a:pt x="3916400" y="35001"/>
                  </a:lnTo>
                  <a:lnTo>
                    <a:pt x="3917746" y="54470"/>
                  </a:lnTo>
                  <a:lnTo>
                    <a:pt x="3926878" y="53301"/>
                  </a:lnTo>
                  <a:lnTo>
                    <a:pt x="3927056" y="55702"/>
                  </a:lnTo>
                  <a:lnTo>
                    <a:pt x="3936492" y="54470"/>
                  </a:lnTo>
                  <a:lnTo>
                    <a:pt x="3936327" y="52095"/>
                  </a:lnTo>
                  <a:lnTo>
                    <a:pt x="3948620" y="50520"/>
                  </a:lnTo>
                  <a:close/>
                </a:path>
                <a:path w="4255134" h="1718945">
                  <a:moveTo>
                    <a:pt x="4050563" y="35001"/>
                  </a:moveTo>
                  <a:lnTo>
                    <a:pt x="4049293" y="15595"/>
                  </a:lnTo>
                  <a:lnTo>
                    <a:pt x="4022509" y="18122"/>
                  </a:lnTo>
                  <a:lnTo>
                    <a:pt x="4023779" y="37528"/>
                  </a:lnTo>
                  <a:lnTo>
                    <a:pt x="4029075" y="37033"/>
                  </a:lnTo>
                  <a:lnTo>
                    <a:pt x="4029202" y="38811"/>
                  </a:lnTo>
                  <a:lnTo>
                    <a:pt x="4042600" y="37528"/>
                  </a:lnTo>
                  <a:lnTo>
                    <a:pt x="4042473" y="35775"/>
                  </a:lnTo>
                  <a:lnTo>
                    <a:pt x="4050563" y="35001"/>
                  </a:lnTo>
                  <a:close/>
                </a:path>
                <a:path w="4255134" h="1718945">
                  <a:moveTo>
                    <a:pt x="4152722" y="25882"/>
                  </a:moveTo>
                  <a:lnTo>
                    <a:pt x="4151376" y="6477"/>
                  </a:lnTo>
                  <a:lnTo>
                    <a:pt x="4128541" y="7708"/>
                  </a:lnTo>
                  <a:lnTo>
                    <a:pt x="4129811" y="27305"/>
                  </a:lnTo>
                  <a:lnTo>
                    <a:pt x="4131183" y="27228"/>
                  </a:lnTo>
                  <a:lnTo>
                    <a:pt x="4131284" y="28536"/>
                  </a:lnTo>
                  <a:lnTo>
                    <a:pt x="4148632" y="27305"/>
                  </a:lnTo>
                  <a:lnTo>
                    <a:pt x="4148544" y="26149"/>
                  </a:lnTo>
                  <a:lnTo>
                    <a:pt x="4152722" y="25882"/>
                  </a:lnTo>
                  <a:close/>
                </a:path>
                <a:path w="4255134" h="1718945">
                  <a:moveTo>
                    <a:pt x="4254868" y="19405"/>
                  </a:moveTo>
                  <a:lnTo>
                    <a:pt x="4253522" y="0"/>
                  </a:lnTo>
                  <a:lnTo>
                    <a:pt x="4231957" y="1231"/>
                  </a:lnTo>
                  <a:lnTo>
                    <a:pt x="4233303" y="20828"/>
                  </a:lnTo>
                  <a:lnTo>
                    <a:pt x="4254868" y="19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72328" y="2864092"/>
              <a:ext cx="4236085" cy="1699260"/>
            </a:xfrm>
            <a:custGeom>
              <a:avLst/>
              <a:gdLst/>
              <a:ahLst/>
              <a:cxnLst/>
              <a:rect l="l" t="t" r="r" b="b"/>
              <a:pathLst>
                <a:path w="4236084" h="1699260">
                  <a:moveTo>
                    <a:pt x="0" y="0"/>
                  </a:moveTo>
                  <a:lnTo>
                    <a:pt x="106053" y="7762"/>
                  </a:lnTo>
                  <a:lnTo>
                    <a:pt x="212268" y="18176"/>
                  </a:lnTo>
                  <a:lnTo>
                    <a:pt x="318322" y="34866"/>
                  </a:lnTo>
                  <a:lnTo>
                    <a:pt x="423063" y="58282"/>
                  </a:lnTo>
                  <a:lnTo>
                    <a:pt x="529117" y="91855"/>
                  </a:lnTo>
                  <a:lnTo>
                    <a:pt x="635345" y="135906"/>
                  </a:lnTo>
                  <a:lnTo>
                    <a:pt x="741379" y="195547"/>
                  </a:lnTo>
                  <a:lnTo>
                    <a:pt x="847413" y="271942"/>
                  </a:lnTo>
                  <a:lnTo>
                    <a:pt x="953514" y="365221"/>
                  </a:lnTo>
                  <a:lnTo>
                    <a:pt x="1059682" y="479134"/>
                  </a:lnTo>
                  <a:lnTo>
                    <a:pt x="1164443" y="609930"/>
                  </a:lnTo>
                  <a:lnTo>
                    <a:pt x="1270477" y="757545"/>
                  </a:lnTo>
                  <a:lnTo>
                    <a:pt x="1376578" y="915510"/>
                  </a:lnTo>
                  <a:lnTo>
                    <a:pt x="1482746" y="1078650"/>
                  </a:lnTo>
                  <a:lnTo>
                    <a:pt x="1588847" y="1240561"/>
                  </a:lnTo>
                  <a:lnTo>
                    <a:pt x="1694881" y="1389392"/>
                  </a:lnTo>
                  <a:lnTo>
                    <a:pt x="1799642" y="1516430"/>
                  </a:lnTo>
                  <a:lnTo>
                    <a:pt x="1905810" y="1616009"/>
                  </a:lnTo>
                  <a:lnTo>
                    <a:pt x="2011911" y="1678186"/>
                  </a:lnTo>
                  <a:lnTo>
                    <a:pt x="2117944" y="1699015"/>
                  </a:lnTo>
                  <a:lnTo>
                    <a:pt x="2541008" y="1699015"/>
                  </a:lnTo>
                  <a:lnTo>
                    <a:pt x="2965345" y="1699015"/>
                  </a:lnTo>
                  <a:lnTo>
                    <a:pt x="3388476" y="1699015"/>
                  </a:lnTo>
                  <a:lnTo>
                    <a:pt x="3812812" y="1699015"/>
                  </a:lnTo>
                  <a:lnTo>
                    <a:pt x="4235876" y="1699015"/>
                  </a:lnTo>
                </a:path>
              </a:pathLst>
            </a:custGeom>
            <a:ln w="195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13245" y="1616975"/>
            <a:ext cx="332509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3"/>
              </a:lnSpc>
            </a:pPr>
            <a:r>
              <a:rPr sz="1309" spc="49" dirty="0">
                <a:latin typeface="Arial"/>
                <a:cs typeface="Arial"/>
              </a:rPr>
              <a:t>H</a:t>
            </a:r>
            <a:r>
              <a:rPr sz="1309" spc="-76" dirty="0">
                <a:latin typeface="Arial"/>
                <a:cs typeface="Arial"/>
              </a:rPr>
              <a:t> </a:t>
            </a:r>
            <a:r>
              <a:rPr sz="1309" spc="27" dirty="0">
                <a:latin typeface="Arial"/>
                <a:cs typeface="Arial"/>
              </a:rPr>
              <a:t>(d</a:t>
            </a:r>
            <a:endParaRPr sz="1309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38474" y="5126864"/>
            <a:ext cx="3532909" cy="1122218"/>
            <a:chOff x="4427601" y="5014912"/>
            <a:chExt cx="3238500" cy="1028700"/>
          </a:xfrm>
        </p:grpSpPr>
        <p:sp>
          <p:nvSpPr>
            <p:cNvPr id="13" name="object 13"/>
            <p:cNvSpPr/>
            <p:nvPr/>
          </p:nvSpPr>
          <p:spPr>
            <a:xfrm>
              <a:off x="4427601" y="5014912"/>
              <a:ext cx="3238500" cy="1028700"/>
            </a:xfrm>
            <a:custGeom>
              <a:avLst/>
              <a:gdLst/>
              <a:ahLst/>
              <a:cxnLst/>
              <a:rect l="l" t="t" r="r" b="b"/>
              <a:pathLst>
                <a:path w="3238500" h="1028700">
                  <a:moveTo>
                    <a:pt x="3238500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3238500" y="1028700"/>
                  </a:lnTo>
                  <a:lnTo>
                    <a:pt x="32385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837529" y="5526356"/>
              <a:ext cx="616585" cy="0"/>
            </a:xfrm>
            <a:custGeom>
              <a:avLst/>
              <a:gdLst/>
              <a:ahLst/>
              <a:cxnLst/>
              <a:rect l="l" t="t" r="r" b="b"/>
              <a:pathLst>
                <a:path w="616584">
                  <a:moveTo>
                    <a:pt x="0" y="0"/>
                  </a:moveTo>
                  <a:lnTo>
                    <a:pt x="616243" y="0"/>
                  </a:lnTo>
                </a:path>
              </a:pathLst>
            </a:custGeom>
            <a:ln w="13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08850" y="5305847"/>
            <a:ext cx="750224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44"/>
              </a:lnSpc>
            </a:pPr>
            <a:r>
              <a:rPr sz="2782" i="1" spc="109" dirty="0">
                <a:latin typeface="Times New Roman"/>
                <a:cs typeface="Times New Roman"/>
              </a:rPr>
              <a:t>H</a:t>
            </a:r>
            <a:r>
              <a:rPr sz="2782" spc="109" dirty="0">
                <a:latin typeface="Times New Roman"/>
                <a:cs typeface="Times New Roman"/>
              </a:rPr>
              <a:t>(</a:t>
            </a:r>
            <a:r>
              <a:rPr sz="2782" i="1" spc="109" dirty="0">
                <a:latin typeface="Times New Roman"/>
                <a:cs typeface="Times New Roman"/>
              </a:rPr>
              <a:t>d</a:t>
            </a:r>
            <a:r>
              <a:rPr sz="2782" i="1" spc="-507" dirty="0">
                <a:latin typeface="Times New Roman"/>
                <a:cs typeface="Times New Roman"/>
              </a:rPr>
              <a:t> </a:t>
            </a:r>
            <a:r>
              <a:rPr sz="2782" spc="22" dirty="0">
                <a:latin typeface="Times New Roman"/>
                <a:cs typeface="Times New Roman"/>
              </a:rPr>
              <a:t>)</a:t>
            </a:r>
            <a:endParaRPr sz="278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38474" y="5335430"/>
            <a:ext cx="864524" cy="432955"/>
          </a:xfrm>
          <a:custGeom>
            <a:avLst/>
            <a:gdLst/>
            <a:ahLst/>
            <a:cxnLst/>
            <a:rect l="l" t="t" r="r" b="b"/>
            <a:pathLst>
              <a:path w="792479" h="396875">
                <a:moveTo>
                  <a:pt x="792162" y="0"/>
                </a:moveTo>
                <a:lnTo>
                  <a:pt x="0" y="0"/>
                </a:lnTo>
                <a:lnTo>
                  <a:pt x="0" y="396875"/>
                </a:lnTo>
                <a:lnTo>
                  <a:pt x="792162" y="396875"/>
                </a:lnTo>
                <a:lnTo>
                  <a:pt x="792162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10880"/>
              </p:ext>
            </p:extLst>
          </p:nvPr>
        </p:nvGraphicFramePr>
        <p:xfrm>
          <a:off x="5839691" y="1394797"/>
          <a:ext cx="4986250" cy="4984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56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P(d)</a:t>
                      </a:r>
                      <a:r>
                        <a:rPr sz="20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baseline="11574" dirty="0">
                          <a:latin typeface="Arial"/>
                          <a:cs typeface="Arial"/>
                        </a:rPr>
                        <a:t>)</a:t>
                      </a:r>
                      <a:endParaRPr sz="2000" baseline="11574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28905" algn="ctr">
                        <a:lnSpc>
                          <a:spcPct val="1000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42720">
                        <a:lnSpc>
                          <a:spcPct val="100000"/>
                        </a:lnSpc>
                        <a:spcBef>
                          <a:spcPts val="1010"/>
                        </a:spcBef>
                        <a:tabLst>
                          <a:tab pos="2193290" algn="l"/>
                        </a:tabLst>
                      </a:pPr>
                      <a:r>
                        <a:rPr sz="2000" spc="52" baseline="-9259" dirty="0">
                          <a:latin typeface="Arial"/>
                          <a:cs typeface="Arial"/>
                        </a:rPr>
                        <a:t>0	</a:t>
                      </a:r>
                      <a:r>
                        <a:rPr sz="1300" spc="40" dirty="0">
                          <a:latin typeface="Symbol"/>
                          <a:cs typeface="Symbol"/>
                        </a:rPr>
                        <a:t></a:t>
                      </a:r>
                      <a:endParaRPr sz="1300">
                        <a:latin typeface="Symbol"/>
                        <a:cs typeface="Symbol"/>
                      </a:endParaRPr>
                    </a:p>
                  </a:txBody>
                  <a:tcPr marL="0" marR="0" marT="4156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39065" algn="r">
                        <a:lnSpc>
                          <a:spcPct val="1000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17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P(d)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5655" algn="ctr">
                        <a:lnSpc>
                          <a:spcPts val="2440"/>
                        </a:lnSpc>
                        <a:spcBef>
                          <a:spcPts val="2135"/>
                        </a:spcBef>
                        <a:tabLst>
                          <a:tab pos="1312545" algn="l"/>
                          <a:tab pos="1819275" algn="l"/>
                        </a:tabLst>
                      </a:pPr>
                      <a:r>
                        <a:rPr sz="2800" spc="25" dirty="0">
                          <a:latin typeface="Symbol"/>
                          <a:cs typeface="Symbol"/>
                        </a:rPr>
                        <a:t>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4200" i="1" spc="44" baseline="-2178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4200" i="1" spc="-345" baseline="-217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5" baseline="38888" dirty="0"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2800" spc="25" dirty="0">
                          <a:latin typeface="Symbol"/>
                          <a:cs typeface="Symbol"/>
                        </a:rPr>
                        <a:t></a:t>
                      </a:r>
                      <a:endParaRPr sz="2800" dirty="0">
                        <a:latin typeface="Symbol"/>
                        <a:cs typeface="Symbol"/>
                      </a:endParaRPr>
                    </a:p>
                    <a:p>
                      <a:pPr marL="155575">
                        <a:lnSpc>
                          <a:spcPts val="2260"/>
                        </a:lnSpc>
                      </a:pPr>
                      <a:r>
                        <a:rPr sz="2800" spc="3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3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800" spc="3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45" dirty="0">
                          <a:latin typeface="Times New Roman"/>
                          <a:cs typeface="Times New Roman"/>
                        </a:rPr>
                        <a:t>exp</a:t>
                      </a:r>
                      <a:r>
                        <a:rPr sz="4200" spc="67" baseline="-10893" dirty="0">
                          <a:latin typeface="Symbol"/>
                          <a:cs typeface="Symbol"/>
                        </a:rPr>
                        <a:t></a:t>
                      </a:r>
                      <a:r>
                        <a:rPr sz="2800" spc="4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800" spc="-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4200" spc="-97" baseline="-3921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4400" i="1" spc="-97" baseline="-37037" dirty="0">
                          <a:latin typeface="Symbol"/>
                          <a:cs typeface="Symbol"/>
                        </a:rPr>
                        <a:t></a:t>
                      </a:r>
                      <a:r>
                        <a:rPr sz="4400" i="1" spc="-97" baseline="-3703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15" baseline="-24074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4200" spc="37" baseline="-10893" dirty="0">
                          <a:latin typeface="Symbol"/>
                          <a:cs typeface="Symbol"/>
                        </a:rPr>
                        <a:t></a:t>
                      </a:r>
                      <a:endParaRPr sz="4200" baseline="-10893" dirty="0">
                        <a:latin typeface="Symbol"/>
                        <a:cs typeface="Symbol"/>
                      </a:endParaRPr>
                    </a:p>
                    <a:p>
                      <a:pPr marL="795655" algn="ctr">
                        <a:lnSpc>
                          <a:spcPts val="2705"/>
                        </a:lnSpc>
                        <a:tabLst>
                          <a:tab pos="1819275" algn="l"/>
                        </a:tabLst>
                      </a:pPr>
                      <a:r>
                        <a:rPr sz="2800" spc="25" dirty="0">
                          <a:latin typeface="Symbol"/>
                          <a:cs typeface="Symbol"/>
                        </a:rPr>
                        <a:t></a:t>
                      </a:r>
                      <a:r>
                        <a:rPr sz="2800" spc="2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800" spc="25" dirty="0">
                          <a:latin typeface="Symbol"/>
                          <a:cs typeface="Symbol"/>
                        </a:rPr>
                        <a:t></a:t>
                      </a:r>
                      <a:endParaRPr sz="2800" dirty="0">
                        <a:latin typeface="Symbol"/>
                        <a:cs typeface="Symbol"/>
                      </a:endParaRPr>
                    </a:p>
                  </a:txBody>
                  <a:tcPr marL="0" marR="0" marT="29579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2"/>
          <p:cNvSpPr txBox="1">
            <a:spLocks/>
          </p:cNvSpPr>
          <p:nvPr/>
        </p:nvSpPr>
        <p:spPr>
          <a:xfrm>
            <a:off x="1593619" y="373852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32</a:t>
            </a:fld>
            <a:endParaRPr lang="fr-FR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3699424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3945" y="4149436"/>
            <a:ext cx="9490364" cy="1924193"/>
            <a:chOff x="298450" y="3803650"/>
            <a:chExt cx="8699500" cy="2146300"/>
          </a:xfrm>
        </p:grpSpPr>
        <p:sp>
          <p:nvSpPr>
            <p:cNvPr id="3" name="object 3"/>
            <p:cNvSpPr/>
            <p:nvPr/>
          </p:nvSpPr>
          <p:spPr>
            <a:xfrm>
              <a:off x="304800" y="3810000"/>
              <a:ext cx="8686800" cy="2133600"/>
            </a:xfrm>
            <a:custGeom>
              <a:avLst/>
              <a:gdLst/>
              <a:ahLst/>
              <a:cxnLst/>
              <a:rect l="l" t="t" r="r" b="b"/>
              <a:pathLst>
                <a:path w="8686800" h="2133600">
                  <a:moveTo>
                    <a:pt x="86868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8686800" y="21336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3810000"/>
              <a:ext cx="8686800" cy="2133600"/>
            </a:xfrm>
            <a:custGeom>
              <a:avLst/>
              <a:gdLst/>
              <a:ahLst/>
              <a:cxnLst/>
              <a:rect l="l" t="t" r="r" b="b"/>
              <a:pathLst>
                <a:path w="8686800" h="2133600">
                  <a:moveTo>
                    <a:pt x="0" y="2133600"/>
                  </a:moveTo>
                  <a:lnTo>
                    <a:pt x="8686800" y="21336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552" y="1111869"/>
            <a:ext cx="8744989" cy="753353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dirty="0"/>
              <a:t>Indice de préférence</a:t>
            </a:r>
            <a:r>
              <a:rPr spc="-60" dirty="0"/>
              <a:t> </a:t>
            </a:r>
            <a:r>
              <a:rPr dirty="0"/>
              <a:t>multicritère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4851" y="1774516"/>
            <a:ext cx="8271855" cy="2175801"/>
          </a:xfrm>
          <a:prstGeom prst="rect">
            <a:avLst/>
          </a:prstGeom>
        </p:spPr>
        <p:txBody>
          <a:bodyPr vert="horz" wrap="square" lIns="0" tIns="59575" rIns="0" bIns="0" rtlCol="0">
            <a:spAutoFit/>
          </a:bodyPr>
          <a:lstStyle/>
          <a:p>
            <a:pPr marL="387924" marR="5542" indent="-374070">
              <a:lnSpc>
                <a:spcPct val="90000"/>
              </a:lnSpc>
              <a:spcBef>
                <a:spcPts val="469"/>
              </a:spcBef>
              <a:buChar char="•"/>
              <a:tabLst>
                <a:tab pos="387231" algn="l"/>
                <a:tab pos="387924" algn="l"/>
              </a:tabLst>
            </a:pP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On définit un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indice de préférence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multicritère  π(a,b) de a sur b (variant de 0 à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1) en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tenant  compte de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tous les critères,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 du poids  normalisé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(wi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&gt; o, i=1,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...,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k)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associé </a:t>
            </a:r>
            <a:r>
              <a:rPr sz="3055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à chacun  des</a:t>
            </a:r>
            <a:r>
              <a:rPr sz="3055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05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critères: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81659" y="4225677"/>
            <a:ext cx="247995" cy="566589"/>
          </a:xfrm>
          <a:prstGeom prst="rect">
            <a:avLst/>
          </a:prstGeom>
        </p:spPr>
        <p:txBody>
          <a:bodyPr vert="horz" wrap="square" lIns="0" tIns="12469" rIns="0" bIns="0" rtlCol="0">
            <a:spAutoFit/>
          </a:bodyPr>
          <a:lstStyle/>
          <a:p>
            <a:pPr>
              <a:spcBef>
                <a:spcPts val="98"/>
              </a:spcBef>
            </a:pPr>
            <a:r>
              <a:rPr sz="3600" spc="38" dirty="0">
                <a:latin typeface="Arial"/>
                <a:cs typeface="Arial"/>
              </a:rPr>
              <a:t>k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8037" y="4529659"/>
            <a:ext cx="5481551" cy="1333465"/>
          </a:xfrm>
          <a:prstGeom prst="rect">
            <a:avLst/>
          </a:prstGeom>
        </p:spPr>
        <p:txBody>
          <a:bodyPr vert="horz" wrap="square" lIns="0" tIns="12469" rIns="0" bIns="0" rtlCol="0">
            <a:spAutoFit/>
          </a:bodyPr>
          <a:lstStyle/>
          <a:p>
            <a:pPr marL="27709">
              <a:lnSpc>
                <a:spcPts val="6234"/>
              </a:lnSpc>
              <a:spcBef>
                <a:spcPts val="98"/>
              </a:spcBef>
              <a:tabLst>
                <a:tab pos="1895286" algn="l"/>
                <a:tab pos="2597013" algn="l"/>
                <a:tab pos="3920804" algn="l"/>
              </a:tabLst>
            </a:pPr>
            <a:r>
              <a:rPr sz="3764" i="1" spc="-49" dirty="0">
                <a:latin typeface="Symbol"/>
                <a:cs typeface="Symbol"/>
              </a:rPr>
              <a:t></a:t>
            </a:r>
            <a:r>
              <a:rPr sz="3764" i="1" spc="-202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Arial"/>
                <a:cs typeface="Arial"/>
              </a:rPr>
              <a:t>(a,</a:t>
            </a:r>
            <a:r>
              <a:rPr sz="3600" spc="-185" dirty="0">
                <a:latin typeface="Arial"/>
                <a:cs typeface="Arial"/>
              </a:rPr>
              <a:t> </a:t>
            </a:r>
            <a:r>
              <a:rPr sz="3600" spc="76" dirty="0">
                <a:latin typeface="Arial"/>
                <a:cs typeface="Arial"/>
              </a:rPr>
              <a:t>b)	</a:t>
            </a:r>
            <a:r>
              <a:rPr sz="3600" spc="44" dirty="0">
                <a:latin typeface="Arial"/>
                <a:cs typeface="Arial"/>
              </a:rPr>
              <a:t>=	</a:t>
            </a:r>
            <a:r>
              <a:rPr sz="8100" spc="122" baseline="-6172" dirty="0">
                <a:latin typeface="Symbol"/>
                <a:cs typeface="Symbol"/>
              </a:rPr>
              <a:t></a:t>
            </a:r>
            <a:r>
              <a:rPr sz="8100" spc="818" baseline="-6172" dirty="0">
                <a:latin typeface="Times New Roman"/>
                <a:cs typeface="Times New Roman"/>
              </a:rPr>
              <a:t> </a:t>
            </a:r>
            <a:r>
              <a:rPr sz="3600" spc="82" dirty="0">
                <a:latin typeface="Arial"/>
                <a:cs typeface="Arial"/>
              </a:rPr>
              <a:t>w</a:t>
            </a:r>
            <a:r>
              <a:rPr sz="2073" spc="82" dirty="0">
                <a:latin typeface="Arial"/>
                <a:cs typeface="Arial"/>
              </a:rPr>
              <a:t>i	</a:t>
            </a:r>
            <a:r>
              <a:rPr sz="3600" spc="71" dirty="0">
                <a:latin typeface="Arial"/>
                <a:cs typeface="Arial"/>
              </a:rPr>
              <a:t>P</a:t>
            </a:r>
            <a:r>
              <a:rPr sz="2073" spc="71" dirty="0">
                <a:latin typeface="Arial"/>
                <a:cs typeface="Arial"/>
              </a:rPr>
              <a:t>i</a:t>
            </a:r>
            <a:r>
              <a:rPr sz="3600" spc="71" dirty="0">
                <a:latin typeface="Arial"/>
                <a:cs typeface="Arial"/>
              </a:rPr>
              <a:t>(a,</a:t>
            </a:r>
            <a:r>
              <a:rPr sz="3600" spc="-229" dirty="0">
                <a:latin typeface="Arial"/>
                <a:cs typeface="Arial"/>
              </a:rPr>
              <a:t> </a:t>
            </a:r>
            <a:r>
              <a:rPr sz="3600" spc="124" dirty="0">
                <a:latin typeface="Arial"/>
                <a:cs typeface="Arial"/>
              </a:rPr>
              <a:t>b)</a:t>
            </a:r>
            <a:endParaRPr sz="3600">
              <a:latin typeface="Arial"/>
              <a:cs typeface="Arial"/>
            </a:endParaRPr>
          </a:p>
          <a:p>
            <a:pPr marL="244530" algn="ctr">
              <a:lnSpc>
                <a:spcPts val="4075"/>
              </a:lnSpc>
            </a:pPr>
            <a:r>
              <a:rPr sz="3600" spc="-38" dirty="0">
                <a:latin typeface="Arial"/>
                <a:cs typeface="Arial"/>
              </a:rPr>
              <a:t>i=1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13531" y="4187331"/>
            <a:ext cx="2873433" cy="1679714"/>
          </a:xfrm>
          <a:prstGeom prst="rect">
            <a:avLst/>
          </a:prstGeom>
        </p:spPr>
        <p:txBody>
          <a:bodyPr vert="horz" wrap="square" lIns="0" tIns="12469" rIns="0" bIns="0" rtlCol="0">
            <a:spAutoFit/>
          </a:bodyPr>
          <a:lstStyle/>
          <a:p>
            <a:pPr marL="55418">
              <a:lnSpc>
                <a:spcPts val="3507"/>
              </a:lnSpc>
              <a:spcBef>
                <a:spcPts val="98"/>
              </a:spcBef>
              <a:tabLst>
                <a:tab pos="482827" algn="l"/>
                <a:tab pos="2624029" algn="l"/>
              </a:tabLst>
            </a:pPr>
            <a:r>
              <a:rPr sz="3600" spc="27" dirty="0">
                <a:latin typeface="Symbol"/>
                <a:cs typeface="Symbol"/>
              </a:rPr>
              <a:t></a:t>
            </a:r>
            <a:r>
              <a:rPr sz="3600" spc="27" dirty="0">
                <a:latin typeface="Times New Roman"/>
                <a:cs typeface="Times New Roman"/>
              </a:rPr>
              <a:t>	</a:t>
            </a:r>
            <a:r>
              <a:rPr sz="5400" spc="57" baseline="-5050" dirty="0">
                <a:latin typeface="Arial"/>
                <a:cs typeface="Arial"/>
              </a:rPr>
              <a:t>k	</a:t>
            </a:r>
            <a:r>
              <a:rPr sz="5400" spc="40" baseline="-9259" dirty="0">
                <a:latin typeface="Symbol"/>
                <a:cs typeface="Symbol"/>
              </a:rPr>
              <a:t></a:t>
            </a:r>
            <a:endParaRPr sz="5400" baseline="-9259">
              <a:latin typeface="Symbol"/>
              <a:cs typeface="Symbol"/>
            </a:endParaRPr>
          </a:p>
          <a:p>
            <a:pPr marL="55418">
              <a:lnSpc>
                <a:spcPts val="5422"/>
              </a:lnSpc>
              <a:tabLst>
                <a:tab pos="1767133" algn="l"/>
                <a:tab pos="2391275" algn="l"/>
              </a:tabLst>
            </a:pPr>
            <a:r>
              <a:rPr sz="5400" spc="40" baseline="-4208" dirty="0">
                <a:latin typeface="Symbol"/>
                <a:cs typeface="Symbol"/>
              </a:rPr>
              <a:t></a:t>
            </a:r>
            <a:r>
              <a:rPr sz="5400" spc="204" baseline="-4208" dirty="0">
                <a:latin typeface="Times New Roman"/>
                <a:cs typeface="Times New Roman"/>
              </a:rPr>
              <a:t> </a:t>
            </a:r>
            <a:r>
              <a:rPr sz="8100" spc="122" baseline="-6172" dirty="0">
                <a:latin typeface="Symbol"/>
                <a:cs typeface="Symbol"/>
              </a:rPr>
              <a:t></a:t>
            </a:r>
            <a:r>
              <a:rPr sz="8100" spc="-573" baseline="-6172" dirty="0">
                <a:latin typeface="Times New Roman"/>
                <a:cs typeface="Times New Roman"/>
              </a:rPr>
              <a:t> </a:t>
            </a:r>
            <a:r>
              <a:rPr sz="3600" spc="82" dirty="0">
                <a:latin typeface="Arial"/>
                <a:cs typeface="Arial"/>
              </a:rPr>
              <a:t>w</a:t>
            </a:r>
            <a:r>
              <a:rPr sz="2073" spc="82" dirty="0">
                <a:latin typeface="Arial"/>
                <a:cs typeface="Arial"/>
              </a:rPr>
              <a:t>j	</a:t>
            </a:r>
            <a:r>
              <a:rPr sz="3600" spc="44" dirty="0">
                <a:latin typeface="Arial"/>
                <a:cs typeface="Arial"/>
              </a:rPr>
              <a:t>=	</a:t>
            </a:r>
            <a:r>
              <a:rPr sz="3600" spc="-71" dirty="0">
                <a:latin typeface="Arial"/>
                <a:cs typeface="Arial"/>
              </a:rPr>
              <a:t>1</a:t>
            </a:r>
            <a:r>
              <a:rPr sz="5400" spc="-106" baseline="-13468" dirty="0">
                <a:latin typeface="Symbol"/>
                <a:cs typeface="Symbol"/>
              </a:rPr>
              <a:t></a:t>
            </a:r>
            <a:endParaRPr sz="5400" baseline="-13468">
              <a:latin typeface="Symbol"/>
              <a:cs typeface="Symbol"/>
            </a:endParaRPr>
          </a:p>
          <a:p>
            <a:pPr marL="55418">
              <a:lnSpc>
                <a:spcPts val="4075"/>
              </a:lnSpc>
              <a:tabLst>
                <a:tab pos="2624029" algn="l"/>
              </a:tabLst>
            </a:pPr>
            <a:r>
              <a:rPr sz="3600" spc="27" dirty="0">
                <a:latin typeface="Symbol"/>
                <a:cs typeface="Symbol"/>
              </a:rPr>
              <a:t></a:t>
            </a:r>
            <a:r>
              <a:rPr sz="3600" spc="136" dirty="0">
                <a:latin typeface="Times New Roman"/>
                <a:cs typeface="Times New Roman"/>
              </a:rPr>
              <a:t> </a:t>
            </a:r>
            <a:r>
              <a:rPr sz="3600" spc="-38" dirty="0">
                <a:latin typeface="Arial"/>
                <a:cs typeface="Arial"/>
              </a:rPr>
              <a:t>j=1	</a:t>
            </a:r>
            <a:r>
              <a:rPr sz="3600" spc="27" dirty="0">
                <a:latin typeface="Symbol"/>
                <a:cs typeface="Symbol"/>
              </a:rPr>
              <a:t>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33</a:t>
            </a:fld>
            <a:endParaRPr lang="fr-FR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1959339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786" y="1117261"/>
            <a:ext cx="5385955" cy="753353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dirty="0"/>
              <a:t>Tableau</a:t>
            </a:r>
            <a:r>
              <a:rPr spc="-71" dirty="0"/>
              <a:t> </a:t>
            </a:r>
            <a:r>
              <a:rPr dirty="0"/>
              <a:t>Multicritère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3405" y="4505799"/>
            <a:ext cx="7306887" cy="169764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7924" indent="-374070">
              <a:spcBef>
                <a:spcPts val="840"/>
              </a:spcBef>
              <a:buChar char="•"/>
              <a:tabLst>
                <a:tab pos="387231" algn="l"/>
                <a:tab pos="387924" algn="l"/>
              </a:tabLst>
            </a:pPr>
            <a:r>
              <a:rPr sz="3055" spc="-5" dirty="0">
                <a:latin typeface="Arial"/>
                <a:cs typeface="Arial"/>
              </a:rPr>
              <a:t>Quel est le meilleur achat</a:t>
            </a:r>
            <a:r>
              <a:rPr sz="3055" spc="22" dirty="0">
                <a:latin typeface="Arial"/>
                <a:cs typeface="Arial"/>
              </a:rPr>
              <a:t> </a:t>
            </a:r>
            <a:r>
              <a:rPr sz="3055" spc="-5" dirty="0">
                <a:latin typeface="Arial"/>
                <a:cs typeface="Arial"/>
              </a:rPr>
              <a:t>?</a:t>
            </a:r>
            <a:endParaRPr sz="3055" dirty="0">
              <a:latin typeface="Arial"/>
              <a:cs typeface="Arial"/>
            </a:endParaRPr>
          </a:p>
          <a:p>
            <a:pPr marL="387924" indent="-374070">
              <a:spcBef>
                <a:spcPts val="736"/>
              </a:spcBef>
              <a:buChar char="•"/>
              <a:tabLst>
                <a:tab pos="387231" algn="l"/>
                <a:tab pos="387924" algn="l"/>
              </a:tabLst>
            </a:pPr>
            <a:r>
              <a:rPr sz="3055" spc="-5" dirty="0">
                <a:latin typeface="Arial"/>
                <a:cs typeface="Arial"/>
              </a:rPr>
              <a:t>Quel est le </a:t>
            </a:r>
            <a:r>
              <a:rPr sz="3055" dirty="0">
                <a:latin typeface="Arial"/>
                <a:cs typeface="Arial"/>
              </a:rPr>
              <a:t>meilleur compromis</a:t>
            </a:r>
            <a:r>
              <a:rPr sz="3055" spc="44" dirty="0">
                <a:latin typeface="Arial"/>
                <a:cs typeface="Arial"/>
              </a:rPr>
              <a:t> </a:t>
            </a:r>
            <a:r>
              <a:rPr sz="3055" spc="-5" dirty="0">
                <a:latin typeface="Arial"/>
                <a:cs typeface="Arial"/>
              </a:rPr>
              <a:t>?</a:t>
            </a:r>
            <a:endParaRPr sz="3055" dirty="0">
              <a:latin typeface="Arial"/>
              <a:cs typeface="Arial"/>
            </a:endParaRPr>
          </a:p>
          <a:p>
            <a:pPr marL="387924" indent="-374070">
              <a:spcBef>
                <a:spcPts val="731"/>
              </a:spcBef>
              <a:buChar char="•"/>
              <a:tabLst>
                <a:tab pos="387231" algn="l"/>
                <a:tab pos="387924" algn="l"/>
              </a:tabLst>
            </a:pPr>
            <a:r>
              <a:rPr sz="3055" spc="-5" dirty="0">
                <a:latin typeface="Arial"/>
                <a:cs typeface="Arial"/>
              </a:rPr>
              <a:t>Quelles </a:t>
            </a:r>
            <a:r>
              <a:rPr sz="3055" dirty="0">
                <a:latin typeface="Arial"/>
                <a:cs typeface="Arial"/>
              </a:rPr>
              <a:t>sont </a:t>
            </a:r>
            <a:r>
              <a:rPr sz="3055" spc="-5" dirty="0">
                <a:latin typeface="Arial"/>
                <a:cs typeface="Arial"/>
              </a:rPr>
              <a:t>les priorités de l’acheteur</a:t>
            </a:r>
            <a:r>
              <a:rPr sz="3055" spc="33" dirty="0">
                <a:latin typeface="Arial"/>
                <a:cs typeface="Arial"/>
              </a:rPr>
              <a:t> </a:t>
            </a:r>
            <a:r>
              <a:rPr sz="3055" spc="-5" dirty="0">
                <a:latin typeface="Arial"/>
                <a:cs typeface="Arial"/>
              </a:rPr>
              <a:t>?</a:t>
            </a:r>
            <a:endParaRPr sz="3055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7345" y="2256489"/>
            <a:ext cx="8201891" cy="2161309"/>
          </a:xfrm>
          <a:custGeom>
            <a:avLst/>
            <a:gdLst/>
            <a:ahLst/>
            <a:cxnLst/>
            <a:rect l="l" t="t" r="r" b="b"/>
            <a:pathLst>
              <a:path w="7518400" h="1981200">
                <a:moveTo>
                  <a:pt x="7518400" y="0"/>
                </a:moveTo>
                <a:lnTo>
                  <a:pt x="0" y="0"/>
                </a:lnTo>
                <a:lnTo>
                  <a:pt x="0" y="1981200"/>
                </a:lnTo>
                <a:lnTo>
                  <a:pt x="7518400" y="1981200"/>
                </a:lnTo>
                <a:lnTo>
                  <a:pt x="75184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3103"/>
              </p:ext>
            </p:extLst>
          </p:nvPr>
        </p:nvGraphicFramePr>
        <p:xfrm>
          <a:off x="1962149" y="2251294"/>
          <a:ext cx="8194271" cy="2156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4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343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10" dirty="0">
                          <a:latin typeface="Arial"/>
                          <a:cs typeface="Arial"/>
                        </a:rPr>
                        <a:t>Marque</a:t>
                      </a:r>
                      <a:endParaRPr sz="1900" dirty="0">
                        <a:latin typeface="Arial"/>
                        <a:cs typeface="Arial"/>
                      </a:endParaRPr>
                    </a:p>
                  </a:txBody>
                  <a:tcPr marL="0" marR="0" marT="9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900" b="1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00" b="1" spc="15" dirty="0">
                          <a:latin typeface="Arial"/>
                          <a:cs typeface="Arial"/>
                        </a:rPr>
                        <a:t>ui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ssa</a:t>
                      </a:r>
                      <a:r>
                        <a:rPr sz="1900" b="1" spc="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00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3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900" b="1" spc="2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900" b="1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00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3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900" b="1" spc="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900" b="1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900" b="1" spc="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900" b="1" spc="15" dirty="0">
                          <a:latin typeface="Arial"/>
                          <a:cs typeface="Arial"/>
                        </a:rPr>
                        <a:t>ili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té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00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b="1" spc="-3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900" b="1" spc="2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900" b="1" spc="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00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89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spc="-10" dirty="0">
                          <a:latin typeface="Arial"/>
                          <a:cs typeface="Arial"/>
                        </a:rPr>
                        <a:t>Tourisme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0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26000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0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75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084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084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084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084" marB="0">
                    <a:lnL w="9525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98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Sport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4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29000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4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b="1" spc="-3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42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42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42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42" marB="0">
                    <a:lnL w="9525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818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10" dirty="0">
                          <a:latin typeface="Arial"/>
                          <a:cs typeface="Arial"/>
                        </a:rPr>
                        <a:t>Tourisme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B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25500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85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b="1" spc="-3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900" b="1" spc="15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900" b="1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818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Luxueuse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38000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90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b="1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818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9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900" spc="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900" spc="-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900" spc="40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b="1" spc="-3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15000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50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67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Luxueuse</a:t>
                      </a:r>
                      <a:r>
                        <a:rPr sz="1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35000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85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spc="-3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900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900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b="1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9525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6235" marB="0">
                    <a:lnL w="9525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091355" y="4330106"/>
            <a:ext cx="1471810" cy="1886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7" name="object 7"/>
          <p:cNvSpPr/>
          <p:nvPr/>
        </p:nvSpPr>
        <p:spPr>
          <a:xfrm>
            <a:off x="9964569" y="4344178"/>
            <a:ext cx="26324" cy="29095"/>
          </a:xfrm>
          <a:custGeom>
            <a:avLst/>
            <a:gdLst/>
            <a:ahLst/>
            <a:cxnLst/>
            <a:rect l="l" t="t" r="r" b="b"/>
            <a:pathLst>
              <a:path w="24129" h="26670">
                <a:moveTo>
                  <a:pt x="23531" y="0"/>
                </a:moveTo>
                <a:lnTo>
                  <a:pt x="0" y="26065"/>
                </a:lnTo>
              </a:path>
            </a:pathLst>
          </a:custGeom>
          <a:ln w="4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8" name="object 8"/>
          <p:cNvSpPr/>
          <p:nvPr/>
        </p:nvSpPr>
        <p:spPr>
          <a:xfrm>
            <a:off x="9827616" y="4295689"/>
            <a:ext cx="1385" cy="48491"/>
          </a:xfrm>
          <a:custGeom>
            <a:avLst/>
            <a:gdLst/>
            <a:ahLst/>
            <a:cxnLst/>
            <a:rect l="l" t="t" r="r" b="b"/>
            <a:pathLst>
              <a:path w="1270" h="44450">
                <a:moveTo>
                  <a:pt x="615" y="-2234"/>
                </a:moveTo>
                <a:lnTo>
                  <a:pt x="615" y="46183"/>
                </a:lnTo>
              </a:path>
            </a:pathLst>
          </a:custGeom>
          <a:ln w="5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34</a:t>
            </a:fld>
            <a:endParaRPr lang="fr-FR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1541772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195" y="1159526"/>
            <a:ext cx="6537267" cy="753353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dirty="0"/>
              <a:t>Exemple: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30689"/>
              </p:ext>
            </p:extLst>
          </p:nvPr>
        </p:nvGraphicFramePr>
        <p:xfrm>
          <a:off x="2482513" y="1780253"/>
          <a:ext cx="7205748" cy="4578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03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8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spc="-5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spc="-5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Luxe</a:t>
                      </a:r>
                      <a:r>
                        <a:rPr sz="3200" spc="-5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3200" spc="-5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4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u="heavy" spc="-530" dirty="0">
                          <a:uFill>
                            <a:solidFill>
                              <a:srgbClr val="FB0028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-23000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704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spc="-5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704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b="1" spc="-409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Prix</a:t>
                      </a:r>
                      <a:endParaRPr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704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200" spc="-5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38000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87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spc="-5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sz="3200" b="1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sz="3200" b="1" spc="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</a:t>
                      </a:r>
                      <a:r>
                        <a:rPr sz="3200" b="1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3200" b="1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spc="-5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u="heavy" spc="-565" dirty="0">
                          <a:uFill>
                            <a:solidFill>
                              <a:srgbClr val="FB0028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+40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u="heavy" spc="-425" dirty="0">
                          <a:uFill>
                            <a:solidFill>
                              <a:srgbClr val="FB0028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-1,0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spc="-459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b="1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</a:t>
                      </a: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sz="3200" b="1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3200" b="1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spc="-459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8,5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b="1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Hab</a:t>
                      </a:r>
                      <a:r>
                        <a:rPr sz="3200" b="1" spc="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3200" b="1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3200" b="1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r>
                        <a:rPr sz="3200" b="1" spc="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sz="3200" b="1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</a:t>
                      </a: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u="heavy" spc="-565" dirty="0">
                          <a:uFill>
                            <a:solidFill>
                              <a:srgbClr val="FB0028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b="1" spc="-4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Confort</a:t>
                      </a:r>
                      <a:endParaRPr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3200" u="heavy" spc="-565" dirty="0">
                          <a:uFill>
                            <a:solidFill>
                              <a:srgbClr val="FB0028"/>
                            </a:solidFill>
                          </a:u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+4</a:t>
                      </a:r>
                      <a:endParaRPr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69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35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2202015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7454" y="4076700"/>
            <a:ext cx="3241964" cy="2209800"/>
            <a:chOff x="952500" y="3736975"/>
            <a:chExt cx="2971800" cy="2025650"/>
          </a:xfrm>
        </p:grpSpPr>
        <p:sp>
          <p:nvSpPr>
            <p:cNvPr id="3" name="object 3"/>
            <p:cNvSpPr/>
            <p:nvPr/>
          </p:nvSpPr>
          <p:spPr>
            <a:xfrm>
              <a:off x="952500" y="3736975"/>
              <a:ext cx="2971800" cy="2025650"/>
            </a:xfrm>
            <a:custGeom>
              <a:avLst/>
              <a:gdLst/>
              <a:ahLst/>
              <a:cxnLst/>
              <a:rect l="l" t="t" r="r" b="b"/>
              <a:pathLst>
                <a:path w="2971800" h="2025650">
                  <a:moveTo>
                    <a:pt x="2971800" y="0"/>
                  </a:moveTo>
                  <a:lnTo>
                    <a:pt x="0" y="0"/>
                  </a:lnTo>
                  <a:lnTo>
                    <a:pt x="0" y="2025650"/>
                  </a:lnTo>
                  <a:lnTo>
                    <a:pt x="2971800" y="202565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" name="object 4"/>
            <p:cNvSpPr/>
            <p:nvPr/>
          </p:nvSpPr>
          <p:spPr>
            <a:xfrm>
              <a:off x="1392301" y="3982974"/>
              <a:ext cx="25400" cy="1398905"/>
            </a:xfrm>
            <a:custGeom>
              <a:avLst/>
              <a:gdLst/>
              <a:ahLst/>
              <a:cxnLst/>
              <a:rect l="l" t="t" r="r" b="b"/>
              <a:pathLst>
                <a:path w="25400" h="1398904">
                  <a:moveTo>
                    <a:pt x="25273" y="0"/>
                  </a:moveTo>
                  <a:lnTo>
                    <a:pt x="0" y="0"/>
                  </a:lnTo>
                  <a:lnTo>
                    <a:pt x="0" y="1398651"/>
                  </a:lnTo>
                  <a:lnTo>
                    <a:pt x="25273" y="1398651"/>
                  </a:lnTo>
                  <a:lnTo>
                    <a:pt x="252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5" name="object 5"/>
            <p:cNvSpPr/>
            <p:nvPr/>
          </p:nvSpPr>
          <p:spPr>
            <a:xfrm>
              <a:off x="1370076" y="3891026"/>
              <a:ext cx="69723" cy="98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6" name="object 6"/>
            <p:cNvSpPr/>
            <p:nvPr/>
          </p:nvSpPr>
          <p:spPr>
            <a:xfrm>
              <a:off x="1405001" y="5378450"/>
              <a:ext cx="2125980" cy="25400"/>
            </a:xfrm>
            <a:custGeom>
              <a:avLst/>
              <a:gdLst/>
              <a:ahLst/>
              <a:cxnLst/>
              <a:rect l="l" t="t" r="r" b="b"/>
              <a:pathLst>
                <a:path w="2125979" h="25400">
                  <a:moveTo>
                    <a:pt x="212559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25599" y="25400"/>
                  </a:lnTo>
                  <a:lnTo>
                    <a:pt x="2125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7" name="object 7"/>
            <p:cNvSpPr/>
            <p:nvPr/>
          </p:nvSpPr>
          <p:spPr>
            <a:xfrm>
              <a:off x="3533775" y="5357812"/>
              <a:ext cx="106299" cy="65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8" name="object 8"/>
            <p:cNvSpPr/>
            <p:nvPr/>
          </p:nvSpPr>
          <p:spPr>
            <a:xfrm>
              <a:off x="1405001" y="4210049"/>
              <a:ext cx="2019300" cy="1196975"/>
            </a:xfrm>
            <a:custGeom>
              <a:avLst/>
              <a:gdLst/>
              <a:ahLst/>
              <a:cxnLst/>
              <a:rect l="l" t="t" r="r" b="b"/>
              <a:pathLst>
                <a:path w="2019300" h="1196975">
                  <a:moveTo>
                    <a:pt x="2019173" y="0"/>
                  </a:moveTo>
                  <a:lnTo>
                    <a:pt x="1485900" y="0"/>
                  </a:lnTo>
                  <a:lnTo>
                    <a:pt x="1485900" y="31978"/>
                  </a:lnTo>
                  <a:lnTo>
                    <a:pt x="1455674" y="11049"/>
                  </a:lnTo>
                  <a:lnTo>
                    <a:pt x="514350" y="1157287"/>
                  </a:lnTo>
                  <a:lnTo>
                    <a:pt x="0" y="1157287"/>
                  </a:lnTo>
                  <a:lnTo>
                    <a:pt x="0" y="1196975"/>
                  </a:lnTo>
                  <a:lnTo>
                    <a:pt x="525399" y="1196975"/>
                  </a:lnTo>
                  <a:lnTo>
                    <a:pt x="525399" y="1164945"/>
                  </a:lnTo>
                  <a:lnTo>
                    <a:pt x="555625" y="1185862"/>
                  </a:lnTo>
                  <a:lnTo>
                    <a:pt x="1496949" y="39624"/>
                  </a:lnTo>
                  <a:lnTo>
                    <a:pt x="2019173" y="39624"/>
                  </a:lnTo>
                  <a:lnTo>
                    <a:pt x="2019173" y="0"/>
                  </a:lnTo>
                  <a:close/>
                </a:path>
              </a:pathLst>
            </a:custGeom>
            <a:solidFill>
              <a:srgbClr val="ED0D21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9" name="object 9"/>
            <p:cNvSpPr/>
            <p:nvPr/>
          </p:nvSpPr>
          <p:spPr>
            <a:xfrm>
              <a:off x="1341500" y="5464175"/>
              <a:ext cx="98298" cy="146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612" y="4079875"/>
              <a:ext cx="53975" cy="146050"/>
            </a:xfrm>
            <a:custGeom>
              <a:avLst/>
              <a:gdLst/>
              <a:ahLst/>
              <a:cxnLst/>
              <a:rect l="l" t="t" r="r" b="b"/>
              <a:pathLst>
                <a:path w="53975" h="146050">
                  <a:moveTo>
                    <a:pt x="53911" y="0"/>
                  </a:moveTo>
                  <a:lnTo>
                    <a:pt x="42862" y="0"/>
                  </a:lnTo>
                  <a:lnTo>
                    <a:pt x="41275" y="3175"/>
                  </a:lnTo>
                  <a:lnTo>
                    <a:pt x="39687" y="4699"/>
                  </a:lnTo>
                  <a:lnTo>
                    <a:pt x="38100" y="7874"/>
                  </a:lnTo>
                  <a:lnTo>
                    <a:pt x="36512" y="9525"/>
                  </a:lnTo>
                  <a:lnTo>
                    <a:pt x="33337" y="11049"/>
                  </a:lnTo>
                  <a:lnTo>
                    <a:pt x="31750" y="14224"/>
                  </a:lnTo>
                  <a:lnTo>
                    <a:pt x="26987" y="19050"/>
                  </a:lnTo>
                  <a:lnTo>
                    <a:pt x="22225" y="22225"/>
                  </a:lnTo>
                  <a:lnTo>
                    <a:pt x="20637" y="23749"/>
                  </a:lnTo>
                  <a:lnTo>
                    <a:pt x="17462" y="25400"/>
                  </a:lnTo>
                  <a:lnTo>
                    <a:pt x="11112" y="31750"/>
                  </a:lnTo>
                  <a:lnTo>
                    <a:pt x="4762" y="34925"/>
                  </a:lnTo>
                  <a:lnTo>
                    <a:pt x="0" y="36449"/>
                  </a:lnTo>
                  <a:lnTo>
                    <a:pt x="0" y="53975"/>
                  </a:lnTo>
                  <a:lnTo>
                    <a:pt x="3175" y="53975"/>
                  </a:lnTo>
                  <a:lnTo>
                    <a:pt x="6350" y="50800"/>
                  </a:lnTo>
                  <a:lnTo>
                    <a:pt x="12700" y="47625"/>
                  </a:lnTo>
                  <a:lnTo>
                    <a:pt x="14287" y="45974"/>
                  </a:lnTo>
                  <a:lnTo>
                    <a:pt x="15875" y="45974"/>
                  </a:lnTo>
                  <a:lnTo>
                    <a:pt x="19050" y="42799"/>
                  </a:lnTo>
                  <a:lnTo>
                    <a:pt x="22225" y="41275"/>
                  </a:lnTo>
                  <a:lnTo>
                    <a:pt x="23812" y="41275"/>
                  </a:lnTo>
                  <a:lnTo>
                    <a:pt x="26987" y="39624"/>
                  </a:lnTo>
                  <a:lnTo>
                    <a:pt x="28575" y="38100"/>
                  </a:lnTo>
                  <a:lnTo>
                    <a:pt x="34925" y="34925"/>
                  </a:lnTo>
                  <a:lnTo>
                    <a:pt x="36512" y="31750"/>
                  </a:lnTo>
                  <a:lnTo>
                    <a:pt x="36512" y="146050"/>
                  </a:lnTo>
                  <a:lnTo>
                    <a:pt x="53911" y="146050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0775" y="5499100"/>
              <a:ext cx="96774" cy="1476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7975" y="5499100"/>
              <a:ext cx="96774" cy="1476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4551" y="4280662"/>
              <a:ext cx="12700" cy="130175"/>
            </a:xfrm>
            <a:custGeom>
              <a:avLst/>
              <a:gdLst/>
              <a:ahLst/>
              <a:cxnLst/>
              <a:rect l="l" t="t" r="r" b="b"/>
              <a:pathLst>
                <a:path w="12700" h="130175">
                  <a:moveTo>
                    <a:pt x="0" y="0"/>
                  </a:moveTo>
                  <a:lnTo>
                    <a:pt x="12700" y="0"/>
                  </a:lnTo>
                </a:path>
                <a:path w="12700" h="130175">
                  <a:moveTo>
                    <a:pt x="0" y="130175"/>
                  </a:moveTo>
                  <a:lnTo>
                    <a:pt x="12700" y="130175"/>
                  </a:lnTo>
                </a:path>
              </a:pathLst>
            </a:custGeom>
            <a:ln w="17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0901" y="45307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0901" y="466090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699"/>
                  </a:moveTo>
                  <a:lnTo>
                    <a:pt x="6350" y="8699"/>
                  </a:lnTo>
                </a:path>
              </a:pathLst>
            </a:custGeom>
            <a:ln w="17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0901" y="4789550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0901" y="4919725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699"/>
                  </a:moveTo>
                  <a:lnTo>
                    <a:pt x="6350" y="8699"/>
                  </a:lnTo>
                </a:path>
              </a:pathLst>
            </a:custGeom>
            <a:ln w="17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0901" y="5049837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731"/>
                  </a:moveTo>
                  <a:lnTo>
                    <a:pt x="6350" y="8731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0901" y="51784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0901" y="530860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731"/>
                  </a:moveTo>
                  <a:lnTo>
                    <a:pt x="6350" y="8731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22" name="object 22"/>
          <p:cNvSpPr/>
          <p:nvPr/>
        </p:nvSpPr>
        <p:spPr>
          <a:xfrm>
            <a:off x="9918545" y="2327055"/>
            <a:ext cx="0" cy="10391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06"/>
                </a:moveTo>
                <a:lnTo>
                  <a:pt x="0" y="0"/>
                </a:lnTo>
                <a:lnTo>
                  <a:pt x="0" y="9406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3" name="object 23"/>
          <p:cNvSpPr/>
          <p:nvPr/>
        </p:nvSpPr>
        <p:spPr>
          <a:xfrm>
            <a:off x="9918545" y="2646903"/>
            <a:ext cx="0" cy="10391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06"/>
                </a:moveTo>
                <a:lnTo>
                  <a:pt x="0" y="0"/>
                </a:lnTo>
                <a:lnTo>
                  <a:pt x="0" y="9406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4" name="object 24"/>
          <p:cNvSpPr/>
          <p:nvPr/>
        </p:nvSpPr>
        <p:spPr>
          <a:xfrm>
            <a:off x="9918545" y="2966725"/>
            <a:ext cx="0" cy="10391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06"/>
                </a:moveTo>
                <a:lnTo>
                  <a:pt x="0" y="0"/>
                </a:lnTo>
                <a:lnTo>
                  <a:pt x="0" y="9406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5" name="object 25"/>
          <p:cNvSpPr/>
          <p:nvPr/>
        </p:nvSpPr>
        <p:spPr>
          <a:xfrm>
            <a:off x="9918545" y="3286546"/>
            <a:ext cx="0" cy="10391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06"/>
                </a:moveTo>
                <a:lnTo>
                  <a:pt x="0" y="0"/>
                </a:lnTo>
                <a:lnTo>
                  <a:pt x="0" y="9406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6" name="object 26"/>
          <p:cNvSpPr/>
          <p:nvPr/>
        </p:nvSpPr>
        <p:spPr>
          <a:xfrm>
            <a:off x="9918545" y="3606367"/>
            <a:ext cx="0" cy="10391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9406"/>
                </a:moveTo>
                <a:lnTo>
                  <a:pt x="0" y="0"/>
                </a:lnTo>
                <a:lnTo>
                  <a:pt x="0" y="9406"/>
                </a:lnTo>
                <a:close/>
              </a:path>
            </a:pathLst>
          </a:custGeom>
          <a:solidFill>
            <a:srgbClr val="DADCDD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330339" y="1996970"/>
          <a:ext cx="7581203" cy="1929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41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4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40" dirty="0">
                          <a:latin typeface="Arial"/>
                          <a:cs typeface="Arial"/>
                        </a:rPr>
                        <a:t>Economic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40" dirty="0">
                          <a:latin typeface="Arial"/>
                          <a:cs typeface="Arial"/>
                        </a:rPr>
                        <a:t>Luxe</a:t>
                      </a:r>
                      <a:r>
                        <a:rPr sz="19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80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b="1" spc="-3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900" b="1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b="1" u="heavy" spc="-60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-230000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7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15000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i="1" spc="-25" dirty="0">
                          <a:latin typeface="Arial"/>
                          <a:cs typeface="Arial"/>
                        </a:rPr>
                        <a:t>Prix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70" dirty="0">
                          <a:latin typeface="Arial"/>
                          <a:cs typeface="Arial"/>
                        </a:rPr>
                        <a:t>38000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70" dirty="0">
                          <a:latin typeface="Arial"/>
                          <a:cs typeface="Arial"/>
                        </a:rPr>
                        <a:t>50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00" i="1" spc="-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900" i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90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900" i="1" spc="-1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900" i="1" spc="-3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900" i="1" dirty="0">
                          <a:latin typeface="Arial"/>
                          <a:cs typeface="Arial"/>
                        </a:rPr>
                        <a:t>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7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u="heavy" spc="-50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+40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40" dirty="0">
                          <a:latin typeface="Arial"/>
                          <a:cs typeface="Arial"/>
                        </a:rPr>
                        <a:t>1,0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3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900" b="1" spc="1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u="heavy" spc="-3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-1,0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4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7,5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i="1" spc="-30" dirty="0">
                          <a:latin typeface="Arial"/>
                          <a:cs typeface="Arial"/>
                        </a:rPr>
                        <a:t>Con</a:t>
                      </a:r>
                      <a:r>
                        <a:rPr sz="190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900" i="1" spc="-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9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900" i="1" spc="-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900" i="1" dirty="0">
                          <a:latin typeface="Arial"/>
                          <a:cs typeface="Arial"/>
                        </a:rPr>
                        <a:t>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40" dirty="0">
                          <a:latin typeface="Arial"/>
                          <a:cs typeface="Arial"/>
                        </a:rPr>
                        <a:t>8,5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i="1" spc="-30" dirty="0">
                          <a:latin typeface="Arial"/>
                          <a:cs typeface="Arial"/>
                        </a:rPr>
                        <a:t>Hab</a:t>
                      </a:r>
                      <a:r>
                        <a:rPr sz="1900" i="1" spc="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900" i="1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900" i="1" spc="-30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900" i="1" spc="40" dirty="0">
                          <a:latin typeface="Arial"/>
                          <a:cs typeface="Arial"/>
                        </a:rPr>
                        <a:t>ili</a:t>
                      </a:r>
                      <a:r>
                        <a:rPr sz="1900" i="1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900" i="1" dirty="0">
                          <a:latin typeface="Arial"/>
                          <a:cs typeface="Arial"/>
                        </a:rPr>
                        <a:t>é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u="heavy" spc="-4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40" dirty="0">
                          <a:latin typeface="Arial"/>
                          <a:cs typeface="Arial"/>
                        </a:rPr>
                        <a:t>0,5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i="1" spc="-50" dirty="0">
                          <a:latin typeface="Arial"/>
                          <a:cs typeface="Arial"/>
                        </a:rPr>
                        <a:t>Confort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u="heavy" spc="-4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DADCDD"/>
                      </a:solidFill>
                      <a:prstDash val="solid"/>
                    </a:lnT>
                    <a:lnB w="9525">
                      <a:solidFill>
                        <a:srgbClr val="DADC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40" dirty="0">
                          <a:latin typeface="Arial"/>
                          <a:cs typeface="Arial"/>
                        </a:rPr>
                        <a:t>1,0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2147454" y="4076700"/>
            <a:ext cx="3241964" cy="2178435"/>
          </a:xfrm>
          <a:prstGeom prst="rect">
            <a:avLst/>
          </a:prstGeom>
          <a:ln w="76200">
            <a:solidFill>
              <a:srgbClr val="00CC99"/>
            </a:solidFill>
          </a:ln>
        </p:spPr>
        <p:txBody>
          <a:bodyPr vert="horz" wrap="square" lIns="0" tIns="203662" rIns="0" bIns="0" rtlCol="0">
            <a:spAutoFit/>
          </a:bodyPr>
          <a:lstStyle/>
          <a:p>
            <a:pPr marL="617908">
              <a:spcBef>
                <a:spcPts val="1604"/>
              </a:spcBef>
            </a:pPr>
            <a:r>
              <a:rPr sz="1964" spc="-5" dirty="0">
                <a:solidFill>
                  <a:srgbClr val="808080"/>
                </a:solidFill>
                <a:latin typeface="Times New Roman"/>
                <a:cs typeface="Times New Roman"/>
              </a:rPr>
              <a:t>Préférence</a:t>
            </a:r>
            <a:endParaRPr sz="19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345">
              <a:latin typeface="Times New Roman"/>
              <a:cs typeface="Times New Roman"/>
            </a:endParaRPr>
          </a:p>
          <a:p>
            <a:pPr marR="175259" algn="r"/>
            <a:r>
              <a:rPr sz="1964" dirty="0">
                <a:solidFill>
                  <a:srgbClr val="808080"/>
                </a:solidFill>
                <a:latin typeface="Times New Roman"/>
                <a:cs typeface="Times New Roman"/>
              </a:rPr>
              <a:t>É</a:t>
            </a:r>
            <a:r>
              <a:rPr sz="1964" spc="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1964" dirty="0">
                <a:solidFill>
                  <a:srgbClr val="808080"/>
                </a:solidFill>
                <a:latin typeface="Times New Roman"/>
                <a:cs typeface="Times New Roman"/>
              </a:rPr>
              <a:t>art</a:t>
            </a:r>
            <a:endParaRPr sz="1964">
              <a:latin typeface="Times New Roman"/>
              <a:cs typeface="Times New Roman"/>
            </a:endParaRPr>
          </a:p>
        </p:txBody>
      </p:sp>
      <p:sp>
        <p:nvSpPr>
          <p:cNvPr id="30" name="object 2"/>
          <p:cNvSpPr txBox="1">
            <a:spLocks noGrp="1"/>
          </p:cNvSpPr>
          <p:nvPr>
            <p:ph type="title"/>
          </p:nvPr>
        </p:nvSpPr>
        <p:spPr>
          <a:xfrm>
            <a:off x="1419195" y="1142748"/>
            <a:ext cx="6537267" cy="753353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dirty="0"/>
              <a:t>Exemple:</a:t>
            </a:r>
            <a:endParaRPr dirty="0"/>
          </a:p>
        </p:txBody>
      </p:sp>
      <p:sp>
        <p:nvSpPr>
          <p:cNvPr id="31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36</a:t>
            </a:fld>
            <a:endParaRPr lang="fr-FR"/>
          </a:p>
        </p:txBody>
      </p:sp>
      <p:sp>
        <p:nvSpPr>
          <p:cNvPr id="34" name="Espace réservé de la date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1162851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7454" y="4076700"/>
            <a:ext cx="3241964" cy="2209800"/>
            <a:chOff x="952500" y="3736975"/>
            <a:chExt cx="2971800" cy="2025650"/>
          </a:xfrm>
        </p:grpSpPr>
        <p:sp>
          <p:nvSpPr>
            <p:cNvPr id="3" name="object 3"/>
            <p:cNvSpPr/>
            <p:nvPr/>
          </p:nvSpPr>
          <p:spPr>
            <a:xfrm>
              <a:off x="952500" y="3736975"/>
              <a:ext cx="2971800" cy="2025650"/>
            </a:xfrm>
            <a:custGeom>
              <a:avLst/>
              <a:gdLst/>
              <a:ahLst/>
              <a:cxnLst/>
              <a:rect l="l" t="t" r="r" b="b"/>
              <a:pathLst>
                <a:path w="2971800" h="2025650">
                  <a:moveTo>
                    <a:pt x="2971800" y="0"/>
                  </a:moveTo>
                  <a:lnTo>
                    <a:pt x="0" y="0"/>
                  </a:lnTo>
                  <a:lnTo>
                    <a:pt x="0" y="2025650"/>
                  </a:lnTo>
                  <a:lnTo>
                    <a:pt x="2971800" y="202565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" name="object 4"/>
            <p:cNvSpPr/>
            <p:nvPr/>
          </p:nvSpPr>
          <p:spPr>
            <a:xfrm>
              <a:off x="1392301" y="3982974"/>
              <a:ext cx="25400" cy="1398905"/>
            </a:xfrm>
            <a:custGeom>
              <a:avLst/>
              <a:gdLst/>
              <a:ahLst/>
              <a:cxnLst/>
              <a:rect l="l" t="t" r="r" b="b"/>
              <a:pathLst>
                <a:path w="25400" h="1398904">
                  <a:moveTo>
                    <a:pt x="25273" y="0"/>
                  </a:moveTo>
                  <a:lnTo>
                    <a:pt x="0" y="0"/>
                  </a:lnTo>
                  <a:lnTo>
                    <a:pt x="0" y="1398651"/>
                  </a:lnTo>
                  <a:lnTo>
                    <a:pt x="25273" y="1398651"/>
                  </a:lnTo>
                  <a:lnTo>
                    <a:pt x="252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5" name="object 5"/>
            <p:cNvSpPr/>
            <p:nvPr/>
          </p:nvSpPr>
          <p:spPr>
            <a:xfrm>
              <a:off x="1370076" y="3891026"/>
              <a:ext cx="69723" cy="98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6" name="object 6"/>
            <p:cNvSpPr/>
            <p:nvPr/>
          </p:nvSpPr>
          <p:spPr>
            <a:xfrm>
              <a:off x="1405001" y="5378450"/>
              <a:ext cx="2125980" cy="25400"/>
            </a:xfrm>
            <a:custGeom>
              <a:avLst/>
              <a:gdLst/>
              <a:ahLst/>
              <a:cxnLst/>
              <a:rect l="l" t="t" r="r" b="b"/>
              <a:pathLst>
                <a:path w="2125979" h="25400">
                  <a:moveTo>
                    <a:pt x="212559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25599" y="25400"/>
                  </a:lnTo>
                  <a:lnTo>
                    <a:pt x="2125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7" name="object 7"/>
            <p:cNvSpPr/>
            <p:nvPr/>
          </p:nvSpPr>
          <p:spPr>
            <a:xfrm>
              <a:off x="3533775" y="5357812"/>
              <a:ext cx="106299" cy="65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8" name="object 8"/>
            <p:cNvSpPr/>
            <p:nvPr/>
          </p:nvSpPr>
          <p:spPr>
            <a:xfrm>
              <a:off x="1405001" y="4210049"/>
              <a:ext cx="2019300" cy="1196975"/>
            </a:xfrm>
            <a:custGeom>
              <a:avLst/>
              <a:gdLst/>
              <a:ahLst/>
              <a:cxnLst/>
              <a:rect l="l" t="t" r="r" b="b"/>
              <a:pathLst>
                <a:path w="2019300" h="1196975">
                  <a:moveTo>
                    <a:pt x="2019173" y="0"/>
                  </a:moveTo>
                  <a:lnTo>
                    <a:pt x="1485900" y="0"/>
                  </a:lnTo>
                  <a:lnTo>
                    <a:pt x="1485900" y="31978"/>
                  </a:lnTo>
                  <a:lnTo>
                    <a:pt x="1455674" y="11049"/>
                  </a:lnTo>
                  <a:lnTo>
                    <a:pt x="514350" y="1157287"/>
                  </a:lnTo>
                  <a:lnTo>
                    <a:pt x="0" y="1157287"/>
                  </a:lnTo>
                  <a:lnTo>
                    <a:pt x="0" y="1196975"/>
                  </a:lnTo>
                  <a:lnTo>
                    <a:pt x="525399" y="1196975"/>
                  </a:lnTo>
                  <a:lnTo>
                    <a:pt x="525399" y="1164945"/>
                  </a:lnTo>
                  <a:lnTo>
                    <a:pt x="555625" y="1185862"/>
                  </a:lnTo>
                  <a:lnTo>
                    <a:pt x="1496949" y="39624"/>
                  </a:lnTo>
                  <a:lnTo>
                    <a:pt x="2019173" y="39624"/>
                  </a:lnTo>
                  <a:lnTo>
                    <a:pt x="2019173" y="0"/>
                  </a:lnTo>
                  <a:close/>
                </a:path>
              </a:pathLst>
            </a:custGeom>
            <a:solidFill>
              <a:srgbClr val="ED0D21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9" name="object 9"/>
            <p:cNvSpPr/>
            <p:nvPr/>
          </p:nvSpPr>
          <p:spPr>
            <a:xfrm>
              <a:off x="1341500" y="5464175"/>
              <a:ext cx="98298" cy="146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612" y="4079875"/>
              <a:ext cx="53975" cy="146050"/>
            </a:xfrm>
            <a:custGeom>
              <a:avLst/>
              <a:gdLst/>
              <a:ahLst/>
              <a:cxnLst/>
              <a:rect l="l" t="t" r="r" b="b"/>
              <a:pathLst>
                <a:path w="53975" h="146050">
                  <a:moveTo>
                    <a:pt x="53911" y="0"/>
                  </a:moveTo>
                  <a:lnTo>
                    <a:pt x="42862" y="0"/>
                  </a:lnTo>
                  <a:lnTo>
                    <a:pt x="41275" y="3175"/>
                  </a:lnTo>
                  <a:lnTo>
                    <a:pt x="39687" y="4699"/>
                  </a:lnTo>
                  <a:lnTo>
                    <a:pt x="38100" y="7874"/>
                  </a:lnTo>
                  <a:lnTo>
                    <a:pt x="36512" y="9525"/>
                  </a:lnTo>
                  <a:lnTo>
                    <a:pt x="33337" y="11049"/>
                  </a:lnTo>
                  <a:lnTo>
                    <a:pt x="31750" y="14224"/>
                  </a:lnTo>
                  <a:lnTo>
                    <a:pt x="26987" y="19050"/>
                  </a:lnTo>
                  <a:lnTo>
                    <a:pt x="22225" y="22225"/>
                  </a:lnTo>
                  <a:lnTo>
                    <a:pt x="20637" y="23749"/>
                  </a:lnTo>
                  <a:lnTo>
                    <a:pt x="17462" y="25400"/>
                  </a:lnTo>
                  <a:lnTo>
                    <a:pt x="11112" y="31750"/>
                  </a:lnTo>
                  <a:lnTo>
                    <a:pt x="4762" y="34925"/>
                  </a:lnTo>
                  <a:lnTo>
                    <a:pt x="0" y="36449"/>
                  </a:lnTo>
                  <a:lnTo>
                    <a:pt x="0" y="53975"/>
                  </a:lnTo>
                  <a:lnTo>
                    <a:pt x="3175" y="53975"/>
                  </a:lnTo>
                  <a:lnTo>
                    <a:pt x="6350" y="50800"/>
                  </a:lnTo>
                  <a:lnTo>
                    <a:pt x="12700" y="47625"/>
                  </a:lnTo>
                  <a:lnTo>
                    <a:pt x="14287" y="45974"/>
                  </a:lnTo>
                  <a:lnTo>
                    <a:pt x="15875" y="45974"/>
                  </a:lnTo>
                  <a:lnTo>
                    <a:pt x="19050" y="42799"/>
                  </a:lnTo>
                  <a:lnTo>
                    <a:pt x="22225" y="41275"/>
                  </a:lnTo>
                  <a:lnTo>
                    <a:pt x="23812" y="41275"/>
                  </a:lnTo>
                  <a:lnTo>
                    <a:pt x="26987" y="39624"/>
                  </a:lnTo>
                  <a:lnTo>
                    <a:pt x="28575" y="38100"/>
                  </a:lnTo>
                  <a:lnTo>
                    <a:pt x="34925" y="34925"/>
                  </a:lnTo>
                  <a:lnTo>
                    <a:pt x="36512" y="31750"/>
                  </a:lnTo>
                  <a:lnTo>
                    <a:pt x="36512" y="146050"/>
                  </a:lnTo>
                  <a:lnTo>
                    <a:pt x="53911" y="146050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0775" y="5499100"/>
              <a:ext cx="96774" cy="1476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7975" y="5499100"/>
              <a:ext cx="96774" cy="1476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4551" y="4280662"/>
              <a:ext cx="12700" cy="130175"/>
            </a:xfrm>
            <a:custGeom>
              <a:avLst/>
              <a:gdLst/>
              <a:ahLst/>
              <a:cxnLst/>
              <a:rect l="l" t="t" r="r" b="b"/>
              <a:pathLst>
                <a:path w="12700" h="130175">
                  <a:moveTo>
                    <a:pt x="0" y="0"/>
                  </a:moveTo>
                  <a:lnTo>
                    <a:pt x="12700" y="0"/>
                  </a:lnTo>
                </a:path>
                <a:path w="12700" h="130175">
                  <a:moveTo>
                    <a:pt x="0" y="130175"/>
                  </a:moveTo>
                  <a:lnTo>
                    <a:pt x="12700" y="130175"/>
                  </a:lnTo>
                </a:path>
              </a:pathLst>
            </a:custGeom>
            <a:ln w="17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0901" y="45307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0901" y="466090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699"/>
                  </a:moveTo>
                  <a:lnTo>
                    <a:pt x="6350" y="8699"/>
                  </a:lnTo>
                </a:path>
              </a:pathLst>
            </a:custGeom>
            <a:ln w="17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0901" y="4789550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0901" y="4919725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699"/>
                  </a:moveTo>
                  <a:lnTo>
                    <a:pt x="6350" y="8699"/>
                  </a:lnTo>
                </a:path>
              </a:pathLst>
            </a:custGeom>
            <a:ln w="17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0901" y="5049837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731"/>
                  </a:moveTo>
                  <a:lnTo>
                    <a:pt x="6350" y="8731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0901" y="51784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0901" y="530860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731"/>
                  </a:moveTo>
                  <a:lnTo>
                    <a:pt x="6350" y="8731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22" name="object 22"/>
          <p:cNvSpPr/>
          <p:nvPr/>
        </p:nvSpPr>
        <p:spPr>
          <a:xfrm>
            <a:off x="2335498" y="2007045"/>
            <a:ext cx="619298" cy="1929938"/>
          </a:xfrm>
          <a:custGeom>
            <a:avLst/>
            <a:gdLst/>
            <a:ahLst/>
            <a:cxnLst/>
            <a:rect l="l" t="t" r="r" b="b"/>
            <a:pathLst>
              <a:path w="567689" h="1769110">
                <a:moveTo>
                  <a:pt x="0" y="1768659"/>
                </a:moveTo>
                <a:lnTo>
                  <a:pt x="567677" y="1768659"/>
                </a:lnTo>
                <a:lnTo>
                  <a:pt x="567677" y="0"/>
                </a:lnTo>
                <a:lnTo>
                  <a:pt x="0" y="0"/>
                </a:lnTo>
                <a:lnTo>
                  <a:pt x="0" y="176865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3" name="object 23"/>
          <p:cNvSpPr/>
          <p:nvPr/>
        </p:nvSpPr>
        <p:spPr>
          <a:xfrm>
            <a:off x="9313839" y="2076520"/>
            <a:ext cx="628996" cy="1859973"/>
          </a:xfrm>
          <a:custGeom>
            <a:avLst/>
            <a:gdLst/>
            <a:ahLst/>
            <a:cxnLst/>
            <a:rect l="l" t="t" r="r" b="b"/>
            <a:pathLst>
              <a:path w="576579" h="1704975">
                <a:moveTo>
                  <a:pt x="0" y="1704975"/>
                </a:moveTo>
                <a:lnTo>
                  <a:pt x="576514" y="1704975"/>
                </a:lnTo>
                <a:lnTo>
                  <a:pt x="576514" y="0"/>
                </a:lnTo>
                <a:lnTo>
                  <a:pt x="0" y="0"/>
                </a:lnTo>
                <a:lnTo>
                  <a:pt x="0" y="17049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4" name="object 24"/>
          <p:cNvSpPr txBox="1"/>
          <p:nvPr/>
        </p:nvSpPr>
        <p:spPr>
          <a:xfrm>
            <a:off x="2335498" y="2007045"/>
            <a:ext cx="619298" cy="1924816"/>
          </a:xfrm>
          <a:prstGeom prst="rect">
            <a:avLst/>
          </a:prstGeom>
        </p:spPr>
        <p:txBody>
          <a:bodyPr vert="horz" wrap="square" lIns="0" tIns="693" rIns="0" bIns="0" rtlCol="0">
            <a:spAutoFit/>
          </a:bodyPr>
          <a:lstStyle/>
          <a:p>
            <a:pPr>
              <a:spcBef>
                <a:spcPts val="5"/>
              </a:spcBef>
            </a:pPr>
            <a:endParaRPr sz="2291">
              <a:latin typeface="Times New Roman"/>
              <a:cs typeface="Times New Roman"/>
            </a:endParaRPr>
          </a:p>
          <a:p>
            <a:pPr marL="144779"/>
            <a:r>
              <a:rPr sz="1909" b="1" spc="-44" dirty="0">
                <a:latin typeface="Arial"/>
                <a:cs typeface="Arial"/>
              </a:rPr>
              <a:t>1,0</a:t>
            </a:r>
            <a:endParaRPr sz="1909">
              <a:latin typeface="Arial"/>
              <a:cs typeface="Arial"/>
            </a:endParaRPr>
          </a:p>
          <a:p>
            <a:pPr marL="144779">
              <a:spcBef>
                <a:spcPts val="228"/>
              </a:spcBef>
            </a:pPr>
            <a:r>
              <a:rPr sz="1909" spc="-44" dirty="0">
                <a:latin typeface="Arial"/>
                <a:cs typeface="Arial"/>
              </a:rPr>
              <a:t>0,0</a:t>
            </a:r>
            <a:endParaRPr sz="1909">
              <a:latin typeface="Arial"/>
              <a:cs typeface="Arial"/>
            </a:endParaRPr>
          </a:p>
          <a:p>
            <a:pPr marL="144779">
              <a:spcBef>
                <a:spcPts val="223"/>
              </a:spcBef>
            </a:pPr>
            <a:r>
              <a:rPr sz="1909" b="1" spc="-44" dirty="0">
                <a:latin typeface="Arial"/>
                <a:cs typeface="Arial"/>
              </a:rPr>
              <a:t>0,5</a:t>
            </a:r>
            <a:endParaRPr sz="1909">
              <a:latin typeface="Arial"/>
              <a:cs typeface="Arial"/>
            </a:endParaRPr>
          </a:p>
          <a:p>
            <a:pPr marL="144779">
              <a:spcBef>
                <a:spcPts val="229"/>
              </a:spcBef>
            </a:pPr>
            <a:r>
              <a:rPr sz="1909" spc="-44" dirty="0">
                <a:latin typeface="Arial"/>
                <a:cs typeface="Arial"/>
              </a:rPr>
              <a:t>0,0</a:t>
            </a:r>
            <a:endParaRPr sz="1909">
              <a:latin typeface="Arial"/>
              <a:cs typeface="Arial"/>
            </a:endParaRPr>
          </a:p>
          <a:p>
            <a:pPr marL="144779">
              <a:spcBef>
                <a:spcPts val="229"/>
              </a:spcBef>
            </a:pPr>
            <a:r>
              <a:rPr sz="1909" spc="-44" dirty="0">
                <a:latin typeface="Arial"/>
                <a:cs typeface="Arial"/>
              </a:rPr>
              <a:t>0,0</a:t>
            </a:r>
            <a:endParaRPr sz="1909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945108" y="1996752"/>
          <a:ext cx="6369624" cy="1929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0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3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3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0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45" dirty="0">
                          <a:latin typeface="Arial"/>
                          <a:cs typeface="Arial"/>
                        </a:rPr>
                        <a:t>Economic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40" dirty="0">
                          <a:latin typeface="Arial"/>
                          <a:cs typeface="Arial"/>
                        </a:rPr>
                        <a:t>Luxe</a:t>
                      </a:r>
                      <a:r>
                        <a:rPr sz="19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b="1" u="heavy" spc="-60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-230000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7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250000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i="1" spc="-25" dirty="0">
                          <a:latin typeface="Arial"/>
                          <a:cs typeface="Arial"/>
                        </a:rPr>
                        <a:t>Prix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70" dirty="0">
                          <a:latin typeface="Arial"/>
                          <a:cs typeface="Arial"/>
                        </a:rPr>
                        <a:t>480000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70" dirty="0">
                          <a:latin typeface="Arial"/>
                          <a:cs typeface="Arial"/>
                        </a:rPr>
                        <a:t>50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i="1" spc="-45" dirty="0">
                          <a:latin typeface="Arial"/>
                          <a:cs typeface="Arial"/>
                        </a:rPr>
                        <a:t>Puissance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7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u="heavy" spc="-50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+40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u="heavy" spc="-3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-1,0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4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7,5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i="1" spc="-60" dirty="0">
                          <a:latin typeface="Arial"/>
                          <a:cs typeface="Arial"/>
                        </a:rPr>
                        <a:t>Consomm.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40" dirty="0">
                          <a:latin typeface="Arial"/>
                          <a:cs typeface="Arial"/>
                        </a:rPr>
                        <a:t>8,5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i="1" spc="-25" dirty="0">
                          <a:latin typeface="Arial"/>
                          <a:cs typeface="Arial"/>
                        </a:rPr>
                        <a:t>Habitabilité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u="heavy" spc="-4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i="1" spc="-50" dirty="0">
                          <a:latin typeface="Arial"/>
                          <a:cs typeface="Arial"/>
                        </a:rPr>
                        <a:t>Confort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u="heavy" spc="-4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+4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9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9313839" y="2076519"/>
            <a:ext cx="628996" cy="1851381"/>
          </a:xfrm>
          <a:prstGeom prst="rect">
            <a:avLst/>
          </a:prstGeom>
        </p:spPr>
        <p:txBody>
          <a:bodyPr vert="horz" wrap="square" lIns="0" tIns="2771" rIns="0" bIns="0" rtlCol="0">
            <a:spAutoFit/>
          </a:bodyPr>
          <a:lstStyle/>
          <a:p>
            <a:pPr>
              <a:spcBef>
                <a:spcPts val="22"/>
              </a:spcBef>
            </a:pPr>
            <a:endParaRPr>
              <a:latin typeface="Times New Roman"/>
              <a:cs typeface="Times New Roman"/>
            </a:endParaRPr>
          </a:p>
          <a:p>
            <a:pPr marL="154477"/>
            <a:r>
              <a:rPr sz="1909" spc="-44" dirty="0">
                <a:latin typeface="Arial"/>
                <a:cs typeface="Arial"/>
              </a:rPr>
              <a:t>0,0</a:t>
            </a:r>
            <a:endParaRPr sz="1909">
              <a:latin typeface="Arial"/>
              <a:cs typeface="Arial"/>
            </a:endParaRPr>
          </a:p>
          <a:p>
            <a:pPr marL="154477">
              <a:spcBef>
                <a:spcPts val="229"/>
              </a:spcBef>
            </a:pPr>
            <a:r>
              <a:rPr sz="1909" b="1" spc="-44" dirty="0">
                <a:latin typeface="Arial"/>
                <a:cs typeface="Arial"/>
              </a:rPr>
              <a:t>1,0</a:t>
            </a:r>
            <a:endParaRPr sz="1909">
              <a:latin typeface="Arial"/>
              <a:cs typeface="Arial"/>
            </a:endParaRPr>
          </a:p>
          <a:p>
            <a:pPr marL="154477">
              <a:spcBef>
                <a:spcPts val="228"/>
              </a:spcBef>
            </a:pPr>
            <a:r>
              <a:rPr sz="1909" spc="-44" dirty="0">
                <a:latin typeface="Arial"/>
                <a:cs typeface="Arial"/>
              </a:rPr>
              <a:t>0,0</a:t>
            </a:r>
            <a:endParaRPr sz="1909">
              <a:latin typeface="Arial"/>
              <a:cs typeface="Arial"/>
            </a:endParaRPr>
          </a:p>
          <a:p>
            <a:pPr marL="154477">
              <a:spcBef>
                <a:spcPts val="223"/>
              </a:spcBef>
            </a:pPr>
            <a:r>
              <a:rPr sz="1909" b="1" spc="-44" dirty="0">
                <a:latin typeface="Arial"/>
                <a:cs typeface="Arial"/>
              </a:rPr>
              <a:t>0,5</a:t>
            </a:r>
            <a:endParaRPr sz="1909">
              <a:latin typeface="Arial"/>
              <a:cs typeface="Arial"/>
            </a:endParaRPr>
          </a:p>
          <a:p>
            <a:pPr marL="154477">
              <a:spcBef>
                <a:spcPts val="229"/>
              </a:spcBef>
            </a:pPr>
            <a:r>
              <a:rPr sz="1909" b="1" spc="-44" dirty="0">
                <a:latin typeface="Arial"/>
                <a:cs typeface="Arial"/>
              </a:rPr>
              <a:t>1,0</a:t>
            </a:r>
            <a:endParaRPr sz="1909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4940" y="1446414"/>
            <a:ext cx="2714937" cy="5539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8" name="object 28"/>
          <p:cNvSpPr/>
          <p:nvPr/>
        </p:nvSpPr>
        <p:spPr>
          <a:xfrm>
            <a:off x="8375350" y="1521230"/>
            <a:ext cx="2708287" cy="555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9" name="object 29"/>
          <p:cNvSpPr txBox="1"/>
          <p:nvPr/>
        </p:nvSpPr>
        <p:spPr>
          <a:xfrm>
            <a:off x="1338902" y="1528295"/>
            <a:ext cx="2297084" cy="41685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2618" b="1" dirty="0">
                <a:solidFill>
                  <a:srgbClr val="3333CC"/>
                </a:solidFill>
                <a:latin typeface="Times New Roman"/>
                <a:cs typeface="Times New Roman"/>
              </a:rPr>
              <a:t>Préf</a:t>
            </a:r>
            <a:r>
              <a:rPr sz="2618" b="1" spc="-1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18" b="1" dirty="0">
                <a:solidFill>
                  <a:srgbClr val="3333CC"/>
                </a:solidFill>
                <a:latin typeface="Times New Roman"/>
                <a:cs typeface="Times New Roman"/>
              </a:rPr>
              <a:t>(Eco.,Lux.)</a:t>
            </a:r>
            <a:endParaRPr sz="2618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70284" y="1604495"/>
            <a:ext cx="2296391" cy="41685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2618" b="1" dirty="0">
                <a:solidFill>
                  <a:srgbClr val="3333CC"/>
                </a:solidFill>
                <a:latin typeface="Times New Roman"/>
                <a:cs typeface="Times New Roman"/>
              </a:rPr>
              <a:t>Préf</a:t>
            </a:r>
            <a:r>
              <a:rPr sz="2618" b="1" spc="-76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18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(Lux.,Eco.)</a:t>
            </a:r>
            <a:endParaRPr sz="261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22764" y="1995055"/>
            <a:ext cx="1025236" cy="1853045"/>
          </a:xfrm>
          <a:custGeom>
            <a:avLst/>
            <a:gdLst/>
            <a:ahLst/>
            <a:cxnLst/>
            <a:rect l="l" t="t" r="r" b="b"/>
            <a:pathLst>
              <a:path w="939800" h="1698625">
                <a:moveTo>
                  <a:pt x="0" y="849376"/>
                </a:moveTo>
                <a:lnTo>
                  <a:pt x="1179" y="788712"/>
                </a:lnTo>
                <a:lnTo>
                  <a:pt x="4666" y="729200"/>
                </a:lnTo>
                <a:lnTo>
                  <a:pt x="10379" y="670984"/>
                </a:lnTo>
                <a:lnTo>
                  <a:pt x="18240" y="614207"/>
                </a:lnTo>
                <a:lnTo>
                  <a:pt x="28170" y="559013"/>
                </a:lnTo>
                <a:lnTo>
                  <a:pt x="40087" y="505546"/>
                </a:lnTo>
                <a:lnTo>
                  <a:pt x="53914" y="453949"/>
                </a:lnTo>
                <a:lnTo>
                  <a:pt x="69570" y="404366"/>
                </a:lnTo>
                <a:lnTo>
                  <a:pt x="86977" y="356941"/>
                </a:lnTo>
                <a:lnTo>
                  <a:pt x="106054" y="311817"/>
                </a:lnTo>
                <a:lnTo>
                  <a:pt x="126722" y="269138"/>
                </a:lnTo>
                <a:lnTo>
                  <a:pt x="148902" y="229048"/>
                </a:lnTo>
                <a:lnTo>
                  <a:pt x="172513" y="191690"/>
                </a:lnTo>
                <a:lnTo>
                  <a:pt x="197477" y="157209"/>
                </a:lnTo>
                <a:lnTo>
                  <a:pt x="223714" y="125747"/>
                </a:lnTo>
                <a:lnTo>
                  <a:pt x="251145" y="97448"/>
                </a:lnTo>
                <a:lnTo>
                  <a:pt x="309269" y="50915"/>
                </a:lnTo>
                <a:lnTo>
                  <a:pt x="371213" y="18760"/>
                </a:lnTo>
                <a:lnTo>
                  <a:pt x="436340" y="2132"/>
                </a:lnTo>
                <a:lnTo>
                  <a:pt x="469900" y="0"/>
                </a:lnTo>
                <a:lnTo>
                  <a:pt x="503451" y="2132"/>
                </a:lnTo>
                <a:lnTo>
                  <a:pt x="536367" y="8433"/>
                </a:lnTo>
                <a:lnTo>
                  <a:pt x="599973" y="32969"/>
                </a:lnTo>
                <a:lnTo>
                  <a:pt x="660082" y="72456"/>
                </a:lnTo>
                <a:lnTo>
                  <a:pt x="716056" y="125747"/>
                </a:lnTo>
                <a:lnTo>
                  <a:pt x="742294" y="157209"/>
                </a:lnTo>
                <a:lnTo>
                  <a:pt x="767259" y="191690"/>
                </a:lnTo>
                <a:lnTo>
                  <a:pt x="790873" y="229048"/>
                </a:lnTo>
                <a:lnTo>
                  <a:pt x="813054" y="269138"/>
                </a:lnTo>
                <a:lnTo>
                  <a:pt x="833725" y="311817"/>
                </a:lnTo>
                <a:lnTo>
                  <a:pt x="852804" y="356941"/>
                </a:lnTo>
                <a:lnTo>
                  <a:pt x="870213" y="404366"/>
                </a:lnTo>
                <a:lnTo>
                  <a:pt x="885873" y="453949"/>
                </a:lnTo>
                <a:lnTo>
                  <a:pt x="899702" y="505546"/>
                </a:lnTo>
                <a:lnTo>
                  <a:pt x="911622" y="559013"/>
                </a:lnTo>
                <a:lnTo>
                  <a:pt x="921554" y="614207"/>
                </a:lnTo>
                <a:lnTo>
                  <a:pt x="929417" y="670984"/>
                </a:lnTo>
                <a:lnTo>
                  <a:pt x="935132" y="729200"/>
                </a:lnTo>
                <a:lnTo>
                  <a:pt x="938619" y="788712"/>
                </a:lnTo>
                <a:lnTo>
                  <a:pt x="939800" y="849376"/>
                </a:lnTo>
                <a:lnTo>
                  <a:pt x="938619" y="910023"/>
                </a:lnTo>
                <a:lnTo>
                  <a:pt x="935132" y="969521"/>
                </a:lnTo>
                <a:lnTo>
                  <a:pt x="929417" y="1027724"/>
                </a:lnTo>
                <a:lnTo>
                  <a:pt x="921554" y="1084489"/>
                </a:lnTo>
                <a:lnTo>
                  <a:pt x="911622" y="1139672"/>
                </a:lnTo>
                <a:lnTo>
                  <a:pt x="899702" y="1193129"/>
                </a:lnTo>
                <a:lnTo>
                  <a:pt x="885873" y="1244718"/>
                </a:lnTo>
                <a:lnTo>
                  <a:pt x="870213" y="1294293"/>
                </a:lnTo>
                <a:lnTo>
                  <a:pt x="852804" y="1341712"/>
                </a:lnTo>
                <a:lnTo>
                  <a:pt x="833725" y="1386830"/>
                </a:lnTo>
                <a:lnTo>
                  <a:pt x="813054" y="1429504"/>
                </a:lnTo>
                <a:lnTo>
                  <a:pt x="790873" y="1469590"/>
                </a:lnTo>
                <a:lnTo>
                  <a:pt x="767259" y="1506944"/>
                </a:lnTo>
                <a:lnTo>
                  <a:pt x="742294" y="1541423"/>
                </a:lnTo>
                <a:lnTo>
                  <a:pt x="716056" y="1572883"/>
                </a:lnTo>
                <a:lnTo>
                  <a:pt x="688626" y="1601180"/>
                </a:lnTo>
                <a:lnTo>
                  <a:pt x="630505" y="1647710"/>
                </a:lnTo>
                <a:lnTo>
                  <a:pt x="568567" y="1679864"/>
                </a:lnTo>
                <a:lnTo>
                  <a:pt x="503451" y="1696492"/>
                </a:lnTo>
                <a:lnTo>
                  <a:pt x="469900" y="1698625"/>
                </a:lnTo>
                <a:lnTo>
                  <a:pt x="436340" y="1696492"/>
                </a:lnTo>
                <a:lnTo>
                  <a:pt x="403418" y="1690191"/>
                </a:lnTo>
                <a:lnTo>
                  <a:pt x="339803" y="1665656"/>
                </a:lnTo>
                <a:lnTo>
                  <a:pt x="279690" y="1626170"/>
                </a:lnTo>
                <a:lnTo>
                  <a:pt x="223714" y="1572883"/>
                </a:lnTo>
                <a:lnTo>
                  <a:pt x="197477" y="1541423"/>
                </a:lnTo>
                <a:lnTo>
                  <a:pt x="172513" y="1506944"/>
                </a:lnTo>
                <a:lnTo>
                  <a:pt x="148902" y="1469590"/>
                </a:lnTo>
                <a:lnTo>
                  <a:pt x="126722" y="1429504"/>
                </a:lnTo>
                <a:lnTo>
                  <a:pt x="106054" y="1386830"/>
                </a:lnTo>
                <a:lnTo>
                  <a:pt x="86977" y="1341712"/>
                </a:lnTo>
                <a:lnTo>
                  <a:pt x="69570" y="1294293"/>
                </a:lnTo>
                <a:lnTo>
                  <a:pt x="53914" y="1244718"/>
                </a:lnTo>
                <a:lnTo>
                  <a:pt x="40087" y="1193129"/>
                </a:lnTo>
                <a:lnTo>
                  <a:pt x="28170" y="1139672"/>
                </a:lnTo>
                <a:lnTo>
                  <a:pt x="18240" y="1084489"/>
                </a:lnTo>
                <a:lnTo>
                  <a:pt x="10379" y="1027724"/>
                </a:lnTo>
                <a:lnTo>
                  <a:pt x="4666" y="969521"/>
                </a:lnTo>
                <a:lnTo>
                  <a:pt x="1179" y="910023"/>
                </a:lnTo>
                <a:lnTo>
                  <a:pt x="0" y="849376"/>
                </a:lnTo>
                <a:close/>
              </a:path>
            </a:pathLst>
          </a:custGeom>
          <a:ln w="508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32" name="object 32"/>
          <p:cNvSpPr/>
          <p:nvPr/>
        </p:nvSpPr>
        <p:spPr>
          <a:xfrm>
            <a:off x="9088582" y="2161310"/>
            <a:ext cx="1025236" cy="1853045"/>
          </a:xfrm>
          <a:custGeom>
            <a:avLst/>
            <a:gdLst/>
            <a:ahLst/>
            <a:cxnLst/>
            <a:rect l="l" t="t" r="r" b="b"/>
            <a:pathLst>
              <a:path w="939800" h="1698625">
                <a:moveTo>
                  <a:pt x="0" y="849376"/>
                </a:moveTo>
                <a:lnTo>
                  <a:pt x="1180" y="788712"/>
                </a:lnTo>
                <a:lnTo>
                  <a:pt x="4667" y="729200"/>
                </a:lnTo>
                <a:lnTo>
                  <a:pt x="10382" y="670984"/>
                </a:lnTo>
                <a:lnTo>
                  <a:pt x="18245" y="614207"/>
                </a:lnTo>
                <a:lnTo>
                  <a:pt x="28177" y="559013"/>
                </a:lnTo>
                <a:lnTo>
                  <a:pt x="40097" y="505546"/>
                </a:lnTo>
                <a:lnTo>
                  <a:pt x="53926" y="453949"/>
                </a:lnTo>
                <a:lnTo>
                  <a:pt x="69586" y="404366"/>
                </a:lnTo>
                <a:lnTo>
                  <a:pt x="86995" y="356941"/>
                </a:lnTo>
                <a:lnTo>
                  <a:pt x="106074" y="311817"/>
                </a:lnTo>
                <a:lnTo>
                  <a:pt x="126745" y="269138"/>
                </a:lnTo>
                <a:lnTo>
                  <a:pt x="148926" y="229048"/>
                </a:lnTo>
                <a:lnTo>
                  <a:pt x="172540" y="191690"/>
                </a:lnTo>
                <a:lnTo>
                  <a:pt x="197505" y="157209"/>
                </a:lnTo>
                <a:lnTo>
                  <a:pt x="223743" y="125747"/>
                </a:lnTo>
                <a:lnTo>
                  <a:pt x="251173" y="97448"/>
                </a:lnTo>
                <a:lnTo>
                  <a:pt x="309294" y="50915"/>
                </a:lnTo>
                <a:lnTo>
                  <a:pt x="371232" y="18760"/>
                </a:lnTo>
                <a:lnTo>
                  <a:pt x="436348" y="2132"/>
                </a:lnTo>
                <a:lnTo>
                  <a:pt x="469900" y="0"/>
                </a:lnTo>
                <a:lnTo>
                  <a:pt x="503451" y="2132"/>
                </a:lnTo>
                <a:lnTo>
                  <a:pt x="536367" y="8433"/>
                </a:lnTo>
                <a:lnTo>
                  <a:pt x="599973" y="32969"/>
                </a:lnTo>
                <a:lnTo>
                  <a:pt x="660082" y="72456"/>
                </a:lnTo>
                <a:lnTo>
                  <a:pt x="716056" y="125747"/>
                </a:lnTo>
                <a:lnTo>
                  <a:pt x="742294" y="157209"/>
                </a:lnTo>
                <a:lnTo>
                  <a:pt x="767259" y="191690"/>
                </a:lnTo>
                <a:lnTo>
                  <a:pt x="790873" y="229048"/>
                </a:lnTo>
                <a:lnTo>
                  <a:pt x="813054" y="269138"/>
                </a:lnTo>
                <a:lnTo>
                  <a:pt x="833725" y="311817"/>
                </a:lnTo>
                <a:lnTo>
                  <a:pt x="852804" y="356941"/>
                </a:lnTo>
                <a:lnTo>
                  <a:pt x="870213" y="404366"/>
                </a:lnTo>
                <a:lnTo>
                  <a:pt x="885873" y="453949"/>
                </a:lnTo>
                <a:lnTo>
                  <a:pt x="899702" y="505546"/>
                </a:lnTo>
                <a:lnTo>
                  <a:pt x="911622" y="559013"/>
                </a:lnTo>
                <a:lnTo>
                  <a:pt x="921554" y="614207"/>
                </a:lnTo>
                <a:lnTo>
                  <a:pt x="929417" y="670984"/>
                </a:lnTo>
                <a:lnTo>
                  <a:pt x="935132" y="729200"/>
                </a:lnTo>
                <a:lnTo>
                  <a:pt x="938619" y="788712"/>
                </a:lnTo>
                <a:lnTo>
                  <a:pt x="939800" y="849376"/>
                </a:lnTo>
                <a:lnTo>
                  <a:pt x="938619" y="910023"/>
                </a:lnTo>
                <a:lnTo>
                  <a:pt x="935132" y="969521"/>
                </a:lnTo>
                <a:lnTo>
                  <a:pt x="929417" y="1027724"/>
                </a:lnTo>
                <a:lnTo>
                  <a:pt x="921554" y="1084489"/>
                </a:lnTo>
                <a:lnTo>
                  <a:pt x="911622" y="1139672"/>
                </a:lnTo>
                <a:lnTo>
                  <a:pt x="899702" y="1193129"/>
                </a:lnTo>
                <a:lnTo>
                  <a:pt x="885873" y="1244718"/>
                </a:lnTo>
                <a:lnTo>
                  <a:pt x="870213" y="1294293"/>
                </a:lnTo>
                <a:lnTo>
                  <a:pt x="852804" y="1341712"/>
                </a:lnTo>
                <a:lnTo>
                  <a:pt x="833725" y="1386830"/>
                </a:lnTo>
                <a:lnTo>
                  <a:pt x="813054" y="1429504"/>
                </a:lnTo>
                <a:lnTo>
                  <a:pt x="790873" y="1469590"/>
                </a:lnTo>
                <a:lnTo>
                  <a:pt x="767259" y="1506944"/>
                </a:lnTo>
                <a:lnTo>
                  <a:pt x="742294" y="1541423"/>
                </a:lnTo>
                <a:lnTo>
                  <a:pt x="716056" y="1572883"/>
                </a:lnTo>
                <a:lnTo>
                  <a:pt x="688626" y="1601180"/>
                </a:lnTo>
                <a:lnTo>
                  <a:pt x="630505" y="1647710"/>
                </a:lnTo>
                <a:lnTo>
                  <a:pt x="568567" y="1679864"/>
                </a:lnTo>
                <a:lnTo>
                  <a:pt x="503451" y="1696492"/>
                </a:lnTo>
                <a:lnTo>
                  <a:pt x="469900" y="1698625"/>
                </a:lnTo>
                <a:lnTo>
                  <a:pt x="436348" y="1696492"/>
                </a:lnTo>
                <a:lnTo>
                  <a:pt x="403432" y="1690191"/>
                </a:lnTo>
                <a:lnTo>
                  <a:pt x="339826" y="1665656"/>
                </a:lnTo>
                <a:lnTo>
                  <a:pt x="279717" y="1626170"/>
                </a:lnTo>
                <a:lnTo>
                  <a:pt x="223743" y="1572883"/>
                </a:lnTo>
                <a:lnTo>
                  <a:pt x="197505" y="1541423"/>
                </a:lnTo>
                <a:lnTo>
                  <a:pt x="172540" y="1506944"/>
                </a:lnTo>
                <a:lnTo>
                  <a:pt x="148926" y="1469590"/>
                </a:lnTo>
                <a:lnTo>
                  <a:pt x="126745" y="1429504"/>
                </a:lnTo>
                <a:lnTo>
                  <a:pt x="106074" y="1386830"/>
                </a:lnTo>
                <a:lnTo>
                  <a:pt x="86995" y="1341712"/>
                </a:lnTo>
                <a:lnTo>
                  <a:pt x="69586" y="1294293"/>
                </a:lnTo>
                <a:lnTo>
                  <a:pt x="53926" y="1244718"/>
                </a:lnTo>
                <a:lnTo>
                  <a:pt x="40097" y="1193129"/>
                </a:lnTo>
                <a:lnTo>
                  <a:pt x="28177" y="1139672"/>
                </a:lnTo>
                <a:lnTo>
                  <a:pt x="18245" y="1084489"/>
                </a:lnTo>
                <a:lnTo>
                  <a:pt x="10382" y="1027724"/>
                </a:lnTo>
                <a:lnTo>
                  <a:pt x="4667" y="969521"/>
                </a:lnTo>
                <a:lnTo>
                  <a:pt x="1180" y="910023"/>
                </a:lnTo>
                <a:lnTo>
                  <a:pt x="0" y="849376"/>
                </a:lnTo>
                <a:close/>
              </a:path>
            </a:pathLst>
          </a:custGeom>
          <a:ln w="508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33" name="object 33"/>
          <p:cNvSpPr txBox="1"/>
          <p:nvPr/>
        </p:nvSpPr>
        <p:spPr>
          <a:xfrm>
            <a:off x="2147454" y="4076700"/>
            <a:ext cx="3241964" cy="2178435"/>
          </a:xfrm>
          <a:prstGeom prst="rect">
            <a:avLst/>
          </a:prstGeom>
          <a:ln w="76200">
            <a:solidFill>
              <a:srgbClr val="00CC99"/>
            </a:solidFill>
          </a:ln>
        </p:spPr>
        <p:txBody>
          <a:bodyPr vert="horz" wrap="square" lIns="0" tIns="203662" rIns="0" bIns="0" rtlCol="0">
            <a:spAutoFit/>
          </a:bodyPr>
          <a:lstStyle/>
          <a:p>
            <a:pPr marL="617908">
              <a:spcBef>
                <a:spcPts val="1604"/>
              </a:spcBef>
            </a:pPr>
            <a:r>
              <a:rPr sz="1964" spc="-5" dirty="0">
                <a:solidFill>
                  <a:srgbClr val="808080"/>
                </a:solidFill>
                <a:latin typeface="Times New Roman"/>
                <a:cs typeface="Times New Roman"/>
              </a:rPr>
              <a:t>Préférence</a:t>
            </a:r>
            <a:endParaRPr sz="19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345">
              <a:latin typeface="Times New Roman"/>
              <a:cs typeface="Times New Roman"/>
            </a:endParaRPr>
          </a:p>
          <a:p>
            <a:pPr marR="175259" algn="r"/>
            <a:r>
              <a:rPr sz="1964" dirty="0">
                <a:solidFill>
                  <a:srgbClr val="808080"/>
                </a:solidFill>
                <a:latin typeface="Times New Roman"/>
                <a:cs typeface="Times New Roman"/>
              </a:rPr>
              <a:t>É</a:t>
            </a:r>
            <a:r>
              <a:rPr sz="1964" spc="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1964" dirty="0">
                <a:solidFill>
                  <a:srgbClr val="808080"/>
                </a:solidFill>
                <a:latin typeface="Times New Roman"/>
                <a:cs typeface="Times New Roman"/>
              </a:rPr>
              <a:t>art</a:t>
            </a:r>
            <a:endParaRPr sz="1964">
              <a:latin typeface="Times New Roman"/>
              <a:cs typeface="Times New Roman"/>
            </a:endParaRPr>
          </a:p>
        </p:txBody>
      </p:sp>
      <p:sp>
        <p:nvSpPr>
          <p:cNvPr id="35" name="object 2"/>
          <p:cNvSpPr txBox="1">
            <a:spLocks noGrp="1"/>
          </p:cNvSpPr>
          <p:nvPr>
            <p:ph type="title"/>
          </p:nvPr>
        </p:nvSpPr>
        <p:spPr>
          <a:xfrm>
            <a:off x="1243027" y="861663"/>
            <a:ext cx="6537267" cy="753353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dirty="0"/>
              <a:t>Exemple:</a:t>
            </a:r>
            <a:endParaRPr dirty="0"/>
          </a:p>
        </p:txBody>
      </p:sp>
      <p:sp>
        <p:nvSpPr>
          <p:cNvPr id="36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37" name="Espace réservé du pied de page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37</a:t>
            </a:fld>
            <a:endParaRPr lang="fr-FR"/>
          </a:p>
        </p:txBody>
      </p:sp>
      <p:sp>
        <p:nvSpPr>
          <p:cNvPr id="39" name="Espace réservé de la date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1769020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7454" y="4076700"/>
            <a:ext cx="3241964" cy="2209800"/>
            <a:chOff x="952500" y="3736975"/>
            <a:chExt cx="2971800" cy="2025650"/>
          </a:xfrm>
        </p:grpSpPr>
        <p:sp>
          <p:nvSpPr>
            <p:cNvPr id="3" name="object 3"/>
            <p:cNvSpPr/>
            <p:nvPr/>
          </p:nvSpPr>
          <p:spPr>
            <a:xfrm>
              <a:off x="952500" y="3736975"/>
              <a:ext cx="2971800" cy="2025650"/>
            </a:xfrm>
            <a:custGeom>
              <a:avLst/>
              <a:gdLst/>
              <a:ahLst/>
              <a:cxnLst/>
              <a:rect l="l" t="t" r="r" b="b"/>
              <a:pathLst>
                <a:path w="2971800" h="2025650">
                  <a:moveTo>
                    <a:pt x="2971800" y="0"/>
                  </a:moveTo>
                  <a:lnTo>
                    <a:pt x="0" y="0"/>
                  </a:lnTo>
                  <a:lnTo>
                    <a:pt x="0" y="2025650"/>
                  </a:lnTo>
                  <a:lnTo>
                    <a:pt x="2971800" y="202565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" name="object 4"/>
            <p:cNvSpPr/>
            <p:nvPr/>
          </p:nvSpPr>
          <p:spPr>
            <a:xfrm>
              <a:off x="1392301" y="3982974"/>
              <a:ext cx="25400" cy="1398905"/>
            </a:xfrm>
            <a:custGeom>
              <a:avLst/>
              <a:gdLst/>
              <a:ahLst/>
              <a:cxnLst/>
              <a:rect l="l" t="t" r="r" b="b"/>
              <a:pathLst>
                <a:path w="25400" h="1398904">
                  <a:moveTo>
                    <a:pt x="25273" y="0"/>
                  </a:moveTo>
                  <a:lnTo>
                    <a:pt x="0" y="0"/>
                  </a:lnTo>
                  <a:lnTo>
                    <a:pt x="0" y="1398651"/>
                  </a:lnTo>
                  <a:lnTo>
                    <a:pt x="25273" y="1398651"/>
                  </a:lnTo>
                  <a:lnTo>
                    <a:pt x="252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5" name="object 5"/>
            <p:cNvSpPr/>
            <p:nvPr/>
          </p:nvSpPr>
          <p:spPr>
            <a:xfrm>
              <a:off x="1370076" y="3891026"/>
              <a:ext cx="69723" cy="98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6" name="object 6"/>
            <p:cNvSpPr/>
            <p:nvPr/>
          </p:nvSpPr>
          <p:spPr>
            <a:xfrm>
              <a:off x="1405001" y="5378450"/>
              <a:ext cx="2125980" cy="25400"/>
            </a:xfrm>
            <a:custGeom>
              <a:avLst/>
              <a:gdLst/>
              <a:ahLst/>
              <a:cxnLst/>
              <a:rect l="l" t="t" r="r" b="b"/>
              <a:pathLst>
                <a:path w="2125979" h="25400">
                  <a:moveTo>
                    <a:pt x="212559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25599" y="25400"/>
                  </a:lnTo>
                  <a:lnTo>
                    <a:pt x="2125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7" name="object 7"/>
            <p:cNvSpPr/>
            <p:nvPr/>
          </p:nvSpPr>
          <p:spPr>
            <a:xfrm>
              <a:off x="3533775" y="5357812"/>
              <a:ext cx="106299" cy="65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8" name="object 8"/>
            <p:cNvSpPr/>
            <p:nvPr/>
          </p:nvSpPr>
          <p:spPr>
            <a:xfrm>
              <a:off x="1405001" y="4210049"/>
              <a:ext cx="2019300" cy="1196975"/>
            </a:xfrm>
            <a:custGeom>
              <a:avLst/>
              <a:gdLst/>
              <a:ahLst/>
              <a:cxnLst/>
              <a:rect l="l" t="t" r="r" b="b"/>
              <a:pathLst>
                <a:path w="2019300" h="1196975">
                  <a:moveTo>
                    <a:pt x="2019173" y="0"/>
                  </a:moveTo>
                  <a:lnTo>
                    <a:pt x="1485900" y="0"/>
                  </a:lnTo>
                  <a:lnTo>
                    <a:pt x="1485900" y="31978"/>
                  </a:lnTo>
                  <a:lnTo>
                    <a:pt x="1455674" y="11049"/>
                  </a:lnTo>
                  <a:lnTo>
                    <a:pt x="514350" y="1157287"/>
                  </a:lnTo>
                  <a:lnTo>
                    <a:pt x="0" y="1157287"/>
                  </a:lnTo>
                  <a:lnTo>
                    <a:pt x="0" y="1196975"/>
                  </a:lnTo>
                  <a:lnTo>
                    <a:pt x="525399" y="1196975"/>
                  </a:lnTo>
                  <a:lnTo>
                    <a:pt x="525399" y="1164945"/>
                  </a:lnTo>
                  <a:lnTo>
                    <a:pt x="555625" y="1185862"/>
                  </a:lnTo>
                  <a:lnTo>
                    <a:pt x="1496949" y="39624"/>
                  </a:lnTo>
                  <a:lnTo>
                    <a:pt x="2019173" y="39624"/>
                  </a:lnTo>
                  <a:lnTo>
                    <a:pt x="2019173" y="0"/>
                  </a:lnTo>
                  <a:close/>
                </a:path>
              </a:pathLst>
            </a:custGeom>
            <a:solidFill>
              <a:srgbClr val="ED0D21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9" name="object 9"/>
            <p:cNvSpPr/>
            <p:nvPr/>
          </p:nvSpPr>
          <p:spPr>
            <a:xfrm>
              <a:off x="1341500" y="5464175"/>
              <a:ext cx="98298" cy="146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7612" y="4079875"/>
              <a:ext cx="53975" cy="146050"/>
            </a:xfrm>
            <a:custGeom>
              <a:avLst/>
              <a:gdLst/>
              <a:ahLst/>
              <a:cxnLst/>
              <a:rect l="l" t="t" r="r" b="b"/>
              <a:pathLst>
                <a:path w="53975" h="146050">
                  <a:moveTo>
                    <a:pt x="53911" y="0"/>
                  </a:moveTo>
                  <a:lnTo>
                    <a:pt x="42862" y="0"/>
                  </a:lnTo>
                  <a:lnTo>
                    <a:pt x="41275" y="3175"/>
                  </a:lnTo>
                  <a:lnTo>
                    <a:pt x="39687" y="4699"/>
                  </a:lnTo>
                  <a:lnTo>
                    <a:pt x="38100" y="7874"/>
                  </a:lnTo>
                  <a:lnTo>
                    <a:pt x="36512" y="9525"/>
                  </a:lnTo>
                  <a:lnTo>
                    <a:pt x="33337" y="11049"/>
                  </a:lnTo>
                  <a:lnTo>
                    <a:pt x="31750" y="14224"/>
                  </a:lnTo>
                  <a:lnTo>
                    <a:pt x="26987" y="19050"/>
                  </a:lnTo>
                  <a:lnTo>
                    <a:pt x="22225" y="22225"/>
                  </a:lnTo>
                  <a:lnTo>
                    <a:pt x="20637" y="23749"/>
                  </a:lnTo>
                  <a:lnTo>
                    <a:pt x="17462" y="25400"/>
                  </a:lnTo>
                  <a:lnTo>
                    <a:pt x="11112" y="31750"/>
                  </a:lnTo>
                  <a:lnTo>
                    <a:pt x="4762" y="34925"/>
                  </a:lnTo>
                  <a:lnTo>
                    <a:pt x="0" y="36449"/>
                  </a:lnTo>
                  <a:lnTo>
                    <a:pt x="0" y="53975"/>
                  </a:lnTo>
                  <a:lnTo>
                    <a:pt x="3175" y="53975"/>
                  </a:lnTo>
                  <a:lnTo>
                    <a:pt x="6350" y="50800"/>
                  </a:lnTo>
                  <a:lnTo>
                    <a:pt x="12700" y="47625"/>
                  </a:lnTo>
                  <a:lnTo>
                    <a:pt x="14287" y="45974"/>
                  </a:lnTo>
                  <a:lnTo>
                    <a:pt x="15875" y="45974"/>
                  </a:lnTo>
                  <a:lnTo>
                    <a:pt x="19050" y="42799"/>
                  </a:lnTo>
                  <a:lnTo>
                    <a:pt x="22225" y="41275"/>
                  </a:lnTo>
                  <a:lnTo>
                    <a:pt x="23812" y="41275"/>
                  </a:lnTo>
                  <a:lnTo>
                    <a:pt x="26987" y="39624"/>
                  </a:lnTo>
                  <a:lnTo>
                    <a:pt x="28575" y="38100"/>
                  </a:lnTo>
                  <a:lnTo>
                    <a:pt x="34925" y="34925"/>
                  </a:lnTo>
                  <a:lnTo>
                    <a:pt x="36512" y="31750"/>
                  </a:lnTo>
                  <a:lnTo>
                    <a:pt x="36512" y="146050"/>
                  </a:lnTo>
                  <a:lnTo>
                    <a:pt x="53911" y="146050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0775" y="5499100"/>
              <a:ext cx="96774" cy="1476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7975" y="5499100"/>
              <a:ext cx="96774" cy="1476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4551" y="4280662"/>
              <a:ext cx="12700" cy="130175"/>
            </a:xfrm>
            <a:custGeom>
              <a:avLst/>
              <a:gdLst/>
              <a:ahLst/>
              <a:cxnLst/>
              <a:rect l="l" t="t" r="r" b="b"/>
              <a:pathLst>
                <a:path w="12700" h="130175">
                  <a:moveTo>
                    <a:pt x="0" y="0"/>
                  </a:moveTo>
                  <a:lnTo>
                    <a:pt x="12700" y="0"/>
                  </a:lnTo>
                </a:path>
                <a:path w="12700" h="130175">
                  <a:moveTo>
                    <a:pt x="0" y="130175"/>
                  </a:moveTo>
                  <a:lnTo>
                    <a:pt x="12700" y="130175"/>
                  </a:lnTo>
                </a:path>
              </a:pathLst>
            </a:custGeom>
            <a:ln w="17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0901" y="45307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0901" y="466090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699"/>
                  </a:moveTo>
                  <a:lnTo>
                    <a:pt x="6350" y="8699"/>
                  </a:lnTo>
                </a:path>
              </a:pathLst>
            </a:custGeom>
            <a:ln w="17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0901" y="4789550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0901" y="4919725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699"/>
                  </a:moveTo>
                  <a:lnTo>
                    <a:pt x="6350" y="8699"/>
                  </a:lnTo>
                </a:path>
              </a:pathLst>
            </a:custGeom>
            <a:ln w="17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0901" y="5049837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731"/>
                  </a:moveTo>
                  <a:lnTo>
                    <a:pt x="6350" y="8731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0901" y="51784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0901" y="530860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731"/>
                  </a:moveTo>
                  <a:lnTo>
                    <a:pt x="6350" y="8731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96915" y="2034887"/>
          <a:ext cx="8146470" cy="1768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5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2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54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Economic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b="1" spc="15" dirty="0">
                          <a:latin typeface="Arial"/>
                          <a:cs typeface="Arial"/>
                        </a:rPr>
                        <a:t>Luxe</a:t>
                      </a:r>
                      <a:r>
                        <a:rPr sz="17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2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700" i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700" i="1" spc="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00" i="1" spc="-1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700" i="1" dirty="0">
                          <a:latin typeface="Arial"/>
                          <a:cs typeface="Arial"/>
                        </a:rPr>
                        <a:t>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55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98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b="1" u="heavy" spc="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-230000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30"/>
                        </a:lnSpc>
                        <a:spcBef>
                          <a:spcPts val="200"/>
                        </a:spcBef>
                      </a:pPr>
                      <a:r>
                        <a:rPr sz="1700" spc="5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250000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77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889"/>
                        </a:lnSpc>
                        <a:spcBef>
                          <a:spcPts val="140"/>
                        </a:spcBef>
                      </a:pPr>
                      <a:r>
                        <a:rPr sz="1700" i="1" spc="15" dirty="0">
                          <a:latin typeface="Arial"/>
                          <a:cs typeface="Arial"/>
                        </a:rPr>
                        <a:t>Prix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39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30"/>
                        </a:lnSpc>
                        <a:spcBef>
                          <a:spcPts val="200"/>
                        </a:spcBef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480000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77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  <a:spcBef>
                          <a:spcPts val="2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77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  <a:spcBef>
                          <a:spcPts val="14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39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21">
                <a:tc>
                  <a:txBody>
                    <a:bodyPr/>
                    <a:lstStyle/>
                    <a:p>
                      <a:pPr marL="144145">
                        <a:lnSpc>
                          <a:spcPts val="1835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5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spc="10" dirty="0">
                          <a:latin typeface="Arial"/>
                          <a:cs typeface="Arial"/>
                        </a:rPr>
                        <a:t>Puissance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spc="5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u="heavy" spc="-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+40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2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0,5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4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u="heavy" spc="-1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-1,0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spc="-5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7,5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700" i="1" spc="-1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700" i="1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700" i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700" i="1" spc="2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700" i="1" dirty="0">
                          <a:latin typeface="Arial"/>
                          <a:cs typeface="Arial"/>
                        </a:rPr>
                        <a:t>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8,5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  <a:spcBef>
                          <a:spcPts val="17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2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28">
                <a:tc>
                  <a:txBody>
                    <a:bodyPr/>
                    <a:lstStyle/>
                    <a:p>
                      <a:pPr marL="144145">
                        <a:lnSpc>
                          <a:spcPts val="1835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5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700" i="1" spc="-1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700" i="1" spc="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00" i="1" spc="-6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700" i="1" spc="-1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700" i="1" spc="30" dirty="0">
                          <a:latin typeface="Arial"/>
                          <a:cs typeface="Arial"/>
                        </a:rPr>
                        <a:t>ili</a:t>
                      </a:r>
                      <a:r>
                        <a:rPr sz="1700" i="1" spc="-6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700" i="1" dirty="0">
                          <a:latin typeface="Arial"/>
                          <a:cs typeface="Arial"/>
                        </a:rPr>
                        <a:t>é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u="heavy" spc="-40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0,5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pPr marL="144145">
                        <a:lnSpc>
                          <a:spcPts val="1825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216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825"/>
                        </a:lnSpc>
                        <a:spcBef>
                          <a:spcPts val="16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1885"/>
                        </a:lnSpc>
                        <a:spcBef>
                          <a:spcPts val="105"/>
                        </a:spcBef>
                      </a:pPr>
                      <a:r>
                        <a:rPr sz="1700" i="1" spc="-5" dirty="0">
                          <a:latin typeface="Arial"/>
                          <a:cs typeface="Arial"/>
                        </a:rPr>
                        <a:t>Confort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825"/>
                        </a:lnSpc>
                        <a:spcBef>
                          <a:spcPts val="165"/>
                        </a:spcBef>
                      </a:pPr>
                      <a:r>
                        <a:rPr sz="170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700" b="1" u="heavy" spc="-40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6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5"/>
                        </a:lnSpc>
                        <a:spcBef>
                          <a:spcPts val="10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5597237" y="4416137"/>
            <a:ext cx="748145" cy="1527464"/>
            <a:chOff x="4114800" y="4048125"/>
            <a:chExt cx="685800" cy="1400175"/>
          </a:xfrm>
        </p:grpSpPr>
        <p:sp>
          <p:nvSpPr>
            <p:cNvPr id="24" name="object 24"/>
            <p:cNvSpPr/>
            <p:nvPr/>
          </p:nvSpPr>
          <p:spPr>
            <a:xfrm>
              <a:off x="4114800" y="4048125"/>
              <a:ext cx="675005" cy="1336675"/>
            </a:xfrm>
            <a:custGeom>
              <a:avLst/>
              <a:gdLst/>
              <a:ahLst/>
              <a:cxnLst/>
              <a:rect l="l" t="t" r="r" b="b"/>
              <a:pathLst>
                <a:path w="675004" h="1336675">
                  <a:moveTo>
                    <a:pt x="0" y="0"/>
                  </a:moveTo>
                  <a:lnTo>
                    <a:pt x="0" y="187325"/>
                  </a:lnTo>
                  <a:lnTo>
                    <a:pt x="44450" y="276225"/>
                  </a:lnTo>
                  <a:lnTo>
                    <a:pt x="76200" y="330200"/>
                  </a:lnTo>
                  <a:lnTo>
                    <a:pt x="111125" y="379349"/>
                  </a:lnTo>
                  <a:lnTo>
                    <a:pt x="149225" y="426974"/>
                  </a:lnTo>
                  <a:lnTo>
                    <a:pt x="201549" y="485775"/>
                  </a:lnTo>
                  <a:lnTo>
                    <a:pt x="244475" y="528574"/>
                  </a:lnTo>
                  <a:lnTo>
                    <a:pt x="284099" y="561975"/>
                  </a:lnTo>
                  <a:lnTo>
                    <a:pt x="325374" y="590550"/>
                  </a:lnTo>
                  <a:lnTo>
                    <a:pt x="368300" y="619125"/>
                  </a:lnTo>
                  <a:lnTo>
                    <a:pt x="409575" y="644525"/>
                  </a:lnTo>
                  <a:lnTo>
                    <a:pt x="447675" y="665226"/>
                  </a:lnTo>
                  <a:lnTo>
                    <a:pt x="480949" y="684276"/>
                  </a:lnTo>
                  <a:lnTo>
                    <a:pt x="444500" y="708025"/>
                  </a:lnTo>
                  <a:lnTo>
                    <a:pt x="409575" y="733425"/>
                  </a:lnTo>
                  <a:lnTo>
                    <a:pt x="372999" y="763651"/>
                  </a:lnTo>
                  <a:lnTo>
                    <a:pt x="338074" y="793750"/>
                  </a:lnTo>
                  <a:lnTo>
                    <a:pt x="307975" y="820801"/>
                  </a:lnTo>
                  <a:lnTo>
                    <a:pt x="242824" y="889000"/>
                  </a:lnTo>
                  <a:lnTo>
                    <a:pt x="211074" y="923925"/>
                  </a:lnTo>
                  <a:lnTo>
                    <a:pt x="177800" y="962025"/>
                  </a:lnTo>
                  <a:lnTo>
                    <a:pt x="99949" y="1052512"/>
                  </a:lnTo>
                  <a:lnTo>
                    <a:pt x="65024" y="1092200"/>
                  </a:lnTo>
                  <a:lnTo>
                    <a:pt x="0" y="1166812"/>
                  </a:lnTo>
                  <a:lnTo>
                    <a:pt x="0" y="1336675"/>
                  </a:lnTo>
                  <a:lnTo>
                    <a:pt x="38100" y="1289050"/>
                  </a:lnTo>
                  <a:lnTo>
                    <a:pt x="71374" y="1243012"/>
                  </a:lnTo>
                  <a:lnTo>
                    <a:pt x="107950" y="1201737"/>
                  </a:lnTo>
                  <a:lnTo>
                    <a:pt x="172974" y="1120775"/>
                  </a:lnTo>
                  <a:lnTo>
                    <a:pt x="203200" y="1085850"/>
                  </a:lnTo>
                  <a:lnTo>
                    <a:pt x="242824" y="1042987"/>
                  </a:lnTo>
                  <a:lnTo>
                    <a:pt x="293624" y="985837"/>
                  </a:lnTo>
                  <a:lnTo>
                    <a:pt x="322199" y="957326"/>
                  </a:lnTo>
                  <a:lnTo>
                    <a:pt x="347599" y="930275"/>
                  </a:lnTo>
                  <a:lnTo>
                    <a:pt x="377825" y="901700"/>
                  </a:lnTo>
                  <a:lnTo>
                    <a:pt x="430149" y="849376"/>
                  </a:lnTo>
                  <a:lnTo>
                    <a:pt x="461899" y="819150"/>
                  </a:lnTo>
                  <a:lnTo>
                    <a:pt x="492125" y="795401"/>
                  </a:lnTo>
                  <a:lnTo>
                    <a:pt x="515874" y="774700"/>
                  </a:lnTo>
                  <a:lnTo>
                    <a:pt x="539750" y="762000"/>
                  </a:lnTo>
                  <a:lnTo>
                    <a:pt x="560324" y="754126"/>
                  </a:lnTo>
                  <a:lnTo>
                    <a:pt x="560324" y="847725"/>
                  </a:lnTo>
                  <a:lnTo>
                    <a:pt x="674624" y="660400"/>
                  </a:lnTo>
                  <a:lnTo>
                    <a:pt x="560324" y="484124"/>
                  </a:lnTo>
                  <a:lnTo>
                    <a:pt x="560324" y="579374"/>
                  </a:lnTo>
                  <a:lnTo>
                    <a:pt x="534924" y="568325"/>
                  </a:lnTo>
                  <a:lnTo>
                    <a:pt x="503174" y="553974"/>
                  </a:lnTo>
                  <a:lnTo>
                    <a:pt x="480949" y="538099"/>
                  </a:lnTo>
                  <a:lnTo>
                    <a:pt x="447675" y="519049"/>
                  </a:lnTo>
                  <a:lnTo>
                    <a:pt x="404749" y="492125"/>
                  </a:lnTo>
                  <a:lnTo>
                    <a:pt x="371475" y="466725"/>
                  </a:lnTo>
                  <a:lnTo>
                    <a:pt x="331724" y="433324"/>
                  </a:lnTo>
                  <a:lnTo>
                    <a:pt x="287274" y="396875"/>
                  </a:lnTo>
                  <a:lnTo>
                    <a:pt x="252349" y="360299"/>
                  </a:lnTo>
                  <a:lnTo>
                    <a:pt x="206375" y="306324"/>
                  </a:lnTo>
                  <a:lnTo>
                    <a:pt x="157099" y="247650"/>
                  </a:lnTo>
                  <a:lnTo>
                    <a:pt x="118999" y="192024"/>
                  </a:lnTo>
                  <a:lnTo>
                    <a:pt x="79375" y="133350"/>
                  </a:lnTo>
                  <a:lnTo>
                    <a:pt x="34925" y="6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678426" y="4532248"/>
              <a:ext cx="120650" cy="2350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114800" y="4049648"/>
              <a:ext cx="589280" cy="1398905"/>
            </a:xfrm>
            <a:custGeom>
              <a:avLst/>
              <a:gdLst/>
              <a:ahLst/>
              <a:cxnLst/>
              <a:rect l="l" t="t" r="r" b="b"/>
              <a:pathLst>
                <a:path w="589279" h="1398904">
                  <a:moveTo>
                    <a:pt x="25400" y="1233551"/>
                  </a:moveTo>
                  <a:lnTo>
                    <a:pt x="0" y="1171638"/>
                  </a:lnTo>
                  <a:lnTo>
                    <a:pt x="0" y="1336738"/>
                  </a:lnTo>
                  <a:lnTo>
                    <a:pt x="25400" y="1398651"/>
                  </a:lnTo>
                  <a:lnTo>
                    <a:pt x="25400" y="1233551"/>
                  </a:lnTo>
                  <a:close/>
                </a:path>
                <a:path w="589279" h="1398904">
                  <a:moveTo>
                    <a:pt x="25400" y="60325"/>
                  </a:moveTo>
                  <a:lnTo>
                    <a:pt x="0" y="0"/>
                  </a:lnTo>
                  <a:lnTo>
                    <a:pt x="0" y="182626"/>
                  </a:lnTo>
                  <a:lnTo>
                    <a:pt x="25400" y="241427"/>
                  </a:lnTo>
                  <a:lnTo>
                    <a:pt x="25400" y="60325"/>
                  </a:lnTo>
                  <a:close/>
                </a:path>
                <a:path w="589279" h="1398904">
                  <a:moveTo>
                    <a:pt x="589026" y="814451"/>
                  </a:moveTo>
                  <a:lnTo>
                    <a:pt x="563626" y="795401"/>
                  </a:lnTo>
                  <a:lnTo>
                    <a:pt x="563626" y="849376"/>
                  </a:lnTo>
                  <a:lnTo>
                    <a:pt x="589026" y="904875"/>
                  </a:lnTo>
                  <a:lnTo>
                    <a:pt x="589026" y="814451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25975" y="4111625"/>
              <a:ext cx="675005" cy="1335405"/>
            </a:xfrm>
            <a:custGeom>
              <a:avLst/>
              <a:gdLst/>
              <a:ahLst/>
              <a:cxnLst/>
              <a:rect l="l" t="t" r="r" b="b"/>
              <a:pathLst>
                <a:path w="675004" h="1335404">
                  <a:moveTo>
                    <a:pt x="0" y="0"/>
                  </a:moveTo>
                  <a:lnTo>
                    <a:pt x="0" y="187325"/>
                  </a:lnTo>
                  <a:lnTo>
                    <a:pt x="45974" y="276225"/>
                  </a:lnTo>
                  <a:lnTo>
                    <a:pt x="76200" y="328549"/>
                  </a:lnTo>
                  <a:lnTo>
                    <a:pt x="111125" y="379349"/>
                  </a:lnTo>
                  <a:lnTo>
                    <a:pt x="149225" y="425450"/>
                  </a:lnTo>
                  <a:lnTo>
                    <a:pt x="201549" y="485775"/>
                  </a:lnTo>
                  <a:lnTo>
                    <a:pt x="244475" y="527050"/>
                  </a:lnTo>
                  <a:lnTo>
                    <a:pt x="284099" y="561975"/>
                  </a:lnTo>
                  <a:lnTo>
                    <a:pt x="325374" y="588899"/>
                  </a:lnTo>
                  <a:lnTo>
                    <a:pt x="368300" y="617474"/>
                  </a:lnTo>
                  <a:lnTo>
                    <a:pt x="409575" y="644525"/>
                  </a:lnTo>
                  <a:lnTo>
                    <a:pt x="449199" y="665099"/>
                  </a:lnTo>
                  <a:lnTo>
                    <a:pt x="480949" y="684149"/>
                  </a:lnTo>
                  <a:lnTo>
                    <a:pt x="444500" y="706374"/>
                  </a:lnTo>
                  <a:lnTo>
                    <a:pt x="372999" y="762000"/>
                  </a:lnTo>
                  <a:lnTo>
                    <a:pt x="339725" y="790575"/>
                  </a:lnTo>
                  <a:lnTo>
                    <a:pt x="307975" y="820674"/>
                  </a:lnTo>
                  <a:lnTo>
                    <a:pt x="211074" y="922337"/>
                  </a:lnTo>
                  <a:lnTo>
                    <a:pt x="177800" y="962025"/>
                  </a:lnTo>
                  <a:lnTo>
                    <a:pt x="139700" y="1004887"/>
                  </a:lnTo>
                  <a:lnTo>
                    <a:pt x="99949" y="1050925"/>
                  </a:lnTo>
                  <a:lnTo>
                    <a:pt x="65024" y="1090612"/>
                  </a:lnTo>
                  <a:lnTo>
                    <a:pt x="0" y="1165225"/>
                  </a:lnTo>
                  <a:lnTo>
                    <a:pt x="0" y="1335087"/>
                  </a:lnTo>
                  <a:lnTo>
                    <a:pt x="38100" y="1287462"/>
                  </a:lnTo>
                  <a:lnTo>
                    <a:pt x="73025" y="1241425"/>
                  </a:lnTo>
                  <a:lnTo>
                    <a:pt x="109474" y="1198562"/>
                  </a:lnTo>
                  <a:lnTo>
                    <a:pt x="172974" y="1119187"/>
                  </a:lnTo>
                  <a:lnTo>
                    <a:pt x="204724" y="1084262"/>
                  </a:lnTo>
                  <a:lnTo>
                    <a:pt x="242824" y="1041400"/>
                  </a:lnTo>
                  <a:lnTo>
                    <a:pt x="293624" y="982662"/>
                  </a:lnTo>
                  <a:lnTo>
                    <a:pt x="347599" y="928687"/>
                  </a:lnTo>
                  <a:lnTo>
                    <a:pt x="377825" y="900049"/>
                  </a:lnTo>
                  <a:lnTo>
                    <a:pt x="431800" y="846074"/>
                  </a:lnTo>
                  <a:lnTo>
                    <a:pt x="492125" y="792099"/>
                  </a:lnTo>
                  <a:lnTo>
                    <a:pt x="515874" y="773049"/>
                  </a:lnTo>
                  <a:lnTo>
                    <a:pt x="539750" y="760349"/>
                  </a:lnTo>
                  <a:lnTo>
                    <a:pt x="560324" y="752475"/>
                  </a:lnTo>
                  <a:lnTo>
                    <a:pt x="560324" y="846074"/>
                  </a:lnTo>
                  <a:lnTo>
                    <a:pt x="674624" y="658749"/>
                  </a:lnTo>
                  <a:lnTo>
                    <a:pt x="560324" y="482600"/>
                  </a:lnTo>
                  <a:lnTo>
                    <a:pt x="560324" y="579374"/>
                  </a:lnTo>
                  <a:lnTo>
                    <a:pt x="534924" y="566674"/>
                  </a:lnTo>
                  <a:lnTo>
                    <a:pt x="480949" y="538099"/>
                  </a:lnTo>
                  <a:lnTo>
                    <a:pt x="447675" y="519049"/>
                  </a:lnTo>
                  <a:lnTo>
                    <a:pt x="404749" y="490474"/>
                  </a:lnTo>
                  <a:lnTo>
                    <a:pt x="371475" y="466725"/>
                  </a:lnTo>
                  <a:lnTo>
                    <a:pt x="331724" y="433324"/>
                  </a:lnTo>
                  <a:lnTo>
                    <a:pt x="287274" y="393700"/>
                  </a:lnTo>
                  <a:lnTo>
                    <a:pt x="252349" y="357124"/>
                  </a:lnTo>
                  <a:lnTo>
                    <a:pt x="206375" y="304800"/>
                  </a:lnTo>
                  <a:lnTo>
                    <a:pt x="157099" y="247650"/>
                  </a:lnTo>
                  <a:lnTo>
                    <a:pt x="118999" y="192024"/>
                  </a:lnTo>
                  <a:lnTo>
                    <a:pt x="79375" y="131699"/>
                  </a:lnTo>
                  <a:lnTo>
                    <a:pt x="34925" y="6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28" name="object 28"/>
          <p:cNvSpPr/>
          <p:nvPr/>
        </p:nvSpPr>
        <p:spPr>
          <a:xfrm>
            <a:off x="1144940" y="1446414"/>
            <a:ext cx="2714937" cy="553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9" name="object 29"/>
          <p:cNvSpPr txBox="1"/>
          <p:nvPr/>
        </p:nvSpPr>
        <p:spPr>
          <a:xfrm>
            <a:off x="1338902" y="1528295"/>
            <a:ext cx="2297084" cy="41685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2618" b="1" dirty="0">
                <a:solidFill>
                  <a:srgbClr val="3333CC"/>
                </a:solidFill>
                <a:latin typeface="Times New Roman"/>
                <a:cs typeface="Times New Roman"/>
              </a:rPr>
              <a:t>Préf</a:t>
            </a:r>
            <a:r>
              <a:rPr sz="2618" b="1" spc="-1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18" b="1" dirty="0">
                <a:solidFill>
                  <a:srgbClr val="3333CC"/>
                </a:solidFill>
                <a:latin typeface="Times New Roman"/>
                <a:cs typeface="Times New Roman"/>
              </a:rPr>
              <a:t>(Eco.,Lux.)</a:t>
            </a:r>
            <a:endParaRPr sz="2618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75350" y="1521230"/>
            <a:ext cx="2708287" cy="555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31" name="object 31"/>
          <p:cNvSpPr txBox="1"/>
          <p:nvPr/>
        </p:nvSpPr>
        <p:spPr>
          <a:xfrm>
            <a:off x="8570284" y="1604495"/>
            <a:ext cx="2296391" cy="41685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2618" b="1" dirty="0">
                <a:solidFill>
                  <a:srgbClr val="3333CC"/>
                </a:solidFill>
                <a:latin typeface="Times New Roman"/>
                <a:cs typeface="Times New Roman"/>
              </a:rPr>
              <a:t>Préf</a:t>
            </a:r>
            <a:r>
              <a:rPr sz="2618" b="1" spc="-76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18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(Lux.,Eco.)</a:t>
            </a:r>
            <a:endParaRPr sz="26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22764" y="1995055"/>
            <a:ext cx="1025236" cy="1853045"/>
          </a:xfrm>
          <a:custGeom>
            <a:avLst/>
            <a:gdLst/>
            <a:ahLst/>
            <a:cxnLst/>
            <a:rect l="l" t="t" r="r" b="b"/>
            <a:pathLst>
              <a:path w="939800" h="1698625">
                <a:moveTo>
                  <a:pt x="0" y="849376"/>
                </a:moveTo>
                <a:lnTo>
                  <a:pt x="1179" y="788712"/>
                </a:lnTo>
                <a:lnTo>
                  <a:pt x="4666" y="729200"/>
                </a:lnTo>
                <a:lnTo>
                  <a:pt x="10379" y="670984"/>
                </a:lnTo>
                <a:lnTo>
                  <a:pt x="18240" y="614207"/>
                </a:lnTo>
                <a:lnTo>
                  <a:pt x="28170" y="559013"/>
                </a:lnTo>
                <a:lnTo>
                  <a:pt x="40087" y="505546"/>
                </a:lnTo>
                <a:lnTo>
                  <a:pt x="53914" y="453949"/>
                </a:lnTo>
                <a:lnTo>
                  <a:pt x="69570" y="404366"/>
                </a:lnTo>
                <a:lnTo>
                  <a:pt x="86977" y="356941"/>
                </a:lnTo>
                <a:lnTo>
                  <a:pt x="106054" y="311817"/>
                </a:lnTo>
                <a:lnTo>
                  <a:pt x="126722" y="269138"/>
                </a:lnTo>
                <a:lnTo>
                  <a:pt x="148902" y="229048"/>
                </a:lnTo>
                <a:lnTo>
                  <a:pt x="172513" y="191690"/>
                </a:lnTo>
                <a:lnTo>
                  <a:pt x="197477" y="157209"/>
                </a:lnTo>
                <a:lnTo>
                  <a:pt x="223714" y="125747"/>
                </a:lnTo>
                <a:lnTo>
                  <a:pt x="251145" y="97448"/>
                </a:lnTo>
                <a:lnTo>
                  <a:pt x="309269" y="50915"/>
                </a:lnTo>
                <a:lnTo>
                  <a:pt x="371213" y="18760"/>
                </a:lnTo>
                <a:lnTo>
                  <a:pt x="436340" y="2132"/>
                </a:lnTo>
                <a:lnTo>
                  <a:pt x="469900" y="0"/>
                </a:lnTo>
                <a:lnTo>
                  <a:pt x="503451" y="2132"/>
                </a:lnTo>
                <a:lnTo>
                  <a:pt x="536367" y="8433"/>
                </a:lnTo>
                <a:lnTo>
                  <a:pt x="599973" y="32969"/>
                </a:lnTo>
                <a:lnTo>
                  <a:pt x="660082" y="72456"/>
                </a:lnTo>
                <a:lnTo>
                  <a:pt x="716056" y="125747"/>
                </a:lnTo>
                <a:lnTo>
                  <a:pt x="742294" y="157209"/>
                </a:lnTo>
                <a:lnTo>
                  <a:pt x="767259" y="191690"/>
                </a:lnTo>
                <a:lnTo>
                  <a:pt x="790873" y="229048"/>
                </a:lnTo>
                <a:lnTo>
                  <a:pt x="813054" y="269138"/>
                </a:lnTo>
                <a:lnTo>
                  <a:pt x="833725" y="311817"/>
                </a:lnTo>
                <a:lnTo>
                  <a:pt x="852804" y="356941"/>
                </a:lnTo>
                <a:lnTo>
                  <a:pt x="870213" y="404366"/>
                </a:lnTo>
                <a:lnTo>
                  <a:pt x="885873" y="453949"/>
                </a:lnTo>
                <a:lnTo>
                  <a:pt x="899702" y="505546"/>
                </a:lnTo>
                <a:lnTo>
                  <a:pt x="911622" y="559013"/>
                </a:lnTo>
                <a:lnTo>
                  <a:pt x="921554" y="614207"/>
                </a:lnTo>
                <a:lnTo>
                  <a:pt x="929417" y="670984"/>
                </a:lnTo>
                <a:lnTo>
                  <a:pt x="935132" y="729200"/>
                </a:lnTo>
                <a:lnTo>
                  <a:pt x="938619" y="788712"/>
                </a:lnTo>
                <a:lnTo>
                  <a:pt x="939800" y="849376"/>
                </a:lnTo>
                <a:lnTo>
                  <a:pt x="938619" y="910023"/>
                </a:lnTo>
                <a:lnTo>
                  <a:pt x="935132" y="969521"/>
                </a:lnTo>
                <a:lnTo>
                  <a:pt x="929417" y="1027724"/>
                </a:lnTo>
                <a:lnTo>
                  <a:pt x="921554" y="1084489"/>
                </a:lnTo>
                <a:lnTo>
                  <a:pt x="911622" y="1139672"/>
                </a:lnTo>
                <a:lnTo>
                  <a:pt x="899702" y="1193129"/>
                </a:lnTo>
                <a:lnTo>
                  <a:pt x="885873" y="1244718"/>
                </a:lnTo>
                <a:lnTo>
                  <a:pt x="870213" y="1294293"/>
                </a:lnTo>
                <a:lnTo>
                  <a:pt x="852804" y="1341712"/>
                </a:lnTo>
                <a:lnTo>
                  <a:pt x="833725" y="1386830"/>
                </a:lnTo>
                <a:lnTo>
                  <a:pt x="813054" y="1429504"/>
                </a:lnTo>
                <a:lnTo>
                  <a:pt x="790873" y="1469590"/>
                </a:lnTo>
                <a:lnTo>
                  <a:pt x="767259" y="1506944"/>
                </a:lnTo>
                <a:lnTo>
                  <a:pt x="742294" y="1541423"/>
                </a:lnTo>
                <a:lnTo>
                  <a:pt x="716056" y="1572883"/>
                </a:lnTo>
                <a:lnTo>
                  <a:pt x="688626" y="1601180"/>
                </a:lnTo>
                <a:lnTo>
                  <a:pt x="630505" y="1647710"/>
                </a:lnTo>
                <a:lnTo>
                  <a:pt x="568567" y="1679864"/>
                </a:lnTo>
                <a:lnTo>
                  <a:pt x="503451" y="1696492"/>
                </a:lnTo>
                <a:lnTo>
                  <a:pt x="469900" y="1698625"/>
                </a:lnTo>
                <a:lnTo>
                  <a:pt x="436340" y="1696492"/>
                </a:lnTo>
                <a:lnTo>
                  <a:pt x="403418" y="1690191"/>
                </a:lnTo>
                <a:lnTo>
                  <a:pt x="339803" y="1665656"/>
                </a:lnTo>
                <a:lnTo>
                  <a:pt x="279690" y="1626170"/>
                </a:lnTo>
                <a:lnTo>
                  <a:pt x="223714" y="1572883"/>
                </a:lnTo>
                <a:lnTo>
                  <a:pt x="197477" y="1541423"/>
                </a:lnTo>
                <a:lnTo>
                  <a:pt x="172513" y="1506944"/>
                </a:lnTo>
                <a:lnTo>
                  <a:pt x="148902" y="1469590"/>
                </a:lnTo>
                <a:lnTo>
                  <a:pt x="126722" y="1429504"/>
                </a:lnTo>
                <a:lnTo>
                  <a:pt x="106054" y="1386830"/>
                </a:lnTo>
                <a:lnTo>
                  <a:pt x="86977" y="1341712"/>
                </a:lnTo>
                <a:lnTo>
                  <a:pt x="69570" y="1294293"/>
                </a:lnTo>
                <a:lnTo>
                  <a:pt x="53914" y="1244718"/>
                </a:lnTo>
                <a:lnTo>
                  <a:pt x="40087" y="1193129"/>
                </a:lnTo>
                <a:lnTo>
                  <a:pt x="28170" y="1139672"/>
                </a:lnTo>
                <a:lnTo>
                  <a:pt x="18240" y="1084489"/>
                </a:lnTo>
                <a:lnTo>
                  <a:pt x="10379" y="1027724"/>
                </a:lnTo>
                <a:lnTo>
                  <a:pt x="4666" y="969521"/>
                </a:lnTo>
                <a:lnTo>
                  <a:pt x="1179" y="910023"/>
                </a:lnTo>
                <a:lnTo>
                  <a:pt x="0" y="849376"/>
                </a:lnTo>
                <a:close/>
              </a:path>
            </a:pathLst>
          </a:custGeom>
          <a:ln w="508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33" name="object 33"/>
          <p:cNvSpPr/>
          <p:nvPr/>
        </p:nvSpPr>
        <p:spPr>
          <a:xfrm>
            <a:off x="9171709" y="2161310"/>
            <a:ext cx="1025236" cy="1853045"/>
          </a:xfrm>
          <a:custGeom>
            <a:avLst/>
            <a:gdLst/>
            <a:ahLst/>
            <a:cxnLst/>
            <a:rect l="l" t="t" r="r" b="b"/>
            <a:pathLst>
              <a:path w="939800" h="1698625">
                <a:moveTo>
                  <a:pt x="0" y="849376"/>
                </a:moveTo>
                <a:lnTo>
                  <a:pt x="1180" y="788712"/>
                </a:lnTo>
                <a:lnTo>
                  <a:pt x="4667" y="729200"/>
                </a:lnTo>
                <a:lnTo>
                  <a:pt x="10382" y="670984"/>
                </a:lnTo>
                <a:lnTo>
                  <a:pt x="18245" y="614207"/>
                </a:lnTo>
                <a:lnTo>
                  <a:pt x="28177" y="559013"/>
                </a:lnTo>
                <a:lnTo>
                  <a:pt x="40097" y="505546"/>
                </a:lnTo>
                <a:lnTo>
                  <a:pt x="53926" y="453949"/>
                </a:lnTo>
                <a:lnTo>
                  <a:pt x="69586" y="404366"/>
                </a:lnTo>
                <a:lnTo>
                  <a:pt x="86995" y="356941"/>
                </a:lnTo>
                <a:lnTo>
                  <a:pt x="106074" y="311817"/>
                </a:lnTo>
                <a:lnTo>
                  <a:pt x="126745" y="269138"/>
                </a:lnTo>
                <a:lnTo>
                  <a:pt x="148926" y="229048"/>
                </a:lnTo>
                <a:lnTo>
                  <a:pt x="172540" y="191690"/>
                </a:lnTo>
                <a:lnTo>
                  <a:pt x="197505" y="157209"/>
                </a:lnTo>
                <a:lnTo>
                  <a:pt x="223743" y="125747"/>
                </a:lnTo>
                <a:lnTo>
                  <a:pt x="251173" y="97448"/>
                </a:lnTo>
                <a:lnTo>
                  <a:pt x="309294" y="50915"/>
                </a:lnTo>
                <a:lnTo>
                  <a:pt x="371232" y="18760"/>
                </a:lnTo>
                <a:lnTo>
                  <a:pt x="436348" y="2132"/>
                </a:lnTo>
                <a:lnTo>
                  <a:pt x="469900" y="0"/>
                </a:lnTo>
                <a:lnTo>
                  <a:pt x="503451" y="2132"/>
                </a:lnTo>
                <a:lnTo>
                  <a:pt x="536367" y="8433"/>
                </a:lnTo>
                <a:lnTo>
                  <a:pt x="599973" y="32969"/>
                </a:lnTo>
                <a:lnTo>
                  <a:pt x="660082" y="72456"/>
                </a:lnTo>
                <a:lnTo>
                  <a:pt x="716056" y="125747"/>
                </a:lnTo>
                <a:lnTo>
                  <a:pt x="742294" y="157209"/>
                </a:lnTo>
                <a:lnTo>
                  <a:pt x="767259" y="191690"/>
                </a:lnTo>
                <a:lnTo>
                  <a:pt x="790873" y="229048"/>
                </a:lnTo>
                <a:lnTo>
                  <a:pt x="813054" y="269138"/>
                </a:lnTo>
                <a:lnTo>
                  <a:pt x="833725" y="311817"/>
                </a:lnTo>
                <a:lnTo>
                  <a:pt x="852804" y="356941"/>
                </a:lnTo>
                <a:lnTo>
                  <a:pt x="870213" y="404366"/>
                </a:lnTo>
                <a:lnTo>
                  <a:pt x="885873" y="453949"/>
                </a:lnTo>
                <a:lnTo>
                  <a:pt x="899702" y="505546"/>
                </a:lnTo>
                <a:lnTo>
                  <a:pt x="911622" y="559013"/>
                </a:lnTo>
                <a:lnTo>
                  <a:pt x="921554" y="614207"/>
                </a:lnTo>
                <a:lnTo>
                  <a:pt x="929417" y="670984"/>
                </a:lnTo>
                <a:lnTo>
                  <a:pt x="935132" y="729200"/>
                </a:lnTo>
                <a:lnTo>
                  <a:pt x="938619" y="788712"/>
                </a:lnTo>
                <a:lnTo>
                  <a:pt x="939800" y="849376"/>
                </a:lnTo>
                <a:lnTo>
                  <a:pt x="938619" y="910023"/>
                </a:lnTo>
                <a:lnTo>
                  <a:pt x="935132" y="969521"/>
                </a:lnTo>
                <a:lnTo>
                  <a:pt x="929417" y="1027724"/>
                </a:lnTo>
                <a:lnTo>
                  <a:pt x="921554" y="1084489"/>
                </a:lnTo>
                <a:lnTo>
                  <a:pt x="911622" y="1139672"/>
                </a:lnTo>
                <a:lnTo>
                  <a:pt x="899702" y="1193129"/>
                </a:lnTo>
                <a:lnTo>
                  <a:pt x="885873" y="1244718"/>
                </a:lnTo>
                <a:lnTo>
                  <a:pt x="870213" y="1294293"/>
                </a:lnTo>
                <a:lnTo>
                  <a:pt x="852804" y="1341712"/>
                </a:lnTo>
                <a:lnTo>
                  <a:pt x="833725" y="1386830"/>
                </a:lnTo>
                <a:lnTo>
                  <a:pt x="813054" y="1429504"/>
                </a:lnTo>
                <a:lnTo>
                  <a:pt x="790873" y="1469590"/>
                </a:lnTo>
                <a:lnTo>
                  <a:pt x="767259" y="1506944"/>
                </a:lnTo>
                <a:lnTo>
                  <a:pt x="742294" y="1541423"/>
                </a:lnTo>
                <a:lnTo>
                  <a:pt x="716056" y="1572883"/>
                </a:lnTo>
                <a:lnTo>
                  <a:pt x="688626" y="1601180"/>
                </a:lnTo>
                <a:lnTo>
                  <a:pt x="630505" y="1647710"/>
                </a:lnTo>
                <a:lnTo>
                  <a:pt x="568567" y="1679864"/>
                </a:lnTo>
                <a:lnTo>
                  <a:pt x="503451" y="1696492"/>
                </a:lnTo>
                <a:lnTo>
                  <a:pt x="469900" y="1698625"/>
                </a:lnTo>
                <a:lnTo>
                  <a:pt x="436348" y="1696492"/>
                </a:lnTo>
                <a:lnTo>
                  <a:pt x="403432" y="1690191"/>
                </a:lnTo>
                <a:lnTo>
                  <a:pt x="339826" y="1665656"/>
                </a:lnTo>
                <a:lnTo>
                  <a:pt x="279717" y="1626170"/>
                </a:lnTo>
                <a:lnTo>
                  <a:pt x="223743" y="1572883"/>
                </a:lnTo>
                <a:lnTo>
                  <a:pt x="197505" y="1541423"/>
                </a:lnTo>
                <a:lnTo>
                  <a:pt x="172540" y="1506944"/>
                </a:lnTo>
                <a:lnTo>
                  <a:pt x="148926" y="1469590"/>
                </a:lnTo>
                <a:lnTo>
                  <a:pt x="126745" y="1429504"/>
                </a:lnTo>
                <a:lnTo>
                  <a:pt x="106074" y="1386830"/>
                </a:lnTo>
                <a:lnTo>
                  <a:pt x="86995" y="1341712"/>
                </a:lnTo>
                <a:lnTo>
                  <a:pt x="69586" y="1294293"/>
                </a:lnTo>
                <a:lnTo>
                  <a:pt x="53926" y="1244718"/>
                </a:lnTo>
                <a:lnTo>
                  <a:pt x="40097" y="1193129"/>
                </a:lnTo>
                <a:lnTo>
                  <a:pt x="28177" y="1139672"/>
                </a:lnTo>
                <a:lnTo>
                  <a:pt x="18245" y="1084489"/>
                </a:lnTo>
                <a:lnTo>
                  <a:pt x="10382" y="1027724"/>
                </a:lnTo>
                <a:lnTo>
                  <a:pt x="4667" y="969521"/>
                </a:lnTo>
                <a:lnTo>
                  <a:pt x="1180" y="910023"/>
                </a:lnTo>
                <a:lnTo>
                  <a:pt x="0" y="849376"/>
                </a:lnTo>
                <a:close/>
              </a:path>
            </a:pathLst>
          </a:custGeom>
          <a:ln w="508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34" name="object 34"/>
          <p:cNvSpPr txBox="1"/>
          <p:nvPr/>
        </p:nvSpPr>
        <p:spPr>
          <a:xfrm>
            <a:off x="2147454" y="4076700"/>
            <a:ext cx="3241964" cy="2178435"/>
          </a:xfrm>
          <a:prstGeom prst="rect">
            <a:avLst/>
          </a:prstGeom>
          <a:ln w="76200">
            <a:solidFill>
              <a:srgbClr val="00CC99"/>
            </a:solidFill>
          </a:ln>
        </p:spPr>
        <p:txBody>
          <a:bodyPr vert="horz" wrap="square" lIns="0" tIns="203662" rIns="0" bIns="0" rtlCol="0">
            <a:spAutoFit/>
          </a:bodyPr>
          <a:lstStyle/>
          <a:p>
            <a:pPr marL="617908">
              <a:spcBef>
                <a:spcPts val="1604"/>
              </a:spcBef>
            </a:pPr>
            <a:r>
              <a:rPr sz="1964" spc="-5" dirty="0">
                <a:solidFill>
                  <a:srgbClr val="808080"/>
                </a:solidFill>
                <a:latin typeface="Times New Roman"/>
                <a:cs typeface="Times New Roman"/>
              </a:rPr>
              <a:t>Préférence</a:t>
            </a:r>
            <a:endParaRPr sz="19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345">
              <a:latin typeface="Times New Roman"/>
              <a:cs typeface="Times New Roman"/>
            </a:endParaRPr>
          </a:p>
          <a:p>
            <a:pPr marR="175259" algn="r"/>
            <a:r>
              <a:rPr sz="1964" dirty="0">
                <a:solidFill>
                  <a:srgbClr val="808080"/>
                </a:solidFill>
                <a:latin typeface="Times New Roman"/>
                <a:cs typeface="Times New Roman"/>
              </a:rPr>
              <a:t>É</a:t>
            </a:r>
            <a:r>
              <a:rPr sz="1964" spc="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1964" dirty="0">
                <a:solidFill>
                  <a:srgbClr val="808080"/>
                </a:solidFill>
                <a:latin typeface="Times New Roman"/>
                <a:cs typeface="Times New Roman"/>
              </a:rPr>
              <a:t>art</a:t>
            </a:r>
            <a:endParaRPr sz="1964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18899" y="4187951"/>
            <a:ext cx="4142509" cy="2126673"/>
            <a:chOff x="5142991" y="3838955"/>
            <a:chExt cx="3797300" cy="1949450"/>
          </a:xfrm>
        </p:grpSpPr>
        <p:sp>
          <p:nvSpPr>
            <p:cNvPr id="36" name="object 36"/>
            <p:cNvSpPr/>
            <p:nvPr/>
          </p:nvSpPr>
          <p:spPr>
            <a:xfrm>
              <a:off x="5142991" y="4125981"/>
              <a:ext cx="182358" cy="1835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1035" y="3838955"/>
              <a:ext cx="3698748" cy="5836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38" name="object 38"/>
            <p:cNvSpPr/>
            <p:nvPr/>
          </p:nvSpPr>
          <p:spPr>
            <a:xfrm>
              <a:off x="5241035" y="4265675"/>
              <a:ext cx="763524" cy="5836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39" name="object 39"/>
            <p:cNvSpPr/>
            <p:nvPr/>
          </p:nvSpPr>
          <p:spPr>
            <a:xfrm>
              <a:off x="5606795" y="4428743"/>
              <a:ext cx="2529840" cy="4130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0" name="object 40"/>
            <p:cNvSpPr/>
            <p:nvPr/>
          </p:nvSpPr>
          <p:spPr>
            <a:xfrm>
              <a:off x="5142991" y="5064765"/>
              <a:ext cx="182358" cy="1835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1" name="object 41"/>
            <p:cNvSpPr/>
            <p:nvPr/>
          </p:nvSpPr>
          <p:spPr>
            <a:xfrm>
              <a:off x="5241035" y="4777739"/>
              <a:ext cx="3698748" cy="5836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2" name="object 42"/>
            <p:cNvSpPr/>
            <p:nvPr/>
          </p:nvSpPr>
          <p:spPr>
            <a:xfrm>
              <a:off x="5241035" y="5204459"/>
              <a:ext cx="763524" cy="5836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3" name="object 43"/>
            <p:cNvSpPr/>
            <p:nvPr/>
          </p:nvSpPr>
          <p:spPr>
            <a:xfrm>
              <a:off x="5606795" y="5367527"/>
              <a:ext cx="2529840" cy="4130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680662" y="4289506"/>
            <a:ext cx="3819698" cy="1983573"/>
          </a:xfrm>
          <a:prstGeom prst="rect">
            <a:avLst/>
          </a:prstGeom>
        </p:spPr>
        <p:txBody>
          <a:bodyPr vert="horz" wrap="square" lIns="0" tIns="13162" rIns="0" bIns="0" rtlCol="0">
            <a:spAutoFit/>
          </a:bodyPr>
          <a:lstStyle/>
          <a:p>
            <a:pPr marL="387924" indent="-374070">
              <a:spcBef>
                <a:spcPts val="104"/>
              </a:spcBef>
              <a:buClr>
                <a:srgbClr val="00CC99"/>
              </a:buClr>
              <a:buSzPct val="75000"/>
              <a:buFont typeface="Wingdings"/>
              <a:buChar char=""/>
              <a:tabLst>
                <a:tab pos="387231" algn="l"/>
                <a:tab pos="387924" algn="l"/>
              </a:tabLst>
            </a:pPr>
            <a:r>
              <a:rPr sz="3055" spc="-5" dirty="0">
                <a:latin typeface="Times New Roman"/>
                <a:cs typeface="Times New Roman"/>
              </a:rPr>
              <a:t>Préf (Eco.,Lux.) =</a:t>
            </a:r>
            <a:r>
              <a:rPr sz="3055" spc="-38" dirty="0">
                <a:latin typeface="Times New Roman"/>
                <a:cs typeface="Times New Roman"/>
              </a:rPr>
              <a:t> </a:t>
            </a:r>
            <a:r>
              <a:rPr sz="3055" dirty="0">
                <a:latin typeface="Times New Roman"/>
                <a:cs typeface="Times New Roman"/>
              </a:rPr>
              <a:t>0,3</a:t>
            </a:r>
            <a:endParaRPr sz="3055">
              <a:latin typeface="Times New Roman"/>
              <a:cs typeface="Times New Roman"/>
            </a:endParaRPr>
          </a:p>
          <a:p>
            <a:pPr marL="387924"/>
            <a:r>
              <a:rPr sz="3055" spc="-5" dirty="0">
                <a:latin typeface="Times New Roman"/>
                <a:cs typeface="Times New Roman"/>
              </a:rPr>
              <a:t>= </a:t>
            </a:r>
            <a:r>
              <a:rPr sz="1964" dirty="0">
                <a:latin typeface="Times New Roman"/>
                <a:cs typeface="Times New Roman"/>
              </a:rPr>
              <a:t>(1 + 0 + 0,5 + 0 + 0 ) /</a:t>
            </a:r>
            <a:r>
              <a:rPr sz="1964" spc="-98" dirty="0">
                <a:latin typeface="Times New Roman"/>
                <a:cs typeface="Times New Roman"/>
              </a:rPr>
              <a:t> </a:t>
            </a:r>
            <a:r>
              <a:rPr sz="1964" dirty="0">
                <a:latin typeface="Times New Roman"/>
                <a:cs typeface="Times New Roman"/>
              </a:rPr>
              <a:t>5</a:t>
            </a:r>
            <a:endParaRPr sz="1964">
              <a:latin typeface="Times New Roman"/>
              <a:cs typeface="Times New Roman"/>
            </a:endParaRPr>
          </a:p>
          <a:p>
            <a:pPr marL="387924" indent="-374070">
              <a:spcBef>
                <a:spcPts val="736"/>
              </a:spcBef>
              <a:buClr>
                <a:srgbClr val="00CC99"/>
              </a:buClr>
              <a:buSzPct val="75000"/>
              <a:buFont typeface="Wingdings"/>
              <a:buChar char=""/>
              <a:tabLst>
                <a:tab pos="387231" algn="l"/>
                <a:tab pos="387924" algn="l"/>
              </a:tabLst>
            </a:pPr>
            <a:r>
              <a:rPr sz="3055" spc="-5" dirty="0">
                <a:latin typeface="Times New Roman"/>
                <a:cs typeface="Times New Roman"/>
              </a:rPr>
              <a:t>Préf (Lux.,Eco.) =</a:t>
            </a:r>
            <a:r>
              <a:rPr sz="3055" spc="-38" dirty="0">
                <a:latin typeface="Times New Roman"/>
                <a:cs typeface="Times New Roman"/>
              </a:rPr>
              <a:t> </a:t>
            </a:r>
            <a:r>
              <a:rPr sz="3055" dirty="0">
                <a:latin typeface="Times New Roman"/>
                <a:cs typeface="Times New Roman"/>
              </a:rPr>
              <a:t>0,5</a:t>
            </a:r>
            <a:endParaRPr sz="3055">
              <a:latin typeface="Times New Roman"/>
              <a:cs typeface="Times New Roman"/>
            </a:endParaRPr>
          </a:p>
          <a:p>
            <a:pPr marL="387924"/>
            <a:r>
              <a:rPr sz="3055" spc="-5" dirty="0">
                <a:latin typeface="Times New Roman"/>
                <a:cs typeface="Times New Roman"/>
              </a:rPr>
              <a:t>= </a:t>
            </a:r>
            <a:r>
              <a:rPr sz="1964" dirty="0">
                <a:latin typeface="Times New Roman"/>
                <a:cs typeface="Times New Roman"/>
              </a:rPr>
              <a:t>(0 + 1 + 0 + 0,5 + 1 ) /</a:t>
            </a:r>
            <a:r>
              <a:rPr sz="1964" spc="-104" dirty="0">
                <a:latin typeface="Times New Roman"/>
                <a:cs typeface="Times New Roman"/>
              </a:rPr>
              <a:t> </a:t>
            </a:r>
            <a:r>
              <a:rPr sz="1964" dirty="0">
                <a:latin typeface="Times New Roman"/>
                <a:cs typeface="Times New Roman"/>
              </a:rPr>
              <a:t>5</a:t>
            </a:r>
            <a:endParaRPr sz="1964">
              <a:latin typeface="Times New Roman"/>
              <a:cs typeface="Times New Roman"/>
            </a:endParaRPr>
          </a:p>
        </p:txBody>
      </p:sp>
      <p:sp>
        <p:nvSpPr>
          <p:cNvPr id="46" name="object 2"/>
          <p:cNvSpPr txBox="1">
            <a:spLocks noGrp="1"/>
          </p:cNvSpPr>
          <p:nvPr>
            <p:ph type="title"/>
          </p:nvPr>
        </p:nvSpPr>
        <p:spPr>
          <a:xfrm>
            <a:off x="1234637" y="849068"/>
            <a:ext cx="6537267" cy="753353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dirty="0"/>
              <a:t>Exemple:</a:t>
            </a:r>
            <a:endParaRPr dirty="0"/>
          </a:p>
        </p:txBody>
      </p:sp>
      <p:sp>
        <p:nvSpPr>
          <p:cNvPr id="47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48" name="Espace réservé du pied de page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49" name="Espace réservé du numéro de diapositiv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38</a:t>
            </a:fld>
            <a:endParaRPr lang="fr-FR"/>
          </a:p>
        </p:txBody>
      </p:sp>
      <p:sp>
        <p:nvSpPr>
          <p:cNvPr id="50" name="Espace réservé de la date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552190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96915" y="2034887"/>
          <a:ext cx="8146470" cy="1768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5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2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54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6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b="1" spc="5" dirty="0">
                          <a:latin typeface="Arial"/>
                          <a:cs typeface="Arial"/>
                        </a:rPr>
                        <a:t>Economic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700" b="1" spc="15" dirty="0">
                          <a:latin typeface="Arial"/>
                          <a:cs typeface="Arial"/>
                        </a:rPr>
                        <a:t>Luxe</a:t>
                      </a:r>
                      <a:r>
                        <a:rPr sz="17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2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700" i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700" i="1" spc="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00" i="1" spc="-1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700" i="1" dirty="0">
                          <a:latin typeface="Arial"/>
                          <a:cs typeface="Arial"/>
                        </a:rPr>
                        <a:t>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55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98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b="1" u="heavy" spc="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-230000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30"/>
                        </a:lnSpc>
                        <a:spcBef>
                          <a:spcPts val="200"/>
                        </a:spcBef>
                      </a:pPr>
                      <a:r>
                        <a:rPr sz="1700" spc="5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250000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77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ts val="1889"/>
                        </a:lnSpc>
                        <a:spcBef>
                          <a:spcPts val="140"/>
                        </a:spcBef>
                      </a:pPr>
                      <a:r>
                        <a:rPr sz="1700" i="1" spc="15" dirty="0">
                          <a:latin typeface="Arial"/>
                          <a:cs typeface="Arial"/>
                        </a:rPr>
                        <a:t>Prix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39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830"/>
                        </a:lnSpc>
                        <a:spcBef>
                          <a:spcPts val="200"/>
                        </a:spcBef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480000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77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  <a:spcBef>
                          <a:spcPts val="20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77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  <a:spcBef>
                          <a:spcPts val="14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939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21">
                <a:tc>
                  <a:txBody>
                    <a:bodyPr/>
                    <a:lstStyle/>
                    <a:p>
                      <a:pPr marL="144145">
                        <a:lnSpc>
                          <a:spcPts val="1835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5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spc="10" dirty="0">
                          <a:latin typeface="Arial"/>
                          <a:cs typeface="Arial"/>
                        </a:rPr>
                        <a:t>Puissance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spc="5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u="heavy" spc="-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+40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21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0,5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4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u="heavy" spc="-15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-1,0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spc="-5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7,5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700" i="1" spc="-1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700" i="1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700" i="1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700" i="1" spc="2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700" i="1" dirty="0">
                          <a:latin typeface="Arial"/>
                          <a:cs typeface="Arial"/>
                        </a:rPr>
                        <a:t>.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8,5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  <a:spcBef>
                          <a:spcPts val="17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2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228">
                <a:tc>
                  <a:txBody>
                    <a:bodyPr/>
                    <a:lstStyle/>
                    <a:p>
                      <a:pPr marL="144145">
                        <a:lnSpc>
                          <a:spcPts val="1835"/>
                        </a:lnSpc>
                        <a:spcBef>
                          <a:spcPts val="17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35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700" i="1" spc="-1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700" i="1" spc="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700" i="1" spc="-6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700" i="1" spc="-15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700" i="1" spc="30" dirty="0">
                          <a:latin typeface="Arial"/>
                          <a:cs typeface="Arial"/>
                        </a:rPr>
                        <a:t>ili</a:t>
                      </a:r>
                      <a:r>
                        <a:rPr sz="1700" i="1" spc="-6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700" i="1" dirty="0">
                          <a:latin typeface="Arial"/>
                          <a:cs typeface="Arial"/>
                        </a:rPr>
                        <a:t>é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830"/>
                        </a:lnSpc>
                        <a:spcBef>
                          <a:spcPts val="180"/>
                        </a:spcBef>
                      </a:pPr>
                      <a:r>
                        <a:rPr sz="170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493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700" b="1" u="heavy" spc="-40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6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0,5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4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05"/>
                        </a:lnSpc>
                        <a:spcBef>
                          <a:spcPts val="10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016">
                <a:tc>
                  <a:txBody>
                    <a:bodyPr/>
                    <a:lstStyle/>
                    <a:p>
                      <a:pPr marL="144145">
                        <a:lnSpc>
                          <a:spcPts val="1825"/>
                        </a:lnSpc>
                        <a:spcBef>
                          <a:spcPts val="160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0,0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216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825"/>
                        </a:lnSpc>
                        <a:spcBef>
                          <a:spcPts val="16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1885"/>
                        </a:lnSpc>
                        <a:spcBef>
                          <a:spcPts val="105"/>
                        </a:spcBef>
                      </a:pPr>
                      <a:r>
                        <a:rPr sz="1700" i="1" spc="-5" dirty="0">
                          <a:latin typeface="Arial"/>
                          <a:cs typeface="Arial"/>
                        </a:rPr>
                        <a:t>Confort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825"/>
                        </a:lnSpc>
                        <a:spcBef>
                          <a:spcPts val="165"/>
                        </a:spcBef>
                      </a:pPr>
                      <a:r>
                        <a:rPr sz="1700" dirty="0">
                          <a:solidFill>
                            <a:srgbClr val="FB0028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700" b="1" u="heavy" spc="-40" dirty="0">
                          <a:solidFill>
                            <a:srgbClr val="FB0028"/>
                          </a:solidFill>
                          <a:uFill>
                            <a:solidFill>
                              <a:srgbClr val="FB0028"/>
                            </a:solidFill>
                          </a:uFill>
                          <a:latin typeface="Arial"/>
                          <a:cs typeface="Arial"/>
                        </a:rPr>
                        <a:t>+4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15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1,0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6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5"/>
                        </a:lnSpc>
                        <a:spcBef>
                          <a:spcPts val="10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54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147454" y="4076700"/>
            <a:ext cx="3241964" cy="2209800"/>
            <a:chOff x="952500" y="3736975"/>
            <a:chExt cx="2971800" cy="2025650"/>
          </a:xfrm>
        </p:grpSpPr>
        <p:sp>
          <p:nvSpPr>
            <p:cNvPr id="4" name="object 4"/>
            <p:cNvSpPr/>
            <p:nvPr/>
          </p:nvSpPr>
          <p:spPr>
            <a:xfrm>
              <a:off x="952500" y="3736975"/>
              <a:ext cx="2971800" cy="2025650"/>
            </a:xfrm>
            <a:custGeom>
              <a:avLst/>
              <a:gdLst/>
              <a:ahLst/>
              <a:cxnLst/>
              <a:rect l="l" t="t" r="r" b="b"/>
              <a:pathLst>
                <a:path w="2971800" h="2025650">
                  <a:moveTo>
                    <a:pt x="2971800" y="0"/>
                  </a:moveTo>
                  <a:lnTo>
                    <a:pt x="0" y="0"/>
                  </a:lnTo>
                  <a:lnTo>
                    <a:pt x="0" y="2025650"/>
                  </a:lnTo>
                  <a:lnTo>
                    <a:pt x="2971800" y="202565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5" name="object 5"/>
            <p:cNvSpPr/>
            <p:nvPr/>
          </p:nvSpPr>
          <p:spPr>
            <a:xfrm>
              <a:off x="1392301" y="3982974"/>
              <a:ext cx="25400" cy="1398905"/>
            </a:xfrm>
            <a:custGeom>
              <a:avLst/>
              <a:gdLst/>
              <a:ahLst/>
              <a:cxnLst/>
              <a:rect l="l" t="t" r="r" b="b"/>
              <a:pathLst>
                <a:path w="25400" h="1398904">
                  <a:moveTo>
                    <a:pt x="25273" y="0"/>
                  </a:moveTo>
                  <a:lnTo>
                    <a:pt x="0" y="0"/>
                  </a:lnTo>
                  <a:lnTo>
                    <a:pt x="0" y="1398651"/>
                  </a:lnTo>
                  <a:lnTo>
                    <a:pt x="25273" y="1398651"/>
                  </a:lnTo>
                  <a:lnTo>
                    <a:pt x="252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6" name="object 6"/>
            <p:cNvSpPr/>
            <p:nvPr/>
          </p:nvSpPr>
          <p:spPr>
            <a:xfrm>
              <a:off x="1370076" y="3891026"/>
              <a:ext cx="69723" cy="98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7" name="object 7"/>
            <p:cNvSpPr/>
            <p:nvPr/>
          </p:nvSpPr>
          <p:spPr>
            <a:xfrm>
              <a:off x="1405001" y="5378450"/>
              <a:ext cx="2125980" cy="25400"/>
            </a:xfrm>
            <a:custGeom>
              <a:avLst/>
              <a:gdLst/>
              <a:ahLst/>
              <a:cxnLst/>
              <a:rect l="l" t="t" r="r" b="b"/>
              <a:pathLst>
                <a:path w="2125979" h="25400">
                  <a:moveTo>
                    <a:pt x="212559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2125599" y="25400"/>
                  </a:lnTo>
                  <a:lnTo>
                    <a:pt x="21255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8" name="object 8"/>
            <p:cNvSpPr/>
            <p:nvPr/>
          </p:nvSpPr>
          <p:spPr>
            <a:xfrm>
              <a:off x="3533775" y="5357812"/>
              <a:ext cx="106299" cy="65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9" name="object 9"/>
            <p:cNvSpPr/>
            <p:nvPr/>
          </p:nvSpPr>
          <p:spPr>
            <a:xfrm>
              <a:off x="1405001" y="4210049"/>
              <a:ext cx="2019300" cy="1196975"/>
            </a:xfrm>
            <a:custGeom>
              <a:avLst/>
              <a:gdLst/>
              <a:ahLst/>
              <a:cxnLst/>
              <a:rect l="l" t="t" r="r" b="b"/>
              <a:pathLst>
                <a:path w="2019300" h="1196975">
                  <a:moveTo>
                    <a:pt x="2019173" y="0"/>
                  </a:moveTo>
                  <a:lnTo>
                    <a:pt x="1485900" y="0"/>
                  </a:lnTo>
                  <a:lnTo>
                    <a:pt x="1485900" y="31978"/>
                  </a:lnTo>
                  <a:lnTo>
                    <a:pt x="1455674" y="11049"/>
                  </a:lnTo>
                  <a:lnTo>
                    <a:pt x="514350" y="1157287"/>
                  </a:lnTo>
                  <a:lnTo>
                    <a:pt x="0" y="1157287"/>
                  </a:lnTo>
                  <a:lnTo>
                    <a:pt x="0" y="1196975"/>
                  </a:lnTo>
                  <a:lnTo>
                    <a:pt x="525399" y="1196975"/>
                  </a:lnTo>
                  <a:lnTo>
                    <a:pt x="525399" y="1164945"/>
                  </a:lnTo>
                  <a:lnTo>
                    <a:pt x="555625" y="1185862"/>
                  </a:lnTo>
                  <a:lnTo>
                    <a:pt x="1496949" y="39624"/>
                  </a:lnTo>
                  <a:lnTo>
                    <a:pt x="2019173" y="39624"/>
                  </a:lnTo>
                  <a:lnTo>
                    <a:pt x="2019173" y="0"/>
                  </a:lnTo>
                  <a:close/>
                </a:path>
              </a:pathLst>
            </a:custGeom>
            <a:solidFill>
              <a:srgbClr val="ED0D21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500" y="5464175"/>
              <a:ext cx="98298" cy="1460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7612" y="4079875"/>
              <a:ext cx="53975" cy="146050"/>
            </a:xfrm>
            <a:custGeom>
              <a:avLst/>
              <a:gdLst/>
              <a:ahLst/>
              <a:cxnLst/>
              <a:rect l="l" t="t" r="r" b="b"/>
              <a:pathLst>
                <a:path w="53975" h="146050">
                  <a:moveTo>
                    <a:pt x="53911" y="0"/>
                  </a:moveTo>
                  <a:lnTo>
                    <a:pt x="42862" y="0"/>
                  </a:lnTo>
                  <a:lnTo>
                    <a:pt x="41275" y="3175"/>
                  </a:lnTo>
                  <a:lnTo>
                    <a:pt x="39687" y="4699"/>
                  </a:lnTo>
                  <a:lnTo>
                    <a:pt x="38100" y="7874"/>
                  </a:lnTo>
                  <a:lnTo>
                    <a:pt x="36512" y="9525"/>
                  </a:lnTo>
                  <a:lnTo>
                    <a:pt x="33337" y="11049"/>
                  </a:lnTo>
                  <a:lnTo>
                    <a:pt x="31750" y="14224"/>
                  </a:lnTo>
                  <a:lnTo>
                    <a:pt x="26987" y="19050"/>
                  </a:lnTo>
                  <a:lnTo>
                    <a:pt x="22225" y="22225"/>
                  </a:lnTo>
                  <a:lnTo>
                    <a:pt x="20637" y="23749"/>
                  </a:lnTo>
                  <a:lnTo>
                    <a:pt x="17462" y="25400"/>
                  </a:lnTo>
                  <a:lnTo>
                    <a:pt x="11112" y="31750"/>
                  </a:lnTo>
                  <a:lnTo>
                    <a:pt x="4762" y="34925"/>
                  </a:lnTo>
                  <a:lnTo>
                    <a:pt x="0" y="36449"/>
                  </a:lnTo>
                  <a:lnTo>
                    <a:pt x="0" y="53975"/>
                  </a:lnTo>
                  <a:lnTo>
                    <a:pt x="3175" y="53975"/>
                  </a:lnTo>
                  <a:lnTo>
                    <a:pt x="6350" y="50800"/>
                  </a:lnTo>
                  <a:lnTo>
                    <a:pt x="12700" y="47625"/>
                  </a:lnTo>
                  <a:lnTo>
                    <a:pt x="14287" y="45974"/>
                  </a:lnTo>
                  <a:lnTo>
                    <a:pt x="15875" y="45974"/>
                  </a:lnTo>
                  <a:lnTo>
                    <a:pt x="19050" y="42799"/>
                  </a:lnTo>
                  <a:lnTo>
                    <a:pt x="22225" y="41275"/>
                  </a:lnTo>
                  <a:lnTo>
                    <a:pt x="23812" y="41275"/>
                  </a:lnTo>
                  <a:lnTo>
                    <a:pt x="26987" y="39624"/>
                  </a:lnTo>
                  <a:lnTo>
                    <a:pt x="28575" y="38100"/>
                  </a:lnTo>
                  <a:lnTo>
                    <a:pt x="34925" y="34925"/>
                  </a:lnTo>
                  <a:lnTo>
                    <a:pt x="36512" y="31750"/>
                  </a:lnTo>
                  <a:lnTo>
                    <a:pt x="36512" y="146050"/>
                  </a:lnTo>
                  <a:lnTo>
                    <a:pt x="53911" y="146050"/>
                  </a:lnTo>
                  <a:lnTo>
                    <a:pt x="53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0775" y="5499100"/>
              <a:ext cx="96774" cy="1476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7975" y="5499100"/>
              <a:ext cx="96774" cy="1476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4551" y="4280662"/>
              <a:ext cx="12700" cy="130175"/>
            </a:xfrm>
            <a:custGeom>
              <a:avLst/>
              <a:gdLst/>
              <a:ahLst/>
              <a:cxnLst/>
              <a:rect l="l" t="t" r="r" b="b"/>
              <a:pathLst>
                <a:path w="12700" h="130175">
                  <a:moveTo>
                    <a:pt x="0" y="0"/>
                  </a:moveTo>
                  <a:lnTo>
                    <a:pt x="12700" y="0"/>
                  </a:lnTo>
                </a:path>
                <a:path w="12700" h="130175">
                  <a:moveTo>
                    <a:pt x="0" y="130175"/>
                  </a:moveTo>
                  <a:lnTo>
                    <a:pt x="12700" y="130175"/>
                  </a:lnTo>
                </a:path>
              </a:pathLst>
            </a:custGeom>
            <a:ln w="17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0901" y="45307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0901" y="466090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699"/>
                  </a:moveTo>
                  <a:lnTo>
                    <a:pt x="6350" y="8699"/>
                  </a:lnTo>
                </a:path>
              </a:pathLst>
            </a:custGeom>
            <a:ln w="17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0901" y="4789550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0901" y="4919725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699"/>
                  </a:moveTo>
                  <a:lnTo>
                    <a:pt x="6350" y="8699"/>
                  </a:lnTo>
                </a:path>
              </a:pathLst>
            </a:custGeom>
            <a:ln w="17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0901" y="5049837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731"/>
                  </a:moveTo>
                  <a:lnTo>
                    <a:pt x="6350" y="8731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0901" y="5178425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6350" y="9525"/>
                  </a:moveTo>
                  <a:lnTo>
                    <a:pt x="635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0901" y="530860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6350" y="8731"/>
                  </a:moveTo>
                  <a:lnTo>
                    <a:pt x="6350" y="8731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597237" y="4416137"/>
            <a:ext cx="748145" cy="1527464"/>
            <a:chOff x="4114800" y="4048125"/>
            <a:chExt cx="685800" cy="1400175"/>
          </a:xfrm>
        </p:grpSpPr>
        <p:sp>
          <p:nvSpPr>
            <p:cNvPr id="24" name="object 24"/>
            <p:cNvSpPr/>
            <p:nvPr/>
          </p:nvSpPr>
          <p:spPr>
            <a:xfrm>
              <a:off x="4114800" y="4048125"/>
              <a:ext cx="675005" cy="1336675"/>
            </a:xfrm>
            <a:custGeom>
              <a:avLst/>
              <a:gdLst/>
              <a:ahLst/>
              <a:cxnLst/>
              <a:rect l="l" t="t" r="r" b="b"/>
              <a:pathLst>
                <a:path w="675004" h="1336675">
                  <a:moveTo>
                    <a:pt x="0" y="0"/>
                  </a:moveTo>
                  <a:lnTo>
                    <a:pt x="0" y="187325"/>
                  </a:lnTo>
                  <a:lnTo>
                    <a:pt x="44450" y="276225"/>
                  </a:lnTo>
                  <a:lnTo>
                    <a:pt x="76200" y="330200"/>
                  </a:lnTo>
                  <a:lnTo>
                    <a:pt x="111125" y="379349"/>
                  </a:lnTo>
                  <a:lnTo>
                    <a:pt x="149225" y="426974"/>
                  </a:lnTo>
                  <a:lnTo>
                    <a:pt x="201549" y="485775"/>
                  </a:lnTo>
                  <a:lnTo>
                    <a:pt x="244475" y="528574"/>
                  </a:lnTo>
                  <a:lnTo>
                    <a:pt x="284099" y="561975"/>
                  </a:lnTo>
                  <a:lnTo>
                    <a:pt x="325374" y="590550"/>
                  </a:lnTo>
                  <a:lnTo>
                    <a:pt x="368300" y="619125"/>
                  </a:lnTo>
                  <a:lnTo>
                    <a:pt x="409575" y="644525"/>
                  </a:lnTo>
                  <a:lnTo>
                    <a:pt x="447675" y="665226"/>
                  </a:lnTo>
                  <a:lnTo>
                    <a:pt x="480949" y="684276"/>
                  </a:lnTo>
                  <a:lnTo>
                    <a:pt x="444500" y="708025"/>
                  </a:lnTo>
                  <a:lnTo>
                    <a:pt x="409575" y="733425"/>
                  </a:lnTo>
                  <a:lnTo>
                    <a:pt x="372999" y="763651"/>
                  </a:lnTo>
                  <a:lnTo>
                    <a:pt x="338074" y="793750"/>
                  </a:lnTo>
                  <a:lnTo>
                    <a:pt x="307975" y="820801"/>
                  </a:lnTo>
                  <a:lnTo>
                    <a:pt x="242824" y="889000"/>
                  </a:lnTo>
                  <a:lnTo>
                    <a:pt x="211074" y="923925"/>
                  </a:lnTo>
                  <a:lnTo>
                    <a:pt x="177800" y="962025"/>
                  </a:lnTo>
                  <a:lnTo>
                    <a:pt x="99949" y="1052512"/>
                  </a:lnTo>
                  <a:lnTo>
                    <a:pt x="65024" y="1092200"/>
                  </a:lnTo>
                  <a:lnTo>
                    <a:pt x="0" y="1166812"/>
                  </a:lnTo>
                  <a:lnTo>
                    <a:pt x="0" y="1336675"/>
                  </a:lnTo>
                  <a:lnTo>
                    <a:pt x="38100" y="1289050"/>
                  </a:lnTo>
                  <a:lnTo>
                    <a:pt x="71374" y="1243012"/>
                  </a:lnTo>
                  <a:lnTo>
                    <a:pt x="107950" y="1201737"/>
                  </a:lnTo>
                  <a:lnTo>
                    <a:pt x="172974" y="1120775"/>
                  </a:lnTo>
                  <a:lnTo>
                    <a:pt x="203200" y="1085850"/>
                  </a:lnTo>
                  <a:lnTo>
                    <a:pt x="242824" y="1042987"/>
                  </a:lnTo>
                  <a:lnTo>
                    <a:pt x="293624" y="985837"/>
                  </a:lnTo>
                  <a:lnTo>
                    <a:pt x="322199" y="957326"/>
                  </a:lnTo>
                  <a:lnTo>
                    <a:pt x="347599" y="930275"/>
                  </a:lnTo>
                  <a:lnTo>
                    <a:pt x="377825" y="901700"/>
                  </a:lnTo>
                  <a:lnTo>
                    <a:pt x="430149" y="849376"/>
                  </a:lnTo>
                  <a:lnTo>
                    <a:pt x="461899" y="819150"/>
                  </a:lnTo>
                  <a:lnTo>
                    <a:pt x="492125" y="795401"/>
                  </a:lnTo>
                  <a:lnTo>
                    <a:pt x="515874" y="774700"/>
                  </a:lnTo>
                  <a:lnTo>
                    <a:pt x="539750" y="762000"/>
                  </a:lnTo>
                  <a:lnTo>
                    <a:pt x="560324" y="754126"/>
                  </a:lnTo>
                  <a:lnTo>
                    <a:pt x="560324" y="847725"/>
                  </a:lnTo>
                  <a:lnTo>
                    <a:pt x="674624" y="660400"/>
                  </a:lnTo>
                  <a:lnTo>
                    <a:pt x="560324" y="484124"/>
                  </a:lnTo>
                  <a:lnTo>
                    <a:pt x="560324" y="579374"/>
                  </a:lnTo>
                  <a:lnTo>
                    <a:pt x="534924" y="568325"/>
                  </a:lnTo>
                  <a:lnTo>
                    <a:pt x="503174" y="553974"/>
                  </a:lnTo>
                  <a:lnTo>
                    <a:pt x="480949" y="538099"/>
                  </a:lnTo>
                  <a:lnTo>
                    <a:pt x="447675" y="519049"/>
                  </a:lnTo>
                  <a:lnTo>
                    <a:pt x="404749" y="492125"/>
                  </a:lnTo>
                  <a:lnTo>
                    <a:pt x="371475" y="466725"/>
                  </a:lnTo>
                  <a:lnTo>
                    <a:pt x="331724" y="433324"/>
                  </a:lnTo>
                  <a:lnTo>
                    <a:pt x="287274" y="396875"/>
                  </a:lnTo>
                  <a:lnTo>
                    <a:pt x="252349" y="360299"/>
                  </a:lnTo>
                  <a:lnTo>
                    <a:pt x="206375" y="306324"/>
                  </a:lnTo>
                  <a:lnTo>
                    <a:pt x="157099" y="247650"/>
                  </a:lnTo>
                  <a:lnTo>
                    <a:pt x="118999" y="192024"/>
                  </a:lnTo>
                  <a:lnTo>
                    <a:pt x="79375" y="133350"/>
                  </a:lnTo>
                  <a:lnTo>
                    <a:pt x="34925" y="66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678426" y="4532248"/>
              <a:ext cx="120650" cy="2350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114800" y="4049648"/>
              <a:ext cx="589280" cy="1398905"/>
            </a:xfrm>
            <a:custGeom>
              <a:avLst/>
              <a:gdLst/>
              <a:ahLst/>
              <a:cxnLst/>
              <a:rect l="l" t="t" r="r" b="b"/>
              <a:pathLst>
                <a:path w="589279" h="1398904">
                  <a:moveTo>
                    <a:pt x="25400" y="1233551"/>
                  </a:moveTo>
                  <a:lnTo>
                    <a:pt x="0" y="1171638"/>
                  </a:lnTo>
                  <a:lnTo>
                    <a:pt x="0" y="1336738"/>
                  </a:lnTo>
                  <a:lnTo>
                    <a:pt x="25400" y="1398651"/>
                  </a:lnTo>
                  <a:lnTo>
                    <a:pt x="25400" y="1233551"/>
                  </a:lnTo>
                  <a:close/>
                </a:path>
                <a:path w="589279" h="1398904">
                  <a:moveTo>
                    <a:pt x="25400" y="60325"/>
                  </a:moveTo>
                  <a:lnTo>
                    <a:pt x="0" y="0"/>
                  </a:lnTo>
                  <a:lnTo>
                    <a:pt x="0" y="182626"/>
                  </a:lnTo>
                  <a:lnTo>
                    <a:pt x="25400" y="241427"/>
                  </a:lnTo>
                  <a:lnTo>
                    <a:pt x="25400" y="60325"/>
                  </a:lnTo>
                  <a:close/>
                </a:path>
                <a:path w="589279" h="1398904">
                  <a:moveTo>
                    <a:pt x="589026" y="814451"/>
                  </a:moveTo>
                  <a:lnTo>
                    <a:pt x="563626" y="795401"/>
                  </a:lnTo>
                  <a:lnTo>
                    <a:pt x="563626" y="849376"/>
                  </a:lnTo>
                  <a:lnTo>
                    <a:pt x="589026" y="904875"/>
                  </a:lnTo>
                  <a:lnTo>
                    <a:pt x="589026" y="814451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25975" y="4111625"/>
              <a:ext cx="675005" cy="1335405"/>
            </a:xfrm>
            <a:custGeom>
              <a:avLst/>
              <a:gdLst/>
              <a:ahLst/>
              <a:cxnLst/>
              <a:rect l="l" t="t" r="r" b="b"/>
              <a:pathLst>
                <a:path w="675004" h="1335404">
                  <a:moveTo>
                    <a:pt x="0" y="0"/>
                  </a:moveTo>
                  <a:lnTo>
                    <a:pt x="0" y="187325"/>
                  </a:lnTo>
                  <a:lnTo>
                    <a:pt x="45974" y="276225"/>
                  </a:lnTo>
                  <a:lnTo>
                    <a:pt x="76200" y="328549"/>
                  </a:lnTo>
                  <a:lnTo>
                    <a:pt x="111125" y="379349"/>
                  </a:lnTo>
                  <a:lnTo>
                    <a:pt x="149225" y="425450"/>
                  </a:lnTo>
                  <a:lnTo>
                    <a:pt x="201549" y="485775"/>
                  </a:lnTo>
                  <a:lnTo>
                    <a:pt x="244475" y="527050"/>
                  </a:lnTo>
                  <a:lnTo>
                    <a:pt x="284099" y="561975"/>
                  </a:lnTo>
                  <a:lnTo>
                    <a:pt x="325374" y="588899"/>
                  </a:lnTo>
                  <a:lnTo>
                    <a:pt x="368300" y="617474"/>
                  </a:lnTo>
                  <a:lnTo>
                    <a:pt x="409575" y="644525"/>
                  </a:lnTo>
                  <a:lnTo>
                    <a:pt x="449199" y="665099"/>
                  </a:lnTo>
                  <a:lnTo>
                    <a:pt x="480949" y="684149"/>
                  </a:lnTo>
                  <a:lnTo>
                    <a:pt x="444500" y="706374"/>
                  </a:lnTo>
                  <a:lnTo>
                    <a:pt x="372999" y="762000"/>
                  </a:lnTo>
                  <a:lnTo>
                    <a:pt x="339725" y="790575"/>
                  </a:lnTo>
                  <a:lnTo>
                    <a:pt x="307975" y="820674"/>
                  </a:lnTo>
                  <a:lnTo>
                    <a:pt x="211074" y="922337"/>
                  </a:lnTo>
                  <a:lnTo>
                    <a:pt x="177800" y="962025"/>
                  </a:lnTo>
                  <a:lnTo>
                    <a:pt x="139700" y="1004887"/>
                  </a:lnTo>
                  <a:lnTo>
                    <a:pt x="99949" y="1050925"/>
                  </a:lnTo>
                  <a:lnTo>
                    <a:pt x="65024" y="1090612"/>
                  </a:lnTo>
                  <a:lnTo>
                    <a:pt x="0" y="1165225"/>
                  </a:lnTo>
                  <a:lnTo>
                    <a:pt x="0" y="1335087"/>
                  </a:lnTo>
                  <a:lnTo>
                    <a:pt x="38100" y="1287462"/>
                  </a:lnTo>
                  <a:lnTo>
                    <a:pt x="73025" y="1241425"/>
                  </a:lnTo>
                  <a:lnTo>
                    <a:pt x="109474" y="1198562"/>
                  </a:lnTo>
                  <a:lnTo>
                    <a:pt x="172974" y="1119187"/>
                  </a:lnTo>
                  <a:lnTo>
                    <a:pt x="204724" y="1084262"/>
                  </a:lnTo>
                  <a:lnTo>
                    <a:pt x="242824" y="1041400"/>
                  </a:lnTo>
                  <a:lnTo>
                    <a:pt x="293624" y="982662"/>
                  </a:lnTo>
                  <a:lnTo>
                    <a:pt x="347599" y="928687"/>
                  </a:lnTo>
                  <a:lnTo>
                    <a:pt x="377825" y="900049"/>
                  </a:lnTo>
                  <a:lnTo>
                    <a:pt x="431800" y="846074"/>
                  </a:lnTo>
                  <a:lnTo>
                    <a:pt x="492125" y="792099"/>
                  </a:lnTo>
                  <a:lnTo>
                    <a:pt x="515874" y="773049"/>
                  </a:lnTo>
                  <a:lnTo>
                    <a:pt x="539750" y="760349"/>
                  </a:lnTo>
                  <a:lnTo>
                    <a:pt x="560324" y="752475"/>
                  </a:lnTo>
                  <a:lnTo>
                    <a:pt x="560324" y="846074"/>
                  </a:lnTo>
                  <a:lnTo>
                    <a:pt x="674624" y="658749"/>
                  </a:lnTo>
                  <a:lnTo>
                    <a:pt x="560324" y="482600"/>
                  </a:lnTo>
                  <a:lnTo>
                    <a:pt x="560324" y="579374"/>
                  </a:lnTo>
                  <a:lnTo>
                    <a:pt x="534924" y="566674"/>
                  </a:lnTo>
                  <a:lnTo>
                    <a:pt x="480949" y="538099"/>
                  </a:lnTo>
                  <a:lnTo>
                    <a:pt x="447675" y="519049"/>
                  </a:lnTo>
                  <a:lnTo>
                    <a:pt x="404749" y="490474"/>
                  </a:lnTo>
                  <a:lnTo>
                    <a:pt x="371475" y="466725"/>
                  </a:lnTo>
                  <a:lnTo>
                    <a:pt x="331724" y="433324"/>
                  </a:lnTo>
                  <a:lnTo>
                    <a:pt x="287274" y="393700"/>
                  </a:lnTo>
                  <a:lnTo>
                    <a:pt x="252349" y="357124"/>
                  </a:lnTo>
                  <a:lnTo>
                    <a:pt x="206375" y="304800"/>
                  </a:lnTo>
                  <a:lnTo>
                    <a:pt x="157099" y="247650"/>
                  </a:lnTo>
                  <a:lnTo>
                    <a:pt x="118999" y="192024"/>
                  </a:lnTo>
                  <a:lnTo>
                    <a:pt x="79375" y="131699"/>
                  </a:lnTo>
                  <a:lnTo>
                    <a:pt x="34925" y="65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28" name="object 28"/>
          <p:cNvSpPr/>
          <p:nvPr/>
        </p:nvSpPr>
        <p:spPr>
          <a:xfrm>
            <a:off x="1144940" y="1446414"/>
            <a:ext cx="2714937" cy="5539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29" name="object 29"/>
          <p:cNvSpPr txBox="1"/>
          <p:nvPr/>
        </p:nvSpPr>
        <p:spPr>
          <a:xfrm>
            <a:off x="1338902" y="1528295"/>
            <a:ext cx="2297084" cy="41685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2618" b="1" dirty="0">
                <a:solidFill>
                  <a:srgbClr val="3333CC"/>
                </a:solidFill>
                <a:latin typeface="Times New Roman"/>
                <a:cs typeface="Times New Roman"/>
              </a:rPr>
              <a:t>Préf</a:t>
            </a:r>
            <a:r>
              <a:rPr sz="2618" b="1" spc="-1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18" b="1" dirty="0">
                <a:solidFill>
                  <a:srgbClr val="3333CC"/>
                </a:solidFill>
                <a:latin typeface="Times New Roman"/>
                <a:cs typeface="Times New Roman"/>
              </a:rPr>
              <a:t>(Eco.,Lux.)</a:t>
            </a:r>
            <a:endParaRPr sz="2618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75350" y="1521230"/>
            <a:ext cx="2708287" cy="555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31" name="object 31"/>
          <p:cNvSpPr txBox="1"/>
          <p:nvPr/>
        </p:nvSpPr>
        <p:spPr>
          <a:xfrm>
            <a:off x="8570284" y="1604495"/>
            <a:ext cx="2296391" cy="416858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2618" b="1" dirty="0">
                <a:solidFill>
                  <a:srgbClr val="3333CC"/>
                </a:solidFill>
                <a:latin typeface="Times New Roman"/>
                <a:cs typeface="Times New Roman"/>
              </a:rPr>
              <a:t>Préf</a:t>
            </a:r>
            <a:r>
              <a:rPr sz="2618" b="1" spc="-76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18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(Lux.,Eco.)</a:t>
            </a:r>
            <a:endParaRPr sz="26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22764" y="1995055"/>
            <a:ext cx="1025236" cy="1853045"/>
          </a:xfrm>
          <a:custGeom>
            <a:avLst/>
            <a:gdLst/>
            <a:ahLst/>
            <a:cxnLst/>
            <a:rect l="l" t="t" r="r" b="b"/>
            <a:pathLst>
              <a:path w="939800" h="1698625">
                <a:moveTo>
                  <a:pt x="0" y="849376"/>
                </a:moveTo>
                <a:lnTo>
                  <a:pt x="1179" y="788712"/>
                </a:lnTo>
                <a:lnTo>
                  <a:pt x="4666" y="729200"/>
                </a:lnTo>
                <a:lnTo>
                  <a:pt x="10379" y="670984"/>
                </a:lnTo>
                <a:lnTo>
                  <a:pt x="18240" y="614207"/>
                </a:lnTo>
                <a:lnTo>
                  <a:pt x="28170" y="559013"/>
                </a:lnTo>
                <a:lnTo>
                  <a:pt x="40087" y="505546"/>
                </a:lnTo>
                <a:lnTo>
                  <a:pt x="53914" y="453949"/>
                </a:lnTo>
                <a:lnTo>
                  <a:pt x="69570" y="404366"/>
                </a:lnTo>
                <a:lnTo>
                  <a:pt x="86977" y="356941"/>
                </a:lnTo>
                <a:lnTo>
                  <a:pt x="106054" y="311817"/>
                </a:lnTo>
                <a:lnTo>
                  <a:pt x="126722" y="269138"/>
                </a:lnTo>
                <a:lnTo>
                  <a:pt x="148902" y="229048"/>
                </a:lnTo>
                <a:lnTo>
                  <a:pt x="172513" y="191690"/>
                </a:lnTo>
                <a:lnTo>
                  <a:pt x="197477" y="157209"/>
                </a:lnTo>
                <a:lnTo>
                  <a:pt x="223714" y="125747"/>
                </a:lnTo>
                <a:lnTo>
                  <a:pt x="251145" y="97448"/>
                </a:lnTo>
                <a:lnTo>
                  <a:pt x="309269" y="50915"/>
                </a:lnTo>
                <a:lnTo>
                  <a:pt x="371213" y="18760"/>
                </a:lnTo>
                <a:lnTo>
                  <a:pt x="436340" y="2132"/>
                </a:lnTo>
                <a:lnTo>
                  <a:pt x="469900" y="0"/>
                </a:lnTo>
                <a:lnTo>
                  <a:pt x="503451" y="2132"/>
                </a:lnTo>
                <a:lnTo>
                  <a:pt x="536367" y="8433"/>
                </a:lnTo>
                <a:lnTo>
                  <a:pt x="599973" y="32969"/>
                </a:lnTo>
                <a:lnTo>
                  <a:pt x="660082" y="72456"/>
                </a:lnTo>
                <a:lnTo>
                  <a:pt x="716056" y="125747"/>
                </a:lnTo>
                <a:lnTo>
                  <a:pt x="742294" y="157209"/>
                </a:lnTo>
                <a:lnTo>
                  <a:pt x="767259" y="191690"/>
                </a:lnTo>
                <a:lnTo>
                  <a:pt x="790873" y="229048"/>
                </a:lnTo>
                <a:lnTo>
                  <a:pt x="813054" y="269138"/>
                </a:lnTo>
                <a:lnTo>
                  <a:pt x="833725" y="311817"/>
                </a:lnTo>
                <a:lnTo>
                  <a:pt x="852804" y="356941"/>
                </a:lnTo>
                <a:lnTo>
                  <a:pt x="870213" y="404366"/>
                </a:lnTo>
                <a:lnTo>
                  <a:pt x="885873" y="453949"/>
                </a:lnTo>
                <a:lnTo>
                  <a:pt x="899702" y="505546"/>
                </a:lnTo>
                <a:lnTo>
                  <a:pt x="911622" y="559013"/>
                </a:lnTo>
                <a:lnTo>
                  <a:pt x="921554" y="614207"/>
                </a:lnTo>
                <a:lnTo>
                  <a:pt x="929417" y="670984"/>
                </a:lnTo>
                <a:lnTo>
                  <a:pt x="935132" y="729200"/>
                </a:lnTo>
                <a:lnTo>
                  <a:pt x="938619" y="788712"/>
                </a:lnTo>
                <a:lnTo>
                  <a:pt x="939800" y="849376"/>
                </a:lnTo>
                <a:lnTo>
                  <a:pt x="938619" y="910023"/>
                </a:lnTo>
                <a:lnTo>
                  <a:pt x="935132" y="969521"/>
                </a:lnTo>
                <a:lnTo>
                  <a:pt x="929417" y="1027724"/>
                </a:lnTo>
                <a:lnTo>
                  <a:pt x="921554" y="1084489"/>
                </a:lnTo>
                <a:lnTo>
                  <a:pt x="911622" y="1139672"/>
                </a:lnTo>
                <a:lnTo>
                  <a:pt x="899702" y="1193129"/>
                </a:lnTo>
                <a:lnTo>
                  <a:pt x="885873" y="1244718"/>
                </a:lnTo>
                <a:lnTo>
                  <a:pt x="870213" y="1294293"/>
                </a:lnTo>
                <a:lnTo>
                  <a:pt x="852804" y="1341712"/>
                </a:lnTo>
                <a:lnTo>
                  <a:pt x="833725" y="1386830"/>
                </a:lnTo>
                <a:lnTo>
                  <a:pt x="813054" y="1429504"/>
                </a:lnTo>
                <a:lnTo>
                  <a:pt x="790873" y="1469590"/>
                </a:lnTo>
                <a:lnTo>
                  <a:pt x="767259" y="1506944"/>
                </a:lnTo>
                <a:lnTo>
                  <a:pt x="742294" y="1541423"/>
                </a:lnTo>
                <a:lnTo>
                  <a:pt x="716056" y="1572883"/>
                </a:lnTo>
                <a:lnTo>
                  <a:pt x="688626" y="1601180"/>
                </a:lnTo>
                <a:lnTo>
                  <a:pt x="630505" y="1647710"/>
                </a:lnTo>
                <a:lnTo>
                  <a:pt x="568567" y="1679864"/>
                </a:lnTo>
                <a:lnTo>
                  <a:pt x="503451" y="1696492"/>
                </a:lnTo>
                <a:lnTo>
                  <a:pt x="469900" y="1698625"/>
                </a:lnTo>
                <a:lnTo>
                  <a:pt x="436340" y="1696492"/>
                </a:lnTo>
                <a:lnTo>
                  <a:pt x="403418" y="1690191"/>
                </a:lnTo>
                <a:lnTo>
                  <a:pt x="339803" y="1665656"/>
                </a:lnTo>
                <a:lnTo>
                  <a:pt x="279690" y="1626170"/>
                </a:lnTo>
                <a:lnTo>
                  <a:pt x="223714" y="1572883"/>
                </a:lnTo>
                <a:lnTo>
                  <a:pt x="197477" y="1541423"/>
                </a:lnTo>
                <a:lnTo>
                  <a:pt x="172513" y="1506944"/>
                </a:lnTo>
                <a:lnTo>
                  <a:pt x="148902" y="1469590"/>
                </a:lnTo>
                <a:lnTo>
                  <a:pt x="126722" y="1429504"/>
                </a:lnTo>
                <a:lnTo>
                  <a:pt x="106054" y="1386830"/>
                </a:lnTo>
                <a:lnTo>
                  <a:pt x="86977" y="1341712"/>
                </a:lnTo>
                <a:lnTo>
                  <a:pt x="69570" y="1294293"/>
                </a:lnTo>
                <a:lnTo>
                  <a:pt x="53914" y="1244718"/>
                </a:lnTo>
                <a:lnTo>
                  <a:pt x="40087" y="1193129"/>
                </a:lnTo>
                <a:lnTo>
                  <a:pt x="28170" y="1139672"/>
                </a:lnTo>
                <a:lnTo>
                  <a:pt x="18240" y="1084489"/>
                </a:lnTo>
                <a:lnTo>
                  <a:pt x="10379" y="1027724"/>
                </a:lnTo>
                <a:lnTo>
                  <a:pt x="4666" y="969521"/>
                </a:lnTo>
                <a:lnTo>
                  <a:pt x="1179" y="910023"/>
                </a:lnTo>
                <a:lnTo>
                  <a:pt x="0" y="849376"/>
                </a:lnTo>
                <a:close/>
              </a:path>
            </a:pathLst>
          </a:custGeom>
          <a:ln w="508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33" name="object 33"/>
          <p:cNvSpPr/>
          <p:nvPr/>
        </p:nvSpPr>
        <p:spPr>
          <a:xfrm>
            <a:off x="9171709" y="2161310"/>
            <a:ext cx="1025236" cy="1853045"/>
          </a:xfrm>
          <a:custGeom>
            <a:avLst/>
            <a:gdLst/>
            <a:ahLst/>
            <a:cxnLst/>
            <a:rect l="l" t="t" r="r" b="b"/>
            <a:pathLst>
              <a:path w="939800" h="1698625">
                <a:moveTo>
                  <a:pt x="0" y="849376"/>
                </a:moveTo>
                <a:lnTo>
                  <a:pt x="1180" y="788712"/>
                </a:lnTo>
                <a:lnTo>
                  <a:pt x="4667" y="729200"/>
                </a:lnTo>
                <a:lnTo>
                  <a:pt x="10382" y="670984"/>
                </a:lnTo>
                <a:lnTo>
                  <a:pt x="18245" y="614207"/>
                </a:lnTo>
                <a:lnTo>
                  <a:pt x="28177" y="559013"/>
                </a:lnTo>
                <a:lnTo>
                  <a:pt x="40097" y="505546"/>
                </a:lnTo>
                <a:lnTo>
                  <a:pt x="53926" y="453949"/>
                </a:lnTo>
                <a:lnTo>
                  <a:pt x="69586" y="404366"/>
                </a:lnTo>
                <a:lnTo>
                  <a:pt x="86995" y="356941"/>
                </a:lnTo>
                <a:lnTo>
                  <a:pt x="106074" y="311817"/>
                </a:lnTo>
                <a:lnTo>
                  <a:pt x="126745" y="269138"/>
                </a:lnTo>
                <a:lnTo>
                  <a:pt x="148926" y="229048"/>
                </a:lnTo>
                <a:lnTo>
                  <a:pt x="172540" y="191690"/>
                </a:lnTo>
                <a:lnTo>
                  <a:pt x="197505" y="157209"/>
                </a:lnTo>
                <a:lnTo>
                  <a:pt x="223743" y="125747"/>
                </a:lnTo>
                <a:lnTo>
                  <a:pt x="251173" y="97448"/>
                </a:lnTo>
                <a:lnTo>
                  <a:pt x="309294" y="50915"/>
                </a:lnTo>
                <a:lnTo>
                  <a:pt x="371232" y="18760"/>
                </a:lnTo>
                <a:lnTo>
                  <a:pt x="436348" y="2132"/>
                </a:lnTo>
                <a:lnTo>
                  <a:pt x="469900" y="0"/>
                </a:lnTo>
                <a:lnTo>
                  <a:pt x="503451" y="2132"/>
                </a:lnTo>
                <a:lnTo>
                  <a:pt x="536367" y="8433"/>
                </a:lnTo>
                <a:lnTo>
                  <a:pt x="599973" y="32969"/>
                </a:lnTo>
                <a:lnTo>
                  <a:pt x="660082" y="72456"/>
                </a:lnTo>
                <a:lnTo>
                  <a:pt x="716056" y="125747"/>
                </a:lnTo>
                <a:lnTo>
                  <a:pt x="742294" y="157209"/>
                </a:lnTo>
                <a:lnTo>
                  <a:pt x="767259" y="191690"/>
                </a:lnTo>
                <a:lnTo>
                  <a:pt x="790873" y="229048"/>
                </a:lnTo>
                <a:lnTo>
                  <a:pt x="813054" y="269138"/>
                </a:lnTo>
                <a:lnTo>
                  <a:pt x="833725" y="311817"/>
                </a:lnTo>
                <a:lnTo>
                  <a:pt x="852804" y="356941"/>
                </a:lnTo>
                <a:lnTo>
                  <a:pt x="870213" y="404366"/>
                </a:lnTo>
                <a:lnTo>
                  <a:pt x="885873" y="453949"/>
                </a:lnTo>
                <a:lnTo>
                  <a:pt x="899702" y="505546"/>
                </a:lnTo>
                <a:lnTo>
                  <a:pt x="911622" y="559013"/>
                </a:lnTo>
                <a:lnTo>
                  <a:pt x="921554" y="614207"/>
                </a:lnTo>
                <a:lnTo>
                  <a:pt x="929417" y="670984"/>
                </a:lnTo>
                <a:lnTo>
                  <a:pt x="935132" y="729200"/>
                </a:lnTo>
                <a:lnTo>
                  <a:pt x="938619" y="788712"/>
                </a:lnTo>
                <a:lnTo>
                  <a:pt x="939800" y="849376"/>
                </a:lnTo>
                <a:lnTo>
                  <a:pt x="938619" y="910023"/>
                </a:lnTo>
                <a:lnTo>
                  <a:pt x="935132" y="969521"/>
                </a:lnTo>
                <a:lnTo>
                  <a:pt x="929417" y="1027724"/>
                </a:lnTo>
                <a:lnTo>
                  <a:pt x="921554" y="1084489"/>
                </a:lnTo>
                <a:lnTo>
                  <a:pt x="911622" y="1139672"/>
                </a:lnTo>
                <a:lnTo>
                  <a:pt x="899702" y="1193129"/>
                </a:lnTo>
                <a:lnTo>
                  <a:pt x="885873" y="1244718"/>
                </a:lnTo>
                <a:lnTo>
                  <a:pt x="870213" y="1294293"/>
                </a:lnTo>
                <a:lnTo>
                  <a:pt x="852804" y="1341712"/>
                </a:lnTo>
                <a:lnTo>
                  <a:pt x="833725" y="1386830"/>
                </a:lnTo>
                <a:lnTo>
                  <a:pt x="813054" y="1429504"/>
                </a:lnTo>
                <a:lnTo>
                  <a:pt x="790873" y="1469590"/>
                </a:lnTo>
                <a:lnTo>
                  <a:pt x="767259" y="1506944"/>
                </a:lnTo>
                <a:lnTo>
                  <a:pt x="742294" y="1541423"/>
                </a:lnTo>
                <a:lnTo>
                  <a:pt x="716056" y="1572883"/>
                </a:lnTo>
                <a:lnTo>
                  <a:pt x="688626" y="1601180"/>
                </a:lnTo>
                <a:lnTo>
                  <a:pt x="630505" y="1647710"/>
                </a:lnTo>
                <a:lnTo>
                  <a:pt x="568567" y="1679864"/>
                </a:lnTo>
                <a:lnTo>
                  <a:pt x="503451" y="1696492"/>
                </a:lnTo>
                <a:lnTo>
                  <a:pt x="469900" y="1698625"/>
                </a:lnTo>
                <a:lnTo>
                  <a:pt x="436348" y="1696492"/>
                </a:lnTo>
                <a:lnTo>
                  <a:pt x="403432" y="1690191"/>
                </a:lnTo>
                <a:lnTo>
                  <a:pt x="339826" y="1665656"/>
                </a:lnTo>
                <a:lnTo>
                  <a:pt x="279717" y="1626170"/>
                </a:lnTo>
                <a:lnTo>
                  <a:pt x="223743" y="1572883"/>
                </a:lnTo>
                <a:lnTo>
                  <a:pt x="197505" y="1541423"/>
                </a:lnTo>
                <a:lnTo>
                  <a:pt x="172540" y="1506944"/>
                </a:lnTo>
                <a:lnTo>
                  <a:pt x="148926" y="1469590"/>
                </a:lnTo>
                <a:lnTo>
                  <a:pt x="126745" y="1429504"/>
                </a:lnTo>
                <a:lnTo>
                  <a:pt x="106074" y="1386830"/>
                </a:lnTo>
                <a:lnTo>
                  <a:pt x="86995" y="1341712"/>
                </a:lnTo>
                <a:lnTo>
                  <a:pt x="69586" y="1294293"/>
                </a:lnTo>
                <a:lnTo>
                  <a:pt x="53926" y="1244718"/>
                </a:lnTo>
                <a:lnTo>
                  <a:pt x="40097" y="1193129"/>
                </a:lnTo>
                <a:lnTo>
                  <a:pt x="28177" y="1139672"/>
                </a:lnTo>
                <a:lnTo>
                  <a:pt x="18245" y="1084489"/>
                </a:lnTo>
                <a:lnTo>
                  <a:pt x="10382" y="1027724"/>
                </a:lnTo>
                <a:lnTo>
                  <a:pt x="4667" y="969521"/>
                </a:lnTo>
                <a:lnTo>
                  <a:pt x="1180" y="910023"/>
                </a:lnTo>
                <a:lnTo>
                  <a:pt x="0" y="849376"/>
                </a:lnTo>
                <a:close/>
              </a:path>
            </a:pathLst>
          </a:custGeom>
          <a:ln w="508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34" name="object 34"/>
          <p:cNvSpPr txBox="1"/>
          <p:nvPr/>
        </p:nvSpPr>
        <p:spPr>
          <a:xfrm>
            <a:off x="2147454" y="4076700"/>
            <a:ext cx="3241964" cy="2178435"/>
          </a:xfrm>
          <a:prstGeom prst="rect">
            <a:avLst/>
          </a:prstGeom>
          <a:ln w="76200">
            <a:solidFill>
              <a:srgbClr val="00CC99"/>
            </a:solidFill>
          </a:ln>
        </p:spPr>
        <p:txBody>
          <a:bodyPr vert="horz" wrap="square" lIns="0" tIns="203662" rIns="0" bIns="0" rtlCol="0">
            <a:spAutoFit/>
          </a:bodyPr>
          <a:lstStyle/>
          <a:p>
            <a:pPr marL="617908">
              <a:spcBef>
                <a:spcPts val="1604"/>
              </a:spcBef>
            </a:pPr>
            <a:r>
              <a:rPr sz="1964" spc="-5" dirty="0">
                <a:solidFill>
                  <a:srgbClr val="808080"/>
                </a:solidFill>
                <a:latin typeface="Times New Roman"/>
                <a:cs typeface="Times New Roman"/>
              </a:rPr>
              <a:t>Préférence</a:t>
            </a:r>
            <a:endParaRPr sz="196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82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2345">
              <a:latin typeface="Times New Roman"/>
              <a:cs typeface="Times New Roman"/>
            </a:endParaRPr>
          </a:p>
          <a:p>
            <a:pPr marR="175259" algn="r"/>
            <a:r>
              <a:rPr sz="1964" dirty="0">
                <a:solidFill>
                  <a:srgbClr val="808080"/>
                </a:solidFill>
                <a:latin typeface="Times New Roman"/>
                <a:cs typeface="Times New Roman"/>
              </a:rPr>
              <a:t>É</a:t>
            </a:r>
            <a:r>
              <a:rPr sz="1964" spc="5" dirty="0">
                <a:solidFill>
                  <a:srgbClr val="808080"/>
                </a:solidFill>
                <a:latin typeface="Times New Roman"/>
                <a:cs typeface="Times New Roman"/>
              </a:rPr>
              <a:t>c</a:t>
            </a:r>
            <a:r>
              <a:rPr sz="1964" dirty="0">
                <a:solidFill>
                  <a:srgbClr val="808080"/>
                </a:solidFill>
                <a:latin typeface="Times New Roman"/>
                <a:cs typeface="Times New Roman"/>
              </a:rPr>
              <a:t>art</a:t>
            </a:r>
            <a:endParaRPr sz="1964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18900" y="4187951"/>
            <a:ext cx="4335086" cy="2126673"/>
            <a:chOff x="5142991" y="3838955"/>
            <a:chExt cx="3973829" cy="1949450"/>
          </a:xfrm>
        </p:grpSpPr>
        <p:sp>
          <p:nvSpPr>
            <p:cNvPr id="36" name="object 36"/>
            <p:cNvSpPr/>
            <p:nvPr/>
          </p:nvSpPr>
          <p:spPr>
            <a:xfrm>
              <a:off x="5142991" y="4125981"/>
              <a:ext cx="182358" cy="1835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1035" y="3838955"/>
              <a:ext cx="3875532" cy="5836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38" name="object 38"/>
            <p:cNvSpPr/>
            <p:nvPr/>
          </p:nvSpPr>
          <p:spPr>
            <a:xfrm>
              <a:off x="5241035" y="4265675"/>
              <a:ext cx="763524" cy="5836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39" name="object 39"/>
            <p:cNvSpPr/>
            <p:nvPr/>
          </p:nvSpPr>
          <p:spPr>
            <a:xfrm>
              <a:off x="5606795" y="4428743"/>
              <a:ext cx="3215640" cy="41300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0" name="object 40"/>
            <p:cNvSpPr/>
            <p:nvPr/>
          </p:nvSpPr>
          <p:spPr>
            <a:xfrm>
              <a:off x="5142991" y="5064765"/>
              <a:ext cx="182358" cy="18352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1" name="object 41"/>
            <p:cNvSpPr/>
            <p:nvPr/>
          </p:nvSpPr>
          <p:spPr>
            <a:xfrm>
              <a:off x="5241035" y="4777739"/>
              <a:ext cx="3875532" cy="5836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2" name="object 42"/>
            <p:cNvSpPr/>
            <p:nvPr/>
          </p:nvSpPr>
          <p:spPr>
            <a:xfrm>
              <a:off x="5241035" y="5204459"/>
              <a:ext cx="763524" cy="5836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43" name="object 43"/>
            <p:cNvSpPr/>
            <p:nvPr/>
          </p:nvSpPr>
          <p:spPr>
            <a:xfrm>
              <a:off x="5606795" y="5367527"/>
              <a:ext cx="2529840" cy="4130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680662" y="4289507"/>
            <a:ext cx="4013662" cy="1983573"/>
          </a:xfrm>
          <a:prstGeom prst="rect">
            <a:avLst/>
          </a:prstGeom>
        </p:spPr>
        <p:txBody>
          <a:bodyPr vert="horz" wrap="square" lIns="0" tIns="13162" rIns="0" bIns="0" rtlCol="0">
            <a:spAutoFit/>
          </a:bodyPr>
          <a:lstStyle/>
          <a:p>
            <a:pPr marL="387924" indent="-374070">
              <a:spcBef>
                <a:spcPts val="104"/>
              </a:spcBef>
              <a:buClr>
                <a:srgbClr val="00CC99"/>
              </a:buClr>
              <a:buSzPct val="75000"/>
              <a:buFont typeface="Wingdings"/>
              <a:buChar char=""/>
              <a:tabLst>
                <a:tab pos="387231" algn="l"/>
                <a:tab pos="387924" algn="l"/>
              </a:tabLst>
            </a:pPr>
            <a:r>
              <a:rPr sz="3055" spc="-5" dirty="0">
                <a:latin typeface="Times New Roman"/>
                <a:cs typeface="Times New Roman"/>
              </a:rPr>
              <a:t>Préf (Eco.,Lux.) =</a:t>
            </a:r>
            <a:r>
              <a:rPr sz="3055" spc="-22" dirty="0">
                <a:latin typeface="Times New Roman"/>
                <a:cs typeface="Times New Roman"/>
              </a:rPr>
              <a:t> </a:t>
            </a:r>
            <a:r>
              <a:rPr sz="3055" spc="-5" dirty="0">
                <a:latin typeface="Times New Roman"/>
                <a:cs typeface="Times New Roman"/>
              </a:rPr>
              <a:t>0,43</a:t>
            </a:r>
            <a:endParaRPr sz="3055">
              <a:latin typeface="Times New Roman"/>
              <a:cs typeface="Times New Roman"/>
            </a:endParaRPr>
          </a:p>
          <a:p>
            <a:pPr marL="387924"/>
            <a:r>
              <a:rPr sz="3055" spc="-5" dirty="0">
                <a:latin typeface="Times New Roman"/>
                <a:cs typeface="Times New Roman"/>
              </a:rPr>
              <a:t>= </a:t>
            </a:r>
            <a:r>
              <a:rPr sz="1964" dirty="0">
                <a:latin typeface="Times New Roman"/>
                <a:cs typeface="Times New Roman"/>
              </a:rPr>
              <a:t>(2 x 1 + 0 + 2 x 0,5 + 0 + 0 ) /</a:t>
            </a:r>
            <a:r>
              <a:rPr sz="1964" spc="-131" dirty="0">
                <a:latin typeface="Times New Roman"/>
                <a:cs typeface="Times New Roman"/>
              </a:rPr>
              <a:t> </a:t>
            </a:r>
            <a:r>
              <a:rPr sz="1964" dirty="0">
                <a:latin typeface="Times New Roman"/>
                <a:cs typeface="Times New Roman"/>
              </a:rPr>
              <a:t>7</a:t>
            </a:r>
            <a:endParaRPr sz="1964">
              <a:latin typeface="Times New Roman"/>
              <a:cs typeface="Times New Roman"/>
            </a:endParaRPr>
          </a:p>
          <a:p>
            <a:pPr marL="387924" indent="-374070">
              <a:spcBef>
                <a:spcPts val="736"/>
              </a:spcBef>
              <a:buClr>
                <a:srgbClr val="00CC99"/>
              </a:buClr>
              <a:buSzPct val="75000"/>
              <a:buFont typeface="Wingdings"/>
              <a:buChar char=""/>
              <a:tabLst>
                <a:tab pos="387231" algn="l"/>
                <a:tab pos="387924" algn="l"/>
              </a:tabLst>
            </a:pPr>
            <a:r>
              <a:rPr sz="3055" spc="-5" dirty="0">
                <a:latin typeface="Times New Roman"/>
                <a:cs typeface="Times New Roman"/>
              </a:rPr>
              <a:t>Préf (Lux.,Eco.) =</a:t>
            </a:r>
            <a:r>
              <a:rPr sz="3055" spc="-22" dirty="0">
                <a:latin typeface="Times New Roman"/>
                <a:cs typeface="Times New Roman"/>
              </a:rPr>
              <a:t> </a:t>
            </a:r>
            <a:r>
              <a:rPr sz="3055" spc="-5" dirty="0">
                <a:latin typeface="Times New Roman"/>
                <a:cs typeface="Times New Roman"/>
              </a:rPr>
              <a:t>0,36</a:t>
            </a:r>
            <a:endParaRPr sz="3055">
              <a:latin typeface="Times New Roman"/>
              <a:cs typeface="Times New Roman"/>
            </a:endParaRPr>
          </a:p>
          <a:p>
            <a:pPr marL="387924"/>
            <a:r>
              <a:rPr sz="3055" spc="-5" dirty="0">
                <a:latin typeface="Times New Roman"/>
                <a:cs typeface="Times New Roman"/>
              </a:rPr>
              <a:t>= </a:t>
            </a:r>
            <a:r>
              <a:rPr sz="1964" dirty="0">
                <a:latin typeface="Times New Roman"/>
                <a:cs typeface="Times New Roman"/>
              </a:rPr>
              <a:t>(0 + 1 + 0 + 0,5 + 1 ) /</a:t>
            </a:r>
            <a:r>
              <a:rPr sz="1964" spc="-98" dirty="0">
                <a:latin typeface="Times New Roman"/>
                <a:cs typeface="Times New Roman"/>
              </a:rPr>
              <a:t> </a:t>
            </a:r>
            <a:r>
              <a:rPr sz="1964" dirty="0">
                <a:latin typeface="Times New Roman"/>
                <a:cs typeface="Times New Roman"/>
              </a:rPr>
              <a:t>7</a:t>
            </a:r>
            <a:endParaRPr sz="1964">
              <a:latin typeface="Times New Roman"/>
              <a:cs typeface="Times New Roman"/>
            </a:endParaRPr>
          </a:p>
        </p:txBody>
      </p:sp>
      <p:sp>
        <p:nvSpPr>
          <p:cNvPr id="46" name="object 2"/>
          <p:cNvSpPr txBox="1">
            <a:spLocks noGrp="1"/>
          </p:cNvSpPr>
          <p:nvPr>
            <p:ph type="title"/>
          </p:nvPr>
        </p:nvSpPr>
        <p:spPr>
          <a:xfrm>
            <a:off x="1169256" y="882701"/>
            <a:ext cx="6537267" cy="753353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dirty="0"/>
              <a:t>Exemple:</a:t>
            </a:r>
            <a:endParaRPr dirty="0"/>
          </a:p>
        </p:txBody>
      </p:sp>
      <p:sp>
        <p:nvSpPr>
          <p:cNvPr id="47" name="object 2"/>
          <p:cNvSpPr txBox="1">
            <a:spLocks/>
          </p:cNvSpPr>
          <p:nvPr/>
        </p:nvSpPr>
        <p:spPr>
          <a:xfrm>
            <a:off x="1593619" y="365463"/>
            <a:ext cx="7762009" cy="691797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400" b="1" spc="-5" dirty="0">
                <a:solidFill>
                  <a:srgbClr val="00A6A3"/>
                </a:solidFill>
                <a:latin typeface="Arial"/>
                <a:cs typeface="Arial"/>
              </a:rPr>
              <a:t>Méthodes de </a:t>
            </a:r>
            <a:r>
              <a:rPr lang="fr-FR" sz="4400" b="1" spc="-5" dirty="0" err="1">
                <a:solidFill>
                  <a:srgbClr val="00A6A3"/>
                </a:solidFill>
                <a:latin typeface="Arial"/>
                <a:cs typeface="Arial"/>
              </a:rPr>
              <a:t>Surclassement</a:t>
            </a:r>
            <a:endParaRPr lang="fr-FR" sz="44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48" name="Espace réservé du pied de page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49" name="Espace réservé du numéro de diapositiv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39</a:t>
            </a:fld>
            <a:endParaRPr lang="fr-FR"/>
          </a:p>
        </p:txBody>
      </p:sp>
      <p:sp>
        <p:nvSpPr>
          <p:cNvPr id="50" name="Espace réservé de la date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9642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6813" y="457903"/>
            <a:ext cx="2983865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1485783" y="2187533"/>
            <a:ext cx="7451725" cy="3155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Comment trouver une solution optimale  </a:t>
            </a:r>
            <a:r>
              <a:rPr sz="3200" spc="-10" dirty="0">
                <a:solidFill>
                  <a:srgbClr val="1F487C"/>
                </a:solidFill>
                <a:latin typeface="Arial"/>
                <a:cs typeface="Arial"/>
              </a:rPr>
              <a:t>quand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plusieurs objectifs s’opposent</a:t>
            </a:r>
            <a:r>
              <a:rPr sz="3200" spc="-7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?</a:t>
            </a:r>
            <a:endParaRPr sz="3200" dirty="0">
              <a:latin typeface="Arial"/>
              <a:cs typeface="Arial"/>
            </a:endParaRPr>
          </a:p>
          <a:p>
            <a:pPr marL="756285" lvl="1" indent="-287020">
              <a:spcBef>
                <a:spcPts val="68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70" dirty="0">
                <a:solidFill>
                  <a:srgbClr val="4F81BC"/>
                </a:solidFill>
                <a:latin typeface="Arial"/>
                <a:cs typeface="Arial"/>
              </a:rPr>
              <a:t>Temps </a:t>
            </a: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de</a:t>
            </a:r>
            <a:r>
              <a:rPr sz="2800" spc="8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800" dirty="0" err="1">
                <a:solidFill>
                  <a:srgbClr val="4F81BC"/>
                </a:solidFill>
                <a:latin typeface="Arial"/>
                <a:cs typeface="Arial"/>
              </a:rPr>
              <a:t>parcours</a:t>
            </a:r>
            <a:r>
              <a:rPr lang="fr-FR" sz="280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-</a:t>
            </a:r>
            <a:r>
              <a:rPr lang="fr-FR" sz="2800" dirty="0">
                <a:solidFill>
                  <a:srgbClr val="4F81BC"/>
                </a:solidFill>
                <a:latin typeface="Arial"/>
                <a:cs typeface="Arial"/>
              </a:rPr>
              <a:t> prix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spcBef>
                <a:spcPts val="675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Economie 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d’énergie- </a:t>
            </a: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temps de</a:t>
            </a:r>
            <a:r>
              <a:rPr sz="2800" spc="3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parcours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spcBef>
                <a:spcPts val="67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spcBef>
                <a:spcPts val="75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A la recherche du</a:t>
            </a:r>
            <a:r>
              <a:rPr sz="3200" spc="-27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compromis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2771303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2270" y="826424"/>
            <a:ext cx="6064827" cy="630242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Différentes Approches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70655"/>
              </p:ext>
            </p:extLst>
          </p:nvPr>
        </p:nvGraphicFramePr>
        <p:xfrm>
          <a:off x="1924049" y="1863505"/>
          <a:ext cx="8478980" cy="4228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66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6084" marR="4178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Appro</a:t>
                      </a:r>
                      <a:r>
                        <a:rPr sz="2200" u="heavy" spc="10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he </a:t>
                      </a: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Unic</a:t>
                      </a:r>
                      <a:r>
                        <a:rPr sz="2200" u="heavy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r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itère</a:t>
                      </a:r>
                      <a:endParaRPr sz="220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2434" marR="426084" indent="1003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Somme </a:t>
                      </a: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pon</a:t>
                      </a:r>
                      <a:r>
                        <a:rPr sz="2200" u="heavy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érée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4" marR="142240" indent="-256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Comparaisons </a:t>
                      </a: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par</a:t>
                      </a:r>
                      <a:r>
                        <a:rPr sz="2200" u="heavy" spc="-55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paires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Bien-fondé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Mathématique</a:t>
                      </a:r>
                    </a:p>
                  </a:txBody>
                  <a:tcPr marL="0" marR="0" marT="4294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Économique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Économique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691">
                <a:tc>
                  <a:txBody>
                    <a:bodyPr/>
                    <a:lstStyle/>
                    <a:p>
                      <a:pPr marL="229235" marR="143510" indent="-79375">
                        <a:lnSpc>
                          <a:spcPts val="2880"/>
                        </a:lnSpc>
                        <a:spcBef>
                          <a:spcPts val="5"/>
                        </a:spcBef>
                      </a:pP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Compen</a:t>
                      </a:r>
                      <a:r>
                        <a:rPr sz="2200" u="heavy" spc="5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ation </a:t>
                      </a: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entre</a:t>
                      </a:r>
                      <a:r>
                        <a:rPr sz="2200" u="heavy" spc="-70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critères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0" marR="0" marT="4294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200" spc="-35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Totale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Partielle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Échelles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990" marR="420370" algn="just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Liées</a:t>
                      </a:r>
                      <a:r>
                        <a:rPr sz="2200" spc="-1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aux  poids</a:t>
                      </a:r>
                      <a:r>
                        <a:rPr sz="2200" spc="-11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des  critères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4990" marR="434975" indent="-1117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Prises</a:t>
                      </a:r>
                      <a:r>
                        <a:rPr sz="2200" spc="-12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en  compte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621">
                <a:tc>
                  <a:txBody>
                    <a:bodyPr/>
                    <a:lstStyle/>
                    <a:p>
                      <a:pPr marL="575310" marR="189230" indent="-3810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Détection</a:t>
                      </a:r>
                      <a:r>
                        <a:rPr sz="2200" u="heavy" spc="-120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des </a:t>
                      </a: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u="heavy" dirty="0">
                          <a:solidFill>
                            <a:schemeClr val="bg2">
                              <a:lumMod val="50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conflits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Non</a:t>
                      </a:r>
                      <a:endParaRPr sz="2200">
                        <a:solidFill>
                          <a:schemeClr val="bg2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429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Oui</a:t>
                      </a:r>
                    </a:p>
                  </a:txBody>
                  <a:tcPr marL="0" marR="0" marT="429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207376" y="1322278"/>
            <a:ext cx="2206336" cy="1422862"/>
            <a:chOff x="6507427" y="1212088"/>
            <a:chExt cx="2022475" cy="1304290"/>
          </a:xfrm>
        </p:grpSpPr>
        <p:sp>
          <p:nvSpPr>
            <p:cNvPr id="5" name="object 5"/>
            <p:cNvSpPr/>
            <p:nvPr/>
          </p:nvSpPr>
          <p:spPr>
            <a:xfrm>
              <a:off x="6536002" y="1611217"/>
              <a:ext cx="1965325" cy="876935"/>
            </a:xfrm>
            <a:custGeom>
              <a:avLst/>
              <a:gdLst/>
              <a:ahLst/>
              <a:cxnLst/>
              <a:rect l="l" t="t" r="r" b="b"/>
              <a:pathLst>
                <a:path w="1965325" h="876935">
                  <a:moveTo>
                    <a:pt x="1830" y="579151"/>
                  </a:moveTo>
                  <a:lnTo>
                    <a:pt x="2322" y="523885"/>
                  </a:lnTo>
                  <a:lnTo>
                    <a:pt x="18942" y="468448"/>
                  </a:lnTo>
                  <a:lnTo>
                    <a:pt x="50718" y="413427"/>
                  </a:lnTo>
                  <a:lnTo>
                    <a:pt x="96679" y="359407"/>
                  </a:lnTo>
                  <a:lnTo>
                    <a:pt x="124675" y="332955"/>
                  </a:lnTo>
                  <a:lnTo>
                    <a:pt x="155853" y="306973"/>
                  </a:lnTo>
                  <a:lnTo>
                    <a:pt x="190092" y="281534"/>
                  </a:lnTo>
                  <a:lnTo>
                    <a:pt x="227270" y="256711"/>
                  </a:lnTo>
                  <a:lnTo>
                    <a:pt x="267266" y="232578"/>
                  </a:lnTo>
                  <a:lnTo>
                    <a:pt x="309959" y="209207"/>
                  </a:lnTo>
                  <a:lnTo>
                    <a:pt x="355227" y="186672"/>
                  </a:lnTo>
                  <a:lnTo>
                    <a:pt x="402949" y="165046"/>
                  </a:lnTo>
                  <a:lnTo>
                    <a:pt x="453002" y="144403"/>
                  </a:lnTo>
                  <a:lnTo>
                    <a:pt x="505267" y="124815"/>
                  </a:lnTo>
                  <a:lnTo>
                    <a:pt x="559622" y="106355"/>
                  </a:lnTo>
                  <a:lnTo>
                    <a:pt x="615945" y="89098"/>
                  </a:lnTo>
                  <a:lnTo>
                    <a:pt x="674114" y="73115"/>
                  </a:lnTo>
                  <a:lnTo>
                    <a:pt x="734009" y="58481"/>
                  </a:lnTo>
                  <a:lnTo>
                    <a:pt x="795509" y="45268"/>
                  </a:lnTo>
                  <a:lnTo>
                    <a:pt x="858490" y="33549"/>
                  </a:lnTo>
                  <a:lnTo>
                    <a:pt x="922834" y="23399"/>
                  </a:lnTo>
                  <a:lnTo>
                    <a:pt x="987430" y="15013"/>
                  </a:lnTo>
                  <a:lnTo>
                    <a:pt x="1051162" y="8517"/>
                  </a:lnTo>
                  <a:lnTo>
                    <a:pt x="1113891" y="3873"/>
                  </a:lnTo>
                  <a:lnTo>
                    <a:pt x="1175482" y="1046"/>
                  </a:lnTo>
                  <a:lnTo>
                    <a:pt x="1235796" y="0"/>
                  </a:lnTo>
                  <a:lnTo>
                    <a:pt x="1294697" y="697"/>
                  </a:lnTo>
                  <a:lnTo>
                    <a:pt x="1352048" y="3104"/>
                  </a:lnTo>
                  <a:lnTo>
                    <a:pt x="1407711" y="7182"/>
                  </a:lnTo>
                  <a:lnTo>
                    <a:pt x="1461549" y="12896"/>
                  </a:lnTo>
                  <a:lnTo>
                    <a:pt x="1513426" y="20211"/>
                  </a:lnTo>
                  <a:lnTo>
                    <a:pt x="1563204" y="29089"/>
                  </a:lnTo>
                  <a:lnTo>
                    <a:pt x="1610747" y="39494"/>
                  </a:lnTo>
                  <a:lnTo>
                    <a:pt x="1655916" y="51392"/>
                  </a:lnTo>
                  <a:lnTo>
                    <a:pt x="1698576" y="64744"/>
                  </a:lnTo>
                  <a:lnTo>
                    <a:pt x="1738588" y="79516"/>
                  </a:lnTo>
                  <a:lnTo>
                    <a:pt x="1775816" y="95670"/>
                  </a:lnTo>
                  <a:lnTo>
                    <a:pt x="1810123" y="113172"/>
                  </a:lnTo>
                  <a:lnTo>
                    <a:pt x="1869425" y="152072"/>
                  </a:lnTo>
                  <a:lnTo>
                    <a:pt x="1915397" y="195925"/>
                  </a:lnTo>
                  <a:lnTo>
                    <a:pt x="1946942" y="244444"/>
                  </a:lnTo>
                  <a:lnTo>
                    <a:pt x="1962964" y="297338"/>
                  </a:lnTo>
                  <a:lnTo>
                    <a:pt x="1964794" y="324913"/>
                  </a:lnTo>
                  <a:lnTo>
                    <a:pt x="1962471" y="352604"/>
                  </a:lnTo>
                  <a:lnTo>
                    <a:pt x="1945851" y="408041"/>
                  </a:lnTo>
                  <a:lnTo>
                    <a:pt x="1914075" y="463062"/>
                  </a:lnTo>
                  <a:lnTo>
                    <a:pt x="1868114" y="517082"/>
                  </a:lnTo>
                  <a:lnTo>
                    <a:pt x="1840118" y="543534"/>
                  </a:lnTo>
                  <a:lnTo>
                    <a:pt x="1808940" y="569516"/>
                  </a:lnTo>
                  <a:lnTo>
                    <a:pt x="1774701" y="594955"/>
                  </a:lnTo>
                  <a:lnTo>
                    <a:pt x="1737523" y="619778"/>
                  </a:lnTo>
                  <a:lnTo>
                    <a:pt x="1697527" y="643911"/>
                  </a:lnTo>
                  <a:lnTo>
                    <a:pt x="1654834" y="667282"/>
                  </a:lnTo>
                  <a:lnTo>
                    <a:pt x="1609566" y="689817"/>
                  </a:lnTo>
                  <a:lnTo>
                    <a:pt x="1561845" y="711443"/>
                  </a:lnTo>
                  <a:lnTo>
                    <a:pt x="1511791" y="732086"/>
                  </a:lnTo>
                  <a:lnTo>
                    <a:pt x="1459526" y="751674"/>
                  </a:lnTo>
                  <a:lnTo>
                    <a:pt x="1405171" y="770134"/>
                  </a:lnTo>
                  <a:lnTo>
                    <a:pt x="1348849" y="787391"/>
                  </a:lnTo>
                  <a:lnTo>
                    <a:pt x="1290679" y="803374"/>
                  </a:lnTo>
                  <a:lnTo>
                    <a:pt x="1230784" y="818008"/>
                  </a:lnTo>
                  <a:lnTo>
                    <a:pt x="1169285" y="831221"/>
                  </a:lnTo>
                  <a:lnTo>
                    <a:pt x="1106303" y="842940"/>
                  </a:lnTo>
                  <a:lnTo>
                    <a:pt x="1041960" y="853090"/>
                  </a:lnTo>
                  <a:lnTo>
                    <a:pt x="977363" y="861476"/>
                  </a:lnTo>
                  <a:lnTo>
                    <a:pt x="913631" y="867972"/>
                  </a:lnTo>
                  <a:lnTo>
                    <a:pt x="850902" y="872616"/>
                  </a:lnTo>
                  <a:lnTo>
                    <a:pt x="789311" y="875443"/>
                  </a:lnTo>
                  <a:lnTo>
                    <a:pt x="728997" y="876489"/>
                  </a:lnTo>
                  <a:lnTo>
                    <a:pt x="670096" y="875792"/>
                  </a:lnTo>
                  <a:lnTo>
                    <a:pt x="612746" y="873385"/>
                  </a:lnTo>
                  <a:lnTo>
                    <a:pt x="557082" y="869307"/>
                  </a:lnTo>
                  <a:lnTo>
                    <a:pt x="503244" y="863593"/>
                  </a:lnTo>
                  <a:lnTo>
                    <a:pt x="451367" y="856278"/>
                  </a:lnTo>
                  <a:lnTo>
                    <a:pt x="401589" y="847400"/>
                  </a:lnTo>
                  <a:lnTo>
                    <a:pt x="354046" y="836995"/>
                  </a:lnTo>
                  <a:lnTo>
                    <a:pt x="308877" y="825097"/>
                  </a:lnTo>
                  <a:lnTo>
                    <a:pt x="266217" y="811745"/>
                  </a:lnTo>
                  <a:lnTo>
                    <a:pt x="226205" y="796973"/>
                  </a:lnTo>
                  <a:lnTo>
                    <a:pt x="188977" y="780819"/>
                  </a:lnTo>
                  <a:lnTo>
                    <a:pt x="154670" y="763317"/>
                  </a:lnTo>
                  <a:lnTo>
                    <a:pt x="95368" y="724417"/>
                  </a:lnTo>
                  <a:lnTo>
                    <a:pt x="49396" y="680564"/>
                  </a:lnTo>
                  <a:lnTo>
                    <a:pt x="17851" y="632045"/>
                  </a:lnTo>
                  <a:lnTo>
                    <a:pt x="1830" y="579151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964"/>
            </a:p>
          </p:txBody>
        </p:sp>
        <p:sp>
          <p:nvSpPr>
            <p:cNvPr id="6" name="object 6"/>
            <p:cNvSpPr/>
            <p:nvPr/>
          </p:nvSpPr>
          <p:spPr>
            <a:xfrm>
              <a:off x="6514171" y="1212088"/>
              <a:ext cx="1856105" cy="448309"/>
            </a:xfrm>
            <a:custGeom>
              <a:avLst/>
              <a:gdLst/>
              <a:ahLst/>
              <a:cxnLst/>
              <a:rect l="l" t="t" r="r" b="b"/>
              <a:pathLst>
                <a:path w="1856104" h="448310">
                  <a:moveTo>
                    <a:pt x="16549" y="371728"/>
                  </a:moveTo>
                  <a:lnTo>
                    <a:pt x="11215" y="372490"/>
                  </a:lnTo>
                  <a:lnTo>
                    <a:pt x="21883" y="447928"/>
                  </a:lnTo>
                  <a:lnTo>
                    <a:pt x="27217" y="447166"/>
                  </a:lnTo>
                  <a:lnTo>
                    <a:pt x="28487" y="442849"/>
                  </a:lnTo>
                  <a:lnTo>
                    <a:pt x="30392" y="439547"/>
                  </a:lnTo>
                  <a:lnTo>
                    <a:pt x="43600" y="432688"/>
                  </a:lnTo>
                  <a:lnTo>
                    <a:pt x="112348" y="432688"/>
                  </a:lnTo>
                  <a:lnTo>
                    <a:pt x="119657" y="429640"/>
                  </a:lnTo>
                  <a:lnTo>
                    <a:pt x="121820" y="428188"/>
                  </a:lnTo>
                  <a:lnTo>
                    <a:pt x="80073" y="428188"/>
                  </a:lnTo>
                  <a:lnTo>
                    <a:pt x="69476" y="426497"/>
                  </a:lnTo>
                  <a:lnTo>
                    <a:pt x="30059" y="398399"/>
                  </a:lnTo>
                  <a:lnTo>
                    <a:pt x="22691" y="386111"/>
                  </a:lnTo>
                  <a:lnTo>
                    <a:pt x="16549" y="371728"/>
                  </a:lnTo>
                  <a:close/>
                </a:path>
                <a:path w="1856104" h="448310">
                  <a:moveTo>
                    <a:pt x="112348" y="432688"/>
                  </a:moveTo>
                  <a:lnTo>
                    <a:pt x="43600" y="432688"/>
                  </a:lnTo>
                  <a:lnTo>
                    <a:pt x="47664" y="433070"/>
                  </a:lnTo>
                  <a:lnTo>
                    <a:pt x="52617" y="434339"/>
                  </a:lnTo>
                  <a:lnTo>
                    <a:pt x="61634" y="436752"/>
                  </a:lnTo>
                  <a:lnTo>
                    <a:pt x="69000" y="438150"/>
                  </a:lnTo>
                  <a:lnTo>
                    <a:pt x="74715" y="438658"/>
                  </a:lnTo>
                  <a:lnTo>
                    <a:pt x="80557" y="439038"/>
                  </a:lnTo>
                  <a:lnTo>
                    <a:pt x="86526" y="438912"/>
                  </a:lnTo>
                  <a:lnTo>
                    <a:pt x="92876" y="438023"/>
                  </a:lnTo>
                  <a:lnTo>
                    <a:pt x="107094" y="434879"/>
                  </a:lnTo>
                  <a:lnTo>
                    <a:pt x="112348" y="432688"/>
                  </a:lnTo>
                  <a:close/>
                </a:path>
                <a:path w="1856104" h="448310">
                  <a:moveTo>
                    <a:pt x="67095" y="229108"/>
                  </a:moveTo>
                  <a:lnTo>
                    <a:pt x="20673" y="244572"/>
                  </a:lnTo>
                  <a:lnTo>
                    <a:pt x="0" y="284724"/>
                  </a:lnTo>
                  <a:lnTo>
                    <a:pt x="547" y="296417"/>
                  </a:lnTo>
                  <a:lnTo>
                    <a:pt x="19915" y="331088"/>
                  </a:lnTo>
                  <a:lnTo>
                    <a:pt x="60759" y="352224"/>
                  </a:lnTo>
                  <a:lnTo>
                    <a:pt x="83954" y="360177"/>
                  </a:lnTo>
                  <a:lnTo>
                    <a:pt x="92051" y="363235"/>
                  </a:lnTo>
                  <a:lnTo>
                    <a:pt x="121832" y="388112"/>
                  </a:lnTo>
                  <a:lnTo>
                    <a:pt x="123737" y="400685"/>
                  </a:lnTo>
                  <a:lnTo>
                    <a:pt x="121451" y="408177"/>
                  </a:lnTo>
                  <a:lnTo>
                    <a:pt x="80073" y="428188"/>
                  </a:lnTo>
                  <a:lnTo>
                    <a:pt x="121820" y="428188"/>
                  </a:lnTo>
                  <a:lnTo>
                    <a:pt x="151741" y="391048"/>
                  </a:lnTo>
                  <a:lnTo>
                    <a:pt x="153832" y="379319"/>
                  </a:lnTo>
                  <a:lnTo>
                    <a:pt x="153328" y="367029"/>
                  </a:lnTo>
                  <a:lnTo>
                    <a:pt x="127640" y="326993"/>
                  </a:lnTo>
                  <a:lnTo>
                    <a:pt x="84367" y="307848"/>
                  </a:lnTo>
                  <a:lnTo>
                    <a:pt x="72203" y="303702"/>
                  </a:lnTo>
                  <a:lnTo>
                    <a:pt x="62396" y="300212"/>
                  </a:lnTo>
                  <a:lnTo>
                    <a:pt x="30265" y="276351"/>
                  </a:lnTo>
                  <a:lnTo>
                    <a:pt x="28614" y="265049"/>
                  </a:lnTo>
                  <a:lnTo>
                    <a:pt x="30646" y="258445"/>
                  </a:lnTo>
                  <a:lnTo>
                    <a:pt x="68129" y="240486"/>
                  </a:lnTo>
                  <a:lnTo>
                    <a:pt x="121627" y="240486"/>
                  </a:lnTo>
                  <a:lnTo>
                    <a:pt x="121086" y="237236"/>
                  </a:lnTo>
                  <a:lnTo>
                    <a:pt x="103163" y="237236"/>
                  </a:lnTo>
                  <a:lnTo>
                    <a:pt x="98210" y="236347"/>
                  </a:lnTo>
                  <a:lnTo>
                    <a:pt x="84113" y="231775"/>
                  </a:lnTo>
                  <a:lnTo>
                    <a:pt x="78144" y="230377"/>
                  </a:lnTo>
                  <a:lnTo>
                    <a:pt x="73318" y="229870"/>
                  </a:lnTo>
                  <a:lnTo>
                    <a:pt x="67095" y="229108"/>
                  </a:lnTo>
                  <a:close/>
                </a:path>
                <a:path w="1856104" h="448310">
                  <a:moveTo>
                    <a:pt x="121627" y="240486"/>
                  </a:moveTo>
                  <a:lnTo>
                    <a:pt x="68129" y="240486"/>
                  </a:lnTo>
                  <a:lnTo>
                    <a:pt x="77716" y="242030"/>
                  </a:lnTo>
                  <a:lnTo>
                    <a:pt x="87231" y="245526"/>
                  </a:lnTo>
                  <a:lnTo>
                    <a:pt x="118868" y="276812"/>
                  </a:lnTo>
                  <a:lnTo>
                    <a:pt x="123483" y="288289"/>
                  </a:lnTo>
                  <a:lnTo>
                    <a:pt x="129452" y="287527"/>
                  </a:lnTo>
                  <a:lnTo>
                    <a:pt x="121627" y="240486"/>
                  </a:lnTo>
                  <a:close/>
                </a:path>
                <a:path w="1856104" h="448310">
                  <a:moveTo>
                    <a:pt x="118403" y="221107"/>
                  </a:moveTo>
                  <a:lnTo>
                    <a:pt x="113958" y="221741"/>
                  </a:lnTo>
                  <a:lnTo>
                    <a:pt x="113577" y="227837"/>
                  </a:lnTo>
                  <a:lnTo>
                    <a:pt x="112688" y="231901"/>
                  </a:lnTo>
                  <a:lnTo>
                    <a:pt x="111545" y="233679"/>
                  </a:lnTo>
                  <a:lnTo>
                    <a:pt x="110275" y="235458"/>
                  </a:lnTo>
                  <a:lnTo>
                    <a:pt x="108370" y="236474"/>
                  </a:lnTo>
                  <a:lnTo>
                    <a:pt x="103163" y="237236"/>
                  </a:lnTo>
                  <a:lnTo>
                    <a:pt x="121086" y="237236"/>
                  </a:lnTo>
                  <a:lnTo>
                    <a:pt x="118403" y="221107"/>
                  </a:lnTo>
                  <a:close/>
                </a:path>
                <a:path w="1856104" h="448310">
                  <a:moveTo>
                    <a:pt x="218987" y="274827"/>
                  </a:moveTo>
                  <a:lnTo>
                    <a:pt x="162853" y="282701"/>
                  </a:lnTo>
                  <a:lnTo>
                    <a:pt x="163615" y="288163"/>
                  </a:lnTo>
                  <a:lnTo>
                    <a:pt x="169838" y="288163"/>
                  </a:lnTo>
                  <a:lnTo>
                    <a:pt x="174029" y="289306"/>
                  </a:lnTo>
                  <a:lnTo>
                    <a:pt x="189650" y="365251"/>
                  </a:lnTo>
                  <a:lnTo>
                    <a:pt x="191434" y="376251"/>
                  </a:lnTo>
                  <a:lnTo>
                    <a:pt x="218733" y="417195"/>
                  </a:lnTo>
                  <a:lnTo>
                    <a:pt x="225972" y="418591"/>
                  </a:lnTo>
                  <a:lnTo>
                    <a:pt x="241974" y="416306"/>
                  </a:lnTo>
                  <a:lnTo>
                    <a:pt x="268261" y="395224"/>
                  </a:lnTo>
                  <a:lnTo>
                    <a:pt x="246419" y="395224"/>
                  </a:lnTo>
                  <a:lnTo>
                    <a:pt x="244006" y="394842"/>
                  </a:lnTo>
                  <a:lnTo>
                    <a:pt x="233719" y="378840"/>
                  </a:lnTo>
                  <a:lnTo>
                    <a:pt x="218987" y="274827"/>
                  </a:lnTo>
                  <a:close/>
                </a:path>
                <a:path w="1856104" h="448310">
                  <a:moveTo>
                    <a:pt x="315888" y="389000"/>
                  </a:moveTo>
                  <a:lnTo>
                    <a:pt x="272454" y="389000"/>
                  </a:lnTo>
                  <a:lnTo>
                    <a:pt x="274994" y="407415"/>
                  </a:lnTo>
                  <a:lnTo>
                    <a:pt x="331128" y="399541"/>
                  </a:lnTo>
                  <a:lnTo>
                    <a:pt x="330384" y="394335"/>
                  </a:lnTo>
                  <a:lnTo>
                    <a:pt x="324397" y="394335"/>
                  </a:lnTo>
                  <a:lnTo>
                    <a:pt x="320079" y="393319"/>
                  </a:lnTo>
                  <a:lnTo>
                    <a:pt x="317793" y="390906"/>
                  </a:lnTo>
                  <a:lnTo>
                    <a:pt x="315888" y="389000"/>
                  </a:lnTo>
                  <a:close/>
                </a:path>
                <a:path w="1856104" h="448310">
                  <a:moveTo>
                    <a:pt x="298721" y="277113"/>
                  </a:moveTo>
                  <a:lnTo>
                    <a:pt x="247689" y="277113"/>
                  </a:lnTo>
                  <a:lnTo>
                    <a:pt x="251880" y="278257"/>
                  </a:lnTo>
                  <a:lnTo>
                    <a:pt x="256452" y="282828"/>
                  </a:lnTo>
                  <a:lnTo>
                    <a:pt x="258357" y="289178"/>
                  </a:lnTo>
                  <a:lnTo>
                    <a:pt x="259826" y="300100"/>
                  </a:lnTo>
                  <a:lnTo>
                    <a:pt x="270168" y="373252"/>
                  </a:lnTo>
                  <a:lnTo>
                    <a:pt x="246419" y="395224"/>
                  </a:lnTo>
                  <a:lnTo>
                    <a:pt x="268261" y="395224"/>
                  </a:lnTo>
                  <a:lnTo>
                    <a:pt x="272454" y="389000"/>
                  </a:lnTo>
                  <a:lnTo>
                    <a:pt x="315888" y="389000"/>
                  </a:lnTo>
                  <a:lnTo>
                    <a:pt x="315507" y="388620"/>
                  </a:lnTo>
                  <a:lnTo>
                    <a:pt x="313602" y="382270"/>
                  </a:lnTo>
                  <a:lnTo>
                    <a:pt x="312078" y="371728"/>
                  </a:lnTo>
                  <a:lnTo>
                    <a:pt x="298721" y="277113"/>
                  </a:lnTo>
                  <a:close/>
                </a:path>
                <a:path w="1856104" h="448310">
                  <a:moveTo>
                    <a:pt x="330366" y="394208"/>
                  </a:moveTo>
                  <a:lnTo>
                    <a:pt x="324397" y="394335"/>
                  </a:lnTo>
                  <a:lnTo>
                    <a:pt x="330384" y="394335"/>
                  </a:lnTo>
                  <a:close/>
                </a:path>
                <a:path w="1856104" h="448310">
                  <a:moveTo>
                    <a:pt x="296838" y="263778"/>
                  </a:moveTo>
                  <a:lnTo>
                    <a:pt x="240704" y="271779"/>
                  </a:lnTo>
                  <a:lnTo>
                    <a:pt x="241466" y="277240"/>
                  </a:lnTo>
                  <a:lnTo>
                    <a:pt x="247689" y="277113"/>
                  </a:lnTo>
                  <a:lnTo>
                    <a:pt x="298721" y="277113"/>
                  </a:lnTo>
                  <a:lnTo>
                    <a:pt x="296838" y="263778"/>
                  </a:lnTo>
                  <a:close/>
                </a:path>
                <a:path w="1856104" h="448310">
                  <a:moveTo>
                    <a:pt x="390302" y="264160"/>
                  </a:moveTo>
                  <a:lnTo>
                    <a:pt x="337732" y="264160"/>
                  </a:lnTo>
                  <a:lnTo>
                    <a:pt x="341161" y="264540"/>
                  </a:lnTo>
                  <a:lnTo>
                    <a:pt x="345225" y="266573"/>
                  </a:lnTo>
                  <a:lnTo>
                    <a:pt x="346876" y="268350"/>
                  </a:lnTo>
                  <a:lnTo>
                    <a:pt x="348273" y="271017"/>
                  </a:lnTo>
                  <a:lnTo>
                    <a:pt x="349416" y="273050"/>
                  </a:lnTo>
                  <a:lnTo>
                    <a:pt x="362370" y="362076"/>
                  </a:lnTo>
                  <a:lnTo>
                    <a:pt x="364021" y="381508"/>
                  </a:lnTo>
                  <a:lnTo>
                    <a:pt x="362370" y="384683"/>
                  </a:lnTo>
                  <a:lnTo>
                    <a:pt x="360592" y="387731"/>
                  </a:lnTo>
                  <a:lnTo>
                    <a:pt x="356782" y="390016"/>
                  </a:lnTo>
                  <a:lnTo>
                    <a:pt x="350813" y="391287"/>
                  </a:lnTo>
                  <a:lnTo>
                    <a:pt x="351575" y="396621"/>
                  </a:lnTo>
                  <a:lnTo>
                    <a:pt x="425997" y="386079"/>
                  </a:lnTo>
                  <a:lnTo>
                    <a:pt x="425308" y="381253"/>
                  </a:lnTo>
                  <a:lnTo>
                    <a:pt x="419774" y="381253"/>
                  </a:lnTo>
                  <a:lnTo>
                    <a:pt x="415710" y="381126"/>
                  </a:lnTo>
                  <a:lnTo>
                    <a:pt x="413297" y="380111"/>
                  </a:lnTo>
                  <a:lnTo>
                    <a:pt x="410757" y="379222"/>
                  </a:lnTo>
                  <a:lnTo>
                    <a:pt x="408725" y="377571"/>
                  </a:lnTo>
                  <a:lnTo>
                    <a:pt x="407201" y="375031"/>
                  </a:lnTo>
                  <a:lnTo>
                    <a:pt x="406312" y="373634"/>
                  </a:lnTo>
                  <a:lnTo>
                    <a:pt x="405423" y="370077"/>
                  </a:lnTo>
                  <a:lnTo>
                    <a:pt x="404661" y="364489"/>
                  </a:lnTo>
                  <a:lnTo>
                    <a:pt x="403264" y="356235"/>
                  </a:lnTo>
                  <a:lnTo>
                    <a:pt x="398819" y="324612"/>
                  </a:lnTo>
                  <a:lnTo>
                    <a:pt x="397912" y="316106"/>
                  </a:lnTo>
                  <a:lnTo>
                    <a:pt x="397660" y="307911"/>
                  </a:lnTo>
                  <a:lnTo>
                    <a:pt x="398051" y="300001"/>
                  </a:lnTo>
                  <a:lnTo>
                    <a:pt x="399073" y="292353"/>
                  </a:lnTo>
                  <a:lnTo>
                    <a:pt x="400343" y="285876"/>
                  </a:lnTo>
                  <a:lnTo>
                    <a:pt x="402016" y="282066"/>
                  </a:lnTo>
                  <a:lnTo>
                    <a:pt x="392850" y="282066"/>
                  </a:lnTo>
                  <a:lnTo>
                    <a:pt x="390302" y="264160"/>
                  </a:lnTo>
                  <a:close/>
                </a:path>
                <a:path w="1856104" h="448310">
                  <a:moveTo>
                    <a:pt x="425235" y="380746"/>
                  </a:moveTo>
                  <a:lnTo>
                    <a:pt x="419774" y="381253"/>
                  </a:lnTo>
                  <a:lnTo>
                    <a:pt x="425308" y="381253"/>
                  </a:lnTo>
                  <a:lnTo>
                    <a:pt x="425235" y="380746"/>
                  </a:lnTo>
                  <a:close/>
                </a:path>
                <a:path w="1856104" h="448310">
                  <a:moveTo>
                    <a:pt x="437300" y="239775"/>
                  </a:moveTo>
                  <a:lnTo>
                    <a:pt x="403217" y="262524"/>
                  </a:lnTo>
                  <a:lnTo>
                    <a:pt x="392850" y="282066"/>
                  </a:lnTo>
                  <a:lnTo>
                    <a:pt x="402016" y="282066"/>
                  </a:lnTo>
                  <a:lnTo>
                    <a:pt x="402629" y="280670"/>
                  </a:lnTo>
                  <a:lnTo>
                    <a:pt x="408471" y="274192"/>
                  </a:lnTo>
                  <a:lnTo>
                    <a:pt x="411011" y="272796"/>
                  </a:lnTo>
                  <a:lnTo>
                    <a:pt x="413805" y="272414"/>
                  </a:lnTo>
                  <a:lnTo>
                    <a:pt x="415202" y="272161"/>
                  </a:lnTo>
                  <a:lnTo>
                    <a:pt x="450834" y="272161"/>
                  </a:lnTo>
                  <a:lnTo>
                    <a:pt x="452667" y="269366"/>
                  </a:lnTo>
                  <a:lnTo>
                    <a:pt x="453556" y="264033"/>
                  </a:lnTo>
                  <a:lnTo>
                    <a:pt x="452667" y="257428"/>
                  </a:lnTo>
                  <a:lnTo>
                    <a:pt x="451778" y="251206"/>
                  </a:lnTo>
                  <a:lnTo>
                    <a:pt x="449492" y="246634"/>
                  </a:lnTo>
                  <a:lnTo>
                    <a:pt x="441872" y="240791"/>
                  </a:lnTo>
                  <a:lnTo>
                    <a:pt x="437300" y="239775"/>
                  </a:lnTo>
                  <a:close/>
                </a:path>
                <a:path w="1856104" h="448310">
                  <a:moveTo>
                    <a:pt x="450834" y="272161"/>
                  </a:moveTo>
                  <a:lnTo>
                    <a:pt x="415202" y="272161"/>
                  </a:lnTo>
                  <a:lnTo>
                    <a:pt x="416345" y="272288"/>
                  </a:lnTo>
                  <a:lnTo>
                    <a:pt x="417361" y="272796"/>
                  </a:lnTo>
                  <a:lnTo>
                    <a:pt x="418123" y="273050"/>
                  </a:lnTo>
                  <a:lnTo>
                    <a:pt x="429299" y="280288"/>
                  </a:lnTo>
                  <a:lnTo>
                    <a:pt x="433998" y="281304"/>
                  </a:lnTo>
                  <a:lnTo>
                    <a:pt x="443777" y="279908"/>
                  </a:lnTo>
                  <a:lnTo>
                    <a:pt x="447333" y="277495"/>
                  </a:lnTo>
                  <a:lnTo>
                    <a:pt x="450834" y="272161"/>
                  </a:lnTo>
                  <a:close/>
                </a:path>
                <a:path w="1856104" h="448310">
                  <a:moveTo>
                    <a:pt x="388405" y="250825"/>
                  </a:moveTo>
                  <a:lnTo>
                    <a:pt x="332144" y="258825"/>
                  </a:lnTo>
                  <a:lnTo>
                    <a:pt x="332906" y="264287"/>
                  </a:lnTo>
                  <a:lnTo>
                    <a:pt x="337732" y="264160"/>
                  </a:lnTo>
                  <a:lnTo>
                    <a:pt x="390302" y="264160"/>
                  </a:lnTo>
                  <a:lnTo>
                    <a:pt x="388405" y="250825"/>
                  </a:lnTo>
                  <a:close/>
                </a:path>
                <a:path w="1856104" h="448310">
                  <a:moveTo>
                    <a:pt x="535473" y="226566"/>
                  </a:moveTo>
                  <a:lnTo>
                    <a:pt x="497736" y="237823"/>
                  </a:lnTo>
                  <a:lnTo>
                    <a:pt x="473956" y="272244"/>
                  </a:lnTo>
                  <a:lnTo>
                    <a:pt x="469955" y="298049"/>
                  </a:lnTo>
                  <a:lnTo>
                    <a:pt x="470955" y="311785"/>
                  </a:lnTo>
                  <a:lnTo>
                    <a:pt x="485689" y="349503"/>
                  </a:lnTo>
                  <a:lnTo>
                    <a:pt x="528204" y="374536"/>
                  </a:lnTo>
                  <a:lnTo>
                    <a:pt x="541440" y="374014"/>
                  </a:lnTo>
                  <a:lnTo>
                    <a:pt x="577298" y="354683"/>
                  </a:lnTo>
                  <a:lnTo>
                    <a:pt x="581972" y="348614"/>
                  </a:lnTo>
                  <a:lnTo>
                    <a:pt x="552362" y="348614"/>
                  </a:lnTo>
                  <a:lnTo>
                    <a:pt x="545631" y="347345"/>
                  </a:lnTo>
                  <a:lnTo>
                    <a:pt x="518961" y="319786"/>
                  </a:lnTo>
                  <a:lnTo>
                    <a:pt x="506513" y="273431"/>
                  </a:lnTo>
                  <a:lnTo>
                    <a:pt x="506483" y="262794"/>
                  </a:lnTo>
                  <a:lnTo>
                    <a:pt x="507746" y="254531"/>
                  </a:lnTo>
                  <a:lnTo>
                    <a:pt x="524295" y="237998"/>
                  </a:lnTo>
                  <a:lnTo>
                    <a:pt x="566975" y="237998"/>
                  </a:lnTo>
                  <a:lnTo>
                    <a:pt x="560744" y="233299"/>
                  </a:lnTo>
                  <a:lnTo>
                    <a:pt x="553241" y="229562"/>
                  </a:lnTo>
                  <a:lnTo>
                    <a:pt x="544822" y="227314"/>
                  </a:lnTo>
                  <a:lnTo>
                    <a:pt x="535473" y="226566"/>
                  </a:lnTo>
                  <a:close/>
                </a:path>
                <a:path w="1856104" h="448310">
                  <a:moveTo>
                    <a:pt x="640828" y="165226"/>
                  </a:moveTo>
                  <a:lnTo>
                    <a:pt x="588557" y="165226"/>
                  </a:lnTo>
                  <a:lnTo>
                    <a:pt x="593129" y="166242"/>
                  </a:lnTo>
                  <a:lnTo>
                    <a:pt x="595796" y="168656"/>
                  </a:lnTo>
                  <a:lnTo>
                    <a:pt x="598463" y="170941"/>
                  </a:lnTo>
                  <a:lnTo>
                    <a:pt x="600368" y="177037"/>
                  </a:lnTo>
                  <a:lnTo>
                    <a:pt x="601765" y="186562"/>
                  </a:lnTo>
                  <a:lnTo>
                    <a:pt x="622068" y="330073"/>
                  </a:lnTo>
                  <a:lnTo>
                    <a:pt x="623254" y="338264"/>
                  </a:lnTo>
                  <a:lnTo>
                    <a:pt x="608750" y="354838"/>
                  </a:lnTo>
                  <a:lnTo>
                    <a:pt x="609512" y="360172"/>
                  </a:lnTo>
                  <a:lnTo>
                    <a:pt x="683934" y="349631"/>
                  </a:lnTo>
                  <a:lnTo>
                    <a:pt x="683247" y="344932"/>
                  </a:lnTo>
                  <a:lnTo>
                    <a:pt x="676441" y="344932"/>
                  </a:lnTo>
                  <a:lnTo>
                    <a:pt x="671869" y="343915"/>
                  </a:lnTo>
                  <a:lnTo>
                    <a:pt x="669202" y="341629"/>
                  </a:lnTo>
                  <a:lnTo>
                    <a:pt x="666535" y="339216"/>
                  </a:lnTo>
                  <a:lnTo>
                    <a:pt x="664503" y="333121"/>
                  </a:lnTo>
                  <a:lnTo>
                    <a:pt x="663233" y="323469"/>
                  </a:lnTo>
                  <a:lnTo>
                    <a:pt x="640828" y="165226"/>
                  </a:lnTo>
                  <a:close/>
                </a:path>
                <a:path w="1856104" h="448310">
                  <a:moveTo>
                    <a:pt x="586398" y="327278"/>
                  </a:moveTo>
                  <a:lnTo>
                    <a:pt x="559728" y="347472"/>
                  </a:lnTo>
                  <a:lnTo>
                    <a:pt x="552362" y="348614"/>
                  </a:lnTo>
                  <a:lnTo>
                    <a:pt x="581972" y="348614"/>
                  </a:lnTo>
                  <a:lnTo>
                    <a:pt x="582754" y="347599"/>
                  </a:lnTo>
                  <a:lnTo>
                    <a:pt x="587498" y="339355"/>
                  </a:lnTo>
                  <a:lnTo>
                    <a:pt x="591478" y="330073"/>
                  </a:lnTo>
                  <a:lnTo>
                    <a:pt x="586398" y="327278"/>
                  </a:lnTo>
                  <a:close/>
                </a:path>
                <a:path w="1856104" h="448310">
                  <a:moveTo>
                    <a:pt x="683172" y="344424"/>
                  </a:moveTo>
                  <a:lnTo>
                    <a:pt x="676441" y="344932"/>
                  </a:lnTo>
                  <a:lnTo>
                    <a:pt x="683247" y="344932"/>
                  </a:lnTo>
                  <a:lnTo>
                    <a:pt x="683172" y="344424"/>
                  </a:lnTo>
                  <a:close/>
                </a:path>
                <a:path w="1856104" h="448310">
                  <a:moveTo>
                    <a:pt x="566975" y="237998"/>
                  </a:moveTo>
                  <a:lnTo>
                    <a:pt x="524295" y="237998"/>
                  </a:lnTo>
                  <a:lnTo>
                    <a:pt x="527089" y="238887"/>
                  </a:lnTo>
                  <a:lnTo>
                    <a:pt x="532296" y="243077"/>
                  </a:lnTo>
                  <a:lnTo>
                    <a:pt x="534328" y="247269"/>
                  </a:lnTo>
                  <a:lnTo>
                    <a:pt x="535852" y="253364"/>
                  </a:lnTo>
                  <a:lnTo>
                    <a:pt x="538138" y="263016"/>
                  </a:lnTo>
                  <a:lnTo>
                    <a:pt x="541440" y="269494"/>
                  </a:lnTo>
                  <a:lnTo>
                    <a:pt x="550076" y="276098"/>
                  </a:lnTo>
                  <a:lnTo>
                    <a:pt x="555156" y="277367"/>
                  </a:lnTo>
                  <a:lnTo>
                    <a:pt x="566459" y="275844"/>
                  </a:lnTo>
                  <a:lnTo>
                    <a:pt x="570650" y="273431"/>
                  </a:lnTo>
                  <a:lnTo>
                    <a:pt x="576492" y="265811"/>
                  </a:lnTo>
                  <a:lnTo>
                    <a:pt x="577508" y="261112"/>
                  </a:lnTo>
                  <a:lnTo>
                    <a:pt x="576746" y="255524"/>
                  </a:lnTo>
                  <a:lnTo>
                    <a:pt x="575032" y="249140"/>
                  </a:lnTo>
                  <a:lnTo>
                    <a:pt x="571793" y="243316"/>
                  </a:lnTo>
                  <a:lnTo>
                    <a:pt x="567031" y="238039"/>
                  </a:lnTo>
                  <a:close/>
                </a:path>
                <a:path w="1856104" h="448310">
                  <a:moveTo>
                    <a:pt x="638976" y="152146"/>
                  </a:moveTo>
                  <a:lnTo>
                    <a:pt x="581191" y="160400"/>
                  </a:lnTo>
                  <a:lnTo>
                    <a:pt x="581953" y="165862"/>
                  </a:lnTo>
                  <a:lnTo>
                    <a:pt x="588557" y="165226"/>
                  </a:lnTo>
                  <a:lnTo>
                    <a:pt x="640828" y="165226"/>
                  </a:lnTo>
                  <a:lnTo>
                    <a:pt x="638976" y="152146"/>
                  </a:lnTo>
                  <a:close/>
                </a:path>
                <a:path w="1856104" h="448310">
                  <a:moveTo>
                    <a:pt x="791841" y="208279"/>
                  </a:moveTo>
                  <a:lnTo>
                    <a:pt x="740576" y="208279"/>
                  </a:lnTo>
                  <a:lnTo>
                    <a:pt x="744259" y="208787"/>
                  </a:lnTo>
                  <a:lnTo>
                    <a:pt x="747688" y="210438"/>
                  </a:lnTo>
                  <a:lnTo>
                    <a:pt x="761531" y="249809"/>
                  </a:lnTo>
                  <a:lnTo>
                    <a:pt x="742144" y="262715"/>
                  </a:lnTo>
                  <a:lnTo>
                    <a:pt x="726638" y="274002"/>
                  </a:lnTo>
                  <a:lnTo>
                    <a:pt x="698888" y="306562"/>
                  </a:lnTo>
                  <a:lnTo>
                    <a:pt x="697502" y="317626"/>
                  </a:lnTo>
                  <a:lnTo>
                    <a:pt x="697650" y="322072"/>
                  </a:lnTo>
                  <a:lnTo>
                    <a:pt x="721018" y="346328"/>
                  </a:lnTo>
                  <a:lnTo>
                    <a:pt x="728892" y="345313"/>
                  </a:lnTo>
                  <a:lnTo>
                    <a:pt x="739014" y="342453"/>
                  </a:lnTo>
                  <a:lnTo>
                    <a:pt x="749387" y="336724"/>
                  </a:lnTo>
                  <a:lnTo>
                    <a:pt x="760021" y="328114"/>
                  </a:lnTo>
                  <a:lnTo>
                    <a:pt x="770447" y="317119"/>
                  </a:lnTo>
                  <a:lnTo>
                    <a:pt x="749085" y="317119"/>
                  </a:lnTo>
                  <a:lnTo>
                    <a:pt x="745402" y="316357"/>
                  </a:lnTo>
                  <a:lnTo>
                    <a:pt x="738925" y="311023"/>
                  </a:lnTo>
                  <a:lnTo>
                    <a:pt x="736766" y="307339"/>
                  </a:lnTo>
                  <a:lnTo>
                    <a:pt x="735369" y="297307"/>
                  </a:lnTo>
                  <a:lnTo>
                    <a:pt x="736512" y="291719"/>
                  </a:lnTo>
                  <a:lnTo>
                    <a:pt x="762928" y="259714"/>
                  </a:lnTo>
                  <a:lnTo>
                    <a:pt x="804868" y="259714"/>
                  </a:lnTo>
                  <a:lnTo>
                    <a:pt x="802679" y="244094"/>
                  </a:lnTo>
                  <a:lnTo>
                    <a:pt x="793408" y="209676"/>
                  </a:lnTo>
                  <a:lnTo>
                    <a:pt x="791841" y="208279"/>
                  </a:lnTo>
                  <a:close/>
                </a:path>
                <a:path w="1856104" h="448310">
                  <a:moveTo>
                    <a:pt x="827436" y="316611"/>
                  </a:moveTo>
                  <a:lnTo>
                    <a:pt x="770929" y="316611"/>
                  </a:lnTo>
                  <a:lnTo>
                    <a:pt x="772961" y="323976"/>
                  </a:lnTo>
                  <a:lnTo>
                    <a:pt x="776517" y="329184"/>
                  </a:lnTo>
                  <a:lnTo>
                    <a:pt x="786423" y="335279"/>
                  </a:lnTo>
                  <a:lnTo>
                    <a:pt x="792773" y="336169"/>
                  </a:lnTo>
                  <a:lnTo>
                    <a:pt x="800647" y="335152"/>
                  </a:lnTo>
                  <a:lnTo>
                    <a:pt x="807251" y="334137"/>
                  </a:lnTo>
                  <a:lnTo>
                    <a:pt x="813093" y="331724"/>
                  </a:lnTo>
                  <a:lnTo>
                    <a:pt x="817792" y="327660"/>
                  </a:lnTo>
                  <a:lnTo>
                    <a:pt x="822618" y="323596"/>
                  </a:lnTo>
                  <a:lnTo>
                    <a:pt x="826936" y="317626"/>
                  </a:lnTo>
                  <a:lnTo>
                    <a:pt x="827436" y="316611"/>
                  </a:lnTo>
                  <a:close/>
                </a:path>
                <a:path w="1856104" h="448310">
                  <a:moveTo>
                    <a:pt x="804868" y="259714"/>
                  </a:moveTo>
                  <a:lnTo>
                    <a:pt x="762928" y="259714"/>
                  </a:lnTo>
                  <a:lnTo>
                    <a:pt x="769405" y="305815"/>
                  </a:lnTo>
                  <a:lnTo>
                    <a:pt x="763690" y="312292"/>
                  </a:lnTo>
                  <a:lnTo>
                    <a:pt x="758483" y="315849"/>
                  </a:lnTo>
                  <a:lnTo>
                    <a:pt x="753530" y="316484"/>
                  </a:lnTo>
                  <a:lnTo>
                    <a:pt x="749085" y="317119"/>
                  </a:lnTo>
                  <a:lnTo>
                    <a:pt x="770447" y="317119"/>
                  </a:lnTo>
                  <a:lnTo>
                    <a:pt x="770929" y="316611"/>
                  </a:lnTo>
                  <a:lnTo>
                    <a:pt x="827436" y="316611"/>
                  </a:lnTo>
                  <a:lnTo>
                    <a:pt x="828998" y="313436"/>
                  </a:lnTo>
                  <a:lnTo>
                    <a:pt x="817665" y="313436"/>
                  </a:lnTo>
                  <a:lnTo>
                    <a:pt x="816395" y="313309"/>
                  </a:lnTo>
                  <a:lnTo>
                    <a:pt x="815379" y="312547"/>
                  </a:lnTo>
                  <a:lnTo>
                    <a:pt x="814236" y="311912"/>
                  </a:lnTo>
                  <a:lnTo>
                    <a:pt x="813347" y="310896"/>
                  </a:lnTo>
                  <a:lnTo>
                    <a:pt x="812585" y="309245"/>
                  </a:lnTo>
                  <a:lnTo>
                    <a:pt x="811950" y="307721"/>
                  </a:lnTo>
                  <a:lnTo>
                    <a:pt x="811061" y="303784"/>
                  </a:lnTo>
                  <a:lnTo>
                    <a:pt x="810137" y="297307"/>
                  </a:lnTo>
                  <a:lnTo>
                    <a:pt x="804868" y="259714"/>
                  </a:lnTo>
                  <a:close/>
                </a:path>
                <a:path w="1856104" h="448310">
                  <a:moveTo>
                    <a:pt x="825920" y="306704"/>
                  </a:moveTo>
                  <a:lnTo>
                    <a:pt x="823761" y="310769"/>
                  </a:lnTo>
                  <a:lnTo>
                    <a:pt x="821475" y="312927"/>
                  </a:lnTo>
                  <a:lnTo>
                    <a:pt x="818935" y="313309"/>
                  </a:lnTo>
                  <a:lnTo>
                    <a:pt x="817665" y="313436"/>
                  </a:lnTo>
                  <a:lnTo>
                    <a:pt x="828998" y="313436"/>
                  </a:lnTo>
                  <a:lnTo>
                    <a:pt x="830873" y="309625"/>
                  </a:lnTo>
                  <a:lnTo>
                    <a:pt x="825920" y="306704"/>
                  </a:lnTo>
                  <a:close/>
                </a:path>
                <a:path w="1856104" h="448310">
                  <a:moveTo>
                    <a:pt x="756360" y="195200"/>
                  </a:moveTo>
                  <a:lnTo>
                    <a:pt x="716446" y="205612"/>
                  </a:lnTo>
                  <a:lnTo>
                    <a:pt x="688633" y="238125"/>
                  </a:lnTo>
                  <a:lnTo>
                    <a:pt x="689697" y="245490"/>
                  </a:lnTo>
                  <a:lnTo>
                    <a:pt x="690284" y="250189"/>
                  </a:lnTo>
                  <a:lnTo>
                    <a:pt x="693078" y="254253"/>
                  </a:lnTo>
                  <a:lnTo>
                    <a:pt x="697777" y="257428"/>
                  </a:lnTo>
                  <a:lnTo>
                    <a:pt x="702476" y="260476"/>
                  </a:lnTo>
                  <a:lnTo>
                    <a:pt x="707937" y="261620"/>
                  </a:lnTo>
                  <a:lnTo>
                    <a:pt x="714033" y="260731"/>
                  </a:lnTo>
                  <a:lnTo>
                    <a:pt x="719875" y="259969"/>
                  </a:lnTo>
                  <a:lnTo>
                    <a:pt x="724320" y="257556"/>
                  </a:lnTo>
                  <a:lnTo>
                    <a:pt x="730543" y="249809"/>
                  </a:lnTo>
                  <a:lnTo>
                    <a:pt x="731686" y="245490"/>
                  </a:lnTo>
                  <a:lnTo>
                    <a:pt x="730543" y="236727"/>
                  </a:lnTo>
                  <a:lnTo>
                    <a:pt x="728003" y="232917"/>
                  </a:lnTo>
                  <a:lnTo>
                    <a:pt x="723685" y="229235"/>
                  </a:lnTo>
                  <a:lnTo>
                    <a:pt x="720510" y="226567"/>
                  </a:lnTo>
                  <a:lnTo>
                    <a:pt x="718859" y="224154"/>
                  </a:lnTo>
                  <a:lnTo>
                    <a:pt x="718478" y="222123"/>
                  </a:lnTo>
                  <a:lnTo>
                    <a:pt x="718224" y="219710"/>
                  </a:lnTo>
                  <a:lnTo>
                    <a:pt x="719113" y="217550"/>
                  </a:lnTo>
                  <a:lnTo>
                    <a:pt x="721526" y="215391"/>
                  </a:lnTo>
                  <a:lnTo>
                    <a:pt x="725209" y="211962"/>
                  </a:lnTo>
                  <a:lnTo>
                    <a:pt x="730289" y="209803"/>
                  </a:lnTo>
                  <a:lnTo>
                    <a:pt x="736639" y="208914"/>
                  </a:lnTo>
                  <a:lnTo>
                    <a:pt x="740576" y="208279"/>
                  </a:lnTo>
                  <a:lnTo>
                    <a:pt x="791841" y="208279"/>
                  </a:lnTo>
                  <a:lnTo>
                    <a:pt x="787566" y="204470"/>
                  </a:lnTo>
                  <a:lnTo>
                    <a:pt x="779184" y="199898"/>
                  </a:lnTo>
                  <a:lnTo>
                    <a:pt x="772449" y="197157"/>
                  </a:lnTo>
                  <a:lnTo>
                    <a:pt x="764833" y="195595"/>
                  </a:lnTo>
                  <a:lnTo>
                    <a:pt x="756360" y="195200"/>
                  </a:lnTo>
                  <a:close/>
                </a:path>
                <a:path w="1856104" h="448310">
                  <a:moveTo>
                    <a:pt x="850939" y="279273"/>
                  </a:moveTo>
                  <a:lnTo>
                    <a:pt x="845859" y="280035"/>
                  </a:lnTo>
                  <a:lnTo>
                    <a:pt x="855257" y="329184"/>
                  </a:lnTo>
                  <a:lnTo>
                    <a:pt x="860083" y="328549"/>
                  </a:lnTo>
                  <a:lnTo>
                    <a:pt x="861540" y="323570"/>
                  </a:lnTo>
                  <a:lnTo>
                    <a:pt x="861644" y="323294"/>
                  </a:lnTo>
                  <a:lnTo>
                    <a:pt x="863893" y="320421"/>
                  </a:lnTo>
                  <a:lnTo>
                    <a:pt x="868211" y="319913"/>
                  </a:lnTo>
                  <a:lnTo>
                    <a:pt x="914413" y="319913"/>
                  </a:lnTo>
                  <a:lnTo>
                    <a:pt x="916598" y="319024"/>
                  </a:lnTo>
                  <a:lnTo>
                    <a:pt x="923612" y="313563"/>
                  </a:lnTo>
                  <a:lnTo>
                    <a:pt x="889674" y="313563"/>
                  </a:lnTo>
                  <a:lnTo>
                    <a:pt x="881800" y="311276"/>
                  </a:lnTo>
                  <a:lnTo>
                    <a:pt x="873291" y="305942"/>
                  </a:lnTo>
                  <a:lnTo>
                    <a:pt x="867030" y="301222"/>
                  </a:lnTo>
                  <a:lnTo>
                    <a:pt x="861210" y="295227"/>
                  </a:lnTo>
                  <a:lnTo>
                    <a:pt x="855843" y="287922"/>
                  </a:lnTo>
                  <a:lnTo>
                    <a:pt x="850939" y="279273"/>
                  </a:lnTo>
                  <a:close/>
                </a:path>
                <a:path w="1856104" h="448310">
                  <a:moveTo>
                    <a:pt x="914413" y="319913"/>
                  </a:moveTo>
                  <a:lnTo>
                    <a:pt x="868211" y="319913"/>
                  </a:lnTo>
                  <a:lnTo>
                    <a:pt x="870370" y="320166"/>
                  </a:lnTo>
                  <a:lnTo>
                    <a:pt x="873418" y="320801"/>
                  </a:lnTo>
                  <a:lnTo>
                    <a:pt x="881685" y="322375"/>
                  </a:lnTo>
                  <a:lnTo>
                    <a:pt x="888976" y="323294"/>
                  </a:lnTo>
                  <a:lnTo>
                    <a:pt x="895314" y="323570"/>
                  </a:lnTo>
                  <a:lnTo>
                    <a:pt x="900723" y="323214"/>
                  </a:lnTo>
                  <a:lnTo>
                    <a:pt x="909105" y="322072"/>
                  </a:lnTo>
                  <a:lnTo>
                    <a:pt x="914413" y="319913"/>
                  </a:lnTo>
                  <a:close/>
                </a:path>
                <a:path w="1856104" h="448310">
                  <a:moveTo>
                    <a:pt x="880657" y="177164"/>
                  </a:moveTo>
                  <a:lnTo>
                    <a:pt x="843192" y="195579"/>
                  </a:lnTo>
                  <a:lnTo>
                    <a:pt x="835906" y="218047"/>
                  </a:lnTo>
                  <a:lnTo>
                    <a:pt x="836334" y="225933"/>
                  </a:lnTo>
                  <a:lnTo>
                    <a:pt x="861814" y="259778"/>
                  </a:lnTo>
                  <a:lnTo>
                    <a:pt x="890027" y="274897"/>
                  </a:lnTo>
                  <a:lnTo>
                    <a:pt x="896246" y="278336"/>
                  </a:lnTo>
                  <a:lnTo>
                    <a:pt x="911010" y="299465"/>
                  </a:lnTo>
                  <a:lnTo>
                    <a:pt x="909994" y="303275"/>
                  </a:lnTo>
                  <a:lnTo>
                    <a:pt x="904914" y="309879"/>
                  </a:lnTo>
                  <a:lnTo>
                    <a:pt x="901231" y="311912"/>
                  </a:lnTo>
                  <a:lnTo>
                    <a:pt x="896532" y="312547"/>
                  </a:lnTo>
                  <a:lnTo>
                    <a:pt x="889674" y="313563"/>
                  </a:lnTo>
                  <a:lnTo>
                    <a:pt x="923612" y="313563"/>
                  </a:lnTo>
                  <a:lnTo>
                    <a:pt x="929425" y="309117"/>
                  </a:lnTo>
                  <a:lnTo>
                    <a:pt x="933997" y="302767"/>
                  </a:lnTo>
                  <a:lnTo>
                    <a:pt x="936791" y="294766"/>
                  </a:lnTo>
                  <a:lnTo>
                    <a:pt x="939585" y="286892"/>
                  </a:lnTo>
                  <a:lnTo>
                    <a:pt x="940372" y="280035"/>
                  </a:lnTo>
                  <a:lnTo>
                    <a:pt x="940353" y="278336"/>
                  </a:lnTo>
                  <a:lnTo>
                    <a:pt x="939263" y="271017"/>
                  </a:lnTo>
                  <a:lnTo>
                    <a:pt x="938188" y="263016"/>
                  </a:lnTo>
                  <a:lnTo>
                    <a:pt x="908153" y="234267"/>
                  </a:lnTo>
                  <a:lnTo>
                    <a:pt x="886531" y="223192"/>
                  </a:lnTo>
                  <a:lnTo>
                    <a:pt x="878054" y="218582"/>
                  </a:lnTo>
                  <a:lnTo>
                    <a:pt x="863385" y="200913"/>
                  </a:lnTo>
                  <a:lnTo>
                    <a:pt x="864401" y="197612"/>
                  </a:lnTo>
                  <a:lnTo>
                    <a:pt x="866814" y="194437"/>
                  </a:lnTo>
                  <a:lnTo>
                    <a:pt x="869354" y="191388"/>
                  </a:lnTo>
                  <a:lnTo>
                    <a:pt x="872529" y="189484"/>
                  </a:lnTo>
                  <a:lnTo>
                    <a:pt x="876593" y="188975"/>
                  </a:lnTo>
                  <a:lnTo>
                    <a:pt x="882943" y="188087"/>
                  </a:lnTo>
                  <a:lnTo>
                    <a:pt x="918681" y="188087"/>
                  </a:lnTo>
                  <a:lnTo>
                    <a:pt x="917545" y="182117"/>
                  </a:lnTo>
                  <a:lnTo>
                    <a:pt x="900723" y="182117"/>
                  </a:lnTo>
                  <a:lnTo>
                    <a:pt x="898437" y="181610"/>
                  </a:lnTo>
                  <a:lnTo>
                    <a:pt x="888023" y="177926"/>
                  </a:lnTo>
                  <a:lnTo>
                    <a:pt x="880657" y="177164"/>
                  </a:lnTo>
                  <a:close/>
                </a:path>
                <a:path w="1856104" h="448310">
                  <a:moveTo>
                    <a:pt x="918681" y="188087"/>
                  </a:moveTo>
                  <a:lnTo>
                    <a:pt x="882943" y="188087"/>
                  </a:lnTo>
                  <a:lnTo>
                    <a:pt x="889801" y="189737"/>
                  </a:lnTo>
                  <a:lnTo>
                    <a:pt x="896913" y="193928"/>
                  </a:lnTo>
                  <a:lnTo>
                    <a:pt x="902394" y="197905"/>
                  </a:lnTo>
                  <a:lnTo>
                    <a:pt x="907994" y="203549"/>
                  </a:lnTo>
                  <a:lnTo>
                    <a:pt x="913737" y="210859"/>
                  </a:lnTo>
                  <a:lnTo>
                    <a:pt x="919646" y="219837"/>
                  </a:lnTo>
                  <a:lnTo>
                    <a:pt x="924599" y="219201"/>
                  </a:lnTo>
                  <a:lnTo>
                    <a:pt x="918681" y="188087"/>
                  </a:lnTo>
                  <a:close/>
                </a:path>
                <a:path w="1856104" h="448310">
                  <a:moveTo>
                    <a:pt x="915709" y="172465"/>
                  </a:moveTo>
                  <a:lnTo>
                    <a:pt x="910756" y="173100"/>
                  </a:lnTo>
                  <a:lnTo>
                    <a:pt x="908851" y="176911"/>
                  </a:lnTo>
                  <a:lnTo>
                    <a:pt x="907454" y="179197"/>
                  </a:lnTo>
                  <a:lnTo>
                    <a:pt x="906438" y="180086"/>
                  </a:lnTo>
                  <a:lnTo>
                    <a:pt x="905549" y="181101"/>
                  </a:lnTo>
                  <a:lnTo>
                    <a:pt x="904152" y="181610"/>
                  </a:lnTo>
                  <a:lnTo>
                    <a:pt x="900723" y="182117"/>
                  </a:lnTo>
                  <a:lnTo>
                    <a:pt x="917545" y="182117"/>
                  </a:lnTo>
                  <a:lnTo>
                    <a:pt x="915709" y="172465"/>
                  </a:lnTo>
                  <a:close/>
                </a:path>
                <a:path w="1856104" h="448310">
                  <a:moveTo>
                    <a:pt x="968668" y="262636"/>
                  </a:moveTo>
                  <a:lnTo>
                    <a:pt x="963588" y="263398"/>
                  </a:lnTo>
                  <a:lnTo>
                    <a:pt x="972986" y="312547"/>
                  </a:lnTo>
                  <a:lnTo>
                    <a:pt x="977812" y="311912"/>
                  </a:lnTo>
                  <a:lnTo>
                    <a:pt x="979269" y="306933"/>
                  </a:lnTo>
                  <a:lnTo>
                    <a:pt x="979373" y="306657"/>
                  </a:lnTo>
                  <a:lnTo>
                    <a:pt x="981622" y="303784"/>
                  </a:lnTo>
                  <a:lnTo>
                    <a:pt x="985940" y="303275"/>
                  </a:lnTo>
                  <a:lnTo>
                    <a:pt x="1032142" y="303275"/>
                  </a:lnTo>
                  <a:lnTo>
                    <a:pt x="1034327" y="302387"/>
                  </a:lnTo>
                  <a:lnTo>
                    <a:pt x="1041341" y="296925"/>
                  </a:lnTo>
                  <a:lnTo>
                    <a:pt x="1007276" y="296925"/>
                  </a:lnTo>
                  <a:lnTo>
                    <a:pt x="999529" y="294639"/>
                  </a:lnTo>
                  <a:lnTo>
                    <a:pt x="990893" y="289306"/>
                  </a:lnTo>
                  <a:lnTo>
                    <a:pt x="984652" y="284585"/>
                  </a:lnTo>
                  <a:lnTo>
                    <a:pt x="978876" y="278590"/>
                  </a:lnTo>
                  <a:lnTo>
                    <a:pt x="973552" y="271285"/>
                  </a:lnTo>
                  <a:lnTo>
                    <a:pt x="968668" y="262636"/>
                  </a:lnTo>
                  <a:close/>
                </a:path>
                <a:path w="1856104" h="448310">
                  <a:moveTo>
                    <a:pt x="1032142" y="303275"/>
                  </a:moveTo>
                  <a:lnTo>
                    <a:pt x="985940" y="303275"/>
                  </a:lnTo>
                  <a:lnTo>
                    <a:pt x="988099" y="303529"/>
                  </a:lnTo>
                  <a:lnTo>
                    <a:pt x="991147" y="304164"/>
                  </a:lnTo>
                  <a:lnTo>
                    <a:pt x="999361" y="305738"/>
                  </a:lnTo>
                  <a:lnTo>
                    <a:pt x="1006657" y="306657"/>
                  </a:lnTo>
                  <a:lnTo>
                    <a:pt x="1013025" y="306933"/>
                  </a:lnTo>
                  <a:lnTo>
                    <a:pt x="1018452" y="306577"/>
                  </a:lnTo>
                  <a:lnTo>
                    <a:pt x="1026834" y="305435"/>
                  </a:lnTo>
                  <a:lnTo>
                    <a:pt x="1032142" y="303275"/>
                  </a:lnTo>
                  <a:close/>
                </a:path>
                <a:path w="1856104" h="448310">
                  <a:moveTo>
                    <a:pt x="998259" y="160527"/>
                  </a:moveTo>
                  <a:lnTo>
                    <a:pt x="960921" y="178942"/>
                  </a:lnTo>
                  <a:lnTo>
                    <a:pt x="953635" y="201410"/>
                  </a:lnTo>
                  <a:lnTo>
                    <a:pt x="954063" y="209296"/>
                  </a:lnTo>
                  <a:lnTo>
                    <a:pt x="979543" y="243141"/>
                  </a:lnTo>
                  <a:lnTo>
                    <a:pt x="1007703" y="258260"/>
                  </a:lnTo>
                  <a:lnTo>
                    <a:pt x="1013928" y="261699"/>
                  </a:lnTo>
                  <a:lnTo>
                    <a:pt x="1028104" y="278764"/>
                  </a:lnTo>
                  <a:lnTo>
                    <a:pt x="1028739" y="282956"/>
                  </a:lnTo>
                  <a:lnTo>
                    <a:pt x="1014134" y="295910"/>
                  </a:lnTo>
                  <a:lnTo>
                    <a:pt x="1007276" y="296925"/>
                  </a:lnTo>
                  <a:lnTo>
                    <a:pt x="1041341" y="296925"/>
                  </a:lnTo>
                  <a:lnTo>
                    <a:pt x="1047154" y="292481"/>
                  </a:lnTo>
                  <a:lnTo>
                    <a:pt x="1051726" y="286131"/>
                  </a:lnTo>
                  <a:lnTo>
                    <a:pt x="1054520" y="278257"/>
                  </a:lnTo>
                  <a:lnTo>
                    <a:pt x="1057314" y="270256"/>
                  </a:lnTo>
                  <a:lnTo>
                    <a:pt x="1058101" y="263398"/>
                  </a:lnTo>
                  <a:lnTo>
                    <a:pt x="1058082" y="261699"/>
                  </a:lnTo>
                  <a:lnTo>
                    <a:pt x="1056992" y="254381"/>
                  </a:lnTo>
                  <a:lnTo>
                    <a:pt x="1055917" y="246379"/>
                  </a:lnTo>
                  <a:lnTo>
                    <a:pt x="1025882" y="217630"/>
                  </a:lnTo>
                  <a:lnTo>
                    <a:pt x="1004260" y="206609"/>
                  </a:lnTo>
                  <a:lnTo>
                    <a:pt x="995783" y="201993"/>
                  </a:lnTo>
                  <a:lnTo>
                    <a:pt x="981114" y="184276"/>
                  </a:lnTo>
                  <a:lnTo>
                    <a:pt x="982130" y="180975"/>
                  </a:lnTo>
                  <a:lnTo>
                    <a:pt x="984543" y="177800"/>
                  </a:lnTo>
                  <a:lnTo>
                    <a:pt x="987083" y="174751"/>
                  </a:lnTo>
                  <a:lnTo>
                    <a:pt x="990258" y="172847"/>
                  </a:lnTo>
                  <a:lnTo>
                    <a:pt x="994322" y="172338"/>
                  </a:lnTo>
                  <a:lnTo>
                    <a:pt x="1000672" y="171450"/>
                  </a:lnTo>
                  <a:lnTo>
                    <a:pt x="1036410" y="171450"/>
                  </a:lnTo>
                  <a:lnTo>
                    <a:pt x="1035274" y="165481"/>
                  </a:lnTo>
                  <a:lnTo>
                    <a:pt x="1018452" y="165481"/>
                  </a:lnTo>
                  <a:lnTo>
                    <a:pt x="1016166" y="164973"/>
                  </a:lnTo>
                  <a:lnTo>
                    <a:pt x="1005752" y="161289"/>
                  </a:lnTo>
                  <a:lnTo>
                    <a:pt x="998259" y="160527"/>
                  </a:lnTo>
                  <a:close/>
                </a:path>
                <a:path w="1856104" h="448310">
                  <a:moveTo>
                    <a:pt x="1036410" y="171450"/>
                  </a:moveTo>
                  <a:lnTo>
                    <a:pt x="1000672" y="171450"/>
                  </a:lnTo>
                  <a:lnTo>
                    <a:pt x="1007530" y="173100"/>
                  </a:lnTo>
                  <a:lnTo>
                    <a:pt x="1014642" y="177291"/>
                  </a:lnTo>
                  <a:lnTo>
                    <a:pt x="1020069" y="181268"/>
                  </a:lnTo>
                  <a:lnTo>
                    <a:pt x="1025675" y="186912"/>
                  </a:lnTo>
                  <a:lnTo>
                    <a:pt x="1031448" y="194222"/>
                  </a:lnTo>
                  <a:lnTo>
                    <a:pt x="1037375" y="203200"/>
                  </a:lnTo>
                  <a:lnTo>
                    <a:pt x="1042328" y="202564"/>
                  </a:lnTo>
                  <a:lnTo>
                    <a:pt x="1036410" y="171450"/>
                  </a:lnTo>
                  <a:close/>
                </a:path>
                <a:path w="1856104" h="448310">
                  <a:moveTo>
                    <a:pt x="1033438" y="155828"/>
                  </a:moveTo>
                  <a:lnTo>
                    <a:pt x="1028485" y="156463"/>
                  </a:lnTo>
                  <a:lnTo>
                    <a:pt x="1026580" y="160274"/>
                  </a:lnTo>
                  <a:lnTo>
                    <a:pt x="1025183" y="162687"/>
                  </a:lnTo>
                  <a:lnTo>
                    <a:pt x="1024167" y="163575"/>
                  </a:lnTo>
                  <a:lnTo>
                    <a:pt x="1023278" y="164464"/>
                  </a:lnTo>
                  <a:lnTo>
                    <a:pt x="1021881" y="164973"/>
                  </a:lnTo>
                  <a:lnTo>
                    <a:pt x="1018452" y="165481"/>
                  </a:lnTo>
                  <a:lnTo>
                    <a:pt x="1035274" y="165481"/>
                  </a:lnTo>
                  <a:lnTo>
                    <a:pt x="1033438" y="155828"/>
                  </a:lnTo>
                  <a:close/>
                </a:path>
                <a:path w="1856104" h="448310">
                  <a:moveTo>
                    <a:pt x="1138086" y="141855"/>
                  </a:moveTo>
                  <a:lnTo>
                    <a:pt x="1095509" y="158474"/>
                  </a:lnTo>
                  <a:lnTo>
                    <a:pt x="1076428" y="194691"/>
                  </a:lnTo>
                  <a:lnTo>
                    <a:pt x="1074995" y="209788"/>
                  </a:lnTo>
                  <a:lnTo>
                    <a:pt x="1076110" y="226313"/>
                  </a:lnTo>
                  <a:lnTo>
                    <a:pt x="1088540" y="262389"/>
                  </a:lnTo>
                  <a:lnTo>
                    <a:pt x="1130599" y="289244"/>
                  </a:lnTo>
                  <a:lnTo>
                    <a:pt x="1145198" y="288671"/>
                  </a:lnTo>
                  <a:lnTo>
                    <a:pt x="1181131" y="268176"/>
                  </a:lnTo>
                  <a:lnTo>
                    <a:pt x="1184055" y="263691"/>
                  </a:lnTo>
                  <a:lnTo>
                    <a:pt x="1154709" y="263691"/>
                  </a:lnTo>
                  <a:lnTo>
                    <a:pt x="1148008" y="262286"/>
                  </a:lnTo>
                  <a:lnTo>
                    <a:pt x="1118008" y="226276"/>
                  </a:lnTo>
                  <a:lnTo>
                    <a:pt x="1114718" y="213487"/>
                  </a:lnTo>
                  <a:lnTo>
                    <a:pt x="1184103" y="203708"/>
                  </a:lnTo>
                  <a:lnTo>
                    <a:pt x="1112686" y="203708"/>
                  </a:lnTo>
                  <a:lnTo>
                    <a:pt x="1111924" y="198500"/>
                  </a:lnTo>
                  <a:lnTo>
                    <a:pt x="1110926" y="187616"/>
                  </a:lnTo>
                  <a:lnTo>
                    <a:pt x="1111178" y="177815"/>
                  </a:lnTo>
                  <a:lnTo>
                    <a:pt x="1130466" y="151637"/>
                  </a:lnTo>
                  <a:lnTo>
                    <a:pt x="1162992" y="151637"/>
                  </a:lnTo>
                  <a:lnTo>
                    <a:pt x="1157517" y="147847"/>
                  </a:lnTo>
                  <a:lnTo>
                    <a:pt x="1147992" y="143732"/>
                  </a:lnTo>
                  <a:lnTo>
                    <a:pt x="1138086" y="141855"/>
                  </a:lnTo>
                  <a:close/>
                </a:path>
                <a:path w="1856104" h="448310">
                  <a:moveTo>
                    <a:pt x="1190029" y="236347"/>
                  </a:moveTo>
                  <a:lnTo>
                    <a:pt x="1161708" y="263525"/>
                  </a:lnTo>
                  <a:lnTo>
                    <a:pt x="1154709" y="263691"/>
                  </a:lnTo>
                  <a:lnTo>
                    <a:pt x="1184055" y="263691"/>
                  </a:lnTo>
                  <a:lnTo>
                    <a:pt x="1186441" y="260032"/>
                  </a:lnTo>
                  <a:lnTo>
                    <a:pt x="1191228" y="250269"/>
                  </a:lnTo>
                  <a:lnTo>
                    <a:pt x="1195490" y="238887"/>
                  </a:lnTo>
                  <a:lnTo>
                    <a:pt x="1190029" y="236347"/>
                  </a:lnTo>
                  <a:close/>
                </a:path>
                <a:path w="1856104" h="448310">
                  <a:moveTo>
                    <a:pt x="1162992" y="151637"/>
                  </a:moveTo>
                  <a:lnTo>
                    <a:pt x="1130466" y="151637"/>
                  </a:lnTo>
                  <a:lnTo>
                    <a:pt x="1133260" y="152019"/>
                  </a:lnTo>
                  <a:lnTo>
                    <a:pt x="1139737" y="156083"/>
                  </a:lnTo>
                  <a:lnTo>
                    <a:pt x="1152691" y="197992"/>
                  </a:lnTo>
                  <a:lnTo>
                    <a:pt x="1112686" y="203708"/>
                  </a:lnTo>
                  <a:lnTo>
                    <a:pt x="1184103" y="203708"/>
                  </a:lnTo>
                  <a:lnTo>
                    <a:pt x="1190410" y="202819"/>
                  </a:lnTo>
                  <a:lnTo>
                    <a:pt x="1186687" y="187114"/>
                  </a:lnTo>
                  <a:lnTo>
                    <a:pt x="1181488" y="173831"/>
                  </a:lnTo>
                  <a:lnTo>
                    <a:pt x="1174801" y="162849"/>
                  </a:lnTo>
                  <a:lnTo>
                    <a:pt x="1166661" y="154177"/>
                  </a:lnTo>
                  <a:lnTo>
                    <a:pt x="1162992" y="151637"/>
                  </a:lnTo>
                  <a:close/>
                </a:path>
                <a:path w="1856104" h="448310">
                  <a:moveTo>
                    <a:pt x="1256069" y="128270"/>
                  </a:moveTo>
                  <a:lnTo>
                    <a:pt x="1199935" y="136144"/>
                  </a:lnTo>
                  <a:lnTo>
                    <a:pt x="1200697" y="141604"/>
                  </a:lnTo>
                  <a:lnTo>
                    <a:pt x="1206920" y="141604"/>
                  </a:lnTo>
                  <a:lnTo>
                    <a:pt x="1211111" y="142621"/>
                  </a:lnTo>
                  <a:lnTo>
                    <a:pt x="1231558" y="252475"/>
                  </a:lnTo>
                  <a:lnTo>
                    <a:pt x="1231685" y="258952"/>
                  </a:lnTo>
                  <a:lnTo>
                    <a:pt x="1230288" y="261365"/>
                  </a:lnTo>
                  <a:lnTo>
                    <a:pt x="1228256" y="264795"/>
                  </a:lnTo>
                  <a:lnTo>
                    <a:pt x="1224446" y="267208"/>
                  </a:lnTo>
                  <a:lnTo>
                    <a:pt x="1218731" y="268732"/>
                  </a:lnTo>
                  <a:lnTo>
                    <a:pt x="1219493" y="273938"/>
                  </a:lnTo>
                  <a:lnTo>
                    <a:pt x="1290486" y="263906"/>
                  </a:lnTo>
                  <a:lnTo>
                    <a:pt x="1289761" y="258952"/>
                  </a:lnTo>
                  <a:lnTo>
                    <a:pt x="1283501" y="258952"/>
                  </a:lnTo>
                  <a:lnTo>
                    <a:pt x="1279310" y="257683"/>
                  </a:lnTo>
                  <a:lnTo>
                    <a:pt x="1274611" y="251967"/>
                  </a:lnTo>
                  <a:lnTo>
                    <a:pt x="1272706" y="245745"/>
                  </a:lnTo>
                  <a:lnTo>
                    <a:pt x="1269591" y="223774"/>
                  </a:lnTo>
                  <a:lnTo>
                    <a:pt x="1260895" y="162051"/>
                  </a:lnTo>
                  <a:lnTo>
                    <a:pt x="1265086" y="153924"/>
                  </a:lnTo>
                  <a:lnTo>
                    <a:pt x="1269277" y="147954"/>
                  </a:lnTo>
                  <a:lnTo>
                    <a:pt x="1270959" y="146431"/>
                  </a:lnTo>
                  <a:lnTo>
                    <a:pt x="1258609" y="146431"/>
                  </a:lnTo>
                  <a:lnTo>
                    <a:pt x="1256069" y="128270"/>
                  </a:lnTo>
                  <a:close/>
                </a:path>
                <a:path w="1856104" h="448310">
                  <a:moveTo>
                    <a:pt x="1348222" y="139319"/>
                  </a:moveTo>
                  <a:lnTo>
                    <a:pt x="1286422" y="139319"/>
                  </a:lnTo>
                  <a:lnTo>
                    <a:pt x="1288962" y="139826"/>
                  </a:lnTo>
                  <a:lnTo>
                    <a:pt x="1291502" y="141350"/>
                  </a:lnTo>
                  <a:lnTo>
                    <a:pt x="1294042" y="142748"/>
                  </a:lnTo>
                  <a:lnTo>
                    <a:pt x="1296074" y="144907"/>
                  </a:lnTo>
                  <a:lnTo>
                    <a:pt x="1297471" y="147954"/>
                  </a:lnTo>
                  <a:lnTo>
                    <a:pt x="1298995" y="151002"/>
                  </a:lnTo>
                  <a:lnTo>
                    <a:pt x="1300519" y="158750"/>
                  </a:lnTo>
                  <a:lnTo>
                    <a:pt x="1302297" y="171196"/>
                  </a:lnTo>
                  <a:lnTo>
                    <a:pt x="1311822" y="238506"/>
                  </a:lnTo>
                  <a:lnTo>
                    <a:pt x="1312203" y="243712"/>
                  </a:lnTo>
                  <a:lnTo>
                    <a:pt x="1311441" y="248792"/>
                  </a:lnTo>
                  <a:lnTo>
                    <a:pt x="1299630" y="257301"/>
                  </a:lnTo>
                  <a:lnTo>
                    <a:pt x="1300392" y="262509"/>
                  </a:lnTo>
                  <a:lnTo>
                    <a:pt x="1371639" y="252475"/>
                  </a:lnTo>
                  <a:lnTo>
                    <a:pt x="1370950" y="247650"/>
                  </a:lnTo>
                  <a:lnTo>
                    <a:pt x="1364527" y="247650"/>
                  </a:lnTo>
                  <a:lnTo>
                    <a:pt x="1359828" y="246252"/>
                  </a:lnTo>
                  <a:lnTo>
                    <a:pt x="1357034" y="242950"/>
                  </a:lnTo>
                  <a:lnTo>
                    <a:pt x="1355002" y="240664"/>
                  </a:lnTo>
                  <a:lnTo>
                    <a:pt x="1353351" y="234569"/>
                  </a:lnTo>
                  <a:lnTo>
                    <a:pt x="1351847" y="223774"/>
                  </a:lnTo>
                  <a:lnTo>
                    <a:pt x="1341540" y="150622"/>
                  </a:lnTo>
                  <a:lnTo>
                    <a:pt x="1344969" y="143763"/>
                  </a:lnTo>
                  <a:lnTo>
                    <a:pt x="1348222" y="139319"/>
                  </a:lnTo>
                  <a:close/>
                </a:path>
                <a:path w="1856104" h="448310">
                  <a:moveTo>
                    <a:pt x="1289724" y="258699"/>
                  </a:moveTo>
                  <a:lnTo>
                    <a:pt x="1283501" y="258952"/>
                  </a:lnTo>
                  <a:lnTo>
                    <a:pt x="1289761" y="258952"/>
                  </a:lnTo>
                  <a:lnTo>
                    <a:pt x="1289724" y="258699"/>
                  </a:lnTo>
                  <a:close/>
                </a:path>
                <a:path w="1856104" h="448310">
                  <a:moveTo>
                    <a:pt x="1418090" y="128015"/>
                  </a:moveTo>
                  <a:lnTo>
                    <a:pt x="1367702" y="128015"/>
                  </a:lnTo>
                  <a:lnTo>
                    <a:pt x="1370242" y="128397"/>
                  </a:lnTo>
                  <a:lnTo>
                    <a:pt x="1372528" y="129794"/>
                  </a:lnTo>
                  <a:lnTo>
                    <a:pt x="1374941" y="131063"/>
                  </a:lnTo>
                  <a:lnTo>
                    <a:pt x="1376846" y="133350"/>
                  </a:lnTo>
                  <a:lnTo>
                    <a:pt x="1378243" y="136525"/>
                  </a:lnTo>
                  <a:lnTo>
                    <a:pt x="1379767" y="139700"/>
                  </a:lnTo>
                  <a:lnTo>
                    <a:pt x="1381241" y="147192"/>
                  </a:lnTo>
                  <a:lnTo>
                    <a:pt x="1383069" y="159765"/>
                  </a:lnTo>
                  <a:lnTo>
                    <a:pt x="1391451" y="218948"/>
                  </a:lnTo>
                  <a:lnTo>
                    <a:pt x="1392721" y="228600"/>
                  </a:lnTo>
                  <a:lnTo>
                    <a:pt x="1392660" y="234823"/>
                  </a:lnTo>
                  <a:lnTo>
                    <a:pt x="1389292" y="241808"/>
                  </a:lnTo>
                  <a:lnTo>
                    <a:pt x="1385482" y="244601"/>
                  </a:lnTo>
                  <a:lnTo>
                    <a:pt x="1379894" y="245872"/>
                  </a:lnTo>
                  <a:lnTo>
                    <a:pt x="1380656" y="251206"/>
                  </a:lnTo>
                  <a:lnTo>
                    <a:pt x="1451776" y="241173"/>
                  </a:lnTo>
                  <a:lnTo>
                    <a:pt x="1451032" y="235965"/>
                  </a:lnTo>
                  <a:lnTo>
                    <a:pt x="1444918" y="235965"/>
                  </a:lnTo>
                  <a:lnTo>
                    <a:pt x="1440600" y="234823"/>
                  </a:lnTo>
                  <a:lnTo>
                    <a:pt x="1436028" y="230250"/>
                  </a:lnTo>
                  <a:lnTo>
                    <a:pt x="1434250" y="223774"/>
                  </a:lnTo>
                  <a:lnTo>
                    <a:pt x="1432726" y="213233"/>
                  </a:lnTo>
                  <a:lnTo>
                    <a:pt x="1424725" y="156717"/>
                  </a:lnTo>
                  <a:lnTo>
                    <a:pt x="1423079" y="146431"/>
                  </a:lnTo>
                  <a:lnTo>
                    <a:pt x="1421217" y="137747"/>
                  </a:lnTo>
                  <a:lnTo>
                    <a:pt x="1419135" y="130589"/>
                  </a:lnTo>
                  <a:lnTo>
                    <a:pt x="1418090" y="128015"/>
                  </a:lnTo>
                  <a:close/>
                </a:path>
                <a:path w="1856104" h="448310">
                  <a:moveTo>
                    <a:pt x="1370877" y="247141"/>
                  </a:moveTo>
                  <a:lnTo>
                    <a:pt x="1364527" y="247650"/>
                  </a:lnTo>
                  <a:lnTo>
                    <a:pt x="1370950" y="247650"/>
                  </a:lnTo>
                  <a:lnTo>
                    <a:pt x="1370877" y="247141"/>
                  </a:lnTo>
                  <a:close/>
                </a:path>
                <a:path w="1856104" h="448310">
                  <a:moveTo>
                    <a:pt x="1451014" y="235838"/>
                  </a:moveTo>
                  <a:lnTo>
                    <a:pt x="1444918" y="235965"/>
                  </a:lnTo>
                  <a:lnTo>
                    <a:pt x="1451032" y="235965"/>
                  </a:lnTo>
                  <a:close/>
                </a:path>
                <a:path w="1856104" h="448310">
                  <a:moveTo>
                    <a:pt x="1306488" y="116966"/>
                  </a:moveTo>
                  <a:lnTo>
                    <a:pt x="1297725" y="118237"/>
                  </a:lnTo>
                  <a:lnTo>
                    <a:pt x="1289978" y="119252"/>
                  </a:lnTo>
                  <a:lnTo>
                    <a:pt x="1283247" y="121920"/>
                  </a:lnTo>
                  <a:lnTo>
                    <a:pt x="1258609" y="146431"/>
                  </a:lnTo>
                  <a:lnTo>
                    <a:pt x="1270959" y="146431"/>
                  </a:lnTo>
                  <a:lnTo>
                    <a:pt x="1273341" y="144272"/>
                  </a:lnTo>
                  <a:lnTo>
                    <a:pt x="1276389" y="141732"/>
                  </a:lnTo>
                  <a:lnTo>
                    <a:pt x="1279818" y="140208"/>
                  </a:lnTo>
                  <a:lnTo>
                    <a:pt x="1283755" y="139700"/>
                  </a:lnTo>
                  <a:lnTo>
                    <a:pt x="1286422" y="139319"/>
                  </a:lnTo>
                  <a:lnTo>
                    <a:pt x="1348222" y="139319"/>
                  </a:lnTo>
                  <a:lnTo>
                    <a:pt x="1348779" y="138557"/>
                  </a:lnTo>
                  <a:lnTo>
                    <a:pt x="1349173" y="138175"/>
                  </a:lnTo>
                  <a:lnTo>
                    <a:pt x="1337349" y="138175"/>
                  </a:lnTo>
                  <a:lnTo>
                    <a:pt x="1332904" y="130175"/>
                  </a:lnTo>
                  <a:lnTo>
                    <a:pt x="1327316" y="124460"/>
                  </a:lnTo>
                  <a:lnTo>
                    <a:pt x="1314235" y="117983"/>
                  </a:lnTo>
                  <a:lnTo>
                    <a:pt x="1306488" y="116966"/>
                  </a:lnTo>
                  <a:close/>
                </a:path>
                <a:path w="1856104" h="448310">
                  <a:moveTo>
                    <a:pt x="1388530" y="105283"/>
                  </a:moveTo>
                  <a:lnTo>
                    <a:pt x="1352262" y="119995"/>
                  </a:lnTo>
                  <a:lnTo>
                    <a:pt x="1337349" y="138175"/>
                  </a:lnTo>
                  <a:lnTo>
                    <a:pt x="1349173" y="138175"/>
                  </a:lnTo>
                  <a:lnTo>
                    <a:pt x="1352589" y="134874"/>
                  </a:lnTo>
                  <a:lnTo>
                    <a:pt x="1356526" y="131190"/>
                  </a:lnTo>
                  <a:lnTo>
                    <a:pt x="1360590" y="129032"/>
                  </a:lnTo>
                  <a:lnTo>
                    <a:pt x="1364781" y="128397"/>
                  </a:lnTo>
                  <a:lnTo>
                    <a:pt x="1367702" y="128015"/>
                  </a:lnTo>
                  <a:lnTo>
                    <a:pt x="1418090" y="128015"/>
                  </a:lnTo>
                  <a:lnTo>
                    <a:pt x="1416851" y="124967"/>
                  </a:lnTo>
                  <a:lnTo>
                    <a:pt x="1413676" y="118617"/>
                  </a:lnTo>
                  <a:lnTo>
                    <a:pt x="1408977" y="113537"/>
                  </a:lnTo>
                  <a:lnTo>
                    <a:pt x="1402754" y="109982"/>
                  </a:lnTo>
                  <a:lnTo>
                    <a:pt x="1396404" y="106425"/>
                  </a:lnTo>
                  <a:lnTo>
                    <a:pt x="1388530" y="105283"/>
                  </a:lnTo>
                  <a:close/>
                </a:path>
                <a:path w="1856104" h="448310">
                  <a:moveTo>
                    <a:pt x="1524418" y="87245"/>
                  </a:moveTo>
                  <a:lnTo>
                    <a:pt x="1481843" y="103864"/>
                  </a:lnTo>
                  <a:lnTo>
                    <a:pt x="1462762" y="140081"/>
                  </a:lnTo>
                  <a:lnTo>
                    <a:pt x="1461329" y="155178"/>
                  </a:lnTo>
                  <a:lnTo>
                    <a:pt x="1462444" y="171703"/>
                  </a:lnTo>
                  <a:lnTo>
                    <a:pt x="1474821" y="207779"/>
                  </a:lnTo>
                  <a:lnTo>
                    <a:pt x="1516931" y="234634"/>
                  </a:lnTo>
                  <a:lnTo>
                    <a:pt x="1531532" y="234061"/>
                  </a:lnTo>
                  <a:lnTo>
                    <a:pt x="1567465" y="213566"/>
                  </a:lnTo>
                  <a:lnTo>
                    <a:pt x="1570343" y="209153"/>
                  </a:lnTo>
                  <a:lnTo>
                    <a:pt x="1541041" y="209153"/>
                  </a:lnTo>
                  <a:lnTo>
                    <a:pt x="1534326" y="207771"/>
                  </a:lnTo>
                  <a:lnTo>
                    <a:pt x="1504340" y="171666"/>
                  </a:lnTo>
                  <a:lnTo>
                    <a:pt x="1501052" y="158876"/>
                  </a:lnTo>
                  <a:lnTo>
                    <a:pt x="1570437" y="149098"/>
                  </a:lnTo>
                  <a:lnTo>
                    <a:pt x="1498893" y="149098"/>
                  </a:lnTo>
                  <a:lnTo>
                    <a:pt x="1498258" y="143890"/>
                  </a:lnTo>
                  <a:lnTo>
                    <a:pt x="1497260" y="133060"/>
                  </a:lnTo>
                  <a:lnTo>
                    <a:pt x="1497512" y="123253"/>
                  </a:lnTo>
                  <a:lnTo>
                    <a:pt x="1513244" y="97536"/>
                  </a:lnTo>
                  <a:lnTo>
                    <a:pt x="1516800" y="97027"/>
                  </a:lnTo>
                  <a:lnTo>
                    <a:pt x="1549229" y="97027"/>
                  </a:lnTo>
                  <a:lnTo>
                    <a:pt x="1543798" y="93237"/>
                  </a:lnTo>
                  <a:lnTo>
                    <a:pt x="1534310" y="89122"/>
                  </a:lnTo>
                  <a:lnTo>
                    <a:pt x="1524418" y="87245"/>
                  </a:lnTo>
                  <a:close/>
                </a:path>
                <a:path w="1856104" h="448310">
                  <a:moveTo>
                    <a:pt x="1576363" y="181737"/>
                  </a:moveTo>
                  <a:lnTo>
                    <a:pt x="1548042" y="208914"/>
                  </a:lnTo>
                  <a:lnTo>
                    <a:pt x="1541041" y="209153"/>
                  </a:lnTo>
                  <a:lnTo>
                    <a:pt x="1570343" y="209153"/>
                  </a:lnTo>
                  <a:lnTo>
                    <a:pt x="1572775" y="205422"/>
                  </a:lnTo>
                  <a:lnTo>
                    <a:pt x="1577562" y="195659"/>
                  </a:lnTo>
                  <a:lnTo>
                    <a:pt x="1581824" y="184276"/>
                  </a:lnTo>
                  <a:lnTo>
                    <a:pt x="1576363" y="181737"/>
                  </a:lnTo>
                  <a:close/>
                </a:path>
                <a:path w="1856104" h="448310">
                  <a:moveTo>
                    <a:pt x="1549229" y="97027"/>
                  </a:moveTo>
                  <a:lnTo>
                    <a:pt x="1516800" y="97027"/>
                  </a:lnTo>
                  <a:lnTo>
                    <a:pt x="1519594" y="97536"/>
                  </a:lnTo>
                  <a:lnTo>
                    <a:pt x="1521880" y="98933"/>
                  </a:lnTo>
                  <a:lnTo>
                    <a:pt x="1539025" y="143383"/>
                  </a:lnTo>
                  <a:lnTo>
                    <a:pt x="1498893" y="149098"/>
                  </a:lnTo>
                  <a:lnTo>
                    <a:pt x="1570437" y="149098"/>
                  </a:lnTo>
                  <a:lnTo>
                    <a:pt x="1576744" y="148209"/>
                  </a:lnTo>
                  <a:lnTo>
                    <a:pt x="1572944" y="132504"/>
                  </a:lnTo>
                  <a:lnTo>
                    <a:pt x="1567759" y="119268"/>
                  </a:lnTo>
                  <a:lnTo>
                    <a:pt x="1561064" y="108257"/>
                  </a:lnTo>
                  <a:lnTo>
                    <a:pt x="1552868" y="99567"/>
                  </a:lnTo>
                  <a:lnTo>
                    <a:pt x="1549229" y="97027"/>
                  </a:lnTo>
                  <a:close/>
                </a:path>
                <a:path w="1856104" h="448310">
                  <a:moveTo>
                    <a:pt x="1641514" y="73787"/>
                  </a:moveTo>
                  <a:lnTo>
                    <a:pt x="1585380" y="81787"/>
                  </a:lnTo>
                  <a:lnTo>
                    <a:pt x="1586142" y="87122"/>
                  </a:lnTo>
                  <a:lnTo>
                    <a:pt x="1592365" y="87122"/>
                  </a:lnTo>
                  <a:lnTo>
                    <a:pt x="1596556" y="88264"/>
                  </a:lnTo>
                  <a:lnTo>
                    <a:pt x="1601128" y="92837"/>
                  </a:lnTo>
                  <a:lnTo>
                    <a:pt x="1603033" y="99060"/>
                  </a:lnTo>
                  <a:lnTo>
                    <a:pt x="1604430" y="109474"/>
                  </a:lnTo>
                  <a:lnTo>
                    <a:pt x="1617003" y="197992"/>
                  </a:lnTo>
                  <a:lnTo>
                    <a:pt x="1617003" y="204470"/>
                  </a:lnTo>
                  <a:lnTo>
                    <a:pt x="1615733" y="206883"/>
                  </a:lnTo>
                  <a:lnTo>
                    <a:pt x="1613701" y="210312"/>
                  </a:lnTo>
                  <a:lnTo>
                    <a:pt x="1609764" y="212851"/>
                  </a:lnTo>
                  <a:lnTo>
                    <a:pt x="1604049" y="214249"/>
                  </a:lnTo>
                  <a:lnTo>
                    <a:pt x="1604811" y="219456"/>
                  </a:lnTo>
                  <a:lnTo>
                    <a:pt x="1674534" y="209676"/>
                  </a:lnTo>
                  <a:lnTo>
                    <a:pt x="1673772" y="204342"/>
                  </a:lnTo>
                  <a:lnTo>
                    <a:pt x="1668438" y="204342"/>
                  </a:lnTo>
                  <a:lnTo>
                    <a:pt x="1664755" y="203200"/>
                  </a:lnTo>
                  <a:lnTo>
                    <a:pt x="1660056" y="198247"/>
                  </a:lnTo>
                  <a:lnTo>
                    <a:pt x="1658151" y="191770"/>
                  </a:lnTo>
                  <a:lnTo>
                    <a:pt x="1656624" y="180562"/>
                  </a:lnTo>
                  <a:lnTo>
                    <a:pt x="1646340" y="107696"/>
                  </a:lnTo>
                  <a:lnTo>
                    <a:pt x="1650793" y="98984"/>
                  </a:lnTo>
                  <a:lnTo>
                    <a:pt x="1655770" y="92487"/>
                  </a:lnTo>
                  <a:lnTo>
                    <a:pt x="1656959" y="91566"/>
                  </a:lnTo>
                  <a:lnTo>
                    <a:pt x="1644054" y="91566"/>
                  </a:lnTo>
                  <a:lnTo>
                    <a:pt x="1641514" y="73787"/>
                  </a:lnTo>
                  <a:close/>
                </a:path>
                <a:path w="1856104" h="448310">
                  <a:moveTo>
                    <a:pt x="1720191" y="85851"/>
                  </a:moveTo>
                  <a:lnTo>
                    <a:pt x="1669835" y="85851"/>
                  </a:lnTo>
                  <a:lnTo>
                    <a:pt x="1672375" y="86360"/>
                  </a:lnTo>
                  <a:lnTo>
                    <a:pt x="1674661" y="87629"/>
                  </a:lnTo>
                  <a:lnTo>
                    <a:pt x="1684440" y="115062"/>
                  </a:lnTo>
                  <a:lnTo>
                    <a:pt x="1693203" y="176402"/>
                  </a:lnTo>
                  <a:lnTo>
                    <a:pt x="1694473" y="186054"/>
                  </a:lnTo>
                  <a:lnTo>
                    <a:pt x="1694600" y="192277"/>
                  </a:lnTo>
                  <a:lnTo>
                    <a:pt x="1693330" y="194945"/>
                  </a:lnTo>
                  <a:lnTo>
                    <a:pt x="1691679" y="198882"/>
                  </a:lnTo>
                  <a:lnTo>
                    <a:pt x="1688250" y="201675"/>
                  </a:lnTo>
                  <a:lnTo>
                    <a:pt x="1683043" y="203073"/>
                  </a:lnTo>
                  <a:lnTo>
                    <a:pt x="1683805" y="208407"/>
                  </a:lnTo>
                  <a:lnTo>
                    <a:pt x="1753528" y="198500"/>
                  </a:lnTo>
                  <a:lnTo>
                    <a:pt x="1752802" y="193421"/>
                  </a:lnTo>
                  <a:lnTo>
                    <a:pt x="1746543" y="193421"/>
                  </a:lnTo>
                  <a:lnTo>
                    <a:pt x="1742352" y="192277"/>
                  </a:lnTo>
                  <a:lnTo>
                    <a:pt x="1726858" y="116839"/>
                  </a:lnTo>
                  <a:lnTo>
                    <a:pt x="1725142" y="105912"/>
                  </a:lnTo>
                  <a:lnTo>
                    <a:pt x="1723413" y="96948"/>
                  </a:lnTo>
                  <a:lnTo>
                    <a:pt x="1721661" y="89961"/>
                  </a:lnTo>
                  <a:lnTo>
                    <a:pt x="1720191" y="85851"/>
                  </a:lnTo>
                  <a:close/>
                </a:path>
                <a:path w="1856104" h="448310">
                  <a:moveTo>
                    <a:pt x="1752766" y="193166"/>
                  </a:moveTo>
                  <a:lnTo>
                    <a:pt x="1746543" y="193421"/>
                  </a:lnTo>
                  <a:lnTo>
                    <a:pt x="1752802" y="193421"/>
                  </a:lnTo>
                  <a:lnTo>
                    <a:pt x="1752766" y="193166"/>
                  </a:lnTo>
                  <a:close/>
                </a:path>
                <a:path w="1856104" h="448310">
                  <a:moveTo>
                    <a:pt x="1810237" y="70738"/>
                  </a:moveTo>
                  <a:lnTo>
                    <a:pt x="1768260" y="70738"/>
                  </a:lnTo>
                  <a:lnTo>
                    <a:pt x="1778674" y="145161"/>
                  </a:lnTo>
                  <a:lnTo>
                    <a:pt x="1791120" y="182752"/>
                  </a:lnTo>
                  <a:lnTo>
                    <a:pt x="1797851" y="186689"/>
                  </a:lnTo>
                  <a:lnTo>
                    <a:pt x="1804582" y="190753"/>
                  </a:lnTo>
                  <a:lnTo>
                    <a:pt x="1812329" y="192150"/>
                  </a:lnTo>
                  <a:lnTo>
                    <a:pt x="1821092" y="190881"/>
                  </a:lnTo>
                  <a:lnTo>
                    <a:pt x="1833334" y="187352"/>
                  </a:lnTo>
                  <a:lnTo>
                    <a:pt x="1843206" y="180562"/>
                  </a:lnTo>
                  <a:lnTo>
                    <a:pt x="1849718" y="171831"/>
                  </a:lnTo>
                  <a:lnTo>
                    <a:pt x="1833411" y="171831"/>
                  </a:lnTo>
                  <a:lnTo>
                    <a:pt x="1831506" y="171450"/>
                  </a:lnTo>
                  <a:lnTo>
                    <a:pt x="1821473" y="149987"/>
                  </a:lnTo>
                  <a:lnTo>
                    <a:pt x="1810237" y="70738"/>
                  </a:lnTo>
                  <a:close/>
                </a:path>
                <a:path w="1856104" h="448310">
                  <a:moveTo>
                    <a:pt x="1850937" y="154559"/>
                  </a:moveTo>
                  <a:lnTo>
                    <a:pt x="1846619" y="165100"/>
                  </a:lnTo>
                  <a:lnTo>
                    <a:pt x="1841285" y="170814"/>
                  </a:lnTo>
                  <a:lnTo>
                    <a:pt x="1834935" y="171703"/>
                  </a:lnTo>
                  <a:lnTo>
                    <a:pt x="1833411" y="171831"/>
                  </a:lnTo>
                  <a:lnTo>
                    <a:pt x="1849718" y="171831"/>
                  </a:lnTo>
                  <a:lnTo>
                    <a:pt x="1850665" y="170561"/>
                  </a:lnTo>
                  <a:lnTo>
                    <a:pt x="1850790" y="170307"/>
                  </a:lnTo>
                  <a:lnTo>
                    <a:pt x="1855890" y="157099"/>
                  </a:lnTo>
                  <a:lnTo>
                    <a:pt x="1850937" y="154559"/>
                  </a:lnTo>
                  <a:close/>
                </a:path>
                <a:path w="1856104" h="448310">
                  <a:moveTo>
                    <a:pt x="1691171" y="62611"/>
                  </a:moveTo>
                  <a:lnTo>
                    <a:pt x="1653008" y="80216"/>
                  </a:lnTo>
                  <a:lnTo>
                    <a:pt x="1644054" y="91566"/>
                  </a:lnTo>
                  <a:lnTo>
                    <a:pt x="1656959" y="91566"/>
                  </a:lnTo>
                  <a:lnTo>
                    <a:pt x="1661271" y="88229"/>
                  </a:lnTo>
                  <a:lnTo>
                    <a:pt x="1667295" y="86233"/>
                  </a:lnTo>
                  <a:lnTo>
                    <a:pt x="1669835" y="85851"/>
                  </a:lnTo>
                  <a:lnTo>
                    <a:pt x="1720191" y="85851"/>
                  </a:lnTo>
                  <a:lnTo>
                    <a:pt x="1719873" y="84962"/>
                  </a:lnTo>
                  <a:lnTo>
                    <a:pt x="1716952" y="77850"/>
                  </a:lnTo>
                  <a:lnTo>
                    <a:pt x="1712126" y="72262"/>
                  </a:lnTo>
                  <a:lnTo>
                    <a:pt x="1705522" y="68072"/>
                  </a:lnTo>
                  <a:lnTo>
                    <a:pt x="1698918" y="64008"/>
                  </a:lnTo>
                  <a:lnTo>
                    <a:pt x="1691171" y="62611"/>
                  </a:lnTo>
                  <a:close/>
                </a:path>
                <a:path w="1856104" h="448310">
                  <a:moveTo>
                    <a:pt x="1800264" y="0"/>
                  </a:moveTo>
                  <a:lnTo>
                    <a:pt x="1795438" y="635"/>
                  </a:lnTo>
                  <a:lnTo>
                    <a:pt x="1791581" y="10064"/>
                  </a:lnTo>
                  <a:lnTo>
                    <a:pt x="1787247" y="19113"/>
                  </a:lnTo>
                  <a:lnTo>
                    <a:pt x="1764784" y="52276"/>
                  </a:lnTo>
                  <a:lnTo>
                    <a:pt x="1749464" y="68199"/>
                  </a:lnTo>
                  <a:lnTo>
                    <a:pt x="1750226" y="73278"/>
                  </a:lnTo>
                  <a:lnTo>
                    <a:pt x="1768260" y="70738"/>
                  </a:lnTo>
                  <a:lnTo>
                    <a:pt x="1810237" y="70738"/>
                  </a:lnTo>
                  <a:lnTo>
                    <a:pt x="1809408" y="64897"/>
                  </a:lnTo>
                  <a:lnTo>
                    <a:pt x="1842174" y="60325"/>
                  </a:lnTo>
                  <a:lnTo>
                    <a:pt x="1840778" y="50291"/>
                  </a:lnTo>
                  <a:lnTo>
                    <a:pt x="1807376" y="50291"/>
                  </a:lnTo>
                  <a:lnTo>
                    <a:pt x="1800264" y="0"/>
                  </a:lnTo>
                  <a:close/>
                </a:path>
                <a:path w="1856104" h="448310">
                  <a:moveTo>
                    <a:pt x="1840142" y="45720"/>
                  </a:moveTo>
                  <a:lnTo>
                    <a:pt x="1807376" y="50291"/>
                  </a:lnTo>
                  <a:lnTo>
                    <a:pt x="1840778" y="50291"/>
                  </a:lnTo>
                  <a:lnTo>
                    <a:pt x="1840142" y="457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964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5677" y="6073160"/>
            <a:ext cx="2973185" cy="248991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3854">
              <a:spcBef>
                <a:spcPts val="109"/>
              </a:spcBef>
            </a:pPr>
            <a:r>
              <a:rPr sz="1527" dirty="0">
                <a:latin typeface="Arial"/>
                <a:cs typeface="Arial"/>
              </a:rPr>
              <a:t>Source: Bertrand Mareschal,</a:t>
            </a:r>
            <a:r>
              <a:rPr sz="1527" spc="-202" dirty="0">
                <a:latin typeface="Arial"/>
                <a:cs typeface="Arial"/>
              </a:rPr>
              <a:t> </a:t>
            </a:r>
            <a:r>
              <a:rPr sz="1527" dirty="0">
                <a:latin typeface="Arial"/>
                <a:cs typeface="Arial"/>
              </a:rPr>
              <a:t>2008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40</a:t>
            </a:fld>
            <a:endParaRPr lang="fr-FR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32549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319" y="518871"/>
            <a:ext cx="6741795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Optimisation multi-objectifs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5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2034540" y="1865466"/>
            <a:ext cx="6879590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spcBef>
                <a:spcPts val="100"/>
              </a:spcBef>
              <a:buChar char="•"/>
              <a:tabLst>
                <a:tab pos="381000" algn="l"/>
                <a:tab pos="381635" algn="l"/>
              </a:tabLst>
            </a:pP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Minimiser ou maximiser</a:t>
            </a:r>
            <a:r>
              <a:rPr sz="3000" spc="-6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1F487C"/>
                </a:solidFill>
                <a:latin typeface="Arial"/>
                <a:cs typeface="Arial"/>
              </a:rPr>
              <a:t>f(x)</a:t>
            </a:r>
            <a:endParaRPr sz="3000" dirty="0">
              <a:latin typeface="Arial"/>
              <a:cs typeface="Arial"/>
            </a:endParaRPr>
          </a:p>
          <a:p>
            <a:pPr>
              <a:spcBef>
                <a:spcPts val="55"/>
              </a:spcBef>
              <a:buClr>
                <a:srgbClr val="1F487C"/>
              </a:buClr>
              <a:buFont typeface="Arial"/>
              <a:buChar char="•"/>
            </a:pPr>
            <a:endParaRPr sz="3100" dirty="0">
              <a:latin typeface="Arial"/>
              <a:cs typeface="Arial"/>
            </a:endParaRPr>
          </a:p>
          <a:p>
            <a:pPr marL="781685" lvl="1" indent="-287020">
              <a:buFont typeface="Arial"/>
              <a:buChar char="•"/>
              <a:tabLst>
                <a:tab pos="781685" algn="l"/>
                <a:tab pos="782320" algn="l"/>
              </a:tabLst>
            </a:pPr>
            <a:r>
              <a:rPr sz="2600" b="1" dirty="0">
                <a:solidFill>
                  <a:srgbClr val="4F81BC"/>
                </a:solidFill>
                <a:latin typeface="Arial"/>
                <a:cs typeface="Arial"/>
              </a:rPr>
              <a:t>F (x)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=(F</a:t>
            </a:r>
            <a:r>
              <a:rPr sz="2550" baseline="-21241" dirty="0">
                <a:solidFill>
                  <a:srgbClr val="4F81B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), </a:t>
            </a:r>
            <a:r>
              <a:rPr sz="2600" spc="-10" dirty="0">
                <a:solidFill>
                  <a:srgbClr val="4F81BC"/>
                </a:solidFill>
                <a:latin typeface="Arial"/>
                <a:cs typeface="Arial"/>
              </a:rPr>
              <a:t>F</a:t>
            </a:r>
            <a:r>
              <a:rPr sz="2550" spc="-15" baseline="-21241" dirty="0">
                <a:solidFill>
                  <a:srgbClr val="4F81BC"/>
                </a:solidFill>
                <a:latin typeface="Arial"/>
                <a:cs typeface="Arial"/>
              </a:rPr>
              <a:t>2</a:t>
            </a:r>
            <a:r>
              <a:rPr sz="2600" spc="-10" dirty="0">
                <a:solidFill>
                  <a:srgbClr val="4F81BC"/>
                </a:solidFill>
                <a:latin typeface="Arial"/>
                <a:cs typeface="Arial"/>
              </a:rPr>
              <a:t>(</a:t>
            </a:r>
            <a:r>
              <a:rPr sz="2600" b="1" spc="-10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z="2600" spc="-10" dirty="0">
                <a:solidFill>
                  <a:srgbClr val="4F81BC"/>
                </a:solidFill>
                <a:latin typeface="Arial"/>
                <a:cs typeface="Arial"/>
              </a:rPr>
              <a:t>),…,F</a:t>
            </a:r>
            <a:r>
              <a:rPr sz="2550" spc="-15" baseline="-21241" dirty="0">
                <a:solidFill>
                  <a:srgbClr val="4F81BC"/>
                </a:solidFill>
                <a:latin typeface="Arial"/>
                <a:cs typeface="Arial"/>
              </a:rPr>
              <a:t>m</a:t>
            </a:r>
            <a:r>
              <a:rPr sz="2600" spc="-10" dirty="0">
                <a:solidFill>
                  <a:srgbClr val="4F81BC"/>
                </a:solidFill>
                <a:latin typeface="Arial"/>
                <a:cs typeface="Arial"/>
              </a:rPr>
              <a:t>(</a:t>
            </a:r>
            <a:r>
              <a:rPr sz="2600" b="1" spc="-10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z="2600" spc="-10" dirty="0">
                <a:solidFill>
                  <a:srgbClr val="4F81BC"/>
                </a:solidFill>
                <a:latin typeface="Arial"/>
                <a:cs typeface="Arial"/>
              </a:rPr>
              <a:t>))</a:t>
            </a:r>
            <a:r>
              <a:rPr sz="2550" spc="-15" baseline="26143" dirty="0">
                <a:solidFill>
                  <a:srgbClr val="4F81BC"/>
                </a:solidFill>
                <a:latin typeface="Arial"/>
                <a:cs typeface="Arial"/>
              </a:rPr>
              <a:t>T</a:t>
            </a:r>
            <a:r>
              <a:rPr sz="2600" spc="-10" dirty="0">
                <a:solidFill>
                  <a:srgbClr val="4F81BC"/>
                </a:solidFill>
                <a:latin typeface="Arial"/>
                <a:cs typeface="Arial"/>
              </a:rPr>
              <a:t>,</a:t>
            </a:r>
            <a:r>
              <a:rPr sz="2600" spc="-29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F81BC"/>
                </a:solidFill>
                <a:latin typeface="Arial"/>
                <a:cs typeface="Arial"/>
              </a:rPr>
              <a:t>m=1,2,…,M</a:t>
            </a:r>
            <a:endParaRPr sz="2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4F81BC"/>
              </a:buClr>
              <a:buFont typeface="Arial"/>
              <a:buChar char="•"/>
            </a:pPr>
            <a:endParaRPr sz="2700" dirty="0">
              <a:latin typeface="Arial"/>
              <a:cs typeface="Arial"/>
            </a:endParaRPr>
          </a:p>
          <a:p>
            <a:pPr marL="381000" indent="-343535">
              <a:buChar char="•"/>
              <a:tabLst>
                <a:tab pos="381000" algn="l"/>
                <a:tab pos="381635" algn="l"/>
              </a:tabLst>
            </a:pP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Sous les contraintes suivantes</a:t>
            </a:r>
            <a:r>
              <a:rPr sz="3000" spc="-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5169" y="4346525"/>
            <a:ext cx="1433830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567055" algn="l"/>
                <a:tab pos="1371600" algn="l"/>
              </a:tabLst>
            </a:pPr>
            <a:r>
              <a:rPr sz="1700" spc="5" dirty="0">
                <a:solidFill>
                  <a:srgbClr val="4F81BC"/>
                </a:solidFill>
                <a:latin typeface="Arial"/>
                <a:cs typeface="Arial"/>
              </a:rPr>
              <a:t>i	i	i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2045" y="4154501"/>
            <a:ext cx="69957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indent="-287020">
              <a:spcBef>
                <a:spcPts val="105"/>
              </a:spcBef>
              <a:buChar char="•"/>
              <a:tabLst>
                <a:tab pos="324485" algn="l"/>
                <a:tab pos="325120" algn="l"/>
                <a:tab pos="3375025" algn="l"/>
                <a:tab pos="4523740" algn="l"/>
              </a:tabLst>
            </a:pP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G</a:t>
            </a:r>
            <a:r>
              <a:rPr sz="2550" baseline="-21241" dirty="0">
                <a:solidFill>
                  <a:srgbClr val="4F81BC"/>
                </a:solidFill>
                <a:latin typeface="Arial"/>
                <a:cs typeface="Arial"/>
              </a:rPr>
              <a:t>j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)&gt;=0,</a:t>
            </a:r>
            <a:r>
              <a:rPr sz="2600" spc="-2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F81BC"/>
                </a:solidFill>
                <a:latin typeface="Arial"/>
                <a:cs typeface="Arial"/>
              </a:rPr>
              <a:t>j=1,2,…,J	(X</a:t>
            </a:r>
            <a:r>
              <a:rPr sz="2550" spc="-7" baseline="26143" dirty="0">
                <a:solidFill>
                  <a:srgbClr val="4F81BC"/>
                </a:solidFill>
                <a:latin typeface="Arial"/>
                <a:cs typeface="Arial"/>
              </a:rPr>
              <a:t>L</a:t>
            </a:r>
            <a:r>
              <a:rPr sz="2550" spc="-127" baseline="26143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&lt;</a:t>
            </a:r>
            <a:r>
              <a:rPr sz="2600" spc="2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X	&lt; </a:t>
            </a:r>
            <a:r>
              <a:rPr sz="2600" spc="-5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z="2550" spc="-7" baseline="26143" dirty="0">
                <a:solidFill>
                  <a:srgbClr val="4F81BC"/>
                </a:solidFill>
                <a:latin typeface="Arial"/>
                <a:cs typeface="Arial"/>
              </a:rPr>
              <a:t>U 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,</a:t>
            </a:r>
            <a:r>
              <a:rPr sz="2600" spc="-10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4F81BC"/>
                </a:solidFill>
                <a:latin typeface="Arial"/>
                <a:cs typeface="Arial"/>
              </a:rPr>
              <a:t>i=1,2,…,n)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9344" y="4551426"/>
            <a:ext cx="6682740" cy="1553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87020">
              <a:spcBef>
                <a:spcPts val="100"/>
              </a:spcBef>
              <a:buChar char="•"/>
              <a:tabLst>
                <a:tab pos="337185" algn="l"/>
                <a:tab pos="337820" algn="l"/>
              </a:tabLst>
            </a:pP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H</a:t>
            </a:r>
            <a:r>
              <a:rPr sz="2550" baseline="-21241" dirty="0">
                <a:solidFill>
                  <a:srgbClr val="4F81BC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(</a:t>
            </a:r>
            <a:r>
              <a:rPr sz="2600" b="1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)=0,</a:t>
            </a:r>
            <a:r>
              <a:rPr sz="2600" spc="-3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k=1,2,…,K</a:t>
            </a:r>
            <a:endParaRPr sz="2600">
              <a:latin typeface="Arial"/>
              <a:cs typeface="Arial"/>
            </a:endParaRPr>
          </a:p>
          <a:p>
            <a:pPr>
              <a:spcBef>
                <a:spcPts val="10"/>
              </a:spcBef>
              <a:buClr>
                <a:srgbClr val="4F81BC"/>
              </a:buClr>
              <a:buFont typeface="Arial"/>
              <a:buChar char="•"/>
            </a:pPr>
            <a:endParaRPr sz="3250">
              <a:latin typeface="Arial"/>
              <a:cs typeface="Arial"/>
            </a:endParaRPr>
          </a:p>
          <a:p>
            <a:pPr marL="337185" marR="17780" indent="-287020">
              <a:lnSpc>
                <a:spcPct val="80000"/>
              </a:lnSpc>
              <a:buChar char="•"/>
              <a:tabLst>
                <a:tab pos="337185" algn="l"/>
                <a:tab pos="337820" algn="l"/>
              </a:tabLst>
            </a:pP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M est </a:t>
            </a:r>
            <a:r>
              <a:rPr sz="2600" spc="-5" dirty="0">
                <a:solidFill>
                  <a:srgbClr val="4F81BC"/>
                </a:solidFill>
                <a:latin typeface="Arial"/>
                <a:cs typeface="Arial"/>
              </a:rPr>
              <a:t>le nombre d’objectifs, 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n </a:t>
            </a:r>
            <a:r>
              <a:rPr sz="2600" spc="-5" dirty="0">
                <a:solidFill>
                  <a:srgbClr val="4F81BC"/>
                </a:solidFill>
                <a:latin typeface="Arial"/>
                <a:cs typeface="Arial"/>
              </a:rPr>
              <a:t>le nombre de  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variables, J+K le nombre de</a:t>
            </a:r>
            <a:r>
              <a:rPr sz="2600" spc="-5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4F81BC"/>
                </a:solidFill>
                <a:latin typeface="Arial"/>
                <a:cs typeface="Arial"/>
              </a:rPr>
              <a:t>contraintes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102057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1233" y="933895"/>
            <a:ext cx="1051560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2936240" marR="5080" indent="-231394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Espace de décision, espace  objectifs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6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1097280" y="1776686"/>
            <a:ext cx="10241929" cy="1826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720" indent="-343535"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solidFill>
                  <a:srgbClr val="1F487C"/>
                </a:solidFill>
                <a:latin typeface="Arial"/>
                <a:cs typeface="Arial"/>
              </a:rPr>
              <a:t>L’espace </a:t>
            </a:r>
            <a:r>
              <a:rPr sz="2800" spc="-5" dirty="0">
                <a:solidFill>
                  <a:srgbClr val="1F487C"/>
                </a:solidFill>
                <a:latin typeface="Arial"/>
                <a:cs typeface="Arial"/>
              </a:rPr>
              <a:t>de décision est l’espace </a:t>
            </a:r>
            <a:r>
              <a:rPr sz="2800" dirty="0">
                <a:solidFill>
                  <a:srgbClr val="1F487C"/>
                </a:solidFill>
                <a:latin typeface="Arial"/>
                <a:cs typeface="Arial"/>
              </a:rPr>
              <a:t>contenant  </a:t>
            </a:r>
            <a:r>
              <a:rPr sz="2800" spc="-5" dirty="0">
                <a:solidFill>
                  <a:srgbClr val="1F487C"/>
                </a:solidFill>
                <a:latin typeface="Arial"/>
                <a:cs typeface="Arial"/>
              </a:rPr>
              <a:t>les solutions dans </a:t>
            </a:r>
            <a:r>
              <a:rPr sz="2800" dirty="0">
                <a:solidFill>
                  <a:srgbClr val="1F487C"/>
                </a:solidFill>
                <a:latin typeface="Arial"/>
                <a:cs typeface="Arial"/>
              </a:rPr>
              <a:t>ses </a:t>
            </a:r>
            <a:r>
              <a:rPr sz="2800" spc="-5" dirty="0">
                <a:solidFill>
                  <a:srgbClr val="1F487C"/>
                </a:solidFill>
                <a:latin typeface="Arial"/>
                <a:cs typeface="Arial"/>
              </a:rPr>
              <a:t>dimensions physiques  (variables)</a:t>
            </a:r>
            <a:endParaRPr sz="2800" dirty="0">
              <a:latin typeface="Arial"/>
              <a:cs typeface="Arial"/>
            </a:endParaRPr>
          </a:p>
          <a:p>
            <a:pPr marL="355600" marR="5080" indent="-343535">
              <a:spcBef>
                <a:spcPts val="7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25" dirty="0">
                <a:solidFill>
                  <a:srgbClr val="1F487C"/>
                </a:solidFill>
                <a:latin typeface="Arial"/>
                <a:cs typeface="Arial"/>
              </a:rPr>
              <a:t>L’espace </a:t>
            </a:r>
            <a:r>
              <a:rPr sz="2800" spc="-5" dirty="0">
                <a:solidFill>
                  <a:srgbClr val="1F487C"/>
                </a:solidFill>
                <a:latin typeface="Arial"/>
                <a:cs typeface="Arial"/>
              </a:rPr>
              <a:t>des objectifs est l’espace </a:t>
            </a:r>
            <a:r>
              <a:rPr sz="2800" dirty="0">
                <a:solidFill>
                  <a:srgbClr val="1F487C"/>
                </a:solidFill>
                <a:latin typeface="Arial"/>
                <a:cs typeface="Arial"/>
              </a:rPr>
              <a:t>contenant  </a:t>
            </a:r>
            <a:r>
              <a:rPr sz="2800" spc="-5" dirty="0">
                <a:solidFill>
                  <a:srgbClr val="1F487C"/>
                </a:solidFill>
                <a:latin typeface="Arial"/>
                <a:cs typeface="Arial"/>
              </a:rPr>
              <a:t>les valeurs des objectifs pour</a:t>
            </a:r>
            <a:r>
              <a:rPr sz="2800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800" spc="-5" dirty="0" err="1">
                <a:solidFill>
                  <a:srgbClr val="1F487C"/>
                </a:solidFill>
                <a:latin typeface="Arial"/>
                <a:cs typeface="Arial"/>
              </a:rPr>
              <a:t>chaque</a:t>
            </a:r>
            <a:r>
              <a:rPr lang="fr-FR" sz="2800" spc="-5" dirty="0">
                <a:solidFill>
                  <a:srgbClr val="1F487C"/>
                </a:solidFill>
                <a:latin typeface="Arial"/>
                <a:cs typeface="Arial"/>
              </a:rPr>
              <a:t> solution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1118" y="4062715"/>
            <a:ext cx="5615940" cy="21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45782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293" y="518871"/>
            <a:ext cx="5216525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Dominance de Pareto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xfrm>
            <a:off x="5562600" y="6474792"/>
            <a:ext cx="4114800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/>
              <a:t>Khadija ARFAOUI</a:t>
            </a:r>
            <a:endParaRPr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7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1306411" y="1766608"/>
            <a:ext cx="4526280" cy="4436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343535">
              <a:lnSpc>
                <a:spcPts val="2160"/>
              </a:lnSpc>
              <a:spcBef>
                <a:spcPts val="105"/>
              </a:spcBef>
              <a:buChar char="•"/>
              <a:tabLst>
                <a:tab pos="406400" algn="l"/>
                <a:tab pos="407034" algn="l"/>
              </a:tabLst>
            </a:pP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Une solution </a:t>
            </a:r>
            <a:r>
              <a:rPr sz="2000" spc="5" dirty="0">
                <a:solidFill>
                  <a:srgbClr val="1F487C"/>
                </a:solidFill>
                <a:latin typeface="Arial"/>
                <a:cs typeface="Arial"/>
              </a:rPr>
              <a:t>x</a:t>
            </a:r>
            <a:r>
              <a:rPr sz="1950" spc="7" baseline="-21367" dirty="0">
                <a:solidFill>
                  <a:srgbClr val="1F487C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domine une</a:t>
            </a:r>
            <a:r>
              <a:rPr sz="2000" spc="-26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solution</a:t>
            </a:r>
            <a:endParaRPr sz="2000" dirty="0">
              <a:latin typeface="Arial"/>
              <a:cs typeface="Arial"/>
            </a:endParaRPr>
          </a:p>
          <a:p>
            <a:pPr marL="406400">
              <a:lnSpc>
                <a:spcPts val="2160"/>
              </a:lnSpc>
            </a:pP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x</a:t>
            </a:r>
            <a:r>
              <a:rPr sz="1950" baseline="-21367" dirty="0">
                <a:solidFill>
                  <a:srgbClr val="1F487C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si</a:t>
            </a:r>
            <a:r>
              <a:rPr sz="2000" spc="-19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807085" marR="168910" lvl="1" indent="-287020">
              <a:lnSpc>
                <a:spcPct val="80000"/>
              </a:lnSpc>
              <a:spcBef>
                <a:spcPts val="440"/>
              </a:spcBef>
              <a:buChar char="•"/>
              <a:tabLst>
                <a:tab pos="807085" algn="l"/>
                <a:tab pos="807720" algn="l"/>
              </a:tabLst>
            </a:pP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La solution </a:t>
            </a:r>
            <a:r>
              <a:rPr spc="-10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pc="-15" baseline="-20833" dirty="0">
                <a:solidFill>
                  <a:srgbClr val="4F81BC"/>
                </a:solidFill>
                <a:latin typeface="Arial"/>
                <a:cs typeface="Arial"/>
              </a:rPr>
              <a:t>1 </a:t>
            </a:r>
            <a:r>
              <a:rPr dirty="0" err="1">
                <a:solidFill>
                  <a:srgbClr val="4F81BC"/>
                </a:solidFill>
                <a:latin typeface="Arial"/>
                <a:cs typeface="Arial"/>
              </a:rPr>
              <a:t>est</a:t>
            </a: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lang="fr-FR" spc="-5" dirty="0">
                <a:solidFill>
                  <a:srgbClr val="4F81BC"/>
                </a:solidFill>
                <a:latin typeface="Arial"/>
                <a:cs typeface="Arial"/>
              </a:rPr>
              <a:t>inférieur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à  </a:t>
            </a:r>
            <a:r>
              <a:rPr spc="-10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pc="-15" baseline="-20833" dirty="0">
                <a:solidFill>
                  <a:srgbClr val="4F81BC"/>
                </a:solidFill>
                <a:latin typeface="Arial"/>
                <a:cs typeface="Arial"/>
              </a:rPr>
              <a:t>2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selon tous les</a:t>
            </a:r>
            <a:r>
              <a:rPr spc="-13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objectifs</a:t>
            </a:r>
            <a:endParaRPr dirty="0">
              <a:latin typeface="Arial"/>
              <a:cs typeface="Arial"/>
            </a:endParaRPr>
          </a:p>
          <a:p>
            <a:pPr marL="1206500" lvl="2" indent="-229235">
              <a:lnSpc>
                <a:spcPts val="1795"/>
              </a:lnSpc>
              <a:spcBef>
                <a:spcPts val="10"/>
              </a:spcBef>
              <a:buChar char="•"/>
              <a:tabLst>
                <a:tab pos="1206500" algn="l"/>
                <a:tab pos="1207135" algn="l"/>
              </a:tabLst>
            </a:pP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500" spc="-15" baseline="-19444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(x</a:t>
            </a:r>
            <a:r>
              <a:rPr sz="1500" spc="-15" baseline="-19444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)≤ F</a:t>
            </a:r>
            <a:r>
              <a:rPr sz="1500" spc="-15" baseline="-19444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(x</a:t>
            </a:r>
            <a:r>
              <a:rPr sz="1500" spc="-15" baseline="-19444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500" spc="-10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pour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tout</a:t>
            </a:r>
            <a:r>
              <a:rPr sz="1500" spc="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endParaRPr sz="1500" dirty="0">
              <a:latin typeface="Arial"/>
              <a:cs typeface="Arial"/>
            </a:endParaRPr>
          </a:p>
          <a:p>
            <a:pPr marL="807085" marR="272415" lvl="1" indent="-287020">
              <a:lnSpc>
                <a:spcPts val="1730"/>
              </a:lnSpc>
              <a:spcBef>
                <a:spcPts val="409"/>
              </a:spcBef>
              <a:buChar char="•"/>
              <a:tabLst>
                <a:tab pos="807085" algn="l"/>
                <a:tab pos="807720" algn="l"/>
              </a:tabLst>
            </a:pP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La solution </a:t>
            </a:r>
            <a:r>
              <a:rPr spc="-10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pc="-15" baseline="-20833" dirty="0">
                <a:solidFill>
                  <a:srgbClr val="4F81BC"/>
                </a:solidFill>
                <a:latin typeface="Arial"/>
                <a:cs typeface="Arial"/>
              </a:rPr>
              <a:t>1 </a:t>
            </a: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est strictement 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meilleure </a:t>
            </a:r>
            <a:r>
              <a:rPr spc="-10" dirty="0">
                <a:solidFill>
                  <a:srgbClr val="4F81BC"/>
                </a:solidFill>
                <a:latin typeface="Arial"/>
                <a:cs typeface="Arial"/>
              </a:rPr>
              <a:t>que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pc="-7" baseline="-20833" dirty="0">
                <a:solidFill>
                  <a:srgbClr val="4F81BC"/>
                </a:solidFill>
                <a:latin typeface="Arial"/>
                <a:cs typeface="Arial"/>
              </a:rPr>
              <a:t>2 </a:t>
            </a:r>
            <a:r>
              <a:rPr spc="-30" dirty="0">
                <a:solidFill>
                  <a:srgbClr val="4F81BC"/>
                </a:solidFill>
                <a:latin typeface="Arial"/>
                <a:cs typeface="Arial"/>
              </a:rPr>
              <a:t>sur,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au moins, un  objectif</a:t>
            </a:r>
            <a:endParaRPr dirty="0">
              <a:latin typeface="Arial"/>
              <a:cs typeface="Arial"/>
            </a:endParaRPr>
          </a:p>
          <a:p>
            <a:pPr marL="1206500" lvl="2" indent="-229235">
              <a:lnSpc>
                <a:spcPts val="1789"/>
              </a:lnSpc>
              <a:spcBef>
                <a:spcPts val="25"/>
              </a:spcBef>
              <a:buChar char="•"/>
              <a:tabLst>
                <a:tab pos="1206500" algn="l"/>
                <a:tab pos="1207135" algn="l"/>
              </a:tabLst>
            </a:pP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Il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existe j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tel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que F</a:t>
            </a:r>
            <a:r>
              <a:rPr sz="1500" spc="-7" baseline="-19444" dirty="0">
                <a:solidFill>
                  <a:srgbClr val="585858"/>
                </a:solidFill>
                <a:latin typeface="Arial"/>
                <a:cs typeface="Arial"/>
              </a:rPr>
              <a:t>j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(x</a:t>
            </a:r>
            <a:r>
              <a:rPr sz="1500" spc="-7" baseline="-19444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)≤</a:t>
            </a:r>
            <a:r>
              <a:rPr sz="15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500" spc="-7" baseline="-19444" dirty="0">
                <a:solidFill>
                  <a:srgbClr val="585858"/>
                </a:solidFill>
                <a:latin typeface="Arial"/>
                <a:cs typeface="Arial"/>
              </a:rPr>
              <a:t>j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(x</a:t>
            </a:r>
            <a:r>
              <a:rPr sz="1500" spc="-7" baseline="-19444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1500" spc="-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1500" dirty="0">
              <a:latin typeface="Arial"/>
              <a:cs typeface="Arial"/>
            </a:endParaRPr>
          </a:p>
          <a:p>
            <a:pPr marL="406400" marR="908050" indent="-343535">
              <a:lnSpc>
                <a:spcPct val="80000"/>
              </a:lnSpc>
              <a:spcBef>
                <a:spcPts val="470"/>
              </a:spcBef>
              <a:buChar char="•"/>
              <a:tabLst>
                <a:tab pos="406400" algn="l"/>
                <a:tab pos="407034" algn="l"/>
              </a:tabLst>
            </a:pP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Les solutions dominantes</a:t>
            </a:r>
            <a:r>
              <a:rPr sz="2000" spc="-13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se  décomposent en</a:t>
            </a:r>
            <a:r>
              <a:rPr sz="2000" spc="-7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807085" marR="68580" lvl="1" indent="-287020">
              <a:lnSpc>
                <a:spcPct val="80000"/>
              </a:lnSpc>
              <a:spcBef>
                <a:spcPts val="440"/>
              </a:spcBef>
              <a:buChar char="•"/>
              <a:tabLst>
                <a:tab pos="807085" algn="l"/>
                <a:tab pos="807720" algn="l"/>
              </a:tabLst>
            </a:pP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Solutions dominantes fortes </a:t>
            </a: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: </a:t>
            </a:r>
            <a:r>
              <a:rPr spc="-10" dirty="0">
                <a:solidFill>
                  <a:srgbClr val="4F81BC"/>
                </a:solidFill>
                <a:latin typeface="Arial"/>
                <a:cs typeface="Arial"/>
              </a:rPr>
              <a:t>une 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solution </a:t>
            </a:r>
            <a:r>
              <a:rPr spc="-10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pc="-15" baseline="-20833" dirty="0">
                <a:solidFill>
                  <a:srgbClr val="4F81BC"/>
                </a:solidFill>
                <a:latin typeface="Arial"/>
                <a:cs typeface="Arial"/>
              </a:rPr>
              <a:t>1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domine fortement </a:t>
            </a:r>
            <a:r>
              <a:rPr spc="-10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pc="-15" baseline="-20833" dirty="0">
                <a:solidFill>
                  <a:srgbClr val="4F81BC"/>
                </a:solidFill>
                <a:latin typeface="Arial"/>
                <a:cs typeface="Arial"/>
              </a:rPr>
              <a:t>2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si </a:t>
            </a:r>
            <a:r>
              <a:rPr spc="-10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pc="-15" baseline="-20833" dirty="0">
                <a:solidFill>
                  <a:srgbClr val="4F81BC"/>
                </a:solidFill>
                <a:latin typeface="Arial"/>
                <a:cs typeface="Arial"/>
              </a:rPr>
              <a:t>1 </a:t>
            </a:r>
            <a:r>
              <a:rPr sz="1200" spc="-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est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strictement meilleure que </a:t>
            </a:r>
            <a:r>
              <a:rPr spc="-10" dirty="0">
                <a:solidFill>
                  <a:srgbClr val="4F81BC"/>
                </a:solidFill>
                <a:latin typeface="Arial"/>
                <a:cs typeface="Arial"/>
              </a:rPr>
              <a:t>x</a:t>
            </a:r>
            <a:r>
              <a:rPr spc="-15" baseline="-20833" dirty="0">
                <a:solidFill>
                  <a:srgbClr val="4F81BC"/>
                </a:solidFill>
                <a:latin typeface="Arial"/>
                <a:cs typeface="Arial"/>
              </a:rPr>
              <a:t>2 </a:t>
            </a:r>
            <a:r>
              <a:rPr sz="1200" spc="-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selon tous les</a:t>
            </a:r>
            <a:r>
              <a:rPr spc="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objectifs</a:t>
            </a:r>
            <a:endParaRPr dirty="0">
              <a:latin typeface="Arial"/>
              <a:cs typeface="Arial"/>
            </a:endParaRPr>
          </a:p>
          <a:p>
            <a:pPr marL="807085" marR="675640" lvl="1" indent="-287020" algn="just">
              <a:lnSpc>
                <a:spcPct val="80000"/>
              </a:lnSpc>
              <a:spcBef>
                <a:spcPts val="434"/>
              </a:spcBef>
              <a:buChar char="•"/>
              <a:tabLst>
                <a:tab pos="807720" algn="l"/>
              </a:tabLst>
            </a:pPr>
            <a:r>
              <a:rPr spc="-5" dirty="0">
                <a:solidFill>
                  <a:srgbClr val="FF0000"/>
                </a:solidFill>
                <a:latin typeface="Arial"/>
                <a:cs typeface="Arial"/>
              </a:rPr>
              <a:t>Solutions dominantes faibles </a:t>
            </a: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:  </a:t>
            </a:r>
            <a:r>
              <a:rPr spc="-15" dirty="0">
                <a:solidFill>
                  <a:srgbClr val="4F81BC"/>
                </a:solidFill>
                <a:latin typeface="Arial"/>
                <a:cs typeface="Arial"/>
              </a:rPr>
              <a:t>L’ensemble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des solutions non  fortement </a:t>
            </a:r>
            <a:r>
              <a:rPr spc="-10" dirty="0">
                <a:solidFill>
                  <a:srgbClr val="4F81BC"/>
                </a:solidFill>
                <a:latin typeface="Arial"/>
                <a:cs typeface="Arial"/>
              </a:rPr>
              <a:t>dominées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43701" y="2205227"/>
            <a:ext cx="3788663" cy="295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22956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517" y="914816"/>
            <a:ext cx="6266411" cy="630242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sz="4000" b="1" spc="-5" dirty="0">
                <a:solidFill>
                  <a:srgbClr val="00A6A3"/>
                </a:solidFill>
                <a:latin typeface="Arial"/>
                <a:cs typeface="Arial"/>
              </a:rPr>
              <a:t>Relation de dominance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209" y="1628517"/>
            <a:ext cx="10649320" cy="4522019"/>
          </a:xfrm>
          <a:prstGeom prst="rect">
            <a:avLst/>
          </a:prstGeom>
        </p:spPr>
        <p:txBody>
          <a:bodyPr vert="horz" wrap="square" lIns="0" tIns="120535" rIns="0" bIns="0" rtlCol="0">
            <a:spAutoFit/>
          </a:bodyPr>
          <a:lstStyle/>
          <a:p>
            <a:pPr marL="27709">
              <a:spcBef>
                <a:spcPts val="949"/>
              </a:spcBef>
            </a:pPr>
            <a:r>
              <a:rPr sz="3491" u="heavy" spc="-87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91" b="1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Principe</a:t>
            </a:r>
            <a:r>
              <a:rPr sz="3491" b="1" u="heavy" spc="-44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491" b="1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d’unanimité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sz="3491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27709" marR="3981070">
              <a:lnSpc>
                <a:spcPct val="120000"/>
              </a:lnSpc>
            </a:pP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pour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a, b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appartenant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à</a:t>
            </a:r>
            <a:r>
              <a:rPr sz="3491" spc="-124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 </a:t>
            </a:r>
            <a:r>
              <a:rPr lang="fr-FR"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7709" marR="3981070">
              <a:lnSpc>
                <a:spcPct val="120000"/>
              </a:lnSpc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 </a:t>
            </a:r>
            <a:r>
              <a:rPr sz="3491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domine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 (a D b)</a:t>
            </a:r>
            <a:r>
              <a:rPr sz="3491" spc="-12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ssi</a:t>
            </a:r>
          </a:p>
          <a:p>
            <a:pPr marL="27709" marR="1122902">
              <a:lnSpc>
                <a:spcPct val="120000"/>
              </a:lnSpc>
              <a:spcBef>
                <a:spcPts val="5"/>
              </a:spcBef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</a:t>
            </a:r>
            <a:r>
              <a:rPr sz="3436" baseline="-21164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(a) ≥ f</a:t>
            </a:r>
            <a:r>
              <a:rPr sz="3436" baseline="-21164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h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(b)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pour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tout h (au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moins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un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&gt;)  </a:t>
            </a:r>
            <a:endParaRPr lang="fr-FR" sz="3491" spc="-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27709" marR="1122902">
              <a:lnSpc>
                <a:spcPct val="120000"/>
              </a:lnSpc>
              <a:spcBef>
                <a:spcPts val="5"/>
              </a:spcBef>
            </a:pPr>
            <a:r>
              <a:rPr lang="fr-FR" sz="3491" b="1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solution</a:t>
            </a:r>
            <a:r>
              <a:rPr sz="3491" b="1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 </a:t>
            </a:r>
            <a:r>
              <a:rPr sz="3491" b="1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efficaces</a:t>
            </a:r>
            <a:r>
              <a:rPr sz="3491" b="1" u="heavy" spc="-136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491" b="1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(Pareto-Optimales): </a:t>
            </a:r>
            <a:r>
              <a:rPr sz="3491" b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endParaRPr lang="fr-FR" sz="3491" b="1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27709" marR="1122902">
              <a:lnSpc>
                <a:spcPct val="120000"/>
              </a:lnSpc>
              <a:spcBef>
                <a:spcPts val="5"/>
              </a:spcBef>
            </a:pP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est </a:t>
            </a:r>
            <a:r>
              <a:rPr sz="3491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efficace</a:t>
            </a:r>
            <a:r>
              <a:rPr sz="3491" spc="-3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spc="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ssi</a:t>
            </a:r>
            <a:endParaRPr sz="3491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27709">
              <a:spcBef>
                <a:spcPts val="835"/>
              </a:spcBef>
            </a:pPr>
            <a:r>
              <a:rPr lang="fr-FR"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n’est dominée par aucune </a:t>
            </a:r>
            <a:r>
              <a:rPr sz="3491" spc="-5" dirty="0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autre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fr-FR"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solution</a:t>
            </a:r>
            <a:r>
              <a:rPr sz="349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de</a:t>
            </a:r>
            <a:r>
              <a:rPr sz="3491" spc="-12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49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265812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8004" y="914816"/>
            <a:ext cx="5315989" cy="630242"/>
          </a:xfrm>
          <a:prstGeom prst="rect">
            <a:avLst/>
          </a:prstGeom>
        </p:spPr>
        <p:txBody>
          <a:bodyPr vert="horz" wrap="square" lIns="0" tIns="14547" rIns="0" bIns="0" rtlCol="0" anchor="b">
            <a:spAutoFit/>
          </a:bodyPr>
          <a:lstStyle/>
          <a:p>
            <a:pPr marL="13854">
              <a:lnSpc>
                <a:spcPct val="100000"/>
              </a:lnSpc>
              <a:spcBef>
                <a:spcPts val="115"/>
              </a:spcBef>
            </a:pPr>
            <a:r>
              <a:rPr lang="fr-FR" sz="4000" b="1" spc="-5" dirty="0">
                <a:solidFill>
                  <a:srgbClr val="00A6A3"/>
                </a:solidFill>
                <a:latin typeface="Arial"/>
                <a:cs typeface="Arial"/>
              </a:rPr>
              <a:t>Pareto-optimal</a:t>
            </a:r>
            <a:endParaRPr sz="4000" b="1" spc="-5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2186" y="2042022"/>
            <a:ext cx="5337543" cy="3464166"/>
          </a:xfrm>
          <a:prstGeom prst="rect">
            <a:avLst/>
          </a:prstGeom>
        </p:spPr>
        <p:txBody>
          <a:bodyPr vert="horz" wrap="square" lIns="0" tIns="90055" rIns="0" bIns="0" rtlCol="0">
            <a:spAutoFit/>
          </a:bodyPr>
          <a:lstStyle/>
          <a:p>
            <a:pPr marL="13854" marR="200889">
              <a:lnSpc>
                <a:spcPts val="2520"/>
              </a:lnSpc>
              <a:spcBef>
                <a:spcPts val="709"/>
              </a:spcBef>
            </a:pP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Exemple de frontière  d'efficacité de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Pareto</a:t>
            </a:r>
            <a:r>
              <a:rPr sz="2618" spc="-3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471054" marR="5542" indent="-457200">
              <a:lnSpc>
                <a:spcPct val="80000"/>
              </a:lnSpc>
              <a:spcBef>
                <a:spcPts val="644"/>
              </a:spcBef>
              <a:buFont typeface="Arial" panose="020B0604020202020204" pitchFamily="34" charset="0"/>
              <a:buChar char="•"/>
            </a:pP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si les situations  préférables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sont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celles  où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f1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f2 sont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les plus  faibles,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le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Point </a:t>
            </a:r>
            <a:r>
              <a:rPr sz="2618" i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C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n'est  pas sur </a:t>
            </a:r>
            <a:r>
              <a:rPr sz="2618" spc="-1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la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frontière de  Pareto parce qu'il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est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dominé par les points </a:t>
            </a:r>
            <a:r>
              <a:rPr sz="2618" i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 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 </a:t>
            </a:r>
            <a:r>
              <a:rPr sz="2618" i="1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. </a:t>
            </a:r>
            <a:endParaRPr lang="fr-FR" sz="2618" spc="-5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  <a:p>
            <a:pPr marL="471054" marR="5542" indent="-457200">
              <a:lnSpc>
                <a:spcPct val="80000"/>
              </a:lnSpc>
              <a:spcBef>
                <a:spcPts val="644"/>
              </a:spcBef>
              <a:buFont typeface="Arial" panose="020B0604020202020204" pitchFamily="34" charset="0"/>
              <a:buChar char="•"/>
            </a:pP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Les points </a:t>
            </a:r>
            <a:r>
              <a:rPr sz="2618" i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et </a:t>
            </a:r>
            <a:r>
              <a:rPr sz="2618" i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 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sont </a:t>
            </a:r>
            <a:r>
              <a:rPr sz="2618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tous </a:t>
            </a:r>
            <a:r>
              <a:rPr sz="2618" spc="-5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les deux  efficaces.</a:t>
            </a:r>
            <a:endParaRPr sz="2618" dirty="0">
              <a:solidFill>
                <a:schemeClr val="bg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746" y="1956922"/>
            <a:ext cx="5581252" cy="409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64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Khadija ARFAOUI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F99-B72E-499B-B5A7-92818212317F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Méthodes d'optimisation</a:t>
            </a:r>
          </a:p>
        </p:txBody>
      </p:sp>
    </p:spTree>
    <p:extLst>
      <p:ext uri="{BB962C8B-B14F-4D97-AF65-F5344CB8AC3E}">
        <p14:creationId xmlns:p14="http://schemas.microsoft.com/office/powerpoint/2010/main" val="375274221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étrospectiv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étrospectiv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3.xml><?xml version="1.0" encoding="utf-8"?>
<a:themeOverride xmlns:a="http://schemas.openxmlformats.org/drawingml/2006/main">
  <a:clrScheme name="Rétrospectiv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2625</Words>
  <Application>Microsoft Office PowerPoint</Application>
  <PresentationFormat>Grand écran</PresentationFormat>
  <Paragraphs>868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Carlito</vt:lpstr>
      <vt:lpstr>Symbol</vt:lpstr>
      <vt:lpstr>Tahoma</vt:lpstr>
      <vt:lpstr>Times New Roman</vt:lpstr>
      <vt:lpstr>Trebuchet MS</vt:lpstr>
      <vt:lpstr>Wingdings</vt:lpstr>
      <vt:lpstr>Rétrospective</vt:lpstr>
      <vt:lpstr>Présentation PowerPoint</vt:lpstr>
      <vt:lpstr>POMO : Problèmes d’Optimisation Multi Objectifs (MOOP) OPTIMISATION MULTI-OBJECTIFS</vt:lpstr>
      <vt:lpstr>Plan du cours</vt:lpstr>
      <vt:lpstr>Introduction</vt:lpstr>
      <vt:lpstr>Optimisation multi-objectifs</vt:lpstr>
      <vt:lpstr>Espace de décision, espace  objectifs</vt:lpstr>
      <vt:lpstr>Dominance de Pareto</vt:lpstr>
      <vt:lpstr>Relation de dominance</vt:lpstr>
      <vt:lpstr>Pareto-optimal</vt:lpstr>
      <vt:lpstr>Objections à la relation de dominance</vt:lpstr>
      <vt:lpstr>Front de Pareto</vt:lpstr>
      <vt:lpstr>Objectifs de l’optimisation multi-objectifs</vt:lpstr>
      <vt:lpstr>Solutions particulières : vecteur  idéal</vt:lpstr>
      <vt:lpstr>Solutions particulières : vecteur  utopique</vt:lpstr>
      <vt:lpstr>Solutions particulières : vecteur  nadir</vt:lpstr>
      <vt:lpstr>Méthodes de résolution</vt:lpstr>
      <vt:lpstr>La somme pondérée</vt:lpstr>
      <vt:lpstr>La somme pondérée   Exemple 1</vt:lpstr>
      <vt:lpstr>La somme pondérée   Exemple 3</vt:lpstr>
      <vt:lpstr>La somme pondérée   Exemple 3</vt:lpstr>
      <vt:lpstr>La somme pondérée   Exemple 2</vt:lpstr>
      <vt:lpstr>Normalisation </vt:lpstr>
      <vt:lpstr>Méthodes de Surclassement</vt:lpstr>
      <vt:lpstr>Méthodes de Surclassement</vt:lpstr>
      <vt:lpstr>Zones de préférences:</vt:lpstr>
      <vt:lpstr>Critères généralisés(6 types)</vt:lpstr>
      <vt:lpstr>Vrai critère (type 1)</vt:lpstr>
      <vt:lpstr>Quasi-critère (type 2)</vt:lpstr>
      <vt:lpstr>Critère linéaire (type 3)</vt:lpstr>
      <vt:lpstr>Critère à paliers (type 4)</vt:lpstr>
      <vt:lpstr>Critère linéaire (type 5)</vt:lpstr>
      <vt:lpstr>Critère gaussien (type 6)</vt:lpstr>
      <vt:lpstr>Indice de préférence multicritère</vt:lpstr>
      <vt:lpstr>Tableau Multicritère</vt:lpstr>
      <vt:lpstr>Exemple:</vt:lpstr>
      <vt:lpstr>Exemple:</vt:lpstr>
      <vt:lpstr>Exemple:</vt:lpstr>
      <vt:lpstr>Exemple:</vt:lpstr>
      <vt:lpstr>Exemple:</vt:lpstr>
      <vt:lpstr>Différentes Approches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Khadija ARFAOUI</dc:creator>
  <cp:lastModifiedBy>Khadija Arfaoui</cp:lastModifiedBy>
  <cp:revision>28</cp:revision>
  <dcterms:created xsi:type="dcterms:W3CDTF">2023-10-12T12:56:10Z</dcterms:created>
  <dcterms:modified xsi:type="dcterms:W3CDTF">2024-10-14T13:20:48Z</dcterms:modified>
</cp:coreProperties>
</file>