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media/image6.jpg" ContentType="image/jpg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762" r:id="rId1"/>
  </p:sldMasterIdLst>
  <p:notesMasterIdLst>
    <p:notesMasterId r:id="rId12"/>
  </p:notesMasterIdLst>
  <p:sldIdLst>
    <p:sldId id="256" r:id="rId2"/>
    <p:sldId id="272" r:id="rId3"/>
    <p:sldId id="280" r:id="rId4"/>
    <p:sldId id="281" r:id="rId5"/>
    <p:sldId id="282" r:id="rId6"/>
    <p:sldId id="283" r:id="rId7"/>
    <p:sldId id="284" r:id="rId8"/>
    <p:sldId id="285" r:id="rId9"/>
    <p:sldId id="286" r:id="rId10"/>
    <p:sldId id="287" r:id="rId11"/>
  </p:sldIdLst>
  <p:sldSz cx="9144000" cy="6858000" type="screen4x3"/>
  <p:notesSz cx="9144000" cy="6858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1704" y="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-55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5180013" y="0"/>
            <a:ext cx="39624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2489149-1392-4133-A14B-C39E12DF515A}" type="datetimeFigureOut">
              <a:rPr lang="fr-FR" smtClean="0"/>
              <a:t>21/02/2024</a:t>
            </a:fld>
            <a:endParaRPr lang="fr-FR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3028950" y="857250"/>
            <a:ext cx="30861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FR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914400" y="3300413"/>
            <a:ext cx="73152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FR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FR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5180013" y="6513513"/>
            <a:ext cx="39624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90612FF-1D18-4D44-937F-4CEFC75FA08E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8324362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22960" y="758952"/>
            <a:ext cx="75438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25038" y="4455621"/>
            <a:ext cx="75438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7D808B-59BC-4F3F-AE61-CB327A352147}" type="datetime1">
              <a:rPr lang="fr-FR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25876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8250C8-9B19-4DF0-B948-51FA4ABE777D}" type="datetime1">
              <a:rPr lang="fr-FR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11124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414779"/>
            <a:ext cx="1971675" cy="5757421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414779"/>
            <a:ext cx="5800725" cy="5757420"/>
          </a:xfrm>
        </p:spPr>
        <p:txBody>
          <a:bodyPr vert="eaVert" lIns="45720" tIns="0" rIns="45720" bIns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98561F-A2DA-434E-A8D7-D65E0BD1E656}" type="datetime1">
              <a:rPr lang="fr-FR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5090534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97476-63ED-4EAC-B8B0-CE3AD9F8A39F}" type="datetime1">
              <a:rPr lang="fr-FR" smtClean="0"/>
              <a:t>21/02/2024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50389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1" i="0">
                <a:solidFill>
                  <a:srgbClr val="00A6A3"/>
                </a:solidFill>
                <a:latin typeface="Arial"/>
                <a:cs typeface="Aria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900" b="1" i="0">
                <a:solidFill>
                  <a:srgbClr val="1F487C"/>
                </a:solidFill>
                <a:latin typeface="Carlito"/>
                <a:cs typeface="Carlito"/>
              </a:defRPr>
            </a:lvl1pPr>
          </a:lstStyle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B1CEC4-9C86-4D74-8D82-B58EE2E19101}" type="datetime1">
              <a:rPr lang="fr-FR" smtClean="0"/>
              <a:t>21/02/2024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‹N°›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495358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BF9F4F-2E1E-415C-A243-678C56D95E22}" type="datetime1">
              <a:rPr lang="fr-FR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438491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Titre de section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758952"/>
            <a:ext cx="75438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4453128"/>
            <a:ext cx="75438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15D701-0FF7-409F-A4A4-1C47C64941FF}" type="datetime1">
              <a:rPr lang="fr-FR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9" name="Straight Connector 8"/>
          <p:cNvCxnSpPr/>
          <p:nvPr/>
        </p:nvCxnSpPr>
        <p:spPr>
          <a:xfrm>
            <a:off x="905744" y="4343400"/>
            <a:ext cx="740664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4685549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22960" y="1845734"/>
            <a:ext cx="3703320" cy="40233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63440" y="1845736"/>
            <a:ext cx="3703320" cy="4023359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CBCE9-AE8F-408B-94CC-5CB27E037E61}" type="datetime1">
              <a:rPr lang="fr-FR" smtClean="0"/>
              <a:t>21/02/2024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577028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6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296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63440" y="1846052"/>
            <a:ext cx="370332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2582334"/>
            <a:ext cx="3703320" cy="328676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8BB31B-E50F-45D9-8567-46223830672B}" type="datetime1">
              <a:rPr lang="fr-FR" smtClean="0"/>
              <a:t>21/02/2024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960545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2DBED8-D13F-4D8D-A139-5D7B18112059}" type="datetime1">
              <a:rPr lang="fr-FR" smtClean="0"/>
              <a:t>21/02/2024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657099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2382" y="6400800"/>
            <a:ext cx="9141619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2" y="633431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670114-6885-4044-84EB-694414E3E806}" type="datetime1">
              <a:rPr lang="fr-FR" smtClean="0"/>
              <a:t>21/02/2024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0282449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3" y="0"/>
            <a:ext cx="3038093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3030053" y="0"/>
            <a:ext cx="48006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594359"/>
            <a:ext cx="24003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460237" y="731520"/>
            <a:ext cx="5009393" cy="5257800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2926080"/>
            <a:ext cx="24003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349134" y="6459786"/>
            <a:ext cx="1963883" cy="365125"/>
          </a:xfrm>
        </p:spPr>
        <p:txBody>
          <a:bodyPr/>
          <a:lstStyle>
            <a:lvl1pPr algn="l">
              <a:defRPr/>
            </a:lvl1pPr>
          </a:lstStyle>
          <a:p>
            <a:fld id="{E42AF527-3B43-4A1A-BC7D-8F7F9080D6C9}" type="datetime1">
              <a:rPr lang="fr-FR" smtClean="0"/>
              <a:t>21/02/2024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600450" y="6459786"/>
            <a:ext cx="348615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0445114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9141619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2" y="4915076"/>
            <a:ext cx="9141619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2960" y="5074920"/>
            <a:ext cx="7589520" cy="822960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2" y="0"/>
            <a:ext cx="9143989" cy="4915076"/>
          </a:xfrm>
          <a:blipFill>
            <a:blip r:embed="rId2"/>
            <a:stretch>
              <a:fillRect/>
            </a:stretch>
          </a:blipFill>
        </p:spPr>
        <p:txBody>
          <a:bodyPr lIns="457200" tIns="457200" anchor="t"/>
          <a:lstStyle>
            <a:lvl1pPr marL="0" indent="0">
              <a:buNone/>
              <a:defRPr sz="3200">
                <a:solidFill>
                  <a:schemeClr val="bg1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22959" y="5907024"/>
            <a:ext cx="7589520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85A281-B120-4E19-99BD-9B906496241B}" type="datetime1">
              <a:rPr lang="fr-FR" smtClean="0"/>
              <a:t>21/02/2024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Khadija ARFAOUI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3556793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0" y="6400800"/>
            <a:ext cx="9144001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0" y="6334315"/>
            <a:ext cx="9144001" cy="65999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22960" y="286604"/>
            <a:ext cx="75438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22959" y="1845734"/>
            <a:ext cx="7543801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2961" y="6459786"/>
            <a:ext cx="18542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BF34FE58-C9B0-4174-BEFE-EBA8385EA8FE}" type="datetime1">
              <a:rPr lang="fr-FR" smtClean="0"/>
              <a:t>21/02/2024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764639" y="6459786"/>
            <a:ext cx="361710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lang="fr-FR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425344" y="6459786"/>
            <a:ext cx="98401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B6F15528-21DE-4FAA-801E-634DDDAF4B2B}" type="slidenum">
              <a:rPr lang="fr-FR" smtClean="0"/>
              <a:t>‹N°›</a:t>
            </a:fld>
            <a:endParaRPr lang="fr-FR"/>
          </a:p>
        </p:txBody>
      </p:sp>
      <p:cxnSp>
        <p:nvCxnSpPr>
          <p:cNvPr id="10" name="Straight Connector 9"/>
          <p:cNvCxnSpPr/>
          <p:nvPr/>
        </p:nvCxnSpPr>
        <p:spPr>
          <a:xfrm>
            <a:off x="895149" y="1737845"/>
            <a:ext cx="74752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919277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63" r:id="rId1"/>
    <p:sldLayoutId id="2147483764" r:id="rId2"/>
    <p:sldLayoutId id="2147483765" r:id="rId3"/>
    <p:sldLayoutId id="2147483766" r:id="rId4"/>
    <p:sldLayoutId id="2147483767" r:id="rId5"/>
    <p:sldLayoutId id="2147483768" r:id="rId6"/>
    <p:sldLayoutId id="2147483769" r:id="rId7"/>
    <p:sldLayoutId id="2147483770" r:id="rId8"/>
    <p:sldLayoutId id="2147483771" r:id="rId9"/>
    <p:sldLayoutId id="2147483772" r:id="rId10"/>
    <p:sldLayoutId id="2147483773" r:id="rId11"/>
    <p:sldLayoutId id="2147483774" r:id="rId12"/>
    <p:sldLayoutId id="2147483776" r:id="rId13"/>
  </p:sldLayoutIdLst>
  <p:hf hdr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" name="Image 2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144000" cy="6596349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-152401" y="1982402"/>
            <a:ext cx="8308553" cy="5494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1839595" algn="ctr">
              <a:lnSpc>
                <a:spcPct val="120000"/>
              </a:lnSpc>
              <a:spcBef>
                <a:spcPts val="100"/>
              </a:spcBef>
            </a:pPr>
            <a:r>
              <a:rPr lang="fr-FR" sz="3200" spc="-5" dirty="0" smtClean="0">
                <a:solidFill>
                  <a:srgbClr val="FFFFFF"/>
                </a:solidFill>
                <a:latin typeface="Arial"/>
                <a:cs typeface="Arial"/>
              </a:rPr>
              <a:t>Méta-heuristiques d’optimisation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18" name="Image 17" descr="Une image contenant Police, symbole, texte, Bleu électrique&#10;&#10;Description générée automatiquement">
            <a:extLst>
              <a:ext uri="{FF2B5EF4-FFF2-40B4-BE49-F238E27FC236}">
                <a16:creationId xmlns:a16="http://schemas.microsoft.com/office/drawing/2014/main" id="{049A7B2E-4370-3ED4-0846-DC0ED56AA7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08335"/>
            <a:ext cx="2323306" cy="858465"/>
          </a:xfrm>
          <a:prstGeom prst="rect">
            <a:avLst/>
          </a:prstGeom>
        </p:spPr>
      </p:pic>
      <p:pic>
        <p:nvPicPr>
          <p:cNvPr id="19" name="Image 18" descr="Une image contenant Police, texte, logo, Graphique&#10;&#10;Description générée automatiquement">
            <a:extLst>
              <a:ext uri="{FF2B5EF4-FFF2-40B4-BE49-F238E27FC236}">
                <a16:creationId xmlns:a16="http://schemas.microsoft.com/office/drawing/2014/main" id="{32AE5311-CA86-9A5B-F7D0-B8655631C50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91400" y="208335"/>
            <a:ext cx="1529506" cy="1529506"/>
          </a:xfrm>
          <a:prstGeom prst="rect">
            <a:avLst/>
          </a:prstGeom>
        </p:spPr>
      </p:pic>
      <p:sp>
        <p:nvSpPr>
          <p:cNvPr id="20" name="Sous-titre 2">
            <a:extLst>
              <a:ext uri="{FF2B5EF4-FFF2-40B4-BE49-F238E27FC236}">
                <a16:creationId xmlns:a16="http://schemas.microsoft.com/office/drawing/2014/main" id="{30DDBE86-AE29-4028-D6E6-23DD753F0158}"/>
              </a:ext>
            </a:extLst>
          </p:cNvPr>
          <p:cNvSpPr txBox="1">
            <a:spLocks/>
          </p:cNvSpPr>
          <p:nvPr/>
        </p:nvSpPr>
        <p:spPr>
          <a:xfrm>
            <a:off x="373904" y="4683234"/>
            <a:ext cx="2593181" cy="626085"/>
          </a:xfrm>
          <a:prstGeom prst="rect">
            <a:avLst/>
          </a:prstGeom>
        </p:spPr>
        <p:txBody>
          <a:bodyPr>
            <a:normAutofit/>
          </a:bodyPr>
          <a:lstStyle>
            <a:lvl1pPr marL="91440" indent="-91440" algn="l" defTabSz="914400" rtl="0" eaLnBrk="1" latinLnBrk="0" hangingPunct="1">
              <a:lnSpc>
                <a:spcPct val="90000"/>
              </a:lnSpc>
              <a:spcBef>
                <a:spcPts val="1200"/>
              </a:spcBef>
              <a:spcAft>
                <a:spcPts val="200"/>
              </a:spcAft>
              <a:buClr>
                <a:schemeClr val="accent1"/>
              </a:buClr>
              <a:buSzPct val="100000"/>
              <a:buFont typeface="Calibri" panose="020F0502020204030204" pitchFamily="34" charset="0"/>
              <a:buChar char=" "/>
              <a:defRPr sz="20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8404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56692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74980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932688" indent="-18288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1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13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15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1700000" indent="-228600" algn="l" defTabSz="914400" rtl="0" eaLnBrk="1" latinLnBrk="0" hangingPunct="1">
              <a:lnSpc>
                <a:spcPct val="90000"/>
              </a:lnSpc>
              <a:spcBef>
                <a:spcPts val="200"/>
              </a:spcBef>
              <a:spcAft>
                <a:spcPts val="400"/>
              </a:spcAft>
              <a:buClr>
                <a:schemeClr val="accent1"/>
              </a:buClr>
              <a:buFont typeface="Calibri" pitchFamily="34" charset="0"/>
              <a:buChar char="◦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fr-FR" sz="1600" b="1" dirty="0" smtClean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Khadija ARFAOUI</a:t>
            </a:r>
            <a:endParaRPr lang="fr-FR" sz="1600" b="1" dirty="0">
              <a:solidFill>
                <a:schemeClr val="tx1">
                  <a:alpha val="60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5082F50-A149-1A7A-9390-2D2018850442}"/>
              </a:ext>
            </a:extLst>
          </p:cNvPr>
          <p:cNvSpPr txBox="1"/>
          <p:nvPr/>
        </p:nvSpPr>
        <p:spPr>
          <a:xfrm>
            <a:off x="496516" y="5016932"/>
            <a:ext cx="262604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solidFill>
                  <a:schemeClr val="tx1">
                    <a:alpha val="6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Khadija.arfaoui@univ-smb.fr</a:t>
            </a:r>
          </a:p>
          <a:p>
            <a:endParaRPr lang="fr-FR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23064E23-11F0-D484-6057-EF212E51861F}"/>
              </a:ext>
            </a:extLst>
          </p:cNvPr>
          <p:cNvSpPr txBox="1"/>
          <p:nvPr/>
        </p:nvSpPr>
        <p:spPr>
          <a:xfrm>
            <a:off x="2967085" y="3261184"/>
            <a:ext cx="2514600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FR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BUT Informatique S5 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30BB3A6E-8484-E95D-ECCD-6B4A62B47700}"/>
              </a:ext>
            </a:extLst>
          </p:cNvPr>
          <p:cNvSpPr txBox="1"/>
          <p:nvPr/>
        </p:nvSpPr>
        <p:spPr>
          <a:xfrm>
            <a:off x="352450" y="5670295"/>
            <a:ext cx="106311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2023/2024</a:t>
            </a:r>
          </a:p>
        </p:txBody>
      </p:sp>
      <p:sp>
        <p:nvSpPr>
          <p:cNvPr id="27" name="Espace réservé du pied de page 26"/>
          <p:cNvSpPr>
            <a:spLocks noGrp="1"/>
          </p:cNvSpPr>
          <p:nvPr>
            <p:ph type="ftr" sz="quarter" idx="5"/>
          </p:nvPr>
        </p:nvSpPr>
        <p:spPr>
          <a:xfrm>
            <a:off x="2763448" y="6528068"/>
            <a:ext cx="3617103" cy="365125"/>
          </a:xfrm>
        </p:spPr>
        <p:txBody>
          <a:bodyPr/>
          <a:lstStyle/>
          <a:p>
            <a:pPr marL="12700">
              <a:lnSpc>
                <a:spcPts val="955"/>
              </a:lnSpc>
            </a:pPr>
            <a:r>
              <a:rPr lang="fr-FR" spc="-5" dirty="0" smtClean="0"/>
              <a:t>Khadija ARFAOUI</a:t>
            </a:r>
            <a:endParaRPr lang="fr-FR" dirty="0"/>
          </a:p>
        </p:txBody>
      </p:sp>
      <p:sp>
        <p:nvSpPr>
          <p:cNvPr id="28" name="Espace réservé du numéro de diapositive 27"/>
          <p:cNvSpPr>
            <a:spLocks noGrp="1"/>
          </p:cNvSpPr>
          <p:nvPr>
            <p:ph type="sldNum" sz="quarter" idx="7"/>
          </p:nvPr>
        </p:nvSpPr>
        <p:spPr>
          <a:xfrm>
            <a:off x="7936887" y="6528067"/>
            <a:ext cx="984019" cy="365125"/>
          </a:xfrm>
        </p:spPr>
        <p:txBody>
          <a:bodyPr/>
          <a:lstStyle/>
          <a:p>
            <a:fld id="{B6F15528-21DE-4FAA-801E-634DDDAF4B2B}" type="slidenum">
              <a:rPr lang="fr-FR" smtClean="0"/>
              <a:t>1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17183"/>
            <a:ext cx="7543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29329" marR="5080" indent="-3516629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00A6A3"/>
                </a:solidFill>
                <a:latin typeface="Arial"/>
                <a:cs typeface="Arial"/>
              </a:rPr>
              <a:t>Problèmes d’optimisation : sac à  dos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09600" y="1981200"/>
            <a:ext cx="5445760" cy="31483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marR="508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Maximiser la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valeur</a:t>
            </a:r>
            <a:r>
              <a:rPr sz="3200" spc="-9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chargée  dans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le sac à</a:t>
            </a:r>
            <a:r>
              <a:rPr sz="3200" spc="-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dos</a:t>
            </a:r>
            <a:endParaRPr sz="3200" dirty="0">
              <a:latin typeface="Arial"/>
              <a:cs typeface="Arial"/>
            </a:endParaRPr>
          </a:p>
          <a:p>
            <a:pPr marL="355600" marR="1719580" indent="-343535">
              <a:lnSpc>
                <a:spcPct val="100000"/>
              </a:lnSpc>
              <a:spcBef>
                <a:spcPts val="765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Respecter le</a:t>
            </a:r>
            <a:r>
              <a:rPr sz="3200" spc="-11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poids 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maximum</a:t>
            </a:r>
            <a:endParaRPr sz="3200" dirty="0">
              <a:latin typeface="Arial"/>
              <a:cs typeface="Arial"/>
            </a:endParaRPr>
          </a:p>
          <a:p>
            <a:pPr marL="355600" marR="363855" indent="-343535">
              <a:lnSpc>
                <a:spcPct val="10000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Utilisé pour </a:t>
            </a:r>
            <a:r>
              <a:rPr sz="3200" dirty="0">
                <a:solidFill>
                  <a:srgbClr val="1F487C"/>
                </a:solidFill>
                <a:latin typeface="Arial"/>
                <a:cs typeface="Arial"/>
              </a:rPr>
              <a:t>le</a:t>
            </a:r>
            <a:r>
              <a:rPr sz="3200" spc="-2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200" spc="-5" dirty="0">
                <a:solidFill>
                  <a:srgbClr val="1F487C"/>
                </a:solidFill>
                <a:latin typeface="Arial"/>
                <a:cs typeface="Arial"/>
              </a:rPr>
              <a:t>chargement  des avions</a:t>
            </a:r>
            <a:endParaRPr sz="3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6328391" y="2459728"/>
            <a:ext cx="2275746" cy="199035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A7C2D3-4572-41C1-BB88-6F17BE21233E}" type="datetime1">
              <a:rPr lang="fr-FR" smtClean="0"/>
              <a:t>21/02/2024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10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01116" y="4384853"/>
            <a:ext cx="5543550" cy="1286890"/>
          </a:xfrm>
          <a:prstGeom prst="rect">
            <a:avLst/>
          </a:prstGeom>
        </p:spPr>
        <p:txBody>
          <a:bodyPr vert="horz" wrap="square" lIns="0" tIns="55244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665"/>
              </a:spcBef>
            </a:pPr>
            <a:r>
              <a:rPr lang="fr-FR" dirty="0" smtClean="0">
                <a:solidFill>
                  <a:srgbClr val="4F81BC"/>
                </a:solidFill>
              </a:rPr>
              <a:t>Heuristiques </a:t>
            </a:r>
            <a:r>
              <a:rPr lang="fr-FR" dirty="0">
                <a:solidFill>
                  <a:srgbClr val="4F81BC"/>
                </a:solidFill>
              </a:rPr>
              <a:t>et méta </a:t>
            </a:r>
            <a:r>
              <a:rPr lang="fr-FR" dirty="0" smtClean="0">
                <a:solidFill>
                  <a:srgbClr val="4F81BC"/>
                </a:solidFill>
              </a:rPr>
              <a:t>heuristiques</a:t>
            </a:r>
            <a:endParaRPr spc="-10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6"/>
          </p:nvPr>
        </p:nvSpPr>
        <p:spPr/>
        <p:txBody>
          <a:bodyPr/>
          <a:lstStyle/>
          <a:p>
            <a:fld id="{DD721D17-64BD-4848-AD44-1DF26E9F374D}" type="datetime1">
              <a:rPr lang="fr-FR" smtClean="0"/>
              <a:t>21/02/2024</a:t>
            </a:fld>
            <a:endParaRPr lang="en-US" dirty="0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7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2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19122" y="615512"/>
            <a:ext cx="5917311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fr-FR" sz="3600" b="1" spc="-10" dirty="0">
                <a:solidFill>
                  <a:srgbClr val="00A6A3"/>
                </a:solidFill>
                <a:latin typeface="Arial"/>
                <a:cs typeface="Arial"/>
              </a:rPr>
              <a:t>Méta-</a:t>
            </a:r>
            <a:r>
              <a:rPr sz="3600" b="1" spc="-10" dirty="0" err="1">
                <a:solidFill>
                  <a:srgbClr val="00A6A3"/>
                </a:solidFill>
                <a:latin typeface="Arial"/>
                <a:cs typeface="Arial"/>
              </a:rPr>
              <a:t>heuristiques</a:t>
            </a:r>
            <a:endParaRPr sz="3600" b="1" spc="-10" dirty="0">
              <a:solidFill>
                <a:srgbClr val="00A6A3"/>
              </a:solidFill>
              <a:latin typeface="Arial"/>
              <a:cs typeface="Arial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905000"/>
            <a:ext cx="5181600" cy="41065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indent="-343535">
              <a:lnSpc>
                <a:spcPts val="1945"/>
              </a:lnSpc>
              <a:spcBef>
                <a:spcPts val="100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Heuristique (du grec Heurisko, trouver)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r>
              <a:rPr sz="1800" spc="4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qui</a:t>
            </a:r>
            <a:endParaRPr sz="1800" dirty="0">
              <a:latin typeface="Arial"/>
              <a:cs typeface="Arial"/>
            </a:endParaRPr>
          </a:p>
          <a:p>
            <a:pPr marL="355600">
              <a:lnSpc>
                <a:spcPts val="1945"/>
              </a:lnSpc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aide à la recherche, à la</a:t>
            </a:r>
            <a:r>
              <a:rPr sz="1800" spc="3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découverte</a:t>
            </a:r>
            <a:endParaRPr sz="1800" dirty="0">
              <a:latin typeface="Arial"/>
              <a:cs typeface="Arial"/>
            </a:endParaRPr>
          </a:p>
          <a:p>
            <a:pPr marL="355600" marR="30480" indent="-343535">
              <a:lnSpc>
                <a:spcPct val="80000"/>
              </a:lnSpc>
              <a:spcBef>
                <a:spcPts val="434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Méthode heuristique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méthode qui procède  par approches successives</a:t>
            </a:r>
            <a:r>
              <a:rPr sz="1800" spc="4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10"/>
              </a:spcBef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en éliminant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progressivement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les</a:t>
            </a:r>
            <a:r>
              <a:rPr sz="1500" spc="-3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alternatives</a:t>
            </a:r>
            <a:endParaRPr sz="1500" dirty="0">
              <a:latin typeface="Arial"/>
              <a:cs typeface="Arial"/>
            </a:endParaRPr>
          </a:p>
          <a:p>
            <a:pPr marL="756285" lvl="1" indent="-287020">
              <a:lnSpc>
                <a:spcPts val="1620"/>
              </a:lnSpc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en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ne conservant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qu'une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gamme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restreinte</a:t>
            </a:r>
            <a:r>
              <a:rPr sz="1500" spc="-8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de</a:t>
            </a:r>
            <a:endParaRPr sz="1500" dirty="0">
              <a:latin typeface="Arial"/>
              <a:cs typeface="Arial"/>
            </a:endParaRPr>
          </a:p>
          <a:p>
            <a:pPr marL="756285">
              <a:lnSpc>
                <a:spcPts val="1614"/>
              </a:lnSpc>
            </a:pP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solutions tendant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vers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celle qui est</a:t>
            </a:r>
            <a:r>
              <a:rPr sz="1500" spc="-7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optimale</a:t>
            </a:r>
            <a:endParaRPr sz="1500" dirty="0">
              <a:latin typeface="Arial"/>
              <a:cs typeface="Arial"/>
            </a:endParaRPr>
          </a:p>
          <a:p>
            <a:pPr marL="355600" marR="80010" indent="-343535">
              <a:lnSpc>
                <a:spcPct val="80000"/>
              </a:lnSpc>
              <a:spcBef>
                <a:spcPts val="425"/>
              </a:spcBef>
              <a:buChar char="•"/>
              <a:tabLst>
                <a:tab pos="355600" algn="l"/>
                <a:tab pos="356235" algn="l"/>
              </a:tabLst>
            </a:pP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Algorithme méta-heuristique </a:t>
            </a:r>
            <a:r>
              <a:rPr sz="1800" dirty="0">
                <a:solidFill>
                  <a:srgbClr val="1F487C"/>
                </a:solidFill>
                <a:latin typeface="Arial"/>
                <a:cs typeface="Arial"/>
              </a:rPr>
              <a:t>: </a:t>
            </a:r>
            <a:r>
              <a:rPr sz="1800" spc="-5" dirty="0">
                <a:solidFill>
                  <a:srgbClr val="1F487C"/>
                </a:solidFill>
                <a:latin typeface="Arial"/>
                <a:cs typeface="Arial"/>
              </a:rPr>
              <a:t>méthode  heuristique générique pouvant résoudre un  ensemble de problèmes</a:t>
            </a:r>
            <a:r>
              <a:rPr sz="1800" spc="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spc="-10" dirty="0">
                <a:solidFill>
                  <a:srgbClr val="1F487C"/>
                </a:solidFill>
                <a:latin typeface="Arial"/>
                <a:cs typeface="Arial"/>
              </a:rPr>
              <a:t>différents</a:t>
            </a:r>
            <a:endParaRPr sz="1800" dirty="0">
              <a:latin typeface="Arial"/>
              <a:cs typeface="Arial"/>
            </a:endParaRPr>
          </a:p>
          <a:p>
            <a:pPr marL="756285" marR="356235" lvl="1" indent="-287020">
              <a:lnSpc>
                <a:spcPts val="1440"/>
              </a:lnSpc>
              <a:spcBef>
                <a:spcPts val="360"/>
              </a:spcBef>
              <a:buChar char="•"/>
              <a:tabLst>
                <a:tab pos="756285" algn="l"/>
                <a:tab pos="756920" algn="l"/>
              </a:tabLst>
            </a:pPr>
            <a:r>
              <a:rPr sz="1500" spc="-5" dirty="0" err="1" smtClean="0">
                <a:solidFill>
                  <a:srgbClr val="4F81BC"/>
                </a:solidFill>
                <a:latin typeface="Arial"/>
                <a:cs typeface="Arial"/>
              </a:rPr>
              <a:t>En</a:t>
            </a:r>
            <a:r>
              <a:rPr sz="1500" spc="-5" dirty="0" smtClean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500" spc="-5" dirty="0" err="1" smtClean="0">
                <a:solidFill>
                  <a:srgbClr val="4F81BC"/>
                </a:solidFill>
                <a:latin typeface="Arial"/>
                <a:cs typeface="Arial"/>
              </a:rPr>
              <a:t>utilisant</a:t>
            </a:r>
            <a:r>
              <a:rPr sz="1500" spc="-5" dirty="0" smtClean="0">
                <a:solidFill>
                  <a:srgbClr val="4F81BC"/>
                </a:solidFill>
                <a:latin typeface="Arial"/>
                <a:cs typeface="Arial"/>
              </a:rPr>
              <a:t> des </a:t>
            </a:r>
            <a:r>
              <a:rPr sz="1500" dirty="0" err="1" smtClean="0">
                <a:solidFill>
                  <a:srgbClr val="4F81BC"/>
                </a:solidFill>
                <a:latin typeface="Arial"/>
                <a:cs typeface="Arial"/>
              </a:rPr>
              <a:t>optimisations</a:t>
            </a:r>
            <a:r>
              <a:rPr sz="1500" dirty="0" smtClean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500" spc="-5" dirty="0" err="1" smtClean="0">
                <a:solidFill>
                  <a:srgbClr val="4F81BC"/>
                </a:solidFill>
                <a:latin typeface="Arial"/>
                <a:cs typeface="Arial"/>
              </a:rPr>
              <a:t>stochastiques</a:t>
            </a:r>
            <a:r>
              <a:rPr sz="1500" spc="-5" dirty="0" smtClean="0">
                <a:solidFill>
                  <a:srgbClr val="4F81BC"/>
                </a:solidFill>
                <a:latin typeface="Arial"/>
                <a:cs typeface="Arial"/>
              </a:rPr>
              <a:t>  </a:t>
            </a:r>
            <a:r>
              <a:rPr sz="1500" dirty="0" smtClean="0">
                <a:solidFill>
                  <a:srgbClr val="4F81BC"/>
                </a:solidFill>
                <a:latin typeface="Arial"/>
                <a:cs typeface="Arial"/>
              </a:rPr>
              <a:t>(solutions </a:t>
            </a:r>
            <a:r>
              <a:rPr sz="1500" dirty="0" err="1" smtClean="0">
                <a:solidFill>
                  <a:srgbClr val="4F81BC"/>
                </a:solidFill>
                <a:latin typeface="Arial"/>
                <a:cs typeface="Arial"/>
              </a:rPr>
              <a:t>générées</a:t>
            </a:r>
            <a:r>
              <a:rPr sz="1500" spc="-70" dirty="0" smtClean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500" dirty="0" err="1" smtClean="0">
                <a:solidFill>
                  <a:srgbClr val="4F81BC"/>
                </a:solidFill>
                <a:latin typeface="Arial"/>
                <a:cs typeface="Arial"/>
              </a:rPr>
              <a:t>aléatoirement</a:t>
            </a:r>
            <a:r>
              <a:rPr sz="1500" dirty="0" smtClean="0">
                <a:solidFill>
                  <a:srgbClr val="4F81BC"/>
                </a:solidFill>
                <a:latin typeface="Arial"/>
                <a:cs typeface="Arial"/>
              </a:rPr>
              <a:t>)</a:t>
            </a:r>
            <a:endParaRPr sz="15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1800" spc="-30" dirty="0">
                <a:solidFill>
                  <a:srgbClr val="1F487C"/>
                </a:solidFill>
                <a:latin typeface="Arial"/>
                <a:cs typeface="Arial"/>
              </a:rPr>
              <a:t>Types </a:t>
            </a:r>
            <a:r>
              <a:rPr sz="1800" spc="-10" dirty="0" err="1">
                <a:solidFill>
                  <a:srgbClr val="1F487C"/>
                </a:solidFill>
                <a:latin typeface="Arial"/>
                <a:cs typeface="Arial"/>
              </a:rPr>
              <a:t>d’algorithmes</a:t>
            </a:r>
            <a:r>
              <a:rPr sz="1800" spc="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800" dirty="0" smtClean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1800" dirty="0">
              <a:latin typeface="Arial"/>
              <a:cs typeface="Arial"/>
            </a:endParaRPr>
          </a:p>
          <a:p>
            <a:pPr marL="756285" marR="534670" lvl="1" indent="-287020">
              <a:lnSpc>
                <a:spcPts val="1440"/>
              </a:lnSpc>
              <a:spcBef>
                <a:spcPts val="365"/>
              </a:spcBef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Biologiques :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évolutionnistes,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algorithmes 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génétiques</a:t>
            </a:r>
            <a:endParaRPr sz="1500" dirty="0">
              <a:latin typeface="Arial"/>
              <a:cs typeface="Arial"/>
            </a:endParaRPr>
          </a:p>
          <a:p>
            <a:pPr marL="756285" marR="326390" lvl="1" indent="-287020">
              <a:lnSpc>
                <a:spcPct val="80000"/>
              </a:lnSpc>
              <a:spcBef>
                <a:spcPts val="370"/>
              </a:spcBef>
              <a:buChar char="•"/>
              <a:tabLst>
                <a:tab pos="756285" algn="l"/>
                <a:tab pos="756920" algn="l"/>
              </a:tabLst>
            </a:pP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Ethologiques : colonies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de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fourmis,</a:t>
            </a:r>
            <a:r>
              <a:rPr sz="1500" spc="-12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500" spc="-5" dirty="0">
                <a:solidFill>
                  <a:srgbClr val="4F81BC"/>
                </a:solidFill>
                <a:latin typeface="Arial"/>
                <a:cs typeface="Arial"/>
              </a:rPr>
              <a:t>essaims 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particulaires</a:t>
            </a:r>
            <a:endParaRPr sz="15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sz="1500" spc="-15" dirty="0">
                <a:solidFill>
                  <a:srgbClr val="4F81BC"/>
                </a:solidFill>
                <a:latin typeface="Arial"/>
                <a:cs typeface="Arial"/>
              </a:rPr>
              <a:t>Technologiques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: recuit</a:t>
            </a:r>
            <a:r>
              <a:rPr sz="1500" spc="-6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500" dirty="0">
                <a:solidFill>
                  <a:srgbClr val="4F81BC"/>
                </a:solidFill>
                <a:latin typeface="Arial"/>
                <a:cs typeface="Arial"/>
              </a:rPr>
              <a:t>simulé</a:t>
            </a:r>
            <a:endParaRPr sz="15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786643" y="2934878"/>
            <a:ext cx="2847624" cy="142445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C53BBD-88FD-42B6-B178-C8A1633D0AF1}" type="datetime1">
              <a:rPr lang="fr-FR" smtClean="0"/>
              <a:t>21/02/2024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3</a:t>
            </a:fld>
            <a:endParaRPr lang="fr-FR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17183"/>
            <a:ext cx="7543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92755" marR="5080" indent="-2583815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00A6A3"/>
                </a:solidFill>
                <a:latin typeface="Arial"/>
                <a:cs typeface="Arial"/>
              </a:rPr>
              <a:t>Algorithmes évolutionnistes :  principe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981663" y="1981200"/>
            <a:ext cx="2449067" cy="2449067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535940" y="1761870"/>
            <a:ext cx="8148320" cy="4208145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marL="355600" marR="3424554" indent="-343535">
              <a:lnSpc>
                <a:spcPts val="1920"/>
              </a:lnSpc>
              <a:spcBef>
                <a:spcPts val="56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Imiter l’évolution des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espèces telle </a:t>
            </a: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que 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décrite par</a:t>
            </a:r>
            <a:r>
              <a:rPr sz="2000" spc="-6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Darwin</a:t>
            </a:r>
            <a:endParaRPr sz="2000" dirty="0">
              <a:latin typeface="Arial"/>
              <a:cs typeface="Arial"/>
            </a:endParaRPr>
          </a:p>
          <a:p>
            <a:pPr marL="355600" marR="3168015" indent="-343535">
              <a:lnSpc>
                <a:spcPts val="1920"/>
              </a:lnSpc>
              <a:spcBef>
                <a:spcPts val="48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En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y ajoutant la génétique pour</a:t>
            </a:r>
            <a:r>
              <a:rPr sz="2000" spc="-1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expliquer  </a:t>
            </a: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l’évolution au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travers </a:t>
            </a: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des croisements et 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mutations</a:t>
            </a:r>
            <a:endParaRPr sz="2000" dirty="0">
              <a:latin typeface="Arial"/>
              <a:cs typeface="Arial"/>
            </a:endParaRPr>
          </a:p>
          <a:p>
            <a:pPr marL="355600" marR="3362325" indent="-343535">
              <a:lnSpc>
                <a:spcPct val="80000"/>
              </a:lnSpc>
              <a:spcBef>
                <a:spcPts val="500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Chaque solution possible est</a:t>
            </a:r>
            <a:r>
              <a:rPr sz="2000" spc="-114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considéré  comme </a:t>
            </a: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un individu d’une</a:t>
            </a:r>
            <a:r>
              <a:rPr sz="2000" spc="-5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génération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ts val="216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La solution est codée dans les gènes</a:t>
            </a:r>
            <a:r>
              <a:rPr sz="2000" spc="-1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de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l’individu</a:t>
            </a:r>
            <a:endParaRPr sz="2000" dirty="0">
              <a:latin typeface="Arial"/>
              <a:cs typeface="Arial"/>
            </a:endParaRPr>
          </a:p>
          <a:p>
            <a:pPr>
              <a:lnSpc>
                <a:spcPct val="100000"/>
              </a:lnSpc>
            </a:pPr>
            <a:endParaRPr sz="2200" dirty="0">
              <a:latin typeface="Arial"/>
              <a:cs typeface="Arial"/>
            </a:endParaRPr>
          </a:p>
          <a:p>
            <a:pPr marL="238760" marR="5080">
              <a:lnSpc>
                <a:spcPct val="80000"/>
              </a:lnSpc>
              <a:spcBef>
                <a:spcPts val="1780"/>
              </a:spcBef>
            </a:pP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«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Comme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il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naît beaucoup plus d'individus de chaque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espèce </a:t>
            </a:r>
            <a:r>
              <a:rPr sz="1400" b="1" i="1" spc="-10" dirty="0">
                <a:solidFill>
                  <a:srgbClr val="1F487C"/>
                </a:solidFill>
                <a:latin typeface="Arial"/>
                <a:cs typeface="Arial"/>
              </a:rPr>
              <a:t>qu'il n'en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peut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survivre, et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que,  par conséquent,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il se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produit souvent une lutte </a:t>
            </a:r>
            <a:r>
              <a:rPr sz="1400" b="1" i="1" spc="-10" dirty="0">
                <a:solidFill>
                  <a:srgbClr val="1F487C"/>
                </a:solidFill>
                <a:latin typeface="Arial"/>
                <a:cs typeface="Arial"/>
              </a:rPr>
              <a:t>pour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la vie, il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s'ensuit que tout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être,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s'il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varie,  même légèrement, </a:t>
            </a:r>
            <a:r>
              <a:rPr sz="1400" b="1" i="1" spc="-10" dirty="0">
                <a:solidFill>
                  <a:srgbClr val="1F487C"/>
                </a:solidFill>
                <a:latin typeface="Arial"/>
                <a:cs typeface="Arial"/>
              </a:rPr>
              <a:t>d'une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manière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qui lui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est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profitable, dans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les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conditions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complexes et 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quelquefois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variables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de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la vie,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aura une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meilleure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chance </a:t>
            </a:r>
            <a:r>
              <a:rPr sz="1400" b="1" i="1" spc="-10" dirty="0">
                <a:solidFill>
                  <a:srgbClr val="1F487C"/>
                </a:solidFill>
                <a:latin typeface="Arial"/>
                <a:cs typeface="Arial"/>
              </a:rPr>
              <a:t>pour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survivre et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ainsi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se</a:t>
            </a:r>
            <a:r>
              <a:rPr sz="1400" b="1" i="1" spc="-254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retrouvera  choisi </a:t>
            </a:r>
            <a:r>
              <a:rPr sz="1400" b="1" i="1" spc="-10" dirty="0">
                <a:solidFill>
                  <a:srgbClr val="1F487C"/>
                </a:solidFill>
                <a:latin typeface="Arial"/>
                <a:cs typeface="Arial"/>
              </a:rPr>
              <a:t>d'une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façon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naturelle.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En raison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du principe dominant de l'hérédité, toute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variété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ainsi  choisie aura tendance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à se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multiplier sous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sa forme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nouvelle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et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modifiée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»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C. Darwin,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On </a:t>
            </a:r>
            <a:r>
              <a:rPr sz="1400" b="1" i="1" spc="-5" dirty="0">
                <a:solidFill>
                  <a:srgbClr val="1F487C"/>
                </a:solidFill>
                <a:latin typeface="Arial"/>
                <a:cs typeface="Arial"/>
              </a:rPr>
              <a:t>the  origin of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species.</a:t>
            </a:r>
            <a:r>
              <a:rPr sz="1400" b="1" i="1" spc="-8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1400" b="1" i="1" dirty="0">
                <a:solidFill>
                  <a:srgbClr val="1F487C"/>
                </a:solidFill>
                <a:latin typeface="Arial"/>
                <a:cs typeface="Arial"/>
              </a:rPr>
              <a:t>1859</a:t>
            </a:r>
            <a:endParaRPr sz="1400" dirty="0">
              <a:latin typeface="Arial"/>
              <a:cs typeface="Arial"/>
            </a:endParaRPr>
          </a:p>
        </p:txBody>
      </p:sp>
      <p:sp>
        <p:nvSpPr>
          <p:cNvPr id="10" name="Espace réservé de la date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54F5DD-DE80-408A-ACB5-08AF3A18E197}" type="datetime1">
              <a:rPr lang="fr-FR" smtClean="0"/>
              <a:t>21/02/2024</a:t>
            </a:fld>
            <a:endParaRPr lang="en-US"/>
          </a:p>
        </p:txBody>
      </p:sp>
      <p:sp>
        <p:nvSpPr>
          <p:cNvPr id="11" name="Espace réservé du numéro de diapositive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4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822960" y="617183"/>
            <a:ext cx="7543800" cy="1120178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908935" marR="5080" indent="-2061210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00A6A3"/>
                </a:solidFill>
                <a:latin typeface="Arial"/>
                <a:cs typeface="Arial"/>
              </a:rPr>
              <a:t>Algorithme évolutionniste  standard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822960" y="1737361"/>
            <a:ext cx="5033645" cy="429335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lang="fr-FR" sz="2000" spc="-30" dirty="0" smtClean="0">
                <a:solidFill>
                  <a:srgbClr val="1F487C"/>
                </a:solidFill>
                <a:latin typeface="Arial"/>
                <a:cs typeface="Arial"/>
              </a:rPr>
              <a:t>Génération</a:t>
            </a:r>
            <a:r>
              <a:rPr sz="2000" spc="-30" dirty="0" smtClean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aléatoire de </a:t>
            </a:r>
            <a:r>
              <a:rPr sz="2000" spc="-5" dirty="0">
                <a:solidFill>
                  <a:srgbClr val="FF0000"/>
                </a:solidFill>
                <a:latin typeface="Arial"/>
                <a:cs typeface="Arial"/>
              </a:rPr>
              <a:t>n</a:t>
            </a:r>
            <a:r>
              <a:rPr sz="2000" spc="4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individus</a:t>
            </a:r>
            <a:endParaRPr sz="2000" dirty="0">
              <a:latin typeface="Arial"/>
              <a:cs typeface="Arial"/>
            </a:endParaRPr>
          </a:p>
          <a:p>
            <a:pPr marL="355600" marR="288290" indent="-343535">
              <a:lnSpc>
                <a:spcPct val="80000"/>
              </a:lnSpc>
              <a:spcBef>
                <a:spcPts val="53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Création de l’archive (contenant les  meilleurs individus au fil des 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générations)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Sur N générations</a:t>
            </a:r>
            <a:r>
              <a:rPr sz="2000" spc="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56285" marR="837565" lvl="1" indent="-287020">
              <a:lnSpc>
                <a:spcPts val="1920"/>
              </a:lnSpc>
              <a:spcBef>
                <a:spcPts val="47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Evaluation des individus par</a:t>
            </a:r>
            <a:r>
              <a:rPr spc="-114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la  fonction de coût (calcul de 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l’adaptation)</a:t>
            </a:r>
            <a:endParaRPr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2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Mise à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jour de</a:t>
            </a:r>
            <a:r>
              <a:rPr spc="-5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l’archive</a:t>
            </a:r>
            <a:endParaRPr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Sélection des individus (création de</a:t>
            </a:r>
            <a:r>
              <a:rPr spc="-11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la  </a:t>
            </a: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réserve </a:t>
            </a:r>
            <a:r>
              <a:rPr spc="-5" dirty="0">
                <a:solidFill>
                  <a:srgbClr val="4F81BC"/>
                </a:solidFill>
                <a:latin typeface="Arial"/>
                <a:cs typeface="Arial"/>
              </a:rPr>
              <a:t>d’accouplement) </a:t>
            </a: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puis  sélection des parents (par paires ou  plus)</a:t>
            </a:r>
            <a:endParaRPr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buChar char="•"/>
              <a:tabLst>
                <a:tab pos="756285" algn="l"/>
                <a:tab pos="756920" algn="l"/>
              </a:tabLst>
            </a:pP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Nouvelle</a:t>
            </a:r>
            <a:r>
              <a:rPr spc="-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dirty="0">
                <a:solidFill>
                  <a:srgbClr val="4F81BC"/>
                </a:solidFill>
                <a:latin typeface="Arial"/>
                <a:cs typeface="Arial"/>
              </a:rPr>
              <a:t>génération</a:t>
            </a:r>
            <a:endParaRPr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spcBef>
                <a:spcPts val="10"/>
              </a:spcBef>
              <a:buChar char="•"/>
              <a:tabLst>
                <a:tab pos="1155700" algn="l"/>
                <a:tab pos="1156335" algn="l"/>
              </a:tabLst>
            </a:pPr>
            <a:r>
              <a:rPr sz="1600" dirty="0">
                <a:solidFill>
                  <a:srgbClr val="585858"/>
                </a:solidFill>
                <a:latin typeface="Arial"/>
                <a:cs typeface="Arial"/>
              </a:rPr>
              <a:t>Croisement</a:t>
            </a:r>
            <a:endParaRPr sz="16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Mutation</a:t>
            </a:r>
            <a:endParaRPr sz="1600" dirty="0">
              <a:latin typeface="Arial"/>
              <a:cs typeface="Arial"/>
            </a:endParaRPr>
          </a:p>
          <a:p>
            <a:pPr marL="1155700" lvl="2" indent="-229235">
              <a:lnSpc>
                <a:spcPct val="100000"/>
              </a:lnSpc>
              <a:buChar char="•"/>
              <a:tabLst>
                <a:tab pos="1155700" algn="l"/>
                <a:tab pos="1156335" algn="l"/>
              </a:tabLst>
            </a:pPr>
            <a:r>
              <a:rPr sz="1600" spc="-5" dirty="0">
                <a:solidFill>
                  <a:srgbClr val="585858"/>
                </a:solidFill>
                <a:latin typeface="Arial"/>
                <a:cs typeface="Arial"/>
              </a:rPr>
              <a:t>Insertion</a:t>
            </a:r>
            <a:endParaRPr sz="1600" dirty="0">
              <a:latin typeface="Arial"/>
              <a:cs typeface="Arial"/>
            </a:endParaRP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2BFF2D-8898-4B9B-A557-808D329E482C}" type="datetime1">
              <a:rPr lang="fr-FR" smtClean="0"/>
              <a:t>21/02/2024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5</a:t>
            </a:fld>
            <a:endParaRPr lang="fr-FR"/>
          </a:p>
        </p:txBody>
      </p:sp>
      <p:pic>
        <p:nvPicPr>
          <p:cNvPr id="5" name="Imag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2162" y="1902838"/>
            <a:ext cx="2999042" cy="39624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53920" y="584057"/>
            <a:ext cx="583565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00A6A3"/>
                </a:solidFill>
                <a:latin typeface="Arial"/>
                <a:cs typeface="Arial"/>
              </a:rPr>
              <a:t>Codage de l’information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2AB93E-C727-49FA-B150-AEBDCCC7615D}" type="datetime1">
              <a:rPr lang="fr-FR" smtClean="0"/>
              <a:t>21/02/2024</a:t>
            </a:fld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6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822961" y="1756085"/>
            <a:ext cx="5045075" cy="42335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5" dirty="0">
                <a:solidFill>
                  <a:srgbClr val="1F487C"/>
                </a:solidFill>
                <a:latin typeface="Arial"/>
                <a:cs typeface="Arial"/>
              </a:rPr>
              <a:t>Codage binaire</a:t>
            </a:r>
            <a:r>
              <a:rPr sz="2200" spc="1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756285" marR="131445" lvl="1" indent="-287020">
              <a:lnSpc>
                <a:spcPts val="1920"/>
              </a:lnSpc>
              <a:spcBef>
                <a:spcPts val="47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La solution est codée sur une</a:t>
            </a:r>
            <a:r>
              <a:rPr sz="2000" spc="-15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chaîne  binaire</a:t>
            </a:r>
            <a:endParaRPr sz="2000" dirty="0">
              <a:latin typeface="Arial"/>
              <a:cs typeface="Arial"/>
            </a:endParaRPr>
          </a:p>
          <a:p>
            <a:pPr marL="756285" marR="238760" lvl="1" indent="-287020">
              <a:lnSpc>
                <a:spcPct val="80000"/>
              </a:lnSpc>
              <a:spcBef>
                <a:spcPts val="50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Avantage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: grande quantité de  croisements possibles, la chaîne  binaire étant la plus longue</a:t>
            </a:r>
            <a:r>
              <a:rPr sz="2000" spc="-9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possible</a:t>
            </a:r>
            <a:endParaRPr sz="2000" dirty="0">
              <a:latin typeface="Arial"/>
              <a:cs typeface="Arial"/>
            </a:endParaRPr>
          </a:p>
          <a:p>
            <a:pPr marL="756285" marR="472440" lvl="1" indent="-287020">
              <a:lnSpc>
                <a:spcPts val="1920"/>
              </a:lnSpc>
              <a:spcBef>
                <a:spcPts val="46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Inconvénient : codage parfois</a:t>
            </a:r>
            <a:r>
              <a:rPr sz="2000" spc="-15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peu  naturel</a:t>
            </a:r>
            <a:endParaRPr sz="20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200" spc="-10" dirty="0">
                <a:solidFill>
                  <a:srgbClr val="1F487C"/>
                </a:solidFill>
                <a:latin typeface="Arial"/>
                <a:cs typeface="Arial"/>
              </a:rPr>
              <a:t>Codage </a:t>
            </a:r>
            <a:r>
              <a:rPr sz="2200" spc="-5" dirty="0">
                <a:solidFill>
                  <a:srgbClr val="1F487C"/>
                </a:solidFill>
                <a:latin typeface="Arial"/>
                <a:cs typeface="Arial"/>
              </a:rPr>
              <a:t>d’ordre supérieur</a:t>
            </a:r>
            <a:r>
              <a:rPr sz="2200" spc="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200" dirty="0">
              <a:latin typeface="Arial"/>
              <a:cs typeface="Arial"/>
            </a:endParaRPr>
          </a:p>
          <a:p>
            <a:pPr marL="756285" lvl="1" indent="-287020">
              <a:lnSpc>
                <a:spcPts val="2160"/>
              </a:lnSpc>
              <a:spcBef>
                <a:spcPts val="1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La solution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est codée à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l’aide de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3</a:t>
            </a:r>
            <a:r>
              <a:rPr sz="2000" spc="-10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ou</a:t>
            </a:r>
            <a:endParaRPr sz="2000" dirty="0">
              <a:latin typeface="Arial"/>
              <a:cs typeface="Arial"/>
            </a:endParaRPr>
          </a:p>
          <a:p>
            <a:pPr marL="756285">
              <a:lnSpc>
                <a:spcPts val="2160"/>
              </a:lnSpc>
            </a:pP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plus</a:t>
            </a:r>
            <a:r>
              <a:rPr sz="2000" spc="-2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caractères.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Avantage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: plus naturel à</a:t>
            </a:r>
            <a:r>
              <a:rPr sz="2000" spc="-9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coder</a:t>
            </a:r>
            <a:endParaRPr sz="20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80"/>
              </a:spcBef>
              <a:buChar char="•"/>
              <a:tabLst>
                <a:tab pos="756285" algn="l"/>
                <a:tab pos="756920" algn="l"/>
              </a:tabLst>
            </a:pP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Inconvénients :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plus l’ordre de</a:t>
            </a:r>
            <a:r>
              <a:rPr sz="2000" spc="-9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4F81BC"/>
                </a:solidFill>
                <a:latin typeface="Arial"/>
                <a:cs typeface="Arial"/>
              </a:rPr>
              <a:t>codage 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est grand, plus les possibilités de  croisement sont</a:t>
            </a:r>
            <a:r>
              <a:rPr sz="2000" spc="-8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4F81BC"/>
                </a:solidFill>
                <a:latin typeface="Arial"/>
                <a:cs typeface="Arial"/>
              </a:rPr>
              <a:t>faibles</a:t>
            </a:r>
            <a:endParaRPr sz="2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950074" y="2992338"/>
            <a:ext cx="2551943" cy="17610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737741" y="584057"/>
            <a:ext cx="566801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00A6A3"/>
                </a:solidFill>
                <a:latin typeface="Arial"/>
                <a:cs typeface="Arial"/>
              </a:rPr>
              <a:t>Sélection des individus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85800" y="1752600"/>
            <a:ext cx="4387850" cy="43446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105"/>
              </a:spcBef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Par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rang</a:t>
            </a:r>
            <a:r>
              <a:rPr sz="2000" spc="-40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445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les meilleurs sont sélectionnés pour  faire partie de la réserve  </a:t>
            </a:r>
            <a:r>
              <a:rPr sz="1800" spc="-10" dirty="0">
                <a:solidFill>
                  <a:srgbClr val="4F81BC"/>
                </a:solidFill>
                <a:latin typeface="Arial"/>
                <a:cs typeface="Arial"/>
              </a:rPr>
              <a:t>d’accouplement</a:t>
            </a:r>
            <a:endParaRPr sz="1800" dirty="0">
              <a:latin typeface="Arial"/>
              <a:cs typeface="Arial"/>
            </a:endParaRPr>
          </a:p>
          <a:p>
            <a:pPr marL="355600" indent="-343535">
              <a:lnSpc>
                <a:spcPts val="215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Probabilité de</a:t>
            </a:r>
            <a:r>
              <a:rPr sz="2000" spc="-2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sélection</a:t>
            </a:r>
            <a:endParaRPr sz="2000" dirty="0">
              <a:latin typeface="Arial"/>
              <a:cs typeface="Arial"/>
            </a:endParaRPr>
          </a:p>
          <a:p>
            <a:pPr marL="355600">
              <a:lnSpc>
                <a:spcPts val="2160"/>
              </a:lnSpc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proportionnelle à l'adaptation</a:t>
            </a:r>
            <a:r>
              <a:rPr sz="2000" spc="-7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56285" marR="169545" lvl="1" indent="-287020">
              <a:lnSpc>
                <a:spcPct val="80000"/>
              </a:lnSpc>
              <a:spcBef>
                <a:spcPts val="440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à chaque individu </a:t>
            </a:r>
            <a:r>
              <a:rPr sz="1800" dirty="0">
                <a:solidFill>
                  <a:srgbClr val="4F81BC"/>
                </a:solidFill>
                <a:latin typeface="Arial"/>
                <a:cs typeface="Arial"/>
              </a:rPr>
              <a:t>est </a:t>
            </a: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associé un  poids proportionnel à son  adaptation. Un </a:t>
            </a:r>
            <a:r>
              <a:rPr sz="1800" dirty="0">
                <a:solidFill>
                  <a:srgbClr val="4F81BC"/>
                </a:solidFill>
                <a:latin typeface="Arial"/>
                <a:cs typeface="Arial"/>
              </a:rPr>
              <a:t>tir </a:t>
            </a: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aléatoire permet  de </a:t>
            </a:r>
            <a:r>
              <a:rPr sz="1800" spc="-15" dirty="0">
                <a:solidFill>
                  <a:srgbClr val="4F81BC"/>
                </a:solidFill>
                <a:latin typeface="Arial"/>
                <a:cs typeface="Arial"/>
              </a:rPr>
              <a:t>sélectionner, </a:t>
            </a: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en fonction des  poids.</a:t>
            </a:r>
            <a:endParaRPr sz="1800" dirty="0">
              <a:latin typeface="Arial"/>
              <a:cs typeface="Arial"/>
            </a:endParaRPr>
          </a:p>
          <a:p>
            <a:pPr marL="355600" indent="-343535">
              <a:lnSpc>
                <a:spcPts val="239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spc="-5" dirty="0">
                <a:solidFill>
                  <a:srgbClr val="1F487C"/>
                </a:solidFill>
                <a:latin typeface="Arial"/>
                <a:cs typeface="Arial"/>
              </a:rPr>
              <a:t>Par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tournoi</a:t>
            </a:r>
            <a:r>
              <a:rPr sz="2000" spc="-4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56285" marR="233045" lvl="1" indent="-287020">
              <a:lnSpc>
                <a:spcPct val="80000"/>
              </a:lnSpc>
              <a:spcBef>
                <a:spcPts val="445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on </a:t>
            </a:r>
            <a:r>
              <a:rPr sz="1800" dirty="0">
                <a:solidFill>
                  <a:srgbClr val="4F81BC"/>
                </a:solidFill>
                <a:latin typeface="Arial"/>
                <a:cs typeface="Arial"/>
              </a:rPr>
              <a:t>créé </a:t>
            </a: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des </a:t>
            </a:r>
            <a:r>
              <a:rPr sz="1800" spc="-10" dirty="0">
                <a:solidFill>
                  <a:srgbClr val="4F81BC"/>
                </a:solidFill>
                <a:latin typeface="Arial"/>
                <a:cs typeface="Arial"/>
              </a:rPr>
              <a:t>paires d’individus  </a:t>
            </a: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(plusieurs méthodes). </a:t>
            </a:r>
            <a:r>
              <a:rPr sz="1800" dirty="0">
                <a:solidFill>
                  <a:srgbClr val="4F81BC"/>
                </a:solidFill>
                <a:latin typeface="Arial"/>
                <a:cs typeface="Arial"/>
              </a:rPr>
              <a:t>On  </a:t>
            </a: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sélectionne le meilleur de la</a:t>
            </a:r>
            <a:r>
              <a:rPr sz="1800" spc="2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paire</a:t>
            </a:r>
            <a:endParaRPr sz="1800" dirty="0">
              <a:latin typeface="Arial"/>
              <a:cs typeface="Arial"/>
            </a:endParaRPr>
          </a:p>
          <a:p>
            <a:pPr marL="355600" indent="-343535">
              <a:lnSpc>
                <a:spcPts val="2390"/>
              </a:lnSpc>
              <a:buChar char="•"/>
              <a:tabLst>
                <a:tab pos="355600" algn="l"/>
                <a:tab pos="356235" algn="l"/>
              </a:tabLst>
            </a:pP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Sélection uniforme</a:t>
            </a:r>
            <a:r>
              <a:rPr sz="2000" spc="-4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1F487C"/>
                </a:solidFill>
                <a:latin typeface="Arial"/>
                <a:cs typeface="Arial"/>
              </a:rPr>
              <a:t>:</a:t>
            </a:r>
            <a:endParaRPr sz="2000" dirty="0">
              <a:latin typeface="Arial"/>
              <a:cs typeface="Arial"/>
            </a:endParaRPr>
          </a:p>
          <a:p>
            <a:pPr marL="756285" lvl="1" indent="-287020">
              <a:lnSpc>
                <a:spcPct val="100000"/>
              </a:lnSpc>
              <a:spcBef>
                <a:spcPts val="5"/>
              </a:spcBef>
              <a:buChar char="•"/>
              <a:tabLst>
                <a:tab pos="756285" algn="l"/>
                <a:tab pos="756920" algn="l"/>
              </a:tabLst>
            </a:pP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sélection aléatoire</a:t>
            </a:r>
            <a:r>
              <a:rPr sz="1800" spc="15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1800" spc="-5" dirty="0">
                <a:solidFill>
                  <a:srgbClr val="4F81BC"/>
                </a:solidFill>
                <a:latin typeface="Arial"/>
                <a:cs typeface="Arial"/>
              </a:rPr>
              <a:t>uniforme</a:t>
            </a:r>
            <a:endParaRPr sz="18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98287" y="2465768"/>
            <a:ext cx="3008840" cy="218769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73DC35-A448-4B0D-A64F-3AC19EF4CE80}" type="datetime1">
              <a:rPr lang="fr-FR" smtClean="0"/>
              <a:t>21/02/2024</a:t>
            </a:fld>
            <a:endParaRPr lang="en-US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7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556129" y="584057"/>
            <a:ext cx="4033520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00A6A3"/>
                </a:solidFill>
                <a:latin typeface="Arial"/>
                <a:cs typeface="Arial"/>
              </a:rPr>
              <a:t>Les croisements</a:t>
            </a:r>
          </a:p>
        </p:txBody>
      </p:sp>
      <p:sp>
        <p:nvSpPr>
          <p:cNvPr id="7" name="object 7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3" name="object 3"/>
          <p:cNvSpPr txBox="1"/>
          <p:nvPr/>
        </p:nvSpPr>
        <p:spPr>
          <a:xfrm>
            <a:off x="664150" y="1812064"/>
            <a:ext cx="3906520" cy="39858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55600" indent="-343535">
              <a:lnSpc>
                <a:spcPct val="100000"/>
              </a:lnSpc>
              <a:spcBef>
                <a:spcPts val="9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solidFill>
                  <a:srgbClr val="1F487C"/>
                </a:solidFill>
                <a:latin typeface="Arial"/>
                <a:cs typeface="Arial"/>
              </a:rPr>
              <a:t>En 1 point</a:t>
            </a:r>
            <a:r>
              <a:rPr sz="2500" dirty="0">
                <a:solidFill>
                  <a:srgbClr val="1F487C"/>
                </a:solidFill>
                <a:latin typeface="Arial"/>
                <a:cs typeface="Arial"/>
              </a:rPr>
              <a:t> :</a:t>
            </a:r>
            <a:endParaRPr sz="2500" dirty="0">
              <a:latin typeface="Arial"/>
              <a:cs typeface="Arial"/>
            </a:endParaRPr>
          </a:p>
          <a:p>
            <a:pPr marL="756285" marR="17780" lvl="1" indent="-287020">
              <a:lnSpc>
                <a:spcPct val="80000"/>
              </a:lnSpc>
              <a:spcBef>
                <a:spcPts val="53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Chaque chromosome est  coupé en un point et  l’enfant reprend chaque  partie des parents. Le  point de pivot est choisi  au hasard</a:t>
            </a:r>
            <a:endParaRPr sz="2200" dirty="0">
              <a:latin typeface="Arial"/>
              <a:cs typeface="Arial"/>
            </a:endParaRPr>
          </a:p>
          <a:p>
            <a:pPr lvl="1">
              <a:lnSpc>
                <a:spcPct val="100000"/>
              </a:lnSpc>
              <a:spcBef>
                <a:spcPts val="5"/>
              </a:spcBef>
              <a:buClr>
                <a:srgbClr val="4F81BC"/>
              </a:buClr>
              <a:buFont typeface="Arial"/>
              <a:buChar char="•"/>
            </a:pPr>
            <a:endParaRPr sz="2600" dirty="0">
              <a:latin typeface="Arial"/>
              <a:cs typeface="Arial"/>
            </a:endParaRPr>
          </a:p>
          <a:p>
            <a:pPr marL="355600" indent="-343535">
              <a:lnSpc>
                <a:spcPct val="100000"/>
              </a:lnSpc>
              <a:spcBef>
                <a:spcPts val="5"/>
              </a:spcBef>
              <a:buChar char="•"/>
              <a:tabLst>
                <a:tab pos="355600" algn="l"/>
                <a:tab pos="356235" algn="l"/>
              </a:tabLst>
            </a:pPr>
            <a:r>
              <a:rPr sz="2500" spc="-5" dirty="0">
                <a:solidFill>
                  <a:srgbClr val="1F487C"/>
                </a:solidFill>
                <a:latin typeface="Arial"/>
                <a:cs typeface="Arial"/>
              </a:rPr>
              <a:t>En deux (ou </a:t>
            </a:r>
            <a:r>
              <a:rPr sz="2500" dirty="0">
                <a:solidFill>
                  <a:srgbClr val="1F487C"/>
                </a:solidFill>
                <a:latin typeface="Arial"/>
                <a:cs typeface="Arial"/>
              </a:rPr>
              <a:t>plus)</a:t>
            </a:r>
            <a:r>
              <a:rPr sz="2500" spc="-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2500" spc="-5" dirty="0">
                <a:solidFill>
                  <a:srgbClr val="1F487C"/>
                </a:solidFill>
                <a:latin typeface="Arial"/>
                <a:cs typeface="Arial"/>
              </a:rPr>
              <a:t>points</a:t>
            </a:r>
            <a:endParaRPr sz="2500" dirty="0">
              <a:latin typeface="Arial"/>
              <a:cs typeface="Arial"/>
            </a:endParaRPr>
          </a:p>
          <a:p>
            <a:pPr marL="756285" marR="5080" lvl="1" indent="-287020">
              <a:lnSpc>
                <a:spcPct val="80000"/>
              </a:lnSpc>
              <a:spcBef>
                <a:spcPts val="525"/>
              </a:spcBef>
              <a:buChar char="•"/>
              <a:tabLst>
                <a:tab pos="756285" algn="l"/>
                <a:tab pos="756920" algn="l"/>
              </a:tabLst>
            </a:pPr>
            <a:r>
              <a:rPr sz="2200" spc="-20" dirty="0">
                <a:solidFill>
                  <a:srgbClr val="4F81BC"/>
                </a:solidFill>
                <a:latin typeface="Arial"/>
                <a:cs typeface="Arial"/>
              </a:rPr>
              <a:t>L’enfant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est généré à  partir de plusieurs parties  des codes génétiques  des</a:t>
            </a:r>
            <a:r>
              <a:rPr sz="2200" dirty="0">
                <a:solidFill>
                  <a:srgbClr val="4F81BC"/>
                </a:solidFill>
                <a:latin typeface="Arial"/>
                <a:cs typeface="Arial"/>
              </a:rPr>
              <a:t> </a:t>
            </a:r>
            <a:r>
              <a:rPr sz="2200" spc="-5" dirty="0">
                <a:solidFill>
                  <a:srgbClr val="4F81BC"/>
                </a:solidFill>
                <a:latin typeface="Arial"/>
                <a:cs typeface="Arial"/>
              </a:rPr>
              <a:t>parents</a:t>
            </a:r>
            <a:endParaRPr sz="22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181600" y="2027227"/>
            <a:ext cx="3447672" cy="1210033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76444" y="4076700"/>
            <a:ext cx="3485388" cy="125730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Espace réservé de la date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5B6D2A-AF2B-485A-8AC6-4AA6F3CED8BC}" type="datetime1">
              <a:rPr lang="fr-FR" smtClean="0"/>
              <a:t>21/02/2024</a:t>
            </a:fld>
            <a:endParaRPr lang="en-US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8</a:t>
            </a:fld>
            <a:endParaRPr lang="fr-FR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121914" y="584057"/>
            <a:ext cx="2901315" cy="566181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3600" b="1" spc="-10" dirty="0">
                <a:solidFill>
                  <a:srgbClr val="00A6A3"/>
                </a:solidFill>
                <a:latin typeface="Arial"/>
                <a:cs typeface="Arial"/>
              </a:rPr>
              <a:t>La mutation</a:t>
            </a:r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2011E5-8088-40DD-90EB-3DF38B26E979}" type="datetime1">
              <a:rPr lang="fr-FR" smtClean="0"/>
              <a:t>21/02/2024</a:t>
            </a:fld>
            <a:endParaRPr lang="en-US"/>
          </a:p>
        </p:txBody>
      </p:sp>
      <p:sp>
        <p:nvSpPr>
          <p:cNvPr id="6" name="object 6"/>
          <p:cNvSpPr txBox="1">
            <a:spLocks noGrp="1"/>
          </p:cNvSpPr>
          <p:nvPr>
            <p:ph type="ftr" sz="quarter" idx="1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955"/>
              </a:lnSpc>
            </a:pPr>
            <a:r>
              <a:rPr lang="fr-FR" spc="-5" smtClean="0"/>
              <a:t>Khadija ARFAOUI</a:t>
            </a:r>
            <a:endParaRPr dirty="0"/>
          </a:p>
        </p:txBody>
      </p:sp>
      <p:sp>
        <p:nvSpPr>
          <p:cNvPr id="8" name="Espace réservé du numéro de diapositive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fr-FR" smtClean="0"/>
              <a:t>9</a:t>
            </a:fld>
            <a:endParaRPr lang="fr-FR"/>
          </a:p>
        </p:txBody>
      </p:sp>
      <p:sp>
        <p:nvSpPr>
          <p:cNvPr id="3" name="object 3"/>
          <p:cNvSpPr txBox="1"/>
          <p:nvPr/>
        </p:nvSpPr>
        <p:spPr>
          <a:xfrm>
            <a:off x="685800" y="1828800"/>
            <a:ext cx="4552950" cy="4370705"/>
          </a:xfrm>
          <a:prstGeom prst="rect">
            <a:avLst/>
          </a:prstGeom>
        </p:spPr>
        <p:txBody>
          <a:bodyPr vert="horz" wrap="square" lIns="0" tIns="58419" rIns="0" bIns="0" rtlCol="0">
            <a:spAutoFit/>
          </a:bodyPr>
          <a:lstStyle/>
          <a:p>
            <a:pPr marL="355600" marR="5080" indent="-343535">
              <a:lnSpc>
                <a:spcPct val="90000"/>
              </a:lnSpc>
              <a:spcBef>
                <a:spcPts val="459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Chaque gène possède 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une probabilité de</a:t>
            </a:r>
            <a:r>
              <a:rPr sz="3000" spc="-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spc="-35" dirty="0">
                <a:solidFill>
                  <a:srgbClr val="1F487C"/>
                </a:solidFill>
                <a:latin typeface="Arial"/>
                <a:cs typeface="Arial"/>
              </a:rPr>
              <a:t>muter, 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càd, d’être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régénéré 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aléatoirement</a:t>
            </a:r>
            <a:endParaRPr sz="3000" dirty="0">
              <a:latin typeface="Arial"/>
              <a:cs typeface="Arial"/>
            </a:endParaRPr>
          </a:p>
          <a:p>
            <a:pPr marL="355600" marR="215265" indent="-343535">
              <a:lnSpc>
                <a:spcPts val="3240"/>
              </a:lnSpc>
              <a:spcBef>
                <a:spcPts val="770"/>
              </a:spcBef>
              <a:buChar char="•"/>
              <a:tabLst>
                <a:tab pos="355600" algn="l"/>
                <a:tab pos="356235" algn="l"/>
              </a:tabLst>
            </a:pPr>
            <a:r>
              <a:rPr sz="3000" spc="-85" dirty="0">
                <a:solidFill>
                  <a:srgbClr val="1F487C"/>
                </a:solidFill>
                <a:latin typeface="Arial"/>
                <a:cs typeface="Arial"/>
              </a:rPr>
              <a:t>Taux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de mutation  généralement faible,</a:t>
            </a:r>
            <a:r>
              <a:rPr sz="3000" spc="-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de  l’ordre de 0,05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à</a:t>
            </a:r>
            <a:r>
              <a:rPr sz="3000" spc="-5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spc="-10" dirty="0">
                <a:solidFill>
                  <a:srgbClr val="1F487C"/>
                </a:solidFill>
                <a:latin typeface="Arial"/>
                <a:cs typeface="Arial"/>
              </a:rPr>
              <a:t>0,1</a:t>
            </a:r>
            <a:endParaRPr sz="3000" dirty="0">
              <a:latin typeface="Arial"/>
              <a:cs typeface="Arial"/>
            </a:endParaRPr>
          </a:p>
          <a:p>
            <a:pPr marL="355600" marR="62865" indent="-343535" algn="just">
              <a:lnSpc>
                <a:spcPts val="3240"/>
              </a:lnSpc>
              <a:spcBef>
                <a:spcPts val="725"/>
              </a:spcBef>
              <a:buChar char="•"/>
              <a:tabLst>
                <a:tab pos="356235" algn="l"/>
              </a:tabLst>
            </a:pP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Participe à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l’évolution</a:t>
            </a:r>
            <a:r>
              <a:rPr sz="3000" spc="-114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spc="-5" dirty="0">
                <a:solidFill>
                  <a:srgbClr val="1F487C"/>
                </a:solidFill>
                <a:latin typeface="Arial"/>
                <a:cs typeface="Arial"/>
              </a:rPr>
              <a:t>de  la population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(évitement  minimum</a:t>
            </a:r>
            <a:r>
              <a:rPr sz="3000" spc="-35" dirty="0">
                <a:solidFill>
                  <a:srgbClr val="1F487C"/>
                </a:solidFill>
                <a:latin typeface="Arial"/>
                <a:cs typeface="Arial"/>
              </a:rPr>
              <a:t> </a:t>
            </a:r>
            <a:r>
              <a:rPr sz="3000" dirty="0">
                <a:solidFill>
                  <a:srgbClr val="1F487C"/>
                </a:solidFill>
                <a:latin typeface="Arial"/>
                <a:cs typeface="Arial"/>
              </a:rPr>
              <a:t>local)</a:t>
            </a:r>
            <a:endParaRPr sz="3000" dirty="0">
              <a:latin typeface="Arial"/>
              <a:cs typeface="Arial"/>
            </a:endParaRPr>
          </a:p>
        </p:txBody>
      </p:sp>
      <p:sp>
        <p:nvSpPr>
          <p:cNvPr id="4" name="object 4"/>
          <p:cNvSpPr/>
          <p:nvPr/>
        </p:nvSpPr>
        <p:spPr>
          <a:xfrm>
            <a:off x="5586991" y="2717292"/>
            <a:ext cx="3218666" cy="168401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Rétrospective">
  <a:themeElements>
    <a:clrScheme name="Rétrospective">
      <a:dk1>
        <a:srgbClr val="000000"/>
      </a:dk1>
      <a:lt1>
        <a:sysClr val="window" lastClr="FFFFFF"/>
      </a:lt1>
      <a:dk2>
        <a:srgbClr val="637052"/>
      </a:dk2>
      <a:lt2>
        <a:srgbClr val="CCDDEA"/>
      </a:lt2>
      <a:accent1>
        <a:srgbClr val="E48312"/>
      </a:accent1>
      <a:accent2>
        <a:srgbClr val="BD582C"/>
      </a:accent2>
      <a:accent3>
        <a:srgbClr val="865640"/>
      </a:accent3>
      <a:accent4>
        <a:srgbClr val="9B8357"/>
      </a:accent4>
      <a:accent5>
        <a:srgbClr val="C2BC80"/>
      </a:accent5>
      <a:accent6>
        <a:srgbClr val="94A088"/>
      </a:accent6>
      <a:hlink>
        <a:srgbClr val="2998E3"/>
      </a:hlink>
      <a:folHlink>
        <a:srgbClr val="8C8C8C"/>
      </a:folHlink>
    </a:clrScheme>
    <a:fontScheme name="Rétrospectiv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étrospective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3F1AAB62-24C6-49D2-8E01-B56FAC9A3DCD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Rétrospectiv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ppt/theme/themeOverride2.xml><?xml version="1.0" encoding="utf-8"?>
<a:themeOverride xmlns:a="http://schemas.openxmlformats.org/drawingml/2006/main">
  <a:clrScheme name="Rétrospective">
    <a:dk1>
      <a:srgbClr val="000000"/>
    </a:dk1>
    <a:lt1>
      <a:sysClr val="window" lastClr="FFFFFF"/>
    </a:lt1>
    <a:dk2>
      <a:srgbClr val="637052"/>
    </a:dk2>
    <a:lt2>
      <a:srgbClr val="CCDDEA"/>
    </a:lt2>
    <a:accent1>
      <a:srgbClr val="E48312"/>
    </a:accent1>
    <a:accent2>
      <a:srgbClr val="BD582C"/>
    </a:accent2>
    <a:accent3>
      <a:srgbClr val="865640"/>
    </a:accent3>
    <a:accent4>
      <a:srgbClr val="9B8357"/>
    </a:accent4>
    <a:accent5>
      <a:srgbClr val="C2BC80"/>
    </a:accent5>
    <a:accent6>
      <a:srgbClr val="94A088"/>
    </a:accent6>
    <a:hlink>
      <a:srgbClr val="2998E3"/>
    </a:hlink>
    <a:folHlink>
      <a:srgbClr val="8C8C8C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316</TotalTime>
  <Words>629</Words>
  <Application>Microsoft Office PowerPoint</Application>
  <PresentationFormat>Affichage à l'écran (4:3)</PresentationFormat>
  <Paragraphs>101</Paragraphs>
  <Slides>10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5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10</vt:i4>
      </vt:variant>
    </vt:vector>
  </HeadingPairs>
  <TitlesOfParts>
    <vt:vector size="16" baseType="lpstr">
      <vt:lpstr>Arial</vt:lpstr>
      <vt:lpstr>Calibri</vt:lpstr>
      <vt:lpstr>Calibri Light</vt:lpstr>
      <vt:lpstr>Carlito</vt:lpstr>
      <vt:lpstr>Times New Roman</vt:lpstr>
      <vt:lpstr>Rétrospective</vt:lpstr>
      <vt:lpstr>Présentation PowerPoint</vt:lpstr>
      <vt:lpstr>Heuristiques et méta heuristiques</vt:lpstr>
      <vt:lpstr>Méta-heuristiques</vt:lpstr>
      <vt:lpstr>Algorithmes évolutionnistes :  principe</vt:lpstr>
      <vt:lpstr>Algorithme évolutionniste  standard</vt:lpstr>
      <vt:lpstr>Codage de l’information</vt:lpstr>
      <vt:lpstr>Sélection des individus</vt:lpstr>
      <vt:lpstr>Les croisements</vt:lpstr>
      <vt:lpstr>La mutation</vt:lpstr>
      <vt:lpstr>Problèmes d’optimisation : sac à  dos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Diapositive 1</dc:title>
  <dc:creator>gantier</dc:creator>
  <cp:lastModifiedBy>Khadija ARFAOUI</cp:lastModifiedBy>
  <cp:revision>15</cp:revision>
  <dcterms:created xsi:type="dcterms:W3CDTF">2023-10-12T09:17:52Z</dcterms:created>
  <dcterms:modified xsi:type="dcterms:W3CDTF">2024-02-21T14:35:41Z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2017-01-02T00:00:00Z</vt:filetime>
  </property>
  <property fmtid="{D5CDD505-2E9C-101B-9397-08002B2CF9AE}" pid="3" name="Creator">
    <vt:lpwstr>Microsoft® PowerPoint® 2013</vt:lpwstr>
  </property>
  <property fmtid="{D5CDD505-2E9C-101B-9397-08002B2CF9AE}" pid="4" name="LastSaved">
    <vt:filetime>2023-10-12T00:00:00Z</vt:filetime>
  </property>
</Properties>
</file>