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7" r:id="rId2"/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59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286"/>
    <p:restoredTop sz="32315" autoAdjust="0"/>
  </p:normalViewPr>
  <p:slideViewPr>
    <p:cSldViewPr snapToGrid="0">
      <p:cViewPr varScale="1">
        <p:scale>
          <a:sx n="36" d="100"/>
          <a:sy n="36" d="100"/>
        </p:scale>
        <p:origin x="267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562DF-1568-9043-B6F9-57B98A2B4AA6}" type="datetimeFigureOut">
              <a:rPr lang="en-DE" smtClean="0"/>
              <a:t>04/11/2023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98AED-4BB7-4348-B9CD-797BE48B94B8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17857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ygeoserver.com/geoserver/wms?SERVICE=WMS&amp;VERSION=1.3.0&amp;REQUEST=GetMap&amp;BBOX=-180,-90,180,90&amp;CRS=EPSG:4326&amp;WIDTH=800&amp;HEIGHT=600&amp;LAYERS=mylayer&amp;STYLES=&amp;FORMAT=image/png&amp;DPI=96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98AED-4BB7-4348-B9CD-797BE48B94B8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07328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Nachdem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nun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hauptsächlich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Perspektive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Clienten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also der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Servicenutzer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auseinandergesetzt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haben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nehmen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nun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einen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Perspektivwechsel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zum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Service Provider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versuchen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unseren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eigenen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Web Service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über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die Software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GeoServer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zu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hosten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endParaRPr lang="en-GB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GeoServer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wurde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erstmals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Jahr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2001 von der Open Source Geospatial Foundation (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OSGeo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ins Leben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gerufen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Die Idee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hinter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GeoServer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war,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eine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Open-Source-Software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zu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schaffen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die 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Benutzern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ermöglicht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Geodaten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Web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zu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verwalten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bereitzustellen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ursprüngliche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Version von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GeoServer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wurde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von der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australischen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Regierungsbehörde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Geoscience Australia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entwickelt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Open-Source-Software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veröffentlicht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Laufe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der Jahre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wurde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GeoServer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von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einer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breiten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Community von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Entwicklern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weiterentwickelt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verbessert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die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neue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Funktionen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hinzufügten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und die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Leistung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Stabilität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der Software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verbesserten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endParaRPr lang="en-GB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GeoServer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hat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seit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seiner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Gründung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eine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starke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Unterstützung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von der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OSGeo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-Community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erfahren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Die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OSGeo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eine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gemeinnützige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Organisation, die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sich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Förderung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von Open-Source-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Geodaten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-Software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widmet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GeoServer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eines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ihrer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wichtigsten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Projekte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GeoServer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hat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auch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eine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aktive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Benutzer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-Community und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wird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von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vielen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Regierungsbehörden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Unternehmen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gemeinnützigen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Organisationen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auf der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ganzen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Welt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eingesetzt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Heute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GeoServer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eine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beliebtesten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Open-Source-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Softwarelösungen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für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Geodatenmanagement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und -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bereitstellung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Web. 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bekannt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für seine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Flexibilität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Skalierbarkeit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Leistung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wird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von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einer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wachsenden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Anzahl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von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Entwicklern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Benutzern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weltweit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genutzt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98AED-4BB7-4348-B9CD-797BE48B94B8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56982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GeoServer</a:t>
            </a:r>
            <a:r>
              <a:rPr lang="en-GB" dirty="0"/>
              <a:t> </a:t>
            </a:r>
            <a:r>
              <a:rPr lang="en-GB" dirty="0" err="1"/>
              <a:t>bietet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Plattform</a:t>
            </a:r>
            <a:r>
              <a:rPr lang="en-GB" dirty="0"/>
              <a:t> für die </a:t>
            </a:r>
            <a:r>
              <a:rPr lang="en-GB" dirty="0" err="1"/>
              <a:t>Verwaltung</a:t>
            </a:r>
            <a:r>
              <a:rPr lang="en-GB" dirty="0"/>
              <a:t> und </a:t>
            </a:r>
            <a:r>
              <a:rPr lang="en-GB" dirty="0" err="1"/>
              <a:t>Veröffentlichung</a:t>
            </a:r>
            <a:r>
              <a:rPr lang="en-GB" dirty="0"/>
              <a:t> von </a:t>
            </a:r>
            <a:r>
              <a:rPr lang="en-GB" dirty="0" err="1"/>
              <a:t>Geodaten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Web, </a:t>
            </a:r>
            <a:r>
              <a:rPr lang="en-GB" dirty="0" err="1"/>
              <a:t>indem</a:t>
            </a:r>
            <a:r>
              <a:rPr lang="en-GB" dirty="0"/>
              <a:t> es </a:t>
            </a:r>
            <a:r>
              <a:rPr lang="en-GB" dirty="0" err="1"/>
              <a:t>Daten</a:t>
            </a:r>
            <a:r>
              <a:rPr lang="en-GB" dirty="0"/>
              <a:t> in </a:t>
            </a:r>
            <a:r>
              <a:rPr lang="en-GB" dirty="0" err="1"/>
              <a:t>verschiedenen</a:t>
            </a:r>
            <a:r>
              <a:rPr lang="en-GB" dirty="0"/>
              <a:t> </a:t>
            </a:r>
            <a:r>
              <a:rPr lang="en-GB" dirty="0" err="1"/>
              <a:t>Geodatenformaten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zum</a:t>
            </a:r>
            <a:r>
              <a:rPr lang="en-GB" dirty="0"/>
              <a:t> </a:t>
            </a:r>
            <a:r>
              <a:rPr lang="en-GB" dirty="0" err="1"/>
              <a:t>Beispiel</a:t>
            </a:r>
            <a:r>
              <a:rPr lang="en-GB" dirty="0"/>
              <a:t> Shapefiles, </a:t>
            </a:r>
            <a:r>
              <a:rPr lang="en-GB" dirty="0" err="1"/>
              <a:t>Geotiffs</a:t>
            </a:r>
            <a:r>
              <a:rPr lang="en-GB" dirty="0"/>
              <a:t>, </a:t>
            </a:r>
            <a:r>
              <a:rPr lang="en-GB" dirty="0" err="1"/>
              <a:t>PostGIS-Datenbanken</a:t>
            </a:r>
            <a:r>
              <a:rPr lang="en-GB" dirty="0"/>
              <a:t>) </a:t>
            </a:r>
            <a:r>
              <a:rPr lang="en-GB" dirty="0" err="1"/>
              <a:t>verarbeitet</a:t>
            </a:r>
            <a:r>
              <a:rPr lang="en-GB" dirty="0"/>
              <a:t> und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Webdienste</a:t>
            </a:r>
            <a:r>
              <a:rPr lang="en-GB" dirty="0"/>
              <a:t> (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zum</a:t>
            </a:r>
            <a:r>
              <a:rPr lang="en-GB" dirty="0"/>
              <a:t> </a:t>
            </a:r>
            <a:r>
              <a:rPr lang="en-GB" dirty="0" err="1"/>
              <a:t>Beispiel</a:t>
            </a:r>
            <a:r>
              <a:rPr lang="en-GB" dirty="0"/>
              <a:t> WMS, WFS, WCS) </a:t>
            </a:r>
            <a:r>
              <a:rPr lang="en-GB" dirty="0" err="1"/>
              <a:t>bereitstellt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Die </a:t>
            </a:r>
            <a:r>
              <a:rPr lang="en-GB" dirty="0" err="1"/>
              <a:t>Funktionen</a:t>
            </a:r>
            <a:r>
              <a:rPr lang="en-GB" dirty="0"/>
              <a:t> von </a:t>
            </a:r>
            <a:r>
              <a:rPr lang="en-GB" dirty="0" err="1"/>
              <a:t>GeoServer</a:t>
            </a:r>
            <a:r>
              <a:rPr lang="en-GB" dirty="0"/>
              <a:t> </a:t>
            </a:r>
            <a:r>
              <a:rPr lang="en-GB" dirty="0" err="1"/>
              <a:t>umfassen</a:t>
            </a:r>
            <a:r>
              <a:rPr lang="en-GB" dirty="0"/>
              <a:t>:</a:t>
            </a:r>
          </a:p>
          <a:p>
            <a:pPr>
              <a:buFont typeface="+mj-lt"/>
              <a:buAutoNum type="arabicPeriod"/>
            </a:pPr>
            <a:r>
              <a:rPr lang="en-GB" b="1" dirty="0" err="1"/>
              <a:t>Datenmanagement</a:t>
            </a:r>
            <a:r>
              <a:rPr lang="en-GB" dirty="0"/>
              <a:t>: </a:t>
            </a:r>
            <a:r>
              <a:rPr lang="en-GB" dirty="0" err="1"/>
              <a:t>GeoServer</a:t>
            </a:r>
            <a:r>
              <a:rPr lang="en-GB" dirty="0"/>
              <a:t> </a:t>
            </a:r>
            <a:r>
              <a:rPr lang="en-GB" dirty="0" err="1"/>
              <a:t>ermöglicht</a:t>
            </a:r>
            <a:r>
              <a:rPr lang="en-GB" dirty="0"/>
              <a:t> es </a:t>
            </a:r>
            <a:r>
              <a:rPr lang="en-GB" dirty="0" err="1"/>
              <a:t>Benutzern</a:t>
            </a:r>
            <a:r>
              <a:rPr lang="en-GB" dirty="0"/>
              <a:t>, </a:t>
            </a:r>
            <a:r>
              <a:rPr lang="en-GB" dirty="0" err="1"/>
              <a:t>Geodaten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</a:t>
            </a:r>
            <a:r>
              <a:rPr lang="en-GB" dirty="0" err="1"/>
              <a:t>verschiedenen</a:t>
            </a:r>
            <a:r>
              <a:rPr lang="en-GB" dirty="0"/>
              <a:t> </a:t>
            </a:r>
            <a:r>
              <a:rPr lang="en-GB" dirty="0" err="1"/>
              <a:t>Quellen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importieren</a:t>
            </a:r>
            <a:r>
              <a:rPr lang="en-GB" dirty="0"/>
              <a:t> und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verwalten</a:t>
            </a:r>
            <a:r>
              <a:rPr lang="en-GB" dirty="0"/>
              <a:t>. Es </a:t>
            </a:r>
            <a:r>
              <a:rPr lang="en-GB" dirty="0" err="1"/>
              <a:t>unterstützt</a:t>
            </a:r>
            <a:r>
              <a:rPr lang="en-GB" dirty="0"/>
              <a:t> </a:t>
            </a:r>
            <a:r>
              <a:rPr lang="en-GB" dirty="0" err="1"/>
              <a:t>verschiedene</a:t>
            </a:r>
            <a:r>
              <a:rPr lang="en-GB" dirty="0"/>
              <a:t> </a:t>
            </a:r>
            <a:r>
              <a:rPr lang="en-GB" dirty="0" err="1"/>
              <a:t>Datenformate</a:t>
            </a:r>
            <a:r>
              <a:rPr lang="en-GB" dirty="0"/>
              <a:t>, </a:t>
            </a:r>
            <a:r>
              <a:rPr lang="en-GB" dirty="0" err="1"/>
              <a:t>einschließlich</a:t>
            </a:r>
            <a:r>
              <a:rPr lang="en-GB" dirty="0"/>
              <a:t> </a:t>
            </a:r>
            <a:r>
              <a:rPr lang="en-GB" dirty="0" err="1"/>
              <a:t>Vektor</a:t>
            </a:r>
            <a:r>
              <a:rPr lang="en-GB" dirty="0"/>
              <a:t>- und </a:t>
            </a:r>
            <a:r>
              <a:rPr lang="en-GB" dirty="0" err="1"/>
              <a:t>Rasterdaten</a:t>
            </a:r>
            <a:r>
              <a:rPr lang="en-GB" dirty="0"/>
              <a:t>, </a:t>
            </a:r>
            <a:r>
              <a:rPr lang="en-GB" dirty="0" err="1"/>
              <a:t>sowie</a:t>
            </a:r>
            <a:r>
              <a:rPr lang="en-GB" dirty="0"/>
              <a:t> </a:t>
            </a:r>
            <a:r>
              <a:rPr lang="en-GB" dirty="0" err="1"/>
              <a:t>Datenbanken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PostGIS</a:t>
            </a:r>
            <a:r>
              <a:rPr lang="en-GB" dirty="0"/>
              <a:t>, Oracle und MySQL.</a:t>
            </a:r>
          </a:p>
          <a:p>
            <a:pPr>
              <a:buFont typeface="+mj-lt"/>
              <a:buAutoNum type="arabicPeriod"/>
            </a:pPr>
            <a:r>
              <a:rPr lang="en-GB" b="1" dirty="0" err="1"/>
              <a:t>Datenverarbeitung</a:t>
            </a:r>
            <a:r>
              <a:rPr lang="en-GB" dirty="0"/>
              <a:t>: </a:t>
            </a:r>
            <a:r>
              <a:rPr lang="en-GB" dirty="0" err="1"/>
              <a:t>GeoServer</a:t>
            </a:r>
            <a:r>
              <a:rPr lang="en-GB" dirty="0"/>
              <a:t> </a:t>
            </a:r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transformieren</a:t>
            </a:r>
            <a:r>
              <a:rPr lang="en-GB" dirty="0"/>
              <a:t> und </a:t>
            </a:r>
            <a:r>
              <a:rPr lang="en-GB" dirty="0" err="1"/>
              <a:t>filtern</a:t>
            </a:r>
            <a:r>
              <a:rPr lang="en-GB" dirty="0"/>
              <a:t>, um </a:t>
            </a:r>
            <a:r>
              <a:rPr lang="en-GB" dirty="0" err="1"/>
              <a:t>sie</a:t>
            </a:r>
            <a:r>
              <a:rPr lang="en-GB" dirty="0"/>
              <a:t> in </a:t>
            </a:r>
            <a:r>
              <a:rPr lang="en-GB" dirty="0" err="1"/>
              <a:t>verschiedenen</a:t>
            </a:r>
            <a:r>
              <a:rPr lang="en-GB" dirty="0"/>
              <a:t> </a:t>
            </a:r>
            <a:r>
              <a:rPr lang="en-GB" dirty="0" err="1"/>
              <a:t>Formaten</a:t>
            </a:r>
            <a:r>
              <a:rPr lang="en-GB" dirty="0"/>
              <a:t> und </a:t>
            </a:r>
            <a:r>
              <a:rPr lang="en-GB" dirty="0" err="1"/>
              <a:t>Projektionen</a:t>
            </a:r>
            <a:r>
              <a:rPr lang="en-GB" dirty="0"/>
              <a:t> </a:t>
            </a:r>
            <a:r>
              <a:rPr lang="en-GB" dirty="0" err="1"/>
              <a:t>bereitzustellen</a:t>
            </a:r>
            <a:r>
              <a:rPr lang="en-GB" dirty="0"/>
              <a:t>. Es </a:t>
            </a:r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auch</a:t>
            </a:r>
            <a:r>
              <a:rPr lang="en-GB" dirty="0"/>
              <a:t>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aggregieren</a:t>
            </a:r>
            <a:r>
              <a:rPr lang="en-GB" dirty="0"/>
              <a:t> und </a:t>
            </a:r>
            <a:r>
              <a:rPr lang="en-GB" dirty="0" err="1"/>
              <a:t>Gruppierungen</a:t>
            </a:r>
            <a:r>
              <a:rPr lang="en-GB" dirty="0"/>
              <a:t> </a:t>
            </a:r>
            <a:r>
              <a:rPr lang="en-GB" dirty="0" err="1"/>
              <a:t>erstellen</a:t>
            </a:r>
            <a:r>
              <a:rPr lang="en-GB" dirty="0"/>
              <a:t>, um </a:t>
            </a:r>
            <a:r>
              <a:rPr lang="en-GB" dirty="0" err="1"/>
              <a:t>benutzerdefinierte</a:t>
            </a:r>
            <a:r>
              <a:rPr lang="en-GB" dirty="0"/>
              <a:t> </a:t>
            </a:r>
            <a:r>
              <a:rPr lang="en-GB" dirty="0" err="1"/>
              <a:t>Ansichten</a:t>
            </a:r>
            <a:r>
              <a:rPr lang="en-GB" dirty="0"/>
              <a:t> </a:t>
            </a:r>
            <a:r>
              <a:rPr lang="en-GB" dirty="0" err="1"/>
              <a:t>bereitzustellen</a:t>
            </a:r>
            <a:r>
              <a:rPr lang="en-GB" dirty="0"/>
              <a:t>.</a:t>
            </a:r>
          </a:p>
          <a:p>
            <a:pPr>
              <a:buFont typeface="+mj-lt"/>
              <a:buAutoNum type="arabicPeriod"/>
            </a:pPr>
            <a:r>
              <a:rPr lang="en-GB" b="1" dirty="0" err="1"/>
              <a:t>Bereitstellung</a:t>
            </a:r>
            <a:r>
              <a:rPr lang="en-GB" b="1" dirty="0"/>
              <a:t> von </a:t>
            </a:r>
            <a:r>
              <a:rPr lang="en-GB" b="1" dirty="0" err="1"/>
              <a:t>Webdiensten</a:t>
            </a:r>
            <a:r>
              <a:rPr lang="en-GB" dirty="0"/>
              <a:t>: </a:t>
            </a:r>
            <a:r>
              <a:rPr lang="en-GB" dirty="0" err="1"/>
              <a:t>GeoServer</a:t>
            </a:r>
            <a:r>
              <a:rPr lang="en-GB" dirty="0"/>
              <a:t> </a:t>
            </a:r>
            <a:r>
              <a:rPr lang="en-GB" dirty="0" err="1"/>
              <a:t>bietet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breite</a:t>
            </a:r>
            <a:r>
              <a:rPr lang="en-GB" dirty="0"/>
              <a:t> Palette von </a:t>
            </a:r>
            <a:r>
              <a:rPr lang="en-GB" dirty="0" err="1"/>
              <a:t>Webdiensten</a:t>
            </a:r>
            <a:r>
              <a:rPr lang="en-GB" dirty="0"/>
              <a:t>, </a:t>
            </a:r>
            <a:r>
              <a:rPr lang="en-GB" dirty="0" err="1"/>
              <a:t>einschließlich</a:t>
            </a:r>
            <a:r>
              <a:rPr lang="en-GB" dirty="0"/>
              <a:t> Web Map Service (WMS), Web Feature Service (WFS) und Web Coverage Service (WCS). </a:t>
            </a:r>
            <a:r>
              <a:rPr lang="en-GB" dirty="0" err="1"/>
              <a:t>Diese</a:t>
            </a:r>
            <a:r>
              <a:rPr lang="en-GB" dirty="0"/>
              <a:t> </a:t>
            </a:r>
            <a:r>
              <a:rPr lang="en-GB" dirty="0" err="1"/>
              <a:t>Webdienste</a:t>
            </a:r>
            <a:r>
              <a:rPr lang="en-GB" dirty="0"/>
              <a:t> </a:t>
            </a:r>
            <a:r>
              <a:rPr lang="en-GB" dirty="0" err="1"/>
              <a:t>ermöglichen</a:t>
            </a:r>
            <a:r>
              <a:rPr lang="en-GB" dirty="0"/>
              <a:t> es </a:t>
            </a:r>
            <a:r>
              <a:rPr lang="en-GB" dirty="0" err="1"/>
              <a:t>Benutzern</a:t>
            </a:r>
            <a:r>
              <a:rPr lang="en-GB" dirty="0"/>
              <a:t>, </a:t>
            </a:r>
            <a:r>
              <a:rPr lang="en-GB" dirty="0" err="1"/>
              <a:t>Geodaten</a:t>
            </a:r>
            <a:r>
              <a:rPr lang="en-GB" dirty="0"/>
              <a:t> auf </a:t>
            </a:r>
            <a:r>
              <a:rPr lang="en-GB" dirty="0" err="1"/>
              <a:t>einfache</a:t>
            </a:r>
            <a:r>
              <a:rPr lang="en-GB" dirty="0"/>
              <a:t> Weise </a:t>
            </a:r>
            <a:r>
              <a:rPr lang="en-GB" dirty="0" err="1"/>
              <a:t>über</a:t>
            </a:r>
            <a:r>
              <a:rPr lang="en-GB" dirty="0"/>
              <a:t> das Internet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visualisieren</a:t>
            </a:r>
            <a:r>
              <a:rPr lang="en-GB" dirty="0"/>
              <a:t>,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analysieren</a:t>
            </a:r>
            <a:r>
              <a:rPr lang="en-GB" dirty="0"/>
              <a:t> und </a:t>
            </a:r>
            <a:r>
              <a:rPr lang="en-GB" dirty="0" err="1"/>
              <a:t>herunterzuladen</a:t>
            </a:r>
            <a:r>
              <a:rPr lang="en-GB" dirty="0"/>
              <a:t>.</a:t>
            </a:r>
          </a:p>
          <a:p>
            <a:pPr>
              <a:buFont typeface="+mj-lt"/>
              <a:buAutoNum type="arabicPeriod"/>
            </a:pPr>
            <a:r>
              <a:rPr lang="en-GB" b="1" dirty="0" err="1"/>
              <a:t>Sicherheit</a:t>
            </a:r>
            <a:r>
              <a:rPr lang="en-GB" dirty="0"/>
              <a:t>: </a:t>
            </a:r>
            <a:r>
              <a:rPr lang="en-GB" dirty="0" err="1"/>
              <a:t>GeoServer</a:t>
            </a:r>
            <a:r>
              <a:rPr lang="en-GB" dirty="0"/>
              <a:t> </a:t>
            </a:r>
            <a:r>
              <a:rPr lang="en-GB" dirty="0" err="1"/>
              <a:t>bietet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robuste</a:t>
            </a:r>
            <a:r>
              <a:rPr lang="en-GB" dirty="0"/>
              <a:t> </a:t>
            </a:r>
            <a:r>
              <a:rPr lang="en-GB" dirty="0" err="1"/>
              <a:t>Sicherheitsinfrastruktur</a:t>
            </a:r>
            <a:r>
              <a:rPr lang="en-GB" dirty="0"/>
              <a:t>, die es </a:t>
            </a:r>
            <a:r>
              <a:rPr lang="en-GB" dirty="0" err="1"/>
              <a:t>Benutzern</a:t>
            </a:r>
            <a:r>
              <a:rPr lang="en-GB" dirty="0"/>
              <a:t> </a:t>
            </a:r>
            <a:r>
              <a:rPr lang="en-GB" dirty="0" err="1"/>
              <a:t>ermöglicht</a:t>
            </a:r>
            <a:r>
              <a:rPr lang="en-GB" dirty="0"/>
              <a:t>, den </a:t>
            </a:r>
            <a:r>
              <a:rPr lang="en-GB" dirty="0" err="1"/>
              <a:t>Zugriff</a:t>
            </a:r>
            <a:r>
              <a:rPr lang="en-GB" dirty="0"/>
              <a:t> auf </a:t>
            </a:r>
            <a:r>
              <a:rPr lang="en-GB" dirty="0" err="1"/>
              <a:t>Geodaten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steuern</a:t>
            </a:r>
            <a:r>
              <a:rPr lang="en-GB" dirty="0"/>
              <a:t>. Es </a:t>
            </a:r>
            <a:r>
              <a:rPr lang="en-GB" dirty="0" err="1"/>
              <a:t>unterstützt</a:t>
            </a:r>
            <a:r>
              <a:rPr lang="en-GB" dirty="0"/>
              <a:t> </a:t>
            </a:r>
            <a:r>
              <a:rPr lang="en-GB" dirty="0" err="1"/>
              <a:t>Authentifizierung</a:t>
            </a:r>
            <a:r>
              <a:rPr lang="en-GB" dirty="0"/>
              <a:t> und </a:t>
            </a:r>
            <a:r>
              <a:rPr lang="en-GB" dirty="0" err="1"/>
              <a:t>Autorisierung</a:t>
            </a:r>
            <a:r>
              <a:rPr lang="en-GB" dirty="0"/>
              <a:t>, </a:t>
            </a:r>
            <a:r>
              <a:rPr lang="en-GB" dirty="0" err="1"/>
              <a:t>sowie</a:t>
            </a:r>
            <a:r>
              <a:rPr lang="en-GB" dirty="0"/>
              <a:t> HTTPS-</a:t>
            </a:r>
            <a:r>
              <a:rPr lang="en-GB" dirty="0" err="1"/>
              <a:t>Verschlüsselung</a:t>
            </a:r>
            <a:r>
              <a:rPr lang="en-GB" dirty="0"/>
              <a:t> für </a:t>
            </a:r>
            <a:r>
              <a:rPr lang="en-GB" dirty="0" err="1"/>
              <a:t>sichere</a:t>
            </a:r>
            <a:r>
              <a:rPr lang="en-GB" dirty="0"/>
              <a:t> </a:t>
            </a:r>
            <a:r>
              <a:rPr lang="en-GB" dirty="0" err="1"/>
              <a:t>Datenübertragung</a:t>
            </a:r>
            <a:r>
              <a:rPr lang="en-GB" dirty="0"/>
              <a:t>.</a:t>
            </a:r>
          </a:p>
          <a:p>
            <a:pPr>
              <a:buFont typeface="+mj-lt"/>
              <a:buAutoNum type="arabicPeriod"/>
            </a:pPr>
            <a:r>
              <a:rPr lang="en-GB" b="1" dirty="0" err="1"/>
              <a:t>Skalierbarkeit</a:t>
            </a:r>
            <a:r>
              <a:rPr lang="en-GB" dirty="0"/>
              <a:t>: </a:t>
            </a:r>
            <a:r>
              <a:rPr lang="en-GB" dirty="0" err="1"/>
              <a:t>GeoServer</a:t>
            </a:r>
            <a:r>
              <a:rPr lang="en-GB" dirty="0"/>
              <a:t> </a:t>
            </a:r>
            <a:r>
              <a:rPr lang="en-GB" dirty="0" err="1"/>
              <a:t>kann</a:t>
            </a:r>
            <a:r>
              <a:rPr lang="en-GB" dirty="0"/>
              <a:t> auf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Vielzahl</a:t>
            </a:r>
            <a:r>
              <a:rPr lang="en-GB" dirty="0"/>
              <a:t> von </a:t>
            </a:r>
            <a:r>
              <a:rPr lang="en-GB" dirty="0" err="1"/>
              <a:t>Plattformen</a:t>
            </a:r>
            <a:r>
              <a:rPr lang="en-GB" dirty="0"/>
              <a:t> </a:t>
            </a:r>
            <a:r>
              <a:rPr lang="en-GB" dirty="0" err="1"/>
              <a:t>ausgeführt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, </a:t>
            </a:r>
            <a:r>
              <a:rPr lang="en-GB" dirty="0" err="1"/>
              <a:t>einschließlich</a:t>
            </a:r>
            <a:r>
              <a:rPr lang="en-GB" dirty="0"/>
              <a:t> Desktop-</a:t>
            </a:r>
            <a:r>
              <a:rPr lang="en-GB" dirty="0" err="1"/>
              <a:t>Computern</a:t>
            </a:r>
            <a:r>
              <a:rPr lang="en-GB" dirty="0"/>
              <a:t>, </a:t>
            </a:r>
            <a:r>
              <a:rPr lang="en-GB" dirty="0" err="1"/>
              <a:t>Servern</a:t>
            </a:r>
            <a:r>
              <a:rPr lang="en-GB" dirty="0"/>
              <a:t> und Cloud-</a:t>
            </a:r>
            <a:r>
              <a:rPr lang="en-GB" dirty="0" err="1"/>
              <a:t>Infrastrukturen</a:t>
            </a:r>
            <a:r>
              <a:rPr lang="en-GB" dirty="0"/>
              <a:t>. Es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auch</a:t>
            </a:r>
            <a:r>
              <a:rPr lang="en-GB" dirty="0"/>
              <a:t> in der Lage, </a:t>
            </a:r>
            <a:r>
              <a:rPr lang="en-GB" dirty="0" err="1"/>
              <a:t>hohe</a:t>
            </a:r>
            <a:r>
              <a:rPr lang="en-GB" dirty="0"/>
              <a:t> </a:t>
            </a:r>
            <a:r>
              <a:rPr lang="en-GB" dirty="0" err="1"/>
              <a:t>Lasten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bewältigen</a:t>
            </a:r>
            <a:r>
              <a:rPr lang="en-GB" dirty="0"/>
              <a:t> und </a:t>
            </a:r>
            <a:r>
              <a:rPr lang="en-GB" dirty="0" err="1"/>
              <a:t>bietet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hohe</a:t>
            </a:r>
            <a:r>
              <a:rPr lang="en-GB" dirty="0"/>
              <a:t> </a:t>
            </a:r>
            <a:r>
              <a:rPr lang="en-GB" dirty="0" err="1"/>
              <a:t>Verfügbarkeit</a:t>
            </a:r>
            <a:r>
              <a:rPr lang="en-GB" dirty="0"/>
              <a:t> und </a:t>
            </a:r>
            <a:r>
              <a:rPr lang="en-GB" dirty="0" err="1"/>
              <a:t>Leistung</a:t>
            </a:r>
            <a:r>
              <a:rPr lang="en-GB" dirty="0"/>
              <a:t>.</a:t>
            </a:r>
          </a:p>
          <a:p>
            <a:pPr>
              <a:buFont typeface="+mj-lt"/>
              <a:buAutoNum type="arabicPeriod"/>
            </a:pPr>
            <a:endParaRPr lang="en-GB" dirty="0"/>
          </a:p>
          <a:p>
            <a:r>
              <a:rPr lang="en-GB" dirty="0" err="1"/>
              <a:t>Insgesamt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GeoServer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leistungsstarke</a:t>
            </a:r>
            <a:r>
              <a:rPr lang="en-GB" dirty="0"/>
              <a:t> und </a:t>
            </a:r>
            <a:r>
              <a:rPr lang="en-GB" dirty="0" err="1"/>
              <a:t>vielseitige</a:t>
            </a:r>
            <a:r>
              <a:rPr lang="en-GB" dirty="0"/>
              <a:t> </a:t>
            </a:r>
            <a:r>
              <a:rPr lang="en-GB" dirty="0" err="1"/>
              <a:t>Plattform</a:t>
            </a:r>
            <a:r>
              <a:rPr lang="en-GB" dirty="0"/>
              <a:t> für die </a:t>
            </a:r>
            <a:r>
              <a:rPr lang="en-GB" dirty="0" err="1"/>
              <a:t>Verwaltung</a:t>
            </a:r>
            <a:r>
              <a:rPr lang="en-GB" dirty="0"/>
              <a:t> und </a:t>
            </a:r>
            <a:r>
              <a:rPr lang="en-GB" dirty="0" err="1"/>
              <a:t>Bereitstellung</a:t>
            </a:r>
            <a:r>
              <a:rPr lang="en-GB" dirty="0"/>
              <a:t> von </a:t>
            </a:r>
            <a:r>
              <a:rPr lang="en-GB" dirty="0" err="1"/>
              <a:t>Geodaten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Web. Die es </a:t>
            </a:r>
            <a:r>
              <a:rPr lang="en-GB" dirty="0" err="1"/>
              <a:t>Benutzern</a:t>
            </a:r>
            <a:r>
              <a:rPr lang="en-GB" dirty="0"/>
              <a:t> </a:t>
            </a:r>
            <a:r>
              <a:rPr lang="en-GB" dirty="0" err="1"/>
              <a:t>ermöglicht</a:t>
            </a:r>
            <a:r>
              <a:rPr lang="en-GB" dirty="0"/>
              <a:t>, </a:t>
            </a:r>
            <a:r>
              <a:rPr lang="en-GB" dirty="0" err="1"/>
              <a:t>Geodaten</a:t>
            </a:r>
            <a:r>
              <a:rPr lang="en-GB" dirty="0"/>
              <a:t> auf </a:t>
            </a:r>
            <a:r>
              <a:rPr lang="en-GB" dirty="0" err="1"/>
              <a:t>einfache</a:t>
            </a:r>
            <a:r>
              <a:rPr lang="en-GB" dirty="0"/>
              <a:t> Weise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verwalten</a:t>
            </a:r>
            <a:r>
              <a:rPr lang="en-GB" dirty="0"/>
              <a:t> und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teilen</a:t>
            </a:r>
            <a:r>
              <a:rPr lang="en-GB" dirty="0"/>
              <a:t>, was es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einem</a:t>
            </a:r>
            <a:r>
              <a:rPr lang="en-GB" dirty="0"/>
              <a:t> </a:t>
            </a:r>
            <a:r>
              <a:rPr lang="en-GB" dirty="0" err="1"/>
              <a:t>wichtigen</a:t>
            </a:r>
            <a:r>
              <a:rPr lang="en-GB" dirty="0"/>
              <a:t> </a:t>
            </a:r>
            <a:r>
              <a:rPr lang="en-GB" dirty="0" err="1"/>
              <a:t>Werkzeug</a:t>
            </a:r>
            <a:r>
              <a:rPr lang="en-GB" dirty="0"/>
              <a:t> für </a:t>
            </a:r>
            <a:r>
              <a:rPr lang="en-GB" dirty="0" err="1"/>
              <a:t>Geodateninfrastrukturen</a:t>
            </a:r>
            <a:r>
              <a:rPr lang="en-GB" dirty="0"/>
              <a:t> </a:t>
            </a:r>
            <a:r>
              <a:rPr lang="en-GB" dirty="0" err="1"/>
              <a:t>macht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98AED-4BB7-4348-B9CD-797BE48B94B8}" type="slidenum">
              <a:rPr lang="en-DE" smtClean="0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31398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Geospatial Web Services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sind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eine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Art von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Webdiensten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die 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ermöglichen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Geodaten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und -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dienste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Internet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bereitzustellen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abzurufen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zu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verarbeiten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Diese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Dienste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werden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 der Regel von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Geodaten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oder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GIS-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Organisationen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Regierungsbehörden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Unternehmen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anderen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Einrichtungen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bereitgestellt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die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Geodaten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verwalten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GB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Durch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Verwendung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von Geospatial Web Services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können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Benutzer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auf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Geodaten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von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verschiedenen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Quellen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zugreifen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umfassende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Analysen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durchführen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maßgeschneiderte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Anwendungen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Visualisierungen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erstellen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98AED-4BB7-4348-B9CD-797BE48B94B8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01962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Geospatial Web Services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sind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strukturiert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um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geografische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Funktionalitäten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über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das Web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bereitzustellen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Sie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basieren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 der Regel auf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einer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Client-Server-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Architektur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bei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der der Client (in der Regel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Webbrowser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eine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Anfrage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 den Server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stellt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dieser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daraufhin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geografische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Funktionalitäten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zurückliefert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endParaRPr lang="en-GB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Geospatial Web Services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verwenden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 der Regel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eine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oder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mehrere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standardisierte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Schnittstellen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die von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dem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Open Geospatial Consortium (OGC)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spezifiziert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wurden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Die OGC-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Schnittstellen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definieren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das Format und die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Struktur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die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vom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Server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zurückgegeben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werden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sowie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Methoden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und Parameter,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denen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abgefragt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werden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können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br>
              <a:rPr lang="en-GB" b="1" i="0" u="none" strike="noStrike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</a:br>
            <a:endParaRPr lang="en-GB" b="1" i="0" u="none" strike="noStrike" dirty="0">
              <a:solidFill>
                <a:srgbClr val="11111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98AED-4BB7-4348-B9CD-797BE48B94B8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31266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i="0" u="none" strike="noStrike" dirty="0">
                <a:solidFill>
                  <a:srgbClr val="222266"/>
                </a:solidFill>
                <a:effectLst/>
                <a:latin typeface="Arial" panose="020B0604020202020204" pitchFamily="34" charset="0"/>
              </a:rPr>
              <a:t>Was </a:t>
            </a:r>
            <a:r>
              <a:rPr lang="en-GB" b="1" i="0" u="none" strike="noStrike" dirty="0" err="1">
                <a:solidFill>
                  <a:srgbClr val="222266"/>
                </a:solidFill>
                <a:effectLst/>
                <a:latin typeface="Arial" panose="020B0604020202020204" pitchFamily="34" charset="0"/>
              </a:rPr>
              <a:t>ist</a:t>
            </a:r>
            <a:r>
              <a:rPr lang="en-GB" b="1" i="0" u="none" strike="noStrike" dirty="0">
                <a:solidFill>
                  <a:srgbClr val="222266"/>
                </a:solidFill>
                <a:effectLst/>
                <a:latin typeface="Arial" panose="020B0604020202020204" pitchFamily="34" charset="0"/>
              </a:rPr>
              <a:t> das OGC Consortium?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Das OGC Consortium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oder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auch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Open Geospatial Consortium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eine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gemeinnützige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Organisation, die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sich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auf die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Entwicklung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von Standards für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Geodaten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Geodienste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konzentriert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Die Organisation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wurde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Jahr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1994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gegründet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und hat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ihren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Hauptsitz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 den USA.</a:t>
            </a:r>
          </a:p>
          <a:p>
            <a:pPr algn="l"/>
            <a:endParaRPr lang="en-GB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Ziel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des OGC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es,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offene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Standards für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Geodaten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und -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dienste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zu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entwickeln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zu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fördern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um die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Interoperabilität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und den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Austausch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von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Geodaten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und -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diensten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zwischen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verschiedenen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Systemen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Anwendungen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Organisationen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zu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erleichtern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Die OGC-Standards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umfassen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Protokolle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für den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Zugriff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auf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Geodaten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z.B.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WMS, WFS, WCS),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Datenmodellierung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Geoprocessing,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Metadaten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Katalogisierung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vieles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mehr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endParaRPr lang="en-GB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Das OGC Consortium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arbeitet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eng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anderen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Standardisierungsorganisationen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Regierungsbehörden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weltweit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zusammen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um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sicherzustellen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dass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die Standards für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Geodaten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und -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dienste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verschiedenen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Anwendungsbereichen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und in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verschiedenen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Ländern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harmonisiert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sind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endParaRPr lang="en-GB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Mitgliedschaft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OGC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steht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Organisationen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Einzelpersonen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Geodaten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und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Geodienstbranche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offen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bietet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ihnen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Möglichkeit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an der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Entwicklung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von Standards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teilzunehmen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und von der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Zusammenarbeit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anderen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Fachleuten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zu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profitieren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98AED-4BB7-4348-B9CD-797BE48B94B8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4525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Die OGC Web Services-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Architektur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besteht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einer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Reihe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von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Komponenten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die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zusammenarbeiten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um die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verschiedenen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von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Geodaten-Webdiensten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bereitzustellen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Die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wichtigsten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Komponenten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sind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algn="l"/>
            <a:endParaRPr lang="en-GB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Service Provider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Dies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der Server, der den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Webdienst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bereitstellt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und auf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Anfragen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von Clients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antwortet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Service Requester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Dies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der Client, der den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Webdienst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anfordert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und auf die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Antwort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vom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Service Provider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wartet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Service Registry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Dies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Verzeichnis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das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Informationen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über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verfügbare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Geodaten-Webdienste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enthält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damit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Service Requester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diese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finden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verwenden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können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Service Broker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Dies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Vermittler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der die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Interoperabilität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zwischen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verschiedenen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Geodaten-Webdiensten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ermöglicht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indem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Anfragen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zwischen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ihnen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übersetzt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Geospatial Web Services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verwenden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offene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Standards und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Protokolle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um den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Austausch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von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Geodaten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zwischen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verschiedenen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Systemen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Plattformen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zu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erleichtern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Zu den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wichtigsten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Standards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gehören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 </a:t>
            </a:r>
          </a:p>
          <a:p>
            <a:pPr algn="l"/>
            <a:endParaRPr lang="en-GB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Web Map Service (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WMS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Web Feature Service (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WFS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Web Coverage Service (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WCS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Catalog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Service (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CSW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Sensor Observation Service (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98AED-4BB7-4348-B9CD-797BE48B94B8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24141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Ein Web Map Service (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WMS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ermöglicht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einem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Client,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statische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Kartenbilder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von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einem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Server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abzurufen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anzuzeigen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Ein Web Feature Service (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WFS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ermöglicht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Zugriff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auf und die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Abfrage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von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vektorbasierten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Geodaten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Ein Web Coverage Service (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WCS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ermöglicht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Zugriff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auf und die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Abfrage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von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räumlichen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Rasterdaten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Satellitenbildern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oder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Höhenmodellen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Catalog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Service (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CSW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ermöglicht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einem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Client,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Metadaten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über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verfügbare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Geodaten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und -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dienste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zu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suchen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abzurufen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Ein Sensor Observation Service (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ermöglicht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Zugriff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auf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Echtzeitdaten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von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Sensoren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z.B.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Umweltsensoren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98AED-4BB7-4348-B9CD-797BE48B94B8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9268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Das Web Map Service (WMS)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Protokoll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eine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von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dem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Open Geospatial Consortium (OGC)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definierte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Schnittstelle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die 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ermöglicht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Karten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geografische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über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das Web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abzufragen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zu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visualisieren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Das WMS-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Protokoll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definiert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das Format und die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Struktur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die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vom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Server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zurückgegeben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werden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sowie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Methoden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und Parameter,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denen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abgefragt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werden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können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endParaRPr lang="en-GB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Das WMS-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Protokoll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verwendet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HTTP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oder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HTTPS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Transportprotokoll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Eine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typische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WMS-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Anfrage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besteht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einer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URL, die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verschiedene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Parameter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enthält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die den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Inhalt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der Karte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bestimmen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Beispiel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einer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WMS-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Anfrage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algn="l"/>
            <a:r>
              <a:rPr lang="en-GB" b="0" i="0" dirty="0">
                <a:solidFill>
                  <a:srgbClr val="0563C1"/>
                </a:solidFill>
                <a:effectLst/>
                <a:latin typeface="Arial" panose="020B0604020202020204" pitchFamily="34" charset="0"/>
                <a:hlinkClick r:id="rId3"/>
              </a:rPr>
              <a:t>https://mygeoserver.com/geoserver/wms?SERVICE=WMS&amp;VERSION=1.3.0&amp;REQUEST=GetMap&amp;BBOX=-180,-90,180,90&amp;CRS=EPSG:4326&amp;WIDTH=800&amp;HEIGHT=600&amp;LAYERS=mylayer&amp;STYLES=&amp;FORMAT=image/png&amp;DPI=96</a:t>
            </a:r>
            <a:endParaRPr lang="en-GB" b="0" i="0" dirty="0">
              <a:solidFill>
                <a:srgbClr val="0563C1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GB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Die Parameter in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dieser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Anfrage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sind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folgt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SERVICE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gibt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Typ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Webdienstes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an, in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diesem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Fall WMS.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VERSION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gibt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die Version des WMS-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Protokolls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an, in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diesem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Beispiel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1.3.0.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REQUEST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gibt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Typ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Anfrage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an, in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diesem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Beispiel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GetMap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BBOX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gibt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Koordinaten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Kartenbereichs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an, der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angezeigt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werden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soll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diesem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Beispiel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ganze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Welt.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gibt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Koordinatensystem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angeforderten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an, in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diesem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Beispiel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geografische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Koordinatensystem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WGS84 (EPSG:4326).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WIDTH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gibt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Breite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der Karte in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Pixeln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an, in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diesem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Beispiel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800.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HEIGHT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gibt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Höhe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der Karte in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Pixeln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an, in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diesem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Beispiel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600.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LAYERS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gibt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Namen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des Layers an, der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angezeigt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werden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soll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diesem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Beispiel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"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mylayer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STYLES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gibt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welche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Stile für den Layer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verwendet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werden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sollen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diesem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Beispiel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keine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Stilinformation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enthalten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FORMAT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gibt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das Format an, in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dem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die Karte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zurückgegeben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werden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soll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diesem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Beispiel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"image/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png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DPI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gibt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Auflösung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der Karte in DPI (dots per inch) an, in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diesem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Beispiel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96.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Der Server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verarbeitet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Anfrage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sendet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die Karte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Antwort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angeforderten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Format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zurück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Die Karte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kann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dann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Browser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oder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einer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Anwendung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angezeigt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werden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endParaRPr lang="en-GB" b="1" i="0" u="none" strike="noStrike" dirty="0">
              <a:solidFill>
                <a:srgbClr val="22226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98AED-4BB7-4348-B9CD-797BE48B94B8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82002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Ein WMS-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Protokoll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definiert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noch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weitere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Anfragen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die von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einem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Client an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einen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WMS-Server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gesendet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werden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können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endParaRPr lang="en-GB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GetCapabilities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dieser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Anfrage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kann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der Client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Informationen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über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verfügbaren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Layer und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Funktionen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des WMS-Servers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abrufen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Die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Antwort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enthält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eine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XML-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Datei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die die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verfügbaren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Layer,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ihre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Eigenschaften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Metadaten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sowie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unterstützten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Operationen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Formate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enthält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GetMap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dieser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Anfrage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kann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der Client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eine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Karte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vom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Server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abrufen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Die Parameter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dieser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Anfrage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umfassen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gewünschten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Ausschnitt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der Karte, die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Größe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und das Format der Karte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sowie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gewünschten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Layer und Stile.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GetFeatureInfo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dieser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Anfrage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kann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der Client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Informationen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über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Eigenschaften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von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Objekten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einem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bestimmten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Punkt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auf der Karte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abrufen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Die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Antwort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enthält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eine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XML-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Datei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oder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anderes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Format, das die Attribute und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Werte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Objekte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enthält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DescribeLayer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dieser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Anfrage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kann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der Client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Informationen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über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Eigenschaften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Metadaten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eines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bestimmten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Layers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abrufen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Die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Antwort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enthält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eine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XML-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Datei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oder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anderes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Format, das die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Eigenschaften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Metadaten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des Layers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enthält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gibt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auch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andere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Anfragen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GetLegendGraphic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und </a:t>
            </a:r>
            <a:r>
              <a:rPr lang="en-GB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GetStyles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die für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bestimmte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Anwendungsfälle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nützlich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sein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können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98AED-4BB7-4348-B9CD-797BE48B94B8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6063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i="0" u="none" strike="noStrike" dirty="0" err="1">
                <a:solidFill>
                  <a:srgbClr val="222266"/>
                </a:solidFill>
                <a:effectLst/>
                <a:latin typeface="Arial" panose="020B0604020202020204" pitchFamily="34" charset="0"/>
              </a:rPr>
              <a:t>Welche</a:t>
            </a:r>
            <a:r>
              <a:rPr lang="en-GB" b="1" i="0" u="none" strike="noStrike" dirty="0">
                <a:solidFill>
                  <a:srgbClr val="2222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1" i="0" u="none" strike="noStrike" dirty="0" err="1">
                <a:solidFill>
                  <a:srgbClr val="222266"/>
                </a:solidFill>
                <a:effectLst/>
                <a:latin typeface="Arial" panose="020B0604020202020204" pitchFamily="34" charset="0"/>
              </a:rPr>
              <a:t>weiteren</a:t>
            </a:r>
            <a:r>
              <a:rPr lang="en-GB" b="1" i="0" u="none" strike="noStrike" dirty="0">
                <a:solidFill>
                  <a:srgbClr val="2222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1" i="0" u="none" strike="noStrike" dirty="0" err="1">
                <a:solidFill>
                  <a:srgbClr val="222266"/>
                </a:solidFill>
                <a:effectLst/>
                <a:latin typeface="Arial" panose="020B0604020202020204" pitchFamily="34" charset="0"/>
              </a:rPr>
              <a:t>Anfragen</a:t>
            </a:r>
            <a:r>
              <a:rPr lang="en-GB" b="1" i="0" u="none" strike="noStrike" dirty="0">
                <a:solidFill>
                  <a:srgbClr val="2222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1" i="0" u="none" strike="noStrike" dirty="0" err="1">
                <a:solidFill>
                  <a:srgbClr val="222266"/>
                </a:solidFill>
                <a:effectLst/>
                <a:latin typeface="Arial" panose="020B0604020202020204" pitchFamily="34" charset="0"/>
              </a:rPr>
              <a:t>können</a:t>
            </a:r>
            <a:r>
              <a:rPr lang="en-GB" b="1" i="0" u="none" strike="noStrike" dirty="0">
                <a:solidFill>
                  <a:srgbClr val="222266"/>
                </a:solidFill>
                <a:effectLst/>
                <a:latin typeface="Arial" panose="020B0604020202020204" pitchFamily="34" charset="0"/>
              </a:rPr>
              <a:t> an </a:t>
            </a:r>
            <a:r>
              <a:rPr lang="en-GB" b="1" i="0" u="none" strike="noStrike" dirty="0" err="1">
                <a:solidFill>
                  <a:srgbClr val="222266"/>
                </a:solidFill>
                <a:effectLst/>
                <a:latin typeface="Arial" panose="020B0604020202020204" pitchFamily="34" charset="0"/>
              </a:rPr>
              <a:t>einen</a:t>
            </a:r>
            <a:r>
              <a:rPr lang="en-GB" b="1" i="0" u="none" strike="noStrike" dirty="0">
                <a:solidFill>
                  <a:srgbClr val="222266"/>
                </a:solidFill>
                <a:effectLst/>
                <a:latin typeface="Arial" panose="020B0604020202020204" pitchFamily="34" charset="0"/>
              </a:rPr>
              <a:t> WFS-Server </a:t>
            </a:r>
            <a:r>
              <a:rPr lang="en-GB" b="1" i="0" u="none" strike="noStrike" dirty="0" err="1">
                <a:solidFill>
                  <a:srgbClr val="222266"/>
                </a:solidFill>
                <a:effectLst/>
                <a:latin typeface="Arial" panose="020B0604020202020204" pitchFamily="34" charset="0"/>
              </a:rPr>
              <a:t>gestellt</a:t>
            </a:r>
            <a:r>
              <a:rPr lang="en-GB" b="1" i="0" u="none" strike="noStrike" dirty="0">
                <a:solidFill>
                  <a:srgbClr val="22226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1" i="0" u="none" strike="noStrike" dirty="0" err="1">
                <a:solidFill>
                  <a:srgbClr val="222266"/>
                </a:solidFill>
                <a:effectLst/>
                <a:latin typeface="Arial" panose="020B0604020202020204" pitchFamily="34" charset="0"/>
              </a:rPr>
              <a:t>werden</a:t>
            </a:r>
            <a:r>
              <a:rPr lang="en-GB" b="1" i="0" u="none" strike="noStrike" dirty="0">
                <a:solidFill>
                  <a:srgbClr val="222266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Ein Web Feature Service (WFS) Server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verwendet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andere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Anfragen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Web Map Service (WMS) Server, da der WFS-Standard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sich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auf den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Zugriff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und die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Abfrage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von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vektorbasierten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Geodaten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konzentriert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während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der WMS-Standard die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Visualisierung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von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Karten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Fokus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hat.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GetCapabilities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dieser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Anfrage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kann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der Client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Informationen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über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verfügbaren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Layer und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Funktionen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des WFS-Servers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abrufen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Die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Antwort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enthält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eine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XML-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Datei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die die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verfügbaren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Layer,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ihre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Eigenschaften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Metadaten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sowie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die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unterstützten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Operationen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Formate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enthält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DescribeFeatureType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dieser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Anfrage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kann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der Client die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Struktur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eines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bestimmten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Layers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abrufen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Die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Antwort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enthält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eine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XML-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Datei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die die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Eigenschaften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und Attribute des Layers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definiert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GetFeature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dieser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Anfrage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kann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der Client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vektorbasierte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Geodaten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einem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oder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mehreren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Layern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abrufen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Die Parameter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dieser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Anfrage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umfassen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gewünschten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Ausschnitt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die Attribute und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Eigenschaften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die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zurückgegeben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werden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sollen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und die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Filterbedingungen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die auf die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angewendet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werden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sollen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Transaction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dieser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Anfrage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kann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der Client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Änderungen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 den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auf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dem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WFS-Server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vornehmen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Die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Operationen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können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Insert, Update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oder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Delete sein, und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werden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einer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XML-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Datei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definiert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die an den Server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gesendet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wird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gibt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ebenfalls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noch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andere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Anfragen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LockFeature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GB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GetPropertyValue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und </a:t>
            </a:r>
            <a:r>
              <a:rPr lang="en-GB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GetFeatureWithLock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b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GB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98AED-4BB7-4348-B9CD-797BE48B94B8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02463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96E81-20BA-F551-6E69-5C9E84B44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94A96-BACC-340C-DC3B-8E97E958D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88313-BF7D-2FC9-6DA7-CF7F060B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4E37-24EF-394A-BCBF-C8046B0800A9}" type="datetimeFigureOut">
              <a:rPr lang="en-DE" smtClean="0"/>
              <a:t>04/11/2023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CC862-8165-6A10-052F-BB4853316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CC81E-CF35-352D-2AFC-4B8C2288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07BC-6D5E-D747-8BCF-B82461952B6B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2065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E675-D311-C280-496A-EC3D550D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AF2B2-B9E8-EFC2-0B35-0382DBF6E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CE580-D8B9-F1CF-1567-9EA82E86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4E37-24EF-394A-BCBF-C8046B0800A9}" type="datetimeFigureOut">
              <a:rPr lang="en-DE" smtClean="0"/>
              <a:t>04/11/2023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C744F-4056-8C10-1888-14AB216B5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9543-3E5F-5AD3-FDF7-CB48108B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07BC-6D5E-D747-8BCF-B82461952B6B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2883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C0E1FF-538F-D7B8-BC85-909E4C96E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331812-EF68-B3C8-B429-244D2210B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C280F-DF5C-19B7-3669-D9D400ED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4E37-24EF-394A-BCBF-C8046B0800A9}" type="datetimeFigureOut">
              <a:rPr lang="en-DE" smtClean="0"/>
              <a:t>04/11/2023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2023C-9235-E56B-9BE6-C4C4C88BC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2B72E-F68F-6E0E-2737-84448A600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07BC-6D5E-D747-8BCF-B82461952B6B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9586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71A49-4217-957F-087B-CE04428A7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F7AD7-8C97-BB2A-BF40-AE04FE29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52B75-C5C0-D17B-19FF-FE5B5BBBD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4E37-24EF-394A-BCBF-C8046B0800A9}" type="datetimeFigureOut">
              <a:rPr lang="en-DE" smtClean="0"/>
              <a:t>04/11/2023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07E80-2102-424C-0A21-444C0DCEE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1C271-F673-062E-2C8B-DA700ABB2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07BC-6D5E-D747-8BCF-B82461952B6B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6180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2DFE3-80B4-FC06-9B51-7BC81A4F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6FD3B-B4C1-390C-5C0D-A326A3285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97BDC-CCE2-EBB2-E078-F0314DEA7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4E37-24EF-394A-BCBF-C8046B0800A9}" type="datetimeFigureOut">
              <a:rPr lang="en-DE" smtClean="0"/>
              <a:t>04/11/2023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D8997-14BE-8A56-19FA-D6ABA13D0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7E2FE-7223-1011-D204-C24B7BB88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07BC-6D5E-D747-8BCF-B82461952B6B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7647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98D41-677F-F906-500D-F45F58AC1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790A9-6DEB-4F84-05B4-FBB36F16E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BA478-EC9F-A40F-ABCB-5AB002E53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1DB8F-6849-4E91-D9F0-249F0A070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4E37-24EF-394A-BCBF-C8046B0800A9}" type="datetimeFigureOut">
              <a:rPr lang="en-DE" smtClean="0"/>
              <a:t>04/11/2023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89BEF-BF9A-0D67-B31B-62EA8687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E21E7-D658-CA97-3B01-E9790AEE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07BC-6D5E-D747-8BCF-B82461952B6B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4611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E5598-8082-9AF0-8DC8-2A0B6F829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3B754-B077-AC27-F27D-D682D152B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7EEC3-7121-6060-3262-10CD65552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E7112-8A4F-A3C9-FAC5-7D1A75E64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CDF14-F957-2C1C-597D-B0529946F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924FFD-B468-AFBF-3A7C-03349D46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4E37-24EF-394A-BCBF-C8046B0800A9}" type="datetimeFigureOut">
              <a:rPr lang="en-DE" smtClean="0"/>
              <a:t>04/11/2023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498663-7387-E13E-4F6F-9DB749B74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5598C8-5A84-0A94-3C1C-A1336C2F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07BC-6D5E-D747-8BCF-B82461952B6B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884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D9479-A155-86BC-AABC-E43E82D50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24B7B-3521-EF86-BB5B-887491188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4E37-24EF-394A-BCBF-C8046B0800A9}" type="datetimeFigureOut">
              <a:rPr lang="en-DE" smtClean="0"/>
              <a:t>04/11/2023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72D6E-58F0-52CA-CA74-8513C394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AF860B-804D-11D0-6B0B-D822B80B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07BC-6D5E-D747-8BCF-B82461952B6B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056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EE70C3-D2A8-68EE-6629-0E8A12F6F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4E37-24EF-394A-BCBF-C8046B0800A9}" type="datetimeFigureOut">
              <a:rPr lang="en-DE" smtClean="0"/>
              <a:t>04/11/2023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EB6B2-09FA-464F-66B1-CDB21E52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3A070-63B4-173D-EBCB-8A8921BF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07BC-6D5E-D747-8BCF-B82461952B6B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7367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181C8-D512-3659-8975-9233E7815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B19B0-CDD1-5E0A-499C-6BBB1A226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58630-69E8-3182-39EC-822FCBB4B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73F77-BE05-DB1D-BBF0-E569B43B0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4E37-24EF-394A-BCBF-C8046B0800A9}" type="datetimeFigureOut">
              <a:rPr lang="en-DE" smtClean="0"/>
              <a:t>04/11/2023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84F1A-478A-5B17-6BAB-E05597C9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DE23F-89E0-44AE-6B57-05E32FF7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07BC-6D5E-D747-8BCF-B82461952B6B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334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BFDD6-A0AF-EE87-AA47-C3F501240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9314AC-9D67-D82A-3B51-CEB48ECE3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1EBAD-0BF3-E416-A340-BDF9EA283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C9B80-6E28-BD75-A3A2-50A330BBB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4E37-24EF-394A-BCBF-C8046B0800A9}" type="datetimeFigureOut">
              <a:rPr lang="en-DE" smtClean="0"/>
              <a:t>04/11/2023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0ABA3-1936-97C7-21DB-A975C49EF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3A8FD-542E-A027-19B1-A308AB8A5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C07BC-6D5E-D747-8BCF-B82461952B6B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24230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E44583-B9FC-333F-0AB2-AA23F6BC8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FAF47-8F87-3D3F-84F2-37CCD1EFA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90F54-AFFE-C355-BAC4-25940BB51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4E37-24EF-394A-BCBF-C8046B0800A9}" type="datetimeFigureOut">
              <a:rPr lang="en-DE" smtClean="0"/>
              <a:t>04/11/2023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608E0-52C9-CDB1-63B2-B176475B9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8906E-BA56-B9DC-727A-78516B3BD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C07BC-6D5E-D747-8BCF-B82461952B6B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03544B8-41BC-93F4-E7E7-009B22C42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094" y="1834979"/>
            <a:ext cx="8015807" cy="19029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C2224DB-AE92-0560-4E76-511D24BEA152}"/>
              </a:ext>
            </a:extLst>
          </p:cNvPr>
          <p:cNvSpPr txBox="1"/>
          <p:nvPr/>
        </p:nvSpPr>
        <p:spPr>
          <a:xfrm>
            <a:off x="3086360" y="3737919"/>
            <a:ext cx="6019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400" b="1" dirty="0"/>
              <a:t>OGC–Standards und Geospatial Web Services</a:t>
            </a:r>
          </a:p>
        </p:txBody>
      </p:sp>
    </p:spTree>
    <p:extLst>
      <p:ext uri="{BB962C8B-B14F-4D97-AF65-F5344CB8AC3E}">
        <p14:creationId xmlns:p14="http://schemas.microsoft.com/office/powerpoint/2010/main" val="825936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03544B8-41BC-93F4-E7E7-009B22C42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990" y="0"/>
            <a:ext cx="3224010" cy="76537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C2224DB-AE92-0560-4E76-511D24BEA152}"/>
              </a:ext>
            </a:extLst>
          </p:cNvPr>
          <p:cNvSpPr txBox="1"/>
          <p:nvPr/>
        </p:nvSpPr>
        <p:spPr>
          <a:xfrm>
            <a:off x="521635" y="816891"/>
            <a:ext cx="7122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b="1" dirty="0"/>
              <a:t>Perspektivwechsel vom Client zum Provider – Was ist GeoServer?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333DD781-1CD8-E909-A3FC-8AC8A6737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815" y="2260968"/>
            <a:ext cx="9636369" cy="303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1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03544B8-41BC-93F4-E7E7-009B22C42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990" y="0"/>
            <a:ext cx="3224010" cy="76537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C2224DB-AE92-0560-4E76-511D24BEA152}"/>
              </a:ext>
            </a:extLst>
          </p:cNvPr>
          <p:cNvSpPr txBox="1"/>
          <p:nvPr/>
        </p:nvSpPr>
        <p:spPr>
          <a:xfrm>
            <a:off x="521635" y="816891"/>
            <a:ext cx="3943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b="1" dirty="0"/>
              <a:t>Welche Funktionen hat GeoServer?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589F6DF-9A78-BECE-41B4-6E216D23CB79}"/>
              </a:ext>
            </a:extLst>
          </p:cNvPr>
          <p:cNvSpPr/>
          <p:nvPr/>
        </p:nvSpPr>
        <p:spPr>
          <a:xfrm>
            <a:off x="428633" y="1846374"/>
            <a:ext cx="1707498" cy="700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Daten</a:t>
            </a:r>
            <a:r>
              <a:rPr lang="en-GB" dirty="0"/>
              <a:t>-management</a:t>
            </a:r>
            <a:endParaRPr lang="en-DE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B9E18E3-38D3-B1E3-0034-24B734098EEA}"/>
              </a:ext>
            </a:extLst>
          </p:cNvPr>
          <p:cNvSpPr/>
          <p:nvPr/>
        </p:nvSpPr>
        <p:spPr>
          <a:xfrm>
            <a:off x="428633" y="2796228"/>
            <a:ext cx="1707498" cy="700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Daten-verarbeitung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13E5A33-8B66-D337-EB23-58CBCBD6B200}"/>
              </a:ext>
            </a:extLst>
          </p:cNvPr>
          <p:cNvSpPr/>
          <p:nvPr/>
        </p:nvSpPr>
        <p:spPr>
          <a:xfrm>
            <a:off x="428633" y="3746082"/>
            <a:ext cx="1707498" cy="700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Bereitstellung von Webdiensten</a:t>
            </a:r>
            <a:endParaRPr lang="en-DE" sz="16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6249B02-3EA5-F7A0-A209-9234179B59EA}"/>
              </a:ext>
            </a:extLst>
          </p:cNvPr>
          <p:cNvSpPr/>
          <p:nvPr/>
        </p:nvSpPr>
        <p:spPr>
          <a:xfrm>
            <a:off x="428633" y="4691124"/>
            <a:ext cx="1707498" cy="700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Sicherheit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FC2FC236-625F-5F87-EC29-088A5056ED22}"/>
              </a:ext>
            </a:extLst>
          </p:cNvPr>
          <p:cNvSpPr/>
          <p:nvPr/>
        </p:nvSpPr>
        <p:spPr>
          <a:xfrm>
            <a:off x="2443170" y="195410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0D0B319-4AD1-B8D9-E1DC-3D9C1DDA8034}"/>
              </a:ext>
            </a:extLst>
          </p:cNvPr>
          <p:cNvSpPr/>
          <p:nvPr/>
        </p:nvSpPr>
        <p:spPr>
          <a:xfrm>
            <a:off x="2443170" y="290395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E861F25-742E-67F8-1224-9611D496AFEC}"/>
              </a:ext>
            </a:extLst>
          </p:cNvPr>
          <p:cNvSpPr/>
          <p:nvPr/>
        </p:nvSpPr>
        <p:spPr>
          <a:xfrm>
            <a:off x="2443170" y="385381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0211B4EE-FB5F-67A9-61D8-31E75257F50D}"/>
              </a:ext>
            </a:extLst>
          </p:cNvPr>
          <p:cNvSpPr/>
          <p:nvPr/>
        </p:nvSpPr>
        <p:spPr>
          <a:xfrm>
            <a:off x="2443171" y="479709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EA44B8-6C43-105D-F184-ACA47C0F1709}"/>
              </a:ext>
            </a:extLst>
          </p:cNvPr>
          <p:cNvSpPr txBox="1"/>
          <p:nvPr/>
        </p:nvSpPr>
        <p:spPr>
          <a:xfrm>
            <a:off x="3728617" y="1971105"/>
            <a:ext cx="674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Importieren und Verwalten von Geodaten aus verschiedenen Quellen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DB3A01-FA99-7A9C-A5F4-273C92F89943}"/>
              </a:ext>
            </a:extLst>
          </p:cNvPr>
          <p:cNvSpPr txBox="1"/>
          <p:nvPr/>
        </p:nvSpPr>
        <p:spPr>
          <a:xfrm>
            <a:off x="3728617" y="2823106"/>
            <a:ext cx="7564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Transformieren und filtern von Geodaten in verschiedene Formate, Projektionen und Gruppierungen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90D455-CBDE-74E9-B224-5502CAF71A3C}"/>
              </a:ext>
            </a:extLst>
          </p:cNvPr>
          <p:cNvSpPr txBox="1"/>
          <p:nvPr/>
        </p:nvSpPr>
        <p:spPr>
          <a:xfrm>
            <a:off x="3728617" y="3771460"/>
            <a:ext cx="7329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Ermöglicht Nutzern das visulaisieren, analysieren, und herunterladen von Geodaten über das Internet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039B05-5DA6-3961-5F13-8C9F4636078D}"/>
              </a:ext>
            </a:extLst>
          </p:cNvPr>
          <p:cNvSpPr txBox="1"/>
          <p:nvPr/>
        </p:nvSpPr>
        <p:spPr>
          <a:xfrm>
            <a:off x="3730235" y="4722020"/>
            <a:ext cx="707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DE" dirty="0"/>
              <a:t>obuste Sicherheitsinfrastruktur die Authentifizierung, Autorisierung und HTTPS-Verschlüssselung unterstützt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A0F75E3-A018-19F5-3D54-65B38B3B5F08}"/>
              </a:ext>
            </a:extLst>
          </p:cNvPr>
          <p:cNvSpPr/>
          <p:nvPr/>
        </p:nvSpPr>
        <p:spPr>
          <a:xfrm>
            <a:off x="428633" y="5631652"/>
            <a:ext cx="1707498" cy="700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Skalierbarkeit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D04963F-E6E8-75ED-AF3B-D22736BABDFD}"/>
              </a:ext>
            </a:extLst>
          </p:cNvPr>
          <p:cNvSpPr/>
          <p:nvPr/>
        </p:nvSpPr>
        <p:spPr>
          <a:xfrm>
            <a:off x="2443171" y="573762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CE74B5-64F9-A8E3-4382-39CBFA9A0553}"/>
              </a:ext>
            </a:extLst>
          </p:cNvPr>
          <p:cNvSpPr txBox="1"/>
          <p:nvPr/>
        </p:nvSpPr>
        <p:spPr>
          <a:xfrm>
            <a:off x="3728617" y="5651968"/>
            <a:ext cx="707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Plattformübergreifend einsetzbar und in der Lage hohe Lasten zu bewältigen</a:t>
            </a:r>
          </a:p>
        </p:txBody>
      </p:sp>
    </p:spTree>
    <p:extLst>
      <p:ext uri="{BB962C8B-B14F-4D97-AF65-F5344CB8AC3E}">
        <p14:creationId xmlns:p14="http://schemas.microsoft.com/office/powerpoint/2010/main" val="331184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03544B8-41BC-93F4-E7E7-009B22C42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990" y="0"/>
            <a:ext cx="3224010" cy="76537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776322A7-A204-2DB3-829D-4C17127E9666}"/>
              </a:ext>
            </a:extLst>
          </p:cNvPr>
          <p:cNvGrpSpPr/>
          <p:nvPr/>
        </p:nvGrpSpPr>
        <p:grpSpPr>
          <a:xfrm>
            <a:off x="5105370" y="2064981"/>
            <a:ext cx="1878227" cy="1969500"/>
            <a:chOff x="5105370" y="2064981"/>
            <a:chExt cx="1878227" cy="19695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102FEE0-7326-9C57-925E-E2B349B17EFA}"/>
                </a:ext>
              </a:extLst>
            </p:cNvPr>
            <p:cNvSpPr/>
            <p:nvPr/>
          </p:nvSpPr>
          <p:spPr>
            <a:xfrm>
              <a:off x="5105370" y="2823519"/>
              <a:ext cx="1878227" cy="1210962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Geospatial Web Service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2717EE-5D73-35D3-01F4-BD68B2FFC9A3}"/>
                </a:ext>
              </a:extLst>
            </p:cNvPr>
            <p:cNvSpPr txBox="1"/>
            <p:nvPr/>
          </p:nvSpPr>
          <p:spPr>
            <a:xfrm>
              <a:off x="5447107" y="2064981"/>
              <a:ext cx="1194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dirty="0"/>
                <a:t>Webdienst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218A4BB-18CE-FC19-1814-2294DE41E45F}"/>
              </a:ext>
            </a:extLst>
          </p:cNvPr>
          <p:cNvGrpSpPr/>
          <p:nvPr/>
        </p:nvGrpSpPr>
        <p:grpSpPr>
          <a:xfrm>
            <a:off x="1885130" y="2064981"/>
            <a:ext cx="2680951" cy="2195778"/>
            <a:chOff x="1885130" y="2064981"/>
            <a:chExt cx="2680951" cy="219577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E472AD3-B5D9-98E0-22EA-373F19E542FD}"/>
                </a:ext>
              </a:extLst>
            </p:cNvPr>
            <p:cNvGrpSpPr/>
            <p:nvPr/>
          </p:nvGrpSpPr>
          <p:grpSpPr>
            <a:xfrm>
              <a:off x="1885130" y="2064981"/>
              <a:ext cx="1663521" cy="2195778"/>
              <a:chOff x="1885130" y="2064981"/>
              <a:chExt cx="1663521" cy="2195778"/>
            </a:xfrm>
          </p:grpSpPr>
          <p:pic>
            <p:nvPicPr>
              <p:cNvPr id="15" name="Graphic 14" descr="Building with solid fill">
                <a:extLst>
                  <a:ext uri="{FF2B5EF4-FFF2-40B4-BE49-F238E27FC236}">
                    <a16:creationId xmlns:a16="http://schemas.microsoft.com/office/drawing/2014/main" id="{8C04ABE2-5316-095C-372E-FDC2370148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885130" y="2597238"/>
                <a:ext cx="1663521" cy="1663521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9070231-D752-915B-B961-5C9F88977D00}"/>
                  </a:ext>
                </a:extLst>
              </p:cNvPr>
              <p:cNvSpPr txBox="1"/>
              <p:nvPr/>
            </p:nvSpPr>
            <p:spPr>
              <a:xfrm>
                <a:off x="2217651" y="2064981"/>
                <a:ext cx="9984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dirty="0"/>
                  <a:t>Anbieter</a:t>
                </a:r>
              </a:p>
            </p:txBody>
          </p:sp>
        </p:grp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409AD6E8-DC25-C25A-DC39-018895B04A13}"/>
                </a:ext>
              </a:extLst>
            </p:cNvPr>
            <p:cNvSpPr/>
            <p:nvPr/>
          </p:nvSpPr>
          <p:spPr>
            <a:xfrm>
              <a:off x="3548650" y="3168199"/>
              <a:ext cx="1017431" cy="55379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/>
                <a:t>Daten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0E53318-F965-5B95-2465-CF5362E018E7}"/>
              </a:ext>
            </a:extLst>
          </p:cNvPr>
          <p:cNvGrpSpPr/>
          <p:nvPr/>
        </p:nvGrpSpPr>
        <p:grpSpPr>
          <a:xfrm>
            <a:off x="7522885" y="2064981"/>
            <a:ext cx="3057110" cy="2195777"/>
            <a:chOff x="7522885" y="2064981"/>
            <a:chExt cx="3057110" cy="219577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AA7FF37-5CC1-EF3F-9908-D264A7F52A0A}"/>
                </a:ext>
              </a:extLst>
            </p:cNvPr>
            <p:cNvGrpSpPr/>
            <p:nvPr/>
          </p:nvGrpSpPr>
          <p:grpSpPr>
            <a:xfrm>
              <a:off x="8916474" y="2064981"/>
              <a:ext cx="1663521" cy="2195777"/>
              <a:chOff x="8916474" y="2064981"/>
              <a:chExt cx="1663521" cy="2195777"/>
            </a:xfrm>
          </p:grpSpPr>
          <p:pic>
            <p:nvPicPr>
              <p:cNvPr id="8" name="Graphic 7" descr="Users with solid fill">
                <a:extLst>
                  <a:ext uri="{FF2B5EF4-FFF2-40B4-BE49-F238E27FC236}">
                    <a16:creationId xmlns:a16="http://schemas.microsoft.com/office/drawing/2014/main" id="{793CCD37-8A01-6D3A-F6FD-80A5777E09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916474" y="2597237"/>
                <a:ext cx="1663521" cy="1663521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AB87A4E-B3D6-2D6B-904A-A71DC5427A4B}"/>
                  </a:ext>
                </a:extLst>
              </p:cNvPr>
              <p:cNvSpPr txBox="1"/>
              <p:nvPr/>
            </p:nvSpPr>
            <p:spPr>
              <a:xfrm>
                <a:off x="9176795" y="2064981"/>
                <a:ext cx="1142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dirty="0"/>
                  <a:t>Endnutzer</a:t>
                </a:r>
              </a:p>
            </p:txBody>
          </p:sp>
        </p:grp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85D7315F-C17D-14F4-C13A-FE7E6803BA26}"/>
                </a:ext>
              </a:extLst>
            </p:cNvPr>
            <p:cNvSpPr/>
            <p:nvPr/>
          </p:nvSpPr>
          <p:spPr>
            <a:xfrm>
              <a:off x="7522885" y="3168199"/>
              <a:ext cx="1017431" cy="55379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/>
                <a:t>Daten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C2224DB-AE92-0560-4E76-511D24BEA152}"/>
              </a:ext>
            </a:extLst>
          </p:cNvPr>
          <p:cNvSpPr txBox="1"/>
          <p:nvPr/>
        </p:nvSpPr>
        <p:spPr>
          <a:xfrm>
            <a:off x="521635" y="816891"/>
            <a:ext cx="7175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b="1" dirty="0"/>
              <a:t>Was sind Geospatial Web Services und wofür braucht man diese? </a:t>
            </a:r>
          </a:p>
        </p:txBody>
      </p:sp>
    </p:spTree>
    <p:extLst>
      <p:ext uri="{BB962C8B-B14F-4D97-AF65-F5344CB8AC3E}">
        <p14:creationId xmlns:p14="http://schemas.microsoft.com/office/powerpoint/2010/main" val="423027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03544B8-41BC-93F4-E7E7-009B22C42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990" y="0"/>
            <a:ext cx="3224010" cy="76537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FA7E5A7-E088-1565-7638-188BD6FC8480}"/>
              </a:ext>
            </a:extLst>
          </p:cNvPr>
          <p:cNvGrpSpPr/>
          <p:nvPr/>
        </p:nvGrpSpPr>
        <p:grpSpPr>
          <a:xfrm>
            <a:off x="2966435" y="3019666"/>
            <a:ext cx="1663521" cy="1829193"/>
            <a:chOff x="8916474" y="2328533"/>
            <a:chExt cx="1663521" cy="1829193"/>
          </a:xfrm>
        </p:grpSpPr>
        <p:pic>
          <p:nvPicPr>
            <p:cNvPr id="8" name="Graphic 7" descr="Users with solid fill">
              <a:extLst>
                <a:ext uri="{FF2B5EF4-FFF2-40B4-BE49-F238E27FC236}">
                  <a16:creationId xmlns:a16="http://schemas.microsoft.com/office/drawing/2014/main" id="{793CCD37-8A01-6D3A-F6FD-80A5777E0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16474" y="2494205"/>
              <a:ext cx="1663521" cy="166352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AB87A4E-B3D6-2D6B-904A-A71DC5427A4B}"/>
                </a:ext>
              </a:extLst>
            </p:cNvPr>
            <p:cNvSpPr txBox="1"/>
            <p:nvPr/>
          </p:nvSpPr>
          <p:spPr>
            <a:xfrm>
              <a:off x="9385250" y="2328533"/>
              <a:ext cx="725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dirty="0"/>
                <a:t>Client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C2224DB-AE92-0560-4E76-511D24BEA152}"/>
              </a:ext>
            </a:extLst>
          </p:cNvPr>
          <p:cNvSpPr txBox="1"/>
          <p:nvPr/>
        </p:nvSpPr>
        <p:spPr>
          <a:xfrm>
            <a:off x="521635" y="816891"/>
            <a:ext cx="9122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b="1" dirty="0"/>
              <a:t>Wie sind Geospatial Web Services aufgebaut und gibt es vorherrschende Standards?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38738A6-CA67-A10D-819D-69104AE9C1E6}"/>
              </a:ext>
            </a:extLst>
          </p:cNvPr>
          <p:cNvGrpSpPr/>
          <p:nvPr/>
        </p:nvGrpSpPr>
        <p:grpSpPr>
          <a:xfrm>
            <a:off x="7665612" y="3019666"/>
            <a:ext cx="1368379" cy="1737711"/>
            <a:chOff x="8461419" y="2875002"/>
            <a:chExt cx="1368379" cy="173771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070231-D752-915B-B961-5C9F88977D00}"/>
                </a:ext>
              </a:extLst>
            </p:cNvPr>
            <p:cNvSpPr txBox="1"/>
            <p:nvPr/>
          </p:nvSpPr>
          <p:spPr>
            <a:xfrm>
              <a:off x="8752776" y="2875002"/>
              <a:ext cx="785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dirty="0"/>
                <a:t>Server</a:t>
              </a:r>
            </a:p>
          </p:txBody>
        </p:sp>
        <p:pic>
          <p:nvPicPr>
            <p:cNvPr id="14" name="Graphic 13" descr="Server with solid fill">
              <a:extLst>
                <a:ext uri="{FF2B5EF4-FFF2-40B4-BE49-F238E27FC236}">
                  <a16:creationId xmlns:a16="http://schemas.microsoft.com/office/drawing/2014/main" id="{AE5D48FE-99A4-9F7F-04A4-F72639244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461419" y="3244334"/>
              <a:ext cx="1368379" cy="1368379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EB6142C-CEF0-5459-3627-0CAA33F615F0}"/>
              </a:ext>
            </a:extLst>
          </p:cNvPr>
          <p:cNvGrpSpPr/>
          <p:nvPr/>
        </p:nvGrpSpPr>
        <p:grpSpPr>
          <a:xfrm>
            <a:off x="3733798" y="1854526"/>
            <a:ext cx="4727621" cy="854609"/>
            <a:chOff x="3733798" y="1854526"/>
            <a:chExt cx="4727621" cy="854609"/>
          </a:xfrm>
        </p:grpSpPr>
        <p:sp>
          <p:nvSpPr>
            <p:cNvPr id="7" name="U-turn Arrow 6">
              <a:extLst>
                <a:ext uri="{FF2B5EF4-FFF2-40B4-BE49-F238E27FC236}">
                  <a16:creationId xmlns:a16="http://schemas.microsoft.com/office/drawing/2014/main" id="{C9544B3A-CE20-9833-C924-8820A2992F1D}"/>
                </a:ext>
              </a:extLst>
            </p:cNvPr>
            <p:cNvSpPr/>
            <p:nvPr/>
          </p:nvSpPr>
          <p:spPr>
            <a:xfrm>
              <a:off x="3733798" y="2223858"/>
              <a:ext cx="4727621" cy="485277"/>
            </a:xfrm>
            <a:prstGeom prst="uturnArrow">
              <a:avLst>
                <a:gd name="adj1" fmla="val 19692"/>
                <a:gd name="adj2" fmla="val 25000"/>
                <a:gd name="adj3" fmla="val 25000"/>
                <a:gd name="adj4" fmla="val 7500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49DF14-FF7A-B6BC-6E52-73FFF3755401}"/>
                </a:ext>
              </a:extLst>
            </p:cNvPr>
            <p:cNvSpPr txBox="1"/>
            <p:nvPr/>
          </p:nvSpPr>
          <p:spPr>
            <a:xfrm>
              <a:off x="5390518" y="1854526"/>
              <a:ext cx="1410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dirty="0"/>
                <a:t>URL-Anfrage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57FD771-7B81-DDC4-4F60-1957D9978F09}"/>
              </a:ext>
            </a:extLst>
          </p:cNvPr>
          <p:cNvGrpSpPr/>
          <p:nvPr/>
        </p:nvGrpSpPr>
        <p:grpSpPr>
          <a:xfrm>
            <a:off x="3660818" y="4990635"/>
            <a:ext cx="4727621" cy="811720"/>
            <a:chOff x="3660818" y="4990635"/>
            <a:chExt cx="4727621" cy="811720"/>
          </a:xfrm>
        </p:grpSpPr>
        <p:sp>
          <p:nvSpPr>
            <p:cNvPr id="9" name="U-turn Arrow 8">
              <a:extLst>
                <a:ext uri="{FF2B5EF4-FFF2-40B4-BE49-F238E27FC236}">
                  <a16:creationId xmlns:a16="http://schemas.microsoft.com/office/drawing/2014/main" id="{558D87C7-EBC1-A220-65C3-251326DFE26F}"/>
                </a:ext>
              </a:extLst>
            </p:cNvPr>
            <p:cNvSpPr/>
            <p:nvPr/>
          </p:nvSpPr>
          <p:spPr>
            <a:xfrm rot="10800000">
              <a:off x="3660818" y="4990635"/>
              <a:ext cx="4727621" cy="485277"/>
            </a:xfrm>
            <a:prstGeom prst="uturnArrow">
              <a:avLst>
                <a:gd name="adj1" fmla="val 19692"/>
                <a:gd name="adj2" fmla="val 25000"/>
                <a:gd name="adj3" fmla="val 25000"/>
                <a:gd name="adj4" fmla="val 7500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963DE1-F404-F3AB-176A-A267A9B3EBAE}"/>
                </a:ext>
              </a:extLst>
            </p:cNvPr>
            <p:cNvSpPr txBox="1"/>
            <p:nvPr/>
          </p:nvSpPr>
          <p:spPr>
            <a:xfrm>
              <a:off x="4487931" y="5433023"/>
              <a:ext cx="3216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dirty="0"/>
                <a:t>Daten/Funktionalitäten-Antwort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3E00496-EDCB-3CFB-5BA0-D6934D899196}"/>
              </a:ext>
            </a:extLst>
          </p:cNvPr>
          <p:cNvSpPr txBox="1"/>
          <p:nvPr/>
        </p:nvSpPr>
        <p:spPr>
          <a:xfrm>
            <a:off x="4834531" y="3526719"/>
            <a:ext cx="2522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dirty="0"/>
              <a:t>Standardisierte </a:t>
            </a:r>
          </a:p>
          <a:p>
            <a:pPr algn="ctr"/>
            <a:r>
              <a:rPr lang="en-DE" dirty="0"/>
              <a:t>Schnittstellen durch OGC</a:t>
            </a:r>
          </a:p>
        </p:txBody>
      </p:sp>
    </p:spTree>
    <p:extLst>
      <p:ext uri="{BB962C8B-B14F-4D97-AF65-F5344CB8AC3E}">
        <p14:creationId xmlns:p14="http://schemas.microsoft.com/office/powerpoint/2010/main" val="281850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03544B8-41BC-93F4-E7E7-009B22C42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990" y="0"/>
            <a:ext cx="3224010" cy="76537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C2224DB-AE92-0560-4E76-511D24BEA152}"/>
              </a:ext>
            </a:extLst>
          </p:cNvPr>
          <p:cNvSpPr txBox="1"/>
          <p:nvPr/>
        </p:nvSpPr>
        <p:spPr>
          <a:xfrm>
            <a:off x="521635" y="816891"/>
            <a:ext cx="4616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b="1" dirty="0"/>
              <a:t>Was ist das Open Geospatial Consortium?</a:t>
            </a:r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C41AF678-3317-D5BA-DB7D-00540E3C2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5727" y="1679771"/>
            <a:ext cx="7840545" cy="399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03544B8-41BC-93F4-E7E7-009B22C42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990" y="0"/>
            <a:ext cx="3224010" cy="76537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C2224DB-AE92-0560-4E76-511D24BEA152}"/>
              </a:ext>
            </a:extLst>
          </p:cNvPr>
          <p:cNvSpPr txBox="1"/>
          <p:nvPr/>
        </p:nvSpPr>
        <p:spPr>
          <a:xfrm>
            <a:off x="521635" y="816891"/>
            <a:ext cx="8871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b="1" dirty="0"/>
              <a:t>Wie sehen die OGC-Architekturelemente und die wichtigsten OGC-Standards aus?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F52357B-F266-319F-EE6C-102B52CA196F}"/>
              </a:ext>
            </a:extLst>
          </p:cNvPr>
          <p:cNvGrpSpPr/>
          <p:nvPr/>
        </p:nvGrpSpPr>
        <p:grpSpPr>
          <a:xfrm>
            <a:off x="2246474" y="1859196"/>
            <a:ext cx="7359429" cy="3686646"/>
            <a:chOff x="2246474" y="1387694"/>
            <a:chExt cx="7359429" cy="368664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4234980-6AC5-E9B0-C93D-15D76BA94497}"/>
                </a:ext>
              </a:extLst>
            </p:cNvPr>
            <p:cNvGrpSpPr/>
            <p:nvPr/>
          </p:nvGrpSpPr>
          <p:grpSpPr>
            <a:xfrm>
              <a:off x="2246474" y="3245147"/>
              <a:ext cx="1864036" cy="1829193"/>
              <a:chOff x="8816216" y="2328533"/>
              <a:chExt cx="1864036" cy="1829193"/>
            </a:xfrm>
          </p:grpSpPr>
          <p:pic>
            <p:nvPicPr>
              <p:cNvPr id="3" name="Graphic 2" descr="Users with solid fill">
                <a:extLst>
                  <a:ext uri="{FF2B5EF4-FFF2-40B4-BE49-F238E27FC236}">
                    <a16:creationId xmlns:a16="http://schemas.microsoft.com/office/drawing/2014/main" id="{7A04AFFA-3A3B-D099-1EC9-89A2C06E41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916474" y="2494205"/>
                <a:ext cx="1663521" cy="1663521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53889F-34BE-AECD-2264-E243BA0505F7}"/>
                  </a:ext>
                </a:extLst>
              </p:cNvPr>
              <p:cNvSpPr txBox="1"/>
              <p:nvPr/>
            </p:nvSpPr>
            <p:spPr>
              <a:xfrm>
                <a:off x="8816216" y="2328533"/>
                <a:ext cx="18640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dirty="0"/>
                  <a:t>Service Requester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E753634-DEDD-E96C-49EE-90FAFA730C0C}"/>
                </a:ext>
              </a:extLst>
            </p:cNvPr>
            <p:cNvGrpSpPr/>
            <p:nvPr/>
          </p:nvGrpSpPr>
          <p:grpSpPr>
            <a:xfrm>
              <a:off x="7904219" y="3245147"/>
              <a:ext cx="1701684" cy="1737847"/>
              <a:chOff x="8294766" y="2874866"/>
              <a:chExt cx="1701684" cy="173784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0B09EE-6593-3121-A5F3-9AC7D01E4A22}"/>
                  </a:ext>
                </a:extLst>
              </p:cNvPr>
              <p:cNvSpPr txBox="1"/>
              <p:nvPr/>
            </p:nvSpPr>
            <p:spPr>
              <a:xfrm>
                <a:off x="8294766" y="2874866"/>
                <a:ext cx="17016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dirty="0"/>
                  <a:t>Service Provider</a:t>
                </a:r>
              </a:p>
            </p:txBody>
          </p:sp>
          <p:pic>
            <p:nvPicPr>
              <p:cNvPr id="8" name="Graphic 7" descr="Server with solid fill">
                <a:extLst>
                  <a:ext uri="{FF2B5EF4-FFF2-40B4-BE49-F238E27FC236}">
                    <a16:creationId xmlns:a16="http://schemas.microsoft.com/office/drawing/2014/main" id="{DCB7F514-27DC-0C59-C973-3C55A948EF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461419" y="3244334"/>
                <a:ext cx="1368379" cy="1368379"/>
              </a:xfrm>
              <a:prstGeom prst="rect">
                <a:avLst/>
              </a:prstGeom>
            </p:spPr>
          </p:pic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8038E7C-DCE3-B2EC-F146-E1DCE21C6E2D}"/>
                </a:ext>
              </a:extLst>
            </p:cNvPr>
            <p:cNvGrpSpPr/>
            <p:nvPr/>
          </p:nvGrpSpPr>
          <p:grpSpPr>
            <a:xfrm>
              <a:off x="5144918" y="1387694"/>
              <a:ext cx="1659300" cy="1711526"/>
              <a:chOff x="5266350" y="1717474"/>
              <a:chExt cx="1659300" cy="1711526"/>
            </a:xfrm>
          </p:grpSpPr>
          <p:pic>
            <p:nvPicPr>
              <p:cNvPr id="18" name="Graphic 17" descr="Document with solid fill">
                <a:extLst>
                  <a:ext uri="{FF2B5EF4-FFF2-40B4-BE49-F238E27FC236}">
                    <a16:creationId xmlns:a16="http://schemas.microsoft.com/office/drawing/2014/main" id="{B4E2D6D2-D583-A61D-C395-8B6CFC40DE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411811" y="2060622"/>
                <a:ext cx="1368378" cy="1368378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E953E7-6EF8-82F9-BAA2-45CBF517DB80}"/>
                  </a:ext>
                </a:extLst>
              </p:cNvPr>
              <p:cNvSpPr txBox="1"/>
              <p:nvPr/>
            </p:nvSpPr>
            <p:spPr>
              <a:xfrm>
                <a:off x="5266350" y="1717474"/>
                <a:ext cx="1659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dirty="0"/>
                  <a:t>Service Registry</a:t>
                </a:r>
              </a:p>
            </p:txBody>
          </p:sp>
        </p:grp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8C88235A-E720-1B43-AC9D-10E0B3EFD333}"/>
                </a:ext>
              </a:extLst>
            </p:cNvPr>
            <p:cNvSpPr/>
            <p:nvPr/>
          </p:nvSpPr>
          <p:spPr>
            <a:xfrm>
              <a:off x="6822101" y="4014227"/>
              <a:ext cx="978408" cy="2283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7ADB494E-3750-8A3B-F64A-766B888DB49E}"/>
                </a:ext>
              </a:extLst>
            </p:cNvPr>
            <p:cNvSpPr/>
            <p:nvPr/>
          </p:nvSpPr>
          <p:spPr>
            <a:xfrm rot="10800000">
              <a:off x="4245979" y="4231690"/>
              <a:ext cx="978408" cy="2283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231E9FC-1019-394C-1BFC-980BA1B9BD86}"/>
                </a:ext>
              </a:extLst>
            </p:cNvPr>
            <p:cNvSpPr/>
            <p:nvPr/>
          </p:nvSpPr>
          <p:spPr>
            <a:xfrm>
              <a:off x="4363732" y="4080164"/>
              <a:ext cx="978409" cy="116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5F7C987-7D73-487A-AE2B-3C770D1EE2C1}"/>
                </a:ext>
              </a:extLst>
            </p:cNvPr>
            <p:cNvSpPr/>
            <p:nvPr/>
          </p:nvSpPr>
          <p:spPr>
            <a:xfrm>
              <a:off x="6707240" y="4288844"/>
              <a:ext cx="978409" cy="116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B7E8B59-001C-A61B-E48B-7B679E970F83}"/>
                </a:ext>
              </a:extLst>
            </p:cNvPr>
            <p:cNvSpPr/>
            <p:nvPr/>
          </p:nvSpPr>
          <p:spPr>
            <a:xfrm>
              <a:off x="5210912" y="4042524"/>
              <a:ext cx="1659300" cy="4001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Service Broker</a:t>
              </a:r>
            </a:p>
          </p:txBody>
        </p: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AB0FAEDC-A8EE-18E4-F973-068416708492}"/>
                </a:ext>
              </a:extLst>
            </p:cNvPr>
            <p:cNvCxnSpPr>
              <a:cxnSpLocks/>
              <a:stCxn id="7" idx="0"/>
              <a:endCxn id="18" idx="3"/>
            </p:cNvCxnSpPr>
            <p:nvPr/>
          </p:nvCxnSpPr>
          <p:spPr>
            <a:xfrm rot="16200000" flipV="1">
              <a:off x="7291851" y="1781937"/>
              <a:ext cx="830116" cy="2096304"/>
            </a:xfrm>
            <a:prstGeom prst="bentConnector2">
              <a:avLst/>
            </a:prstGeom>
            <a:ln w="952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>
              <a:extLst>
                <a:ext uri="{FF2B5EF4-FFF2-40B4-BE49-F238E27FC236}">
                  <a16:creationId xmlns:a16="http://schemas.microsoft.com/office/drawing/2014/main" id="{D2A60CBB-3398-7745-D2A2-499D731732ED}"/>
                </a:ext>
              </a:extLst>
            </p:cNvPr>
            <p:cNvCxnSpPr>
              <a:cxnSpLocks/>
              <a:stCxn id="18" idx="1"/>
              <a:endCxn id="5" idx="0"/>
            </p:cNvCxnSpPr>
            <p:nvPr/>
          </p:nvCxnSpPr>
          <p:spPr>
            <a:xfrm rot="10800000" flipV="1">
              <a:off x="3178493" y="2415031"/>
              <a:ext cx="2111887" cy="830116"/>
            </a:xfrm>
            <a:prstGeom prst="bentConnector2">
              <a:avLst/>
            </a:prstGeom>
            <a:ln w="952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010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03544B8-41BC-93F4-E7E7-009B22C42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990" y="0"/>
            <a:ext cx="3224010" cy="76537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C2224DB-AE92-0560-4E76-511D24BEA152}"/>
              </a:ext>
            </a:extLst>
          </p:cNvPr>
          <p:cNvSpPr txBox="1"/>
          <p:nvPr/>
        </p:nvSpPr>
        <p:spPr>
          <a:xfrm>
            <a:off x="521635" y="816891"/>
            <a:ext cx="6847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b="1" dirty="0"/>
              <a:t>Was ist der Unterschied zwischen den verschiedenen Services?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589F6DF-9A78-BECE-41B4-6E216D23CB79}"/>
              </a:ext>
            </a:extLst>
          </p:cNvPr>
          <p:cNvSpPr/>
          <p:nvPr/>
        </p:nvSpPr>
        <p:spPr>
          <a:xfrm>
            <a:off x="521635" y="1624180"/>
            <a:ext cx="1185863" cy="700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WMS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B9E18E3-38D3-B1E3-0034-24B734098EEA}"/>
              </a:ext>
            </a:extLst>
          </p:cNvPr>
          <p:cNvSpPr/>
          <p:nvPr/>
        </p:nvSpPr>
        <p:spPr>
          <a:xfrm>
            <a:off x="521635" y="2574034"/>
            <a:ext cx="1185863" cy="700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WFS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13E5A33-8B66-D337-EB23-58CBCBD6B200}"/>
              </a:ext>
            </a:extLst>
          </p:cNvPr>
          <p:cNvSpPr/>
          <p:nvPr/>
        </p:nvSpPr>
        <p:spPr>
          <a:xfrm>
            <a:off x="521635" y="3523888"/>
            <a:ext cx="1185863" cy="700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WCS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6249B02-3EA5-F7A0-A209-9234179B59EA}"/>
              </a:ext>
            </a:extLst>
          </p:cNvPr>
          <p:cNvSpPr/>
          <p:nvPr/>
        </p:nvSpPr>
        <p:spPr>
          <a:xfrm>
            <a:off x="521635" y="4475496"/>
            <a:ext cx="1185863" cy="700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CSW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E7505EE-3813-ED08-8009-BD723F198636}"/>
              </a:ext>
            </a:extLst>
          </p:cNvPr>
          <p:cNvSpPr/>
          <p:nvPr/>
        </p:nvSpPr>
        <p:spPr>
          <a:xfrm>
            <a:off x="521634" y="5427104"/>
            <a:ext cx="1185863" cy="700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SOS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FC2FC236-625F-5F87-EC29-088A5056ED22}"/>
              </a:ext>
            </a:extLst>
          </p:cNvPr>
          <p:cNvSpPr/>
          <p:nvPr/>
        </p:nvSpPr>
        <p:spPr>
          <a:xfrm>
            <a:off x="2014538" y="173190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0D0B319-4AD1-B8D9-E1DC-3D9C1DDA8034}"/>
              </a:ext>
            </a:extLst>
          </p:cNvPr>
          <p:cNvSpPr/>
          <p:nvPr/>
        </p:nvSpPr>
        <p:spPr>
          <a:xfrm>
            <a:off x="2014538" y="268176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E861F25-742E-67F8-1224-9611D496AFEC}"/>
              </a:ext>
            </a:extLst>
          </p:cNvPr>
          <p:cNvSpPr/>
          <p:nvPr/>
        </p:nvSpPr>
        <p:spPr>
          <a:xfrm>
            <a:off x="2014538" y="363161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0211B4EE-FB5F-67A9-61D8-31E75257F50D}"/>
              </a:ext>
            </a:extLst>
          </p:cNvPr>
          <p:cNvSpPr/>
          <p:nvPr/>
        </p:nvSpPr>
        <p:spPr>
          <a:xfrm>
            <a:off x="2014538" y="458147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B0AB3B7-1040-90DC-D1DA-1C84E7565C6A}"/>
              </a:ext>
            </a:extLst>
          </p:cNvPr>
          <p:cNvSpPr/>
          <p:nvPr/>
        </p:nvSpPr>
        <p:spPr>
          <a:xfrm>
            <a:off x="2014538" y="553132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EA44B8-6C43-105D-F184-ACA47C0F1709}"/>
              </a:ext>
            </a:extLst>
          </p:cNvPr>
          <p:cNvSpPr txBox="1"/>
          <p:nvPr/>
        </p:nvSpPr>
        <p:spPr>
          <a:xfrm>
            <a:off x="3299986" y="1789558"/>
            <a:ext cx="438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Statische Kartenbilder abrufen und anzeigen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DB3A01-FA99-7A9C-A5F4-273C92F89943}"/>
              </a:ext>
            </a:extLst>
          </p:cNvPr>
          <p:cNvSpPr txBox="1"/>
          <p:nvPr/>
        </p:nvSpPr>
        <p:spPr>
          <a:xfrm>
            <a:off x="3299986" y="2741461"/>
            <a:ext cx="526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Zugriff auf und Abfrage von vektorbasierten Geodaten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90D455-CBDE-74E9-B224-5502CAF71A3C}"/>
              </a:ext>
            </a:extLst>
          </p:cNvPr>
          <p:cNvSpPr txBox="1"/>
          <p:nvPr/>
        </p:nvSpPr>
        <p:spPr>
          <a:xfrm>
            <a:off x="3299986" y="3693364"/>
            <a:ext cx="504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Zugriff auf und Abfrage von räumlichen Rasterdaten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039B05-5DA6-3961-5F13-8C9F4636078D}"/>
              </a:ext>
            </a:extLst>
          </p:cNvPr>
          <p:cNvSpPr txBox="1"/>
          <p:nvPr/>
        </p:nvSpPr>
        <p:spPr>
          <a:xfrm>
            <a:off x="3299986" y="4639120"/>
            <a:ext cx="611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Abrufen und suchen von Metadaten über verfügbare Geodaten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CFBFA9-2DAE-5D67-D1DB-EA251F68C085}"/>
              </a:ext>
            </a:extLst>
          </p:cNvPr>
          <p:cNvSpPr txBox="1"/>
          <p:nvPr/>
        </p:nvSpPr>
        <p:spPr>
          <a:xfrm>
            <a:off x="3299986" y="5597902"/>
            <a:ext cx="376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Zugriff auf Echteitdaten von Sensoren</a:t>
            </a:r>
          </a:p>
        </p:txBody>
      </p:sp>
    </p:spTree>
    <p:extLst>
      <p:ext uri="{BB962C8B-B14F-4D97-AF65-F5344CB8AC3E}">
        <p14:creationId xmlns:p14="http://schemas.microsoft.com/office/powerpoint/2010/main" val="27788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03544B8-41BC-93F4-E7E7-009B22C42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990" y="0"/>
            <a:ext cx="3224010" cy="76537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C2224DB-AE92-0560-4E76-511D24BEA152}"/>
              </a:ext>
            </a:extLst>
          </p:cNvPr>
          <p:cNvSpPr txBox="1"/>
          <p:nvPr/>
        </p:nvSpPr>
        <p:spPr>
          <a:xfrm>
            <a:off x="521635" y="816891"/>
            <a:ext cx="7040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b="1" dirty="0"/>
              <a:t>Wie sieht eine typische Anfrage an einen Web Map Service aus?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9D1AB3-5F4F-5481-2636-188C73AE4297}"/>
              </a:ext>
            </a:extLst>
          </p:cNvPr>
          <p:cNvSpPr txBox="1"/>
          <p:nvPr/>
        </p:nvSpPr>
        <p:spPr>
          <a:xfrm>
            <a:off x="1743075" y="22145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50F0AA-29C8-C84F-7E8A-40A28F28AB9B}"/>
              </a:ext>
            </a:extLst>
          </p:cNvPr>
          <p:cNvSpPr txBox="1"/>
          <p:nvPr/>
        </p:nvSpPr>
        <p:spPr>
          <a:xfrm>
            <a:off x="4457700" y="2286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F917E6-0BFC-BD1C-7C58-0A6D4BEF363B}"/>
              </a:ext>
            </a:extLst>
          </p:cNvPr>
          <p:cNvSpPr txBox="1"/>
          <p:nvPr/>
        </p:nvSpPr>
        <p:spPr>
          <a:xfrm>
            <a:off x="4400550" y="20145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FCA4FD-8A7D-8F0C-A4AC-A67614F9D16D}"/>
              </a:ext>
            </a:extLst>
          </p:cNvPr>
          <p:cNvSpPr txBox="1"/>
          <p:nvPr/>
        </p:nvSpPr>
        <p:spPr>
          <a:xfrm>
            <a:off x="685800" y="1843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97949E-B9E2-3953-2423-4164E7468A21}"/>
              </a:ext>
            </a:extLst>
          </p:cNvPr>
          <p:cNvSpPr txBox="1"/>
          <p:nvPr/>
        </p:nvSpPr>
        <p:spPr>
          <a:xfrm>
            <a:off x="3871913" y="26431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0AF52C-2DDB-4686-256A-37062F93E5B2}"/>
              </a:ext>
            </a:extLst>
          </p:cNvPr>
          <p:cNvSpPr txBox="1"/>
          <p:nvPr/>
        </p:nvSpPr>
        <p:spPr>
          <a:xfrm>
            <a:off x="271463" y="2643188"/>
            <a:ext cx="10972800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en-GB" b="1" i="0" dirty="0">
                <a:solidFill>
                  <a:schemeClr val="accent2"/>
                </a:solidFill>
                <a:effectLst/>
              </a:rPr>
              <a:t>SERVICE</a:t>
            </a:r>
            <a:r>
              <a:rPr lang="en-GB" b="0" i="0" dirty="0">
                <a:solidFill>
                  <a:srgbClr val="000000"/>
                </a:solidFill>
                <a:effectLst/>
              </a:rPr>
              <a:t>: </a:t>
            </a:r>
            <a:r>
              <a:rPr lang="en-GB" b="0" i="0" dirty="0" err="1">
                <a:solidFill>
                  <a:srgbClr val="000000"/>
                </a:solidFill>
                <a:effectLst/>
              </a:rPr>
              <a:t>gibt</a:t>
            </a:r>
            <a:r>
              <a:rPr lang="en-GB" b="0" i="0" dirty="0">
                <a:solidFill>
                  <a:srgbClr val="000000"/>
                </a:solidFill>
                <a:effectLst/>
              </a:rPr>
              <a:t> den </a:t>
            </a:r>
            <a:r>
              <a:rPr lang="en-GB" b="0" i="0" dirty="0" err="1">
                <a:solidFill>
                  <a:srgbClr val="000000"/>
                </a:solidFill>
                <a:effectLst/>
              </a:rPr>
              <a:t>Typ</a:t>
            </a:r>
            <a:r>
              <a:rPr lang="en-GB" b="0" i="0" dirty="0">
                <a:solidFill>
                  <a:srgbClr val="000000"/>
                </a:solidFill>
                <a:effectLst/>
              </a:rPr>
              <a:t> des </a:t>
            </a:r>
            <a:r>
              <a:rPr lang="en-GB" b="0" i="0" dirty="0" err="1">
                <a:solidFill>
                  <a:srgbClr val="000000"/>
                </a:solidFill>
                <a:effectLst/>
              </a:rPr>
              <a:t>Webdienstes</a:t>
            </a:r>
            <a:r>
              <a:rPr lang="en-GB" b="0" i="0" dirty="0">
                <a:solidFill>
                  <a:srgbClr val="000000"/>
                </a:solidFill>
                <a:effectLst/>
              </a:rPr>
              <a:t> an (WMS)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en-GB" b="1" i="0" dirty="0">
                <a:solidFill>
                  <a:schemeClr val="accent2"/>
                </a:solidFill>
                <a:effectLst/>
              </a:rPr>
              <a:t>VERSION</a:t>
            </a:r>
            <a:r>
              <a:rPr lang="en-GB" b="0" i="0" dirty="0">
                <a:solidFill>
                  <a:srgbClr val="000000"/>
                </a:solidFill>
                <a:effectLst/>
              </a:rPr>
              <a:t>: </a:t>
            </a:r>
            <a:r>
              <a:rPr lang="en-GB" b="0" i="0" dirty="0" err="1">
                <a:solidFill>
                  <a:srgbClr val="000000"/>
                </a:solidFill>
                <a:effectLst/>
              </a:rPr>
              <a:t>gibt</a:t>
            </a:r>
            <a:r>
              <a:rPr lang="en-GB" b="0" i="0" dirty="0">
                <a:solidFill>
                  <a:srgbClr val="000000"/>
                </a:solidFill>
                <a:effectLst/>
              </a:rPr>
              <a:t> die Version des WMS-</a:t>
            </a:r>
            <a:r>
              <a:rPr lang="en-GB" b="0" i="0" dirty="0" err="1">
                <a:solidFill>
                  <a:srgbClr val="000000"/>
                </a:solidFill>
                <a:effectLst/>
              </a:rPr>
              <a:t>Protokolls</a:t>
            </a:r>
            <a:r>
              <a:rPr lang="en-GB" b="0" i="0" dirty="0">
                <a:solidFill>
                  <a:srgbClr val="000000"/>
                </a:solidFill>
                <a:effectLst/>
              </a:rPr>
              <a:t> an (1.3.0.)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en-GB" b="1" i="0" dirty="0">
                <a:solidFill>
                  <a:schemeClr val="accent2"/>
                </a:solidFill>
                <a:effectLst/>
              </a:rPr>
              <a:t>REQUEST</a:t>
            </a:r>
            <a:r>
              <a:rPr lang="en-GB" b="0" i="0" dirty="0">
                <a:solidFill>
                  <a:srgbClr val="000000"/>
                </a:solidFill>
                <a:effectLst/>
              </a:rPr>
              <a:t>: </a:t>
            </a:r>
            <a:r>
              <a:rPr lang="en-GB" b="0" i="0" dirty="0" err="1">
                <a:solidFill>
                  <a:srgbClr val="000000"/>
                </a:solidFill>
                <a:effectLst/>
              </a:rPr>
              <a:t>gibt</a:t>
            </a:r>
            <a:r>
              <a:rPr lang="en-GB" b="0" i="0" dirty="0">
                <a:solidFill>
                  <a:srgbClr val="000000"/>
                </a:solidFill>
                <a:effectLst/>
              </a:rPr>
              <a:t> den </a:t>
            </a:r>
            <a:r>
              <a:rPr lang="en-GB" b="0" i="0" dirty="0" err="1">
                <a:solidFill>
                  <a:srgbClr val="000000"/>
                </a:solidFill>
                <a:effectLst/>
              </a:rPr>
              <a:t>Typ</a:t>
            </a:r>
            <a:r>
              <a:rPr lang="en-GB" b="0" i="0" dirty="0">
                <a:solidFill>
                  <a:srgbClr val="000000"/>
                </a:solidFill>
                <a:effectLst/>
              </a:rPr>
              <a:t> der </a:t>
            </a:r>
            <a:r>
              <a:rPr lang="en-GB" b="0" i="0" dirty="0" err="1">
                <a:solidFill>
                  <a:srgbClr val="000000"/>
                </a:solidFill>
                <a:effectLst/>
              </a:rPr>
              <a:t>Anfrage</a:t>
            </a:r>
            <a:r>
              <a:rPr lang="en-GB" b="0" i="0" dirty="0">
                <a:solidFill>
                  <a:srgbClr val="000000"/>
                </a:solidFill>
                <a:effectLst/>
              </a:rPr>
              <a:t> an (</a:t>
            </a:r>
            <a:r>
              <a:rPr lang="en-GB" b="0" i="0" dirty="0" err="1">
                <a:solidFill>
                  <a:srgbClr val="000000"/>
                </a:solidFill>
                <a:effectLst/>
              </a:rPr>
              <a:t>GetMap</a:t>
            </a:r>
            <a:r>
              <a:rPr lang="en-GB" b="0" i="0" dirty="0">
                <a:solidFill>
                  <a:srgbClr val="000000"/>
                </a:solidFill>
                <a:effectLst/>
              </a:rPr>
              <a:t>)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en-GB" b="1" i="0" dirty="0">
                <a:solidFill>
                  <a:schemeClr val="accent2"/>
                </a:solidFill>
                <a:effectLst/>
              </a:rPr>
              <a:t>BBOX</a:t>
            </a:r>
            <a:r>
              <a:rPr lang="en-GB" b="0" i="0" dirty="0">
                <a:solidFill>
                  <a:srgbClr val="000000"/>
                </a:solidFill>
                <a:effectLst/>
              </a:rPr>
              <a:t>: </a:t>
            </a:r>
            <a:r>
              <a:rPr lang="en-GB" b="0" i="0" dirty="0" err="1">
                <a:solidFill>
                  <a:srgbClr val="000000"/>
                </a:solidFill>
                <a:effectLst/>
              </a:rPr>
              <a:t>gibt</a:t>
            </a:r>
            <a:r>
              <a:rPr lang="en-GB" b="0" i="0" dirty="0">
                <a:solidFill>
                  <a:srgbClr val="000000"/>
                </a:solidFill>
                <a:effectLst/>
              </a:rPr>
              <a:t> die </a:t>
            </a:r>
            <a:r>
              <a:rPr lang="en-GB" b="0" i="0" dirty="0" err="1">
                <a:solidFill>
                  <a:srgbClr val="000000"/>
                </a:solidFill>
                <a:effectLst/>
              </a:rPr>
              <a:t>Koordinaten</a:t>
            </a:r>
            <a:r>
              <a:rPr lang="en-GB" b="0" i="0" dirty="0">
                <a:solidFill>
                  <a:srgbClr val="000000"/>
                </a:solidFill>
                <a:effectLst/>
              </a:rPr>
              <a:t> des </a:t>
            </a:r>
            <a:r>
              <a:rPr lang="en-GB" b="0" i="0" dirty="0" err="1">
                <a:solidFill>
                  <a:srgbClr val="000000"/>
                </a:solidFill>
                <a:effectLst/>
              </a:rPr>
              <a:t>Kartenbereichs</a:t>
            </a:r>
            <a:r>
              <a:rPr lang="en-GB" b="0" i="0" dirty="0">
                <a:solidFill>
                  <a:srgbClr val="000000"/>
                </a:solidFill>
                <a:effectLst/>
              </a:rPr>
              <a:t> an, der </a:t>
            </a:r>
            <a:r>
              <a:rPr lang="en-GB" b="0" i="0" dirty="0" err="1">
                <a:solidFill>
                  <a:srgbClr val="000000"/>
                </a:solidFill>
                <a:effectLst/>
              </a:rPr>
              <a:t>angezeigt</a:t>
            </a:r>
            <a:r>
              <a:rPr lang="en-GB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</a:rPr>
              <a:t>werden</a:t>
            </a:r>
            <a:r>
              <a:rPr lang="en-GB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</a:rPr>
              <a:t>soll</a:t>
            </a:r>
            <a:r>
              <a:rPr lang="en-GB" b="0" i="0" dirty="0">
                <a:solidFill>
                  <a:srgbClr val="000000"/>
                </a:solidFill>
                <a:effectLst/>
              </a:rPr>
              <a:t> (</a:t>
            </a:r>
            <a:r>
              <a:rPr lang="en-GB" b="0" i="0" dirty="0" err="1">
                <a:solidFill>
                  <a:srgbClr val="000000"/>
                </a:solidFill>
                <a:effectLst/>
              </a:rPr>
              <a:t>ganze</a:t>
            </a:r>
            <a:r>
              <a:rPr lang="en-GB" b="0" i="0" dirty="0">
                <a:solidFill>
                  <a:srgbClr val="000000"/>
                </a:solidFill>
                <a:effectLst/>
              </a:rPr>
              <a:t> Welt)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en-GB" b="1" i="0" dirty="0">
                <a:solidFill>
                  <a:schemeClr val="accent2"/>
                </a:solidFill>
                <a:effectLst/>
              </a:rPr>
              <a:t>CRS</a:t>
            </a:r>
            <a:r>
              <a:rPr lang="en-GB" b="0" i="0" dirty="0">
                <a:solidFill>
                  <a:srgbClr val="000000"/>
                </a:solidFill>
                <a:effectLst/>
              </a:rPr>
              <a:t>: </a:t>
            </a:r>
            <a:r>
              <a:rPr lang="en-GB" b="0" i="0" dirty="0" err="1">
                <a:solidFill>
                  <a:srgbClr val="000000"/>
                </a:solidFill>
                <a:effectLst/>
              </a:rPr>
              <a:t>gibt</a:t>
            </a:r>
            <a:r>
              <a:rPr lang="en-GB" b="0" i="0" dirty="0">
                <a:solidFill>
                  <a:srgbClr val="000000"/>
                </a:solidFill>
                <a:effectLst/>
              </a:rPr>
              <a:t> das </a:t>
            </a:r>
            <a:r>
              <a:rPr lang="en-GB" b="0" i="0" dirty="0" err="1">
                <a:solidFill>
                  <a:srgbClr val="000000"/>
                </a:solidFill>
                <a:effectLst/>
              </a:rPr>
              <a:t>Koordinatensystem</a:t>
            </a:r>
            <a:r>
              <a:rPr lang="en-GB" b="0" i="0" dirty="0">
                <a:solidFill>
                  <a:srgbClr val="000000"/>
                </a:solidFill>
                <a:effectLst/>
              </a:rPr>
              <a:t> der </a:t>
            </a:r>
            <a:r>
              <a:rPr lang="en-GB" b="0" i="0" dirty="0" err="1">
                <a:solidFill>
                  <a:srgbClr val="000000"/>
                </a:solidFill>
                <a:effectLst/>
              </a:rPr>
              <a:t>angeforderten</a:t>
            </a:r>
            <a:r>
              <a:rPr lang="en-GB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</a:rPr>
              <a:t>Daten</a:t>
            </a:r>
            <a:r>
              <a:rPr lang="en-GB" b="0" i="0" dirty="0">
                <a:solidFill>
                  <a:srgbClr val="000000"/>
                </a:solidFill>
                <a:effectLst/>
              </a:rPr>
              <a:t> an (WGS84 EPSG:4326)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en-GB" b="1" i="0" dirty="0">
                <a:solidFill>
                  <a:schemeClr val="accent2"/>
                </a:solidFill>
                <a:effectLst/>
              </a:rPr>
              <a:t>WIDTH</a:t>
            </a:r>
            <a:r>
              <a:rPr lang="en-GB" b="0" i="0" dirty="0">
                <a:solidFill>
                  <a:srgbClr val="000000"/>
                </a:solidFill>
                <a:effectLst/>
              </a:rPr>
              <a:t>: </a:t>
            </a:r>
            <a:r>
              <a:rPr lang="en-GB" b="0" i="0" dirty="0" err="1">
                <a:solidFill>
                  <a:srgbClr val="000000"/>
                </a:solidFill>
                <a:effectLst/>
              </a:rPr>
              <a:t>gibt</a:t>
            </a:r>
            <a:r>
              <a:rPr lang="en-GB" b="0" i="0" dirty="0">
                <a:solidFill>
                  <a:srgbClr val="000000"/>
                </a:solidFill>
                <a:effectLst/>
              </a:rPr>
              <a:t> die </a:t>
            </a:r>
            <a:r>
              <a:rPr lang="en-GB" b="0" i="0" dirty="0" err="1">
                <a:solidFill>
                  <a:srgbClr val="000000"/>
                </a:solidFill>
                <a:effectLst/>
              </a:rPr>
              <a:t>Breite</a:t>
            </a:r>
            <a:r>
              <a:rPr lang="en-GB" b="0" i="0" dirty="0">
                <a:solidFill>
                  <a:srgbClr val="000000"/>
                </a:solidFill>
                <a:effectLst/>
              </a:rPr>
              <a:t> der Karte in </a:t>
            </a:r>
            <a:r>
              <a:rPr lang="en-GB" b="0" i="0" dirty="0" err="1">
                <a:solidFill>
                  <a:srgbClr val="000000"/>
                </a:solidFill>
                <a:effectLst/>
              </a:rPr>
              <a:t>Pixeln</a:t>
            </a:r>
            <a:r>
              <a:rPr lang="en-GB" b="0" i="0" dirty="0">
                <a:solidFill>
                  <a:srgbClr val="000000"/>
                </a:solidFill>
                <a:effectLst/>
              </a:rPr>
              <a:t> an (800</a:t>
            </a:r>
            <a:r>
              <a:rPr lang="en-GB" dirty="0">
                <a:solidFill>
                  <a:srgbClr val="000000"/>
                </a:solidFill>
              </a:rPr>
              <a:t>)</a:t>
            </a:r>
            <a:endParaRPr lang="en-GB" b="0" i="0" dirty="0">
              <a:solidFill>
                <a:srgbClr val="000000"/>
              </a:solidFill>
              <a:effectLst/>
            </a:endParaRP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en-GB" b="1" i="0" dirty="0">
                <a:solidFill>
                  <a:schemeClr val="accent2"/>
                </a:solidFill>
                <a:effectLst/>
              </a:rPr>
              <a:t>HEIGHT</a:t>
            </a:r>
            <a:r>
              <a:rPr lang="en-GB" b="0" i="0" dirty="0">
                <a:solidFill>
                  <a:srgbClr val="000000"/>
                </a:solidFill>
                <a:effectLst/>
              </a:rPr>
              <a:t>: </a:t>
            </a:r>
            <a:r>
              <a:rPr lang="en-GB" b="0" i="0" dirty="0" err="1">
                <a:solidFill>
                  <a:srgbClr val="000000"/>
                </a:solidFill>
                <a:effectLst/>
              </a:rPr>
              <a:t>gibt</a:t>
            </a:r>
            <a:r>
              <a:rPr lang="en-GB" b="0" i="0" dirty="0">
                <a:solidFill>
                  <a:srgbClr val="000000"/>
                </a:solidFill>
                <a:effectLst/>
              </a:rPr>
              <a:t> die </a:t>
            </a:r>
            <a:r>
              <a:rPr lang="en-GB" b="0" i="0" dirty="0" err="1">
                <a:solidFill>
                  <a:srgbClr val="000000"/>
                </a:solidFill>
                <a:effectLst/>
              </a:rPr>
              <a:t>Höhe</a:t>
            </a:r>
            <a:r>
              <a:rPr lang="en-GB" b="0" i="0" dirty="0">
                <a:solidFill>
                  <a:srgbClr val="000000"/>
                </a:solidFill>
                <a:effectLst/>
              </a:rPr>
              <a:t> der Karte in </a:t>
            </a:r>
            <a:r>
              <a:rPr lang="en-GB" b="0" i="0" dirty="0" err="1">
                <a:solidFill>
                  <a:srgbClr val="000000"/>
                </a:solidFill>
                <a:effectLst/>
              </a:rPr>
              <a:t>Pixeln</a:t>
            </a:r>
            <a:r>
              <a:rPr lang="en-GB" b="0" i="0" dirty="0">
                <a:solidFill>
                  <a:srgbClr val="000000"/>
                </a:solidFill>
                <a:effectLst/>
              </a:rPr>
              <a:t> an (600</a:t>
            </a:r>
            <a:r>
              <a:rPr lang="en-GB" dirty="0">
                <a:solidFill>
                  <a:srgbClr val="000000"/>
                </a:solidFill>
              </a:rPr>
              <a:t>)</a:t>
            </a:r>
            <a:endParaRPr lang="en-GB" b="0" i="0" dirty="0">
              <a:solidFill>
                <a:srgbClr val="000000"/>
              </a:solidFill>
              <a:effectLst/>
            </a:endParaRP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en-GB" b="1" i="0" dirty="0">
                <a:solidFill>
                  <a:schemeClr val="accent2"/>
                </a:solidFill>
                <a:effectLst/>
              </a:rPr>
              <a:t>LAYERS</a:t>
            </a:r>
            <a:r>
              <a:rPr lang="en-GB" b="0" i="0" dirty="0">
                <a:solidFill>
                  <a:srgbClr val="000000"/>
                </a:solidFill>
                <a:effectLst/>
              </a:rPr>
              <a:t>: </a:t>
            </a:r>
            <a:r>
              <a:rPr lang="en-GB" b="0" i="0" dirty="0" err="1">
                <a:solidFill>
                  <a:srgbClr val="000000"/>
                </a:solidFill>
                <a:effectLst/>
              </a:rPr>
              <a:t>gibt</a:t>
            </a:r>
            <a:r>
              <a:rPr lang="en-GB" b="0" i="0" dirty="0">
                <a:solidFill>
                  <a:srgbClr val="000000"/>
                </a:solidFill>
                <a:effectLst/>
              </a:rPr>
              <a:t> den </a:t>
            </a:r>
            <a:r>
              <a:rPr lang="en-GB" b="0" i="0" dirty="0" err="1">
                <a:solidFill>
                  <a:srgbClr val="000000"/>
                </a:solidFill>
                <a:effectLst/>
              </a:rPr>
              <a:t>Namen</a:t>
            </a:r>
            <a:r>
              <a:rPr lang="en-GB" b="0" i="0" dirty="0">
                <a:solidFill>
                  <a:srgbClr val="000000"/>
                </a:solidFill>
                <a:effectLst/>
              </a:rPr>
              <a:t> des Layers an, der </a:t>
            </a:r>
            <a:r>
              <a:rPr lang="en-GB" b="0" i="0" dirty="0" err="1">
                <a:solidFill>
                  <a:srgbClr val="000000"/>
                </a:solidFill>
                <a:effectLst/>
              </a:rPr>
              <a:t>angezeigt</a:t>
            </a:r>
            <a:r>
              <a:rPr lang="en-GB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</a:rPr>
              <a:t>werden</a:t>
            </a:r>
            <a:r>
              <a:rPr lang="en-GB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</a:rPr>
              <a:t>soll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b="0" i="0" dirty="0">
                <a:solidFill>
                  <a:srgbClr val="000000"/>
                </a:solidFill>
                <a:effectLst/>
              </a:rPr>
              <a:t> ("</a:t>
            </a:r>
            <a:r>
              <a:rPr lang="en-GB" b="0" i="0" dirty="0" err="1">
                <a:solidFill>
                  <a:srgbClr val="000000"/>
                </a:solidFill>
                <a:effectLst/>
              </a:rPr>
              <a:t>mylayer</a:t>
            </a:r>
            <a:r>
              <a:rPr lang="en-GB" b="0" i="0" dirty="0">
                <a:solidFill>
                  <a:srgbClr val="000000"/>
                </a:solidFill>
                <a:effectLst/>
              </a:rPr>
              <a:t>”)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en-GB" b="1" i="0" dirty="0">
                <a:solidFill>
                  <a:schemeClr val="accent2"/>
                </a:solidFill>
                <a:effectLst/>
              </a:rPr>
              <a:t>STYLES</a:t>
            </a:r>
            <a:r>
              <a:rPr lang="en-GB" b="0" i="0" dirty="0">
                <a:solidFill>
                  <a:srgbClr val="000000"/>
                </a:solidFill>
                <a:effectLst/>
              </a:rPr>
              <a:t>: </a:t>
            </a:r>
            <a:r>
              <a:rPr lang="en-GB" b="0" i="0" dirty="0" err="1">
                <a:solidFill>
                  <a:srgbClr val="000000"/>
                </a:solidFill>
                <a:effectLst/>
              </a:rPr>
              <a:t>gibt</a:t>
            </a:r>
            <a:r>
              <a:rPr lang="en-GB" b="0" i="0" dirty="0">
                <a:solidFill>
                  <a:srgbClr val="000000"/>
                </a:solidFill>
                <a:effectLst/>
              </a:rPr>
              <a:t> an, </a:t>
            </a:r>
            <a:r>
              <a:rPr lang="en-GB" b="0" i="0" dirty="0" err="1">
                <a:solidFill>
                  <a:srgbClr val="000000"/>
                </a:solidFill>
                <a:effectLst/>
              </a:rPr>
              <a:t>welche</a:t>
            </a:r>
            <a:r>
              <a:rPr lang="en-GB" b="0" i="0" dirty="0">
                <a:solidFill>
                  <a:srgbClr val="000000"/>
                </a:solidFill>
                <a:effectLst/>
              </a:rPr>
              <a:t> Stile für den Layer </a:t>
            </a:r>
            <a:r>
              <a:rPr lang="en-GB" b="0" i="0" dirty="0" err="1">
                <a:solidFill>
                  <a:srgbClr val="000000"/>
                </a:solidFill>
                <a:effectLst/>
              </a:rPr>
              <a:t>verwendet</a:t>
            </a:r>
            <a:r>
              <a:rPr lang="en-GB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</a:rPr>
              <a:t>werden</a:t>
            </a:r>
            <a:r>
              <a:rPr lang="en-GB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</a:rPr>
              <a:t>sollen</a:t>
            </a:r>
            <a:r>
              <a:rPr lang="en-GB" dirty="0">
                <a:solidFill>
                  <a:srgbClr val="000000"/>
                </a:solidFill>
              </a:rPr>
              <a:t> (</a:t>
            </a:r>
            <a:r>
              <a:rPr lang="en-GB" b="0" i="0" dirty="0" err="1">
                <a:solidFill>
                  <a:srgbClr val="000000"/>
                </a:solidFill>
                <a:effectLst/>
              </a:rPr>
              <a:t>keine</a:t>
            </a:r>
            <a:r>
              <a:rPr lang="en-GB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</a:rPr>
              <a:t>Stilinformation</a:t>
            </a:r>
            <a:r>
              <a:rPr lang="en-GB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</a:rPr>
              <a:t>enthalten</a:t>
            </a:r>
            <a:r>
              <a:rPr lang="en-GB" dirty="0">
                <a:solidFill>
                  <a:srgbClr val="000000"/>
                </a:solidFill>
              </a:rPr>
              <a:t>)</a:t>
            </a:r>
            <a:endParaRPr lang="en-GB" b="0" i="0" dirty="0">
              <a:solidFill>
                <a:srgbClr val="000000"/>
              </a:solidFill>
              <a:effectLst/>
            </a:endParaRP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en-GB" b="1" i="0" dirty="0">
                <a:solidFill>
                  <a:schemeClr val="accent2"/>
                </a:solidFill>
                <a:effectLst/>
              </a:rPr>
              <a:t>FORMAT</a:t>
            </a:r>
            <a:r>
              <a:rPr lang="en-GB" b="0" i="0" dirty="0">
                <a:solidFill>
                  <a:srgbClr val="000000"/>
                </a:solidFill>
                <a:effectLst/>
              </a:rPr>
              <a:t>: </a:t>
            </a:r>
            <a:r>
              <a:rPr lang="en-GB" b="0" i="0" dirty="0" err="1">
                <a:solidFill>
                  <a:srgbClr val="000000"/>
                </a:solidFill>
                <a:effectLst/>
              </a:rPr>
              <a:t>gibt</a:t>
            </a:r>
            <a:r>
              <a:rPr lang="en-GB" b="0" i="0" dirty="0">
                <a:solidFill>
                  <a:srgbClr val="000000"/>
                </a:solidFill>
                <a:effectLst/>
              </a:rPr>
              <a:t> das Format an, in </a:t>
            </a:r>
            <a:r>
              <a:rPr lang="en-GB" b="0" i="0" dirty="0" err="1">
                <a:solidFill>
                  <a:srgbClr val="000000"/>
                </a:solidFill>
                <a:effectLst/>
              </a:rPr>
              <a:t>dem</a:t>
            </a:r>
            <a:r>
              <a:rPr lang="en-GB" b="0" i="0" dirty="0">
                <a:solidFill>
                  <a:srgbClr val="000000"/>
                </a:solidFill>
                <a:effectLst/>
              </a:rPr>
              <a:t> die Karte </a:t>
            </a:r>
            <a:r>
              <a:rPr lang="en-GB" b="0" i="0" dirty="0" err="1">
                <a:solidFill>
                  <a:srgbClr val="000000"/>
                </a:solidFill>
                <a:effectLst/>
              </a:rPr>
              <a:t>zurückgegeben</a:t>
            </a:r>
            <a:r>
              <a:rPr lang="en-GB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</a:rPr>
              <a:t>werden</a:t>
            </a:r>
            <a:r>
              <a:rPr lang="en-GB" b="0" i="0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</a:rPr>
              <a:t>soll</a:t>
            </a:r>
            <a:r>
              <a:rPr lang="en-GB" dirty="0">
                <a:solidFill>
                  <a:srgbClr val="000000"/>
                </a:solidFill>
              </a:rPr>
              <a:t> (</a:t>
            </a:r>
            <a:r>
              <a:rPr lang="en-GB" b="0" i="0" dirty="0">
                <a:solidFill>
                  <a:srgbClr val="000000"/>
                </a:solidFill>
                <a:effectLst/>
              </a:rPr>
              <a:t>"image/</a:t>
            </a:r>
            <a:r>
              <a:rPr lang="en-GB" b="0" i="0" dirty="0" err="1">
                <a:solidFill>
                  <a:srgbClr val="000000"/>
                </a:solidFill>
                <a:effectLst/>
              </a:rPr>
              <a:t>png</a:t>
            </a:r>
            <a:r>
              <a:rPr lang="en-GB" b="0" i="0" dirty="0">
                <a:solidFill>
                  <a:srgbClr val="000000"/>
                </a:solidFill>
                <a:effectLst/>
              </a:rPr>
              <a:t>”)</a:t>
            </a:r>
          </a:p>
          <a:p>
            <a:pPr marL="285750" indent="-285750" algn="l">
              <a:spcAft>
                <a:spcPts val="600"/>
              </a:spcAft>
              <a:buFontTx/>
              <a:buChar char="-"/>
            </a:pPr>
            <a:r>
              <a:rPr lang="en-GB" b="1" i="0" dirty="0">
                <a:solidFill>
                  <a:schemeClr val="accent2"/>
                </a:solidFill>
                <a:effectLst/>
              </a:rPr>
              <a:t>DPI</a:t>
            </a:r>
            <a:r>
              <a:rPr lang="en-GB" b="0" i="0" dirty="0">
                <a:solidFill>
                  <a:srgbClr val="000000"/>
                </a:solidFill>
                <a:effectLst/>
              </a:rPr>
              <a:t>: </a:t>
            </a:r>
            <a:r>
              <a:rPr lang="en-GB" b="0" i="0" dirty="0" err="1">
                <a:solidFill>
                  <a:srgbClr val="000000"/>
                </a:solidFill>
                <a:effectLst/>
              </a:rPr>
              <a:t>gibt</a:t>
            </a:r>
            <a:r>
              <a:rPr lang="en-GB" b="0" i="0" dirty="0">
                <a:solidFill>
                  <a:srgbClr val="000000"/>
                </a:solidFill>
                <a:effectLst/>
              </a:rPr>
              <a:t> die </a:t>
            </a:r>
            <a:r>
              <a:rPr lang="en-GB" b="0" i="0" dirty="0" err="1">
                <a:solidFill>
                  <a:srgbClr val="000000"/>
                </a:solidFill>
                <a:effectLst/>
              </a:rPr>
              <a:t>Auflösung</a:t>
            </a:r>
            <a:r>
              <a:rPr lang="en-GB" b="0" i="0" dirty="0">
                <a:solidFill>
                  <a:srgbClr val="000000"/>
                </a:solidFill>
                <a:effectLst/>
              </a:rPr>
              <a:t> der Karte in DPI (dots per inch) an (96</a:t>
            </a:r>
            <a:r>
              <a:rPr lang="en-GB" dirty="0">
                <a:solidFill>
                  <a:srgbClr val="000000"/>
                </a:solidFill>
              </a:rPr>
              <a:t>)</a:t>
            </a:r>
            <a:endParaRPr lang="en-GB" b="0" i="0" dirty="0">
              <a:solidFill>
                <a:srgbClr val="000000"/>
              </a:solidFill>
              <a:effectLst/>
            </a:endParaRPr>
          </a:p>
          <a:p>
            <a:endParaRPr lang="en-DE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E3A7632-60E3-C060-BC29-2E2AECB481AA}"/>
              </a:ext>
            </a:extLst>
          </p:cNvPr>
          <p:cNvSpPr/>
          <p:nvPr/>
        </p:nvSpPr>
        <p:spPr>
          <a:xfrm>
            <a:off x="271463" y="1535551"/>
            <a:ext cx="11272837" cy="9233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</a:t>
            </a:r>
            <a:r>
              <a:rPr lang="en-GB" sz="18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mygeoserver.com</a:t>
            </a:r>
            <a:r>
              <a:rPr lang="en-GB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GB" sz="18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geoserver</a:t>
            </a:r>
            <a:r>
              <a:rPr lang="en-GB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GB" sz="18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wms?</a:t>
            </a:r>
            <a:r>
              <a:rPr lang="en-GB" sz="1800" b="1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</a:t>
            </a:r>
            <a:r>
              <a:rPr lang="en-GB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=WMS&amp;</a:t>
            </a:r>
            <a:r>
              <a:rPr lang="en-GB" sz="18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VERSION</a:t>
            </a:r>
            <a:r>
              <a:rPr lang="en-GB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=1.3.0&amp;</a:t>
            </a:r>
            <a:r>
              <a:rPr lang="en-GB" sz="18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</a:t>
            </a:r>
            <a:r>
              <a:rPr lang="en-GB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GB" sz="18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GetMap&amp;</a:t>
            </a:r>
            <a:r>
              <a:rPr lang="en-GB" sz="1800" b="1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BBOX</a:t>
            </a:r>
            <a:r>
              <a:rPr lang="en-GB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=-180,-90,180,90&amp;</a:t>
            </a:r>
            <a:r>
              <a:rPr lang="en-GB" sz="18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CRS</a:t>
            </a:r>
            <a:r>
              <a:rPr lang="en-GB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=EPSG:4326&amp;</a:t>
            </a:r>
            <a:r>
              <a:rPr lang="en-GB" sz="18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WIDTH</a:t>
            </a:r>
            <a:r>
              <a:rPr lang="en-GB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=800&amp;</a:t>
            </a:r>
            <a:r>
              <a:rPr lang="en-GB" sz="18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HEIGHT</a:t>
            </a:r>
            <a:r>
              <a:rPr lang="en-GB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=600&amp;</a:t>
            </a:r>
            <a:r>
              <a:rPr lang="en-GB" sz="18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LAYERS</a:t>
            </a:r>
            <a:r>
              <a:rPr lang="en-GB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GB" sz="18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mylayer&amp;</a:t>
            </a:r>
            <a:r>
              <a:rPr lang="en-GB" sz="1800" b="1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STYLES</a:t>
            </a:r>
            <a:r>
              <a:rPr lang="en-GB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=&amp;</a:t>
            </a:r>
            <a:r>
              <a:rPr lang="en-GB" sz="18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</a:t>
            </a:r>
            <a:r>
              <a:rPr lang="en-GB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=image/</a:t>
            </a:r>
            <a:r>
              <a:rPr lang="en-GB" sz="18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png&amp;</a:t>
            </a:r>
            <a:r>
              <a:rPr lang="en-GB" sz="1800" b="1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DPI</a:t>
            </a:r>
            <a:r>
              <a:rPr lang="en-GB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=96</a:t>
            </a:r>
            <a:endParaRPr lang="en-DE" sz="18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63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03544B8-41BC-93F4-E7E7-009B22C42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990" y="0"/>
            <a:ext cx="3224010" cy="76537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C2224DB-AE92-0560-4E76-511D24BEA152}"/>
              </a:ext>
            </a:extLst>
          </p:cNvPr>
          <p:cNvSpPr txBox="1"/>
          <p:nvPr/>
        </p:nvSpPr>
        <p:spPr>
          <a:xfrm>
            <a:off x="521635" y="816891"/>
            <a:ext cx="8190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b="1" dirty="0"/>
              <a:t>Welche weiteren Anfragen können an einen WMS-Server gestellt werden?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589F6DF-9A78-BECE-41B4-6E216D23CB79}"/>
              </a:ext>
            </a:extLst>
          </p:cNvPr>
          <p:cNvSpPr/>
          <p:nvPr/>
        </p:nvSpPr>
        <p:spPr>
          <a:xfrm>
            <a:off x="428633" y="2067098"/>
            <a:ext cx="1707498" cy="700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</a:t>
            </a:r>
            <a:r>
              <a:rPr lang="en-DE" dirty="0"/>
              <a:t>etCapabilities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B9E18E3-38D3-B1E3-0034-24B734098EEA}"/>
              </a:ext>
            </a:extLst>
          </p:cNvPr>
          <p:cNvSpPr/>
          <p:nvPr/>
        </p:nvSpPr>
        <p:spPr>
          <a:xfrm>
            <a:off x="428633" y="3016952"/>
            <a:ext cx="1707498" cy="700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GetMap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13E5A33-8B66-D337-EB23-58CBCBD6B200}"/>
              </a:ext>
            </a:extLst>
          </p:cNvPr>
          <p:cNvSpPr/>
          <p:nvPr/>
        </p:nvSpPr>
        <p:spPr>
          <a:xfrm>
            <a:off x="428633" y="3966806"/>
            <a:ext cx="1707498" cy="700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</a:t>
            </a:r>
            <a:r>
              <a:rPr lang="en-DE" dirty="0"/>
              <a:t>etFeatureInfo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6249B02-3EA5-F7A0-A209-9234179B59EA}"/>
              </a:ext>
            </a:extLst>
          </p:cNvPr>
          <p:cNvSpPr/>
          <p:nvPr/>
        </p:nvSpPr>
        <p:spPr>
          <a:xfrm>
            <a:off x="428632" y="4918414"/>
            <a:ext cx="1707498" cy="700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DescribeLayer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FC2FC236-625F-5F87-EC29-088A5056ED22}"/>
              </a:ext>
            </a:extLst>
          </p:cNvPr>
          <p:cNvSpPr/>
          <p:nvPr/>
        </p:nvSpPr>
        <p:spPr>
          <a:xfrm>
            <a:off x="2443170" y="217482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0D0B319-4AD1-B8D9-E1DC-3D9C1DDA8034}"/>
              </a:ext>
            </a:extLst>
          </p:cNvPr>
          <p:cNvSpPr/>
          <p:nvPr/>
        </p:nvSpPr>
        <p:spPr>
          <a:xfrm>
            <a:off x="2443170" y="312468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E861F25-742E-67F8-1224-9611D496AFEC}"/>
              </a:ext>
            </a:extLst>
          </p:cNvPr>
          <p:cNvSpPr/>
          <p:nvPr/>
        </p:nvSpPr>
        <p:spPr>
          <a:xfrm>
            <a:off x="2443170" y="407453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0211B4EE-FB5F-67A9-61D8-31E75257F50D}"/>
              </a:ext>
            </a:extLst>
          </p:cNvPr>
          <p:cNvSpPr/>
          <p:nvPr/>
        </p:nvSpPr>
        <p:spPr>
          <a:xfrm>
            <a:off x="2443170" y="502438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EA44B8-6C43-105D-F184-ACA47C0F1709}"/>
              </a:ext>
            </a:extLst>
          </p:cNvPr>
          <p:cNvSpPr txBox="1"/>
          <p:nvPr/>
        </p:nvSpPr>
        <p:spPr>
          <a:xfrm>
            <a:off x="3728617" y="2191829"/>
            <a:ext cx="670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Informationen über verfügbare Layer und deren Funktionen abrufen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DB3A01-FA99-7A9C-A5F4-273C92F89943}"/>
              </a:ext>
            </a:extLst>
          </p:cNvPr>
          <p:cNvSpPr txBox="1"/>
          <p:nvPr/>
        </p:nvSpPr>
        <p:spPr>
          <a:xfrm>
            <a:off x="3728617" y="3124680"/>
            <a:ext cx="2638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Karte vom Server abrufen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90D455-CBDE-74E9-B224-5502CAF71A3C}"/>
              </a:ext>
            </a:extLst>
          </p:cNvPr>
          <p:cNvSpPr txBox="1"/>
          <p:nvPr/>
        </p:nvSpPr>
        <p:spPr>
          <a:xfrm>
            <a:off x="3728617" y="3987616"/>
            <a:ext cx="7329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Informationen über die Eigenschaften von Objekten in einem bestimmten Punkt der Karte abrufen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039B05-5DA6-3961-5F13-8C9F4636078D}"/>
              </a:ext>
            </a:extLst>
          </p:cNvPr>
          <p:cNvSpPr txBox="1"/>
          <p:nvPr/>
        </p:nvSpPr>
        <p:spPr>
          <a:xfrm>
            <a:off x="3730645" y="4939519"/>
            <a:ext cx="707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Informationen über Eigenschaften und Metadaten eines bestimmten Layers abrufen</a:t>
            </a:r>
          </a:p>
        </p:txBody>
      </p:sp>
    </p:spTree>
    <p:extLst>
      <p:ext uri="{BB962C8B-B14F-4D97-AF65-F5344CB8AC3E}">
        <p14:creationId xmlns:p14="http://schemas.microsoft.com/office/powerpoint/2010/main" val="224059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03544B8-41BC-93F4-E7E7-009B22C42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990" y="0"/>
            <a:ext cx="3224010" cy="76537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C2224DB-AE92-0560-4E76-511D24BEA152}"/>
              </a:ext>
            </a:extLst>
          </p:cNvPr>
          <p:cNvSpPr txBox="1"/>
          <p:nvPr/>
        </p:nvSpPr>
        <p:spPr>
          <a:xfrm>
            <a:off x="521635" y="816891"/>
            <a:ext cx="7961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b="1" dirty="0"/>
              <a:t>Welche weiteren Anfragen können an einen WFS-Server gestellt werden?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589F6DF-9A78-BECE-41B4-6E216D23CB79}"/>
              </a:ext>
            </a:extLst>
          </p:cNvPr>
          <p:cNvSpPr/>
          <p:nvPr/>
        </p:nvSpPr>
        <p:spPr>
          <a:xfrm>
            <a:off x="428633" y="2067098"/>
            <a:ext cx="1707498" cy="700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</a:t>
            </a:r>
            <a:r>
              <a:rPr lang="en-DE" dirty="0"/>
              <a:t>etCapabilities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B9E18E3-38D3-B1E3-0034-24B734098EEA}"/>
              </a:ext>
            </a:extLst>
          </p:cNvPr>
          <p:cNvSpPr/>
          <p:nvPr/>
        </p:nvSpPr>
        <p:spPr>
          <a:xfrm>
            <a:off x="428633" y="3016952"/>
            <a:ext cx="1707498" cy="700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Describe</a:t>
            </a:r>
          </a:p>
          <a:p>
            <a:pPr algn="ctr"/>
            <a:r>
              <a:rPr lang="en-DE" dirty="0"/>
              <a:t>FeatureType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13E5A33-8B66-D337-EB23-58CBCBD6B200}"/>
              </a:ext>
            </a:extLst>
          </p:cNvPr>
          <p:cNvSpPr/>
          <p:nvPr/>
        </p:nvSpPr>
        <p:spPr>
          <a:xfrm>
            <a:off x="428633" y="3966806"/>
            <a:ext cx="1707498" cy="700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</a:t>
            </a:r>
            <a:r>
              <a:rPr lang="en-DE" dirty="0"/>
              <a:t>etFeature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6249B02-3EA5-F7A0-A209-9234179B59EA}"/>
              </a:ext>
            </a:extLst>
          </p:cNvPr>
          <p:cNvSpPr/>
          <p:nvPr/>
        </p:nvSpPr>
        <p:spPr>
          <a:xfrm>
            <a:off x="428632" y="4918414"/>
            <a:ext cx="1707498" cy="700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Transaction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FC2FC236-625F-5F87-EC29-088A5056ED22}"/>
              </a:ext>
            </a:extLst>
          </p:cNvPr>
          <p:cNvSpPr/>
          <p:nvPr/>
        </p:nvSpPr>
        <p:spPr>
          <a:xfrm>
            <a:off x="2443170" y="217482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0D0B319-4AD1-B8D9-E1DC-3D9C1DDA8034}"/>
              </a:ext>
            </a:extLst>
          </p:cNvPr>
          <p:cNvSpPr/>
          <p:nvPr/>
        </p:nvSpPr>
        <p:spPr>
          <a:xfrm>
            <a:off x="2443170" y="312468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E861F25-742E-67F8-1224-9611D496AFEC}"/>
              </a:ext>
            </a:extLst>
          </p:cNvPr>
          <p:cNvSpPr/>
          <p:nvPr/>
        </p:nvSpPr>
        <p:spPr>
          <a:xfrm>
            <a:off x="2443170" y="407453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0211B4EE-FB5F-67A9-61D8-31E75257F50D}"/>
              </a:ext>
            </a:extLst>
          </p:cNvPr>
          <p:cNvSpPr/>
          <p:nvPr/>
        </p:nvSpPr>
        <p:spPr>
          <a:xfrm>
            <a:off x="2443170" y="502438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EA44B8-6C43-105D-F184-ACA47C0F1709}"/>
              </a:ext>
            </a:extLst>
          </p:cNvPr>
          <p:cNvSpPr txBox="1"/>
          <p:nvPr/>
        </p:nvSpPr>
        <p:spPr>
          <a:xfrm>
            <a:off x="3728617" y="2191829"/>
            <a:ext cx="670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Informationen über verfügbare Layer und deren Funktionen abrufen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DB3A01-FA99-7A9C-A5F4-273C92F89943}"/>
              </a:ext>
            </a:extLst>
          </p:cNvPr>
          <p:cNvSpPr txBox="1"/>
          <p:nvPr/>
        </p:nvSpPr>
        <p:spPr>
          <a:xfrm>
            <a:off x="3728617" y="3124680"/>
            <a:ext cx="411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Struktur eines bestimmten Layers abrufen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90D455-CBDE-74E9-B224-5502CAF71A3C}"/>
              </a:ext>
            </a:extLst>
          </p:cNvPr>
          <p:cNvSpPr txBox="1"/>
          <p:nvPr/>
        </p:nvSpPr>
        <p:spPr>
          <a:xfrm>
            <a:off x="3728617" y="4132184"/>
            <a:ext cx="732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Vektorbasierte Geodaten aus einem oder mehreren Layern abrufen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039B05-5DA6-3961-5F13-8C9F4636078D}"/>
              </a:ext>
            </a:extLst>
          </p:cNvPr>
          <p:cNvSpPr txBox="1"/>
          <p:nvPr/>
        </p:nvSpPr>
        <p:spPr>
          <a:xfrm>
            <a:off x="3730234" y="5082038"/>
            <a:ext cx="707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Änderungen an den Daten des WFS-Servers vornehmen </a:t>
            </a:r>
          </a:p>
        </p:txBody>
      </p:sp>
    </p:spTree>
    <p:extLst>
      <p:ext uri="{BB962C8B-B14F-4D97-AF65-F5344CB8AC3E}">
        <p14:creationId xmlns:p14="http://schemas.microsoft.com/office/powerpoint/2010/main" val="330468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2529</Words>
  <Application>Microsoft Office PowerPoint</Application>
  <PresentationFormat>Breitbild</PresentationFormat>
  <Paragraphs>171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Fabian Przybylak</dc:creator>
  <cp:lastModifiedBy>Fabian Przybylak</cp:lastModifiedBy>
  <cp:revision>11</cp:revision>
  <dcterms:created xsi:type="dcterms:W3CDTF">2023-04-03T07:32:49Z</dcterms:created>
  <dcterms:modified xsi:type="dcterms:W3CDTF">2023-04-11T15:01:16Z</dcterms:modified>
</cp:coreProperties>
</file>