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9" r:id="rId1"/>
  </p:sldMasterIdLst>
  <p:notesMasterIdLst>
    <p:notesMasterId r:id="rId15"/>
  </p:notesMasterIdLst>
  <p:sldIdLst>
    <p:sldId id="260" r:id="rId2"/>
    <p:sldId id="289" r:id="rId3"/>
    <p:sldId id="297" r:id="rId4"/>
    <p:sldId id="307" r:id="rId5"/>
    <p:sldId id="278" r:id="rId6"/>
    <p:sldId id="294" r:id="rId7"/>
    <p:sldId id="298" r:id="rId8"/>
    <p:sldId id="299" r:id="rId9"/>
    <p:sldId id="300" r:id="rId10"/>
    <p:sldId id="301" r:id="rId11"/>
    <p:sldId id="308" r:id="rId12"/>
    <p:sldId id="287" r:id="rId13"/>
    <p:sldId id="296" r:id="rId14"/>
  </p:sldIdLst>
  <p:sldSz cx="18288000" cy="10287000"/>
  <p:notesSz cx="10287000" cy="18288000"/>
  <p:embeddedFontLst>
    <p:embeddedFont>
      <p:font typeface="Roboto" panose="02000000000000000000" pitchFamily="2" charset="0"/>
      <p:regular r:id="rId16"/>
      <p:bold r:id="rId17"/>
      <p:italic r:id="rId18"/>
      <p:boldItalic r:id="rId19"/>
    </p:embeddedFont>
    <p:embeddedFont>
      <p:font typeface="Urbanist" panose="020B0604020202020204" charset="0"/>
      <p:regular r:id="rId20"/>
      <p:bold r:id="rId21"/>
      <p:italic r:id="rId22"/>
      <p:boldItalic r:id="rId23"/>
    </p:embeddedFont>
    <p:embeddedFont>
      <p:font typeface="Urbanist Black" panose="020B0604020202020204" charset="0"/>
      <p:bold r:id="rId24"/>
      <p:italic r:id="rId25"/>
      <p:boldItalic r:id="rId26"/>
    </p:embeddedFont>
    <p:embeddedFont>
      <p:font typeface="Urbanist Medium" panose="020B060402020202020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6CB2"/>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01"/>
    <p:restoredTop sz="86441"/>
  </p:normalViewPr>
  <p:slideViewPr>
    <p:cSldViewPr snapToGrid="0">
      <p:cViewPr varScale="1">
        <p:scale>
          <a:sx n="53" d="100"/>
          <a:sy n="53" d="100"/>
        </p:scale>
        <p:origin x="556" y="56"/>
      </p:cViewPr>
      <p:guideLst/>
    </p:cSldViewPr>
  </p:slideViewPr>
  <p:outlineViewPr>
    <p:cViewPr>
      <p:scale>
        <a:sx n="33" d="100"/>
        <a:sy n="33" d="100"/>
      </p:scale>
      <p:origin x="0" y="0"/>
    </p:cViewPr>
  </p:outlineViewPr>
  <p:notesTextViewPr>
    <p:cViewPr>
      <p:scale>
        <a:sx n="30" d="100"/>
        <a:sy n="30" d="100"/>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‹Nr.›</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0" name="Google Shape;90;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1" name="Google Shape;91;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 name="Google Shape;6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 name="Google Shape;61;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38895805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 name="Google Shape;6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 name="Google Shape;61;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34733913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22448810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1" name="Google Shape;101;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extLst>
      <p:ext uri="{BB962C8B-B14F-4D97-AF65-F5344CB8AC3E}">
        <p14:creationId xmlns:p14="http://schemas.microsoft.com/office/powerpoint/2010/main" val="32386484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 name="Google Shape;6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61" name="Google Shape;61;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extLst>
      <p:ext uri="{BB962C8B-B14F-4D97-AF65-F5344CB8AC3E}">
        <p14:creationId xmlns:p14="http://schemas.microsoft.com/office/powerpoint/2010/main" val="1912265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 name="Google Shape;6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61" name="Google Shape;61;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13457397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 name="Google Shape;6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61" name="Google Shape;61;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1179936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 name="Google Shape;6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61" name="Google Shape;61;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2249447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 name="Google Shape;6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61" name="Google Shape;61;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17563067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 name="Google Shape;6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61" name="Google Shape;61;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8136054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 name="Google Shape;6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 name="Google Shape;61;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14629295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 name="Google Shape;6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61" name="Google Shape;61;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32048539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EFAULT">
  <p:cSld name="DEFAULT">
    <p:bg>
      <p:bgPr>
        <a:solidFill>
          <a:schemeClr val="lt1"/>
        </a:solidFill>
        <a:effectLst/>
      </p:bgPr>
    </p:bg>
    <p:spTree>
      <p:nvGrpSpPr>
        <p:cNvPr id="1" name="Shape 1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E5AA1"/>
        </a:solidFill>
        <a:effectLst/>
      </p:bgPr>
    </p:bg>
    <p:spTree>
      <p:nvGrpSpPr>
        <p:cNvPr id="1" name="Shape 92"/>
        <p:cNvGrpSpPr/>
        <p:nvPr/>
      </p:nvGrpSpPr>
      <p:grpSpPr>
        <a:xfrm>
          <a:off x="0" y="0"/>
          <a:ext cx="0" cy="0"/>
          <a:chOff x="0" y="0"/>
          <a:chExt cx="0" cy="0"/>
        </a:xfrm>
      </p:grpSpPr>
      <p:pic>
        <p:nvPicPr>
          <p:cNvPr id="94" name="Google Shape;94;p7" descr="preencoded.png"/>
          <p:cNvPicPr preferRelativeResize="0"/>
          <p:nvPr/>
        </p:nvPicPr>
        <p:blipFill rotWithShape="1">
          <a:blip r:embed="rId3">
            <a:alphaModFix/>
          </a:blip>
          <a:srcRect/>
          <a:stretch/>
        </p:blipFill>
        <p:spPr>
          <a:xfrm>
            <a:off x="0" y="952500"/>
            <a:ext cx="95250" cy="1428750"/>
          </a:xfrm>
          <a:prstGeom prst="rect">
            <a:avLst/>
          </a:prstGeom>
          <a:noFill/>
          <a:ln>
            <a:noFill/>
          </a:ln>
        </p:spPr>
      </p:pic>
      <p:pic>
        <p:nvPicPr>
          <p:cNvPr id="95" name="Google Shape;95;p7" descr="preencoded.png"/>
          <p:cNvPicPr preferRelativeResize="0"/>
          <p:nvPr/>
        </p:nvPicPr>
        <p:blipFill rotWithShape="1">
          <a:blip r:embed="rId4">
            <a:alphaModFix/>
          </a:blip>
          <a:srcRect/>
          <a:stretch/>
        </p:blipFill>
        <p:spPr>
          <a:xfrm>
            <a:off x="1428750" y="3705226"/>
            <a:ext cx="128885" cy="4788000"/>
          </a:xfrm>
          <a:prstGeom prst="rect">
            <a:avLst/>
          </a:prstGeom>
          <a:noFill/>
          <a:ln>
            <a:noFill/>
          </a:ln>
        </p:spPr>
      </p:pic>
      <p:sp>
        <p:nvSpPr>
          <p:cNvPr id="96" name="Google Shape;96;p7"/>
          <p:cNvSpPr/>
          <p:nvPr/>
        </p:nvSpPr>
        <p:spPr>
          <a:xfrm>
            <a:off x="400049" y="1314450"/>
            <a:ext cx="16087725" cy="800100"/>
          </a:xfrm>
          <a:prstGeom prst="rect">
            <a:avLst/>
          </a:prstGeom>
          <a:noFill/>
          <a:ln>
            <a:noFill/>
          </a:ln>
        </p:spPr>
        <p:txBody>
          <a:bodyPr spcFirstLastPara="1" wrap="square" lIns="0" tIns="0" rIns="0" bIns="0" anchor="t" anchorCtr="0">
            <a:noAutofit/>
          </a:bodyPr>
          <a:lstStyle/>
          <a:p>
            <a:pPr marL="0" marR="0" lvl="0" indent="0" rtl="0">
              <a:lnSpc>
                <a:spcPct val="116666"/>
              </a:lnSpc>
              <a:spcBef>
                <a:spcPts val="0"/>
              </a:spcBef>
              <a:spcAft>
                <a:spcPts val="0"/>
              </a:spcAft>
              <a:buClr>
                <a:srgbClr val="FFFFFF"/>
              </a:buClr>
              <a:buSzPts val="5400"/>
              <a:buFont typeface="Roboto"/>
              <a:buNone/>
            </a:pPr>
            <a:r>
              <a:rPr lang="en-US" sz="5400" b="1" i="0" u="none" strike="noStrike" cap="none">
                <a:solidFill>
                  <a:srgbClr val="FFFFFF"/>
                </a:solidFill>
                <a:latin typeface="Roboto"/>
                <a:ea typeface="Roboto"/>
                <a:cs typeface="Roboto"/>
                <a:sym typeface="Roboto"/>
              </a:rPr>
              <a:t>Interpolation</a:t>
            </a:r>
            <a:endParaRPr lang="en-US" sz="5400" b="1" i="0" u="none" strike="noStrike" cap="none" dirty="0">
              <a:solidFill>
                <a:srgbClr val="FFFFFF"/>
              </a:solidFill>
              <a:latin typeface="Roboto"/>
              <a:ea typeface="Roboto"/>
              <a:cs typeface="Roboto"/>
              <a:sym typeface="Roboto"/>
            </a:endParaRPr>
          </a:p>
        </p:txBody>
      </p:sp>
      <p:sp>
        <p:nvSpPr>
          <p:cNvPr id="97" name="Google Shape;97;p7"/>
          <p:cNvSpPr/>
          <p:nvPr/>
        </p:nvSpPr>
        <p:spPr>
          <a:xfrm>
            <a:off x="2032982" y="3851453"/>
            <a:ext cx="14466824" cy="5504165"/>
          </a:xfrm>
          <a:prstGeom prst="rect">
            <a:avLst/>
          </a:prstGeom>
          <a:noFill/>
          <a:ln>
            <a:noFill/>
          </a:ln>
        </p:spPr>
        <p:txBody>
          <a:bodyPr spcFirstLastPara="1" wrap="square" lIns="0" tIns="0" rIns="0" bIns="0" anchor="t" anchorCtr="0">
            <a:noAutofit/>
          </a:bodyPr>
          <a:lstStyle/>
          <a:p>
            <a:pPr algn="just">
              <a:lnSpc>
                <a:spcPct val="117999"/>
              </a:lnSpc>
              <a:buClr>
                <a:srgbClr val="FFFFFF"/>
              </a:buClr>
              <a:buSzPts val="3750"/>
            </a:pPr>
            <a:r>
              <a:rPr lang="de-DE" sz="3550" dirty="0">
                <a:solidFill>
                  <a:srgbClr val="FFFFFF"/>
                </a:solidFill>
                <a:latin typeface="Urbanist Medium"/>
                <a:ea typeface="Urbanist Medium"/>
                <a:cs typeface="Urbanist Medium"/>
                <a:sym typeface="Urbanist"/>
              </a:rPr>
              <a:t>Interpolation ist ein mathematisches Verfahren, bei dem Werte zwischen bekannten Datenpunkten geschätzt werden, um kontinuierliche Funktionen oder Kurven zu erstellen. Es wird verwendet, um fehlende Daten zu ergänzen oder glattere Darstellungen von diskreten Datensätzen zu erhalten, indem zwischen bekannten Werten neue Werte berechnet werden, die den zugrunde liegenden Trend repräsentieren.</a:t>
            </a:r>
            <a:endParaRPr lang="en-US" sz="3550" i="0" u="none" strike="noStrike" cap="none" dirty="0">
              <a:solidFill>
                <a:schemeClr val="dk1"/>
              </a:solidFill>
              <a:latin typeface="Urbanist Medium"/>
              <a:ea typeface="Urbanist Medium"/>
              <a:cs typeface="Urbanist Medium"/>
              <a:sym typeface="Urbani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10" name="Google Shape;67;p5" descr="preencoded.png">
            <a:extLst>
              <a:ext uri="{FF2B5EF4-FFF2-40B4-BE49-F238E27FC236}">
                <a16:creationId xmlns:a16="http://schemas.microsoft.com/office/drawing/2014/main" id="{CA630EA9-8268-F901-C230-93C2CC08B2B3}"/>
              </a:ext>
            </a:extLst>
          </p:cNvPr>
          <p:cNvPicPr preferRelativeResize="0"/>
          <p:nvPr/>
        </p:nvPicPr>
        <p:blipFill rotWithShape="1">
          <a:blip r:embed="rId3">
            <a:alphaModFix/>
          </a:blip>
          <a:srcRect/>
          <a:stretch/>
        </p:blipFill>
        <p:spPr>
          <a:xfrm>
            <a:off x="15143018" y="7905750"/>
            <a:ext cx="3144908" cy="939670"/>
          </a:xfrm>
          <a:prstGeom prst="rect">
            <a:avLst/>
          </a:prstGeom>
          <a:noFill/>
          <a:ln>
            <a:noFill/>
          </a:ln>
        </p:spPr>
      </p:pic>
      <p:sp>
        <p:nvSpPr>
          <p:cNvPr id="69" name="Google Shape;69;p5"/>
          <p:cNvSpPr/>
          <p:nvPr/>
        </p:nvSpPr>
        <p:spPr>
          <a:xfrm>
            <a:off x="15392400" y="8067675"/>
            <a:ext cx="2628900" cy="628650"/>
          </a:xfrm>
          <a:prstGeom prst="rect">
            <a:avLst/>
          </a:prstGeom>
          <a:noFill/>
          <a:ln>
            <a:noFill/>
          </a:ln>
        </p:spPr>
        <p:txBody>
          <a:bodyPr spcFirstLastPara="1" wrap="square" lIns="0" tIns="0" rIns="0" bIns="0" anchor="t" anchorCtr="0">
            <a:noAutofit/>
          </a:bodyPr>
          <a:lstStyle/>
          <a:p>
            <a:pPr>
              <a:lnSpc>
                <a:spcPct val="117857"/>
              </a:lnSpc>
              <a:buClr>
                <a:srgbClr val="FFFFFF"/>
              </a:buClr>
              <a:buSzPts val="2100"/>
            </a:pPr>
            <a:r>
              <a:rPr lang="en-US" sz="1800" b="1" i="0" u="none" strike="noStrike" cap="none" dirty="0">
                <a:solidFill>
                  <a:srgbClr val="FFFFFF"/>
                </a:solidFill>
                <a:latin typeface="Roboto"/>
                <a:ea typeface="Roboto"/>
                <a:cs typeface="Roboto"/>
                <a:sym typeface="Roboto"/>
              </a:rPr>
              <a:t>Abb.8: Kriging</a:t>
            </a:r>
          </a:p>
          <a:p>
            <a:pPr>
              <a:lnSpc>
                <a:spcPct val="117857"/>
              </a:lnSpc>
              <a:buClr>
                <a:srgbClr val="FFFFFF"/>
              </a:buClr>
              <a:buSzPts val="2100"/>
            </a:pPr>
            <a:r>
              <a:rPr lang="en-US" sz="1800" dirty="0">
                <a:solidFill>
                  <a:schemeClr val="bg1"/>
                </a:solidFill>
                <a:latin typeface="Roboto"/>
                <a:ea typeface="Roboto"/>
                <a:cs typeface="Roboto"/>
                <a:sym typeface="Roboto"/>
              </a:rPr>
              <a:t>© </a:t>
            </a:r>
            <a:r>
              <a:rPr lang="en-US" sz="1800" dirty="0" err="1">
                <a:solidFill>
                  <a:schemeClr val="bg1"/>
                </a:solidFill>
                <a:latin typeface="Roboto"/>
                <a:ea typeface="Roboto"/>
                <a:cs typeface="Roboto"/>
                <a:sym typeface="Roboto"/>
              </a:rPr>
              <a:t>eigene</a:t>
            </a:r>
            <a:r>
              <a:rPr lang="en-US" sz="1800" dirty="0">
                <a:solidFill>
                  <a:schemeClr val="bg1"/>
                </a:solidFill>
                <a:latin typeface="Roboto"/>
                <a:ea typeface="Roboto"/>
                <a:cs typeface="Roboto"/>
                <a:sym typeface="Roboto"/>
              </a:rPr>
              <a:t> Quelle</a:t>
            </a:r>
          </a:p>
          <a:p>
            <a:pPr>
              <a:lnSpc>
                <a:spcPct val="117857"/>
              </a:lnSpc>
              <a:buClr>
                <a:srgbClr val="FFFFFF"/>
              </a:buClr>
              <a:buSzPts val="2100"/>
            </a:pPr>
            <a:endParaRPr sz="1800" b="1" i="0" u="none" strike="noStrike" cap="none" dirty="0">
              <a:solidFill>
                <a:schemeClr val="dk1"/>
              </a:solidFill>
              <a:latin typeface="Roboto"/>
              <a:ea typeface="Roboto"/>
              <a:cs typeface="Roboto"/>
              <a:sym typeface="Roboto"/>
            </a:endParaRPr>
          </a:p>
        </p:txBody>
      </p:sp>
      <p:sp>
        <p:nvSpPr>
          <p:cNvPr id="70" name="Google Shape;70;p5"/>
          <p:cNvSpPr/>
          <p:nvPr/>
        </p:nvSpPr>
        <p:spPr>
          <a:xfrm>
            <a:off x="1400174" y="3333750"/>
            <a:ext cx="7705725" cy="600075"/>
          </a:xfrm>
          <a:prstGeom prst="rect">
            <a:avLst/>
          </a:prstGeom>
          <a:noFill/>
          <a:ln>
            <a:noFill/>
          </a:ln>
        </p:spPr>
        <p:txBody>
          <a:bodyPr spcFirstLastPara="1" wrap="square" lIns="0" tIns="0" rIns="0" bIns="0" anchor="t" anchorCtr="0">
            <a:noAutofit/>
          </a:bodyPr>
          <a:lstStyle/>
          <a:p>
            <a:pPr marL="0" marR="0" lvl="0" indent="0" algn="l" rtl="0">
              <a:lnSpc>
                <a:spcPct val="117499"/>
              </a:lnSpc>
              <a:spcBef>
                <a:spcPts val="0"/>
              </a:spcBef>
              <a:spcAft>
                <a:spcPts val="0"/>
              </a:spcAft>
              <a:buClr>
                <a:srgbClr val="1E1E1E"/>
              </a:buClr>
              <a:buSzPts val="3000"/>
              <a:buFont typeface="Urbanist Black"/>
              <a:buNone/>
            </a:pPr>
            <a:r>
              <a:rPr lang="en-US" sz="3000" b="0" i="0" u="none" strike="noStrike" cap="none" dirty="0">
                <a:solidFill>
                  <a:srgbClr val="1E1E1E"/>
                </a:solidFill>
                <a:latin typeface="Urbanist Black"/>
                <a:ea typeface="Urbanist Black"/>
                <a:cs typeface="Urbanist Black"/>
                <a:sym typeface="Urbanist Black"/>
              </a:rPr>
              <a:t>Eigenschaften</a:t>
            </a:r>
            <a:endParaRPr sz="3000" b="0" i="0" u="none" strike="noStrike" cap="none" dirty="0">
              <a:solidFill>
                <a:schemeClr val="dk1"/>
              </a:solidFill>
              <a:latin typeface="Calibri"/>
              <a:ea typeface="Calibri"/>
              <a:cs typeface="Calibri"/>
              <a:sym typeface="Calibri"/>
            </a:endParaRPr>
          </a:p>
        </p:txBody>
      </p:sp>
      <p:sp>
        <p:nvSpPr>
          <p:cNvPr id="71" name="Google Shape;71;p5"/>
          <p:cNvSpPr/>
          <p:nvPr/>
        </p:nvSpPr>
        <p:spPr>
          <a:xfrm>
            <a:off x="1400175" y="4133850"/>
            <a:ext cx="8949170" cy="4886325"/>
          </a:xfrm>
          <a:prstGeom prst="rect">
            <a:avLst/>
          </a:prstGeom>
          <a:noFill/>
          <a:ln>
            <a:noFill/>
          </a:ln>
        </p:spPr>
        <p:txBody>
          <a:bodyPr spcFirstLastPara="1" wrap="square" lIns="0" tIns="0" rIns="0" bIns="0" anchor="t" anchorCtr="0">
            <a:noAutofit/>
          </a:bodyPr>
          <a:lstStyle/>
          <a:p>
            <a:pPr marL="342900" indent="-342900" algn="just">
              <a:lnSpc>
                <a:spcPct val="115625"/>
              </a:lnSpc>
              <a:buClr>
                <a:srgbClr val="1E1E1E"/>
              </a:buClr>
              <a:buSzPts val="2400"/>
              <a:buFontTx/>
              <a:buChar char="-"/>
            </a:pPr>
            <a:r>
              <a:rPr lang="de-DE" sz="2300" b="0" i="0" u="none" strike="noStrike" cap="none" dirty="0">
                <a:solidFill>
                  <a:srgbClr val="1E1E1E"/>
                </a:solidFill>
                <a:latin typeface="Urbanist Medium"/>
                <a:ea typeface="Urbanist Medium"/>
                <a:cs typeface="Urbanist Medium"/>
                <a:sym typeface="Urbanist Medium"/>
              </a:rPr>
              <a:t>Betrachten die Referenzpunkte als Stichproben einer Gesamtpopulation (alle Zellen im Raster)</a:t>
            </a:r>
          </a:p>
          <a:p>
            <a:pPr marL="342900" indent="-342900" algn="just">
              <a:lnSpc>
                <a:spcPct val="115625"/>
              </a:lnSpc>
              <a:buClr>
                <a:srgbClr val="1E1E1E"/>
              </a:buClr>
              <a:buSzPts val="2400"/>
              <a:buFontTx/>
              <a:buChar char="-"/>
            </a:pPr>
            <a:r>
              <a:rPr lang="de-DE" sz="2300" b="0" i="0" u="none" strike="noStrike" cap="none" dirty="0">
                <a:solidFill>
                  <a:srgbClr val="1E1E1E"/>
                </a:solidFill>
                <a:latin typeface="Urbanist Medium"/>
                <a:ea typeface="Urbanist Medium"/>
                <a:cs typeface="Urbanist Medium"/>
                <a:sym typeface="Urbanist Medium"/>
              </a:rPr>
              <a:t>Modellieren, wie stark die Werte zwischen zwei Referenzpunkten mit der Distanz variieren </a:t>
            </a:r>
          </a:p>
          <a:p>
            <a:pPr marL="342900" indent="-342900" algn="just">
              <a:lnSpc>
                <a:spcPct val="115625"/>
              </a:lnSpc>
              <a:buClr>
                <a:srgbClr val="1E1E1E"/>
              </a:buClr>
              <a:buSzPts val="2400"/>
              <a:buFontTx/>
              <a:buChar char="-"/>
            </a:pPr>
            <a:r>
              <a:rPr lang="de-DE" sz="2300" b="0" i="0" u="none" strike="noStrike" cap="none" dirty="0">
                <a:solidFill>
                  <a:srgbClr val="1E1E1E"/>
                </a:solidFill>
                <a:latin typeface="Urbanist Medium"/>
                <a:ea typeface="Urbanist Medium"/>
                <a:cs typeface="Urbanist Medium"/>
                <a:sym typeface="Urbanist Medium"/>
              </a:rPr>
              <a:t>Erlauben Aussagen zu lokalen Variationen in Unsicherheiten der Schätzungen</a:t>
            </a:r>
            <a:endParaRPr lang="en-US" sz="2300" b="0" i="0" u="none" strike="noStrike" cap="none" dirty="0">
              <a:solidFill>
                <a:srgbClr val="1E1E1E"/>
              </a:solidFill>
              <a:latin typeface="Urbanist Medium"/>
              <a:ea typeface="Urbanist Medium"/>
              <a:cs typeface="Urbanist Medium"/>
              <a:sym typeface="Urbanist Medium"/>
            </a:endParaRPr>
          </a:p>
        </p:txBody>
      </p:sp>
      <p:pic>
        <p:nvPicPr>
          <p:cNvPr id="2" name="Google Shape;65;p5" descr="preencoded.png">
            <a:extLst>
              <a:ext uri="{FF2B5EF4-FFF2-40B4-BE49-F238E27FC236}">
                <a16:creationId xmlns:a16="http://schemas.microsoft.com/office/drawing/2014/main" id="{C7C2AB93-3909-2274-1D51-DA1FF88FB0CB}"/>
              </a:ext>
            </a:extLst>
          </p:cNvPr>
          <p:cNvPicPr preferRelativeResize="0"/>
          <p:nvPr/>
        </p:nvPicPr>
        <p:blipFill rotWithShape="1">
          <a:blip r:embed="rId4">
            <a:alphaModFix/>
          </a:blip>
          <a:srcRect/>
          <a:stretch/>
        </p:blipFill>
        <p:spPr>
          <a:xfrm>
            <a:off x="-1" y="952500"/>
            <a:ext cx="10243751" cy="1428750"/>
          </a:xfrm>
          <a:prstGeom prst="rect">
            <a:avLst/>
          </a:prstGeom>
          <a:noFill/>
          <a:ln>
            <a:noFill/>
          </a:ln>
        </p:spPr>
      </p:pic>
      <p:sp>
        <p:nvSpPr>
          <p:cNvPr id="3" name="Google Shape;72;p5">
            <a:extLst>
              <a:ext uri="{FF2B5EF4-FFF2-40B4-BE49-F238E27FC236}">
                <a16:creationId xmlns:a16="http://schemas.microsoft.com/office/drawing/2014/main" id="{C43C1B1D-EBD5-24A6-FF7C-7AFBD9CDFB12}"/>
              </a:ext>
            </a:extLst>
          </p:cNvPr>
          <p:cNvSpPr/>
          <p:nvPr/>
        </p:nvSpPr>
        <p:spPr>
          <a:xfrm>
            <a:off x="708660" y="1276350"/>
            <a:ext cx="9053177" cy="800100"/>
          </a:xfrm>
          <a:prstGeom prst="rect">
            <a:avLst/>
          </a:prstGeom>
          <a:noFill/>
          <a:ln>
            <a:noFill/>
          </a:ln>
        </p:spPr>
        <p:txBody>
          <a:bodyPr spcFirstLastPara="1" wrap="square" lIns="0" tIns="0" rIns="0" bIns="0" anchor="t" anchorCtr="0">
            <a:noAutofit/>
          </a:bodyPr>
          <a:lstStyle/>
          <a:p>
            <a:pPr algn="r">
              <a:lnSpc>
                <a:spcPct val="116666"/>
              </a:lnSpc>
              <a:buClr>
                <a:srgbClr val="FFFFFF"/>
              </a:buClr>
              <a:buSzPts val="5400"/>
            </a:pPr>
            <a:r>
              <a:rPr lang="en-US" sz="5400" b="1" dirty="0">
                <a:solidFill>
                  <a:srgbClr val="FFFFFF"/>
                </a:solidFill>
                <a:latin typeface="Roboto"/>
                <a:ea typeface="Roboto"/>
                <a:cs typeface="Roboto"/>
                <a:sym typeface="Roboto"/>
              </a:rPr>
              <a:t>Kriging</a:t>
            </a:r>
            <a:endParaRPr sz="5400" b="1" i="0" u="none" strike="noStrike" cap="none" dirty="0">
              <a:solidFill>
                <a:schemeClr val="dk1"/>
              </a:solidFill>
              <a:latin typeface="Roboto"/>
              <a:ea typeface="Roboto"/>
              <a:cs typeface="Roboto"/>
              <a:sym typeface="Roboto"/>
            </a:endParaRPr>
          </a:p>
        </p:txBody>
      </p:sp>
      <p:pic>
        <p:nvPicPr>
          <p:cNvPr id="5" name="Grafik 4" descr="Ein Bild, das Farbigkeit, Kunst enthält.&#10;&#10;Automatisch generierte Beschreibung">
            <a:extLst>
              <a:ext uri="{FF2B5EF4-FFF2-40B4-BE49-F238E27FC236}">
                <a16:creationId xmlns:a16="http://schemas.microsoft.com/office/drawing/2014/main" id="{5C3FA850-387B-27FE-341C-871B99BBEF78}"/>
              </a:ext>
            </a:extLst>
          </p:cNvPr>
          <p:cNvPicPr>
            <a:picLocks noChangeAspect="1"/>
          </p:cNvPicPr>
          <p:nvPr/>
        </p:nvPicPr>
        <p:blipFill>
          <a:blip r:embed="rId5"/>
          <a:stretch>
            <a:fillRect/>
          </a:stretch>
        </p:blipFill>
        <p:spPr>
          <a:xfrm>
            <a:off x="13493645" y="3218342"/>
            <a:ext cx="4197455" cy="4038561"/>
          </a:xfrm>
          <a:prstGeom prst="rect">
            <a:avLst/>
          </a:prstGeom>
        </p:spPr>
      </p:pic>
    </p:spTree>
    <p:extLst>
      <p:ext uri="{BB962C8B-B14F-4D97-AF65-F5344CB8AC3E}">
        <p14:creationId xmlns:p14="http://schemas.microsoft.com/office/powerpoint/2010/main" val="4161101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70" name="Google Shape;70;p5"/>
          <p:cNvSpPr/>
          <p:nvPr/>
        </p:nvSpPr>
        <p:spPr>
          <a:xfrm>
            <a:off x="1400174" y="3333750"/>
            <a:ext cx="7705725" cy="600075"/>
          </a:xfrm>
          <a:prstGeom prst="rect">
            <a:avLst/>
          </a:prstGeom>
          <a:noFill/>
          <a:ln>
            <a:noFill/>
          </a:ln>
        </p:spPr>
        <p:txBody>
          <a:bodyPr spcFirstLastPara="1" wrap="square" lIns="0" tIns="0" rIns="0" bIns="0" anchor="t" anchorCtr="0">
            <a:noAutofit/>
          </a:bodyPr>
          <a:lstStyle/>
          <a:p>
            <a:pPr marL="0" marR="0" lvl="0" indent="0" algn="l" rtl="0">
              <a:lnSpc>
                <a:spcPct val="117499"/>
              </a:lnSpc>
              <a:spcBef>
                <a:spcPts val="0"/>
              </a:spcBef>
              <a:spcAft>
                <a:spcPts val="0"/>
              </a:spcAft>
              <a:buClr>
                <a:srgbClr val="1E1E1E"/>
              </a:buClr>
              <a:buSzPts val="3000"/>
              <a:buFont typeface="Urbanist Black"/>
              <a:buNone/>
            </a:pPr>
            <a:r>
              <a:rPr lang="en-US" sz="3000" b="0" i="0" u="none" strike="noStrike" cap="none" dirty="0" err="1">
                <a:solidFill>
                  <a:srgbClr val="1E1E1E"/>
                </a:solidFill>
                <a:latin typeface="Urbanist Black"/>
                <a:ea typeface="Urbanist Black"/>
                <a:cs typeface="Urbanist Black"/>
                <a:sym typeface="Urbanist Black"/>
              </a:rPr>
              <a:t>Im</a:t>
            </a:r>
            <a:r>
              <a:rPr lang="en-US" sz="3000" b="0" i="0" u="none" strike="noStrike" cap="none" dirty="0">
                <a:solidFill>
                  <a:srgbClr val="1E1E1E"/>
                </a:solidFill>
                <a:latin typeface="Urbanist Black"/>
                <a:ea typeface="Urbanist Black"/>
                <a:cs typeface="Urbanist Black"/>
                <a:sym typeface="Urbanist Black"/>
              </a:rPr>
              <a:t> </a:t>
            </a:r>
            <a:r>
              <a:rPr lang="en-US" sz="3000" b="0" i="0" u="none" strike="noStrike" cap="none" dirty="0" err="1">
                <a:solidFill>
                  <a:srgbClr val="1E1E1E"/>
                </a:solidFill>
                <a:latin typeface="Urbanist Black"/>
                <a:ea typeface="Urbanist Black"/>
                <a:cs typeface="Urbanist Black"/>
                <a:sym typeface="Urbanist Black"/>
              </a:rPr>
              <a:t>Vergleich</a:t>
            </a:r>
            <a:endParaRPr sz="3000" b="0" i="0" u="none" strike="noStrike" cap="none" dirty="0">
              <a:solidFill>
                <a:schemeClr val="dk1"/>
              </a:solidFill>
              <a:latin typeface="Calibri"/>
              <a:ea typeface="Calibri"/>
              <a:cs typeface="Calibri"/>
              <a:sym typeface="Calibri"/>
            </a:endParaRPr>
          </a:p>
        </p:txBody>
      </p:sp>
      <p:sp>
        <p:nvSpPr>
          <p:cNvPr id="71" name="Google Shape;71;p5"/>
          <p:cNvSpPr/>
          <p:nvPr/>
        </p:nvSpPr>
        <p:spPr>
          <a:xfrm>
            <a:off x="1400175" y="4133850"/>
            <a:ext cx="8949170" cy="4886325"/>
          </a:xfrm>
          <a:prstGeom prst="rect">
            <a:avLst/>
          </a:prstGeom>
          <a:noFill/>
          <a:ln>
            <a:noFill/>
          </a:ln>
        </p:spPr>
        <p:txBody>
          <a:bodyPr spcFirstLastPara="1" wrap="square" lIns="0" tIns="0" rIns="0" bIns="0" anchor="t" anchorCtr="0">
            <a:noAutofit/>
          </a:bodyPr>
          <a:lstStyle/>
          <a:p>
            <a:pPr marL="342900" indent="-342900" algn="just">
              <a:lnSpc>
                <a:spcPct val="115625"/>
              </a:lnSpc>
              <a:buClr>
                <a:srgbClr val="1E1E1E"/>
              </a:buClr>
              <a:buSzPts val="2400"/>
              <a:buFontTx/>
              <a:buChar char="-"/>
            </a:pPr>
            <a:endParaRPr lang="en-US" sz="2300" b="0" i="0" u="none" strike="noStrike" cap="none" dirty="0">
              <a:solidFill>
                <a:srgbClr val="1E1E1E"/>
              </a:solidFill>
              <a:latin typeface="Urbanist Medium"/>
              <a:ea typeface="Urbanist Medium"/>
              <a:cs typeface="Urbanist Medium"/>
              <a:sym typeface="Urbanist Medium"/>
            </a:endParaRPr>
          </a:p>
        </p:txBody>
      </p:sp>
      <p:pic>
        <p:nvPicPr>
          <p:cNvPr id="2" name="Google Shape;65;p5" descr="preencoded.png">
            <a:extLst>
              <a:ext uri="{FF2B5EF4-FFF2-40B4-BE49-F238E27FC236}">
                <a16:creationId xmlns:a16="http://schemas.microsoft.com/office/drawing/2014/main" id="{C7C2AB93-3909-2274-1D51-DA1FF88FB0CB}"/>
              </a:ext>
            </a:extLst>
          </p:cNvPr>
          <p:cNvPicPr preferRelativeResize="0"/>
          <p:nvPr/>
        </p:nvPicPr>
        <p:blipFill rotWithShape="1">
          <a:blip r:embed="rId3">
            <a:alphaModFix/>
          </a:blip>
          <a:srcRect/>
          <a:stretch/>
        </p:blipFill>
        <p:spPr>
          <a:xfrm>
            <a:off x="-1" y="952500"/>
            <a:ext cx="10243751" cy="1428750"/>
          </a:xfrm>
          <a:prstGeom prst="rect">
            <a:avLst/>
          </a:prstGeom>
          <a:noFill/>
          <a:ln>
            <a:noFill/>
          </a:ln>
        </p:spPr>
      </p:pic>
      <p:sp>
        <p:nvSpPr>
          <p:cNvPr id="3" name="Google Shape;72;p5">
            <a:extLst>
              <a:ext uri="{FF2B5EF4-FFF2-40B4-BE49-F238E27FC236}">
                <a16:creationId xmlns:a16="http://schemas.microsoft.com/office/drawing/2014/main" id="{C43C1B1D-EBD5-24A6-FF7C-7AFBD9CDFB12}"/>
              </a:ext>
            </a:extLst>
          </p:cNvPr>
          <p:cNvSpPr/>
          <p:nvPr/>
        </p:nvSpPr>
        <p:spPr>
          <a:xfrm>
            <a:off x="708660" y="1276350"/>
            <a:ext cx="9053177" cy="800100"/>
          </a:xfrm>
          <a:prstGeom prst="rect">
            <a:avLst/>
          </a:prstGeom>
          <a:noFill/>
          <a:ln>
            <a:noFill/>
          </a:ln>
        </p:spPr>
        <p:txBody>
          <a:bodyPr spcFirstLastPara="1" wrap="square" lIns="0" tIns="0" rIns="0" bIns="0" anchor="t" anchorCtr="0">
            <a:noAutofit/>
          </a:bodyPr>
          <a:lstStyle/>
          <a:p>
            <a:pPr algn="r">
              <a:lnSpc>
                <a:spcPct val="116666"/>
              </a:lnSpc>
              <a:buClr>
                <a:srgbClr val="FFFFFF"/>
              </a:buClr>
              <a:buSzPts val="5400"/>
            </a:pPr>
            <a:r>
              <a:rPr lang="en-US" sz="5400" b="1" dirty="0" err="1">
                <a:solidFill>
                  <a:srgbClr val="FFFFFF"/>
                </a:solidFill>
                <a:latin typeface="Roboto"/>
                <a:ea typeface="Roboto"/>
                <a:cs typeface="Roboto"/>
                <a:sym typeface="Roboto"/>
              </a:rPr>
              <a:t>Interpolationsmethoden</a:t>
            </a:r>
            <a:endParaRPr sz="5400" b="1" i="0" u="none" strike="noStrike" cap="none" dirty="0">
              <a:solidFill>
                <a:schemeClr val="dk1"/>
              </a:solidFill>
              <a:latin typeface="Roboto"/>
              <a:ea typeface="Roboto"/>
              <a:cs typeface="Roboto"/>
              <a:sym typeface="Roboto"/>
            </a:endParaRPr>
          </a:p>
        </p:txBody>
      </p:sp>
      <p:pic>
        <p:nvPicPr>
          <p:cNvPr id="6" name="Grafik 5">
            <a:extLst>
              <a:ext uri="{FF2B5EF4-FFF2-40B4-BE49-F238E27FC236}">
                <a16:creationId xmlns:a16="http://schemas.microsoft.com/office/drawing/2014/main" id="{62CE2C4D-DA96-9DAB-F3C2-C0BE5CC7F43A}"/>
              </a:ext>
            </a:extLst>
          </p:cNvPr>
          <p:cNvPicPr>
            <a:picLocks noChangeAspect="1"/>
          </p:cNvPicPr>
          <p:nvPr/>
        </p:nvPicPr>
        <p:blipFill>
          <a:blip r:embed="rId4"/>
          <a:stretch>
            <a:fillRect/>
          </a:stretch>
        </p:blipFill>
        <p:spPr>
          <a:xfrm>
            <a:off x="5626438" y="2781904"/>
            <a:ext cx="7035124" cy="6552596"/>
          </a:xfrm>
          <a:prstGeom prst="rect">
            <a:avLst/>
          </a:prstGeom>
        </p:spPr>
      </p:pic>
    </p:spTree>
    <p:extLst>
      <p:ext uri="{BB962C8B-B14F-4D97-AF65-F5344CB8AC3E}">
        <p14:creationId xmlns:p14="http://schemas.microsoft.com/office/powerpoint/2010/main" val="2689086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pic>
        <p:nvPicPr>
          <p:cNvPr id="103" name="Google Shape;103;p8" descr="preencoded.png"/>
          <p:cNvPicPr preferRelativeResize="0"/>
          <p:nvPr/>
        </p:nvPicPr>
        <p:blipFill rotWithShape="1">
          <a:blip r:embed="rId3">
            <a:alphaModFix/>
          </a:blip>
          <a:srcRect/>
          <a:stretch/>
        </p:blipFill>
        <p:spPr>
          <a:xfrm>
            <a:off x="0" y="0"/>
            <a:ext cx="18288000" cy="9985056"/>
          </a:xfrm>
          <a:prstGeom prst="rect">
            <a:avLst/>
          </a:prstGeom>
          <a:noFill/>
          <a:ln>
            <a:noFill/>
          </a:ln>
        </p:spPr>
      </p:pic>
      <p:pic>
        <p:nvPicPr>
          <p:cNvPr id="105" name="Google Shape;105;p8" descr="preencoded.png"/>
          <p:cNvPicPr preferRelativeResize="0"/>
          <p:nvPr/>
        </p:nvPicPr>
        <p:blipFill rotWithShape="1">
          <a:blip r:embed="rId4">
            <a:alphaModFix/>
          </a:blip>
          <a:srcRect/>
          <a:stretch/>
        </p:blipFill>
        <p:spPr>
          <a:xfrm>
            <a:off x="16240125" y="9505950"/>
            <a:ext cx="1095375" cy="614474"/>
          </a:xfrm>
          <a:prstGeom prst="rect">
            <a:avLst/>
          </a:prstGeom>
          <a:noFill/>
          <a:ln>
            <a:noFill/>
          </a:ln>
        </p:spPr>
      </p:pic>
      <p:pic>
        <p:nvPicPr>
          <p:cNvPr id="106" name="Google Shape;106;p8" descr="preencoded.png"/>
          <p:cNvPicPr preferRelativeResize="0"/>
          <p:nvPr/>
        </p:nvPicPr>
        <p:blipFill rotWithShape="1">
          <a:blip r:embed="rId5">
            <a:alphaModFix/>
          </a:blip>
          <a:srcRect/>
          <a:stretch/>
        </p:blipFill>
        <p:spPr>
          <a:xfrm>
            <a:off x="876300" y="9572625"/>
            <a:ext cx="1095375" cy="534749"/>
          </a:xfrm>
          <a:prstGeom prst="rect">
            <a:avLst/>
          </a:prstGeom>
          <a:noFill/>
          <a:ln>
            <a:noFill/>
          </a:ln>
        </p:spPr>
      </p:pic>
      <p:pic>
        <p:nvPicPr>
          <p:cNvPr id="107" name="Google Shape;107;p8" descr="preencoded.png"/>
          <p:cNvPicPr preferRelativeResize="0"/>
          <p:nvPr/>
        </p:nvPicPr>
        <p:blipFill rotWithShape="1">
          <a:blip r:embed="rId6">
            <a:alphaModFix/>
          </a:blip>
          <a:srcRect/>
          <a:stretch/>
        </p:blipFill>
        <p:spPr>
          <a:xfrm>
            <a:off x="0" y="952500"/>
            <a:ext cx="95250" cy="1428750"/>
          </a:xfrm>
          <a:prstGeom prst="rect">
            <a:avLst/>
          </a:prstGeom>
          <a:noFill/>
          <a:ln>
            <a:noFill/>
          </a:ln>
        </p:spPr>
      </p:pic>
      <p:sp>
        <p:nvSpPr>
          <p:cNvPr id="113" name="Google Shape;113;p8"/>
          <p:cNvSpPr/>
          <p:nvPr/>
        </p:nvSpPr>
        <p:spPr>
          <a:xfrm>
            <a:off x="904875" y="9391650"/>
            <a:ext cx="1457325" cy="95250"/>
          </a:xfrm>
          <a:prstGeom prst="rect">
            <a:avLst/>
          </a:prstGeom>
          <a:noFill/>
          <a:ln>
            <a:noFill/>
          </a:ln>
        </p:spPr>
        <p:txBody>
          <a:bodyPr spcFirstLastPara="1" wrap="square" lIns="0" tIns="0" rIns="0" bIns="0" anchor="ctr" anchorCtr="0">
            <a:noAutofit/>
          </a:bodyPr>
          <a:lstStyle/>
          <a:p>
            <a:pPr marL="0" marR="0" lvl="0" indent="0" algn="l" rtl="0">
              <a:lnSpc>
                <a:spcPct val="120000"/>
              </a:lnSpc>
              <a:spcBef>
                <a:spcPts val="0"/>
              </a:spcBef>
              <a:spcAft>
                <a:spcPts val="0"/>
              </a:spcAft>
              <a:buClr>
                <a:srgbClr val="000000"/>
              </a:buClr>
              <a:buSzPts val="750"/>
              <a:buFont typeface="Urbanist"/>
              <a:buNone/>
            </a:pPr>
            <a:r>
              <a:rPr lang="en-US" sz="750" b="1" i="0" u="none" strike="noStrike" cap="none">
                <a:solidFill>
                  <a:srgbClr val="000000"/>
                </a:solidFill>
                <a:latin typeface="Urbanist Black"/>
                <a:ea typeface="Urbanist Black"/>
                <a:cs typeface="Urbanist Black"/>
                <a:sym typeface="Urbanist"/>
              </a:rPr>
              <a:t>partners logos</a:t>
            </a:r>
            <a:endParaRPr sz="750" b="0" i="0" u="none" strike="noStrike" cap="none">
              <a:solidFill>
                <a:schemeClr val="dk1"/>
              </a:solidFill>
              <a:latin typeface="Calibri"/>
              <a:ea typeface="Calibri"/>
              <a:cs typeface="Calibri"/>
              <a:sym typeface="Calibri"/>
            </a:endParaRPr>
          </a:p>
        </p:txBody>
      </p:sp>
      <p:sp>
        <p:nvSpPr>
          <p:cNvPr id="114" name="Google Shape;114;p8"/>
          <p:cNvSpPr/>
          <p:nvPr/>
        </p:nvSpPr>
        <p:spPr>
          <a:xfrm>
            <a:off x="16687800" y="9353550"/>
            <a:ext cx="1600200" cy="104775"/>
          </a:xfrm>
          <a:prstGeom prst="rect">
            <a:avLst/>
          </a:prstGeom>
          <a:noFill/>
          <a:ln>
            <a:noFill/>
          </a:ln>
        </p:spPr>
        <p:txBody>
          <a:bodyPr spcFirstLastPara="1" wrap="square" lIns="0" tIns="0" rIns="0" bIns="0" anchor="ctr" anchorCtr="0">
            <a:noAutofit/>
          </a:bodyPr>
          <a:lstStyle/>
          <a:p>
            <a:pPr marL="0" marR="0" lvl="0" indent="0" algn="l" rtl="0">
              <a:lnSpc>
                <a:spcPct val="120000"/>
              </a:lnSpc>
              <a:spcBef>
                <a:spcPts val="0"/>
              </a:spcBef>
              <a:spcAft>
                <a:spcPts val="0"/>
              </a:spcAft>
              <a:buClr>
                <a:srgbClr val="000000"/>
              </a:buClr>
              <a:buSzPts val="750"/>
              <a:buFont typeface="Urbanist"/>
              <a:buNone/>
            </a:pPr>
            <a:r>
              <a:rPr lang="en-US" sz="750" b="1" i="0" u="none" strike="noStrike" cap="none">
                <a:solidFill>
                  <a:srgbClr val="000000"/>
                </a:solidFill>
                <a:latin typeface="Urbanist Black"/>
                <a:ea typeface="Urbanist Black"/>
                <a:cs typeface="Urbanist Black"/>
                <a:sym typeface="Urbanist"/>
              </a:rPr>
              <a:t>partners logos</a:t>
            </a:r>
            <a:endParaRPr sz="750" b="0" i="0" u="none" strike="noStrike" cap="none">
              <a:solidFill>
                <a:schemeClr val="dk1"/>
              </a:solidFill>
              <a:latin typeface="Calibri"/>
              <a:ea typeface="Calibri"/>
              <a:cs typeface="Calibri"/>
              <a:sym typeface="Calibri"/>
            </a:endParaRPr>
          </a:p>
        </p:txBody>
      </p:sp>
      <p:sp>
        <p:nvSpPr>
          <p:cNvPr id="115" name="Google Shape;115;p8"/>
          <p:cNvSpPr/>
          <p:nvPr/>
        </p:nvSpPr>
        <p:spPr>
          <a:xfrm>
            <a:off x="428625" y="1314450"/>
            <a:ext cx="7439025" cy="800100"/>
          </a:xfrm>
          <a:prstGeom prst="rect">
            <a:avLst/>
          </a:prstGeom>
          <a:noFill/>
          <a:ln>
            <a:noFill/>
          </a:ln>
        </p:spPr>
        <p:txBody>
          <a:bodyPr spcFirstLastPara="1" wrap="square" lIns="0" tIns="0" rIns="0" bIns="0" anchor="t" anchorCtr="0">
            <a:noAutofit/>
          </a:bodyPr>
          <a:lstStyle/>
          <a:p>
            <a:pPr marL="0" marR="0" lvl="0" indent="0" rtl="0">
              <a:lnSpc>
                <a:spcPct val="116666"/>
              </a:lnSpc>
              <a:spcBef>
                <a:spcPts val="0"/>
              </a:spcBef>
              <a:spcAft>
                <a:spcPts val="0"/>
              </a:spcAft>
              <a:buClr>
                <a:srgbClr val="FFFFFF"/>
              </a:buClr>
              <a:buSzPts val="5400"/>
              <a:buFont typeface="Roboto"/>
              <a:buNone/>
            </a:pPr>
            <a:r>
              <a:rPr lang="en-US" sz="5400" b="1" i="0" u="none" strike="noStrike" cap="none" dirty="0" err="1">
                <a:solidFill>
                  <a:srgbClr val="FFFFFF"/>
                </a:solidFill>
                <a:latin typeface="Roboto"/>
                <a:ea typeface="Roboto"/>
                <a:cs typeface="Roboto"/>
                <a:sym typeface="Roboto"/>
              </a:rPr>
              <a:t>Referenzen</a:t>
            </a:r>
            <a:r>
              <a:rPr lang="en-US" sz="5400" b="1" i="0" u="none" strike="noStrike" cap="none" dirty="0">
                <a:solidFill>
                  <a:srgbClr val="FFFFFF"/>
                </a:solidFill>
                <a:latin typeface="Roboto"/>
                <a:ea typeface="Roboto"/>
                <a:cs typeface="Roboto"/>
                <a:sym typeface="Roboto"/>
              </a:rPr>
              <a:t> </a:t>
            </a:r>
            <a:endParaRPr sz="5400" b="0" i="0" u="none" strike="noStrike" cap="none" dirty="0">
              <a:solidFill>
                <a:schemeClr val="dk1"/>
              </a:solidFill>
              <a:latin typeface="Calibri"/>
              <a:ea typeface="Calibri"/>
              <a:cs typeface="Calibri"/>
              <a:sym typeface="Calibri"/>
            </a:endParaRPr>
          </a:p>
        </p:txBody>
      </p:sp>
      <p:sp>
        <p:nvSpPr>
          <p:cNvPr id="116" name="Google Shape;116;p8"/>
          <p:cNvSpPr/>
          <p:nvPr/>
        </p:nvSpPr>
        <p:spPr>
          <a:xfrm>
            <a:off x="1657349" y="3124200"/>
            <a:ext cx="16162818" cy="4078758"/>
          </a:xfrm>
          <a:prstGeom prst="rect">
            <a:avLst/>
          </a:prstGeom>
          <a:noFill/>
          <a:ln>
            <a:noFill/>
          </a:ln>
        </p:spPr>
        <p:txBody>
          <a:bodyPr spcFirstLastPara="1" wrap="square" lIns="0" tIns="0" rIns="0" bIns="0" anchor="ctr" anchorCtr="0">
            <a:noAutofit/>
          </a:bodyPr>
          <a:lstStyle/>
          <a:p>
            <a:pPr>
              <a:lnSpc>
                <a:spcPct val="117857"/>
              </a:lnSpc>
              <a:buClr>
                <a:srgbClr val="FFFFFF"/>
              </a:buClr>
              <a:buSzPts val="2100"/>
            </a:pPr>
            <a:r>
              <a:rPr lang="en-US" sz="2250" i="0" u="none" strike="noStrike" cap="none" dirty="0">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Roboto"/>
              </a:rPr>
              <a:t>Abb.1: Waldo Rudolph Tobler </a:t>
            </a:r>
            <a:r>
              <a:rPr lang="en-US" sz="2250" dirty="0">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Roboto"/>
              </a:rPr>
              <a:t>- https://en.wikipedia.org/wiki/Waldo</a:t>
            </a:r>
            <a:r>
              <a:rPr lang="en-US" sz="2250" b="1" dirty="0">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Roboto"/>
              </a:rPr>
              <a:t>_</a:t>
            </a:r>
            <a:r>
              <a:rPr lang="en-US" sz="2250" dirty="0">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Roboto"/>
              </a:rPr>
              <a:t>R.</a:t>
            </a:r>
            <a:r>
              <a:rPr lang="en-US" sz="2250" b="1" dirty="0">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Roboto"/>
              </a:rPr>
              <a:t>_</a:t>
            </a:r>
            <a:r>
              <a:rPr lang="en-US" sz="2250" dirty="0">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Roboto"/>
              </a:rPr>
              <a:t>Tobler</a:t>
            </a:r>
          </a:p>
          <a:p>
            <a:pPr>
              <a:lnSpc>
                <a:spcPct val="117857"/>
              </a:lnSpc>
              <a:buClr>
                <a:srgbClr val="FFFFFF"/>
              </a:buClr>
              <a:buSzPts val="2100"/>
            </a:pPr>
            <a:endParaRPr lang="en-US" sz="2250" dirty="0">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Roboto"/>
            </a:endParaRPr>
          </a:p>
          <a:p>
            <a:pPr>
              <a:lnSpc>
                <a:spcPct val="117857"/>
              </a:lnSpc>
              <a:buClr>
                <a:srgbClr val="FFFFFF"/>
              </a:buClr>
              <a:buSzPts val="2100"/>
            </a:pPr>
            <a:r>
              <a:rPr lang="en-US" sz="2250" dirty="0">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Roboto"/>
              </a:rPr>
              <a:t>Abb.2: Interpolation – </a:t>
            </a:r>
            <a:r>
              <a:rPr lang="en-US" sz="2250" dirty="0" err="1">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Roboto"/>
              </a:rPr>
              <a:t>selbst</a:t>
            </a:r>
            <a:r>
              <a:rPr lang="en-US" sz="2250" dirty="0">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Roboto"/>
              </a:rPr>
              <a:t> </a:t>
            </a:r>
            <a:r>
              <a:rPr lang="en-US" sz="2250" dirty="0" err="1">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Roboto"/>
              </a:rPr>
              <a:t>erstellt</a:t>
            </a:r>
            <a:endParaRPr lang="en-US" sz="2250" dirty="0">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Urbanist Medium"/>
            </a:endParaRPr>
          </a:p>
          <a:p>
            <a:pPr>
              <a:lnSpc>
                <a:spcPct val="117857"/>
              </a:lnSpc>
              <a:buClr>
                <a:srgbClr val="FFFFFF"/>
              </a:buClr>
              <a:buSzPts val="2100"/>
            </a:pPr>
            <a:endParaRPr lang="en-US" sz="2250" dirty="0">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Urbanist Medium"/>
            </a:endParaRPr>
          </a:p>
          <a:p>
            <a:pPr>
              <a:lnSpc>
                <a:spcPct val="117857"/>
              </a:lnSpc>
              <a:buClr>
                <a:srgbClr val="FFFFFF"/>
              </a:buClr>
              <a:buSzPts val="2100"/>
            </a:pPr>
            <a:r>
              <a:rPr lang="en-US" sz="2250" i="0" u="none" strike="noStrike" cap="none" dirty="0">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Roboto"/>
              </a:rPr>
              <a:t>Abb.3: Wetterstationen</a:t>
            </a:r>
            <a:r>
              <a:rPr lang="en-US" sz="2250" dirty="0">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Roboto"/>
              </a:rPr>
              <a:t> - https://commons.wikimedia.org/wiki/File:DWD-Wetterstationsnetz1.png</a:t>
            </a:r>
          </a:p>
          <a:p>
            <a:pPr>
              <a:lnSpc>
                <a:spcPct val="117857"/>
              </a:lnSpc>
              <a:buClr>
                <a:srgbClr val="FFFFFF"/>
              </a:buClr>
              <a:buSzPts val="2100"/>
            </a:pPr>
            <a:endParaRPr lang="en-US" sz="2250" dirty="0">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Urbanist Medium"/>
            </a:endParaRPr>
          </a:p>
          <a:p>
            <a:pPr>
              <a:lnSpc>
                <a:spcPct val="117857"/>
              </a:lnSpc>
              <a:buClr>
                <a:srgbClr val="FFFFFF"/>
              </a:buClr>
              <a:buSzPts val="2100"/>
            </a:pPr>
            <a:r>
              <a:rPr lang="en-US" sz="2250" dirty="0">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Urbanist Medium"/>
              </a:rPr>
              <a:t>Abb.4: </a:t>
            </a:r>
            <a:r>
              <a:rPr lang="en-US" sz="2250" dirty="0" err="1">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Urbanist Medium"/>
              </a:rPr>
              <a:t>Interpolationsmethoden</a:t>
            </a:r>
            <a:r>
              <a:rPr lang="en-US" sz="2250" dirty="0">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Urbanist Medium"/>
              </a:rPr>
              <a:t> - https://de.m.wikipedia.org/wiki/Datei:Interpolationsmethoden.png</a:t>
            </a:r>
          </a:p>
          <a:p>
            <a:pPr>
              <a:lnSpc>
                <a:spcPct val="117857"/>
              </a:lnSpc>
              <a:buClr>
                <a:srgbClr val="FFFFFF"/>
              </a:buClr>
              <a:buSzPts val="2100"/>
            </a:pPr>
            <a:endParaRPr lang="en-US" sz="2250" dirty="0">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Urbanist Medium"/>
            </a:endParaRPr>
          </a:p>
          <a:p>
            <a:pPr>
              <a:lnSpc>
                <a:spcPct val="117857"/>
              </a:lnSpc>
              <a:buClr>
                <a:srgbClr val="FFFFFF"/>
              </a:buClr>
              <a:buSzPts val="2100"/>
            </a:pPr>
            <a:r>
              <a:rPr lang="en-US" sz="2250" dirty="0">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Urbanist Medium"/>
              </a:rPr>
              <a:t>Abb.5: Nearest Neighbour – </a:t>
            </a:r>
            <a:r>
              <a:rPr lang="en-US" sz="2250" dirty="0" err="1">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Urbanist Medium"/>
              </a:rPr>
              <a:t>selbst</a:t>
            </a:r>
            <a:r>
              <a:rPr lang="en-US" sz="2250" dirty="0">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Urbanist Medium"/>
              </a:rPr>
              <a:t> </a:t>
            </a:r>
            <a:r>
              <a:rPr lang="en-US" sz="2250" dirty="0" err="1">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Urbanist Medium"/>
              </a:rPr>
              <a:t>erstellt</a:t>
            </a:r>
            <a:endParaRPr lang="en-US" sz="2250" dirty="0">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Urbanist Medium"/>
            </a:endParaRPr>
          </a:p>
        </p:txBody>
      </p:sp>
      <p:pic>
        <p:nvPicPr>
          <p:cNvPr id="2" name="Google Shape;95;p7" descr="preencoded.png">
            <a:extLst>
              <a:ext uri="{FF2B5EF4-FFF2-40B4-BE49-F238E27FC236}">
                <a16:creationId xmlns:a16="http://schemas.microsoft.com/office/drawing/2014/main" id="{63E3E2B7-B225-0C5D-8573-50A110B68D6D}"/>
              </a:ext>
            </a:extLst>
          </p:cNvPr>
          <p:cNvPicPr preferRelativeResize="0"/>
          <p:nvPr/>
        </p:nvPicPr>
        <p:blipFill rotWithShape="1">
          <a:blip r:embed="rId7">
            <a:alphaModFix/>
          </a:blip>
          <a:srcRect/>
          <a:stretch/>
        </p:blipFill>
        <p:spPr>
          <a:xfrm>
            <a:off x="1428750" y="3074854"/>
            <a:ext cx="128885" cy="4626525"/>
          </a:xfrm>
          <a:prstGeom prst="rect">
            <a:avLst/>
          </a:prstGeom>
          <a:noFill/>
          <a:ln>
            <a:noFill/>
          </a:ln>
        </p:spPr>
      </p:pic>
    </p:spTree>
    <p:extLst>
      <p:ext uri="{BB962C8B-B14F-4D97-AF65-F5344CB8AC3E}">
        <p14:creationId xmlns:p14="http://schemas.microsoft.com/office/powerpoint/2010/main" val="2848934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pic>
        <p:nvPicPr>
          <p:cNvPr id="103" name="Google Shape;103;p8" descr="preencoded.png"/>
          <p:cNvPicPr preferRelativeResize="0"/>
          <p:nvPr/>
        </p:nvPicPr>
        <p:blipFill rotWithShape="1">
          <a:blip r:embed="rId3">
            <a:alphaModFix/>
          </a:blip>
          <a:srcRect/>
          <a:stretch/>
        </p:blipFill>
        <p:spPr>
          <a:xfrm>
            <a:off x="0" y="0"/>
            <a:ext cx="18288000" cy="9985056"/>
          </a:xfrm>
          <a:prstGeom prst="rect">
            <a:avLst/>
          </a:prstGeom>
          <a:noFill/>
          <a:ln>
            <a:noFill/>
          </a:ln>
        </p:spPr>
      </p:pic>
      <p:pic>
        <p:nvPicPr>
          <p:cNvPr id="105" name="Google Shape;105;p8" descr="preencoded.png"/>
          <p:cNvPicPr preferRelativeResize="0"/>
          <p:nvPr/>
        </p:nvPicPr>
        <p:blipFill rotWithShape="1">
          <a:blip r:embed="rId4">
            <a:alphaModFix/>
          </a:blip>
          <a:srcRect/>
          <a:stretch/>
        </p:blipFill>
        <p:spPr>
          <a:xfrm>
            <a:off x="16240125" y="9505950"/>
            <a:ext cx="1095375" cy="614474"/>
          </a:xfrm>
          <a:prstGeom prst="rect">
            <a:avLst/>
          </a:prstGeom>
          <a:noFill/>
          <a:ln>
            <a:noFill/>
          </a:ln>
        </p:spPr>
      </p:pic>
      <p:pic>
        <p:nvPicPr>
          <p:cNvPr id="106" name="Google Shape;106;p8" descr="preencoded.png"/>
          <p:cNvPicPr preferRelativeResize="0"/>
          <p:nvPr/>
        </p:nvPicPr>
        <p:blipFill rotWithShape="1">
          <a:blip r:embed="rId5">
            <a:alphaModFix/>
          </a:blip>
          <a:srcRect/>
          <a:stretch/>
        </p:blipFill>
        <p:spPr>
          <a:xfrm>
            <a:off x="876300" y="9572625"/>
            <a:ext cx="1095375" cy="534749"/>
          </a:xfrm>
          <a:prstGeom prst="rect">
            <a:avLst/>
          </a:prstGeom>
          <a:noFill/>
          <a:ln>
            <a:noFill/>
          </a:ln>
        </p:spPr>
      </p:pic>
      <p:pic>
        <p:nvPicPr>
          <p:cNvPr id="107" name="Google Shape;107;p8" descr="preencoded.png"/>
          <p:cNvPicPr preferRelativeResize="0"/>
          <p:nvPr/>
        </p:nvPicPr>
        <p:blipFill rotWithShape="1">
          <a:blip r:embed="rId6">
            <a:alphaModFix/>
          </a:blip>
          <a:srcRect/>
          <a:stretch/>
        </p:blipFill>
        <p:spPr>
          <a:xfrm>
            <a:off x="0" y="952500"/>
            <a:ext cx="95250" cy="1428750"/>
          </a:xfrm>
          <a:prstGeom prst="rect">
            <a:avLst/>
          </a:prstGeom>
          <a:noFill/>
          <a:ln>
            <a:noFill/>
          </a:ln>
        </p:spPr>
      </p:pic>
      <p:sp>
        <p:nvSpPr>
          <p:cNvPr id="113" name="Google Shape;113;p8"/>
          <p:cNvSpPr/>
          <p:nvPr/>
        </p:nvSpPr>
        <p:spPr>
          <a:xfrm>
            <a:off x="904875" y="9391650"/>
            <a:ext cx="1457325" cy="95250"/>
          </a:xfrm>
          <a:prstGeom prst="rect">
            <a:avLst/>
          </a:prstGeom>
          <a:noFill/>
          <a:ln>
            <a:noFill/>
          </a:ln>
        </p:spPr>
        <p:txBody>
          <a:bodyPr spcFirstLastPara="1" wrap="square" lIns="0" tIns="0" rIns="0" bIns="0" anchor="ctr" anchorCtr="0">
            <a:noAutofit/>
          </a:bodyPr>
          <a:lstStyle/>
          <a:p>
            <a:pPr marL="0" marR="0" lvl="0" indent="0" algn="l" rtl="0">
              <a:lnSpc>
                <a:spcPct val="120000"/>
              </a:lnSpc>
              <a:spcBef>
                <a:spcPts val="0"/>
              </a:spcBef>
              <a:spcAft>
                <a:spcPts val="0"/>
              </a:spcAft>
              <a:buClr>
                <a:srgbClr val="000000"/>
              </a:buClr>
              <a:buSzPts val="750"/>
              <a:buFont typeface="Urbanist"/>
              <a:buNone/>
            </a:pPr>
            <a:r>
              <a:rPr lang="en-US" sz="750" b="1" i="0" u="none" strike="noStrike" cap="none">
                <a:solidFill>
                  <a:srgbClr val="000000"/>
                </a:solidFill>
                <a:latin typeface="Urbanist Black"/>
                <a:ea typeface="Urbanist Black"/>
                <a:cs typeface="Urbanist Black"/>
                <a:sym typeface="Urbanist"/>
              </a:rPr>
              <a:t>partners logos</a:t>
            </a:r>
            <a:endParaRPr sz="750" b="0" i="0" u="none" strike="noStrike" cap="none">
              <a:solidFill>
                <a:schemeClr val="dk1"/>
              </a:solidFill>
              <a:latin typeface="Calibri"/>
              <a:ea typeface="Calibri"/>
              <a:cs typeface="Calibri"/>
              <a:sym typeface="Calibri"/>
            </a:endParaRPr>
          </a:p>
        </p:txBody>
      </p:sp>
      <p:sp>
        <p:nvSpPr>
          <p:cNvPr id="114" name="Google Shape;114;p8"/>
          <p:cNvSpPr/>
          <p:nvPr/>
        </p:nvSpPr>
        <p:spPr>
          <a:xfrm>
            <a:off x="16687800" y="9353550"/>
            <a:ext cx="1600200" cy="104775"/>
          </a:xfrm>
          <a:prstGeom prst="rect">
            <a:avLst/>
          </a:prstGeom>
          <a:noFill/>
          <a:ln>
            <a:noFill/>
          </a:ln>
        </p:spPr>
        <p:txBody>
          <a:bodyPr spcFirstLastPara="1" wrap="square" lIns="0" tIns="0" rIns="0" bIns="0" anchor="ctr" anchorCtr="0">
            <a:noAutofit/>
          </a:bodyPr>
          <a:lstStyle/>
          <a:p>
            <a:pPr marL="0" marR="0" lvl="0" indent="0" algn="l" rtl="0">
              <a:lnSpc>
                <a:spcPct val="120000"/>
              </a:lnSpc>
              <a:spcBef>
                <a:spcPts val="0"/>
              </a:spcBef>
              <a:spcAft>
                <a:spcPts val="0"/>
              </a:spcAft>
              <a:buClr>
                <a:srgbClr val="000000"/>
              </a:buClr>
              <a:buSzPts val="750"/>
              <a:buFont typeface="Urbanist"/>
              <a:buNone/>
            </a:pPr>
            <a:r>
              <a:rPr lang="en-US" sz="750" b="1" i="0" u="none" strike="noStrike" cap="none">
                <a:solidFill>
                  <a:srgbClr val="000000"/>
                </a:solidFill>
                <a:latin typeface="Urbanist Black"/>
                <a:ea typeface="Urbanist Black"/>
                <a:cs typeface="Urbanist Black"/>
                <a:sym typeface="Urbanist"/>
              </a:rPr>
              <a:t>partners logos</a:t>
            </a:r>
            <a:endParaRPr sz="750" b="0" i="0" u="none" strike="noStrike" cap="none">
              <a:solidFill>
                <a:schemeClr val="dk1"/>
              </a:solidFill>
              <a:latin typeface="Calibri"/>
              <a:ea typeface="Calibri"/>
              <a:cs typeface="Calibri"/>
              <a:sym typeface="Calibri"/>
            </a:endParaRPr>
          </a:p>
        </p:txBody>
      </p:sp>
      <p:sp>
        <p:nvSpPr>
          <p:cNvPr id="115" name="Google Shape;115;p8"/>
          <p:cNvSpPr/>
          <p:nvPr/>
        </p:nvSpPr>
        <p:spPr>
          <a:xfrm>
            <a:off x="428625" y="1314450"/>
            <a:ext cx="7439025" cy="800100"/>
          </a:xfrm>
          <a:prstGeom prst="rect">
            <a:avLst/>
          </a:prstGeom>
          <a:noFill/>
          <a:ln>
            <a:noFill/>
          </a:ln>
        </p:spPr>
        <p:txBody>
          <a:bodyPr spcFirstLastPara="1" wrap="square" lIns="0" tIns="0" rIns="0" bIns="0" anchor="t" anchorCtr="0">
            <a:noAutofit/>
          </a:bodyPr>
          <a:lstStyle/>
          <a:p>
            <a:pPr marL="0" marR="0" lvl="0" indent="0" rtl="0">
              <a:lnSpc>
                <a:spcPct val="116666"/>
              </a:lnSpc>
              <a:spcBef>
                <a:spcPts val="0"/>
              </a:spcBef>
              <a:spcAft>
                <a:spcPts val="0"/>
              </a:spcAft>
              <a:buClr>
                <a:srgbClr val="FFFFFF"/>
              </a:buClr>
              <a:buSzPts val="5400"/>
              <a:buFont typeface="Roboto"/>
              <a:buNone/>
            </a:pPr>
            <a:r>
              <a:rPr lang="en-US" sz="5400" b="1" i="0" u="none" strike="noStrike" cap="none" dirty="0" err="1">
                <a:solidFill>
                  <a:srgbClr val="FFFFFF"/>
                </a:solidFill>
                <a:latin typeface="Roboto"/>
                <a:ea typeface="Roboto"/>
                <a:cs typeface="Roboto"/>
                <a:sym typeface="Roboto"/>
              </a:rPr>
              <a:t>Referenzen</a:t>
            </a:r>
            <a:r>
              <a:rPr lang="en-US" sz="5400" b="1" i="0" u="none" strike="noStrike" cap="none" dirty="0">
                <a:solidFill>
                  <a:srgbClr val="FFFFFF"/>
                </a:solidFill>
                <a:latin typeface="Roboto"/>
                <a:ea typeface="Roboto"/>
                <a:cs typeface="Roboto"/>
                <a:sym typeface="Roboto"/>
              </a:rPr>
              <a:t> </a:t>
            </a:r>
            <a:endParaRPr sz="5400" b="0" i="0" u="none" strike="noStrike" cap="none" dirty="0">
              <a:solidFill>
                <a:schemeClr val="dk1"/>
              </a:solidFill>
              <a:latin typeface="Calibri"/>
              <a:ea typeface="Calibri"/>
              <a:cs typeface="Calibri"/>
              <a:sym typeface="Calibri"/>
            </a:endParaRPr>
          </a:p>
        </p:txBody>
      </p:sp>
      <p:sp>
        <p:nvSpPr>
          <p:cNvPr id="116" name="Google Shape;116;p8"/>
          <p:cNvSpPr/>
          <p:nvPr/>
        </p:nvSpPr>
        <p:spPr>
          <a:xfrm>
            <a:off x="1657349" y="3124200"/>
            <a:ext cx="16162818" cy="4078758"/>
          </a:xfrm>
          <a:prstGeom prst="rect">
            <a:avLst/>
          </a:prstGeom>
          <a:noFill/>
          <a:ln>
            <a:noFill/>
          </a:ln>
        </p:spPr>
        <p:txBody>
          <a:bodyPr spcFirstLastPara="1" wrap="square" lIns="0" tIns="0" rIns="0" bIns="0" anchor="ctr" anchorCtr="0">
            <a:noAutofit/>
          </a:bodyPr>
          <a:lstStyle/>
          <a:p>
            <a:pPr>
              <a:lnSpc>
                <a:spcPct val="117857"/>
              </a:lnSpc>
              <a:buClr>
                <a:srgbClr val="FFFFFF"/>
              </a:buClr>
              <a:buSzPts val="2100"/>
            </a:pPr>
            <a:r>
              <a:rPr lang="en-US" sz="2250" i="0" u="none" strike="noStrike" cap="none" dirty="0">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Roboto"/>
              </a:rPr>
              <a:t>Abb.6: IDW – </a:t>
            </a:r>
            <a:r>
              <a:rPr lang="en-US" sz="2250" i="0" u="none" strike="noStrike" cap="none" dirty="0" err="1">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Roboto"/>
              </a:rPr>
              <a:t>selbst</a:t>
            </a:r>
            <a:r>
              <a:rPr lang="en-US" sz="2250" i="0" u="none" strike="noStrike" cap="none" dirty="0">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Roboto"/>
              </a:rPr>
              <a:t> </a:t>
            </a:r>
            <a:r>
              <a:rPr lang="en-US" sz="2250" i="0" u="none" strike="noStrike" cap="none" dirty="0" err="1">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Roboto"/>
              </a:rPr>
              <a:t>erstellt</a:t>
            </a:r>
            <a:endParaRPr lang="en-US" sz="2250" i="0" u="none" strike="noStrike" cap="none" dirty="0">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Roboto"/>
            </a:endParaRPr>
          </a:p>
          <a:p>
            <a:pPr>
              <a:lnSpc>
                <a:spcPct val="117857"/>
              </a:lnSpc>
              <a:buClr>
                <a:srgbClr val="FFFFFF"/>
              </a:buClr>
              <a:buSzPts val="2100"/>
            </a:pPr>
            <a:endParaRPr lang="en-US" sz="2250" dirty="0">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Urbanist Medium"/>
            </a:endParaRPr>
          </a:p>
          <a:p>
            <a:pPr>
              <a:lnSpc>
                <a:spcPct val="117857"/>
              </a:lnSpc>
              <a:buClr>
                <a:srgbClr val="FFFFFF"/>
              </a:buClr>
              <a:buSzPts val="2100"/>
            </a:pPr>
            <a:r>
              <a:rPr lang="en-US" sz="2250" i="0" u="none" strike="noStrike" cap="none" dirty="0">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Roboto"/>
              </a:rPr>
              <a:t>Abb.7: Spline - https://snl.no/spline</a:t>
            </a:r>
          </a:p>
          <a:p>
            <a:pPr>
              <a:lnSpc>
                <a:spcPct val="117857"/>
              </a:lnSpc>
              <a:buClr>
                <a:srgbClr val="FFFFFF"/>
              </a:buClr>
              <a:buSzPts val="2100"/>
            </a:pPr>
            <a:endParaRPr lang="en-US" sz="2250" i="0" u="none" strike="noStrike" cap="none" dirty="0">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Urbanist Medium"/>
            </a:endParaRPr>
          </a:p>
          <a:p>
            <a:pPr>
              <a:lnSpc>
                <a:spcPct val="116666"/>
              </a:lnSpc>
              <a:buClr>
                <a:srgbClr val="FFFFFF"/>
              </a:buClr>
              <a:buSzPts val="2250"/>
            </a:pPr>
            <a:r>
              <a:rPr lang="en-US" sz="2250" i="0" u="none" strike="noStrike" cap="none" dirty="0">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Roboto"/>
              </a:rPr>
              <a:t>Abb.8: Kriging – </a:t>
            </a:r>
            <a:r>
              <a:rPr lang="en-US" sz="2250" i="0" u="none" strike="noStrike" cap="none" dirty="0" err="1">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Roboto"/>
              </a:rPr>
              <a:t>selbst</a:t>
            </a:r>
            <a:r>
              <a:rPr lang="en-US" sz="2250" i="0" u="none" strike="noStrike" cap="none" dirty="0">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Roboto"/>
              </a:rPr>
              <a:t> </a:t>
            </a:r>
            <a:r>
              <a:rPr lang="en-US" sz="2250" i="0" u="none" strike="noStrike" cap="none" dirty="0" err="1">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Roboto"/>
              </a:rPr>
              <a:t>erstellt</a:t>
            </a:r>
            <a:endParaRPr lang="en-US" sz="2250" dirty="0">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Roboto"/>
            </a:endParaRPr>
          </a:p>
          <a:p>
            <a:pPr>
              <a:lnSpc>
                <a:spcPct val="116666"/>
              </a:lnSpc>
              <a:buClr>
                <a:srgbClr val="FFFFFF"/>
              </a:buClr>
              <a:buSzPts val="2250"/>
            </a:pPr>
            <a:endParaRPr lang="en-US" sz="2250" i="0" u="none" strike="noStrike" cap="none" dirty="0">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Roboto"/>
            </a:endParaRPr>
          </a:p>
          <a:p>
            <a:pPr>
              <a:lnSpc>
                <a:spcPct val="116666"/>
              </a:lnSpc>
              <a:buClr>
                <a:srgbClr val="FFFFFF"/>
              </a:buClr>
              <a:buSzPts val="2250"/>
            </a:pPr>
            <a:endParaRPr lang="en-US" sz="2250" i="0" u="none" strike="noStrike" cap="none" dirty="0">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Roboto"/>
            </a:endParaRPr>
          </a:p>
        </p:txBody>
      </p:sp>
      <p:pic>
        <p:nvPicPr>
          <p:cNvPr id="3" name="Google Shape;95;p7" descr="preencoded.png">
            <a:extLst>
              <a:ext uri="{FF2B5EF4-FFF2-40B4-BE49-F238E27FC236}">
                <a16:creationId xmlns:a16="http://schemas.microsoft.com/office/drawing/2014/main" id="{8163EDF6-5A5B-AA6C-17CB-0FB5FE12D17C}"/>
              </a:ext>
            </a:extLst>
          </p:cNvPr>
          <p:cNvPicPr preferRelativeResize="0"/>
          <p:nvPr/>
        </p:nvPicPr>
        <p:blipFill rotWithShape="1">
          <a:blip r:embed="rId7">
            <a:alphaModFix/>
          </a:blip>
          <a:srcRect/>
          <a:stretch/>
        </p:blipFill>
        <p:spPr>
          <a:xfrm>
            <a:off x="1428750" y="3074854"/>
            <a:ext cx="128885" cy="4626525"/>
          </a:xfrm>
          <a:prstGeom prst="rect">
            <a:avLst/>
          </a:prstGeom>
          <a:noFill/>
          <a:ln>
            <a:noFill/>
          </a:ln>
        </p:spPr>
      </p:pic>
    </p:spTree>
    <p:extLst>
      <p:ext uri="{BB962C8B-B14F-4D97-AF65-F5344CB8AC3E}">
        <p14:creationId xmlns:p14="http://schemas.microsoft.com/office/powerpoint/2010/main" val="724673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10" name="Google Shape;67;p5" descr="preencoded.png">
            <a:extLst>
              <a:ext uri="{FF2B5EF4-FFF2-40B4-BE49-F238E27FC236}">
                <a16:creationId xmlns:a16="http://schemas.microsoft.com/office/drawing/2014/main" id="{CA630EA9-8268-F901-C230-93C2CC08B2B3}"/>
              </a:ext>
            </a:extLst>
          </p:cNvPr>
          <p:cNvPicPr preferRelativeResize="0"/>
          <p:nvPr/>
        </p:nvPicPr>
        <p:blipFill rotWithShape="1">
          <a:blip r:embed="rId3">
            <a:alphaModFix/>
          </a:blip>
          <a:srcRect/>
          <a:stretch/>
        </p:blipFill>
        <p:spPr>
          <a:xfrm>
            <a:off x="14471375" y="7905749"/>
            <a:ext cx="3816552" cy="1309689"/>
          </a:xfrm>
          <a:prstGeom prst="rect">
            <a:avLst/>
          </a:prstGeom>
          <a:noFill/>
          <a:ln>
            <a:noFill/>
          </a:ln>
        </p:spPr>
      </p:pic>
      <p:sp>
        <p:nvSpPr>
          <p:cNvPr id="69" name="Google Shape;69;p5"/>
          <p:cNvSpPr/>
          <p:nvPr/>
        </p:nvSpPr>
        <p:spPr>
          <a:xfrm>
            <a:off x="14730413" y="8067675"/>
            <a:ext cx="3290887" cy="628650"/>
          </a:xfrm>
          <a:prstGeom prst="rect">
            <a:avLst/>
          </a:prstGeom>
          <a:noFill/>
          <a:ln>
            <a:noFill/>
          </a:ln>
        </p:spPr>
        <p:txBody>
          <a:bodyPr spcFirstLastPara="1" wrap="square" lIns="0" tIns="0" rIns="0" bIns="0" anchor="t" anchorCtr="0">
            <a:noAutofit/>
          </a:bodyPr>
          <a:lstStyle/>
          <a:p>
            <a:pPr>
              <a:lnSpc>
                <a:spcPct val="117857"/>
              </a:lnSpc>
              <a:buClr>
                <a:srgbClr val="FFFFFF"/>
              </a:buClr>
              <a:buSzPts val="2100"/>
            </a:pPr>
            <a:r>
              <a:rPr lang="en-US" sz="1800" b="1" i="0" u="none" strike="noStrike" cap="none" dirty="0">
                <a:solidFill>
                  <a:srgbClr val="FFFFFF"/>
                </a:solidFill>
                <a:latin typeface="Roboto"/>
                <a:ea typeface="Roboto"/>
                <a:cs typeface="Roboto"/>
                <a:sym typeface="Roboto"/>
              </a:rPr>
              <a:t>Abb.1: Waldo Tobler</a:t>
            </a:r>
          </a:p>
          <a:p>
            <a:pPr>
              <a:lnSpc>
                <a:spcPct val="117857"/>
              </a:lnSpc>
              <a:buClr>
                <a:srgbClr val="FFFFFF"/>
              </a:buClr>
              <a:buSzPts val="2100"/>
            </a:pPr>
            <a:r>
              <a:rPr lang="en-US" sz="1800" dirty="0">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Roboto"/>
              </a:rPr>
              <a:t>© Wikipedia</a:t>
            </a:r>
            <a:endParaRPr sz="1800" b="1" i="0" u="none" strike="noStrike" cap="none" dirty="0">
              <a:solidFill>
                <a:schemeClr val="dk1"/>
              </a:solidFill>
              <a:latin typeface="Roboto"/>
              <a:ea typeface="Roboto"/>
              <a:cs typeface="Roboto"/>
              <a:sym typeface="Roboto"/>
            </a:endParaRPr>
          </a:p>
        </p:txBody>
      </p:sp>
      <p:sp>
        <p:nvSpPr>
          <p:cNvPr id="70" name="Google Shape;70;p5"/>
          <p:cNvSpPr/>
          <p:nvPr/>
        </p:nvSpPr>
        <p:spPr>
          <a:xfrm>
            <a:off x="1400174" y="3333750"/>
            <a:ext cx="9433477" cy="600075"/>
          </a:xfrm>
          <a:prstGeom prst="rect">
            <a:avLst/>
          </a:prstGeom>
          <a:noFill/>
          <a:ln>
            <a:noFill/>
          </a:ln>
        </p:spPr>
        <p:txBody>
          <a:bodyPr spcFirstLastPara="1" wrap="square" lIns="0" tIns="0" rIns="0" bIns="0" anchor="t" anchorCtr="0">
            <a:noAutofit/>
          </a:bodyPr>
          <a:lstStyle/>
          <a:p>
            <a:pPr marL="0" marR="0" lvl="0" indent="0" algn="l" rtl="0">
              <a:lnSpc>
                <a:spcPct val="117499"/>
              </a:lnSpc>
              <a:spcBef>
                <a:spcPts val="0"/>
              </a:spcBef>
              <a:spcAft>
                <a:spcPts val="0"/>
              </a:spcAft>
              <a:buClr>
                <a:srgbClr val="1E1E1E"/>
              </a:buClr>
              <a:buSzPts val="3000"/>
              <a:buFont typeface="Urbanist Black"/>
              <a:buNone/>
            </a:pPr>
            <a:r>
              <a:rPr lang="de-DE" sz="3000" dirty="0">
                <a:solidFill>
                  <a:srgbClr val="1E1E1E"/>
                </a:solidFill>
                <a:latin typeface="Urbanist Black"/>
                <a:ea typeface="Urbanist Black"/>
                <a:cs typeface="Urbanist Black"/>
                <a:sym typeface="Urbanist Black"/>
              </a:rPr>
              <a:t>Problem: Unmöglich, überall zu messen </a:t>
            </a:r>
            <a:endParaRPr sz="3000" b="0" i="0" u="none" strike="noStrike" cap="none" dirty="0">
              <a:solidFill>
                <a:schemeClr val="dk1"/>
              </a:solidFill>
              <a:latin typeface="Calibri"/>
              <a:ea typeface="Calibri"/>
              <a:cs typeface="Calibri"/>
              <a:sym typeface="Calibri"/>
            </a:endParaRPr>
          </a:p>
        </p:txBody>
      </p:sp>
      <p:sp>
        <p:nvSpPr>
          <p:cNvPr id="71" name="Google Shape;71;p5"/>
          <p:cNvSpPr/>
          <p:nvPr/>
        </p:nvSpPr>
        <p:spPr>
          <a:xfrm>
            <a:off x="1400174" y="4133850"/>
            <a:ext cx="9433477" cy="4886325"/>
          </a:xfrm>
          <a:prstGeom prst="rect">
            <a:avLst/>
          </a:prstGeom>
          <a:noFill/>
          <a:ln>
            <a:noFill/>
          </a:ln>
        </p:spPr>
        <p:txBody>
          <a:bodyPr spcFirstLastPara="1" wrap="square" lIns="0" tIns="0" rIns="0" bIns="0" anchor="t" anchorCtr="0">
            <a:noAutofit/>
          </a:bodyPr>
          <a:lstStyle/>
          <a:p>
            <a:pPr algn="just">
              <a:lnSpc>
                <a:spcPct val="115625"/>
              </a:lnSpc>
              <a:buClr>
                <a:srgbClr val="1E1E1E"/>
              </a:buClr>
              <a:buSzPts val="2400"/>
            </a:pPr>
            <a:r>
              <a:rPr lang="de-DE" sz="2300" b="0" i="0" u="none" strike="noStrike" cap="none" dirty="0">
                <a:solidFill>
                  <a:srgbClr val="1E1E1E"/>
                </a:solidFill>
                <a:latin typeface="Urbanist Medium"/>
                <a:ea typeface="Urbanist Medium"/>
                <a:cs typeface="Urbanist Medium"/>
                <a:sym typeface="Urbanist Medium"/>
              </a:rPr>
              <a:t> </a:t>
            </a:r>
          </a:p>
          <a:p>
            <a:pPr algn="just">
              <a:lnSpc>
                <a:spcPct val="115625"/>
              </a:lnSpc>
              <a:buClr>
                <a:srgbClr val="1E1E1E"/>
              </a:buClr>
              <a:buSzPts val="2400"/>
            </a:pPr>
            <a:r>
              <a:rPr lang="de-DE" sz="2300" b="0" i="0" u="none" strike="noStrike" cap="none" dirty="0">
                <a:solidFill>
                  <a:srgbClr val="1E1E1E"/>
                </a:solidFill>
                <a:latin typeface="Urbanist Medium"/>
                <a:ea typeface="Urbanist Medium"/>
                <a:cs typeface="Urbanist Medium"/>
                <a:sym typeface="Urbanist Medium"/>
              </a:rPr>
              <a:t>• Lösung: Stichproben nehmen </a:t>
            </a:r>
          </a:p>
          <a:p>
            <a:pPr algn="just">
              <a:lnSpc>
                <a:spcPct val="115625"/>
              </a:lnSpc>
              <a:buClr>
                <a:srgbClr val="1E1E1E"/>
              </a:buClr>
              <a:buSzPts val="2400"/>
            </a:pPr>
            <a:r>
              <a:rPr lang="de-DE" sz="2300" b="0" i="0" u="none" strike="noStrike" cap="none" dirty="0">
                <a:solidFill>
                  <a:srgbClr val="1E1E1E"/>
                </a:solidFill>
                <a:latin typeface="Urbanist Medium"/>
                <a:ea typeface="Urbanist Medium"/>
                <a:cs typeface="Urbanist Medium"/>
                <a:sym typeface="Urbanist Medium"/>
              </a:rPr>
              <a:t>• Was ist mit den Orten, an denen wir keine Stichprobe gemacht haben? </a:t>
            </a:r>
          </a:p>
          <a:p>
            <a:pPr algn="just">
              <a:lnSpc>
                <a:spcPct val="115625"/>
              </a:lnSpc>
              <a:buClr>
                <a:srgbClr val="1E1E1E"/>
              </a:buClr>
              <a:buSzPts val="2400"/>
            </a:pPr>
            <a:r>
              <a:rPr lang="de-DE" sz="2300" b="0" i="0" u="none" strike="noStrike" cap="none" dirty="0">
                <a:solidFill>
                  <a:srgbClr val="1E1E1E"/>
                </a:solidFill>
                <a:latin typeface="Urbanist Medium"/>
                <a:ea typeface="Urbanist Medium"/>
                <a:cs typeface="Urbanist Medium"/>
                <a:sym typeface="Urbanist Medium"/>
              </a:rPr>
              <a:t>• Interpolation ⇢ Erstes Gesetz der Geographie</a:t>
            </a:r>
          </a:p>
          <a:p>
            <a:pPr algn="just">
              <a:lnSpc>
                <a:spcPct val="115625"/>
              </a:lnSpc>
              <a:buClr>
                <a:srgbClr val="1E1E1E"/>
              </a:buClr>
              <a:buSzPts val="2400"/>
            </a:pPr>
            <a:r>
              <a:rPr lang="de-DE" sz="2300" b="0" i="0" u="none" strike="noStrike" cap="none" dirty="0">
                <a:solidFill>
                  <a:srgbClr val="1E1E1E"/>
                </a:solidFill>
                <a:latin typeface="Urbanist Medium"/>
                <a:ea typeface="Urbanist Medium"/>
                <a:cs typeface="Urbanist Medium"/>
                <a:sym typeface="Urbanist Medium"/>
              </a:rPr>
              <a:t> </a:t>
            </a:r>
          </a:p>
          <a:p>
            <a:pPr algn="just">
              <a:lnSpc>
                <a:spcPct val="115625"/>
              </a:lnSpc>
              <a:buClr>
                <a:srgbClr val="1E1E1E"/>
              </a:buClr>
              <a:buSzPts val="2400"/>
            </a:pPr>
            <a:r>
              <a:rPr lang="de-DE" sz="2300" b="1" i="0" u="none" strike="noStrike" cap="none" dirty="0">
                <a:solidFill>
                  <a:srgbClr val="1E1E1E"/>
                </a:solidFill>
                <a:latin typeface="Urbanist Medium"/>
                <a:ea typeface="Urbanist Medium"/>
                <a:cs typeface="Urbanist Medium"/>
                <a:sym typeface="Urbanist Medium"/>
              </a:rPr>
              <a:t>„</a:t>
            </a:r>
            <a:r>
              <a:rPr lang="de-DE" sz="2300" b="1" i="0" u="none" strike="noStrike" cap="none" dirty="0" err="1">
                <a:solidFill>
                  <a:srgbClr val="1E1E1E"/>
                </a:solidFill>
                <a:latin typeface="Urbanist Medium"/>
                <a:ea typeface="Urbanist Medium"/>
                <a:cs typeface="Urbanist Medium"/>
                <a:sym typeface="Urbanist Medium"/>
              </a:rPr>
              <a:t>Everything</a:t>
            </a:r>
            <a:r>
              <a:rPr lang="de-DE" sz="2300" b="1" i="0" u="none" strike="noStrike" cap="none" dirty="0">
                <a:solidFill>
                  <a:srgbClr val="1E1E1E"/>
                </a:solidFill>
                <a:latin typeface="Urbanist Medium"/>
                <a:ea typeface="Urbanist Medium"/>
                <a:cs typeface="Urbanist Medium"/>
                <a:sym typeface="Urbanist Medium"/>
              </a:rPr>
              <a:t> </a:t>
            </a:r>
            <a:r>
              <a:rPr lang="de-DE" sz="2300" b="1" i="0" u="none" strike="noStrike" cap="none" dirty="0" err="1">
                <a:solidFill>
                  <a:srgbClr val="1E1E1E"/>
                </a:solidFill>
                <a:latin typeface="Urbanist Medium"/>
                <a:ea typeface="Urbanist Medium"/>
                <a:cs typeface="Urbanist Medium"/>
                <a:sym typeface="Urbanist Medium"/>
              </a:rPr>
              <a:t>is</a:t>
            </a:r>
            <a:r>
              <a:rPr lang="de-DE" sz="2300" b="1" i="0" u="none" strike="noStrike" cap="none" dirty="0">
                <a:solidFill>
                  <a:srgbClr val="1E1E1E"/>
                </a:solidFill>
                <a:latin typeface="Urbanist Medium"/>
                <a:ea typeface="Urbanist Medium"/>
                <a:cs typeface="Urbanist Medium"/>
                <a:sym typeface="Urbanist Medium"/>
              </a:rPr>
              <a:t> </a:t>
            </a:r>
            <a:r>
              <a:rPr lang="de-DE" sz="2300" b="1" i="0" u="none" strike="noStrike" cap="none" dirty="0" err="1">
                <a:solidFill>
                  <a:srgbClr val="1E1E1E"/>
                </a:solidFill>
                <a:latin typeface="Urbanist Medium"/>
                <a:ea typeface="Urbanist Medium"/>
                <a:cs typeface="Urbanist Medium"/>
                <a:sym typeface="Urbanist Medium"/>
              </a:rPr>
              <a:t>related</a:t>
            </a:r>
            <a:r>
              <a:rPr lang="de-DE" sz="2300" b="1" i="0" u="none" strike="noStrike" cap="none" dirty="0">
                <a:solidFill>
                  <a:srgbClr val="1E1E1E"/>
                </a:solidFill>
                <a:latin typeface="Urbanist Medium"/>
                <a:ea typeface="Urbanist Medium"/>
                <a:cs typeface="Urbanist Medium"/>
                <a:sym typeface="Urbanist Medium"/>
              </a:rPr>
              <a:t> </a:t>
            </a:r>
            <a:r>
              <a:rPr lang="de-DE" sz="2300" b="1" i="0" u="none" strike="noStrike" cap="none" dirty="0" err="1">
                <a:solidFill>
                  <a:srgbClr val="1E1E1E"/>
                </a:solidFill>
                <a:latin typeface="Urbanist Medium"/>
                <a:ea typeface="Urbanist Medium"/>
                <a:cs typeface="Urbanist Medium"/>
                <a:sym typeface="Urbanist Medium"/>
              </a:rPr>
              <a:t>to</a:t>
            </a:r>
            <a:r>
              <a:rPr lang="de-DE" sz="2300" b="1" i="0" u="none" strike="noStrike" cap="none" dirty="0">
                <a:solidFill>
                  <a:srgbClr val="1E1E1E"/>
                </a:solidFill>
                <a:latin typeface="Urbanist Medium"/>
                <a:ea typeface="Urbanist Medium"/>
                <a:cs typeface="Urbanist Medium"/>
                <a:sym typeface="Urbanist Medium"/>
              </a:rPr>
              <a:t> </a:t>
            </a:r>
            <a:r>
              <a:rPr lang="de-DE" sz="2300" b="1" i="0" u="none" strike="noStrike" cap="none" dirty="0" err="1">
                <a:solidFill>
                  <a:srgbClr val="1E1E1E"/>
                </a:solidFill>
                <a:latin typeface="Urbanist Medium"/>
                <a:ea typeface="Urbanist Medium"/>
                <a:cs typeface="Urbanist Medium"/>
                <a:sym typeface="Urbanist Medium"/>
              </a:rPr>
              <a:t>everything</a:t>
            </a:r>
            <a:r>
              <a:rPr lang="de-DE" sz="2300" b="1" i="0" u="none" strike="noStrike" cap="none" dirty="0">
                <a:solidFill>
                  <a:srgbClr val="1E1E1E"/>
                </a:solidFill>
                <a:latin typeface="Urbanist Medium"/>
                <a:ea typeface="Urbanist Medium"/>
                <a:cs typeface="Urbanist Medium"/>
                <a:sym typeface="Urbanist Medium"/>
              </a:rPr>
              <a:t> </a:t>
            </a:r>
            <a:r>
              <a:rPr lang="de-DE" sz="2300" b="1" i="0" u="none" strike="noStrike" cap="none" dirty="0" err="1">
                <a:solidFill>
                  <a:srgbClr val="1E1E1E"/>
                </a:solidFill>
                <a:latin typeface="Urbanist Medium"/>
                <a:ea typeface="Urbanist Medium"/>
                <a:cs typeface="Urbanist Medium"/>
                <a:sym typeface="Urbanist Medium"/>
              </a:rPr>
              <a:t>else</a:t>
            </a:r>
            <a:r>
              <a:rPr lang="de-DE" sz="2300" b="1" i="0" u="none" strike="noStrike" cap="none" dirty="0">
                <a:solidFill>
                  <a:srgbClr val="1E1E1E"/>
                </a:solidFill>
                <a:latin typeface="Urbanist Medium"/>
                <a:ea typeface="Urbanist Medium"/>
                <a:cs typeface="Urbanist Medium"/>
                <a:sym typeface="Urbanist Medium"/>
              </a:rPr>
              <a:t>, but </a:t>
            </a:r>
            <a:r>
              <a:rPr lang="de-DE" sz="2300" b="1" i="0" u="none" strike="noStrike" cap="none" dirty="0" err="1">
                <a:solidFill>
                  <a:srgbClr val="1E1E1E"/>
                </a:solidFill>
                <a:latin typeface="Urbanist Medium"/>
                <a:ea typeface="Urbanist Medium"/>
                <a:cs typeface="Urbanist Medium"/>
                <a:sym typeface="Urbanist Medium"/>
              </a:rPr>
              <a:t>near</a:t>
            </a:r>
            <a:r>
              <a:rPr lang="de-DE" sz="2300" b="1" i="0" u="none" strike="noStrike" cap="none" dirty="0">
                <a:solidFill>
                  <a:srgbClr val="1E1E1E"/>
                </a:solidFill>
                <a:latin typeface="Urbanist Medium"/>
                <a:ea typeface="Urbanist Medium"/>
                <a:cs typeface="Urbanist Medium"/>
                <a:sym typeface="Urbanist Medium"/>
              </a:rPr>
              <a:t> </a:t>
            </a:r>
            <a:r>
              <a:rPr lang="de-DE" sz="2300" b="1" i="0" u="none" strike="noStrike" cap="none" dirty="0" err="1">
                <a:solidFill>
                  <a:srgbClr val="1E1E1E"/>
                </a:solidFill>
                <a:latin typeface="Urbanist Medium"/>
                <a:ea typeface="Urbanist Medium"/>
                <a:cs typeface="Urbanist Medium"/>
                <a:sym typeface="Urbanist Medium"/>
              </a:rPr>
              <a:t>things</a:t>
            </a:r>
            <a:r>
              <a:rPr lang="de-DE" sz="2300" b="1" i="0" u="none" strike="noStrike" cap="none" dirty="0">
                <a:solidFill>
                  <a:srgbClr val="1E1E1E"/>
                </a:solidFill>
                <a:latin typeface="Urbanist Medium"/>
                <a:ea typeface="Urbanist Medium"/>
                <a:cs typeface="Urbanist Medium"/>
                <a:sym typeface="Urbanist Medium"/>
              </a:rPr>
              <a:t> </a:t>
            </a:r>
            <a:r>
              <a:rPr lang="de-DE" sz="2300" b="1" i="0" u="none" strike="noStrike" cap="none" dirty="0" err="1">
                <a:solidFill>
                  <a:srgbClr val="1E1E1E"/>
                </a:solidFill>
                <a:latin typeface="Urbanist Medium"/>
                <a:ea typeface="Urbanist Medium"/>
                <a:cs typeface="Urbanist Medium"/>
                <a:sym typeface="Urbanist Medium"/>
              </a:rPr>
              <a:t>are</a:t>
            </a:r>
            <a:r>
              <a:rPr lang="de-DE" sz="2300" b="1" i="0" u="none" strike="noStrike" cap="none" dirty="0">
                <a:solidFill>
                  <a:srgbClr val="1E1E1E"/>
                </a:solidFill>
                <a:latin typeface="Urbanist Medium"/>
                <a:ea typeface="Urbanist Medium"/>
                <a:cs typeface="Urbanist Medium"/>
                <a:sym typeface="Urbanist Medium"/>
              </a:rPr>
              <a:t> </a:t>
            </a:r>
          </a:p>
          <a:p>
            <a:pPr algn="just">
              <a:lnSpc>
                <a:spcPct val="115625"/>
              </a:lnSpc>
              <a:buClr>
                <a:srgbClr val="1E1E1E"/>
              </a:buClr>
              <a:buSzPts val="2400"/>
            </a:pPr>
            <a:r>
              <a:rPr lang="de-DE" sz="2300" b="1" i="0" u="none" strike="noStrike" cap="none" dirty="0" err="1">
                <a:solidFill>
                  <a:srgbClr val="1E1E1E"/>
                </a:solidFill>
                <a:latin typeface="Urbanist Medium"/>
                <a:ea typeface="Urbanist Medium"/>
                <a:cs typeface="Urbanist Medium"/>
                <a:sym typeface="Urbanist Medium"/>
              </a:rPr>
              <a:t>more</a:t>
            </a:r>
            <a:r>
              <a:rPr lang="de-DE" sz="2300" b="1" i="0" u="none" strike="noStrike" cap="none" dirty="0">
                <a:solidFill>
                  <a:srgbClr val="1E1E1E"/>
                </a:solidFill>
                <a:latin typeface="Urbanist Medium"/>
                <a:ea typeface="Urbanist Medium"/>
                <a:cs typeface="Urbanist Medium"/>
                <a:sym typeface="Urbanist Medium"/>
              </a:rPr>
              <a:t> </a:t>
            </a:r>
            <a:r>
              <a:rPr lang="de-DE" sz="2300" b="1" i="0" u="none" strike="noStrike" cap="none" dirty="0" err="1">
                <a:solidFill>
                  <a:srgbClr val="1E1E1E"/>
                </a:solidFill>
                <a:latin typeface="Urbanist Medium"/>
                <a:ea typeface="Urbanist Medium"/>
                <a:cs typeface="Urbanist Medium"/>
                <a:sym typeface="Urbanist Medium"/>
              </a:rPr>
              <a:t>related</a:t>
            </a:r>
            <a:r>
              <a:rPr lang="de-DE" sz="2300" b="1" i="0" u="none" strike="noStrike" cap="none" dirty="0">
                <a:solidFill>
                  <a:srgbClr val="1E1E1E"/>
                </a:solidFill>
                <a:latin typeface="Urbanist Medium"/>
                <a:ea typeface="Urbanist Medium"/>
                <a:cs typeface="Urbanist Medium"/>
                <a:sym typeface="Urbanist Medium"/>
              </a:rPr>
              <a:t> </a:t>
            </a:r>
            <a:r>
              <a:rPr lang="de-DE" sz="2300" b="1" i="0" u="none" strike="noStrike" cap="none" dirty="0" err="1">
                <a:solidFill>
                  <a:srgbClr val="1E1E1E"/>
                </a:solidFill>
                <a:latin typeface="Urbanist Medium"/>
                <a:ea typeface="Urbanist Medium"/>
                <a:cs typeface="Urbanist Medium"/>
                <a:sym typeface="Urbanist Medium"/>
              </a:rPr>
              <a:t>than</a:t>
            </a:r>
            <a:r>
              <a:rPr lang="de-DE" sz="2300" b="1" i="0" u="none" strike="noStrike" cap="none" dirty="0">
                <a:solidFill>
                  <a:srgbClr val="1E1E1E"/>
                </a:solidFill>
                <a:latin typeface="Urbanist Medium"/>
                <a:ea typeface="Urbanist Medium"/>
                <a:cs typeface="Urbanist Medium"/>
                <a:sym typeface="Urbanist Medium"/>
              </a:rPr>
              <a:t> </a:t>
            </a:r>
            <a:r>
              <a:rPr lang="de-DE" sz="2300" b="1" i="0" u="none" strike="noStrike" cap="none" dirty="0" err="1">
                <a:solidFill>
                  <a:srgbClr val="1E1E1E"/>
                </a:solidFill>
                <a:latin typeface="Urbanist Medium"/>
                <a:ea typeface="Urbanist Medium"/>
                <a:cs typeface="Urbanist Medium"/>
                <a:sym typeface="Urbanist Medium"/>
              </a:rPr>
              <a:t>distant</a:t>
            </a:r>
            <a:r>
              <a:rPr lang="de-DE" sz="2300" b="1" i="0" u="none" strike="noStrike" cap="none" dirty="0">
                <a:solidFill>
                  <a:srgbClr val="1E1E1E"/>
                </a:solidFill>
                <a:latin typeface="Urbanist Medium"/>
                <a:ea typeface="Urbanist Medium"/>
                <a:cs typeface="Urbanist Medium"/>
                <a:sym typeface="Urbanist Medium"/>
              </a:rPr>
              <a:t> </a:t>
            </a:r>
            <a:r>
              <a:rPr lang="de-DE" sz="2300" b="1" i="0" u="none" strike="noStrike" cap="none" dirty="0" err="1">
                <a:solidFill>
                  <a:srgbClr val="1E1E1E"/>
                </a:solidFill>
                <a:latin typeface="Urbanist Medium"/>
                <a:ea typeface="Urbanist Medium"/>
                <a:cs typeface="Urbanist Medium"/>
                <a:sym typeface="Urbanist Medium"/>
              </a:rPr>
              <a:t>things</a:t>
            </a:r>
            <a:r>
              <a:rPr lang="de-DE" sz="2300" b="1" i="0" u="none" strike="noStrike" cap="none" dirty="0">
                <a:solidFill>
                  <a:srgbClr val="1E1E1E"/>
                </a:solidFill>
                <a:latin typeface="Urbanist Medium"/>
                <a:ea typeface="Urbanist Medium"/>
                <a:cs typeface="Urbanist Medium"/>
                <a:sym typeface="Urbanist Medium"/>
              </a:rPr>
              <a:t>.“ </a:t>
            </a:r>
          </a:p>
          <a:p>
            <a:pPr algn="just">
              <a:lnSpc>
                <a:spcPct val="115625"/>
              </a:lnSpc>
              <a:buClr>
                <a:srgbClr val="1E1E1E"/>
              </a:buClr>
              <a:buSzPts val="2400"/>
            </a:pPr>
            <a:r>
              <a:rPr lang="de-DE" sz="2000" i="0" u="none" strike="noStrike" cap="none" dirty="0">
                <a:solidFill>
                  <a:srgbClr val="1E1E1E"/>
                </a:solidFill>
                <a:latin typeface="Urbanist Medium"/>
                <a:ea typeface="Urbanist Medium"/>
                <a:cs typeface="Urbanist Medium"/>
                <a:sym typeface="Urbanist Medium"/>
              </a:rPr>
              <a:t>(alles hängt mit allem zusammen, aber nähere Sachen stärker, als weiter entfernte)</a:t>
            </a:r>
            <a:endParaRPr lang="de-DE" sz="2300" i="0" u="none" strike="noStrike" cap="none" dirty="0">
              <a:solidFill>
                <a:srgbClr val="1E1E1E"/>
              </a:solidFill>
              <a:latin typeface="Urbanist Medium"/>
              <a:ea typeface="Urbanist Medium"/>
              <a:cs typeface="Urbanist Medium"/>
              <a:sym typeface="Urbanist Medium"/>
            </a:endParaRPr>
          </a:p>
        </p:txBody>
      </p:sp>
      <p:pic>
        <p:nvPicPr>
          <p:cNvPr id="2" name="Google Shape;65;p5" descr="preencoded.png">
            <a:extLst>
              <a:ext uri="{FF2B5EF4-FFF2-40B4-BE49-F238E27FC236}">
                <a16:creationId xmlns:a16="http://schemas.microsoft.com/office/drawing/2014/main" id="{C7C2AB93-3909-2274-1D51-DA1FF88FB0CB}"/>
              </a:ext>
            </a:extLst>
          </p:cNvPr>
          <p:cNvPicPr preferRelativeResize="0"/>
          <p:nvPr/>
        </p:nvPicPr>
        <p:blipFill rotWithShape="1">
          <a:blip r:embed="rId4">
            <a:alphaModFix/>
          </a:blip>
          <a:srcRect/>
          <a:stretch/>
        </p:blipFill>
        <p:spPr>
          <a:xfrm>
            <a:off x="-1" y="952500"/>
            <a:ext cx="10243751" cy="1428750"/>
          </a:xfrm>
          <a:prstGeom prst="rect">
            <a:avLst/>
          </a:prstGeom>
          <a:noFill/>
          <a:ln>
            <a:noFill/>
          </a:ln>
        </p:spPr>
      </p:pic>
      <p:sp>
        <p:nvSpPr>
          <p:cNvPr id="3" name="Google Shape;72;p5">
            <a:extLst>
              <a:ext uri="{FF2B5EF4-FFF2-40B4-BE49-F238E27FC236}">
                <a16:creationId xmlns:a16="http://schemas.microsoft.com/office/drawing/2014/main" id="{C43C1B1D-EBD5-24A6-FF7C-7AFBD9CDFB12}"/>
              </a:ext>
            </a:extLst>
          </p:cNvPr>
          <p:cNvSpPr/>
          <p:nvPr/>
        </p:nvSpPr>
        <p:spPr>
          <a:xfrm>
            <a:off x="708660" y="1276350"/>
            <a:ext cx="9053177" cy="800100"/>
          </a:xfrm>
          <a:prstGeom prst="rect">
            <a:avLst/>
          </a:prstGeom>
          <a:noFill/>
          <a:ln>
            <a:noFill/>
          </a:ln>
        </p:spPr>
        <p:txBody>
          <a:bodyPr spcFirstLastPara="1" wrap="square" lIns="0" tIns="0" rIns="0" bIns="0" anchor="t" anchorCtr="0">
            <a:noAutofit/>
          </a:bodyPr>
          <a:lstStyle/>
          <a:p>
            <a:pPr algn="r">
              <a:lnSpc>
                <a:spcPct val="116666"/>
              </a:lnSpc>
              <a:buClr>
                <a:srgbClr val="FFFFFF"/>
              </a:buClr>
              <a:buSzPts val="5400"/>
            </a:pPr>
            <a:r>
              <a:rPr lang="en-US" sz="5400" b="1" dirty="0" err="1">
                <a:solidFill>
                  <a:srgbClr val="FFFFFF"/>
                </a:solidFill>
                <a:latin typeface="Roboto"/>
                <a:ea typeface="Roboto"/>
                <a:cs typeface="Roboto"/>
                <a:sym typeface="Roboto"/>
              </a:rPr>
              <a:t>Feldbasiertes</a:t>
            </a:r>
            <a:r>
              <a:rPr lang="en-US" sz="5400" b="1" dirty="0">
                <a:solidFill>
                  <a:srgbClr val="FFFFFF"/>
                </a:solidFill>
                <a:latin typeface="Roboto"/>
                <a:ea typeface="Roboto"/>
                <a:cs typeface="Roboto"/>
                <a:sym typeface="Roboto"/>
              </a:rPr>
              <a:t> Modell</a:t>
            </a:r>
            <a:endParaRPr sz="5400" b="1" i="0" u="none" strike="noStrike" cap="none" dirty="0">
              <a:solidFill>
                <a:schemeClr val="dk1"/>
              </a:solidFill>
              <a:latin typeface="Roboto"/>
              <a:ea typeface="Roboto"/>
              <a:cs typeface="Roboto"/>
              <a:sym typeface="Roboto"/>
            </a:endParaRPr>
          </a:p>
        </p:txBody>
      </p:sp>
      <p:pic>
        <p:nvPicPr>
          <p:cNvPr id="4" name="Grafik 3">
            <a:extLst>
              <a:ext uri="{FF2B5EF4-FFF2-40B4-BE49-F238E27FC236}">
                <a16:creationId xmlns:a16="http://schemas.microsoft.com/office/drawing/2014/main" id="{F62E254A-A553-B1A8-3B98-0052A648A257}"/>
              </a:ext>
            </a:extLst>
          </p:cNvPr>
          <p:cNvPicPr>
            <a:picLocks noChangeAspect="1"/>
          </p:cNvPicPr>
          <p:nvPr/>
        </p:nvPicPr>
        <p:blipFill>
          <a:blip r:embed="rId5"/>
          <a:stretch>
            <a:fillRect/>
          </a:stretch>
        </p:blipFill>
        <p:spPr>
          <a:xfrm>
            <a:off x="13573126" y="3024187"/>
            <a:ext cx="3314700" cy="4238625"/>
          </a:xfrm>
          <a:prstGeom prst="rect">
            <a:avLst/>
          </a:prstGeom>
        </p:spPr>
      </p:pic>
    </p:spTree>
    <p:extLst>
      <p:ext uri="{BB962C8B-B14F-4D97-AF65-F5344CB8AC3E}">
        <p14:creationId xmlns:p14="http://schemas.microsoft.com/office/powerpoint/2010/main" val="638435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9" name="Google Shape;69;p5"/>
          <p:cNvSpPr/>
          <p:nvPr/>
        </p:nvSpPr>
        <p:spPr>
          <a:xfrm>
            <a:off x="14730413" y="8067675"/>
            <a:ext cx="3290887" cy="628650"/>
          </a:xfrm>
          <a:prstGeom prst="rect">
            <a:avLst/>
          </a:prstGeom>
          <a:noFill/>
          <a:ln>
            <a:noFill/>
          </a:ln>
        </p:spPr>
        <p:txBody>
          <a:bodyPr spcFirstLastPara="1" wrap="square" lIns="0" tIns="0" rIns="0" bIns="0" anchor="t" anchorCtr="0">
            <a:noAutofit/>
          </a:bodyPr>
          <a:lstStyle/>
          <a:p>
            <a:pPr>
              <a:lnSpc>
                <a:spcPct val="117857"/>
              </a:lnSpc>
              <a:buClr>
                <a:srgbClr val="FFFFFF"/>
              </a:buClr>
              <a:buSzPts val="2100"/>
            </a:pPr>
            <a:r>
              <a:rPr lang="en-US" sz="1800" b="1" i="0" u="none" strike="noStrike" cap="none" dirty="0">
                <a:solidFill>
                  <a:srgbClr val="FFFFFF"/>
                </a:solidFill>
                <a:latin typeface="Roboto"/>
                <a:ea typeface="Roboto"/>
                <a:cs typeface="Roboto"/>
                <a:sym typeface="Roboto"/>
              </a:rPr>
              <a:t>Abb.1: Waldo Tobler</a:t>
            </a:r>
          </a:p>
          <a:p>
            <a:pPr>
              <a:lnSpc>
                <a:spcPct val="117857"/>
              </a:lnSpc>
              <a:buClr>
                <a:srgbClr val="FFFFFF"/>
              </a:buClr>
              <a:buSzPts val="2100"/>
            </a:pPr>
            <a:r>
              <a:rPr lang="en-US" sz="1800" dirty="0">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Roboto"/>
              </a:rPr>
              <a:t>© Wikipedia</a:t>
            </a:r>
            <a:endParaRPr sz="1800" b="1" i="0" u="none" strike="noStrike" cap="none" dirty="0">
              <a:solidFill>
                <a:schemeClr val="dk1"/>
              </a:solidFill>
              <a:latin typeface="Roboto"/>
              <a:ea typeface="Roboto"/>
              <a:cs typeface="Roboto"/>
              <a:sym typeface="Roboto"/>
            </a:endParaRPr>
          </a:p>
        </p:txBody>
      </p:sp>
      <p:sp>
        <p:nvSpPr>
          <p:cNvPr id="71" name="Google Shape;71;p5"/>
          <p:cNvSpPr/>
          <p:nvPr/>
        </p:nvSpPr>
        <p:spPr>
          <a:xfrm>
            <a:off x="1400174" y="3186114"/>
            <a:ext cx="15259051" cy="5834062"/>
          </a:xfrm>
          <a:prstGeom prst="rect">
            <a:avLst/>
          </a:prstGeom>
          <a:noFill/>
          <a:ln>
            <a:noFill/>
          </a:ln>
        </p:spPr>
        <p:txBody>
          <a:bodyPr spcFirstLastPara="1" wrap="square" lIns="0" tIns="0" rIns="0" bIns="0" anchor="t" anchorCtr="0">
            <a:noAutofit/>
          </a:bodyPr>
          <a:lstStyle/>
          <a:p>
            <a:pPr algn="just">
              <a:lnSpc>
                <a:spcPct val="115625"/>
              </a:lnSpc>
              <a:buClr>
                <a:srgbClr val="1E1E1E"/>
              </a:buClr>
              <a:buSzPts val="2400"/>
            </a:pPr>
            <a:r>
              <a:rPr lang="de-DE" sz="2000" dirty="0">
                <a:solidFill>
                  <a:srgbClr val="1E1E1E"/>
                </a:solidFill>
                <a:latin typeface="Urbanist Medium"/>
                <a:ea typeface="Urbanist Medium"/>
                <a:cs typeface="Urbanist Medium"/>
                <a:sym typeface="Urbanist Medium"/>
              </a:rPr>
              <a:t>Die Geschichte der Interpolation reicht weit zurück und findet sich in verschiedenen antiken Kulturen sowie in der Entwicklung mathematischer Konzepte im Laufe der Zeit.</a:t>
            </a:r>
          </a:p>
          <a:p>
            <a:pPr algn="just">
              <a:lnSpc>
                <a:spcPct val="115625"/>
              </a:lnSpc>
              <a:buClr>
                <a:srgbClr val="1E1E1E"/>
              </a:buClr>
              <a:buSzPts val="2400"/>
            </a:pPr>
            <a:endParaRPr lang="de-DE" sz="2000" dirty="0">
              <a:solidFill>
                <a:srgbClr val="1E1E1E"/>
              </a:solidFill>
              <a:latin typeface="Urbanist Medium"/>
              <a:ea typeface="Urbanist Medium"/>
              <a:cs typeface="Urbanist Medium"/>
              <a:sym typeface="Urbanist Medium"/>
            </a:endParaRPr>
          </a:p>
          <a:p>
            <a:pPr algn="just">
              <a:lnSpc>
                <a:spcPct val="115625"/>
              </a:lnSpc>
              <a:buClr>
                <a:srgbClr val="1E1E1E"/>
              </a:buClr>
              <a:buSzPts val="2400"/>
            </a:pPr>
            <a:r>
              <a:rPr lang="de-DE" sz="2000" dirty="0">
                <a:solidFill>
                  <a:srgbClr val="1E1E1E"/>
                </a:solidFill>
                <a:latin typeface="Urbanist Medium"/>
                <a:ea typeface="Urbanist Medium"/>
                <a:cs typeface="Urbanist Medium"/>
                <a:sym typeface="Urbanist Medium"/>
              </a:rPr>
              <a:t>Die Verwendung von Interpolationstechniken lässt sich bis zu den alten </a:t>
            </a:r>
            <a:r>
              <a:rPr lang="de-DE" sz="2000" dirty="0" err="1">
                <a:solidFill>
                  <a:srgbClr val="1E1E1E"/>
                </a:solidFill>
                <a:latin typeface="Urbanist Medium"/>
                <a:ea typeface="Urbanist Medium"/>
                <a:cs typeface="Urbanist Medium"/>
                <a:sym typeface="Urbanist Medium"/>
              </a:rPr>
              <a:t>Babylonern</a:t>
            </a:r>
            <a:r>
              <a:rPr lang="de-DE" sz="2000" dirty="0">
                <a:solidFill>
                  <a:srgbClr val="1E1E1E"/>
                </a:solidFill>
                <a:latin typeface="Urbanist Medium"/>
                <a:ea typeface="Urbanist Medium"/>
                <a:cs typeface="Urbanist Medium"/>
                <a:sym typeface="Urbanist Medium"/>
              </a:rPr>
              <a:t> und Ägyptern zurückverfolgen, die Methoden entwickelten, um fehlende Daten zwischen bekannten Messpunkten zu schätzen, insbesondere in Bereichen wie Astronomie und Kartografie.</a:t>
            </a:r>
          </a:p>
          <a:p>
            <a:pPr algn="just">
              <a:lnSpc>
                <a:spcPct val="115625"/>
              </a:lnSpc>
              <a:buClr>
                <a:srgbClr val="1E1E1E"/>
              </a:buClr>
              <a:buSzPts val="2400"/>
            </a:pPr>
            <a:endParaRPr lang="de-DE" sz="2000" dirty="0">
              <a:solidFill>
                <a:srgbClr val="1E1E1E"/>
              </a:solidFill>
              <a:latin typeface="Urbanist Medium"/>
              <a:ea typeface="Urbanist Medium"/>
              <a:cs typeface="Urbanist Medium"/>
              <a:sym typeface="Urbanist Medium"/>
            </a:endParaRPr>
          </a:p>
          <a:p>
            <a:pPr algn="just">
              <a:lnSpc>
                <a:spcPct val="115625"/>
              </a:lnSpc>
              <a:buClr>
                <a:srgbClr val="1E1E1E"/>
              </a:buClr>
              <a:buSzPts val="2400"/>
            </a:pPr>
            <a:r>
              <a:rPr lang="de-DE" sz="2000" dirty="0">
                <a:solidFill>
                  <a:srgbClr val="1E1E1E"/>
                </a:solidFill>
                <a:latin typeface="Urbanist Medium"/>
                <a:ea typeface="Urbanist Medium"/>
                <a:cs typeface="Urbanist Medium"/>
                <a:sym typeface="Urbanist Medium"/>
              </a:rPr>
              <a:t>Im antiken Griechenland beschäftigten sich Mathematiker wie Euklid und Archimedes mit geometrischer Interpolation, indem sie Kurven oder Linien zwischen bekannten Punkten konstruierten.</a:t>
            </a:r>
          </a:p>
          <a:p>
            <a:pPr algn="just">
              <a:lnSpc>
                <a:spcPct val="115625"/>
              </a:lnSpc>
              <a:buClr>
                <a:srgbClr val="1E1E1E"/>
              </a:buClr>
              <a:buSzPts val="2400"/>
            </a:pPr>
            <a:endParaRPr lang="de-DE" sz="2000" dirty="0">
              <a:solidFill>
                <a:srgbClr val="1E1E1E"/>
              </a:solidFill>
              <a:latin typeface="Urbanist Medium"/>
              <a:ea typeface="Urbanist Medium"/>
              <a:cs typeface="Urbanist Medium"/>
              <a:sym typeface="Urbanist Medium"/>
            </a:endParaRPr>
          </a:p>
          <a:p>
            <a:pPr algn="just">
              <a:lnSpc>
                <a:spcPct val="115625"/>
              </a:lnSpc>
              <a:buClr>
                <a:srgbClr val="1E1E1E"/>
              </a:buClr>
              <a:buSzPts val="2400"/>
            </a:pPr>
            <a:r>
              <a:rPr lang="de-DE" sz="2000" dirty="0">
                <a:solidFill>
                  <a:srgbClr val="1E1E1E"/>
                </a:solidFill>
                <a:latin typeface="Urbanist Medium"/>
                <a:ea typeface="Urbanist Medium"/>
                <a:cs typeface="Urbanist Medium"/>
                <a:sym typeface="Urbanist Medium"/>
              </a:rPr>
              <a:t>Im 17. Jahrhundert trugen Mathematiker wie Isaac Newton und Pierre de Fermat zur Entwicklung von Interpolationsmethoden bei. Newton entwickelte die </a:t>
            </a:r>
            <a:r>
              <a:rPr lang="de-DE" sz="2000" dirty="0" err="1">
                <a:solidFill>
                  <a:srgbClr val="1E1E1E"/>
                </a:solidFill>
                <a:latin typeface="Urbanist Medium"/>
                <a:ea typeface="Urbanist Medium"/>
                <a:cs typeface="Urbanist Medium"/>
                <a:sym typeface="Urbanist Medium"/>
              </a:rPr>
              <a:t>Newtonsche</a:t>
            </a:r>
            <a:r>
              <a:rPr lang="de-DE" sz="2000" dirty="0">
                <a:solidFill>
                  <a:srgbClr val="1E1E1E"/>
                </a:solidFill>
                <a:latin typeface="Urbanist Medium"/>
                <a:ea typeface="Urbanist Medium"/>
                <a:cs typeface="Urbanist Medium"/>
                <a:sym typeface="Urbanist Medium"/>
              </a:rPr>
              <a:t> Interpolation, während Fermat die Grundlagen für die </a:t>
            </a:r>
            <a:r>
              <a:rPr lang="de-DE" sz="2000" dirty="0" err="1">
                <a:solidFill>
                  <a:srgbClr val="1E1E1E"/>
                </a:solidFill>
                <a:latin typeface="Urbanist Medium"/>
                <a:ea typeface="Urbanist Medium"/>
                <a:cs typeface="Urbanist Medium"/>
                <a:sym typeface="Urbanist Medium"/>
              </a:rPr>
              <a:t>Lagrangesche</a:t>
            </a:r>
            <a:r>
              <a:rPr lang="de-DE" sz="2000" dirty="0">
                <a:solidFill>
                  <a:srgbClr val="1E1E1E"/>
                </a:solidFill>
                <a:latin typeface="Urbanist Medium"/>
                <a:ea typeface="Urbanist Medium"/>
                <a:cs typeface="Urbanist Medium"/>
                <a:sym typeface="Urbanist Medium"/>
              </a:rPr>
              <a:t> Interpolation legte.</a:t>
            </a:r>
          </a:p>
          <a:p>
            <a:pPr algn="just">
              <a:lnSpc>
                <a:spcPct val="115625"/>
              </a:lnSpc>
              <a:buClr>
                <a:srgbClr val="1E1E1E"/>
              </a:buClr>
              <a:buSzPts val="2400"/>
            </a:pPr>
            <a:endParaRPr lang="de-DE" sz="2000" dirty="0">
              <a:solidFill>
                <a:srgbClr val="1E1E1E"/>
              </a:solidFill>
              <a:latin typeface="Urbanist Medium"/>
              <a:ea typeface="Urbanist Medium"/>
              <a:cs typeface="Urbanist Medium"/>
              <a:sym typeface="Urbanist Medium"/>
            </a:endParaRPr>
          </a:p>
          <a:p>
            <a:pPr algn="just">
              <a:lnSpc>
                <a:spcPct val="115625"/>
              </a:lnSpc>
              <a:buClr>
                <a:srgbClr val="1E1E1E"/>
              </a:buClr>
              <a:buSzPts val="2400"/>
            </a:pPr>
            <a:r>
              <a:rPr lang="de-DE" sz="2000" dirty="0">
                <a:solidFill>
                  <a:srgbClr val="1E1E1E"/>
                </a:solidFill>
                <a:latin typeface="Urbanist Medium"/>
                <a:ea typeface="Urbanist Medium"/>
                <a:cs typeface="Urbanist Medium"/>
                <a:sym typeface="Urbanist Medium"/>
              </a:rPr>
              <a:t>Heute spielen Interpolationsmethoden eine wichtige Rolle in vielen Bereichen, einschließlich Datenanalyse, Computergrafik, Kartografie, Signalverarbeitung und numerischer Analyse. Sie sind unverzichtbare Werkzeuge zur Schätzung von Werten zwischen bekannten Datenpunkten und zur Modellierung von kontinuierlichen Funktionen.</a:t>
            </a:r>
          </a:p>
          <a:p>
            <a:pPr algn="just">
              <a:lnSpc>
                <a:spcPct val="115625"/>
              </a:lnSpc>
              <a:buClr>
                <a:srgbClr val="1E1E1E"/>
              </a:buClr>
              <a:buSzPts val="2400"/>
            </a:pPr>
            <a:endParaRPr lang="de-DE" sz="2000" dirty="0">
              <a:solidFill>
                <a:srgbClr val="1E1E1E"/>
              </a:solidFill>
              <a:latin typeface="Urbanist Medium"/>
              <a:ea typeface="Urbanist Medium"/>
              <a:cs typeface="Urbanist Medium"/>
              <a:sym typeface="Urbanist Medium"/>
            </a:endParaRPr>
          </a:p>
          <a:p>
            <a:pPr algn="just">
              <a:lnSpc>
                <a:spcPct val="115625"/>
              </a:lnSpc>
              <a:buClr>
                <a:srgbClr val="1E1E1E"/>
              </a:buClr>
              <a:buSzPts val="2400"/>
            </a:pPr>
            <a:endParaRPr lang="de-DE" sz="2000" dirty="0">
              <a:solidFill>
                <a:srgbClr val="1E1E1E"/>
              </a:solidFill>
              <a:latin typeface="Urbanist Medium"/>
              <a:ea typeface="Urbanist Medium"/>
              <a:cs typeface="Urbanist Medium"/>
              <a:sym typeface="Urbanist Medium"/>
            </a:endParaRPr>
          </a:p>
          <a:p>
            <a:pPr algn="just">
              <a:lnSpc>
                <a:spcPct val="115625"/>
              </a:lnSpc>
              <a:buClr>
                <a:srgbClr val="1E1E1E"/>
              </a:buClr>
              <a:buSzPts val="2400"/>
            </a:pPr>
            <a:endParaRPr lang="de-DE" sz="2000" dirty="0">
              <a:solidFill>
                <a:srgbClr val="1E1E1E"/>
              </a:solidFill>
              <a:latin typeface="Urbanist Medium"/>
              <a:ea typeface="Urbanist Medium"/>
              <a:cs typeface="Urbanist Medium"/>
              <a:sym typeface="Urbanist Medium"/>
            </a:endParaRPr>
          </a:p>
          <a:p>
            <a:pPr algn="just">
              <a:lnSpc>
                <a:spcPct val="115625"/>
              </a:lnSpc>
              <a:buClr>
                <a:srgbClr val="1E1E1E"/>
              </a:buClr>
              <a:buSzPts val="2400"/>
            </a:pPr>
            <a:endParaRPr lang="de-DE" sz="2000" dirty="0">
              <a:solidFill>
                <a:srgbClr val="1E1E1E"/>
              </a:solidFill>
              <a:latin typeface="Urbanist Medium"/>
              <a:ea typeface="Urbanist Medium"/>
              <a:cs typeface="Urbanist Medium"/>
              <a:sym typeface="Urbanist Medium"/>
            </a:endParaRPr>
          </a:p>
          <a:p>
            <a:pPr algn="just">
              <a:lnSpc>
                <a:spcPct val="115625"/>
              </a:lnSpc>
              <a:buClr>
                <a:srgbClr val="1E1E1E"/>
              </a:buClr>
              <a:buSzPts val="2400"/>
            </a:pPr>
            <a:endParaRPr lang="de-DE" sz="2000" dirty="0">
              <a:solidFill>
                <a:srgbClr val="1E1E1E"/>
              </a:solidFill>
              <a:latin typeface="Urbanist Medium"/>
              <a:ea typeface="Urbanist Medium"/>
              <a:cs typeface="Urbanist Medium"/>
              <a:sym typeface="Urbanist Medium"/>
            </a:endParaRPr>
          </a:p>
          <a:p>
            <a:pPr algn="just">
              <a:lnSpc>
                <a:spcPct val="115625"/>
              </a:lnSpc>
              <a:buClr>
                <a:srgbClr val="1E1E1E"/>
              </a:buClr>
              <a:buSzPts val="2400"/>
            </a:pPr>
            <a:endParaRPr lang="de-DE" sz="2300" i="0" u="none" strike="noStrike" cap="none" dirty="0">
              <a:solidFill>
                <a:srgbClr val="1E1E1E"/>
              </a:solidFill>
              <a:latin typeface="Urbanist Medium"/>
              <a:ea typeface="Urbanist Medium"/>
              <a:cs typeface="Urbanist Medium"/>
              <a:sym typeface="Urbanist Medium"/>
            </a:endParaRPr>
          </a:p>
        </p:txBody>
      </p:sp>
      <p:pic>
        <p:nvPicPr>
          <p:cNvPr id="2" name="Google Shape;65;p5" descr="preencoded.png">
            <a:extLst>
              <a:ext uri="{FF2B5EF4-FFF2-40B4-BE49-F238E27FC236}">
                <a16:creationId xmlns:a16="http://schemas.microsoft.com/office/drawing/2014/main" id="{C7C2AB93-3909-2274-1D51-DA1FF88FB0CB}"/>
              </a:ext>
            </a:extLst>
          </p:cNvPr>
          <p:cNvPicPr preferRelativeResize="0"/>
          <p:nvPr/>
        </p:nvPicPr>
        <p:blipFill rotWithShape="1">
          <a:blip r:embed="rId3">
            <a:alphaModFix/>
          </a:blip>
          <a:srcRect/>
          <a:stretch/>
        </p:blipFill>
        <p:spPr>
          <a:xfrm>
            <a:off x="-1" y="952500"/>
            <a:ext cx="10243751" cy="1428750"/>
          </a:xfrm>
          <a:prstGeom prst="rect">
            <a:avLst/>
          </a:prstGeom>
          <a:noFill/>
          <a:ln>
            <a:noFill/>
          </a:ln>
        </p:spPr>
      </p:pic>
      <p:sp>
        <p:nvSpPr>
          <p:cNvPr id="3" name="Google Shape;72;p5">
            <a:extLst>
              <a:ext uri="{FF2B5EF4-FFF2-40B4-BE49-F238E27FC236}">
                <a16:creationId xmlns:a16="http://schemas.microsoft.com/office/drawing/2014/main" id="{C43C1B1D-EBD5-24A6-FF7C-7AFBD9CDFB12}"/>
              </a:ext>
            </a:extLst>
          </p:cNvPr>
          <p:cNvSpPr/>
          <p:nvPr/>
        </p:nvSpPr>
        <p:spPr>
          <a:xfrm>
            <a:off x="708660" y="1276350"/>
            <a:ext cx="9053177" cy="800100"/>
          </a:xfrm>
          <a:prstGeom prst="rect">
            <a:avLst/>
          </a:prstGeom>
          <a:noFill/>
          <a:ln>
            <a:noFill/>
          </a:ln>
        </p:spPr>
        <p:txBody>
          <a:bodyPr spcFirstLastPara="1" wrap="square" lIns="0" tIns="0" rIns="0" bIns="0" anchor="t" anchorCtr="0">
            <a:noAutofit/>
          </a:bodyPr>
          <a:lstStyle/>
          <a:p>
            <a:pPr algn="r">
              <a:lnSpc>
                <a:spcPct val="116666"/>
              </a:lnSpc>
              <a:buClr>
                <a:srgbClr val="FFFFFF"/>
              </a:buClr>
              <a:buSzPts val="5400"/>
            </a:pPr>
            <a:r>
              <a:rPr lang="en-US" sz="5400" b="1" dirty="0">
                <a:solidFill>
                  <a:srgbClr val="FFFFFF"/>
                </a:solidFill>
                <a:latin typeface="Roboto"/>
                <a:ea typeface="Roboto"/>
                <a:cs typeface="Roboto"/>
                <a:sym typeface="Roboto"/>
              </a:rPr>
              <a:t>Geschichte</a:t>
            </a:r>
            <a:endParaRPr sz="5400" b="1" i="0" u="none" strike="noStrike" cap="none" dirty="0">
              <a:solidFill>
                <a:schemeClr val="dk1"/>
              </a:solidFill>
              <a:latin typeface="Roboto"/>
              <a:ea typeface="Roboto"/>
              <a:cs typeface="Roboto"/>
              <a:sym typeface="Roboto"/>
            </a:endParaRPr>
          </a:p>
        </p:txBody>
      </p:sp>
    </p:spTree>
    <p:extLst>
      <p:ext uri="{BB962C8B-B14F-4D97-AF65-F5344CB8AC3E}">
        <p14:creationId xmlns:p14="http://schemas.microsoft.com/office/powerpoint/2010/main" val="1198195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10" name="Google Shape;67;p5" descr="preencoded.png">
            <a:extLst>
              <a:ext uri="{FF2B5EF4-FFF2-40B4-BE49-F238E27FC236}">
                <a16:creationId xmlns:a16="http://schemas.microsoft.com/office/drawing/2014/main" id="{CA630EA9-8268-F901-C230-93C2CC08B2B3}"/>
              </a:ext>
            </a:extLst>
          </p:cNvPr>
          <p:cNvPicPr preferRelativeResize="0"/>
          <p:nvPr/>
        </p:nvPicPr>
        <p:blipFill rotWithShape="1">
          <a:blip r:embed="rId3">
            <a:alphaModFix/>
          </a:blip>
          <a:srcRect/>
          <a:stretch/>
        </p:blipFill>
        <p:spPr>
          <a:xfrm>
            <a:off x="15143018" y="7905750"/>
            <a:ext cx="3144908" cy="939670"/>
          </a:xfrm>
          <a:prstGeom prst="rect">
            <a:avLst/>
          </a:prstGeom>
          <a:noFill/>
          <a:ln>
            <a:noFill/>
          </a:ln>
        </p:spPr>
      </p:pic>
      <p:sp>
        <p:nvSpPr>
          <p:cNvPr id="69" name="Google Shape;69;p5"/>
          <p:cNvSpPr/>
          <p:nvPr/>
        </p:nvSpPr>
        <p:spPr>
          <a:xfrm>
            <a:off x="15392400" y="8067675"/>
            <a:ext cx="2628900" cy="628650"/>
          </a:xfrm>
          <a:prstGeom prst="rect">
            <a:avLst/>
          </a:prstGeom>
          <a:noFill/>
          <a:ln>
            <a:noFill/>
          </a:ln>
        </p:spPr>
        <p:txBody>
          <a:bodyPr spcFirstLastPara="1" wrap="square" lIns="0" tIns="0" rIns="0" bIns="0" anchor="t" anchorCtr="0">
            <a:noAutofit/>
          </a:bodyPr>
          <a:lstStyle/>
          <a:p>
            <a:pPr>
              <a:lnSpc>
                <a:spcPct val="117857"/>
              </a:lnSpc>
              <a:buClr>
                <a:srgbClr val="FFFFFF"/>
              </a:buClr>
              <a:buSzPts val="2100"/>
            </a:pPr>
            <a:r>
              <a:rPr lang="en-US" sz="1800" b="1" i="0" u="none" strike="noStrike" cap="none" dirty="0">
                <a:solidFill>
                  <a:srgbClr val="FFFFFF"/>
                </a:solidFill>
                <a:latin typeface="Roboto"/>
                <a:ea typeface="Roboto"/>
                <a:cs typeface="Roboto"/>
                <a:sym typeface="Roboto"/>
              </a:rPr>
              <a:t>Abb.2: </a:t>
            </a:r>
            <a:r>
              <a:rPr lang="en-US" sz="1800" b="1" dirty="0">
                <a:solidFill>
                  <a:srgbClr val="FFFFFF"/>
                </a:solidFill>
                <a:latin typeface="Roboto"/>
                <a:ea typeface="Roboto"/>
                <a:cs typeface="Roboto"/>
                <a:sym typeface="Roboto"/>
              </a:rPr>
              <a:t>Interpolation</a:t>
            </a:r>
            <a:endParaRPr lang="en-US" sz="1800" b="1" i="0" u="none" strike="noStrike" cap="none" dirty="0">
              <a:solidFill>
                <a:srgbClr val="FFFFFF"/>
              </a:solidFill>
              <a:latin typeface="Roboto"/>
              <a:ea typeface="Roboto"/>
              <a:cs typeface="Roboto"/>
              <a:sym typeface="Roboto"/>
            </a:endParaRPr>
          </a:p>
          <a:p>
            <a:pPr>
              <a:lnSpc>
                <a:spcPct val="117857"/>
              </a:lnSpc>
              <a:buClr>
                <a:srgbClr val="FFFFFF"/>
              </a:buClr>
              <a:buSzPts val="2100"/>
            </a:pPr>
            <a:r>
              <a:rPr lang="en-US" sz="1800" dirty="0">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Roboto"/>
              </a:rPr>
              <a:t>© </a:t>
            </a:r>
            <a:r>
              <a:rPr lang="en-US" sz="1800" dirty="0" err="1">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Roboto"/>
              </a:rPr>
              <a:t>eigene</a:t>
            </a:r>
            <a:r>
              <a:rPr lang="en-US" sz="1800" dirty="0">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Roboto"/>
              </a:rPr>
              <a:t> </a:t>
            </a:r>
            <a:r>
              <a:rPr lang="en-US" sz="1800" dirty="0" err="1">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Roboto"/>
              </a:rPr>
              <a:t>Quelle</a:t>
            </a:r>
            <a:endParaRPr lang="en-US" sz="1800" b="1" dirty="0">
              <a:solidFill>
                <a:schemeClr val="dk1"/>
              </a:solidFill>
              <a:latin typeface="Roboto"/>
              <a:ea typeface="Roboto"/>
              <a:cs typeface="Roboto"/>
              <a:sym typeface="Roboto"/>
            </a:endParaRPr>
          </a:p>
          <a:p>
            <a:pPr>
              <a:lnSpc>
                <a:spcPct val="117857"/>
              </a:lnSpc>
              <a:buClr>
                <a:srgbClr val="FFFFFF"/>
              </a:buClr>
              <a:buSzPts val="2100"/>
            </a:pPr>
            <a:endParaRPr sz="1800" b="1" i="0" u="none" strike="noStrike" cap="none" dirty="0">
              <a:solidFill>
                <a:schemeClr val="dk1"/>
              </a:solidFill>
              <a:latin typeface="Roboto"/>
              <a:ea typeface="Roboto"/>
              <a:cs typeface="Roboto"/>
              <a:sym typeface="Roboto"/>
            </a:endParaRPr>
          </a:p>
        </p:txBody>
      </p:sp>
      <p:sp>
        <p:nvSpPr>
          <p:cNvPr id="70" name="Google Shape;70;p5"/>
          <p:cNvSpPr/>
          <p:nvPr/>
        </p:nvSpPr>
        <p:spPr>
          <a:xfrm>
            <a:off x="1400174" y="3333750"/>
            <a:ext cx="7705725" cy="600075"/>
          </a:xfrm>
          <a:prstGeom prst="rect">
            <a:avLst/>
          </a:prstGeom>
          <a:noFill/>
          <a:ln>
            <a:noFill/>
          </a:ln>
        </p:spPr>
        <p:txBody>
          <a:bodyPr spcFirstLastPara="1" wrap="square" lIns="0" tIns="0" rIns="0" bIns="0" anchor="t" anchorCtr="0">
            <a:noAutofit/>
          </a:bodyPr>
          <a:lstStyle/>
          <a:p>
            <a:pPr marL="0" marR="0" lvl="0" indent="0" algn="l" rtl="0">
              <a:lnSpc>
                <a:spcPct val="117499"/>
              </a:lnSpc>
              <a:spcBef>
                <a:spcPts val="0"/>
              </a:spcBef>
              <a:spcAft>
                <a:spcPts val="0"/>
              </a:spcAft>
              <a:buClr>
                <a:srgbClr val="1E1E1E"/>
              </a:buClr>
              <a:buSzPts val="3000"/>
              <a:buFont typeface="Urbanist Black"/>
              <a:buNone/>
            </a:pPr>
            <a:r>
              <a:rPr lang="en-US" sz="3000" dirty="0">
                <a:solidFill>
                  <a:srgbClr val="1E1E1E"/>
                </a:solidFill>
                <a:latin typeface="Urbanist Black"/>
                <a:ea typeface="Urbanist Black"/>
                <a:cs typeface="Urbanist Black"/>
                <a:sym typeface="Urbanist Black"/>
              </a:rPr>
              <a:t>Was </a:t>
            </a:r>
            <a:r>
              <a:rPr lang="en-US" sz="3000" dirty="0" err="1">
                <a:solidFill>
                  <a:srgbClr val="1E1E1E"/>
                </a:solidFill>
                <a:latin typeface="Urbanist Black"/>
                <a:ea typeface="Urbanist Black"/>
                <a:cs typeface="Urbanist Black"/>
                <a:sym typeface="Urbanist Black"/>
              </a:rPr>
              <a:t>ist</a:t>
            </a:r>
            <a:r>
              <a:rPr lang="en-US" sz="3000" dirty="0">
                <a:solidFill>
                  <a:srgbClr val="1E1E1E"/>
                </a:solidFill>
                <a:latin typeface="Urbanist Black"/>
                <a:ea typeface="Urbanist Black"/>
                <a:cs typeface="Urbanist Black"/>
                <a:sym typeface="Urbanist Black"/>
              </a:rPr>
              <a:t> </a:t>
            </a:r>
            <a:r>
              <a:rPr lang="en-US" sz="3000" dirty="0" err="1">
                <a:solidFill>
                  <a:srgbClr val="1E1E1E"/>
                </a:solidFill>
                <a:latin typeface="Urbanist Black"/>
                <a:ea typeface="Urbanist Black"/>
                <a:cs typeface="Urbanist Black"/>
                <a:sym typeface="Urbanist Black"/>
              </a:rPr>
              <a:t>räumliche</a:t>
            </a:r>
            <a:r>
              <a:rPr lang="en-US" sz="3000" dirty="0">
                <a:solidFill>
                  <a:srgbClr val="1E1E1E"/>
                </a:solidFill>
                <a:latin typeface="Urbanist Black"/>
                <a:ea typeface="Urbanist Black"/>
                <a:cs typeface="Urbanist Black"/>
                <a:sym typeface="Urbanist Black"/>
              </a:rPr>
              <a:t> Interpolation?</a:t>
            </a:r>
          </a:p>
          <a:p>
            <a:pPr marL="0" marR="0" lvl="0" indent="0" algn="l" rtl="0">
              <a:lnSpc>
                <a:spcPct val="117499"/>
              </a:lnSpc>
              <a:spcBef>
                <a:spcPts val="0"/>
              </a:spcBef>
              <a:spcAft>
                <a:spcPts val="0"/>
              </a:spcAft>
              <a:buClr>
                <a:srgbClr val="1E1E1E"/>
              </a:buClr>
              <a:buSzPts val="3000"/>
              <a:buFont typeface="Urbanist Black"/>
              <a:buNone/>
            </a:pPr>
            <a:endParaRPr sz="3000" b="0" i="0" u="none" strike="noStrike" cap="none" dirty="0">
              <a:solidFill>
                <a:schemeClr val="dk1"/>
              </a:solidFill>
              <a:latin typeface="Calibri"/>
              <a:ea typeface="Calibri"/>
              <a:cs typeface="Calibri"/>
              <a:sym typeface="Calibri"/>
            </a:endParaRPr>
          </a:p>
        </p:txBody>
      </p:sp>
      <p:sp>
        <p:nvSpPr>
          <p:cNvPr id="71" name="Google Shape;71;p5"/>
          <p:cNvSpPr/>
          <p:nvPr/>
        </p:nvSpPr>
        <p:spPr>
          <a:xfrm>
            <a:off x="1400175" y="4133850"/>
            <a:ext cx="9612382" cy="4886325"/>
          </a:xfrm>
          <a:prstGeom prst="rect">
            <a:avLst/>
          </a:prstGeom>
          <a:noFill/>
          <a:ln>
            <a:noFill/>
          </a:ln>
        </p:spPr>
        <p:txBody>
          <a:bodyPr spcFirstLastPara="1" wrap="square" lIns="0" tIns="0" rIns="0" bIns="0" anchor="t" anchorCtr="0">
            <a:noAutofit/>
          </a:bodyPr>
          <a:lstStyle/>
          <a:p>
            <a:pPr marL="457200" indent="-457200" algn="just">
              <a:lnSpc>
                <a:spcPct val="115625"/>
              </a:lnSpc>
              <a:buClr>
                <a:srgbClr val="1E1E1E"/>
              </a:buClr>
              <a:buSzPts val="2400"/>
              <a:buAutoNum type="arabicPeriod"/>
            </a:pPr>
            <a:r>
              <a:rPr lang="de-DE" sz="2400" dirty="0">
                <a:solidFill>
                  <a:schemeClr val="tx1"/>
                </a:solidFill>
                <a:latin typeface="Urbanist Medium"/>
                <a:ea typeface="Urbanist Medium"/>
                <a:cs typeface="Urbanist Medium"/>
                <a:sym typeface="Urbanist"/>
              </a:rPr>
              <a:t>Raster über das Untersuchungsgebiet legen</a:t>
            </a:r>
          </a:p>
          <a:p>
            <a:pPr marL="457200" indent="-457200" algn="just">
              <a:lnSpc>
                <a:spcPct val="115625"/>
              </a:lnSpc>
              <a:buClr>
                <a:srgbClr val="1E1E1E"/>
              </a:buClr>
              <a:buSzPts val="2400"/>
              <a:buAutoNum type="arabicPeriod"/>
            </a:pPr>
            <a:endParaRPr lang="de-DE" sz="2400" dirty="0">
              <a:solidFill>
                <a:schemeClr val="tx1"/>
              </a:solidFill>
              <a:latin typeface="Urbanist Medium"/>
              <a:ea typeface="Urbanist Medium"/>
              <a:cs typeface="Urbanist Medium"/>
              <a:sym typeface="Urbanist"/>
            </a:endParaRPr>
          </a:p>
          <a:p>
            <a:pPr algn="just">
              <a:lnSpc>
                <a:spcPct val="115625"/>
              </a:lnSpc>
              <a:buClr>
                <a:srgbClr val="1E1E1E"/>
              </a:buClr>
              <a:buSzPts val="2400"/>
            </a:pPr>
            <a:r>
              <a:rPr lang="de-DE" sz="2400" dirty="0">
                <a:solidFill>
                  <a:schemeClr val="tx1"/>
                </a:solidFill>
                <a:latin typeface="Urbanist Medium"/>
                <a:ea typeface="Urbanist Medium"/>
                <a:cs typeface="Urbanist Medium"/>
                <a:sym typeface="Urbanist"/>
              </a:rPr>
              <a:t>2. Für jede Rasterzelle den Wert anhand eines gewichteten Mittels aus gemessenen Werten in der Umgebung schätzen:</a:t>
            </a:r>
            <a:endParaRPr lang="en-US" sz="2300" b="0" i="0" u="none" strike="noStrike" cap="none" dirty="0">
              <a:solidFill>
                <a:schemeClr val="tx1"/>
              </a:solidFill>
              <a:latin typeface="Urbanist Medium"/>
              <a:ea typeface="Urbanist Medium"/>
              <a:cs typeface="Urbanist Medium"/>
              <a:sym typeface="Urbanist Medium"/>
            </a:endParaRPr>
          </a:p>
        </p:txBody>
      </p:sp>
      <p:pic>
        <p:nvPicPr>
          <p:cNvPr id="2" name="Google Shape;65;p5" descr="preencoded.png">
            <a:extLst>
              <a:ext uri="{FF2B5EF4-FFF2-40B4-BE49-F238E27FC236}">
                <a16:creationId xmlns:a16="http://schemas.microsoft.com/office/drawing/2014/main" id="{C7C2AB93-3909-2274-1D51-DA1FF88FB0CB}"/>
              </a:ext>
            </a:extLst>
          </p:cNvPr>
          <p:cNvPicPr preferRelativeResize="0"/>
          <p:nvPr/>
        </p:nvPicPr>
        <p:blipFill rotWithShape="1">
          <a:blip r:embed="rId4">
            <a:alphaModFix/>
          </a:blip>
          <a:srcRect/>
          <a:stretch/>
        </p:blipFill>
        <p:spPr>
          <a:xfrm>
            <a:off x="-1" y="952500"/>
            <a:ext cx="10243751" cy="1428750"/>
          </a:xfrm>
          <a:prstGeom prst="rect">
            <a:avLst/>
          </a:prstGeom>
          <a:noFill/>
          <a:ln>
            <a:noFill/>
          </a:ln>
        </p:spPr>
      </p:pic>
      <p:sp>
        <p:nvSpPr>
          <p:cNvPr id="3" name="Google Shape;72;p5">
            <a:extLst>
              <a:ext uri="{FF2B5EF4-FFF2-40B4-BE49-F238E27FC236}">
                <a16:creationId xmlns:a16="http://schemas.microsoft.com/office/drawing/2014/main" id="{C43C1B1D-EBD5-24A6-FF7C-7AFBD9CDFB12}"/>
              </a:ext>
            </a:extLst>
          </p:cNvPr>
          <p:cNvSpPr/>
          <p:nvPr/>
        </p:nvSpPr>
        <p:spPr>
          <a:xfrm>
            <a:off x="708660" y="1276350"/>
            <a:ext cx="9053177" cy="800100"/>
          </a:xfrm>
          <a:prstGeom prst="rect">
            <a:avLst/>
          </a:prstGeom>
          <a:noFill/>
          <a:ln>
            <a:noFill/>
          </a:ln>
        </p:spPr>
        <p:txBody>
          <a:bodyPr spcFirstLastPara="1" wrap="square" lIns="0" tIns="0" rIns="0" bIns="0" anchor="t" anchorCtr="0">
            <a:noAutofit/>
          </a:bodyPr>
          <a:lstStyle/>
          <a:p>
            <a:pPr algn="r">
              <a:lnSpc>
                <a:spcPct val="116666"/>
              </a:lnSpc>
              <a:buClr>
                <a:srgbClr val="FFFFFF"/>
              </a:buClr>
              <a:buSzPts val="5400"/>
            </a:pPr>
            <a:r>
              <a:rPr lang="en-US" sz="5400" b="1" dirty="0" err="1">
                <a:solidFill>
                  <a:srgbClr val="FFFFFF"/>
                </a:solidFill>
                <a:latin typeface="Roboto"/>
                <a:ea typeface="Roboto"/>
                <a:cs typeface="Roboto"/>
                <a:sym typeface="Roboto"/>
              </a:rPr>
              <a:t>Grundprinzip</a:t>
            </a:r>
            <a:endParaRPr sz="5400" b="1" i="0" u="none" strike="noStrike" cap="none" dirty="0">
              <a:solidFill>
                <a:schemeClr val="dk1"/>
              </a:solidFill>
              <a:latin typeface="Roboto"/>
              <a:ea typeface="Roboto"/>
              <a:cs typeface="Roboto"/>
              <a:sym typeface="Roboto"/>
            </a:endParaRPr>
          </a:p>
        </p:txBody>
      </p:sp>
      <p:pic>
        <p:nvPicPr>
          <p:cNvPr id="4" name="Grafik 3"/>
          <p:cNvPicPr>
            <a:picLocks noChangeAspect="1"/>
          </p:cNvPicPr>
          <p:nvPr/>
        </p:nvPicPr>
        <p:blipFill>
          <a:blip r:embed="rId5"/>
          <a:stretch>
            <a:fillRect/>
          </a:stretch>
        </p:blipFill>
        <p:spPr>
          <a:xfrm>
            <a:off x="2257424" y="6105525"/>
            <a:ext cx="4714876" cy="951104"/>
          </a:xfrm>
          <a:prstGeom prst="rect">
            <a:avLst/>
          </a:prstGeom>
        </p:spPr>
      </p:pic>
      <p:pic>
        <p:nvPicPr>
          <p:cNvPr id="5" name="Grafik 4"/>
          <p:cNvPicPr>
            <a:picLocks noChangeAspect="1"/>
          </p:cNvPicPr>
          <p:nvPr/>
        </p:nvPicPr>
        <p:blipFill>
          <a:blip r:embed="rId6"/>
          <a:stretch>
            <a:fillRect/>
          </a:stretch>
        </p:blipFill>
        <p:spPr>
          <a:xfrm>
            <a:off x="12501563" y="2782958"/>
            <a:ext cx="4429126" cy="4556054"/>
          </a:xfrm>
          <a:prstGeom prst="rect">
            <a:avLst/>
          </a:prstGeom>
        </p:spPr>
      </p:pic>
    </p:spTree>
    <p:extLst>
      <p:ext uri="{BB962C8B-B14F-4D97-AF65-F5344CB8AC3E}">
        <p14:creationId xmlns:p14="http://schemas.microsoft.com/office/powerpoint/2010/main" val="2812649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10" name="Google Shape;67;p5" descr="preencoded.png">
            <a:extLst>
              <a:ext uri="{FF2B5EF4-FFF2-40B4-BE49-F238E27FC236}">
                <a16:creationId xmlns:a16="http://schemas.microsoft.com/office/drawing/2014/main" id="{CA630EA9-8268-F901-C230-93C2CC08B2B3}"/>
              </a:ext>
            </a:extLst>
          </p:cNvPr>
          <p:cNvPicPr preferRelativeResize="0"/>
          <p:nvPr/>
        </p:nvPicPr>
        <p:blipFill rotWithShape="1">
          <a:blip r:embed="rId3">
            <a:alphaModFix/>
          </a:blip>
          <a:srcRect/>
          <a:stretch/>
        </p:blipFill>
        <p:spPr>
          <a:xfrm>
            <a:off x="15143018" y="7905750"/>
            <a:ext cx="3144908" cy="939670"/>
          </a:xfrm>
          <a:prstGeom prst="rect">
            <a:avLst/>
          </a:prstGeom>
          <a:noFill/>
          <a:ln>
            <a:noFill/>
          </a:ln>
        </p:spPr>
      </p:pic>
      <p:sp>
        <p:nvSpPr>
          <p:cNvPr id="69" name="Google Shape;69;p5"/>
          <p:cNvSpPr/>
          <p:nvPr/>
        </p:nvSpPr>
        <p:spPr>
          <a:xfrm>
            <a:off x="15392400" y="8067675"/>
            <a:ext cx="2628900" cy="628650"/>
          </a:xfrm>
          <a:prstGeom prst="rect">
            <a:avLst/>
          </a:prstGeom>
          <a:noFill/>
          <a:ln>
            <a:noFill/>
          </a:ln>
        </p:spPr>
        <p:txBody>
          <a:bodyPr spcFirstLastPara="1" wrap="square" lIns="0" tIns="0" rIns="0" bIns="0" anchor="t" anchorCtr="0">
            <a:noAutofit/>
          </a:bodyPr>
          <a:lstStyle/>
          <a:p>
            <a:pPr>
              <a:lnSpc>
                <a:spcPct val="117857"/>
              </a:lnSpc>
              <a:buClr>
                <a:srgbClr val="FFFFFF"/>
              </a:buClr>
              <a:buSzPts val="2100"/>
            </a:pPr>
            <a:r>
              <a:rPr lang="en-US" sz="1800" b="1" i="0" u="none" strike="noStrike" cap="none" dirty="0">
                <a:solidFill>
                  <a:srgbClr val="FFFFFF"/>
                </a:solidFill>
                <a:latin typeface="Roboto"/>
                <a:ea typeface="Roboto"/>
                <a:cs typeface="Roboto"/>
                <a:sym typeface="Roboto"/>
              </a:rPr>
              <a:t>Abb.3: Wetterstationen</a:t>
            </a:r>
          </a:p>
          <a:p>
            <a:pPr>
              <a:lnSpc>
                <a:spcPct val="117857"/>
              </a:lnSpc>
              <a:buClr>
                <a:srgbClr val="FFFFFF"/>
              </a:buClr>
              <a:buSzPts val="2100"/>
            </a:pPr>
            <a:r>
              <a:rPr lang="de-DE" sz="1800" dirty="0">
                <a:solidFill>
                  <a:schemeClr val="bg1"/>
                </a:solidFill>
                <a:latin typeface="Roboto"/>
                <a:ea typeface="Roboto"/>
                <a:cs typeface="Roboto"/>
                <a:sym typeface="Roboto"/>
              </a:rPr>
              <a:t>© Wikimedia</a:t>
            </a:r>
          </a:p>
          <a:p>
            <a:pPr>
              <a:lnSpc>
                <a:spcPct val="117857"/>
              </a:lnSpc>
              <a:buClr>
                <a:srgbClr val="FFFFFF"/>
              </a:buClr>
              <a:buSzPts val="2100"/>
            </a:pPr>
            <a:endParaRPr sz="1800" b="1" i="0" u="none" strike="noStrike" cap="none" dirty="0">
              <a:solidFill>
                <a:schemeClr val="dk1"/>
              </a:solidFill>
              <a:latin typeface="Roboto"/>
              <a:ea typeface="Roboto"/>
              <a:cs typeface="Roboto"/>
              <a:sym typeface="Roboto"/>
            </a:endParaRPr>
          </a:p>
        </p:txBody>
      </p:sp>
      <p:sp>
        <p:nvSpPr>
          <p:cNvPr id="70" name="Google Shape;70;p5"/>
          <p:cNvSpPr/>
          <p:nvPr/>
        </p:nvSpPr>
        <p:spPr>
          <a:xfrm>
            <a:off x="1400174" y="3333750"/>
            <a:ext cx="7705725" cy="600075"/>
          </a:xfrm>
          <a:prstGeom prst="rect">
            <a:avLst/>
          </a:prstGeom>
          <a:noFill/>
          <a:ln>
            <a:noFill/>
          </a:ln>
        </p:spPr>
        <p:txBody>
          <a:bodyPr spcFirstLastPara="1" wrap="square" lIns="0" tIns="0" rIns="0" bIns="0" anchor="t" anchorCtr="0">
            <a:noAutofit/>
          </a:bodyPr>
          <a:lstStyle/>
          <a:p>
            <a:pPr marL="0" marR="0" lvl="0" indent="0" algn="l" rtl="0">
              <a:lnSpc>
                <a:spcPct val="117499"/>
              </a:lnSpc>
              <a:spcBef>
                <a:spcPts val="0"/>
              </a:spcBef>
              <a:spcAft>
                <a:spcPts val="0"/>
              </a:spcAft>
              <a:buClr>
                <a:srgbClr val="1E1E1E"/>
              </a:buClr>
              <a:buSzPts val="3000"/>
              <a:buFont typeface="Urbanist Black"/>
              <a:buNone/>
            </a:pPr>
            <a:r>
              <a:rPr lang="en-US" sz="3000" dirty="0" err="1">
                <a:solidFill>
                  <a:srgbClr val="1E1E1E"/>
                </a:solidFill>
                <a:latin typeface="Urbanist Black"/>
                <a:ea typeface="Urbanist Black"/>
                <a:cs typeface="Urbanist Black"/>
                <a:sym typeface="Urbanist Black"/>
              </a:rPr>
              <a:t>Beispiel</a:t>
            </a:r>
            <a:r>
              <a:rPr lang="en-US" sz="3000" dirty="0">
                <a:solidFill>
                  <a:srgbClr val="1E1E1E"/>
                </a:solidFill>
                <a:latin typeface="Urbanist Black"/>
                <a:ea typeface="Urbanist Black"/>
                <a:cs typeface="Urbanist Black"/>
                <a:sym typeface="Urbanist Black"/>
              </a:rPr>
              <a:t>: Wetterstationen</a:t>
            </a:r>
          </a:p>
          <a:p>
            <a:pPr marL="0" marR="0" lvl="0" indent="0" algn="l" rtl="0">
              <a:lnSpc>
                <a:spcPct val="117499"/>
              </a:lnSpc>
              <a:spcBef>
                <a:spcPts val="0"/>
              </a:spcBef>
              <a:spcAft>
                <a:spcPts val="0"/>
              </a:spcAft>
              <a:buClr>
                <a:srgbClr val="1E1E1E"/>
              </a:buClr>
              <a:buSzPts val="3000"/>
              <a:buFont typeface="Urbanist Black"/>
              <a:buNone/>
            </a:pPr>
            <a:endParaRPr sz="3000" b="0" i="0" u="none" strike="noStrike" cap="none" dirty="0">
              <a:solidFill>
                <a:schemeClr val="dk1"/>
              </a:solidFill>
              <a:latin typeface="Calibri"/>
              <a:ea typeface="Calibri"/>
              <a:cs typeface="Calibri"/>
              <a:sym typeface="Calibri"/>
            </a:endParaRPr>
          </a:p>
        </p:txBody>
      </p:sp>
      <p:sp>
        <p:nvSpPr>
          <p:cNvPr id="71" name="Google Shape;71;p5"/>
          <p:cNvSpPr/>
          <p:nvPr/>
        </p:nvSpPr>
        <p:spPr>
          <a:xfrm>
            <a:off x="1400175" y="4133850"/>
            <a:ext cx="9612382" cy="5395913"/>
          </a:xfrm>
          <a:prstGeom prst="rect">
            <a:avLst/>
          </a:prstGeom>
          <a:noFill/>
          <a:ln>
            <a:noFill/>
          </a:ln>
        </p:spPr>
        <p:txBody>
          <a:bodyPr spcFirstLastPara="1" wrap="square" lIns="0" tIns="0" rIns="0" bIns="0" anchor="t" anchorCtr="0">
            <a:noAutofit/>
          </a:bodyPr>
          <a:lstStyle/>
          <a:p>
            <a:pPr algn="just">
              <a:lnSpc>
                <a:spcPct val="115625"/>
              </a:lnSpc>
              <a:buClr>
                <a:srgbClr val="1E1E1E"/>
              </a:buClr>
              <a:buSzPts val="2400"/>
            </a:pPr>
            <a:r>
              <a:rPr lang="de-DE" sz="2400" dirty="0">
                <a:solidFill>
                  <a:schemeClr val="tx1"/>
                </a:solidFill>
                <a:latin typeface="Urbanist Medium"/>
                <a:ea typeface="Urbanist Medium"/>
                <a:cs typeface="Urbanist Medium"/>
                <a:sym typeface="Urbanist"/>
              </a:rPr>
              <a:t>Interpolation in Bezug auf Wetterstationen bezieht sich auf die Schätzung von Wetterdaten an Standorten, an denen keine direkten Messungen durchgeführt werden, basierend auf den Daten, die an nahegelegenen Stationen gemessen wurden. </a:t>
            </a:r>
          </a:p>
          <a:p>
            <a:pPr algn="just">
              <a:lnSpc>
                <a:spcPct val="115625"/>
              </a:lnSpc>
              <a:buClr>
                <a:srgbClr val="1E1E1E"/>
              </a:buClr>
              <a:buSzPts val="2400"/>
            </a:pPr>
            <a:endParaRPr lang="de-DE" sz="2400" dirty="0">
              <a:solidFill>
                <a:schemeClr val="tx1"/>
              </a:solidFill>
              <a:latin typeface="Urbanist Medium"/>
              <a:ea typeface="Urbanist Medium"/>
              <a:cs typeface="Urbanist Medium"/>
              <a:sym typeface="Urbanist"/>
            </a:endParaRPr>
          </a:p>
          <a:p>
            <a:pPr algn="just">
              <a:lnSpc>
                <a:spcPct val="115625"/>
              </a:lnSpc>
              <a:buClr>
                <a:srgbClr val="1E1E1E"/>
              </a:buClr>
              <a:buSzPts val="2400"/>
            </a:pPr>
            <a:r>
              <a:rPr lang="de-DE" sz="2400" dirty="0">
                <a:solidFill>
                  <a:schemeClr val="tx1"/>
                </a:solidFill>
                <a:latin typeface="Urbanist Medium"/>
                <a:ea typeface="Urbanist Medium"/>
                <a:cs typeface="Urbanist Medium"/>
                <a:sym typeface="Urbanist"/>
              </a:rPr>
              <a:t>Angenommen, die Station A misst eine Temperatur von 20°C und die Station B misst eine Temperatur von 25°C. Um die Temperatur an einem Punkt zwischen den beiden Stationen zu schätzen, können wir lineare Interpolation verwenden. Wenn der Punkt genau in der Mitte zwischen A und B liegt, wäre die geschätzte Temperatur (20°C + 25°C) / 2 = 22,5°C.</a:t>
            </a:r>
            <a:endParaRPr lang="en-US" sz="2300" b="0" i="0" u="none" strike="noStrike" cap="none" dirty="0">
              <a:solidFill>
                <a:schemeClr val="tx1"/>
              </a:solidFill>
              <a:latin typeface="Urbanist Medium"/>
              <a:ea typeface="Urbanist Medium"/>
              <a:cs typeface="Urbanist Medium"/>
              <a:sym typeface="Urbanist Medium"/>
            </a:endParaRPr>
          </a:p>
        </p:txBody>
      </p:sp>
      <p:pic>
        <p:nvPicPr>
          <p:cNvPr id="2" name="Google Shape;65;p5" descr="preencoded.png">
            <a:extLst>
              <a:ext uri="{FF2B5EF4-FFF2-40B4-BE49-F238E27FC236}">
                <a16:creationId xmlns:a16="http://schemas.microsoft.com/office/drawing/2014/main" id="{C7C2AB93-3909-2274-1D51-DA1FF88FB0CB}"/>
              </a:ext>
            </a:extLst>
          </p:cNvPr>
          <p:cNvPicPr preferRelativeResize="0"/>
          <p:nvPr/>
        </p:nvPicPr>
        <p:blipFill rotWithShape="1">
          <a:blip r:embed="rId4">
            <a:alphaModFix/>
          </a:blip>
          <a:srcRect/>
          <a:stretch/>
        </p:blipFill>
        <p:spPr>
          <a:xfrm>
            <a:off x="-1" y="952500"/>
            <a:ext cx="10243751" cy="1428750"/>
          </a:xfrm>
          <a:prstGeom prst="rect">
            <a:avLst/>
          </a:prstGeom>
          <a:noFill/>
          <a:ln>
            <a:noFill/>
          </a:ln>
        </p:spPr>
      </p:pic>
      <p:sp>
        <p:nvSpPr>
          <p:cNvPr id="3" name="Google Shape;72;p5">
            <a:extLst>
              <a:ext uri="{FF2B5EF4-FFF2-40B4-BE49-F238E27FC236}">
                <a16:creationId xmlns:a16="http://schemas.microsoft.com/office/drawing/2014/main" id="{C43C1B1D-EBD5-24A6-FF7C-7AFBD9CDFB12}"/>
              </a:ext>
            </a:extLst>
          </p:cNvPr>
          <p:cNvSpPr/>
          <p:nvPr/>
        </p:nvSpPr>
        <p:spPr>
          <a:xfrm>
            <a:off x="708660" y="1276350"/>
            <a:ext cx="9053177" cy="800100"/>
          </a:xfrm>
          <a:prstGeom prst="rect">
            <a:avLst/>
          </a:prstGeom>
          <a:noFill/>
          <a:ln>
            <a:noFill/>
          </a:ln>
        </p:spPr>
        <p:txBody>
          <a:bodyPr spcFirstLastPara="1" wrap="square" lIns="0" tIns="0" rIns="0" bIns="0" anchor="t" anchorCtr="0">
            <a:noAutofit/>
          </a:bodyPr>
          <a:lstStyle/>
          <a:p>
            <a:pPr algn="r">
              <a:lnSpc>
                <a:spcPct val="116666"/>
              </a:lnSpc>
              <a:buClr>
                <a:srgbClr val="FFFFFF"/>
              </a:buClr>
              <a:buSzPts val="5400"/>
            </a:pPr>
            <a:r>
              <a:rPr lang="en-US" sz="5400" b="1" dirty="0" err="1">
                <a:solidFill>
                  <a:srgbClr val="FFFFFF"/>
                </a:solidFill>
                <a:latin typeface="Roboto"/>
                <a:ea typeface="Roboto"/>
                <a:cs typeface="Roboto"/>
                <a:sym typeface="Roboto"/>
              </a:rPr>
              <a:t>Grundprinzip</a:t>
            </a:r>
            <a:endParaRPr sz="5400" b="1" i="0" u="none" strike="noStrike" cap="none" dirty="0">
              <a:solidFill>
                <a:schemeClr val="dk1"/>
              </a:solidFill>
              <a:latin typeface="Roboto"/>
              <a:ea typeface="Roboto"/>
              <a:cs typeface="Roboto"/>
              <a:sym typeface="Roboto"/>
            </a:endParaRPr>
          </a:p>
        </p:txBody>
      </p:sp>
      <p:pic>
        <p:nvPicPr>
          <p:cNvPr id="5" name="Grafik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858750" y="1641666"/>
            <a:ext cx="4348622" cy="5871372"/>
          </a:xfrm>
          <a:prstGeom prst="rect">
            <a:avLst/>
          </a:prstGeom>
        </p:spPr>
      </p:pic>
      <p:pic>
        <p:nvPicPr>
          <p:cNvPr id="9" name="Grafik 8"/>
          <p:cNvPicPr>
            <a:picLocks noChangeAspect="1"/>
          </p:cNvPicPr>
          <p:nvPr/>
        </p:nvPicPr>
        <p:blipFill>
          <a:blip r:embed="rId6"/>
          <a:stretch>
            <a:fillRect/>
          </a:stretch>
        </p:blipFill>
        <p:spPr>
          <a:xfrm>
            <a:off x="11647948" y="7513038"/>
            <a:ext cx="2354735" cy="1276350"/>
          </a:xfrm>
          <a:prstGeom prst="rect">
            <a:avLst/>
          </a:prstGeom>
        </p:spPr>
      </p:pic>
    </p:spTree>
    <p:extLst>
      <p:ext uri="{BB962C8B-B14F-4D97-AF65-F5344CB8AC3E}">
        <p14:creationId xmlns:p14="http://schemas.microsoft.com/office/powerpoint/2010/main" val="2733794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10" name="Google Shape;67;p5" descr="preencoded.png">
            <a:extLst>
              <a:ext uri="{FF2B5EF4-FFF2-40B4-BE49-F238E27FC236}">
                <a16:creationId xmlns:a16="http://schemas.microsoft.com/office/drawing/2014/main" id="{CA630EA9-8268-F901-C230-93C2CC08B2B3}"/>
              </a:ext>
            </a:extLst>
          </p:cNvPr>
          <p:cNvPicPr preferRelativeResize="0"/>
          <p:nvPr/>
        </p:nvPicPr>
        <p:blipFill rotWithShape="1">
          <a:blip r:embed="rId3">
            <a:alphaModFix/>
          </a:blip>
          <a:srcRect/>
          <a:stretch/>
        </p:blipFill>
        <p:spPr>
          <a:xfrm>
            <a:off x="15143018" y="7905750"/>
            <a:ext cx="3144908" cy="939670"/>
          </a:xfrm>
          <a:prstGeom prst="rect">
            <a:avLst/>
          </a:prstGeom>
          <a:noFill/>
          <a:ln>
            <a:noFill/>
          </a:ln>
        </p:spPr>
      </p:pic>
      <p:sp>
        <p:nvSpPr>
          <p:cNvPr id="69" name="Google Shape;69;p5"/>
          <p:cNvSpPr/>
          <p:nvPr/>
        </p:nvSpPr>
        <p:spPr>
          <a:xfrm>
            <a:off x="15392400" y="8067675"/>
            <a:ext cx="2628900" cy="628650"/>
          </a:xfrm>
          <a:prstGeom prst="rect">
            <a:avLst/>
          </a:prstGeom>
          <a:noFill/>
          <a:ln>
            <a:noFill/>
          </a:ln>
        </p:spPr>
        <p:txBody>
          <a:bodyPr spcFirstLastPara="1" wrap="square" lIns="0" tIns="0" rIns="0" bIns="0" anchor="t" anchorCtr="0">
            <a:noAutofit/>
          </a:bodyPr>
          <a:lstStyle/>
          <a:p>
            <a:pPr>
              <a:lnSpc>
                <a:spcPct val="117857"/>
              </a:lnSpc>
              <a:buClr>
                <a:srgbClr val="FFFFFF"/>
              </a:buClr>
              <a:buSzPts val="2100"/>
            </a:pPr>
            <a:r>
              <a:rPr lang="en-US" sz="1800" b="1" i="0" u="none" strike="noStrike" cap="none" dirty="0">
                <a:solidFill>
                  <a:srgbClr val="FFFFFF"/>
                </a:solidFill>
                <a:latin typeface="Roboto"/>
                <a:ea typeface="Roboto"/>
                <a:cs typeface="Roboto"/>
                <a:sym typeface="Roboto"/>
              </a:rPr>
              <a:t>Abb.4: Interpolations-</a:t>
            </a:r>
            <a:r>
              <a:rPr lang="en-US" sz="1800" b="1" i="0" u="none" strike="noStrike" cap="none" dirty="0" err="1">
                <a:solidFill>
                  <a:srgbClr val="FFFFFF"/>
                </a:solidFill>
                <a:latin typeface="Roboto"/>
                <a:ea typeface="Roboto"/>
                <a:cs typeface="Roboto"/>
                <a:sym typeface="Roboto"/>
              </a:rPr>
              <a:t>methoden</a:t>
            </a:r>
            <a:r>
              <a:rPr lang="en-US" sz="1800" b="1" dirty="0">
                <a:solidFill>
                  <a:srgbClr val="FFFFFF"/>
                </a:solidFill>
                <a:latin typeface="Roboto"/>
                <a:ea typeface="Roboto"/>
                <a:cs typeface="Roboto"/>
                <a:sym typeface="Roboto"/>
              </a:rPr>
              <a:t> </a:t>
            </a:r>
            <a:r>
              <a:rPr lang="de-DE" sz="1800" dirty="0">
                <a:solidFill>
                  <a:schemeClr val="bg1"/>
                </a:solidFill>
                <a:latin typeface="Roboto"/>
                <a:ea typeface="Roboto"/>
                <a:cs typeface="Roboto"/>
                <a:sym typeface="Roboto"/>
              </a:rPr>
              <a:t>© Wikimedia</a:t>
            </a:r>
          </a:p>
          <a:p>
            <a:pPr>
              <a:lnSpc>
                <a:spcPct val="117857"/>
              </a:lnSpc>
              <a:buClr>
                <a:srgbClr val="FFFFFF"/>
              </a:buClr>
              <a:buSzPts val="2100"/>
            </a:pPr>
            <a:endParaRPr sz="1800" b="1" i="0" u="none" strike="noStrike" cap="none" dirty="0">
              <a:solidFill>
                <a:schemeClr val="dk1"/>
              </a:solidFill>
              <a:latin typeface="Roboto"/>
              <a:ea typeface="Roboto"/>
              <a:cs typeface="Roboto"/>
              <a:sym typeface="Roboto"/>
            </a:endParaRPr>
          </a:p>
        </p:txBody>
      </p:sp>
      <p:sp>
        <p:nvSpPr>
          <p:cNvPr id="70" name="Google Shape;70;p5"/>
          <p:cNvSpPr/>
          <p:nvPr/>
        </p:nvSpPr>
        <p:spPr>
          <a:xfrm>
            <a:off x="1400174" y="3333750"/>
            <a:ext cx="7705725" cy="600075"/>
          </a:xfrm>
          <a:prstGeom prst="rect">
            <a:avLst/>
          </a:prstGeom>
          <a:noFill/>
          <a:ln>
            <a:noFill/>
          </a:ln>
        </p:spPr>
        <p:txBody>
          <a:bodyPr spcFirstLastPara="1" wrap="square" lIns="0" tIns="0" rIns="0" bIns="0" anchor="t" anchorCtr="0">
            <a:noAutofit/>
          </a:bodyPr>
          <a:lstStyle/>
          <a:p>
            <a:pPr marL="0" marR="0" lvl="0" indent="0" algn="l" rtl="0">
              <a:lnSpc>
                <a:spcPct val="117499"/>
              </a:lnSpc>
              <a:spcBef>
                <a:spcPts val="0"/>
              </a:spcBef>
              <a:spcAft>
                <a:spcPts val="0"/>
              </a:spcAft>
              <a:buClr>
                <a:srgbClr val="1E1E1E"/>
              </a:buClr>
              <a:buSzPts val="3000"/>
              <a:buFont typeface="Urbanist Black"/>
              <a:buNone/>
            </a:pPr>
            <a:r>
              <a:rPr lang="en-US" sz="3000" b="0" i="0" u="none" strike="noStrike" cap="none" dirty="0" err="1">
                <a:solidFill>
                  <a:srgbClr val="1E1E1E"/>
                </a:solidFill>
                <a:latin typeface="Urbanist Black"/>
                <a:ea typeface="Urbanist Black"/>
                <a:cs typeface="Urbanist Black"/>
                <a:sym typeface="Urbanist Black"/>
              </a:rPr>
              <a:t>Verschiedene</a:t>
            </a:r>
            <a:r>
              <a:rPr lang="en-US" sz="3000" b="0" i="0" u="none" strike="noStrike" cap="none" dirty="0">
                <a:solidFill>
                  <a:srgbClr val="1E1E1E"/>
                </a:solidFill>
                <a:latin typeface="Urbanist Black"/>
                <a:ea typeface="Urbanist Black"/>
                <a:cs typeface="Urbanist Black"/>
                <a:sym typeface="Urbanist Black"/>
              </a:rPr>
              <a:t> </a:t>
            </a:r>
            <a:r>
              <a:rPr lang="en-US" sz="3000" b="0" i="0" u="none" strike="noStrike" cap="none" dirty="0" err="1">
                <a:solidFill>
                  <a:srgbClr val="1E1E1E"/>
                </a:solidFill>
                <a:latin typeface="Urbanist Black"/>
                <a:ea typeface="Urbanist Black"/>
                <a:cs typeface="Urbanist Black"/>
                <a:sym typeface="Urbanist Black"/>
              </a:rPr>
              <a:t>Interpolationsmethoden</a:t>
            </a:r>
            <a:endParaRPr sz="3000" b="0" i="0" u="none" strike="noStrike" cap="none" dirty="0">
              <a:solidFill>
                <a:schemeClr val="dk1"/>
              </a:solidFill>
              <a:latin typeface="Calibri"/>
              <a:ea typeface="Calibri"/>
              <a:cs typeface="Calibri"/>
              <a:sym typeface="Calibri"/>
            </a:endParaRPr>
          </a:p>
        </p:txBody>
      </p:sp>
      <p:sp>
        <p:nvSpPr>
          <p:cNvPr id="71" name="Google Shape;71;p5"/>
          <p:cNvSpPr/>
          <p:nvPr/>
        </p:nvSpPr>
        <p:spPr>
          <a:xfrm>
            <a:off x="1400175" y="4133850"/>
            <a:ext cx="8949170" cy="4886325"/>
          </a:xfrm>
          <a:prstGeom prst="rect">
            <a:avLst/>
          </a:prstGeom>
          <a:noFill/>
          <a:ln>
            <a:noFill/>
          </a:ln>
        </p:spPr>
        <p:txBody>
          <a:bodyPr spcFirstLastPara="1" wrap="square" lIns="0" tIns="0" rIns="0" bIns="0" anchor="t" anchorCtr="0">
            <a:noAutofit/>
          </a:bodyPr>
          <a:lstStyle/>
          <a:p>
            <a:pPr marL="342900" indent="-342900" algn="just">
              <a:lnSpc>
                <a:spcPct val="115625"/>
              </a:lnSpc>
              <a:buClr>
                <a:srgbClr val="1E1E1E"/>
              </a:buClr>
              <a:buSzPts val="2400"/>
              <a:buFontTx/>
              <a:buChar char="-"/>
            </a:pPr>
            <a:r>
              <a:rPr lang="en-US" sz="2300" b="0" i="0" u="none" strike="noStrike" cap="none" dirty="0">
                <a:solidFill>
                  <a:srgbClr val="1E1E1E"/>
                </a:solidFill>
                <a:latin typeface="Urbanist Medium"/>
                <a:ea typeface="Urbanist Medium"/>
                <a:cs typeface="Urbanist Medium"/>
                <a:sym typeface="Urbanist Medium"/>
              </a:rPr>
              <a:t>Nearest Neighbour</a:t>
            </a:r>
          </a:p>
          <a:p>
            <a:pPr marL="342900" indent="-342900" algn="just">
              <a:lnSpc>
                <a:spcPct val="115625"/>
              </a:lnSpc>
              <a:buClr>
                <a:srgbClr val="1E1E1E"/>
              </a:buClr>
              <a:buSzPts val="2400"/>
              <a:buFontTx/>
              <a:buChar char="-"/>
            </a:pPr>
            <a:r>
              <a:rPr lang="en-US" sz="2300" dirty="0">
                <a:solidFill>
                  <a:srgbClr val="1E1E1E"/>
                </a:solidFill>
                <a:latin typeface="Urbanist Medium"/>
                <a:ea typeface="Urbanist Medium"/>
                <a:cs typeface="Urbanist Medium"/>
                <a:sym typeface="Urbanist Medium"/>
              </a:rPr>
              <a:t>IDW				</a:t>
            </a:r>
            <a:r>
              <a:rPr lang="en-US" sz="2300" dirty="0" err="1">
                <a:solidFill>
                  <a:srgbClr val="1E1E1E"/>
                </a:solidFill>
                <a:latin typeface="Urbanist Medium"/>
                <a:ea typeface="Urbanist Medium"/>
                <a:cs typeface="Urbanist Medium"/>
                <a:sym typeface="Urbanist Medium"/>
              </a:rPr>
              <a:t>Deterministisch</a:t>
            </a:r>
            <a:endParaRPr lang="en-US" sz="2300" dirty="0">
              <a:solidFill>
                <a:srgbClr val="1E1E1E"/>
              </a:solidFill>
              <a:latin typeface="Urbanist Medium"/>
              <a:ea typeface="Urbanist Medium"/>
              <a:cs typeface="Urbanist Medium"/>
              <a:sym typeface="Urbanist Medium"/>
            </a:endParaRPr>
          </a:p>
          <a:p>
            <a:pPr marL="342900" indent="-342900" algn="just">
              <a:lnSpc>
                <a:spcPct val="115625"/>
              </a:lnSpc>
              <a:buClr>
                <a:srgbClr val="1E1E1E"/>
              </a:buClr>
              <a:buSzPts val="2400"/>
              <a:buFontTx/>
              <a:buChar char="-"/>
            </a:pPr>
            <a:r>
              <a:rPr lang="en-US" sz="2300" b="0" i="0" u="none" strike="noStrike" cap="none" dirty="0">
                <a:solidFill>
                  <a:srgbClr val="1E1E1E"/>
                </a:solidFill>
                <a:latin typeface="Urbanist Medium"/>
                <a:ea typeface="Urbanist Medium"/>
                <a:cs typeface="Urbanist Medium"/>
                <a:sym typeface="Urbanist Medium"/>
              </a:rPr>
              <a:t>Spline</a:t>
            </a:r>
          </a:p>
          <a:p>
            <a:pPr marL="342900" indent="-342900" algn="just">
              <a:lnSpc>
                <a:spcPct val="115625"/>
              </a:lnSpc>
              <a:buClr>
                <a:srgbClr val="1E1E1E"/>
              </a:buClr>
              <a:buSzPts val="2400"/>
              <a:buFontTx/>
              <a:buChar char="-"/>
            </a:pPr>
            <a:r>
              <a:rPr lang="en-US" sz="2300" dirty="0">
                <a:solidFill>
                  <a:srgbClr val="1E1E1E"/>
                </a:solidFill>
                <a:latin typeface="Urbanist Medium"/>
                <a:ea typeface="Urbanist Medium"/>
                <a:cs typeface="Urbanist Medium"/>
                <a:sym typeface="Urbanist Medium"/>
              </a:rPr>
              <a:t>Kriging			</a:t>
            </a:r>
            <a:r>
              <a:rPr lang="en-US" sz="2300" dirty="0" err="1">
                <a:solidFill>
                  <a:srgbClr val="1E1E1E"/>
                </a:solidFill>
                <a:latin typeface="Urbanist Medium"/>
                <a:ea typeface="Urbanist Medium"/>
                <a:cs typeface="Urbanist Medium"/>
                <a:sym typeface="Urbanist Medium"/>
              </a:rPr>
              <a:t>Statistisch</a:t>
            </a:r>
            <a:endParaRPr lang="en-US" sz="2300" dirty="0">
              <a:solidFill>
                <a:srgbClr val="1E1E1E"/>
              </a:solidFill>
              <a:latin typeface="Urbanist Medium"/>
              <a:ea typeface="Urbanist Medium"/>
              <a:cs typeface="Urbanist Medium"/>
              <a:sym typeface="Urbanist Medium"/>
            </a:endParaRPr>
          </a:p>
          <a:p>
            <a:pPr marL="342900" indent="-342900" algn="just">
              <a:lnSpc>
                <a:spcPct val="115625"/>
              </a:lnSpc>
              <a:buClr>
                <a:srgbClr val="1E1E1E"/>
              </a:buClr>
              <a:buSzPts val="2400"/>
              <a:buFontTx/>
              <a:buChar char="-"/>
            </a:pPr>
            <a:endParaRPr lang="en-US" sz="2300" b="0" i="0" u="none" strike="noStrike" cap="none" dirty="0">
              <a:solidFill>
                <a:srgbClr val="1E1E1E"/>
              </a:solidFill>
              <a:latin typeface="Urbanist Medium"/>
              <a:ea typeface="Urbanist Medium"/>
              <a:cs typeface="Urbanist Medium"/>
              <a:sym typeface="Urbanist Medium"/>
            </a:endParaRPr>
          </a:p>
          <a:p>
            <a:pPr algn="just">
              <a:lnSpc>
                <a:spcPct val="115625"/>
              </a:lnSpc>
              <a:buClr>
                <a:srgbClr val="1E1E1E"/>
              </a:buClr>
              <a:buSzPts val="2400"/>
            </a:pPr>
            <a:r>
              <a:rPr lang="de-DE" sz="2300" dirty="0">
                <a:solidFill>
                  <a:srgbClr val="1E1E1E"/>
                </a:solidFill>
                <a:latin typeface="Urbanist Medium"/>
                <a:ea typeface="Urbanist Medium"/>
                <a:cs typeface="Urbanist Medium"/>
                <a:sym typeface="Urbanist Medium"/>
              </a:rPr>
              <a:t>Bei jeder dieser Methoden wird eine explizite Funktion oder ein Algorithmus verwendet, um die Werte zwischen den bekannten Datenpunkten zu schätzen, wodurch eine kontinuierliche Darstellung des betrachteten Phänomens oder der betrachteten Funktion erhalten wird.</a:t>
            </a:r>
          </a:p>
          <a:p>
            <a:pPr marL="342900" indent="-342900" algn="just">
              <a:lnSpc>
                <a:spcPct val="115625"/>
              </a:lnSpc>
              <a:buClr>
                <a:srgbClr val="1E1E1E"/>
              </a:buClr>
              <a:buSzPts val="2400"/>
              <a:buFontTx/>
              <a:buChar char="-"/>
            </a:pPr>
            <a:endParaRPr lang="de-DE" sz="2300" dirty="0">
              <a:solidFill>
                <a:srgbClr val="1E1E1E"/>
              </a:solidFill>
              <a:latin typeface="Urbanist Medium"/>
              <a:ea typeface="Urbanist Medium"/>
              <a:cs typeface="Urbanist Medium"/>
              <a:sym typeface="Urbanist Medium"/>
            </a:endParaRPr>
          </a:p>
          <a:p>
            <a:pPr marL="342900" indent="-342900" algn="just">
              <a:lnSpc>
                <a:spcPct val="115625"/>
              </a:lnSpc>
              <a:buClr>
                <a:srgbClr val="1E1E1E"/>
              </a:buClr>
              <a:buSzPts val="2400"/>
              <a:buFontTx/>
              <a:buChar char="-"/>
            </a:pPr>
            <a:endParaRPr lang="de-DE" sz="2300" dirty="0">
              <a:solidFill>
                <a:srgbClr val="1E1E1E"/>
              </a:solidFill>
              <a:latin typeface="Urbanist Medium"/>
              <a:ea typeface="Urbanist Medium"/>
              <a:cs typeface="Urbanist Medium"/>
              <a:sym typeface="Urbanist Medium"/>
            </a:endParaRPr>
          </a:p>
          <a:p>
            <a:pPr marL="342900" indent="-342900" algn="just">
              <a:lnSpc>
                <a:spcPct val="115625"/>
              </a:lnSpc>
              <a:buClr>
                <a:srgbClr val="1E1E1E"/>
              </a:buClr>
              <a:buSzPts val="2400"/>
              <a:buFontTx/>
              <a:buChar char="-"/>
            </a:pPr>
            <a:endParaRPr lang="de-DE" sz="2300" dirty="0">
              <a:solidFill>
                <a:srgbClr val="1E1E1E"/>
              </a:solidFill>
              <a:latin typeface="Urbanist Medium"/>
              <a:ea typeface="Urbanist Medium"/>
              <a:cs typeface="Urbanist Medium"/>
              <a:sym typeface="Urbanist Medium"/>
            </a:endParaRPr>
          </a:p>
          <a:p>
            <a:pPr marL="342900" indent="-342900" algn="just">
              <a:lnSpc>
                <a:spcPct val="115625"/>
              </a:lnSpc>
              <a:buClr>
                <a:srgbClr val="1E1E1E"/>
              </a:buClr>
              <a:buSzPts val="2400"/>
              <a:buFontTx/>
              <a:buChar char="-"/>
            </a:pPr>
            <a:endParaRPr lang="de-DE" sz="2300" dirty="0">
              <a:solidFill>
                <a:srgbClr val="1E1E1E"/>
              </a:solidFill>
              <a:latin typeface="Urbanist Medium"/>
              <a:ea typeface="Urbanist Medium"/>
              <a:cs typeface="Urbanist Medium"/>
              <a:sym typeface="Urbanist Medium"/>
            </a:endParaRPr>
          </a:p>
          <a:p>
            <a:pPr marL="342900" indent="-342900" algn="just">
              <a:lnSpc>
                <a:spcPct val="115625"/>
              </a:lnSpc>
              <a:buClr>
                <a:srgbClr val="1E1E1E"/>
              </a:buClr>
              <a:buSzPts val="2400"/>
              <a:buFontTx/>
              <a:buChar char="-"/>
            </a:pPr>
            <a:endParaRPr lang="de-DE" sz="2300" dirty="0">
              <a:solidFill>
                <a:srgbClr val="1E1E1E"/>
              </a:solidFill>
              <a:latin typeface="Urbanist Medium"/>
              <a:ea typeface="Urbanist Medium"/>
              <a:cs typeface="Urbanist Medium"/>
              <a:sym typeface="Urbanist Medium"/>
            </a:endParaRPr>
          </a:p>
          <a:p>
            <a:pPr marL="342900" indent="-342900" algn="just">
              <a:lnSpc>
                <a:spcPct val="115625"/>
              </a:lnSpc>
              <a:buClr>
                <a:srgbClr val="1E1E1E"/>
              </a:buClr>
              <a:buSzPts val="2400"/>
              <a:buFontTx/>
              <a:buChar char="-"/>
            </a:pPr>
            <a:endParaRPr lang="de-DE" sz="2300" dirty="0">
              <a:solidFill>
                <a:srgbClr val="1E1E1E"/>
              </a:solidFill>
              <a:latin typeface="Urbanist Medium"/>
              <a:ea typeface="Urbanist Medium"/>
              <a:cs typeface="Urbanist Medium"/>
              <a:sym typeface="Urbanist Medium"/>
            </a:endParaRPr>
          </a:p>
          <a:p>
            <a:pPr marL="342900" indent="-342900" algn="just">
              <a:lnSpc>
                <a:spcPct val="115625"/>
              </a:lnSpc>
              <a:buClr>
                <a:srgbClr val="1E1E1E"/>
              </a:buClr>
              <a:buSzPts val="2400"/>
              <a:buFontTx/>
              <a:buChar char="-"/>
            </a:pPr>
            <a:endParaRPr lang="en-US" sz="2300" b="0" i="0" u="none" strike="noStrike" cap="none" dirty="0">
              <a:solidFill>
                <a:srgbClr val="1E1E1E"/>
              </a:solidFill>
              <a:latin typeface="Urbanist Medium"/>
              <a:ea typeface="Urbanist Medium"/>
              <a:cs typeface="Urbanist Medium"/>
              <a:sym typeface="Urbanist Medium"/>
            </a:endParaRPr>
          </a:p>
        </p:txBody>
      </p:sp>
      <p:pic>
        <p:nvPicPr>
          <p:cNvPr id="2" name="Google Shape;65;p5" descr="preencoded.png">
            <a:extLst>
              <a:ext uri="{FF2B5EF4-FFF2-40B4-BE49-F238E27FC236}">
                <a16:creationId xmlns:a16="http://schemas.microsoft.com/office/drawing/2014/main" id="{C7C2AB93-3909-2274-1D51-DA1FF88FB0CB}"/>
              </a:ext>
            </a:extLst>
          </p:cNvPr>
          <p:cNvPicPr preferRelativeResize="0"/>
          <p:nvPr/>
        </p:nvPicPr>
        <p:blipFill rotWithShape="1">
          <a:blip r:embed="rId4">
            <a:alphaModFix/>
          </a:blip>
          <a:srcRect/>
          <a:stretch/>
        </p:blipFill>
        <p:spPr>
          <a:xfrm>
            <a:off x="-1" y="952500"/>
            <a:ext cx="10243751" cy="1428750"/>
          </a:xfrm>
          <a:prstGeom prst="rect">
            <a:avLst/>
          </a:prstGeom>
          <a:noFill/>
          <a:ln>
            <a:noFill/>
          </a:ln>
        </p:spPr>
      </p:pic>
      <p:sp>
        <p:nvSpPr>
          <p:cNvPr id="3" name="Google Shape;72;p5">
            <a:extLst>
              <a:ext uri="{FF2B5EF4-FFF2-40B4-BE49-F238E27FC236}">
                <a16:creationId xmlns:a16="http://schemas.microsoft.com/office/drawing/2014/main" id="{C43C1B1D-EBD5-24A6-FF7C-7AFBD9CDFB12}"/>
              </a:ext>
            </a:extLst>
          </p:cNvPr>
          <p:cNvSpPr/>
          <p:nvPr/>
        </p:nvSpPr>
        <p:spPr>
          <a:xfrm>
            <a:off x="708660" y="1276350"/>
            <a:ext cx="9053177" cy="800100"/>
          </a:xfrm>
          <a:prstGeom prst="rect">
            <a:avLst/>
          </a:prstGeom>
          <a:noFill/>
          <a:ln>
            <a:noFill/>
          </a:ln>
        </p:spPr>
        <p:txBody>
          <a:bodyPr spcFirstLastPara="1" wrap="square" lIns="0" tIns="0" rIns="0" bIns="0" anchor="t" anchorCtr="0">
            <a:noAutofit/>
          </a:bodyPr>
          <a:lstStyle/>
          <a:p>
            <a:pPr algn="r">
              <a:lnSpc>
                <a:spcPct val="116666"/>
              </a:lnSpc>
              <a:buClr>
                <a:srgbClr val="FFFFFF"/>
              </a:buClr>
              <a:buSzPts val="5400"/>
            </a:pPr>
            <a:r>
              <a:rPr lang="en-US" sz="5400" b="1" dirty="0" err="1">
                <a:solidFill>
                  <a:srgbClr val="FFFFFF"/>
                </a:solidFill>
                <a:latin typeface="Roboto"/>
                <a:ea typeface="Roboto"/>
                <a:cs typeface="Roboto"/>
                <a:sym typeface="Roboto"/>
              </a:rPr>
              <a:t>Interpolationsmethoden</a:t>
            </a:r>
            <a:endParaRPr sz="5400" b="1" i="0" u="none" strike="noStrike" cap="none" dirty="0">
              <a:solidFill>
                <a:schemeClr val="dk1"/>
              </a:solidFill>
              <a:latin typeface="Roboto"/>
              <a:ea typeface="Roboto"/>
              <a:cs typeface="Roboto"/>
              <a:sym typeface="Roboto"/>
            </a:endParaRPr>
          </a:p>
        </p:txBody>
      </p:sp>
      <p:pic>
        <p:nvPicPr>
          <p:cNvPr id="5" name="Grafik 4" descr="Ein Bild, das Screenshot, Kunst, Farbigkeit, Grün enthält.&#10;&#10;Automatisch generierte Beschreibung">
            <a:extLst>
              <a:ext uri="{FF2B5EF4-FFF2-40B4-BE49-F238E27FC236}">
                <a16:creationId xmlns:a16="http://schemas.microsoft.com/office/drawing/2014/main" id="{4933F7C8-D964-73FE-0B13-69C5A39D04CD}"/>
              </a:ext>
            </a:extLst>
          </p:cNvPr>
          <p:cNvPicPr>
            <a:picLocks noChangeAspect="1"/>
          </p:cNvPicPr>
          <p:nvPr/>
        </p:nvPicPr>
        <p:blipFill rotWithShape="1">
          <a:blip r:embed="rId5"/>
          <a:srcRect l="48795"/>
          <a:stretch/>
        </p:blipFill>
        <p:spPr>
          <a:xfrm>
            <a:off x="10960768" y="4476394"/>
            <a:ext cx="6833936" cy="3034421"/>
          </a:xfrm>
          <a:prstGeom prst="rect">
            <a:avLst/>
          </a:prstGeom>
        </p:spPr>
      </p:pic>
      <p:sp>
        <p:nvSpPr>
          <p:cNvPr id="6" name="Geschweifte Klammer rechts 5">
            <a:extLst>
              <a:ext uri="{FF2B5EF4-FFF2-40B4-BE49-F238E27FC236}">
                <a16:creationId xmlns:a16="http://schemas.microsoft.com/office/drawing/2014/main" id="{DF6673EF-63A2-9D7E-B92A-0F44FE79B16A}"/>
              </a:ext>
            </a:extLst>
          </p:cNvPr>
          <p:cNvSpPr/>
          <p:nvPr/>
        </p:nvSpPr>
        <p:spPr>
          <a:xfrm>
            <a:off x="4232442" y="4199890"/>
            <a:ext cx="252663" cy="112395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LID4096"/>
          </a:p>
        </p:txBody>
      </p:sp>
      <p:sp>
        <p:nvSpPr>
          <p:cNvPr id="7" name="Geschweifte Klammer rechts 6">
            <a:extLst>
              <a:ext uri="{FF2B5EF4-FFF2-40B4-BE49-F238E27FC236}">
                <a16:creationId xmlns:a16="http://schemas.microsoft.com/office/drawing/2014/main" id="{CE875626-01CF-F66C-2F13-13951D043EFD}"/>
              </a:ext>
            </a:extLst>
          </p:cNvPr>
          <p:cNvSpPr/>
          <p:nvPr/>
        </p:nvSpPr>
        <p:spPr>
          <a:xfrm>
            <a:off x="4232442" y="5389880"/>
            <a:ext cx="252663" cy="34544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LID4096"/>
          </a:p>
        </p:txBody>
      </p:sp>
    </p:spTree>
    <p:extLst>
      <p:ext uri="{BB962C8B-B14F-4D97-AF65-F5344CB8AC3E}">
        <p14:creationId xmlns:p14="http://schemas.microsoft.com/office/powerpoint/2010/main" val="3704060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10" name="Google Shape;67;p5" descr="preencoded.png">
            <a:extLst>
              <a:ext uri="{FF2B5EF4-FFF2-40B4-BE49-F238E27FC236}">
                <a16:creationId xmlns:a16="http://schemas.microsoft.com/office/drawing/2014/main" id="{CA630EA9-8268-F901-C230-93C2CC08B2B3}"/>
              </a:ext>
            </a:extLst>
          </p:cNvPr>
          <p:cNvPicPr preferRelativeResize="0"/>
          <p:nvPr/>
        </p:nvPicPr>
        <p:blipFill rotWithShape="1">
          <a:blip r:embed="rId3">
            <a:alphaModFix/>
          </a:blip>
          <a:srcRect/>
          <a:stretch/>
        </p:blipFill>
        <p:spPr>
          <a:xfrm>
            <a:off x="15143018" y="7905749"/>
            <a:ext cx="3144908" cy="1322471"/>
          </a:xfrm>
          <a:prstGeom prst="rect">
            <a:avLst/>
          </a:prstGeom>
          <a:noFill/>
          <a:ln>
            <a:noFill/>
          </a:ln>
        </p:spPr>
      </p:pic>
      <p:sp>
        <p:nvSpPr>
          <p:cNvPr id="69" name="Google Shape;69;p5"/>
          <p:cNvSpPr/>
          <p:nvPr/>
        </p:nvSpPr>
        <p:spPr>
          <a:xfrm>
            <a:off x="15392400" y="8067675"/>
            <a:ext cx="2628900" cy="628650"/>
          </a:xfrm>
          <a:prstGeom prst="rect">
            <a:avLst/>
          </a:prstGeom>
          <a:noFill/>
          <a:ln>
            <a:noFill/>
          </a:ln>
        </p:spPr>
        <p:txBody>
          <a:bodyPr spcFirstLastPara="1" wrap="square" lIns="0" tIns="0" rIns="0" bIns="0" anchor="t" anchorCtr="0">
            <a:noAutofit/>
          </a:bodyPr>
          <a:lstStyle/>
          <a:p>
            <a:pPr>
              <a:lnSpc>
                <a:spcPct val="117857"/>
              </a:lnSpc>
              <a:buClr>
                <a:srgbClr val="FFFFFF"/>
              </a:buClr>
              <a:buSzPts val="2100"/>
            </a:pPr>
            <a:r>
              <a:rPr lang="en-US" sz="1800" b="1" i="0" u="none" strike="noStrike" cap="none" dirty="0">
                <a:solidFill>
                  <a:srgbClr val="FFFFFF"/>
                </a:solidFill>
                <a:latin typeface="Roboto"/>
                <a:ea typeface="Roboto"/>
                <a:cs typeface="Roboto"/>
                <a:sym typeface="Roboto"/>
              </a:rPr>
              <a:t>Abb.5: Nearest Neighbour </a:t>
            </a:r>
          </a:p>
          <a:p>
            <a:pPr>
              <a:lnSpc>
                <a:spcPct val="117857"/>
              </a:lnSpc>
              <a:buClr>
                <a:srgbClr val="FFFFFF"/>
              </a:buClr>
              <a:buSzPts val="2100"/>
            </a:pPr>
            <a:r>
              <a:rPr lang="de-DE" sz="1800" dirty="0">
                <a:solidFill>
                  <a:schemeClr val="bg1"/>
                </a:solidFill>
                <a:latin typeface="Roboto"/>
                <a:ea typeface="Roboto"/>
                <a:cs typeface="Roboto"/>
                <a:sym typeface="Roboto"/>
              </a:rPr>
              <a:t>© eigene Quelle</a:t>
            </a:r>
          </a:p>
          <a:p>
            <a:pPr>
              <a:lnSpc>
                <a:spcPct val="117857"/>
              </a:lnSpc>
              <a:buClr>
                <a:srgbClr val="FFFFFF"/>
              </a:buClr>
              <a:buSzPts val="2100"/>
            </a:pPr>
            <a:endParaRPr sz="1800" b="1" i="0" u="none" strike="noStrike" cap="none" dirty="0">
              <a:solidFill>
                <a:schemeClr val="dk1"/>
              </a:solidFill>
              <a:latin typeface="Roboto"/>
              <a:ea typeface="Roboto"/>
              <a:cs typeface="Roboto"/>
              <a:sym typeface="Roboto"/>
            </a:endParaRPr>
          </a:p>
        </p:txBody>
      </p:sp>
      <p:sp>
        <p:nvSpPr>
          <p:cNvPr id="70" name="Google Shape;70;p5"/>
          <p:cNvSpPr/>
          <p:nvPr/>
        </p:nvSpPr>
        <p:spPr>
          <a:xfrm>
            <a:off x="1400174" y="3333750"/>
            <a:ext cx="7705725" cy="600075"/>
          </a:xfrm>
          <a:prstGeom prst="rect">
            <a:avLst/>
          </a:prstGeom>
          <a:noFill/>
          <a:ln>
            <a:noFill/>
          </a:ln>
        </p:spPr>
        <p:txBody>
          <a:bodyPr spcFirstLastPara="1" wrap="square" lIns="0" tIns="0" rIns="0" bIns="0" anchor="t" anchorCtr="0">
            <a:noAutofit/>
          </a:bodyPr>
          <a:lstStyle/>
          <a:p>
            <a:pPr marL="0" marR="0" lvl="0" indent="0" algn="l" rtl="0">
              <a:lnSpc>
                <a:spcPct val="117499"/>
              </a:lnSpc>
              <a:spcBef>
                <a:spcPts val="0"/>
              </a:spcBef>
              <a:spcAft>
                <a:spcPts val="0"/>
              </a:spcAft>
              <a:buClr>
                <a:srgbClr val="1E1E1E"/>
              </a:buClr>
              <a:buSzPts val="3000"/>
              <a:buFont typeface="Urbanist Black"/>
              <a:buNone/>
            </a:pPr>
            <a:r>
              <a:rPr lang="en-US" sz="3000" b="0" i="0" u="none" strike="noStrike" cap="none" dirty="0" err="1">
                <a:solidFill>
                  <a:srgbClr val="1E1E1E"/>
                </a:solidFill>
                <a:latin typeface="Urbanist Black"/>
                <a:ea typeface="Urbanist Black"/>
                <a:cs typeface="Urbanist Black"/>
                <a:sym typeface="Urbanist Black"/>
              </a:rPr>
              <a:t>Annahme</a:t>
            </a:r>
            <a:endParaRPr sz="3000" b="0" i="0" u="none" strike="noStrike" cap="none" dirty="0">
              <a:solidFill>
                <a:schemeClr val="dk1"/>
              </a:solidFill>
              <a:latin typeface="Calibri"/>
              <a:ea typeface="Calibri"/>
              <a:cs typeface="Calibri"/>
              <a:sym typeface="Calibri"/>
            </a:endParaRPr>
          </a:p>
        </p:txBody>
      </p:sp>
      <p:sp>
        <p:nvSpPr>
          <p:cNvPr id="71" name="Google Shape;71;p5"/>
          <p:cNvSpPr/>
          <p:nvPr/>
        </p:nvSpPr>
        <p:spPr>
          <a:xfrm>
            <a:off x="1400175" y="4133850"/>
            <a:ext cx="8949170" cy="4886325"/>
          </a:xfrm>
          <a:prstGeom prst="rect">
            <a:avLst/>
          </a:prstGeom>
          <a:noFill/>
          <a:ln>
            <a:noFill/>
          </a:ln>
        </p:spPr>
        <p:txBody>
          <a:bodyPr spcFirstLastPara="1" wrap="square" lIns="0" tIns="0" rIns="0" bIns="0" anchor="t" anchorCtr="0">
            <a:noAutofit/>
          </a:bodyPr>
          <a:lstStyle/>
          <a:p>
            <a:pPr algn="just">
              <a:lnSpc>
                <a:spcPct val="115625"/>
              </a:lnSpc>
              <a:buClr>
                <a:srgbClr val="1E1E1E"/>
              </a:buClr>
              <a:buSzPts val="2400"/>
            </a:pPr>
            <a:r>
              <a:rPr lang="de-DE" sz="2300" b="0" i="0" strike="noStrike" cap="none" dirty="0">
                <a:solidFill>
                  <a:srgbClr val="1E1E1E"/>
                </a:solidFill>
                <a:latin typeface="Urbanist Medium"/>
                <a:ea typeface="Urbanist Medium"/>
                <a:cs typeface="Urbanist Medium"/>
                <a:sym typeface="Urbanist Medium"/>
              </a:rPr>
              <a:t>Der Wert an einer Stelle ohne Messung entspricht </a:t>
            </a:r>
          </a:p>
          <a:p>
            <a:pPr algn="just">
              <a:lnSpc>
                <a:spcPct val="115625"/>
              </a:lnSpc>
              <a:buClr>
                <a:srgbClr val="1E1E1E"/>
              </a:buClr>
              <a:buSzPts val="2400"/>
            </a:pPr>
            <a:r>
              <a:rPr lang="de-DE" sz="2300" b="0" i="0" strike="noStrike" cap="none" dirty="0">
                <a:solidFill>
                  <a:srgbClr val="1E1E1E"/>
                </a:solidFill>
                <a:latin typeface="Urbanist Medium"/>
                <a:ea typeface="Urbanist Medium"/>
                <a:cs typeface="Urbanist Medium"/>
                <a:sym typeface="Urbanist Medium"/>
              </a:rPr>
              <a:t>dem Wert des am nächsten gelegenen Referenzpunktes.</a:t>
            </a:r>
          </a:p>
          <a:p>
            <a:pPr algn="just">
              <a:lnSpc>
                <a:spcPct val="115625"/>
              </a:lnSpc>
              <a:buClr>
                <a:srgbClr val="1E1E1E"/>
              </a:buClr>
              <a:buSzPts val="2400"/>
            </a:pPr>
            <a:endParaRPr lang="de-DE" sz="2300" b="0" i="0" strike="noStrike" cap="none" dirty="0">
              <a:solidFill>
                <a:srgbClr val="1E1E1E"/>
              </a:solidFill>
              <a:latin typeface="Urbanist Medium"/>
              <a:ea typeface="Urbanist Medium"/>
              <a:cs typeface="Urbanist Medium"/>
              <a:sym typeface="Urbanist Medium"/>
            </a:endParaRPr>
          </a:p>
          <a:p>
            <a:pPr algn="just">
              <a:lnSpc>
                <a:spcPct val="115625"/>
              </a:lnSpc>
              <a:buClr>
                <a:srgbClr val="1E1E1E"/>
              </a:buClr>
              <a:buSzPts val="2400"/>
            </a:pPr>
            <a:r>
              <a:rPr lang="de-DE" sz="2300" b="0" i="0" u="sng" strike="noStrike" cap="none" dirty="0">
                <a:solidFill>
                  <a:srgbClr val="1E1E1E"/>
                </a:solidFill>
                <a:latin typeface="Urbanist Medium"/>
                <a:ea typeface="Urbanist Medium"/>
                <a:cs typeface="Urbanist Medium"/>
                <a:sym typeface="Urbanist Medium"/>
              </a:rPr>
              <a:t>Eigenschaften</a:t>
            </a:r>
            <a:r>
              <a:rPr lang="de-DE" sz="2300" b="0" i="0" u="none" strike="noStrike" cap="none" dirty="0">
                <a:solidFill>
                  <a:srgbClr val="1E1E1E"/>
                </a:solidFill>
                <a:latin typeface="Urbanist Medium"/>
                <a:ea typeface="Urbanist Medium"/>
                <a:cs typeface="Urbanist Medium"/>
                <a:sym typeface="Urbanist Medium"/>
              </a:rPr>
              <a:t>:</a:t>
            </a:r>
          </a:p>
          <a:p>
            <a:pPr algn="just">
              <a:lnSpc>
                <a:spcPct val="115625"/>
              </a:lnSpc>
              <a:buClr>
                <a:srgbClr val="1E1E1E"/>
              </a:buClr>
              <a:buSzPts val="2400"/>
            </a:pPr>
            <a:r>
              <a:rPr lang="de-DE" sz="2300" b="0" i="0" u="none" strike="noStrike" cap="none" dirty="0">
                <a:solidFill>
                  <a:srgbClr val="1E1E1E"/>
                </a:solidFill>
                <a:latin typeface="Urbanist Medium"/>
                <a:ea typeface="Urbanist Medium"/>
                <a:cs typeface="Urbanist Medium"/>
                <a:sym typeface="Urbanist Medium"/>
              </a:rPr>
              <a:t>- Es kommen nur Werte im Ausgaberaster vor, die auch an </a:t>
            </a:r>
          </a:p>
          <a:p>
            <a:pPr algn="just">
              <a:lnSpc>
                <a:spcPct val="115625"/>
              </a:lnSpc>
              <a:buClr>
                <a:srgbClr val="1E1E1E"/>
              </a:buClr>
              <a:buSzPts val="2400"/>
            </a:pPr>
            <a:r>
              <a:rPr lang="de-DE" sz="2300" b="0" i="0" u="none" strike="noStrike" cap="none" dirty="0">
                <a:solidFill>
                  <a:srgbClr val="1E1E1E"/>
                </a:solidFill>
                <a:latin typeface="Urbanist Medium"/>
                <a:ea typeface="Urbanist Medium"/>
                <a:cs typeface="Urbanist Medium"/>
                <a:sym typeface="Urbanist Medium"/>
              </a:rPr>
              <a:t>den Stationen gemessen wurden → exakter Interpolator.</a:t>
            </a:r>
          </a:p>
          <a:p>
            <a:pPr algn="just">
              <a:lnSpc>
                <a:spcPct val="115625"/>
              </a:lnSpc>
              <a:buClr>
                <a:srgbClr val="1E1E1E"/>
              </a:buClr>
              <a:buSzPts val="2400"/>
            </a:pPr>
            <a:r>
              <a:rPr lang="de-DE" sz="2300" dirty="0">
                <a:solidFill>
                  <a:srgbClr val="1E1E1E"/>
                </a:solidFill>
                <a:latin typeface="Urbanist Medium"/>
                <a:ea typeface="Urbanist Medium"/>
                <a:cs typeface="Urbanist Medium"/>
                <a:sym typeface="Urbanist Medium"/>
              </a:rPr>
              <a:t>- </a:t>
            </a:r>
            <a:r>
              <a:rPr lang="de-DE" sz="2300" b="0" i="0" u="none" strike="noStrike" cap="none" dirty="0">
                <a:solidFill>
                  <a:srgbClr val="1E1E1E"/>
                </a:solidFill>
                <a:latin typeface="Urbanist Medium"/>
                <a:ea typeface="Urbanist Medium"/>
                <a:cs typeface="Urbanist Medium"/>
                <a:sym typeface="Urbanist Medium"/>
              </a:rPr>
              <a:t>Ausgabeoberfläche hat "harte Kanten" → für viele </a:t>
            </a:r>
          </a:p>
          <a:p>
            <a:pPr algn="just">
              <a:lnSpc>
                <a:spcPct val="115625"/>
              </a:lnSpc>
              <a:buClr>
                <a:srgbClr val="1E1E1E"/>
              </a:buClr>
              <a:buSzPts val="2400"/>
            </a:pPr>
            <a:r>
              <a:rPr lang="de-DE" sz="2300" b="0" i="0" u="none" strike="noStrike" cap="none" dirty="0">
                <a:solidFill>
                  <a:srgbClr val="1E1E1E"/>
                </a:solidFill>
                <a:latin typeface="Urbanist Medium"/>
                <a:ea typeface="Urbanist Medium"/>
                <a:cs typeface="Urbanist Medium"/>
                <a:sym typeface="Urbanist Medium"/>
              </a:rPr>
              <a:t>Phänomene unrealistisch</a:t>
            </a:r>
          </a:p>
          <a:p>
            <a:pPr algn="just">
              <a:lnSpc>
                <a:spcPct val="115625"/>
              </a:lnSpc>
              <a:buClr>
                <a:srgbClr val="1E1E1E"/>
              </a:buClr>
              <a:buSzPts val="2400"/>
            </a:pPr>
            <a:endParaRPr lang="de-DE" sz="2300" b="0" i="0" u="none" strike="noStrike" cap="none" dirty="0">
              <a:solidFill>
                <a:srgbClr val="1E1E1E"/>
              </a:solidFill>
              <a:latin typeface="Urbanist Medium"/>
              <a:ea typeface="Urbanist Medium"/>
              <a:cs typeface="Urbanist Medium"/>
              <a:sym typeface="Urbanist Medium"/>
            </a:endParaRPr>
          </a:p>
          <a:p>
            <a:pPr algn="just">
              <a:lnSpc>
                <a:spcPct val="115625"/>
              </a:lnSpc>
              <a:buClr>
                <a:srgbClr val="1E1E1E"/>
              </a:buClr>
              <a:buSzPts val="2400"/>
            </a:pPr>
            <a:r>
              <a:rPr lang="de-DE" sz="2300" b="0" i="0" u="sng" strike="noStrike" cap="none" dirty="0">
                <a:solidFill>
                  <a:srgbClr val="1E1E1E"/>
                </a:solidFill>
                <a:latin typeface="Urbanist Medium"/>
                <a:ea typeface="Urbanist Medium"/>
                <a:cs typeface="Urbanist Medium"/>
                <a:sym typeface="Urbanist Medium"/>
              </a:rPr>
              <a:t>Vorgehensweise</a:t>
            </a:r>
            <a:r>
              <a:rPr lang="de-DE" sz="2300" b="0" i="0" u="none" strike="noStrike" cap="none" dirty="0">
                <a:solidFill>
                  <a:srgbClr val="1E1E1E"/>
                </a:solidFill>
                <a:latin typeface="Urbanist Medium"/>
                <a:ea typeface="Urbanist Medium"/>
                <a:cs typeface="Urbanist Medium"/>
                <a:sym typeface="Urbanist Medium"/>
              </a:rPr>
              <a:t>:</a:t>
            </a:r>
          </a:p>
          <a:p>
            <a:pPr algn="just">
              <a:lnSpc>
                <a:spcPct val="115625"/>
              </a:lnSpc>
              <a:buClr>
                <a:srgbClr val="1E1E1E"/>
              </a:buClr>
              <a:buSzPts val="2400"/>
            </a:pPr>
            <a:r>
              <a:rPr lang="de-DE" sz="2300" b="0" i="0" u="none" strike="noStrike" cap="none" dirty="0">
                <a:solidFill>
                  <a:srgbClr val="1E1E1E"/>
                </a:solidFill>
                <a:latin typeface="Urbanist Medium"/>
                <a:ea typeface="Urbanist Medium"/>
                <a:cs typeface="Urbanist Medium"/>
                <a:sym typeface="Urbanist Medium"/>
              </a:rPr>
              <a:t>1. Delaunay Triangulation</a:t>
            </a:r>
          </a:p>
          <a:p>
            <a:pPr algn="just">
              <a:lnSpc>
                <a:spcPct val="115625"/>
              </a:lnSpc>
              <a:buClr>
                <a:srgbClr val="1E1E1E"/>
              </a:buClr>
              <a:buSzPts val="2400"/>
            </a:pPr>
            <a:r>
              <a:rPr lang="de-DE" sz="2300" b="0" i="0" u="none" strike="noStrike" cap="none" dirty="0">
                <a:solidFill>
                  <a:srgbClr val="1E1E1E"/>
                </a:solidFill>
                <a:latin typeface="Urbanist Medium"/>
                <a:ea typeface="Urbanist Medium"/>
                <a:cs typeface="Urbanist Medium"/>
                <a:sym typeface="Urbanist Medium"/>
              </a:rPr>
              <a:t>2. </a:t>
            </a:r>
            <a:r>
              <a:rPr lang="de-DE" sz="2300" b="0" i="0" u="none" strike="noStrike" cap="none" dirty="0" err="1">
                <a:solidFill>
                  <a:srgbClr val="1E1E1E"/>
                </a:solidFill>
                <a:latin typeface="Urbanist Medium"/>
                <a:ea typeface="Urbanist Medium"/>
                <a:cs typeface="Urbanist Medium"/>
                <a:sym typeface="Urbanist Medium"/>
              </a:rPr>
              <a:t>Voronoi</a:t>
            </a:r>
            <a:r>
              <a:rPr lang="de-DE" sz="2300" b="0" i="0" u="none" strike="noStrike" cap="none" dirty="0">
                <a:solidFill>
                  <a:srgbClr val="1E1E1E"/>
                </a:solidFill>
                <a:latin typeface="Urbanist Medium"/>
                <a:ea typeface="Urbanist Medium"/>
                <a:cs typeface="Urbanist Medium"/>
                <a:sym typeface="Urbanist Medium"/>
              </a:rPr>
              <a:t> Polygone</a:t>
            </a:r>
          </a:p>
          <a:p>
            <a:pPr algn="just">
              <a:lnSpc>
                <a:spcPct val="115625"/>
              </a:lnSpc>
              <a:buClr>
                <a:srgbClr val="1E1E1E"/>
              </a:buClr>
              <a:buSzPts val="2400"/>
            </a:pPr>
            <a:r>
              <a:rPr lang="de-DE" sz="2300" b="0" i="0" u="none" strike="noStrike" cap="none" dirty="0">
                <a:solidFill>
                  <a:srgbClr val="1E1E1E"/>
                </a:solidFill>
                <a:latin typeface="Urbanist Medium"/>
                <a:ea typeface="Urbanist Medium"/>
                <a:cs typeface="Urbanist Medium"/>
                <a:sym typeface="Urbanist Medium"/>
              </a:rPr>
              <a:t>3. Zuweisung des Wertes von der Station zum umgebenden Polygon</a:t>
            </a:r>
          </a:p>
          <a:p>
            <a:pPr algn="just">
              <a:lnSpc>
                <a:spcPct val="115625"/>
              </a:lnSpc>
              <a:buClr>
                <a:srgbClr val="1E1E1E"/>
              </a:buClr>
              <a:buSzPts val="2400"/>
            </a:pPr>
            <a:r>
              <a:rPr lang="de-DE" sz="2300" b="0" i="0" u="none" strike="noStrike" cap="none" dirty="0">
                <a:solidFill>
                  <a:srgbClr val="1E1E1E"/>
                </a:solidFill>
                <a:latin typeface="Urbanist Medium"/>
                <a:ea typeface="Urbanist Medium"/>
                <a:cs typeface="Urbanist Medium"/>
                <a:sym typeface="Urbanist Medium"/>
              </a:rPr>
              <a:t>4. In Raster konvertieren</a:t>
            </a:r>
          </a:p>
          <a:p>
            <a:pPr algn="just">
              <a:lnSpc>
                <a:spcPct val="115625"/>
              </a:lnSpc>
              <a:buClr>
                <a:srgbClr val="1E1E1E"/>
              </a:buClr>
              <a:buSzPts val="2400"/>
            </a:pPr>
            <a:endParaRPr lang="en-US" sz="2300" b="0" i="0" u="none" strike="noStrike" cap="none" dirty="0">
              <a:solidFill>
                <a:srgbClr val="1E1E1E"/>
              </a:solidFill>
              <a:latin typeface="Urbanist Medium"/>
              <a:ea typeface="Urbanist Medium"/>
              <a:cs typeface="Urbanist Medium"/>
              <a:sym typeface="Urbanist Medium"/>
            </a:endParaRPr>
          </a:p>
        </p:txBody>
      </p:sp>
      <p:pic>
        <p:nvPicPr>
          <p:cNvPr id="2" name="Google Shape;65;p5" descr="preencoded.png">
            <a:extLst>
              <a:ext uri="{FF2B5EF4-FFF2-40B4-BE49-F238E27FC236}">
                <a16:creationId xmlns:a16="http://schemas.microsoft.com/office/drawing/2014/main" id="{C7C2AB93-3909-2274-1D51-DA1FF88FB0CB}"/>
              </a:ext>
            </a:extLst>
          </p:cNvPr>
          <p:cNvPicPr preferRelativeResize="0"/>
          <p:nvPr/>
        </p:nvPicPr>
        <p:blipFill rotWithShape="1">
          <a:blip r:embed="rId4">
            <a:alphaModFix/>
          </a:blip>
          <a:srcRect/>
          <a:stretch/>
        </p:blipFill>
        <p:spPr>
          <a:xfrm>
            <a:off x="-1" y="952500"/>
            <a:ext cx="10243751" cy="1428750"/>
          </a:xfrm>
          <a:prstGeom prst="rect">
            <a:avLst/>
          </a:prstGeom>
          <a:noFill/>
          <a:ln>
            <a:noFill/>
          </a:ln>
        </p:spPr>
      </p:pic>
      <p:sp>
        <p:nvSpPr>
          <p:cNvPr id="3" name="Google Shape;72;p5">
            <a:extLst>
              <a:ext uri="{FF2B5EF4-FFF2-40B4-BE49-F238E27FC236}">
                <a16:creationId xmlns:a16="http://schemas.microsoft.com/office/drawing/2014/main" id="{C43C1B1D-EBD5-24A6-FF7C-7AFBD9CDFB12}"/>
              </a:ext>
            </a:extLst>
          </p:cNvPr>
          <p:cNvSpPr/>
          <p:nvPr/>
        </p:nvSpPr>
        <p:spPr>
          <a:xfrm>
            <a:off x="708660" y="1276350"/>
            <a:ext cx="9053177" cy="800100"/>
          </a:xfrm>
          <a:prstGeom prst="rect">
            <a:avLst/>
          </a:prstGeom>
          <a:noFill/>
          <a:ln>
            <a:noFill/>
          </a:ln>
        </p:spPr>
        <p:txBody>
          <a:bodyPr spcFirstLastPara="1" wrap="square" lIns="0" tIns="0" rIns="0" bIns="0" anchor="t" anchorCtr="0">
            <a:noAutofit/>
          </a:bodyPr>
          <a:lstStyle/>
          <a:p>
            <a:pPr algn="r">
              <a:lnSpc>
                <a:spcPct val="116666"/>
              </a:lnSpc>
              <a:buClr>
                <a:srgbClr val="FFFFFF"/>
              </a:buClr>
              <a:buSzPts val="5400"/>
            </a:pPr>
            <a:r>
              <a:rPr lang="en-US" sz="5400" b="1" dirty="0">
                <a:solidFill>
                  <a:srgbClr val="FFFFFF"/>
                </a:solidFill>
                <a:latin typeface="Roboto"/>
                <a:ea typeface="Roboto"/>
                <a:cs typeface="Roboto"/>
                <a:sym typeface="Roboto"/>
              </a:rPr>
              <a:t>Nearest Neighbour</a:t>
            </a:r>
            <a:endParaRPr sz="5400" b="1" i="0" u="none" strike="noStrike" cap="none" dirty="0">
              <a:solidFill>
                <a:schemeClr val="dk1"/>
              </a:solidFill>
              <a:latin typeface="Roboto"/>
              <a:ea typeface="Roboto"/>
              <a:cs typeface="Roboto"/>
              <a:sym typeface="Roboto"/>
            </a:endParaRPr>
          </a:p>
        </p:txBody>
      </p:sp>
      <p:pic>
        <p:nvPicPr>
          <p:cNvPr id="7" name="Grafik 6">
            <a:extLst>
              <a:ext uri="{FF2B5EF4-FFF2-40B4-BE49-F238E27FC236}">
                <a16:creationId xmlns:a16="http://schemas.microsoft.com/office/drawing/2014/main" id="{20D12824-7FBE-66B7-F44B-80FCB7732650}"/>
              </a:ext>
            </a:extLst>
          </p:cNvPr>
          <p:cNvPicPr>
            <a:picLocks noChangeAspect="1"/>
          </p:cNvPicPr>
          <p:nvPr/>
        </p:nvPicPr>
        <p:blipFill>
          <a:blip r:embed="rId5"/>
          <a:stretch>
            <a:fillRect/>
          </a:stretch>
        </p:blipFill>
        <p:spPr>
          <a:xfrm>
            <a:off x="10952411" y="1214689"/>
            <a:ext cx="3358825" cy="2919161"/>
          </a:xfrm>
          <a:prstGeom prst="rect">
            <a:avLst/>
          </a:prstGeom>
        </p:spPr>
      </p:pic>
      <p:pic>
        <p:nvPicPr>
          <p:cNvPr id="9" name="Grafik 8">
            <a:extLst>
              <a:ext uri="{FF2B5EF4-FFF2-40B4-BE49-F238E27FC236}">
                <a16:creationId xmlns:a16="http://schemas.microsoft.com/office/drawing/2014/main" id="{137B37CA-D6DC-12C7-3432-95B1A10C6F59}"/>
              </a:ext>
            </a:extLst>
          </p:cNvPr>
          <p:cNvPicPr>
            <a:picLocks noChangeAspect="1"/>
          </p:cNvPicPr>
          <p:nvPr/>
        </p:nvPicPr>
        <p:blipFill>
          <a:blip r:embed="rId6"/>
          <a:stretch>
            <a:fillRect/>
          </a:stretch>
        </p:blipFill>
        <p:spPr>
          <a:xfrm>
            <a:off x="13295184" y="3454070"/>
            <a:ext cx="4500000" cy="3890060"/>
          </a:xfrm>
          <a:prstGeom prst="rect">
            <a:avLst/>
          </a:prstGeom>
        </p:spPr>
      </p:pic>
    </p:spTree>
    <p:extLst>
      <p:ext uri="{BB962C8B-B14F-4D97-AF65-F5344CB8AC3E}">
        <p14:creationId xmlns:p14="http://schemas.microsoft.com/office/powerpoint/2010/main" val="1021918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10" name="Google Shape;67;p5" descr="preencoded.png">
            <a:extLst>
              <a:ext uri="{FF2B5EF4-FFF2-40B4-BE49-F238E27FC236}">
                <a16:creationId xmlns:a16="http://schemas.microsoft.com/office/drawing/2014/main" id="{CA630EA9-8268-F901-C230-93C2CC08B2B3}"/>
              </a:ext>
            </a:extLst>
          </p:cNvPr>
          <p:cNvPicPr preferRelativeResize="0"/>
          <p:nvPr/>
        </p:nvPicPr>
        <p:blipFill rotWithShape="1">
          <a:blip r:embed="rId3">
            <a:alphaModFix/>
          </a:blip>
          <a:srcRect/>
          <a:stretch/>
        </p:blipFill>
        <p:spPr>
          <a:xfrm>
            <a:off x="15143018" y="7905750"/>
            <a:ext cx="3144908" cy="939670"/>
          </a:xfrm>
          <a:prstGeom prst="rect">
            <a:avLst/>
          </a:prstGeom>
          <a:noFill/>
          <a:ln>
            <a:noFill/>
          </a:ln>
        </p:spPr>
      </p:pic>
      <p:sp>
        <p:nvSpPr>
          <p:cNvPr id="69" name="Google Shape;69;p5"/>
          <p:cNvSpPr/>
          <p:nvPr/>
        </p:nvSpPr>
        <p:spPr>
          <a:xfrm>
            <a:off x="15392400" y="8067675"/>
            <a:ext cx="2628900" cy="628650"/>
          </a:xfrm>
          <a:prstGeom prst="rect">
            <a:avLst/>
          </a:prstGeom>
          <a:noFill/>
          <a:ln>
            <a:noFill/>
          </a:ln>
        </p:spPr>
        <p:txBody>
          <a:bodyPr spcFirstLastPara="1" wrap="square" lIns="0" tIns="0" rIns="0" bIns="0" anchor="t" anchorCtr="0">
            <a:noAutofit/>
          </a:bodyPr>
          <a:lstStyle/>
          <a:p>
            <a:pPr>
              <a:lnSpc>
                <a:spcPct val="117857"/>
              </a:lnSpc>
              <a:buClr>
                <a:srgbClr val="FFFFFF"/>
              </a:buClr>
              <a:buSzPts val="2100"/>
            </a:pPr>
            <a:r>
              <a:rPr lang="en-US" sz="1800" b="1" i="0" u="none" strike="noStrike" cap="none" dirty="0">
                <a:solidFill>
                  <a:srgbClr val="FFFFFF"/>
                </a:solidFill>
                <a:latin typeface="Roboto"/>
                <a:ea typeface="Roboto"/>
                <a:cs typeface="Roboto"/>
                <a:sym typeface="Roboto"/>
              </a:rPr>
              <a:t>Abb.6: IDW</a:t>
            </a:r>
          </a:p>
          <a:p>
            <a:pPr>
              <a:lnSpc>
                <a:spcPct val="117857"/>
              </a:lnSpc>
              <a:buClr>
                <a:srgbClr val="FFFFFF"/>
              </a:buClr>
              <a:buSzPts val="2100"/>
            </a:pPr>
            <a:r>
              <a:rPr lang="en-US" sz="1800" dirty="0">
                <a:solidFill>
                  <a:schemeClr val="bg1"/>
                </a:solidFill>
                <a:latin typeface="Roboto"/>
                <a:ea typeface="Roboto"/>
                <a:cs typeface="Roboto"/>
                <a:sym typeface="Roboto"/>
              </a:rPr>
              <a:t>© </a:t>
            </a:r>
            <a:r>
              <a:rPr lang="en-US" sz="1800" dirty="0" err="1">
                <a:solidFill>
                  <a:schemeClr val="bg1"/>
                </a:solidFill>
                <a:latin typeface="Roboto"/>
                <a:ea typeface="Roboto"/>
                <a:cs typeface="Roboto"/>
                <a:sym typeface="Roboto"/>
              </a:rPr>
              <a:t>eigene</a:t>
            </a:r>
            <a:r>
              <a:rPr lang="en-US" sz="1800" dirty="0">
                <a:solidFill>
                  <a:schemeClr val="bg1"/>
                </a:solidFill>
                <a:latin typeface="Roboto"/>
                <a:ea typeface="Roboto"/>
                <a:cs typeface="Roboto"/>
                <a:sym typeface="Roboto"/>
              </a:rPr>
              <a:t> Quelle</a:t>
            </a:r>
          </a:p>
          <a:p>
            <a:pPr>
              <a:lnSpc>
                <a:spcPct val="117857"/>
              </a:lnSpc>
              <a:buClr>
                <a:srgbClr val="FFFFFF"/>
              </a:buClr>
              <a:buSzPts val="2100"/>
            </a:pPr>
            <a:endParaRPr lang="en-US" sz="1800" b="1" i="0" u="none" strike="noStrike" cap="none" dirty="0">
              <a:solidFill>
                <a:schemeClr val="dk1"/>
              </a:solidFill>
              <a:latin typeface="Roboto"/>
              <a:ea typeface="Roboto"/>
              <a:cs typeface="Roboto"/>
              <a:sym typeface="Roboto"/>
            </a:endParaRPr>
          </a:p>
        </p:txBody>
      </p:sp>
      <p:sp>
        <p:nvSpPr>
          <p:cNvPr id="70" name="Google Shape;70;p5"/>
          <p:cNvSpPr/>
          <p:nvPr/>
        </p:nvSpPr>
        <p:spPr>
          <a:xfrm>
            <a:off x="1400174" y="3333750"/>
            <a:ext cx="7705725" cy="600075"/>
          </a:xfrm>
          <a:prstGeom prst="rect">
            <a:avLst/>
          </a:prstGeom>
          <a:noFill/>
          <a:ln>
            <a:noFill/>
          </a:ln>
        </p:spPr>
        <p:txBody>
          <a:bodyPr spcFirstLastPara="1" wrap="square" lIns="0" tIns="0" rIns="0" bIns="0" anchor="t" anchorCtr="0">
            <a:noAutofit/>
          </a:bodyPr>
          <a:lstStyle/>
          <a:p>
            <a:pPr marL="0" marR="0" lvl="0" indent="0" algn="l" rtl="0">
              <a:lnSpc>
                <a:spcPct val="117499"/>
              </a:lnSpc>
              <a:spcBef>
                <a:spcPts val="0"/>
              </a:spcBef>
              <a:spcAft>
                <a:spcPts val="0"/>
              </a:spcAft>
              <a:buClr>
                <a:srgbClr val="1E1E1E"/>
              </a:buClr>
              <a:buSzPts val="3000"/>
              <a:buFont typeface="Urbanist Black"/>
              <a:buNone/>
            </a:pPr>
            <a:r>
              <a:rPr lang="en-US" sz="3000" b="0" i="0" u="none" strike="noStrike" cap="none" dirty="0">
                <a:solidFill>
                  <a:srgbClr val="1E1E1E"/>
                </a:solidFill>
                <a:latin typeface="Urbanist Black"/>
                <a:ea typeface="Urbanist Black"/>
                <a:cs typeface="Urbanist Black"/>
                <a:sym typeface="Urbanist Black"/>
              </a:rPr>
              <a:t>Eigenschaften</a:t>
            </a:r>
            <a:endParaRPr sz="3000" b="0" i="0" u="none" strike="noStrike" cap="none" dirty="0">
              <a:solidFill>
                <a:schemeClr val="dk1"/>
              </a:solidFill>
              <a:latin typeface="Calibri"/>
              <a:ea typeface="Calibri"/>
              <a:cs typeface="Calibri"/>
              <a:sym typeface="Calibri"/>
            </a:endParaRPr>
          </a:p>
        </p:txBody>
      </p:sp>
      <p:sp>
        <p:nvSpPr>
          <p:cNvPr id="71" name="Google Shape;71;p5"/>
          <p:cNvSpPr/>
          <p:nvPr/>
        </p:nvSpPr>
        <p:spPr>
          <a:xfrm>
            <a:off x="1400175" y="4133850"/>
            <a:ext cx="8949170" cy="4886325"/>
          </a:xfrm>
          <a:prstGeom prst="rect">
            <a:avLst/>
          </a:prstGeom>
          <a:noFill/>
          <a:ln>
            <a:noFill/>
          </a:ln>
        </p:spPr>
        <p:txBody>
          <a:bodyPr spcFirstLastPara="1" wrap="square" lIns="0" tIns="0" rIns="0" bIns="0" anchor="t" anchorCtr="0">
            <a:noAutofit/>
          </a:bodyPr>
          <a:lstStyle/>
          <a:p>
            <a:pPr algn="just">
              <a:lnSpc>
                <a:spcPct val="115625"/>
              </a:lnSpc>
              <a:buClr>
                <a:srgbClr val="1E1E1E"/>
              </a:buClr>
              <a:buSzPts val="2400"/>
            </a:pPr>
            <a:r>
              <a:rPr lang="de-DE" sz="2300" b="0" i="0" u="none" strike="noStrike" cap="none" dirty="0">
                <a:solidFill>
                  <a:srgbClr val="1E1E1E"/>
                </a:solidFill>
                <a:latin typeface="Urbanist Medium"/>
                <a:ea typeface="Urbanist Medium"/>
                <a:cs typeface="Urbanist Medium"/>
                <a:sym typeface="Urbanist Medium"/>
              </a:rPr>
              <a:t>Schätzung eines Wertes aufgrund der Messwerte an mehreren </a:t>
            </a:r>
          </a:p>
          <a:p>
            <a:pPr algn="just">
              <a:lnSpc>
                <a:spcPct val="115625"/>
              </a:lnSpc>
              <a:buClr>
                <a:srgbClr val="1E1E1E"/>
              </a:buClr>
              <a:buSzPts val="2400"/>
            </a:pPr>
            <a:r>
              <a:rPr lang="de-DE" sz="2300" b="0" i="0" u="none" strike="noStrike" cap="none" dirty="0">
                <a:solidFill>
                  <a:srgbClr val="1E1E1E"/>
                </a:solidFill>
                <a:latin typeface="Urbanist Medium"/>
                <a:ea typeface="Urbanist Medium"/>
                <a:cs typeface="Urbanist Medium"/>
                <a:sym typeface="Urbanist Medium"/>
              </a:rPr>
              <a:t>benachbarten Stationen, wobei die der Einfluss der jeweiligen Station </a:t>
            </a:r>
          </a:p>
          <a:p>
            <a:pPr algn="just">
              <a:lnSpc>
                <a:spcPct val="115625"/>
              </a:lnSpc>
              <a:buClr>
                <a:srgbClr val="1E1E1E"/>
              </a:buClr>
              <a:buSzPts val="2400"/>
            </a:pPr>
            <a:r>
              <a:rPr lang="de-DE" sz="2300" b="0" i="0" u="none" strike="noStrike" cap="none" dirty="0">
                <a:solidFill>
                  <a:srgbClr val="1E1E1E"/>
                </a:solidFill>
                <a:latin typeface="Urbanist Medium"/>
                <a:ea typeface="Urbanist Medium"/>
                <a:cs typeface="Urbanist Medium"/>
                <a:sym typeface="Urbanist Medium"/>
              </a:rPr>
              <a:t>auf den Schätzwert mit zunehmender Distanz abnimmt.</a:t>
            </a:r>
          </a:p>
          <a:p>
            <a:pPr algn="just">
              <a:lnSpc>
                <a:spcPct val="115625"/>
              </a:lnSpc>
              <a:buClr>
                <a:srgbClr val="1E1E1E"/>
              </a:buClr>
              <a:buSzPts val="2400"/>
            </a:pPr>
            <a:endParaRPr lang="de-DE" sz="2300" dirty="0">
              <a:solidFill>
                <a:srgbClr val="1E1E1E"/>
              </a:solidFill>
              <a:latin typeface="Urbanist Medium"/>
              <a:ea typeface="Urbanist Medium"/>
              <a:cs typeface="Urbanist Medium"/>
              <a:sym typeface="Urbanist Medium"/>
            </a:endParaRPr>
          </a:p>
          <a:p>
            <a:pPr algn="just">
              <a:lnSpc>
                <a:spcPct val="115625"/>
              </a:lnSpc>
              <a:buClr>
                <a:srgbClr val="1E1E1E"/>
              </a:buClr>
              <a:buSzPts val="2400"/>
            </a:pPr>
            <a:r>
              <a:rPr lang="de-DE" sz="2300" b="0" i="0" u="none" strike="noStrike" cap="none" dirty="0">
                <a:solidFill>
                  <a:srgbClr val="1E1E1E"/>
                </a:solidFill>
                <a:latin typeface="Urbanist Medium"/>
                <a:ea typeface="Urbanist Medium"/>
                <a:cs typeface="Urbanist Medium"/>
                <a:sym typeface="Urbanist Medium"/>
              </a:rPr>
              <a:t>- Werte an den Referenzpunkten werden in der Oberfläche </a:t>
            </a:r>
          </a:p>
          <a:p>
            <a:pPr algn="just">
              <a:lnSpc>
                <a:spcPct val="115625"/>
              </a:lnSpc>
              <a:buClr>
                <a:srgbClr val="1E1E1E"/>
              </a:buClr>
              <a:buSzPts val="2400"/>
            </a:pPr>
            <a:r>
              <a:rPr lang="de-DE" sz="2300" b="0" i="0" u="none" strike="noStrike" cap="none" dirty="0">
                <a:solidFill>
                  <a:srgbClr val="1E1E1E"/>
                </a:solidFill>
                <a:latin typeface="Urbanist Medium"/>
                <a:ea typeface="Urbanist Medium"/>
                <a:cs typeface="Urbanist Medium"/>
                <a:sym typeface="Urbanist Medium"/>
              </a:rPr>
              <a:t>nur approximiert (nicht exakt), aber es werde keine Werte </a:t>
            </a:r>
          </a:p>
          <a:p>
            <a:pPr algn="just">
              <a:lnSpc>
                <a:spcPct val="115625"/>
              </a:lnSpc>
              <a:buClr>
                <a:srgbClr val="1E1E1E"/>
              </a:buClr>
              <a:buSzPts val="2400"/>
            </a:pPr>
            <a:r>
              <a:rPr lang="de-DE" sz="2300" b="0" i="0" u="none" strike="noStrike" cap="none" dirty="0">
                <a:solidFill>
                  <a:srgbClr val="1E1E1E"/>
                </a:solidFill>
                <a:latin typeface="Urbanist Medium"/>
                <a:ea typeface="Urbanist Medium"/>
                <a:cs typeface="Urbanist Medium"/>
                <a:sym typeface="Urbanist Medium"/>
              </a:rPr>
              <a:t>außerhalb des gemessenen Wertebereichs geschätzt, also</a:t>
            </a:r>
          </a:p>
          <a:p>
            <a:pPr algn="just">
              <a:lnSpc>
                <a:spcPct val="115625"/>
              </a:lnSpc>
              <a:buClr>
                <a:srgbClr val="1E1E1E"/>
              </a:buClr>
              <a:buSzPts val="2400"/>
            </a:pPr>
            <a:endParaRPr lang="de-DE" sz="2300" dirty="0">
              <a:solidFill>
                <a:srgbClr val="1E1E1E"/>
              </a:solidFill>
              <a:latin typeface="Urbanist Medium"/>
              <a:ea typeface="Urbanist Medium"/>
              <a:cs typeface="Urbanist Medium"/>
              <a:sym typeface="Urbanist Medium"/>
            </a:endParaRPr>
          </a:p>
          <a:p>
            <a:pPr algn="just">
              <a:lnSpc>
                <a:spcPct val="115625"/>
              </a:lnSpc>
              <a:buClr>
                <a:srgbClr val="1E1E1E"/>
              </a:buClr>
              <a:buSzPts val="2400"/>
            </a:pPr>
            <a:r>
              <a:rPr lang="de-DE" sz="2300" b="0" i="0" u="none" strike="noStrike" cap="none" dirty="0">
                <a:solidFill>
                  <a:srgbClr val="1E1E1E"/>
                </a:solidFill>
                <a:latin typeface="Urbanist Medium"/>
                <a:ea typeface="Urbanist Medium"/>
                <a:cs typeface="Urbanist Medium"/>
                <a:sym typeface="Urbanist Medium"/>
              </a:rPr>
              <a:t> </a:t>
            </a:r>
          </a:p>
          <a:p>
            <a:pPr algn="just">
              <a:lnSpc>
                <a:spcPct val="115625"/>
              </a:lnSpc>
              <a:buClr>
                <a:srgbClr val="1E1E1E"/>
              </a:buClr>
              <a:buSzPts val="2400"/>
            </a:pPr>
            <a:r>
              <a:rPr lang="de-DE" sz="2300" dirty="0">
                <a:solidFill>
                  <a:srgbClr val="1E1E1E"/>
                </a:solidFill>
                <a:latin typeface="Urbanist Medium"/>
                <a:ea typeface="Urbanist Medium"/>
                <a:cs typeface="Urbanist Medium"/>
                <a:sym typeface="Urbanist Medium"/>
              </a:rPr>
              <a:t>- </a:t>
            </a:r>
            <a:r>
              <a:rPr lang="de-DE" sz="2300" b="0" i="0" u="none" strike="noStrike" cap="none" dirty="0">
                <a:solidFill>
                  <a:srgbClr val="1E1E1E"/>
                </a:solidFill>
                <a:latin typeface="Urbanist Medium"/>
                <a:ea typeface="Urbanist Medium"/>
                <a:cs typeface="Urbanist Medium"/>
                <a:sym typeface="Urbanist Medium"/>
              </a:rPr>
              <a:t>Isolierte Referenzpunkte können zu "Bulls Eye" Effekt </a:t>
            </a:r>
          </a:p>
          <a:p>
            <a:pPr algn="just">
              <a:lnSpc>
                <a:spcPct val="115625"/>
              </a:lnSpc>
              <a:buClr>
                <a:srgbClr val="1E1E1E"/>
              </a:buClr>
              <a:buSzPts val="2400"/>
            </a:pPr>
            <a:r>
              <a:rPr lang="de-DE" sz="2300" b="0" i="0" u="none" strike="noStrike" cap="none" dirty="0">
                <a:solidFill>
                  <a:srgbClr val="1E1E1E"/>
                </a:solidFill>
                <a:latin typeface="Urbanist Medium"/>
                <a:ea typeface="Urbanist Medium"/>
                <a:cs typeface="Urbanist Medium"/>
                <a:sym typeface="Urbanist Medium"/>
              </a:rPr>
              <a:t>führen</a:t>
            </a:r>
            <a:endParaRPr lang="en-US" sz="2300" b="0" i="0" u="none" strike="noStrike" cap="none" dirty="0">
              <a:solidFill>
                <a:srgbClr val="1E1E1E"/>
              </a:solidFill>
              <a:latin typeface="Urbanist Medium"/>
              <a:ea typeface="Urbanist Medium"/>
              <a:cs typeface="Urbanist Medium"/>
              <a:sym typeface="Urbanist Medium"/>
            </a:endParaRPr>
          </a:p>
        </p:txBody>
      </p:sp>
      <p:pic>
        <p:nvPicPr>
          <p:cNvPr id="2" name="Google Shape;65;p5" descr="preencoded.png">
            <a:extLst>
              <a:ext uri="{FF2B5EF4-FFF2-40B4-BE49-F238E27FC236}">
                <a16:creationId xmlns:a16="http://schemas.microsoft.com/office/drawing/2014/main" id="{C7C2AB93-3909-2274-1D51-DA1FF88FB0CB}"/>
              </a:ext>
            </a:extLst>
          </p:cNvPr>
          <p:cNvPicPr preferRelativeResize="0"/>
          <p:nvPr/>
        </p:nvPicPr>
        <p:blipFill rotWithShape="1">
          <a:blip r:embed="rId4">
            <a:alphaModFix/>
          </a:blip>
          <a:srcRect/>
          <a:stretch/>
        </p:blipFill>
        <p:spPr>
          <a:xfrm>
            <a:off x="-1" y="952500"/>
            <a:ext cx="10243751" cy="1428750"/>
          </a:xfrm>
          <a:prstGeom prst="rect">
            <a:avLst/>
          </a:prstGeom>
          <a:noFill/>
          <a:ln>
            <a:noFill/>
          </a:ln>
        </p:spPr>
      </p:pic>
      <p:sp>
        <p:nvSpPr>
          <p:cNvPr id="3" name="Google Shape;72;p5">
            <a:extLst>
              <a:ext uri="{FF2B5EF4-FFF2-40B4-BE49-F238E27FC236}">
                <a16:creationId xmlns:a16="http://schemas.microsoft.com/office/drawing/2014/main" id="{C43C1B1D-EBD5-24A6-FF7C-7AFBD9CDFB12}"/>
              </a:ext>
            </a:extLst>
          </p:cNvPr>
          <p:cNvSpPr/>
          <p:nvPr/>
        </p:nvSpPr>
        <p:spPr>
          <a:xfrm>
            <a:off x="708660" y="1276350"/>
            <a:ext cx="9053177" cy="800100"/>
          </a:xfrm>
          <a:prstGeom prst="rect">
            <a:avLst/>
          </a:prstGeom>
          <a:noFill/>
          <a:ln>
            <a:noFill/>
          </a:ln>
        </p:spPr>
        <p:txBody>
          <a:bodyPr spcFirstLastPara="1" wrap="square" lIns="0" tIns="0" rIns="0" bIns="0" anchor="t" anchorCtr="0">
            <a:noAutofit/>
          </a:bodyPr>
          <a:lstStyle/>
          <a:p>
            <a:pPr algn="r">
              <a:lnSpc>
                <a:spcPct val="116666"/>
              </a:lnSpc>
              <a:buClr>
                <a:srgbClr val="FFFFFF"/>
              </a:buClr>
              <a:buSzPts val="5400"/>
            </a:pPr>
            <a:r>
              <a:rPr lang="en-US" sz="5400" b="1" dirty="0">
                <a:solidFill>
                  <a:srgbClr val="FFFFFF"/>
                </a:solidFill>
                <a:latin typeface="Roboto"/>
                <a:ea typeface="Roboto"/>
                <a:cs typeface="Roboto"/>
                <a:sym typeface="Roboto"/>
              </a:rPr>
              <a:t>Inverse Distance Weighting</a:t>
            </a:r>
            <a:endParaRPr sz="5400" b="1" i="0" u="none" strike="noStrike" cap="none" dirty="0">
              <a:solidFill>
                <a:schemeClr val="dk1"/>
              </a:solidFill>
              <a:latin typeface="Roboto"/>
              <a:ea typeface="Roboto"/>
              <a:cs typeface="Roboto"/>
              <a:sym typeface="Roboto"/>
            </a:endParaRPr>
          </a:p>
        </p:txBody>
      </p:sp>
      <p:pic>
        <p:nvPicPr>
          <p:cNvPr id="5" name="Grafik 4">
            <a:extLst>
              <a:ext uri="{FF2B5EF4-FFF2-40B4-BE49-F238E27FC236}">
                <a16:creationId xmlns:a16="http://schemas.microsoft.com/office/drawing/2014/main" id="{8D2D6ED8-EFE0-BD0B-C4DB-301C793FE4EE}"/>
              </a:ext>
            </a:extLst>
          </p:cNvPr>
          <p:cNvPicPr>
            <a:picLocks noChangeAspect="1"/>
          </p:cNvPicPr>
          <p:nvPr/>
        </p:nvPicPr>
        <p:blipFill>
          <a:blip r:embed="rId5"/>
          <a:stretch>
            <a:fillRect/>
          </a:stretch>
        </p:blipFill>
        <p:spPr>
          <a:xfrm>
            <a:off x="1400174" y="6995183"/>
            <a:ext cx="2978303" cy="387370"/>
          </a:xfrm>
          <a:prstGeom prst="rect">
            <a:avLst/>
          </a:prstGeom>
        </p:spPr>
      </p:pic>
      <p:pic>
        <p:nvPicPr>
          <p:cNvPr id="7" name="Grafik 6" descr="Ein Bild, das Text, Screenshot, Karte, Farbigkeit enthält.&#10;&#10;Automatisch generierte Beschreibung">
            <a:extLst>
              <a:ext uri="{FF2B5EF4-FFF2-40B4-BE49-F238E27FC236}">
                <a16:creationId xmlns:a16="http://schemas.microsoft.com/office/drawing/2014/main" id="{DB355DB2-1F43-ED4A-500A-A7A12014FC41}"/>
              </a:ext>
            </a:extLst>
          </p:cNvPr>
          <p:cNvPicPr>
            <a:picLocks noChangeAspect="1"/>
          </p:cNvPicPr>
          <p:nvPr/>
        </p:nvPicPr>
        <p:blipFill>
          <a:blip r:embed="rId6"/>
          <a:stretch>
            <a:fillRect/>
          </a:stretch>
        </p:blipFill>
        <p:spPr>
          <a:xfrm>
            <a:off x="10939446" y="952500"/>
            <a:ext cx="3434050" cy="3192880"/>
          </a:xfrm>
          <a:prstGeom prst="rect">
            <a:avLst/>
          </a:prstGeom>
        </p:spPr>
      </p:pic>
      <p:pic>
        <p:nvPicPr>
          <p:cNvPr id="9" name="Grafik 8" descr="Ein Bild, das Karte, Text, Farbigkeit, Screenshot enthält.&#10;&#10;Automatisch generierte Beschreibung">
            <a:extLst>
              <a:ext uri="{FF2B5EF4-FFF2-40B4-BE49-F238E27FC236}">
                <a16:creationId xmlns:a16="http://schemas.microsoft.com/office/drawing/2014/main" id="{DF8DAD59-47C9-D25F-7C37-A798782D364A}"/>
              </a:ext>
            </a:extLst>
          </p:cNvPr>
          <p:cNvPicPr>
            <a:picLocks noChangeAspect="1"/>
          </p:cNvPicPr>
          <p:nvPr/>
        </p:nvPicPr>
        <p:blipFill>
          <a:blip r:embed="rId7"/>
          <a:stretch>
            <a:fillRect/>
          </a:stretch>
        </p:blipFill>
        <p:spPr>
          <a:xfrm>
            <a:off x="13235645" y="3132613"/>
            <a:ext cx="4500000" cy="4221720"/>
          </a:xfrm>
          <a:prstGeom prst="rect">
            <a:avLst/>
          </a:prstGeom>
        </p:spPr>
      </p:pic>
    </p:spTree>
    <p:extLst>
      <p:ext uri="{BB962C8B-B14F-4D97-AF65-F5344CB8AC3E}">
        <p14:creationId xmlns:p14="http://schemas.microsoft.com/office/powerpoint/2010/main" val="1160427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10" name="Google Shape;67;p5" descr="preencoded.png">
            <a:extLst>
              <a:ext uri="{FF2B5EF4-FFF2-40B4-BE49-F238E27FC236}">
                <a16:creationId xmlns:a16="http://schemas.microsoft.com/office/drawing/2014/main" id="{CA630EA9-8268-F901-C230-93C2CC08B2B3}"/>
              </a:ext>
            </a:extLst>
          </p:cNvPr>
          <p:cNvPicPr preferRelativeResize="0"/>
          <p:nvPr/>
        </p:nvPicPr>
        <p:blipFill rotWithShape="1">
          <a:blip r:embed="rId3">
            <a:alphaModFix/>
          </a:blip>
          <a:srcRect/>
          <a:stretch/>
        </p:blipFill>
        <p:spPr>
          <a:xfrm>
            <a:off x="15143018" y="7905750"/>
            <a:ext cx="3144908" cy="939670"/>
          </a:xfrm>
          <a:prstGeom prst="rect">
            <a:avLst/>
          </a:prstGeom>
          <a:noFill/>
          <a:ln>
            <a:noFill/>
          </a:ln>
        </p:spPr>
      </p:pic>
      <p:sp>
        <p:nvSpPr>
          <p:cNvPr id="69" name="Google Shape;69;p5"/>
          <p:cNvSpPr/>
          <p:nvPr/>
        </p:nvSpPr>
        <p:spPr>
          <a:xfrm>
            <a:off x="15392400" y="8067675"/>
            <a:ext cx="2628900" cy="628650"/>
          </a:xfrm>
          <a:prstGeom prst="rect">
            <a:avLst/>
          </a:prstGeom>
          <a:noFill/>
          <a:ln>
            <a:noFill/>
          </a:ln>
        </p:spPr>
        <p:txBody>
          <a:bodyPr spcFirstLastPara="1" wrap="square" lIns="0" tIns="0" rIns="0" bIns="0" anchor="t" anchorCtr="0">
            <a:noAutofit/>
          </a:bodyPr>
          <a:lstStyle/>
          <a:p>
            <a:pPr>
              <a:lnSpc>
                <a:spcPct val="117857"/>
              </a:lnSpc>
              <a:buClr>
                <a:srgbClr val="FFFFFF"/>
              </a:buClr>
              <a:buSzPts val="2100"/>
            </a:pPr>
            <a:r>
              <a:rPr lang="en-US" sz="1800" b="1" i="0" u="none" strike="noStrike" cap="none" dirty="0">
                <a:solidFill>
                  <a:srgbClr val="FFFFFF"/>
                </a:solidFill>
                <a:latin typeface="Roboto"/>
                <a:ea typeface="Roboto"/>
                <a:cs typeface="Roboto"/>
                <a:sym typeface="Roboto"/>
              </a:rPr>
              <a:t>Abb.</a:t>
            </a:r>
            <a:r>
              <a:rPr lang="en-US" sz="1800" b="1" dirty="0">
                <a:solidFill>
                  <a:srgbClr val="FFFFFF"/>
                </a:solidFill>
                <a:latin typeface="Roboto"/>
                <a:ea typeface="Roboto"/>
                <a:cs typeface="Roboto"/>
                <a:sym typeface="Roboto"/>
              </a:rPr>
              <a:t>7: Spline</a:t>
            </a:r>
          </a:p>
          <a:p>
            <a:pPr>
              <a:lnSpc>
                <a:spcPct val="117857"/>
              </a:lnSpc>
              <a:buClr>
                <a:srgbClr val="FFFFFF"/>
              </a:buClr>
              <a:buSzPts val="2100"/>
            </a:pPr>
            <a:r>
              <a:rPr lang="en-US" sz="1800" dirty="0">
                <a:solidFill>
                  <a:schemeClr val="bg1"/>
                </a:solidFill>
                <a:latin typeface="Roboto"/>
                <a:ea typeface="Roboto"/>
                <a:cs typeface="Roboto"/>
                <a:sym typeface="Roboto"/>
              </a:rPr>
              <a:t>© SNL</a:t>
            </a:r>
          </a:p>
          <a:p>
            <a:pPr>
              <a:lnSpc>
                <a:spcPct val="117857"/>
              </a:lnSpc>
              <a:buClr>
                <a:srgbClr val="FFFFFF"/>
              </a:buClr>
              <a:buSzPts val="2100"/>
            </a:pPr>
            <a:endParaRPr sz="1800" b="1" i="0" u="none" strike="noStrike" cap="none" dirty="0">
              <a:solidFill>
                <a:schemeClr val="dk1"/>
              </a:solidFill>
              <a:latin typeface="Roboto"/>
              <a:ea typeface="Roboto"/>
              <a:cs typeface="Roboto"/>
              <a:sym typeface="Roboto"/>
            </a:endParaRPr>
          </a:p>
        </p:txBody>
      </p:sp>
      <p:sp>
        <p:nvSpPr>
          <p:cNvPr id="70" name="Google Shape;70;p5"/>
          <p:cNvSpPr/>
          <p:nvPr/>
        </p:nvSpPr>
        <p:spPr>
          <a:xfrm>
            <a:off x="1400174" y="3333750"/>
            <a:ext cx="7705725" cy="600075"/>
          </a:xfrm>
          <a:prstGeom prst="rect">
            <a:avLst/>
          </a:prstGeom>
          <a:noFill/>
          <a:ln>
            <a:noFill/>
          </a:ln>
        </p:spPr>
        <p:txBody>
          <a:bodyPr spcFirstLastPara="1" wrap="square" lIns="0" tIns="0" rIns="0" bIns="0" anchor="t" anchorCtr="0">
            <a:noAutofit/>
          </a:bodyPr>
          <a:lstStyle/>
          <a:p>
            <a:pPr marL="0" marR="0" lvl="0" indent="0" algn="l" rtl="0">
              <a:lnSpc>
                <a:spcPct val="117499"/>
              </a:lnSpc>
              <a:spcBef>
                <a:spcPts val="0"/>
              </a:spcBef>
              <a:spcAft>
                <a:spcPts val="0"/>
              </a:spcAft>
              <a:buClr>
                <a:srgbClr val="1E1E1E"/>
              </a:buClr>
              <a:buSzPts val="3000"/>
              <a:buFont typeface="Urbanist Black"/>
              <a:buNone/>
            </a:pPr>
            <a:r>
              <a:rPr lang="en-US" sz="3000" b="0" i="0" u="none" strike="noStrike" cap="none" dirty="0">
                <a:solidFill>
                  <a:srgbClr val="1E1E1E"/>
                </a:solidFill>
                <a:latin typeface="Urbanist Black"/>
                <a:ea typeface="Urbanist Black"/>
                <a:cs typeface="Urbanist Black"/>
                <a:sym typeface="Urbanist Black"/>
              </a:rPr>
              <a:t>Eigenschaften</a:t>
            </a:r>
            <a:endParaRPr sz="3000" b="0" i="0" u="none" strike="noStrike" cap="none" dirty="0">
              <a:solidFill>
                <a:schemeClr val="dk1"/>
              </a:solidFill>
              <a:latin typeface="Calibri"/>
              <a:ea typeface="Calibri"/>
              <a:cs typeface="Calibri"/>
              <a:sym typeface="Calibri"/>
            </a:endParaRPr>
          </a:p>
        </p:txBody>
      </p:sp>
      <p:sp>
        <p:nvSpPr>
          <p:cNvPr id="71" name="Google Shape;71;p5"/>
          <p:cNvSpPr/>
          <p:nvPr/>
        </p:nvSpPr>
        <p:spPr>
          <a:xfrm>
            <a:off x="1400175" y="4133850"/>
            <a:ext cx="8949170" cy="4886325"/>
          </a:xfrm>
          <a:prstGeom prst="rect">
            <a:avLst/>
          </a:prstGeom>
          <a:noFill/>
          <a:ln>
            <a:noFill/>
          </a:ln>
        </p:spPr>
        <p:txBody>
          <a:bodyPr spcFirstLastPara="1" wrap="square" lIns="0" tIns="0" rIns="0" bIns="0" anchor="t" anchorCtr="0">
            <a:noAutofit/>
          </a:bodyPr>
          <a:lstStyle/>
          <a:p>
            <a:pPr marL="342900" indent="-342900" algn="just">
              <a:lnSpc>
                <a:spcPct val="115625"/>
              </a:lnSpc>
              <a:buClr>
                <a:srgbClr val="1E1E1E"/>
              </a:buClr>
              <a:buSzPts val="2400"/>
              <a:buFontTx/>
              <a:buChar char="-"/>
            </a:pPr>
            <a:r>
              <a:rPr lang="de-DE" sz="2300" b="0" i="0" u="none" strike="noStrike" cap="none" dirty="0">
                <a:solidFill>
                  <a:srgbClr val="1E1E1E"/>
                </a:solidFill>
                <a:latin typeface="Urbanist Medium"/>
                <a:ea typeface="Urbanist Medium"/>
                <a:cs typeface="Urbanist Medium"/>
                <a:sym typeface="Urbanist Medium"/>
              </a:rPr>
              <a:t>Splines werden stückweise aus Polynomen zusammengesetzt.</a:t>
            </a:r>
          </a:p>
          <a:p>
            <a:pPr marL="342900" indent="-342900" algn="just">
              <a:lnSpc>
                <a:spcPct val="115625"/>
              </a:lnSpc>
              <a:buClr>
                <a:srgbClr val="1E1E1E"/>
              </a:buClr>
              <a:buSzPts val="2400"/>
              <a:buFontTx/>
              <a:buChar char="-"/>
            </a:pPr>
            <a:r>
              <a:rPr lang="de-DE" sz="2300" b="0" i="0" u="none" strike="noStrike" cap="none" dirty="0">
                <a:solidFill>
                  <a:srgbClr val="1E1E1E"/>
                </a:solidFill>
                <a:latin typeface="Urbanist Medium"/>
                <a:ea typeface="Urbanist Medium"/>
                <a:cs typeface="Urbanist Medium"/>
                <a:sym typeface="Urbanist Medium"/>
              </a:rPr>
              <a:t>Wird auch als „</a:t>
            </a:r>
            <a:r>
              <a:rPr lang="de-DE" sz="2300" b="0" i="0" u="none" strike="noStrike" cap="none" dirty="0" err="1">
                <a:solidFill>
                  <a:srgbClr val="1E1E1E"/>
                </a:solidFill>
                <a:latin typeface="Urbanist Medium"/>
                <a:ea typeface="Urbanist Medium"/>
                <a:cs typeface="Urbanist Medium"/>
                <a:sym typeface="Urbanist Medium"/>
              </a:rPr>
              <a:t>Thin</a:t>
            </a:r>
            <a:r>
              <a:rPr lang="de-DE" sz="2300" b="0" i="0" u="none" strike="noStrike" cap="none" dirty="0">
                <a:solidFill>
                  <a:srgbClr val="1E1E1E"/>
                </a:solidFill>
                <a:latin typeface="Urbanist Medium"/>
                <a:ea typeface="Urbanist Medium"/>
                <a:cs typeface="Urbanist Medium"/>
                <a:sym typeface="Urbanist Medium"/>
              </a:rPr>
              <a:t> Plate“ Interpolation bezeichnet. </a:t>
            </a:r>
          </a:p>
          <a:p>
            <a:pPr marL="342900" indent="-342900" algn="just">
              <a:lnSpc>
                <a:spcPct val="115625"/>
              </a:lnSpc>
              <a:buClr>
                <a:srgbClr val="1E1E1E"/>
              </a:buClr>
              <a:buSzPts val="2400"/>
              <a:buFontTx/>
              <a:buChar char="-"/>
            </a:pPr>
            <a:endParaRPr lang="de-DE" sz="2300" dirty="0">
              <a:solidFill>
                <a:srgbClr val="1E1E1E"/>
              </a:solidFill>
              <a:latin typeface="Urbanist Medium"/>
              <a:ea typeface="Urbanist Medium"/>
              <a:cs typeface="Urbanist Medium"/>
              <a:sym typeface="Urbanist Medium"/>
            </a:endParaRPr>
          </a:p>
          <a:p>
            <a:pPr marL="342900" indent="-342900" algn="just">
              <a:lnSpc>
                <a:spcPct val="115625"/>
              </a:lnSpc>
              <a:buClr>
                <a:srgbClr val="1E1E1E"/>
              </a:buClr>
              <a:buSzPts val="2400"/>
              <a:buFontTx/>
              <a:buChar char="-"/>
            </a:pPr>
            <a:endParaRPr lang="de-DE" sz="2300" dirty="0">
              <a:solidFill>
                <a:srgbClr val="1E1E1E"/>
              </a:solidFill>
              <a:latin typeface="Urbanist Medium"/>
              <a:ea typeface="Urbanist Medium"/>
              <a:cs typeface="Urbanist Medium"/>
              <a:sym typeface="Urbanist Medium"/>
            </a:endParaRPr>
          </a:p>
          <a:p>
            <a:pPr marL="342900" indent="-342900" algn="just">
              <a:lnSpc>
                <a:spcPct val="115625"/>
              </a:lnSpc>
              <a:buClr>
                <a:srgbClr val="1E1E1E"/>
              </a:buClr>
              <a:buSzPts val="2400"/>
              <a:buFontTx/>
              <a:buChar char="-"/>
            </a:pPr>
            <a:r>
              <a:rPr lang="de-DE" sz="2300" b="0" i="0" u="none" strike="noStrike" cap="none" dirty="0">
                <a:solidFill>
                  <a:srgbClr val="1E1E1E"/>
                </a:solidFill>
                <a:latin typeface="Urbanist Medium"/>
                <a:ea typeface="Urbanist Medium"/>
                <a:cs typeface="Urbanist Medium"/>
                <a:sym typeface="Urbanist Medium"/>
              </a:rPr>
              <a:t>Glättungsparameter </a:t>
            </a:r>
            <a:r>
              <a:rPr lang="el-GR" sz="2300" b="0" i="0" u="none" strike="noStrike" cap="none" dirty="0">
                <a:solidFill>
                  <a:srgbClr val="1E1E1E"/>
                </a:solidFill>
                <a:latin typeface="Urbanist Medium"/>
                <a:ea typeface="Urbanist Medium"/>
                <a:cs typeface="Urbanist Medium"/>
                <a:sym typeface="Urbanist Medium"/>
              </a:rPr>
              <a:t>λ</a:t>
            </a:r>
            <a:r>
              <a:rPr lang="de-DE" sz="2300" b="0" i="0" u="none" strike="noStrike" cap="none" dirty="0">
                <a:solidFill>
                  <a:srgbClr val="1E1E1E"/>
                </a:solidFill>
                <a:latin typeface="Urbanist Medium"/>
                <a:ea typeface="Urbanist Medium"/>
                <a:cs typeface="Urbanist Medium"/>
                <a:sym typeface="Urbanist Medium"/>
              </a:rPr>
              <a:t> erlaubt sowohl exakte als auch approximierte Oberflächen.</a:t>
            </a:r>
          </a:p>
          <a:p>
            <a:pPr marL="342900" indent="-342900" algn="just">
              <a:lnSpc>
                <a:spcPct val="115625"/>
              </a:lnSpc>
              <a:buClr>
                <a:srgbClr val="1E1E1E"/>
              </a:buClr>
              <a:buSzPts val="2400"/>
              <a:buFontTx/>
              <a:buChar char="-"/>
            </a:pPr>
            <a:r>
              <a:rPr lang="de-DE" sz="2300" b="0" i="0" u="none" strike="noStrike" cap="none" dirty="0">
                <a:solidFill>
                  <a:srgbClr val="1E1E1E"/>
                </a:solidFill>
                <a:latin typeface="Urbanist Medium"/>
                <a:ea typeface="Urbanist Medium"/>
                <a:cs typeface="Urbanist Medium"/>
                <a:sym typeface="Urbanist Medium"/>
              </a:rPr>
              <a:t>Splines können Maxima/Minima außerhalb des gemessenen Wertebereich erzeugen</a:t>
            </a:r>
            <a:endParaRPr lang="en-US" sz="2300" b="0" i="0" u="none" strike="noStrike" cap="none" dirty="0">
              <a:solidFill>
                <a:srgbClr val="1E1E1E"/>
              </a:solidFill>
              <a:latin typeface="Urbanist Medium"/>
              <a:ea typeface="Urbanist Medium"/>
              <a:cs typeface="Urbanist Medium"/>
              <a:sym typeface="Urbanist Medium"/>
            </a:endParaRPr>
          </a:p>
        </p:txBody>
      </p:sp>
      <p:pic>
        <p:nvPicPr>
          <p:cNvPr id="2" name="Google Shape;65;p5" descr="preencoded.png">
            <a:extLst>
              <a:ext uri="{FF2B5EF4-FFF2-40B4-BE49-F238E27FC236}">
                <a16:creationId xmlns:a16="http://schemas.microsoft.com/office/drawing/2014/main" id="{C7C2AB93-3909-2274-1D51-DA1FF88FB0CB}"/>
              </a:ext>
            </a:extLst>
          </p:cNvPr>
          <p:cNvPicPr preferRelativeResize="0"/>
          <p:nvPr/>
        </p:nvPicPr>
        <p:blipFill rotWithShape="1">
          <a:blip r:embed="rId4">
            <a:alphaModFix/>
          </a:blip>
          <a:srcRect/>
          <a:stretch/>
        </p:blipFill>
        <p:spPr>
          <a:xfrm>
            <a:off x="-1" y="952500"/>
            <a:ext cx="10243751" cy="1428750"/>
          </a:xfrm>
          <a:prstGeom prst="rect">
            <a:avLst/>
          </a:prstGeom>
          <a:noFill/>
          <a:ln>
            <a:noFill/>
          </a:ln>
        </p:spPr>
      </p:pic>
      <p:sp>
        <p:nvSpPr>
          <p:cNvPr id="3" name="Google Shape;72;p5">
            <a:extLst>
              <a:ext uri="{FF2B5EF4-FFF2-40B4-BE49-F238E27FC236}">
                <a16:creationId xmlns:a16="http://schemas.microsoft.com/office/drawing/2014/main" id="{C43C1B1D-EBD5-24A6-FF7C-7AFBD9CDFB12}"/>
              </a:ext>
            </a:extLst>
          </p:cNvPr>
          <p:cNvSpPr/>
          <p:nvPr/>
        </p:nvSpPr>
        <p:spPr>
          <a:xfrm>
            <a:off x="708660" y="1276350"/>
            <a:ext cx="9053177" cy="800100"/>
          </a:xfrm>
          <a:prstGeom prst="rect">
            <a:avLst/>
          </a:prstGeom>
          <a:noFill/>
          <a:ln>
            <a:noFill/>
          </a:ln>
        </p:spPr>
        <p:txBody>
          <a:bodyPr spcFirstLastPara="1" wrap="square" lIns="0" tIns="0" rIns="0" bIns="0" anchor="t" anchorCtr="0">
            <a:noAutofit/>
          </a:bodyPr>
          <a:lstStyle/>
          <a:p>
            <a:pPr algn="r">
              <a:lnSpc>
                <a:spcPct val="116666"/>
              </a:lnSpc>
              <a:buClr>
                <a:srgbClr val="FFFFFF"/>
              </a:buClr>
              <a:buSzPts val="5400"/>
            </a:pPr>
            <a:r>
              <a:rPr lang="en-US" sz="5400" b="1" dirty="0">
                <a:solidFill>
                  <a:srgbClr val="FFFFFF"/>
                </a:solidFill>
                <a:latin typeface="Roboto"/>
                <a:ea typeface="Roboto"/>
                <a:cs typeface="Roboto"/>
                <a:sym typeface="Roboto"/>
              </a:rPr>
              <a:t>Spline</a:t>
            </a:r>
            <a:endParaRPr sz="5400" b="1" i="0" u="none" strike="noStrike" cap="none" dirty="0">
              <a:solidFill>
                <a:schemeClr val="dk1"/>
              </a:solidFill>
              <a:latin typeface="Roboto"/>
              <a:ea typeface="Roboto"/>
              <a:cs typeface="Roboto"/>
              <a:sym typeface="Roboto"/>
            </a:endParaRPr>
          </a:p>
        </p:txBody>
      </p:sp>
      <p:pic>
        <p:nvPicPr>
          <p:cNvPr id="5" name="Grafik 4" descr="Ein Bild, das Diagramm, Reihe, Steigung enthält.&#10;&#10;Automatisch generierte Beschreibung">
            <a:extLst>
              <a:ext uri="{FF2B5EF4-FFF2-40B4-BE49-F238E27FC236}">
                <a16:creationId xmlns:a16="http://schemas.microsoft.com/office/drawing/2014/main" id="{CC14EA99-7086-AED3-8A16-3D8D7AE79F83}"/>
              </a:ext>
            </a:extLst>
          </p:cNvPr>
          <p:cNvPicPr>
            <a:picLocks noChangeAspect="1"/>
          </p:cNvPicPr>
          <p:nvPr/>
        </p:nvPicPr>
        <p:blipFill>
          <a:blip r:embed="rId5"/>
          <a:stretch>
            <a:fillRect/>
          </a:stretch>
        </p:blipFill>
        <p:spPr>
          <a:xfrm>
            <a:off x="11086983" y="636441"/>
            <a:ext cx="3814322" cy="2373356"/>
          </a:xfrm>
          <a:prstGeom prst="rect">
            <a:avLst/>
          </a:prstGeom>
        </p:spPr>
      </p:pic>
      <p:pic>
        <p:nvPicPr>
          <p:cNvPr id="7" name="Grafik 6" descr="Ein Bild, das Text, Karte, Screenshot, Diagramm enthält.&#10;&#10;Automatisch generierte Beschreibung">
            <a:extLst>
              <a:ext uri="{FF2B5EF4-FFF2-40B4-BE49-F238E27FC236}">
                <a16:creationId xmlns:a16="http://schemas.microsoft.com/office/drawing/2014/main" id="{1F8CDE48-DB40-1AA9-F944-FFBF5E54AE37}"/>
              </a:ext>
            </a:extLst>
          </p:cNvPr>
          <p:cNvPicPr>
            <a:picLocks noChangeAspect="1"/>
          </p:cNvPicPr>
          <p:nvPr/>
        </p:nvPicPr>
        <p:blipFill>
          <a:blip r:embed="rId6"/>
          <a:stretch>
            <a:fillRect/>
          </a:stretch>
        </p:blipFill>
        <p:spPr>
          <a:xfrm>
            <a:off x="13315841" y="3162197"/>
            <a:ext cx="4500000" cy="4294833"/>
          </a:xfrm>
          <a:prstGeom prst="rect">
            <a:avLst/>
          </a:prstGeom>
        </p:spPr>
      </p:pic>
    </p:spTree>
    <p:extLst>
      <p:ext uri="{BB962C8B-B14F-4D97-AF65-F5344CB8AC3E}">
        <p14:creationId xmlns:p14="http://schemas.microsoft.com/office/powerpoint/2010/main" val="2755900936"/>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923</Words>
  <Application>Microsoft Office PowerPoint</Application>
  <PresentationFormat>Benutzerdefiniert</PresentationFormat>
  <Paragraphs>143</Paragraphs>
  <Slides>13</Slides>
  <Notes>13</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13</vt:i4>
      </vt:variant>
    </vt:vector>
  </HeadingPairs>
  <TitlesOfParts>
    <vt:vector size="20" baseType="lpstr">
      <vt:lpstr>Urbanist Medium</vt:lpstr>
      <vt:lpstr>Calibri</vt:lpstr>
      <vt:lpstr>Roboto</vt:lpstr>
      <vt:lpstr>Urbanist Black</vt:lpstr>
      <vt:lpstr>Arial</vt:lpstr>
      <vt:lpstr>Urbanist</vt:lpstr>
      <vt:lpstr>Office Theme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Labraimi, Lena</dc:creator>
  <cp:lastModifiedBy>Lena Pfeil</cp:lastModifiedBy>
  <cp:revision>72</cp:revision>
  <dcterms:modified xsi:type="dcterms:W3CDTF">2024-04-02T17:32:04Z</dcterms:modified>
</cp:coreProperties>
</file>