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1"/>
  </p:notesMasterIdLst>
  <p:sldIdLst>
    <p:sldId id="260" r:id="rId2"/>
    <p:sldId id="262" r:id="rId3"/>
    <p:sldId id="277" r:id="rId4"/>
    <p:sldId id="283" r:id="rId5"/>
    <p:sldId id="284" r:id="rId6"/>
    <p:sldId id="285" r:id="rId7"/>
    <p:sldId id="286" r:id="rId8"/>
    <p:sldId id="291" r:id="rId9"/>
    <p:sldId id="287" r:id="rId10"/>
    <p:sldId id="288" r:id="rId11"/>
    <p:sldId id="292" r:id="rId12"/>
    <p:sldId id="289" r:id="rId13"/>
    <p:sldId id="293" r:id="rId14"/>
    <p:sldId id="295" r:id="rId15"/>
    <p:sldId id="294" r:id="rId16"/>
    <p:sldId id="290" r:id="rId17"/>
    <p:sldId id="261" r:id="rId18"/>
    <p:sldId id="296" r:id="rId19"/>
    <p:sldId id="276" r:id="rId20"/>
  </p:sldIdLst>
  <p:sldSz cx="18288000" cy="10287000"/>
  <p:notesSz cx="10287000" cy="18288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Urbanist" panose="020B0A04040200000203" pitchFamily="34" charset="77"/>
      <p:regular r:id="rId30"/>
      <p:bold r:id="rId31"/>
      <p:italic r:id="rId32"/>
      <p:boldItalic r:id="rId33"/>
    </p:embeddedFont>
    <p:embeddedFont>
      <p:font typeface="Urbanist Black" panose="020B0A04040200000203" pitchFamily="34" charset="77"/>
      <p:bold r:id="rId34"/>
      <p:italic r:id="rId35"/>
      <p:boldItalic r:id="rId36"/>
    </p:embeddedFont>
    <p:embeddedFont>
      <p:font typeface="Urbanist Medium" panose="020B0A04040200000203" pitchFamily="34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30"/>
    <p:restoredTop sz="88254"/>
  </p:normalViewPr>
  <p:slideViewPr>
    <p:cSldViewPr snapToGrid="0">
      <p:cViewPr>
        <p:scale>
          <a:sx n="31" d="100"/>
          <a:sy n="31" d="100"/>
        </p:scale>
        <p:origin x="315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69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90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15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66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854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9135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243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302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39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3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3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76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26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865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63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38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AA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3657600"/>
            <a:ext cx="128885" cy="300516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/>
          <p:nvPr/>
        </p:nvSpPr>
        <p:spPr>
          <a:xfrm>
            <a:off x="400049" y="1314450"/>
            <a:ext cx="160877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2020950" y="3529982"/>
            <a:ext cx="14838300" cy="357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999"/>
              </a:lnSpc>
              <a:buClr>
                <a:srgbClr val="FFFFFF"/>
              </a:buClr>
              <a:buSzPts val="3750"/>
            </a:pP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Geodaten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sind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Informationen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die die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geografische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Lage,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Größe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Form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oder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Eigenschaften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von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geografischen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Objekten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wie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Städten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Straßen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Seen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oder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Bergen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beschreiben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 Sie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werden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oft in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digitalen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Karten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geografischen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Informationssystemen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verwendet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, um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räumliche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Beziehungen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Muster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zu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analysieren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und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zu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 </a:t>
            </a:r>
            <a:r>
              <a:rPr lang="en-US" sz="3550" i="0" u="none" strike="noStrike" cap="none" dirty="0" err="1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visualisieren</a:t>
            </a:r>
            <a:r>
              <a:rPr lang="en-US" sz="3550" i="0" u="none" strike="noStrike" cap="none" dirty="0">
                <a:solidFill>
                  <a:srgbClr val="FFFFFF"/>
                </a:solidFill>
                <a:latin typeface="Urbanist Medium"/>
                <a:ea typeface="Urbanist Medium"/>
                <a:cs typeface="Urbanist Medium"/>
                <a:sym typeface="Urbanist"/>
              </a:rPr>
              <a:t>.</a:t>
            </a:r>
            <a:endParaRPr lang="en-US" sz="3550" i="0" u="none" strike="noStrike" cap="none" dirty="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7D01B6-4937-B3A1-6FEA-BB7C773EA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98224"/>
              </p:ext>
            </p:extLst>
          </p:nvPr>
        </p:nvGraphicFramePr>
        <p:xfrm>
          <a:off x="9735109" y="3943349"/>
          <a:ext cx="828626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668">
                  <a:extLst>
                    <a:ext uri="{9D8B030D-6E8A-4147-A177-3AD203B41FA5}">
                      <a16:colId xmlns:a16="http://schemas.microsoft.com/office/drawing/2014/main" val="756284400"/>
                    </a:ext>
                  </a:extLst>
                </a:gridCol>
                <a:gridCol w="5438597">
                  <a:extLst>
                    <a:ext uri="{9D8B030D-6E8A-4147-A177-3AD203B41FA5}">
                      <a16:colId xmlns:a16="http://schemas.microsoft.com/office/drawing/2014/main" val="427001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ganze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Zahl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ohne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Dezimalstellen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Gleitkommazahl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(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auch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"Single Precision"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genannt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)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mit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begrenzter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Genauigkeit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doppeltgenaue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Gleitkommazahl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("Double Precision")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mit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höherer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Genauigkeit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als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Float.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7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Text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Eine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Zeichenkette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oder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Textdaten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, die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Buchstaben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,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Zahlen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und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Sonderzeichen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enthalten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 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kann</a:t>
                      </a:r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59806"/>
                  </a:ext>
                </a:extLst>
              </a:tr>
            </a:tbl>
          </a:graphicData>
        </a:graphic>
      </p:graphicFrame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7620733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DE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Ein Attribut kann über seinen Datentyp kategorisiert werden. Die gängigen GIS-Programme unterstützen unter anderem Datentypen wie Integer, Float, Double und Text. </a:t>
            </a: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Nummerischen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Datentypen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unterscheiden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allem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Genauigkeit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darstellbaren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Attribute und in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resultierenden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Dateigröße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Vorsicht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!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transformieren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Datentypen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verloren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Bsp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.: Float 0,2 = Integer 0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Datentypen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Vergleich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Tabelle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Datentypen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Vergleich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70;p5">
            <a:extLst>
              <a:ext uri="{FF2B5EF4-FFF2-40B4-BE49-F238E27FC236}">
                <a16:creationId xmlns:a16="http://schemas.microsoft.com/office/drawing/2014/main" id="{90C39559-D245-23FA-8262-48E7C614804A}"/>
              </a:ext>
            </a:extLst>
          </p:cNvPr>
          <p:cNvSpPr/>
          <p:nvPr/>
        </p:nvSpPr>
        <p:spPr>
          <a:xfrm>
            <a:off x="1400174" y="3333749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Datentypen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Attributen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9537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Was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gibt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es für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Dateiformate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?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11281108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 der Welt der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Geoinformatik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der GIS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spielen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verschiedene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Dateiformate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entscheidende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Rolle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bei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der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Verarbeitung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dem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Austausch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Informationen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</a:p>
          <a:p>
            <a:endParaRPr lang="en-GB" sz="2300" dirty="0">
              <a:solidFill>
                <a:schemeClr val="tx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Jedes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Format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wurde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entwickelt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um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spezifische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Anforderungen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an die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Darstellung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Analyse und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Verwaltung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Geodaten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erfüllen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  <a:r>
              <a:rPr lang="en-DE" sz="2300" b="0" i="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 Wahl des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geeigneten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Dateiformats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hängt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dabei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den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Anforderungen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spezifischen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GIS-</a:t>
            </a:r>
            <a:r>
              <a:rPr lang="en-GB" sz="2300" b="0" i="0" dirty="0" err="1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Anwendung</a:t>
            </a:r>
            <a:r>
              <a:rPr lang="en-GB" sz="2300" b="0" i="0" dirty="0">
                <a:solidFill>
                  <a:schemeClr val="tx1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ab.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GB" sz="2300" dirty="0">
              <a:solidFill>
                <a:schemeClr val="tx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Im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Folgenden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werden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einige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der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gängigsten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Formate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kurz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dirty="0" err="1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vorgestellt</a:t>
            </a:r>
            <a:r>
              <a:rPr lang="en-GB" sz="2300" dirty="0">
                <a:solidFill>
                  <a:schemeClr val="tx1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.</a:t>
            </a:r>
            <a:endParaRPr lang="en-US" sz="2300" dirty="0">
              <a:solidFill>
                <a:schemeClr val="tx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Abb.2: (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6475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Shapefile - .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shp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7852312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 Shapefile ist ein dateibasiertes Datenformat, dass eine Sammlung von Features, die den gleichen Geometrietyp, gleich strukturierte Attribute und eine gemeinsame räumliche Ausdehnung aufweist. </a:t>
            </a:r>
            <a:r>
              <a:rPr lang="en-DE" sz="2300" dirty="0">
                <a:solidFill>
                  <a:srgbClr val="000000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endParaRPr lang="en-DE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r>
              <a:rPr lang="en-DE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</a:t>
            </a:r>
            <a:r>
              <a:rPr lang="en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 einzelnes Shapefile besteht aus drei bis acht Dateien. Jede Datei weist einen gemeinsamen Dateinamen, aber eine andere Dateiendung auf und erfüllt eine andere Rolle bei der Definition der Shapefile.</a:t>
            </a:r>
            <a:br>
              <a:rPr lang="en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Tabelle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2: Die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Einzelteile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Shapefile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95284E-EF2C-B87D-259C-17EF52498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50860"/>
              </p:ext>
            </p:extLst>
          </p:nvPr>
        </p:nvGraphicFramePr>
        <p:xfrm>
          <a:off x="10384724" y="3759912"/>
          <a:ext cx="71850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215">
                  <a:extLst>
                    <a:ext uri="{9D8B030D-6E8A-4147-A177-3AD203B41FA5}">
                      <a16:colId xmlns:a16="http://schemas.microsoft.com/office/drawing/2014/main" val="756284400"/>
                    </a:ext>
                  </a:extLst>
                </a:gridCol>
                <a:gridCol w="4715811">
                  <a:extLst>
                    <a:ext uri="{9D8B030D-6E8A-4147-A177-3AD203B41FA5}">
                      <a16:colId xmlns:a16="http://schemas.microsoft.com/office/drawing/2014/main" val="427001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Dateiendung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Konflikte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.dbf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Attribut-Informationen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2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Featuregeometrie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.shx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Feature Geometrie-Index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87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</a:t>
                      </a:r>
                      <a:r>
                        <a:rPr lang="en-GB" sz="2300" dirty="0" err="1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aih</a:t>
                      </a:r>
                      <a:endParaRPr lang="en-DE" sz="2300" dirty="0">
                        <a:latin typeface="Urbanist Medium" panose="020B0A04040200000203" pitchFamily="34" charset="77"/>
                        <a:ea typeface="Urbanist Medium" panose="020B0A04040200000203" pitchFamily="34" charset="77"/>
                        <a:cs typeface="Urbanist Medium" panose="020B0A0404020000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Attribut-Index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Attribut-Index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.prj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Koordinatensystem Informationen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7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Räumliche Indexdatei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.sbx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300" dirty="0">
                          <a:latin typeface="Urbanist Medium" panose="020B0A04040200000203" pitchFamily="34" charset="77"/>
                          <a:ea typeface="Urbanist Medium" panose="020B0A04040200000203" pitchFamily="34" charset="77"/>
                          <a:cs typeface="Urbanist Medium" panose="020B0A04040200000203" pitchFamily="34" charset="77"/>
                        </a:rPr>
                        <a:t>Räumliche Indexdatei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50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6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Geopackage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- .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gpkg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0"/>
            <a:ext cx="10657505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GeoPackage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ist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offenes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standardsiertes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plattformunabhängiges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portables,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selbstbeschreibendes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kompaktes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Format für die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Übertragung</a:t>
            </a:r>
            <a:r>
              <a:rPr lang="en-GB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dirty="0" err="1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Geodaten</a:t>
            </a:r>
            <a:r>
              <a:rPr lang="en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basierend auf einer SQLite-Datenbank. </a:t>
            </a:r>
          </a:p>
          <a:p>
            <a:endParaRPr lang="en-DE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DE" sz="2300" dirty="0">
                <a:solidFill>
                  <a:srgbClr val="000000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Relativ neues Dateiformat, welches uneingeschränkt kompatipel mit Programmen wie QGIS oder R ist, von ArcGIS aber nur eingeschränkt gelesen oder über ein Skript erstellt werden kann. </a:t>
            </a:r>
          </a:p>
          <a:p>
            <a:endParaRPr lang="en-DE" sz="23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r>
              <a:rPr lang="de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Koordinatenwerte, Metadaten, Attributtabelle, Projektionsinformationen </a:t>
            </a:r>
            <a:r>
              <a:rPr lang="de-DE" sz="23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etc.</a:t>
            </a:r>
            <a:r>
              <a:rPr lang="de-DE" sz="2300" dirty="0">
                <a:solidFill>
                  <a:srgbClr val="000000"/>
                </a:solidFill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werden in einer einzigen Datei gespeichert, was die Übertragbarkeit erleichtert. </a:t>
            </a:r>
            <a:br>
              <a:rPr lang="en-D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Abb.9: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GeoPackage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Logo (Open Geospatial Consortium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box with a globe inside&#10;&#10;Description automatically generated">
            <a:extLst>
              <a:ext uri="{FF2B5EF4-FFF2-40B4-BE49-F238E27FC236}">
                <a16:creationId xmlns:a16="http://schemas.microsoft.com/office/drawing/2014/main" id="{02A3F3A7-B773-88CF-064A-5FC119EBC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1374" y="3635452"/>
            <a:ext cx="5080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GeoTiff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971211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aximale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Portabilität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Plattformunabhängigkeit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bietet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das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offene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Rasterdatenformat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GeoTIFF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(Geographic Tagged Image File Format).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b="1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Merkmale</a:t>
            </a:r>
            <a:r>
              <a:rPr lang="en-GB" sz="2300" b="1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: </a:t>
            </a:r>
          </a:p>
          <a:p>
            <a:endParaRPr lang="en-GB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Enthält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Georeferenzierungsinformationen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Enthält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Metadaten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Informationen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das Bild, seine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Herkunft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Genauigkeit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das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Aufnahmedatum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andere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relevante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Details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mehrere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Bänder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gleichzeitig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Hohe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Interoperabilität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durch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offenes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Format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Raster</a:t>
            </a:r>
          </a:p>
        </p:txBody>
      </p:sp>
    </p:spTree>
    <p:extLst>
      <p:ext uri="{BB962C8B-B14F-4D97-AF65-F5344CB8AC3E}">
        <p14:creationId xmlns:p14="http://schemas.microsoft.com/office/powerpoint/2010/main" val="250923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Imagine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Das Imagine-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Dateiformat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wurde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ursprünglich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einem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Unternehmen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für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Bildverarbeitungssoftware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namens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ERDAS (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heute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Hexagon) für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Speicherung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Fernerkundung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entwickelt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Dieses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Dateiformat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besteht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einzigen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.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img-Datei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.xml-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begleitet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in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Metadateninformationen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Rasterebenen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gespeichert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können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</a:p>
          <a:p>
            <a:endParaRPr lang="en-GB" sz="2300" kern="100" dirty="0">
              <a:solidFill>
                <a:srgbClr val="1E1E1E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Die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Interoperabilität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ist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stark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eingeschränkt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, da das Imagine-Format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speziell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für die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Erdas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imagine-Software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entwickelt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 </a:t>
            </a:r>
            <a:r>
              <a:rPr lang="en-GB" sz="2300" kern="100" dirty="0" err="1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wurde</a:t>
            </a:r>
            <a:r>
              <a:rPr lang="en-GB" sz="2300" kern="100" dirty="0">
                <a:solidFill>
                  <a:srgbClr val="1E1E1E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. </a:t>
            </a: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Dateiformate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Raster</a:t>
            </a:r>
          </a:p>
        </p:txBody>
      </p:sp>
    </p:spTree>
    <p:extLst>
      <p:ext uri="{BB962C8B-B14F-4D97-AF65-F5344CB8AC3E}">
        <p14:creationId xmlns:p14="http://schemas.microsoft.com/office/powerpoint/2010/main" val="322004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File Geodatabase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6" y="4133851"/>
            <a:ext cx="8635704" cy="488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 File Geodatabase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ist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spezifische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Art von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Geodatenbank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die von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Firma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Esri für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ihre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Produkte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entwickelt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wurde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dient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dazugehörige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Attribute in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Dateistruktur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organisieren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Dabei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besteht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aus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einem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übergeordneten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.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gdb-Ordner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der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verschiedene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Arten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von Features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enthalten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 .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gdb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weißt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erhöhte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Vielseitigkeit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auf, da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der Lage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ist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mehrere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Feature-Klassen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topologische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Definitionen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ermöglichen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Der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Nutzer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also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Regeln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festlegen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die die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Beziehungen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zwischen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verschiedenen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Feature-Klassen 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steuern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Geodatenbanken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Abb.10: Aufbau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File Geodatabase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E80F4DC7-6978-18B3-912B-11D9B411F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906" y="4558827"/>
            <a:ext cx="7833094" cy="30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5678151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Abb.1: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Vektor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 und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Rasterdarstellungen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eines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Flusslaufs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Abb.2.: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Punktobjekte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,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definiert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durch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X- und Y-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Koordinatenwerte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Abb.3: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Linienobjekt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,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definiert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durch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verbundene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Scheitelpunkte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Abb.4: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Polygonobjekt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,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definiert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durch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von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verbundenen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Scheitelpunkten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umschlossene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Fläche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74855"/>
            <a:ext cx="128885" cy="457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5678151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Abb.5: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Layerstruktur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in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einem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GIS  -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Abb.6: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Rasterobjekt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,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definiert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durch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10x10-Matrix von Zellen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oder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Pixeln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/Spatial/chp02_0.html 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Urbanist Medium"/>
              </a:rPr>
              <a:t>Abb.7: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Pixeltiefe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bei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Rastern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gis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-data-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management.html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Abb.8:  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Attribute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eines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Features -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Abb.9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: Open Geospatial Consortium.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GeoPackage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Logo - https://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www.geopackage.org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 </a:t>
            </a: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62583"/>
            <a:ext cx="128885" cy="4640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40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998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0125" y="9505950"/>
            <a:ext cx="1095375" cy="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6300" y="9572625"/>
            <a:ext cx="1095375" cy="5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952500"/>
            <a:ext cx="95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904875" y="9391650"/>
            <a:ext cx="1457325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6687800" y="9353550"/>
            <a:ext cx="1600200" cy="10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Urbanist"/>
              <a:buNone/>
            </a:pPr>
            <a:r>
              <a:rPr lang="en-US" sz="750" b="1" i="0" u="none" strike="noStrike" cap="none">
                <a:solidFill>
                  <a:srgbClr val="000000"/>
                </a:solidFill>
                <a:latin typeface="Urbanist Black"/>
                <a:ea typeface="Urbanist Black"/>
                <a:cs typeface="Urbanist Black"/>
                <a:sym typeface="Urbanist"/>
              </a:rPr>
              <a:t>partners logos</a:t>
            </a:r>
            <a:endParaRPr sz="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28625" y="1314450"/>
            <a:ext cx="743902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Referenzen</a:t>
            </a:r>
            <a:endParaRPr sz="5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657349" y="3124200"/>
            <a:ext cx="15678151" cy="407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Abb.10: Aufbau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File Geodatabase – Manuel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Gimond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CC BY-NC 4.0 https://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mgimond.github.io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/Spatial/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gis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-data-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management.html</a:t>
            </a:r>
            <a:endParaRPr lang="en-US" sz="2250" i="0" u="none" strike="noStrike" cap="none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Tabelle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1: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Datentypen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im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Vergleich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-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endParaRPr lang="en-US" sz="2250" i="0" u="none" strike="noStrike" cap="none" dirty="0">
              <a:solidFill>
                <a:schemeClr val="dk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Tabelle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2: Die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Einzelteile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einer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Shapefile -</a:t>
            </a:r>
            <a:r>
              <a:rPr lang="en-US" sz="2250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E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igene</a:t>
            </a:r>
            <a:r>
              <a:rPr lang="en-US" sz="2250" i="0" u="none" strike="noStrike" cap="none" dirty="0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 </a:t>
            </a:r>
            <a:r>
              <a:rPr lang="en-US" sz="2250" i="0" u="none" strike="noStrike" cap="none" dirty="0" err="1">
                <a:solidFill>
                  <a:srgbClr val="FFFFFF"/>
                </a:solidFill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  <a:sym typeface="Roboto"/>
              </a:rPr>
              <a:t>Darstellung</a:t>
            </a:r>
            <a:endParaRPr lang="en-US" sz="2250" i="0" u="none" strike="noStrike" cap="none" dirty="0">
              <a:solidFill>
                <a:schemeClr val="dk1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Roboto"/>
            </a:endParaRPr>
          </a:p>
          <a:p>
            <a:pPr>
              <a:lnSpc>
                <a:spcPct val="116666"/>
              </a:lnSpc>
              <a:buClr>
                <a:srgbClr val="FFFFFF"/>
              </a:buClr>
              <a:buSzPts val="2250"/>
            </a:pPr>
            <a:endParaRPr lang="en-US" sz="2250" dirty="0">
              <a:solidFill>
                <a:srgbClr val="FFFFFF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pic>
        <p:nvPicPr>
          <p:cNvPr id="3" name="Google Shape;95;p7" descr="preencoded.png">
            <a:extLst>
              <a:ext uri="{FF2B5EF4-FFF2-40B4-BE49-F238E27FC236}">
                <a16:creationId xmlns:a16="http://schemas.microsoft.com/office/drawing/2014/main" id="{8163EDF6-5A5B-AA6C-17CB-0FB5FE12D17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3062583"/>
            <a:ext cx="128885" cy="26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12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1400175" y="3333750"/>
            <a:ext cx="996055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499"/>
              </a:lnSpc>
              <a:buClr>
                <a:srgbClr val="1E1E1E"/>
              </a:buClr>
              <a:buSzPts val="3000"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in Form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- und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Rasterdaten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1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GIS-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Umgebung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arbeiten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müssen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Beobachtungen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Welt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räumliche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Einheiten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reduziert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Diese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räumlichen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Einheiten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GIS in Form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Vektordatenmodellen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Rasterdatenmodellen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Sie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speichern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Geometrien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Attributdaten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Rasterdaten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regelmäßig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angeordneten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Zellen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Pixeln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Gebiet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enthalten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Jedes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Pixel hat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Wertigkeit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welches z. B.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Höhe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Temperatur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Klassifikation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darstellen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</p:txBody>
      </p:sp>
      <p:pic>
        <p:nvPicPr>
          <p:cNvPr id="2" name="Google Shape;65;p5" descr="preencoded.png">
            <a:extLst>
              <a:ext uri="{FF2B5EF4-FFF2-40B4-BE49-F238E27FC236}">
                <a16:creationId xmlns:a16="http://schemas.microsoft.com/office/drawing/2014/main" id="{063F2E13-D315-5139-CB82-B9725CE183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2;p5">
            <a:extLst>
              <a:ext uri="{FF2B5EF4-FFF2-40B4-BE49-F238E27FC236}">
                <a16:creationId xmlns:a16="http://schemas.microsoft.com/office/drawing/2014/main" id="{20BECBFC-BC55-D8BF-13FC-5398CEED5E95}"/>
              </a:ext>
            </a:extLst>
          </p:cNvPr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close-up of a cross-stitch&#10;&#10;Description automatically generated">
            <a:extLst>
              <a:ext uri="{FF2B5EF4-FFF2-40B4-BE49-F238E27FC236}">
                <a16:creationId xmlns:a16="http://schemas.microsoft.com/office/drawing/2014/main" id="{9371F7E0-932D-CC36-75BB-2DC8E2525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217" y="4133850"/>
            <a:ext cx="4863157" cy="2577600"/>
          </a:xfrm>
          <a:prstGeom prst="rect">
            <a:avLst/>
          </a:prstGeom>
        </p:spPr>
      </p:pic>
      <p:pic>
        <p:nvPicPr>
          <p:cNvPr id="6" name="Google Shape;67;p5" descr="preencoded.png">
            <a:extLst>
              <a:ext uri="{FF2B5EF4-FFF2-40B4-BE49-F238E27FC236}">
                <a16:creationId xmlns:a16="http://schemas.microsoft.com/office/drawing/2014/main" id="{45E3D0A4-86A4-56B0-7AAA-358F7E1646B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66302" y="8080452"/>
            <a:ext cx="332169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5">
            <a:extLst>
              <a:ext uri="{FF2B5EF4-FFF2-40B4-BE49-F238E27FC236}">
                <a16:creationId xmlns:a16="http://schemas.microsoft.com/office/drawing/2014/main" id="{1437616E-B26A-A53E-3EEC-D2B7D6B9C8BC}"/>
              </a:ext>
            </a:extLst>
          </p:cNvPr>
          <p:cNvSpPr/>
          <p:nvPr/>
        </p:nvSpPr>
        <p:spPr>
          <a:xfrm>
            <a:off x="15302204" y="8242377"/>
            <a:ext cx="271917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und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Rasterdarstellungen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Flusslaufs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493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Geometrische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Formen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–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Punkt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simpelste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geometrische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Form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Standort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Position,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Koordinatenpaar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gekennzeichnet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Definitionsgemäß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da 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hat. In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Kartographie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auf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Karte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dargestellt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sowohl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Form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(z. B. Kreis, Quadrat,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Pluszeichen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b="1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Verwendung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für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Standorte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Städten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Messstationen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Brunnen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Einzelobjekten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35673" y="8080452"/>
            <a:ext cx="3452327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143092" y="8242377"/>
            <a:ext cx="2878282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Abb.2: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Punktobjekte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definiert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X- und Y-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Koordinatenwerte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402DB57D-3510-E574-2490-845EE6254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4171" y="3933825"/>
            <a:ext cx="4037841" cy="40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Geometrische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Formen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–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Linie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Sequenz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Scheitelpunkten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über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Koordinatenpaare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definiert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Dabei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mindestens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zwei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vorgegebenen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Reihenfolge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Beziehung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gesetzt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bilden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so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Kette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miteinander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verbundenen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Segmenten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kann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echte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nicht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gesehen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da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hat.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wird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Formen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symbolisiert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Farbe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Breite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Stil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(z. B.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durchgezogen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gestrichelt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gepunktet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).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Verwendung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Straßen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Flüsse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Eisenbahnen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Flugrouten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lineare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Elemente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79690" y="8080452"/>
            <a:ext cx="350831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096931" y="8242377"/>
            <a:ext cx="2924443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Abb.3: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Linienobjekt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definiert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verbundene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Scheitelpunkte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graph of a line with a red line&#10;&#10;Description automatically generated">
            <a:extLst>
              <a:ext uri="{FF2B5EF4-FFF2-40B4-BE49-F238E27FC236}">
                <a16:creationId xmlns:a16="http://schemas.microsoft.com/office/drawing/2014/main" id="{CB82DE25-4F85-C8E4-8566-2EC972F1D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4171" y="3933825"/>
            <a:ext cx="4037841" cy="40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Geometrische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Formen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– Polygon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geschlossene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durch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Linienzüge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gebildet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definierte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innere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äußere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Grenze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Ein Polygon muss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dabei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mindestens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drei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mehr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Liniensegmenten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Anfangs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Endkoordinatenpaare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identisch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sind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zusammensetzen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 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sowohl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Länge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also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Umfang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auch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Flächeninhalt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1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Verwendung</a:t>
            </a:r>
            <a:r>
              <a:rPr lang="en-US" sz="2300" b="1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Polygone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verwendet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um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Gebäudegrundrisse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Seen, Parks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administrative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Grenzen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darzustellen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78678" y="8080452"/>
            <a:ext cx="4609322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3978574" y="8242377"/>
            <a:ext cx="40428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Abb.4: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Polygonobjekt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definiert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von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verbundenen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Scheitelpunkten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umschlossene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Fläche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graph of a triangle with a point and a point on the side&#10;&#10;Description automatically generated with medium confidence">
            <a:extLst>
              <a:ext uri="{FF2B5EF4-FFF2-40B4-BE49-F238E27FC236}">
                <a16:creationId xmlns:a16="http://schemas.microsoft.com/office/drawing/2014/main" id="{B26E7172-F2AF-545A-578B-E7760767F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1692" y="3933825"/>
            <a:ext cx="4042800" cy="40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5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Vektordaten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als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Layer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 GIS-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Layern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organisiert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Ein Layer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ist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strukturierte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Gruppierung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Vektormerkmalen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ähnliche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Eigenschaftstypen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teilen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Jeder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Layer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GIS-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Anwendung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repräsentiert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bestimmte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Kategorie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von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geografischen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Objekten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Bsp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.: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Straßen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Gebäude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Points of Interest),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denselben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Geometrietyp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(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Punkt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Linie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Polygon)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ähnliche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Attribute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haben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 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Layer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ermöglichen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es, die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Sichtbarkeit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Anzeige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einzelner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Geodaten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zusammengefasste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Gruppe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zu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kontrollieren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 Sie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können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je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nachdem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welche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Informationen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gerade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benötigt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,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ein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-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oder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ausgeblendet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und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als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Gesamtheit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in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hierarischen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Ebenen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mit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anderen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Layern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bei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der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Kartenerstellung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sinnvoll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angeordnet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</a:t>
            </a:r>
            <a:r>
              <a:rPr lang="en-US" sz="2300" dirty="0" err="1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werden</a:t>
            </a:r>
            <a:r>
              <a:rPr lang="en-US" sz="2300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Vektordate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Abb.5: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Layerstruktur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einem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GIS 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998AE6-D850-7C57-9305-DC591E8C3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2730" y="4246829"/>
            <a:ext cx="4436244" cy="37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0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Funktionsweise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Rasterdaten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 bestehen aus einer regelmäßigen Anordnung von Zellen oder Pixeln, die ein Gebiet in Rasterblöcke unterteil</a:t>
            </a:r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t.</a:t>
            </a:r>
            <a:endParaRPr lang="en-DE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marL="457200"/>
            <a:r>
              <a:rPr lang="en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 </a:t>
            </a:r>
          </a:p>
          <a:p>
            <a:r>
              <a:rPr lang="en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Jedes Pixel speichert eine numerische Wertigkeit, die eine bestimmte Eigenschaft repräsentiert (z. B. Höhe, Temperatur, Landnutzung)</a:t>
            </a:r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  <a:endParaRPr lang="en-DE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marL="457200"/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 </a:t>
            </a:r>
            <a:endParaRPr lang="en-DE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DE" sz="2300" b="1" kern="100" dirty="0">
                <a:effectLst/>
                <a:latin typeface="Urbanist Black" panose="020B0A04040200000203" pitchFamily="34" charset="77"/>
                <a:ea typeface="Urbanist Black" panose="020B0A04040200000203" pitchFamily="34" charset="77"/>
                <a:cs typeface="Urbanist Black" panose="020B0A04040200000203" pitchFamily="34" charset="77"/>
              </a:rPr>
              <a:t>Verwendung:</a:t>
            </a:r>
            <a:r>
              <a:rPr lang="en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Rasterdaten werden häufig auf Grundlage von Fernerkundungsdaten wie Satellitenbildern, digitalen Höhenmodellen und Luftbildern verwendet</a:t>
            </a:r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oder </a:t>
            </a:r>
            <a:r>
              <a:rPr lang="de-DE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fürdie</a:t>
            </a:r>
            <a:r>
              <a:rPr lang="de-DE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Darstellung kontinuierlicher Daten wie Temperaturen und Niederschlägen. </a:t>
            </a:r>
            <a:endParaRPr lang="en-DE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endParaRPr lang="en-US" sz="2300" dirty="0">
              <a:solidFill>
                <a:srgbClr val="1E1E1E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37094" y="8080452"/>
            <a:ext cx="3750906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4876466" y="8242377"/>
            <a:ext cx="314490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Abb.6: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Rasterobjekt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definiert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durch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10x10-Matrix von Zellen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oder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Pixeln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colorful squares in a square&#10;&#10;Description automatically generated">
            <a:extLst>
              <a:ext uri="{FF2B5EF4-FFF2-40B4-BE49-F238E27FC236}">
                <a16:creationId xmlns:a16="http://schemas.microsoft.com/office/drawing/2014/main" id="{6790A994-8F1B-9FBC-9835-E375A199F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536" y="3933825"/>
            <a:ext cx="3611075" cy="361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Die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Pixeltiefe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bei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  <a:r>
              <a:rPr lang="en-US" sz="3000" b="0" i="0" u="none" strike="noStrike" cap="none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Rastern</a:t>
            </a:r>
            <a:r>
              <a:rPr lang="en-US" sz="3000" b="0" i="0" u="none" strike="noStrike" cap="none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</a:t>
            </a: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0626510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Pixeltiefe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(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Bittiefe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)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definiert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Maß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für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Menge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an Information, die in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einem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einzelnen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Pixel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Rasterbildes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gespeichert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gibt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an,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wie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viele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Bits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Darstellung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Farbe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oder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Werts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Pixels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verwendet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höhere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Pixeltiefe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ermöglicht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größere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Farbvielfalt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oder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Genauigkeit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den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dargestellten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 1-Bit-Raster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zum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Beispiel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nur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2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unterschiedliche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speichern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: 0 und 1.</a:t>
            </a:r>
          </a:p>
          <a:p>
            <a:endParaRPr lang="en-GB" sz="2300" kern="100" dirty="0">
              <a:solidFill>
                <a:srgbClr val="1E1E1E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pPr algn="just">
              <a:lnSpc>
                <a:spcPct val="115625"/>
              </a:lnSpc>
              <a:buClr>
                <a:srgbClr val="1E1E1E"/>
              </a:buClr>
              <a:buSzPts val="2400"/>
            </a:pPr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Rasterdate</a:t>
            </a:r>
            <a:r>
              <a:rPr lang="en-US" sz="54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lang="en-US" sz="5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3092" y="8080452"/>
            <a:ext cx="3144908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Abb.7: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Pixeltiefe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bei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Rastern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Gimond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623CA99-A20C-91E5-BCAF-B361F7217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1284" y="3287845"/>
            <a:ext cx="4427621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6DBF3D-CAC8-FA62-E8C5-9C0647108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838" y="3633787"/>
            <a:ext cx="4071938" cy="4886325"/>
          </a:xfrm>
          <a:prstGeom prst="rect">
            <a:avLst/>
          </a:prstGeom>
        </p:spPr>
      </p:pic>
      <p:pic>
        <p:nvPicPr>
          <p:cNvPr id="65" name="Google Shape;65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2500"/>
            <a:ext cx="12681284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15240074" y="80899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Abb.1: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400174" y="3333750"/>
            <a:ext cx="9461114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000"/>
              <a:buFont typeface="Urbanist Black"/>
              <a:buNone/>
            </a:pP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Funktionsweise</a:t>
            </a:r>
            <a:r>
              <a:rPr lang="en-US" sz="3000" dirty="0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 von </a:t>
            </a:r>
            <a:r>
              <a:rPr lang="en-US" sz="3000" dirty="0" err="1">
                <a:solidFill>
                  <a:srgbClr val="1E1E1E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Attributen</a:t>
            </a:r>
            <a:endParaRPr lang="en-US" sz="3000" b="0" i="0" u="none" strike="noStrike" cap="none" dirty="0">
              <a:solidFill>
                <a:srgbClr val="1E1E1E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400175" y="4133850"/>
            <a:ext cx="11281109" cy="488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Nicht</a:t>
            </a:r>
            <a:r>
              <a:rPr lang="en-GB" sz="2300" kern="100" dirty="0" err="1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-räumliche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Informationen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können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mit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Merkmalen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verbunden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dann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als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Attribute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bezeichnet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  <a:r>
              <a:rPr lang="en-GB" sz="2300" kern="100" dirty="0"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Verbindung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kann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über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Inhalte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der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Attributtabelle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oder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bestenfalls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eindeutige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Bezeichner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(IDs)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hergestellt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werden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 </a:t>
            </a:r>
          </a:p>
          <a:p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können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ebenfalls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Attribute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haben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aber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nicht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alle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Formate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unterstützen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dies. Die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meisten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Rasterdatensätze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haben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keine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Attributtabellen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</a:t>
            </a:r>
          </a:p>
          <a:p>
            <a:endParaRPr lang="en-GB" sz="2300" kern="100" dirty="0">
              <a:effectLst/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endParaRPr lang="en-GB" sz="2300" kern="100" dirty="0"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</a:endParaRPr>
          </a:p>
          <a:p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Attribute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sind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wichtig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um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geografische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genauer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charakterisieren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analysieren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und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visualisieren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können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Sie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ermöglichen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es,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räumliche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Daten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in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einen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Kontext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zu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 </a:t>
            </a:r>
            <a:r>
              <a:rPr lang="en-GB" sz="2300" kern="100" dirty="0" err="1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setzen</a:t>
            </a:r>
            <a:r>
              <a:rPr lang="en-GB" sz="2300" kern="100" dirty="0">
                <a:effectLst/>
                <a:latin typeface="Urbanist Medium" panose="020B0A04040200000203" pitchFamily="34" charset="77"/>
                <a:ea typeface="Urbanist Medium" panose="020B0A04040200000203" pitchFamily="34" charset="77"/>
                <a:cs typeface="Urbanist Medium" panose="020B0A04040200000203" pitchFamily="34" charset="77"/>
              </a:rPr>
              <a:t>. </a:t>
            </a:r>
          </a:p>
          <a:p>
            <a:endParaRPr lang="en-GB" sz="2300" kern="100" dirty="0">
              <a:solidFill>
                <a:srgbClr val="1E1E1E"/>
              </a:solidFill>
              <a:latin typeface="Urbanist Medium" panose="020B0A04040200000203" pitchFamily="34" charset="77"/>
              <a:ea typeface="Urbanist Medium" panose="020B0A04040200000203" pitchFamily="34" charset="77"/>
              <a:cs typeface="Urbanist Medium" panose="020B0A04040200000203" pitchFamily="34" charset="77"/>
              <a:sym typeface="Urbanist Medium"/>
            </a:endParaRPr>
          </a:p>
          <a:p>
            <a:r>
              <a:rPr lang="en-US" sz="2300" b="0" i="0" u="none" strike="noStrike" cap="none" dirty="0">
                <a:solidFill>
                  <a:srgbClr val="1E1E1E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	</a:t>
            </a:r>
          </a:p>
        </p:txBody>
      </p:sp>
      <p:sp>
        <p:nvSpPr>
          <p:cNvPr id="72" name="Google Shape;72;p5"/>
          <p:cNvSpPr/>
          <p:nvPr/>
        </p:nvSpPr>
        <p:spPr>
          <a:xfrm>
            <a:off x="708661" y="1276349"/>
            <a:ext cx="11491360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Roboto"/>
              <a:buNone/>
            </a:pP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Geodaten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4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als</a:t>
            </a:r>
            <a:r>
              <a:rPr lang="en-US" sz="5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Attribute</a:t>
            </a:r>
          </a:p>
        </p:txBody>
      </p:sp>
      <p:pic>
        <p:nvPicPr>
          <p:cNvPr id="2" name="Google Shape;67;p5" descr="preencoded.png">
            <a:extLst>
              <a:ext uri="{FF2B5EF4-FFF2-40B4-BE49-F238E27FC236}">
                <a16:creationId xmlns:a16="http://schemas.microsoft.com/office/drawing/2014/main" id="{DE728569-1FAE-9A95-5FE7-886C6F0DB72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143092" y="8080452"/>
            <a:ext cx="3144908" cy="12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9;p5">
            <a:extLst>
              <a:ext uri="{FF2B5EF4-FFF2-40B4-BE49-F238E27FC236}">
                <a16:creationId xmlns:a16="http://schemas.microsoft.com/office/drawing/2014/main" id="{596859EE-4AF1-6777-F28A-16A1974A90EF}"/>
              </a:ext>
            </a:extLst>
          </p:cNvPr>
          <p:cNvSpPr/>
          <p:nvPr/>
        </p:nvSpPr>
        <p:spPr>
          <a:xfrm>
            <a:off x="15392474" y="8242377"/>
            <a:ext cx="26289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7857"/>
              </a:lnSpc>
              <a:buClr>
                <a:srgbClr val="FFFFFF"/>
              </a:buClr>
              <a:buSzPts val="2100"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Abb.8:  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Attribute </a:t>
            </a:r>
            <a:r>
              <a:rPr lang="en-US" sz="18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eines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Features  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eigene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Darstellung</a:t>
            </a:r>
            <a:r>
              <a:rPr lang="en-US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20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28721</TotalTime>
  <Words>1964</Words>
  <Application>Microsoft Macintosh PowerPoint</Application>
  <PresentationFormat>Custom</PresentationFormat>
  <Paragraphs>244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Urbanist Medium</vt:lpstr>
      <vt:lpstr>Urbanist</vt:lpstr>
      <vt:lpstr>Roboto</vt:lpstr>
      <vt:lpstr>Arial</vt:lpstr>
      <vt:lpstr>Calibri</vt:lpstr>
      <vt:lpstr>Urbanist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Fabian Przybylak</cp:lastModifiedBy>
  <cp:revision>51</cp:revision>
  <dcterms:modified xsi:type="dcterms:W3CDTF">2023-08-23T11:51:05Z</dcterms:modified>
</cp:coreProperties>
</file>