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0"/>
  </p:notesMasterIdLst>
  <p:sldIdLst>
    <p:sldId id="260" r:id="rId2"/>
    <p:sldId id="289" r:id="rId3"/>
    <p:sldId id="294" r:id="rId4"/>
    <p:sldId id="290" r:id="rId5"/>
    <p:sldId id="291" r:id="rId6"/>
    <p:sldId id="295" r:id="rId7"/>
    <p:sldId id="293" r:id="rId8"/>
    <p:sldId id="287" r:id="rId9"/>
  </p:sldIdLst>
  <p:sldSz cx="18288000" cy="10287000"/>
  <p:notesSz cx="10287000" cy="18288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Urbanist" panose="020B0A04040200000203" pitchFamily="34" charset="77"/>
      <p:regular r:id="rId19"/>
      <p:bold r:id="rId20"/>
      <p:italic r:id="rId21"/>
      <p:boldItalic r:id="rId22"/>
    </p:embeddedFont>
    <p:embeddedFont>
      <p:font typeface="Urbanist Black" panose="020B0A04040200000203" pitchFamily="34" charset="77"/>
      <p:bold r:id="rId23"/>
      <p:italic r:id="rId24"/>
      <p:boldItalic r:id="rId25"/>
    </p:embeddedFont>
    <p:embeddedFont>
      <p:font typeface="Urbanist Medium" panose="020B0A04040200000203" pitchFamily="34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AA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88254"/>
  </p:normalViewPr>
  <p:slideViewPr>
    <p:cSldViewPr snapToGrid="0">
      <p:cViewPr varScale="1">
        <p:scale>
          <a:sx n="85" d="100"/>
          <a:sy n="85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45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73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697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268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60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466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88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AA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3705225"/>
            <a:ext cx="128885" cy="32677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00049" y="1314450"/>
            <a:ext cx="160877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Digitalisieren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020950" y="3705150"/>
            <a:ext cx="12623305" cy="28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7999"/>
              </a:lnSpc>
              <a:buClr>
                <a:srgbClr val="FFFFFF"/>
              </a:buClr>
              <a:buSzPts val="3750"/>
            </a:pP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Das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Digitalisieren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beschreibt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den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Prozess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der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Umwandlung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analoger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geografischer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Informationen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in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digitale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Formate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Dieser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Prozess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ermöglicht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es,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geografische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Informationen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in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digitalen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Datenformaten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speichern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räumliche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Analysen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durchzuführen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</a:t>
            </a:r>
            <a:endParaRPr lang="en-US" sz="3550" i="0" u="none" strike="noStrike" cap="none" dirty="0">
              <a:solidFill>
                <a:schemeClr val="bg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Erfassen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,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Bearbeiten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und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Speichern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361661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 ArcGIS Pro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das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zeichnen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Polygonen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analoge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Luftbilder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digitale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umgewandelt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Dies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erfolgt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mithilfe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sogenannten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"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Digitalisierungswerkzeuge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" in der Software.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Dazu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gehören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Werkzeuge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zum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eichnen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Polygonen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zum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infügen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zum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earbeiten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digitalen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Geodaten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A4BE7723-2883-AF3D-E25A-B8320FDE7D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0F092005-FAB8-18C8-764B-81D3AE9D17AD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Digitalisierungsprozess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oogle Shape;67;p5" descr="preencoded.png">
            <a:extLst>
              <a:ext uri="{FF2B5EF4-FFF2-40B4-BE49-F238E27FC236}">
                <a16:creationId xmlns:a16="http://schemas.microsoft.com/office/drawing/2014/main" id="{D5A1C33F-82E1-6417-2FA0-7945613197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91410" y="7905750"/>
            <a:ext cx="2696515" cy="12600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5">
            <a:extLst>
              <a:ext uri="{FF2B5EF4-FFF2-40B4-BE49-F238E27FC236}">
                <a16:creationId xmlns:a16="http://schemas.microsoft.com/office/drawing/2014/main" id="{4F11BF51-06AC-FD66-37FA-218051F22581}"/>
              </a:ext>
            </a:extLst>
          </p:cNvPr>
          <p:cNvSpPr/>
          <p:nvPr/>
        </p:nvSpPr>
        <p:spPr>
          <a:xfrm>
            <a:off x="15767222" y="8067675"/>
            <a:ext cx="225407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Karte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mit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Digitalisierten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Formen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6731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A4BE7723-2883-AF3D-E25A-B8320FDE7D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0F092005-FAB8-18C8-764B-81D3AE9D17AD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Digitalisierungswerkzeuge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oogle Shape;67;p5" descr="preencoded.png">
            <a:extLst>
              <a:ext uri="{FF2B5EF4-FFF2-40B4-BE49-F238E27FC236}">
                <a16:creationId xmlns:a16="http://schemas.microsoft.com/office/drawing/2014/main" id="{D5A1C33F-82E1-6417-2FA0-7945613197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91410" y="7905750"/>
            <a:ext cx="2696515" cy="12600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5">
            <a:extLst>
              <a:ext uri="{FF2B5EF4-FFF2-40B4-BE49-F238E27FC236}">
                <a16:creationId xmlns:a16="http://schemas.microsoft.com/office/drawing/2014/main" id="{4F11BF51-06AC-FD66-37FA-218051F22581}"/>
              </a:ext>
            </a:extLst>
          </p:cNvPr>
          <p:cNvSpPr/>
          <p:nvPr/>
        </p:nvSpPr>
        <p:spPr>
          <a:xfrm>
            <a:off x="15767222" y="8067675"/>
            <a:ext cx="225407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Mental Map of San Francisco 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Yo-Sheang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Cheng)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71;p5">
            <a:extLst>
              <a:ext uri="{FF2B5EF4-FFF2-40B4-BE49-F238E27FC236}">
                <a16:creationId xmlns:a16="http://schemas.microsoft.com/office/drawing/2014/main" id="{C478D31D-1B8D-09F9-E472-0BD4EBBA1F51}"/>
              </a:ext>
            </a:extLst>
          </p:cNvPr>
          <p:cNvSpPr/>
          <p:nvPr/>
        </p:nvSpPr>
        <p:spPr>
          <a:xfrm>
            <a:off x="1400175" y="3425952"/>
            <a:ext cx="11852529" cy="5594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Mon: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endParaRPr lang="en-US" sz="230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8109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ADC68-37C4-37CD-C3B0-22468DD768B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3E5A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4" name="Google Shape;94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3705225"/>
            <a:ext cx="128885" cy="32677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00049" y="1314450"/>
            <a:ext cx="160877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Selektieren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020950" y="3705150"/>
            <a:ext cx="12623305" cy="28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7999"/>
              </a:lnSpc>
              <a:buClr>
                <a:srgbClr val="FFFFFF"/>
              </a:buClr>
              <a:buSzPts val="3750"/>
            </a:pP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Das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Selektieren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bezieht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sich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auf den Akt des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Auswählens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bestimmter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geografischer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oder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Objekte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innerhalb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eines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Datensatzes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Dies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ermöglicht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es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Benutzern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geografische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isolieren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auf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spezifische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Aspekte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ihrer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Analyse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konzentrieren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  <a:endParaRPr lang="en-US" sz="3550" i="0" u="none" strike="noStrike" cap="none" dirty="0">
              <a:solidFill>
                <a:schemeClr val="bg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"/>
            </a:endParaRPr>
          </a:p>
        </p:txBody>
      </p:sp>
    </p:spTree>
    <p:extLst>
      <p:ext uri="{BB962C8B-B14F-4D97-AF65-F5344CB8AC3E}">
        <p14:creationId xmlns:p14="http://schemas.microsoft.com/office/powerpoint/2010/main" val="200918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Vorgehen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in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Schritten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3778865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457200" algn="just">
              <a:lnSpc>
                <a:spcPct val="115625"/>
              </a:lnSpc>
              <a:buClr>
                <a:srgbClr val="1E1E1E"/>
              </a:buClr>
              <a:buSzPts val="2400"/>
              <a:buFont typeface="+mj-lt"/>
              <a:buAutoNum type="arabicPeriod"/>
            </a:pP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Auswahlkriterien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estlegen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räumlichen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Beziehungen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Attributen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Eigenschaften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endParaRPr lang="en-US" sz="230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457200" indent="-457200" algn="just">
              <a:lnSpc>
                <a:spcPct val="115625"/>
              </a:lnSpc>
              <a:buClr>
                <a:srgbClr val="1E1E1E"/>
              </a:buClr>
              <a:buSzPts val="2400"/>
              <a:buFont typeface="+mj-lt"/>
              <a:buAutoNum type="arabicPeriod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457200" indent="-457200" algn="just">
              <a:lnSpc>
                <a:spcPct val="115625"/>
              </a:lnSpc>
              <a:buClr>
                <a:srgbClr val="1E1E1E"/>
              </a:buClr>
              <a:buSzPts val="2400"/>
              <a:buFont typeface="+mj-lt"/>
              <a:buAutoNum type="arabicPeriod"/>
            </a:pP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Werkzeug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auswählen</a:t>
            </a:r>
            <a:endParaRPr lang="en-US" sz="230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457200" indent="-457200" algn="just">
              <a:lnSpc>
                <a:spcPct val="115625"/>
              </a:lnSpc>
              <a:buClr>
                <a:srgbClr val="1E1E1E"/>
              </a:buClr>
              <a:buSzPts val="2400"/>
              <a:buFont typeface="+mj-lt"/>
              <a:buAutoNum type="arabicPeriod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457200" indent="-457200" algn="just">
              <a:lnSpc>
                <a:spcPct val="115625"/>
              </a:lnSpc>
              <a:buClr>
                <a:srgbClr val="1E1E1E"/>
              </a:buClr>
              <a:buSzPts val="2400"/>
              <a:buFont typeface="+mj-lt"/>
              <a:buAutoNum type="arabicPeriod"/>
            </a:pP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Selektionsprozess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ausführen</a:t>
            </a:r>
            <a:endParaRPr lang="en-US" sz="230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457200" indent="-457200" algn="just">
              <a:lnSpc>
                <a:spcPct val="115625"/>
              </a:lnSpc>
              <a:buClr>
                <a:srgbClr val="1E1E1E"/>
              </a:buClr>
              <a:buSzPts val="2400"/>
              <a:buFont typeface="+mj-lt"/>
              <a:buAutoNum type="arabicPeriod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457200" indent="-457200" algn="just">
              <a:lnSpc>
                <a:spcPct val="115625"/>
              </a:lnSpc>
              <a:buClr>
                <a:srgbClr val="1E1E1E"/>
              </a:buClr>
              <a:buSzPts val="2400"/>
              <a:buFont typeface="+mj-lt"/>
              <a:buAutoNum type="arabicPeriod"/>
            </a:pP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Ergebnisse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prüfen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</a:p>
          <a:p>
            <a:pPr marL="457200" indent="-457200" algn="just">
              <a:lnSpc>
                <a:spcPct val="115625"/>
              </a:lnSpc>
              <a:buClr>
                <a:srgbClr val="1E1E1E"/>
              </a:buClr>
              <a:buSzPts val="2400"/>
              <a:buFont typeface="+mj-lt"/>
              <a:buAutoNum type="arabicPeriod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457200" indent="-457200" algn="just">
              <a:lnSpc>
                <a:spcPct val="115625"/>
              </a:lnSpc>
              <a:buClr>
                <a:srgbClr val="1E1E1E"/>
              </a:buClr>
              <a:buSzPts val="2400"/>
              <a:buFont typeface="+mj-lt"/>
              <a:buAutoNum type="arabicPeriod"/>
            </a:pP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Weiterverwendung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Auswahl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A4BE7723-2883-AF3D-E25A-B8320FDE7D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0F092005-FAB8-18C8-764B-81D3AE9D17AD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Selektionsprozess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5991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1400175" y="3425952"/>
            <a:ext cx="11852529" cy="5594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Manuelle</a:t>
            </a: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Selektion</a:t>
            </a: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: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Auswahl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einzelner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Features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Klick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direkt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Karte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Attributtabelle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Selektion</a:t>
            </a: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</a:t>
            </a: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Zeichenfläche</a:t>
            </a: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: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Auswahl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Features, die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innerhalb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vom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Benutzer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gezogenen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Zeichenfläche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liegen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Selektion</a:t>
            </a: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</a:t>
            </a: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Sichtbarkeit</a:t>
            </a: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: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Auswahl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allen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Features, die in dem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aktuellen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Kartenausschnitt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sichtbar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1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Selektion</a:t>
            </a: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</a:t>
            </a: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Attributen</a:t>
            </a: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: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Auswahl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Features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anhand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Attributen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Räumliche</a:t>
            </a: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1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Selektion</a:t>
            </a:r>
            <a:r>
              <a:rPr lang="en-US" sz="2300" b="1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: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Auswahl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Features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anhand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räumlichen</a:t>
            </a:r>
            <a:r>
              <a:rPr lang="en-US" sz="230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Beziehungen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Nähe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Überlappung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Überschneidung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etc.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Layern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lang="en-US" sz="230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A4BE7723-2883-AF3D-E25A-B8320FDE7D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0F092005-FAB8-18C8-764B-81D3AE9D17AD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Selektionswerkzeuge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16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ADC68-37C4-37CD-C3B0-22468DD768B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3E5A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4" name="Google Shape;94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3705225"/>
            <a:ext cx="128885" cy="32677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00049" y="1314450"/>
            <a:ext cx="160877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Manipulieren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020950" y="3705150"/>
            <a:ext cx="12623305" cy="28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7999"/>
              </a:lnSpc>
              <a:buClr>
                <a:srgbClr val="FFFFFF"/>
              </a:buClr>
              <a:buSzPts val="3750"/>
            </a:pP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Die Manipulation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bezieht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sich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auf den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Prozess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der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Bearbeitung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Anpassung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geografischer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in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einem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GIS-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Umfeld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Durch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gezielte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Manipulationen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können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die 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3550" b="0" i="0" dirty="0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dirty="0" err="1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</a:t>
            </a:r>
            <a:r>
              <a:rPr lang="en-GB" sz="3550" b="0" i="0" dirty="0" err="1">
                <a:solidFill>
                  <a:schemeClr val="bg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ufbereitet</a:t>
            </a:r>
            <a:r>
              <a:rPr lang="en-GB" sz="3550" dirty="0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an die </a:t>
            </a:r>
            <a:r>
              <a:rPr lang="en-GB" sz="3550" dirty="0" err="1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Projektanforderung</a:t>
            </a:r>
            <a:r>
              <a:rPr lang="en-GB" sz="3550" dirty="0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dirty="0" err="1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angepasst</a:t>
            </a:r>
            <a:r>
              <a:rPr lang="en-GB" sz="3550" dirty="0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3550" dirty="0" err="1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nach</a:t>
            </a:r>
            <a:r>
              <a:rPr lang="en-GB" sz="3550" dirty="0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dirty="0" err="1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Fahlern</a:t>
            </a:r>
            <a:r>
              <a:rPr lang="en-GB" sz="3550" dirty="0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dirty="0" err="1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korrigiert</a:t>
            </a:r>
            <a:r>
              <a:rPr lang="en-GB" sz="3550" dirty="0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550" dirty="0" err="1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3550" dirty="0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  <a:endParaRPr lang="en-US" sz="3550" i="0" u="none" strike="noStrike" cap="none" dirty="0">
              <a:solidFill>
                <a:schemeClr val="bg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"/>
            </a:endParaRPr>
          </a:p>
        </p:txBody>
      </p:sp>
    </p:spTree>
    <p:extLst>
      <p:ext uri="{BB962C8B-B14F-4D97-AF65-F5344CB8AC3E}">
        <p14:creationId xmlns:p14="http://schemas.microsoft.com/office/powerpoint/2010/main" val="130054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5996169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Abb.1: 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</a:t>
            </a: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74854"/>
            <a:ext cx="128885" cy="4988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93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25588</TotalTime>
  <Words>325</Words>
  <Application>Microsoft Macintosh PowerPoint</Application>
  <PresentationFormat>Custom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Urbanist Medium</vt:lpstr>
      <vt:lpstr>Calibri</vt:lpstr>
      <vt:lpstr>Roboto</vt:lpstr>
      <vt:lpstr>Urbanist Black</vt:lpstr>
      <vt:lpstr>Arial</vt:lpstr>
      <vt:lpstr>Urbanist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Fabian Przybylak</cp:lastModifiedBy>
  <cp:revision>50</cp:revision>
  <dcterms:modified xsi:type="dcterms:W3CDTF">2023-11-23T08:05:31Z</dcterms:modified>
</cp:coreProperties>
</file>