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15"/>
  </p:notesMasterIdLst>
  <p:sldIdLst>
    <p:sldId id="260" r:id="rId2"/>
    <p:sldId id="289" r:id="rId3"/>
    <p:sldId id="278" r:id="rId4"/>
    <p:sldId id="292" r:id="rId5"/>
    <p:sldId id="298" r:id="rId6"/>
    <p:sldId id="297" r:id="rId7"/>
    <p:sldId id="295" r:id="rId8"/>
    <p:sldId id="294" r:id="rId9"/>
    <p:sldId id="299" r:id="rId10"/>
    <p:sldId id="296" r:id="rId11"/>
    <p:sldId id="291" r:id="rId12"/>
    <p:sldId id="287" r:id="rId13"/>
    <p:sldId id="300" r:id="rId14"/>
  </p:sldIdLst>
  <p:sldSz cx="18288000" cy="10287000"/>
  <p:notesSz cx="10287000" cy="18288000"/>
  <p:embeddedFontLst>
    <p:embeddedFont>
      <p:font typeface="Roboto" panose="02000000000000000000" pitchFamily="2" charset="0"/>
      <p:regular r:id="rId16"/>
      <p:bold r:id="rId17"/>
      <p:italic r:id="rId18"/>
      <p:boldItalic r:id="rId19"/>
    </p:embeddedFont>
    <p:embeddedFont>
      <p:font typeface="Urbanist" panose="020B0604020202020204" charset="0"/>
      <p:regular r:id="rId20"/>
      <p:bold r:id="rId21"/>
      <p:italic r:id="rId22"/>
      <p:boldItalic r:id="rId23"/>
    </p:embeddedFont>
    <p:embeddedFont>
      <p:font typeface="Urbanist Black" panose="020B0604020202020204" charset="0"/>
      <p:bold r:id="rId24"/>
      <p:italic r:id="rId25"/>
      <p:boldItalic r:id="rId26"/>
    </p:embeddedFont>
    <p:embeddedFont>
      <p:font typeface="Urbanist Medium"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E556CE-31A3-165B-3316-326D67D7C415}" name="Lena Pfeil" initials="LP" userId="S::lena.pfeil@stud.hs-bochum.de::ebb4e963-a86a-4686-9a6f-7983bd51a6e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F6C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0" autoAdjust="0"/>
    <p:restoredTop sz="86441"/>
  </p:normalViewPr>
  <p:slideViewPr>
    <p:cSldViewPr snapToGrid="0">
      <p:cViewPr>
        <p:scale>
          <a:sx n="75" d="100"/>
          <a:sy n="75" d="100"/>
        </p:scale>
        <p:origin x="1986" y="564"/>
      </p:cViewPr>
      <p:guideLst/>
    </p:cSldViewPr>
  </p:slideViewPr>
  <p:outlineViewPr>
    <p:cViewPr>
      <p:scale>
        <a:sx n="33" d="100"/>
        <a:sy n="33" d="100"/>
      </p:scale>
      <p:origin x="0" y="0"/>
    </p:cViewPr>
  </p:outlineViewPr>
  <p:notesTextViewPr>
    <p:cViewPr>
      <p:scale>
        <a:sx n="30" d="100"/>
        <a:sy n="3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microsoft.com/office/2018/10/relationships/authors" Targe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1" name="Google Shape;9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566955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73938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244881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25008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912265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249447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104001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118026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023169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228226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786971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153841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E5AA1"/>
        </a:solidFill>
        <a:effectLst/>
      </p:bgPr>
    </p:bg>
    <p:spTree>
      <p:nvGrpSpPr>
        <p:cNvPr id="1" name="Shape 92"/>
        <p:cNvGrpSpPr/>
        <p:nvPr/>
      </p:nvGrpSpPr>
      <p:grpSpPr>
        <a:xfrm>
          <a:off x="0" y="0"/>
          <a:ext cx="0" cy="0"/>
          <a:chOff x="0" y="0"/>
          <a:chExt cx="0" cy="0"/>
        </a:xfrm>
      </p:grpSpPr>
      <p:pic>
        <p:nvPicPr>
          <p:cNvPr id="94" name="Google Shape;94;p7" descr="preencoded.png"/>
          <p:cNvPicPr preferRelativeResize="0"/>
          <p:nvPr/>
        </p:nvPicPr>
        <p:blipFill rotWithShape="1">
          <a:blip r:embed="rId3">
            <a:alphaModFix/>
          </a:blip>
          <a:srcRect/>
          <a:stretch/>
        </p:blipFill>
        <p:spPr>
          <a:xfrm>
            <a:off x="0" y="952500"/>
            <a:ext cx="95250" cy="1428750"/>
          </a:xfrm>
          <a:prstGeom prst="rect">
            <a:avLst/>
          </a:prstGeom>
          <a:noFill/>
          <a:ln>
            <a:noFill/>
          </a:ln>
        </p:spPr>
      </p:pic>
      <p:pic>
        <p:nvPicPr>
          <p:cNvPr id="95" name="Google Shape;95;p7" descr="preencoded.png"/>
          <p:cNvPicPr preferRelativeResize="0"/>
          <p:nvPr/>
        </p:nvPicPr>
        <p:blipFill rotWithShape="1">
          <a:blip r:embed="rId4">
            <a:alphaModFix/>
          </a:blip>
          <a:srcRect/>
          <a:stretch/>
        </p:blipFill>
        <p:spPr>
          <a:xfrm>
            <a:off x="1428750" y="3705226"/>
            <a:ext cx="128885" cy="4824000"/>
          </a:xfrm>
          <a:prstGeom prst="rect">
            <a:avLst/>
          </a:prstGeom>
          <a:noFill/>
          <a:ln>
            <a:noFill/>
          </a:ln>
        </p:spPr>
      </p:pic>
      <p:sp>
        <p:nvSpPr>
          <p:cNvPr id="96" name="Google Shape;96;p7"/>
          <p:cNvSpPr/>
          <p:nvPr/>
        </p:nvSpPr>
        <p:spPr>
          <a:xfrm>
            <a:off x="400049" y="1314450"/>
            <a:ext cx="16087725" cy="800100"/>
          </a:xfrm>
          <a:prstGeom prst="rect">
            <a:avLst/>
          </a:prstGeom>
          <a:noFill/>
          <a:ln>
            <a:noFill/>
          </a:ln>
        </p:spPr>
        <p:txBody>
          <a:bodyPr spcFirstLastPara="1" wrap="square" lIns="0" tIns="0" rIns="0" bIns="0" anchor="t" anchorCtr="0">
            <a:noAutofit/>
          </a:bodyPr>
          <a:lstStyle/>
          <a:p>
            <a:pPr marL="0" marR="0" lvl="0" indent="0" rtl="0">
              <a:lnSpc>
                <a:spcPct val="116666"/>
              </a:lnSpc>
              <a:spcBef>
                <a:spcPts val="0"/>
              </a:spcBef>
              <a:spcAft>
                <a:spcPts val="0"/>
              </a:spcAft>
              <a:buClr>
                <a:srgbClr val="FFFFFF"/>
              </a:buClr>
              <a:buSzPts val="5400"/>
              <a:buFont typeface="Roboto"/>
              <a:buNone/>
            </a:pPr>
            <a:r>
              <a:rPr lang="en-US" sz="5400" b="1" i="0" u="none" strike="noStrike" cap="none" dirty="0" err="1">
                <a:solidFill>
                  <a:srgbClr val="FFFFFF"/>
                </a:solidFill>
                <a:latin typeface="Roboto"/>
                <a:ea typeface="Roboto"/>
                <a:cs typeface="Roboto"/>
                <a:sym typeface="Roboto"/>
              </a:rPr>
              <a:t>Vektordatenanalyse</a:t>
            </a:r>
            <a:endParaRPr lang="en-US" sz="5400" b="1" i="0" u="none" strike="noStrike" cap="none" dirty="0">
              <a:solidFill>
                <a:srgbClr val="FFFFFF"/>
              </a:solidFill>
              <a:latin typeface="Roboto"/>
              <a:ea typeface="Roboto"/>
              <a:cs typeface="Roboto"/>
              <a:sym typeface="Roboto"/>
            </a:endParaRPr>
          </a:p>
        </p:txBody>
      </p:sp>
      <p:sp>
        <p:nvSpPr>
          <p:cNvPr id="97" name="Google Shape;97;p7"/>
          <p:cNvSpPr/>
          <p:nvPr/>
        </p:nvSpPr>
        <p:spPr>
          <a:xfrm>
            <a:off x="2032982" y="3851453"/>
            <a:ext cx="14466824" cy="5504165"/>
          </a:xfrm>
          <a:prstGeom prst="rect">
            <a:avLst/>
          </a:prstGeom>
          <a:noFill/>
          <a:ln>
            <a:noFill/>
          </a:ln>
        </p:spPr>
        <p:txBody>
          <a:bodyPr spcFirstLastPara="1" wrap="square" lIns="0" tIns="0" rIns="0" bIns="0" anchor="t" anchorCtr="0">
            <a:noAutofit/>
          </a:bodyPr>
          <a:lstStyle/>
          <a:p>
            <a:pPr algn="just">
              <a:lnSpc>
                <a:spcPct val="117999"/>
              </a:lnSpc>
              <a:buClr>
                <a:srgbClr val="FFFFFF"/>
              </a:buClr>
              <a:buSzPts val="3750"/>
            </a:pPr>
            <a:r>
              <a:rPr lang="de-DE" sz="3550" i="0" u="none" strike="noStrike" cap="none" dirty="0">
                <a:solidFill>
                  <a:srgbClr val="FFFFFF"/>
                </a:solidFill>
                <a:latin typeface="Urbanist Medium"/>
                <a:ea typeface="Urbanist Medium"/>
                <a:cs typeface="Urbanist Medium"/>
                <a:sym typeface="Urbanist"/>
              </a:rPr>
              <a:t>Die Vektordatenanalyse befasst sich mit der Verarbeitung und Analyse von Vektordaten, wie Punkten, Linien und Polygonen, um geografische Muster und Trends zu identifizieren. Sie nutzt Geoinformationssysteme und fortschrittliche Analysetechniken, um fundierte Entscheidungen in Bereichen wie Stadtplanung, Umweltmanagement und Transportwesen zu treffen, und ermöglicht so die Lösung komplexer geografischer Probleme.</a:t>
            </a:r>
            <a:endParaRPr lang="en-US" sz="3550" i="0" u="none" strike="noStrike" cap="none" dirty="0">
              <a:solidFill>
                <a:schemeClr val="dk1"/>
              </a:solidFill>
              <a:latin typeface="Urbanist Medium"/>
              <a:ea typeface="Urbanist Medium"/>
              <a:cs typeface="Urbanist Medium"/>
              <a:sym typeface="Urbani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7" name="Grafik 6">
            <a:extLst>
              <a:ext uri="{FF2B5EF4-FFF2-40B4-BE49-F238E27FC236}">
                <a16:creationId xmlns:a16="http://schemas.microsoft.com/office/drawing/2014/main" id="{8848AECA-F7B3-A8C0-987B-B77319D27005}"/>
              </a:ext>
            </a:extLst>
          </p:cNvPr>
          <p:cNvPicPr>
            <a:picLocks noChangeAspect="1"/>
          </p:cNvPicPr>
          <p:nvPr/>
        </p:nvPicPr>
        <p:blipFill>
          <a:blip r:embed="rId3"/>
          <a:stretch>
            <a:fillRect/>
          </a:stretch>
        </p:blipFill>
        <p:spPr>
          <a:xfrm>
            <a:off x="10024884" y="6469787"/>
            <a:ext cx="2112898" cy="1286868"/>
          </a:xfrm>
          <a:prstGeom prst="rect">
            <a:avLst/>
          </a:prstGeom>
        </p:spPr>
      </p:pic>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4">
            <a:alphaModFix/>
          </a:blip>
          <a:srcRect/>
          <a:stretch/>
        </p:blipFill>
        <p:spPr>
          <a:xfrm>
            <a:off x="14501813" y="8669836"/>
            <a:ext cx="3786113" cy="939670"/>
          </a:xfrm>
          <a:prstGeom prst="rect">
            <a:avLst/>
          </a:prstGeom>
          <a:noFill/>
          <a:ln>
            <a:noFill/>
          </a:ln>
        </p:spPr>
      </p:pic>
      <p:sp>
        <p:nvSpPr>
          <p:cNvPr id="69" name="Google Shape;69;p5"/>
          <p:cNvSpPr/>
          <p:nvPr/>
        </p:nvSpPr>
        <p:spPr>
          <a:xfrm>
            <a:off x="14787563" y="8831761"/>
            <a:ext cx="3233737"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a:t>
            </a:r>
            <a:r>
              <a:rPr lang="en-US" sz="1800" b="1" dirty="0">
                <a:solidFill>
                  <a:srgbClr val="FFFFFF"/>
                </a:solidFill>
                <a:latin typeface="Roboto"/>
                <a:ea typeface="Roboto"/>
                <a:cs typeface="Roboto"/>
                <a:sym typeface="Roboto"/>
              </a:rPr>
              <a:t>9</a:t>
            </a:r>
            <a:r>
              <a:rPr lang="en-US" sz="1800" b="1" i="0" u="none" strike="noStrike" cap="none" dirty="0">
                <a:solidFill>
                  <a:srgbClr val="FFFFFF"/>
                </a:solidFill>
                <a:latin typeface="Roboto"/>
                <a:ea typeface="Roboto"/>
                <a:cs typeface="Roboto"/>
                <a:sym typeface="Roboto"/>
              </a:rPr>
              <a:t>: Dijkstra</a:t>
            </a:r>
          </a:p>
          <a:p>
            <a:pPr>
              <a:lnSpc>
                <a:spcPct val="117857"/>
              </a:lnSpc>
              <a:buClr>
                <a:srgbClr val="FFFFFF"/>
              </a:buClr>
              <a:buSzPts val="2100"/>
            </a:pPr>
            <a:r>
              <a:rPr lang="en-US" sz="180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eigene</a:t>
            </a:r>
            <a:r>
              <a:rPr lang="en-US" sz="180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Quelle</a:t>
            </a:r>
            <a:endParaRPr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dirty="0" err="1">
                <a:solidFill>
                  <a:srgbClr val="1E1E1E"/>
                </a:solidFill>
                <a:latin typeface="Urbanist Black"/>
                <a:ea typeface="Urbanist Black"/>
                <a:cs typeface="Urbanist Black"/>
                <a:sym typeface="Urbanist Black"/>
              </a:rPr>
              <a:t>Grundlegende</a:t>
            </a:r>
            <a:r>
              <a:rPr lang="en-US" sz="3000" dirty="0">
                <a:solidFill>
                  <a:srgbClr val="1E1E1E"/>
                </a:solidFill>
                <a:latin typeface="Urbanist Black"/>
                <a:ea typeface="Urbanist Black"/>
                <a:cs typeface="Urbanist Black"/>
                <a:sym typeface="Urbanist Black"/>
              </a:rPr>
              <a:t> </a:t>
            </a:r>
            <a:r>
              <a:rPr lang="en-US" sz="3000" dirty="0" err="1">
                <a:solidFill>
                  <a:srgbClr val="1E1E1E"/>
                </a:solidFill>
                <a:latin typeface="Urbanist Black"/>
                <a:ea typeface="Urbanist Black"/>
                <a:cs typeface="Urbanist Black"/>
                <a:sym typeface="Urbanist Black"/>
              </a:rPr>
              <a:t>Algorithmen</a:t>
            </a:r>
            <a:r>
              <a:rPr lang="en-US" sz="3000" dirty="0">
                <a:solidFill>
                  <a:srgbClr val="1E1E1E"/>
                </a:solidFill>
                <a:latin typeface="Urbanist Black"/>
                <a:ea typeface="Urbanist Black"/>
                <a:cs typeface="Urbanist Black"/>
                <a:sym typeface="Urbanist Black"/>
              </a:rPr>
              <a:t>: 2 </a:t>
            </a:r>
            <a:r>
              <a:rPr lang="en-US" sz="3000" dirty="0" err="1">
                <a:solidFill>
                  <a:srgbClr val="1E1E1E"/>
                </a:solidFill>
                <a:latin typeface="Urbanist Black"/>
                <a:ea typeface="Urbanist Black"/>
                <a:cs typeface="Urbanist Black"/>
                <a:sym typeface="Urbanist Black"/>
              </a:rPr>
              <a:t>Beispiele</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373671" y="4133850"/>
            <a:ext cx="9612382" cy="4886325"/>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Point in Polygon</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 </a:t>
            </a:r>
            <a:r>
              <a:rPr lang="de-DE" sz="2400" b="1" i="0" u="none" strike="noStrike" cap="none" dirty="0">
                <a:solidFill>
                  <a:schemeClr val="tx1"/>
                </a:solidFill>
                <a:latin typeface="Urbanist Medium"/>
                <a:ea typeface="Urbanist Medium"/>
                <a:cs typeface="Urbanist Medium"/>
                <a:sym typeface="Urbanist"/>
              </a:rPr>
              <a:t>Ray-Casting Algorithmus</a:t>
            </a:r>
            <a:r>
              <a:rPr lang="de-DE" sz="2400" i="0" u="none" strike="noStrike" cap="none" dirty="0">
                <a:solidFill>
                  <a:schemeClr val="tx1"/>
                </a:solidFill>
                <a:latin typeface="Urbanist Medium"/>
                <a:ea typeface="Urbanist Medium"/>
                <a:cs typeface="Urbanist Medium"/>
                <a:sym typeface="Urbanist"/>
              </a:rPr>
              <a:t> (Wenn ich der Punkt bin und in beliebiger Richtung einen Strahl abfeuere, wie oft kreuzt dieser Strahl die Kante des Polygons?)</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 </a:t>
            </a:r>
            <a:r>
              <a:rPr lang="de-DE" sz="2400" b="1" i="0" u="none" strike="noStrike" cap="none" dirty="0">
                <a:solidFill>
                  <a:schemeClr val="tx1"/>
                </a:solidFill>
                <a:latin typeface="Urbanist Medium"/>
                <a:ea typeface="Urbanist Medium"/>
                <a:cs typeface="Urbanist Medium"/>
                <a:sym typeface="Urbanist"/>
              </a:rPr>
              <a:t>Winding </a:t>
            </a:r>
            <a:r>
              <a:rPr lang="de-DE" sz="2400" b="1" i="0" u="none" strike="noStrike" cap="none" dirty="0" err="1">
                <a:solidFill>
                  <a:schemeClr val="tx1"/>
                </a:solidFill>
                <a:latin typeface="Urbanist Medium"/>
                <a:ea typeface="Urbanist Medium"/>
                <a:cs typeface="Urbanist Medium"/>
                <a:sym typeface="Urbanist"/>
              </a:rPr>
              <a:t>Number</a:t>
            </a:r>
            <a:r>
              <a:rPr lang="de-DE" sz="2400" b="1" i="0" u="none" strike="noStrike" cap="none" dirty="0">
                <a:solidFill>
                  <a:schemeClr val="tx1"/>
                </a:solidFill>
                <a:latin typeface="Urbanist Medium"/>
                <a:ea typeface="Urbanist Medium"/>
                <a:cs typeface="Urbanist Medium"/>
                <a:sym typeface="Urbanist"/>
              </a:rPr>
              <a:t> Algorithmus </a:t>
            </a:r>
            <a:r>
              <a:rPr lang="de-DE" sz="2400" i="0" u="none" strike="noStrike" cap="none" dirty="0">
                <a:solidFill>
                  <a:schemeClr val="tx1"/>
                </a:solidFill>
                <a:latin typeface="Urbanist Medium"/>
                <a:ea typeface="Urbanist Medium"/>
                <a:cs typeface="Urbanist Medium"/>
                <a:sym typeface="Urbanist"/>
              </a:rPr>
              <a:t>(Wenn ich der Punkt bin und der Reihe nach in alle Ecken (zu allen Stützpunkten) des Polygons gucke, habe ich mich am Ende einmal um meine eigene Achse gedreht?)</a:t>
            </a:r>
          </a:p>
          <a:p>
            <a:pPr algn="just">
              <a:lnSpc>
                <a:spcPct val="115625"/>
              </a:lnSpc>
              <a:buClr>
                <a:srgbClr val="1E1E1E"/>
              </a:buClr>
              <a:buSzPts val="2400"/>
            </a:pPr>
            <a:endParaRPr lang="de-DE" sz="2400" i="0" u="none" strike="noStrike" cap="none" dirty="0">
              <a:solidFill>
                <a:schemeClr val="tx1"/>
              </a:solidFill>
              <a:latin typeface="Urbanist Medium"/>
              <a:ea typeface="Urbanist Medium"/>
              <a:cs typeface="Urbanist Medium"/>
              <a:sym typeface="Urbanist"/>
            </a:endParaRP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Kürzester Weg</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 </a:t>
            </a:r>
            <a:r>
              <a:rPr lang="de-DE" sz="2400" b="1" i="0" u="none" strike="noStrike" cap="none" dirty="0">
                <a:solidFill>
                  <a:schemeClr val="tx1"/>
                </a:solidFill>
                <a:latin typeface="Urbanist Medium"/>
                <a:ea typeface="Urbanist Medium"/>
                <a:cs typeface="Urbanist Medium"/>
                <a:sym typeface="Urbanist"/>
              </a:rPr>
              <a:t>Dijkstra-Algorithmus</a:t>
            </a:r>
            <a:r>
              <a:rPr lang="de-DE" sz="2400" i="0" u="none" strike="noStrike" cap="none" dirty="0">
                <a:solidFill>
                  <a:schemeClr val="tx1"/>
                </a:solidFill>
                <a:latin typeface="Urbanist Medium"/>
                <a:ea typeface="Urbanist Medium"/>
                <a:cs typeface="Urbanist Medium"/>
                <a:sym typeface="Urbanist"/>
              </a:rPr>
              <a:t> (Problem: Wie komme ich am schnellsten von einem Startpunkt (S) durch ein Netzwerk mit mehreren Knoten (bspw. Kreuzungen) und Kanten (bspw. Straßen) zum Endpunkt (E)?)</a:t>
            </a:r>
            <a:endParaRPr lang="en-US" sz="2300" b="0" i="0" u="none" strike="noStrike" cap="none" dirty="0">
              <a:solidFill>
                <a:schemeClr val="tx1"/>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5">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i="0" u="none" strike="noStrike" cap="none" dirty="0" err="1">
                <a:solidFill>
                  <a:srgbClr val="FFFFFF"/>
                </a:solidFill>
                <a:latin typeface="Roboto"/>
                <a:ea typeface="Roboto"/>
                <a:cs typeface="Roboto"/>
                <a:sym typeface="Roboto"/>
              </a:rPr>
              <a:t>Algorithmen</a:t>
            </a:r>
            <a:endParaRPr sz="5400" b="1" i="0" u="none" strike="noStrike" cap="none" dirty="0">
              <a:solidFill>
                <a:schemeClr val="dk1"/>
              </a:solidFill>
              <a:latin typeface="Roboto"/>
              <a:ea typeface="Roboto"/>
              <a:cs typeface="Roboto"/>
              <a:sym typeface="Roboto"/>
            </a:endParaRPr>
          </a:p>
        </p:txBody>
      </p:sp>
      <p:pic>
        <p:nvPicPr>
          <p:cNvPr id="9" name="Grafik 8">
            <a:extLst>
              <a:ext uri="{FF2B5EF4-FFF2-40B4-BE49-F238E27FC236}">
                <a16:creationId xmlns:a16="http://schemas.microsoft.com/office/drawing/2014/main" id="{2A0EB21F-4A9A-85A7-7ACD-FF9E74F2C0F7}"/>
              </a:ext>
            </a:extLst>
          </p:cNvPr>
          <p:cNvPicPr>
            <a:picLocks noChangeAspect="1"/>
          </p:cNvPicPr>
          <p:nvPr/>
        </p:nvPicPr>
        <p:blipFill>
          <a:blip r:embed="rId6"/>
          <a:stretch>
            <a:fillRect/>
          </a:stretch>
        </p:blipFill>
        <p:spPr>
          <a:xfrm>
            <a:off x="11453173" y="1276350"/>
            <a:ext cx="5831798" cy="2540863"/>
          </a:xfrm>
          <a:prstGeom prst="rect">
            <a:avLst/>
          </a:prstGeom>
        </p:spPr>
      </p:pic>
      <p:pic>
        <p:nvPicPr>
          <p:cNvPr id="11" name="Google Shape;67;p5" descr="preencoded.png">
            <a:extLst>
              <a:ext uri="{FF2B5EF4-FFF2-40B4-BE49-F238E27FC236}">
                <a16:creationId xmlns:a16="http://schemas.microsoft.com/office/drawing/2014/main" id="{FE7A760C-6576-C1E3-C752-306003812256}"/>
              </a:ext>
            </a:extLst>
          </p:cNvPr>
          <p:cNvPicPr preferRelativeResize="0"/>
          <p:nvPr/>
        </p:nvPicPr>
        <p:blipFill rotWithShape="1">
          <a:blip r:embed="rId4">
            <a:alphaModFix/>
          </a:blip>
          <a:srcRect/>
          <a:stretch/>
        </p:blipFill>
        <p:spPr>
          <a:xfrm>
            <a:off x="14476808" y="4001353"/>
            <a:ext cx="3786113" cy="939670"/>
          </a:xfrm>
          <a:prstGeom prst="rect">
            <a:avLst/>
          </a:prstGeom>
          <a:noFill/>
          <a:ln>
            <a:noFill/>
          </a:ln>
        </p:spPr>
      </p:pic>
      <p:sp>
        <p:nvSpPr>
          <p:cNvPr id="12" name="Google Shape;69;p5">
            <a:extLst>
              <a:ext uri="{FF2B5EF4-FFF2-40B4-BE49-F238E27FC236}">
                <a16:creationId xmlns:a16="http://schemas.microsoft.com/office/drawing/2014/main" id="{3CDB5C10-C00C-EFBE-F793-23F0CD55AC1A}"/>
              </a:ext>
            </a:extLst>
          </p:cNvPr>
          <p:cNvSpPr/>
          <p:nvPr/>
        </p:nvSpPr>
        <p:spPr>
          <a:xfrm>
            <a:off x="14762558" y="4163278"/>
            <a:ext cx="3233737"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Abb.8: Ray-Casting</a:t>
            </a:r>
          </a:p>
          <a:p>
            <a:pPr>
              <a:lnSpc>
                <a:spcPct val="117857"/>
              </a:lnSpc>
              <a:buClr>
                <a:srgbClr val="FFFFFF"/>
              </a:buClr>
              <a:buSzPts val="2100"/>
            </a:pPr>
            <a:r>
              <a:rPr lang="en-US" sz="180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eigene</a:t>
            </a:r>
            <a:r>
              <a:rPr lang="en-US" sz="180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Quelle</a:t>
            </a:r>
            <a:endParaRPr sz="1800" b="1" i="0" u="none" strike="noStrike" cap="none" dirty="0">
              <a:solidFill>
                <a:schemeClr val="dk1"/>
              </a:solidFill>
              <a:latin typeface="Roboto"/>
              <a:ea typeface="Roboto"/>
              <a:cs typeface="Roboto"/>
              <a:sym typeface="Roboto"/>
            </a:endParaRPr>
          </a:p>
        </p:txBody>
      </p:sp>
      <p:pic>
        <p:nvPicPr>
          <p:cNvPr id="6" name="Grafik 5" descr="Ein Bild, das Diagramm, Screenshot, Quadrat, Design enthält.&#10;&#10;Automatisch generierte Beschreibung">
            <a:extLst>
              <a:ext uri="{FF2B5EF4-FFF2-40B4-BE49-F238E27FC236}">
                <a16:creationId xmlns:a16="http://schemas.microsoft.com/office/drawing/2014/main" id="{E2C0831A-4CFD-1FAE-1AE6-9DF13DFCB466}"/>
              </a:ext>
            </a:extLst>
          </p:cNvPr>
          <p:cNvPicPr>
            <a:picLocks noChangeAspect="1"/>
          </p:cNvPicPr>
          <p:nvPr/>
        </p:nvPicPr>
        <p:blipFill>
          <a:blip r:embed="rId7"/>
          <a:stretch>
            <a:fillRect/>
          </a:stretch>
        </p:blipFill>
        <p:spPr>
          <a:xfrm>
            <a:off x="14187137" y="5345977"/>
            <a:ext cx="2578735" cy="3102819"/>
          </a:xfrm>
          <a:prstGeom prst="rect">
            <a:avLst/>
          </a:prstGeom>
        </p:spPr>
      </p:pic>
    </p:spTree>
    <p:extLst>
      <p:ext uri="{BB962C8B-B14F-4D97-AF65-F5344CB8AC3E}">
        <p14:creationId xmlns:p14="http://schemas.microsoft.com/office/powerpoint/2010/main" val="328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1" name="Google Shape;71;p5"/>
          <p:cNvSpPr/>
          <p:nvPr/>
        </p:nvSpPr>
        <p:spPr>
          <a:xfrm>
            <a:off x="1173255" y="3412734"/>
            <a:ext cx="15661726" cy="6119573"/>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de-DE" sz="2400" dirty="0">
                <a:solidFill>
                  <a:schemeClr val="tx1"/>
                </a:solidFill>
                <a:latin typeface="Urbanist Medium"/>
                <a:ea typeface="Urbanist Medium"/>
                <a:cs typeface="Urbanist Medium"/>
                <a:sym typeface="Urbanist"/>
              </a:rPr>
              <a:t>Bei der Vektordatenanalyse wird man oft vor verschiedenen Herausforderungen gestellt:</a:t>
            </a:r>
          </a:p>
          <a:p>
            <a:pPr algn="just">
              <a:lnSpc>
                <a:spcPct val="115625"/>
              </a:lnSpc>
              <a:buClr>
                <a:srgbClr val="1E1E1E"/>
              </a:buClr>
              <a:buSzPts val="2400"/>
            </a:pPr>
            <a:endParaRPr lang="de-DE" sz="2400" b="1" dirty="0">
              <a:solidFill>
                <a:schemeClr val="tx1"/>
              </a:solidFill>
              <a:latin typeface="Urbanist Medium"/>
              <a:ea typeface="Urbanist Medium"/>
              <a:cs typeface="Urbanist Medium"/>
              <a:sym typeface="Urbanist"/>
            </a:endParaRP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1.  </a:t>
            </a:r>
            <a:r>
              <a:rPr lang="de-DE" sz="2400" b="1" i="0" u="none" strike="noStrike" cap="none" dirty="0">
                <a:solidFill>
                  <a:schemeClr val="tx1"/>
                </a:solidFill>
                <a:latin typeface="Urbanist Medium"/>
                <a:ea typeface="Urbanist Medium"/>
                <a:cs typeface="Urbanist Medium"/>
                <a:sym typeface="Urbanist"/>
              </a:rPr>
              <a:t>Datenqualität</a:t>
            </a:r>
            <a:r>
              <a:rPr lang="de-DE" sz="2400" i="0" u="none" strike="noStrike" cap="none" dirty="0">
                <a:solidFill>
                  <a:schemeClr val="tx1"/>
                </a:solidFill>
                <a:latin typeface="Urbanist Medium"/>
                <a:ea typeface="Urbanist Medium"/>
                <a:cs typeface="Urbanist Medium"/>
                <a:sym typeface="Urbanist"/>
              </a:rPr>
              <a:t>: Unvollständige, ungenaue oder veraltete Daten. </a:t>
            </a:r>
          </a:p>
          <a:p>
            <a:pPr algn="just">
              <a:lnSpc>
                <a:spcPct val="115625"/>
              </a:lnSpc>
              <a:spcAft>
                <a:spcPts val="600"/>
              </a:spcAft>
              <a:buClr>
                <a:srgbClr val="1E1E1E"/>
              </a:buClr>
              <a:buSzPts val="2400"/>
            </a:pPr>
            <a:r>
              <a:rPr lang="de-DE" sz="2400" i="0" u="none" strike="noStrike" cap="none" dirty="0">
                <a:solidFill>
                  <a:schemeClr val="tx1"/>
                </a:solidFill>
                <a:latin typeface="Urbanist Medium"/>
                <a:ea typeface="Urbanist Medium"/>
                <a:cs typeface="Urbanist Medium"/>
                <a:sym typeface="Urbanist"/>
              </a:rPr>
              <a:t>Lösung: Regelmäßiges Überprüfen und Aktualisieren von Datenquellen, Verwendung von Metadaten zur Bewertung der Datenqualität, </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2. </a:t>
            </a:r>
            <a:r>
              <a:rPr lang="de-DE" sz="2400" b="1" i="0" u="none" strike="noStrike" cap="none" dirty="0">
                <a:solidFill>
                  <a:schemeClr val="tx1"/>
                </a:solidFill>
                <a:latin typeface="Urbanist Medium"/>
                <a:ea typeface="Urbanist Medium"/>
                <a:cs typeface="Urbanist Medium"/>
                <a:sym typeface="Urbanist"/>
              </a:rPr>
              <a:t>Komplexe Analysen</a:t>
            </a:r>
            <a:r>
              <a:rPr lang="de-DE" sz="2400" i="0" u="none" strike="noStrike" cap="none" dirty="0">
                <a:solidFill>
                  <a:schemeClr val="tx1"/>
                </a:solidFill>
                <a:latin typeface="Urbanist Medium"/>
                <a:ea typeface="Urbanist Medium"/>
                <a:cs typeface="Urbanist Medium"/>
                <a:sym typeface="Urbanist"/>
              </a:rPr>
              <a:t>: erfordern oft fortgeschrittene Kenntnisse in GIS-Techniken sowie Auswahl geeigneter Werkzeuge und Algorithmen.</a:t>
            </a:r>
          </a:p>
          <a:p>
            <a:pPr algn="just">
              <a:lnSpc>
                <a:spcPct val="115625"/>
              </a:lnSpc>
              <a:spcAft>
                <a:spcPts val="600"/>
              </a:spcAft>
              <a:buClr>
                <a:srgbClr val="1E1E1E"/>
              </a:buClr>
              <a:buSzPts val="2400"/>
            </a:pPr>
            <a:r>
              <a:rPr lang="de-DE" sz="2400" i="0" u="none" strike="noStrike" cap="none" dirty="0">
                <a:solidFill>
                  <a:schemeClr val="tx1"/>
                </a:solidFill>
                <a:latin typeface="Urbanist Medium"/>
                <a:ea typeface="Urbanist Medium"/>
                <a:cs typeface="Urbanist Medium"/>
                <a:sym typeface="Urbanist"/>
              </a:rPr>
              <a:t>Lösung: Fortlaufende Schulung der Mitarbeiter, Nutzung von Fachliteratur, Zusammenarbeit mit erfahrenen Experten </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3. </a:t>
            </a:r>
            <a:r>
              <a:rPr lang="de-DE" sz="2400" b="1" i="0" u="none" strike="noStrike" cap="none" dirty="0">
                <a:solidFill>
                  <a:schemeClr val="tx1"/>
                </a:solidFill>
                <a:latin typeface="Urbanist Medium"/>
                <a:ea typeface="Urbanist Medium"/>
                <a:cs typeface="Urbanist Medium"/>
                <a:sym typeface="Urbanist"/>
              </a:rPr>
              <a:t>Datenintegration</a:t>
            </a:r>
            <a:r>
              <a:rPr lang="de-DE" sz="2400" i="0" u="none" strike="noStrike" cap="none" dirty="0">
                <a:solidFill>
                  <a:schemeClr val="tx1"/>
                </a:solidFill>
                <a:latin typeface="Urbanist Medium"/>
                <a:ea typeface="Urbanist Medium"/>
                <a:cs typeface="Urbanist Medium"/>
                <a:sym typeface="Urbanist"/>
              </a:rPr>
              <a:t>: aus verschiedenen Quellen und Formaten kann schwierig sein.</a:t>
            </a:r>
          </a:p>
          <a:p>
            <a:pPr algn="just">
              <a:lnSpc>
                <a:spcPct val="115625"/>
              </a:lnSpc>
              <a:spcAft>
                <a:spcPts val="600"/>
              </a:spcAft>
              <a:buClr>
                <a:srgbClr val="1E1E1E"/>
              </a:buClr>
              <a:buSzPts val="2400"/>
            </a:pPr>
            <a:r>
              <a:rPr lang="de-DE" sz="2400" i="0" u="none" strike="noStrike" cap="none" dirty="0">
                <a:solidFill>
                  <a:schemeClr val="tx1"/>
                </a:solidFill>
                <a:latin typeface="Urbanist Medium"/>
                <a:ea typeface="Urbanist Medium"/>
                <a:cs typeface="Urbanist Medium"/>
                <a:sym typeface="Urbanist"/>
              </a:rPr>
              <a:t>Lösung: Standardisierung von Datenformaten und -strukturen, Verwendung von Interoperabilitätsstandards wie OGC, Einsatz von ETL (Extract, Transform, Load)-Werkzeugen zur Datenintegration, </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4. </a:t>
            </a:r>
            <a:r>
              <a:rPr lang="de-DE" sz="2400" b="1" i="0" u="none" strike="noStrike" cap="none" dirty="0">
                <a:solidFill>
                  <a:schemeClr val="tx1"/>
                </a:solidFill>
                <a:latin typeface="Urbanist Medium"/>
                <a:ea typeface="Urbanist Medium"/>
                <a:cs typeface="Urbanist Medium"/>
                <a:sym typeface="Urbanist"/>
              </a:rPr>
              <a:t>Verarbeitung großer Datenmengen</a:t>
            </a:r>
            <a:r>
              <a:rPr lang="de-DE" sz="2400" i="0" u="none" strike="noStrike" cap="none" dirty="0">
                <a:solidFill>
                  <a:schemeClr val="tx1"/>
                </a:solidFill>
                <a:latin typeface="Urbanist Medium"/>
                <a:ea typeface="Urbanist Medium"/>
                <a:cs typeface="Urbanist Medium"/>
                <a:sym typeface="Urbanist"/>
              </a:rPr>
              <a:t>: zeitaufwändig und erfordert leistungsfähige Hardware und Algorithmen.</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Lösung: Einsatz von leistungsstarker Hardware wie Multi-Core-Prozessoren und Grafikkarten, Nutzung von Parallelverarbeitungstechniken, Optimierung von Datenbankabfragen und Analysealgorithmen</a:t>
            </a:r>
            <a:endParaRPr lang="en-US" sz="2300" b="0" i="0" u="none" strike="noStrike" cap="none" dirty="0">
              <a:solidFill>
                <a:schemeClr val="tx1"/>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3">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i="0" u="none" strike="noStrike" cap="none" dirty="0" err="1">
                <a:solidFill>
                  <a:srgbClr val="FFFFFF"/>
                </a:solidFill>
                <a:latin typeface="Roboto"/>
                <a:ea typeface="Roboto"/>
                <a:cs typeface="Roboto"/>
                <a:sym typeface="Roboto"/>
              </a:rPr>
              <a:t>Herausforderungen</a:t>
            </a:r>
            <a:endParaRPr sz="5400" b="1" i="0" u="none" strike="noStrike" cap="none"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68103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8" descr="preencoded.png"/>
          <p:cNvPicPr preferRelativeResize="0"/>
          <p:nvPr/>
        </p:nvPicPr>
        <p:blipFill rotWithShape="1">
          <a:blip r:embed="rId3">
            <a:alphaModFix/>
          </a:blip>
          <a:srcRect/>
          <a:stretch/>
        </p:blipFill>
        <p:spPr>
          <a:xfrm>
            <a:off x="0" y="0"/>
            <a:ext cx="18288000" cy="9985056"/>
          </a:xfrm>
          <a:prstGeom prst="rect">
            <a:avLst/>
          </a:prstGeom>
          <a:noFill/>
          <a:ln>
            <a:noFill/>
          </a:ln>
        </p:spPr>
      </p:pic>
      <p:pic>
        <p:nvPicPr>
          <p:cNvPr id="105" name="Google Shape;105;p8" descr="preencoded.png"/>
          <p:cNvPicPr preferRelativeResize="0"/>
          <p:nvPr/>
        </p:nvPicPr>
        <p:blipFill rotWithShape="1">
          <a:blip r:embed="rId4">
            <a:alphaModFix/>
          </a:blip>
          <a:srcRect/>
          <a:stretch/>
        </p:blipFill>
        <p:spPr>
          <a:xfrm>
            <a:off x="16240125" y="9505950"/>
            <a:ext cx="1095375" cy="614474"/>
          </a:xfrm>
          <a:prstGeom prst="rect">
            <a:avLst/>
          </a:prstGeom>
          <a:noFill/>
          <a:ln>
            <a:noFill/>
          </a:ln>
        </p:spPr>
      </p:pic>
      <p:pic>
        <p:nvPicPr>
          <p:cNvPr id="106" name="Google Shape;106;p8" descr="preencoded.png"/>
          <p:cNvPicPr preferRelativeResize="0"/>
          <p:nvPr/>
        </p:nvPicPr>
        <p:blipFill rotWithShape="1">
          <a:blip r:embed="rId5">
            <a:alphaModFix/>
          </a:blip>
          <a:srcRect/>
          <a:stretch/>
        </p:blipFill>
        <p:spPr>
          <a:xfrm>
            <a:off x="876300" y="9572625"/>
            <a:ext cx="1095375" cy="534749"/>
          </a:xfrm>
          <a:prstGeom prst="rect">
            <a:avLst/>
          </a:prstGeom>
          <a:noFill/>
          <a:ln>
            <a:noFill/>
          </a:ln>
        </p:spPr>
      </p:pic>
      <p:pic>
        <p:nvPicPr>
          <p:cNvPr id="107" name="Google Shape;107;p8" descr="preencoded.png"/>
          <p:cNvPicPr preferRelativeResize="0"/>
          <p:nvPr/>
        </p:nvPicPr>
        <p:blipFill rotWithShape="1">
          <a:blip r:embed="rId6">
            <a:alphaModFix/>
          </a:blip>
          <a:srcRect/>
          <a:stretch/>
        </p:blipFill>
        <p:spPr>
          <a:xfrm>
            <a:off x="0" y="952500"/>
            <a:ext cx="95250" cy="1428750"/>
          </a:xfrm>
          <a:prstGeom prst="rect">
            <a:avLst/>
          </a:prstGeom>
          <a:noFill/>
          <a:ln>
            <a:noFill/>
          </a:ln>
        </p:spPr>
      </p:pic>
      <p:sp>
        <p:nvSpPr>
          <p:cNvPr id="113" name="Google Shape;113;p8"/>
          <p:cNvSpPr/>
          <p:nvPr/>
        </p:nvSpPr>
        <p:spPr>
          <a:xfrm>
            <a:off x="904875" y="9391650"/>
            <a:ext cx="1457325" cy="9525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000000"/>
              </a:buClr>
              <a:buSzPts val="750"/>
              <a:buFont typeface="Urbanist"/>
              <a:buNone/>
            </a:pPr>
            <a:r>
              <a:rPr lang="en-US" sz="750" b="1" i="0" u="none" strike="noStrike" cap="none">
                <a:solidFill>
                  <a:srgbClr val="000000"/>
                </a:solidFill>
                <a:latin typeface="Urbanist Black"/>
                <a:ea typeface="Urbanist Black"/>
                <a:cs typeface="Urbanist Black"/>
                <a:sym typeface="Urbanist"/>
              </a:rPr>
              <a:t>partners logos</a:t>
            </a:r>
            <a:endParaRPr sz="750" b="0" i="0" u="none" strike="noStrike" cap="none">
              <a:solidFill>
                <a:schemeClr val="dk1"/>
              </a:solidFill>
              <a:latin typeface="Calibri"/>
              <a:ea typeface="Calibri"/>
              <a:cs typeface="Calibri"/>
              <a:sym typeface="Calibri"/>
            </a:endParaRPr>
          </a:p>
        </p:txBody>
      </p:sp>
      <p:sp>
        <p:nvSpPr>
          <p:cNvPr id="114" name="Google Shape;114;p8"/>
          <p:cNvSpPr/>
          <p:nvPr/>
        </p:nvSpPr>
        <p:spPr>
          <a:xfrm>
            <a:off x="16687800" y="9353550"/>
            <a:ext cx="1600200" cy="104775"/>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000000"/>
              </a:buClr>
              <a:buSzPts val="750"/>
              <a:buFont typeface="Urbanist"/>
              <a:buNone/>
            </a:pPr>
            <a:r>
              <a:rPr lang="en-US" sz="750" b="1" i="0" u="none" strike="noStrike" cap="none">
                <a:solidFill>
                  <a:srgbClr val="000000"/>
                </a:solidFill>
                <a:latin typeface="Urbanist Black"/>
                <a:ea typeface="Urbanist Black"/>
                <a:cs typeface="Urbanist Black"/>
                <a:sym typeface="Urbanist"/>
              </a:rPr>
              <a:t>partners logos</a:t>
            </a:r>
            <a:endParaRPr sz="750" b="0" i="0" u="none" strike="noStrike" cap="none">
              <a:solidFill>
                <a:schemeClr val="dk1"/>
              </a:solidFill>
              <a:latin typeface="Calibri"/>
              <a:ea typeface="Calibri"/>
              <a:cs typeface="Calibri"/>
              <a:sym typeface="Calibri"/>
            </a:endParaRPr>
          </a:p>
        </p:txBody>
      </p:sp>
      <p:sp>
        <p:nvSpPr>
          <p:cNvPr id="115" name="Google Shape;115;p8"/>
          <p:cNvSpPr/>
          <p:nvPr/>
        </p:nvSpPr>
        <p:spPr>
          <a:xfrm>
            <a:off x="428625" y="1314450"/>
            <a:ext cx="7439025" cy="800100"/>
          </a:xfrm>
          <a:prstGeom prst="rect">
            <a:avLst/>
          </a:prstGeom>
          <a:noFill/>
          <a:ln>
            <a:noFill/>
          </a:ln>
        </p:spPr>
        <p:txBody>
          <a:bodyPr spcFirstLastPara="1" wrap="square" lIns="0" tIns="0" rIns="0" bIns="0" anchor="t" anchorCtr="0">
            <a:noAutofit/>
          </a:bodyPr>
          <a:lstStyle/>
          <a:p>
            <a:pPr marL="0" marR="0" lvl="0" indent="0" rtl="0">
              <a:lnSpc>
                <a:spcPct val="116666"/>
              </a:lnSpc>
              <a:spcBef>
                <a:spcPts val="0"/>
              </a:spcBef>
              <a:spcAft>
                <a:spcPts val="0"/>
              </a:spcAft>
              <a:buClr>
                <a:srgbClr val="FFFFFF"/>
              </a:buClr>
              <a:buSzPts val="5400"/>
              <a:buFont typeface="Roboto"/>
              <a:buNone/>
            </a:pPr>
            <a:r>
              <a:rPr lang="en-US" sz="5400" b="1" i="0" u="none" strike="noStrike" cap="none" dirty="0" err="1">
                <a:solidFill>
                  <a:srgbClr val="FFFFFF"/>
                </a:solidFill>
                <a:latin typeface="Roboto"/>
                <a:ea typeface="Roboto"/>
                <a:cs typeface="Roboto"/>
                <a:sym typeface="Roboto"/>
              </a:rPr>
              <a:t>Referenzen</a:t>
            </a:r>
            <a:r>
              <a:rPr lang="en-US" sz="5400" b="1" i="0" u="none" strike="noStrike" cap="none" dirty="0">
                <a:solidFill>
                  <a:srgbClr val="FFFFFF"/>
                </a:solidFill>
                <a:latin typeface="Roboto"/>
                <a:ea typeface="Roboto"/>
                <a:cs typeface="Roboto"/>
                <a:sym typeface="Roboto"/>
              </a:rPr>
              <a:t> </a:t>
            </a:r>
            <a:endParaRPr sz="5400" b="0" i="0" u="none" strike="noStrike" cap="none" dirty="0">
              <a:solidFill>
                <a:schemeClr val="dk1"/>
              </a:solidFill>
              <a:latin typeface="Calibri"/>
              <a:ea typeface="Calibri"/>
              <a:cs typeface="Calibri"/>
              <a:sym typeface="Calibri"/>
            </a:endParaRPr>
          </a:p>
        </p:txBody>
      </p:sp>
      <p:sp>
        <p:nvSpPr>
          <p:cNvPr id="116" name="Google Shape;116;p8"/>
          <p:cNvSpPr/>
          <p:nvPr/>
        </p:nvSpPr>
        <p:spPr>
          <a:xfrm>
            <a:off x="1860549" y="3124200"/>
            <a:ext cx="16162818" cy="4648200"/>
          </a:xfrm>
          <a:prstGeom prst="rect">
            <a:avLst/>
          </a:prstGeom>
          <a:noFill/>
          <a:ln>
            <a:noFill/>
          </a:ln>
        </p:spPr>
        <p:txBody>
          <a:bodyPr spcFirstLastPara="1" wrap="square" lIns="0" tIns="0" rIns="0" bIns="0" anchor="ctr" anchorCtr="0">
            <a:noAutofit/>
          </a:bodyPr>
          <a:lstStyle/>
          <a:p>
            <a:pPr>
              <a:lnSpc>
                <a:spcPct val="200000"/>
              </a:lnSpc>
              <a:buClr>
                <a:srgbClr val="FFFFFF"/>
              </a:buClr>
              <a:buSzPts val="2100"/>
            </a:pP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Abb.1: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Netzwerkanalyse</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 </a:t>
            </a:r>
            <a:r>
              <a:rPr lang="en-US" sz="2250" dirty="0">
                <a:solidFill>
                  <a:srgbClr val="F2F2F2"/>
                </a:solidFill>
                <a:latin typeface="Urbanist Medium" panose="020B0A04040200000203" pitchFamily="34" charset="77"/>
                <a:ea typeface="Urbanist Medium" panose="020B0A04040200000203" pitchFamily="34" charset="77"/>
                <a:cs typeface="Urbanist Medium" panose="020B0A04040200000203" pitchFamily="34" charset="77"/>
                <a:sym typeface="Roboto"/>
              </a:rPr>
              <a:t>https://www.flickr.com/photos/walkingsf/8520425498/in/album-72157628993413851/</a:t>
            </a:r>
          </a:p>
          <a:p>
            <a:pPr>
              <a:lnSpc>
                <a:spcPct val="200000"/>
              </a:lnSpc>
              <a:buClr>
                <a:srgbClr val="FFFFFF"/>
              </a:buClr>
              <a:buSzPts val="2100"/>
            </a:pP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Abb.2: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Vektordaten</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 https://commons.wikimedia.org/wiki/File:Raster</a:t>
            </a:r>
            <a:r>
              <a:rPr lang="en-US" sz="2250" b="1"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_</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vector</a:t>
            </a:r>
            <a:r>
              <a:rPr lang="en-US" sz="2250" b="1"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_</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tikz.svg</a:t>
            </a:r>
          </a:p>
          <a:p>
            <a:pPr>
              <a:lnSpc>
                <a:spcPct val="200000"/>
              </a:lnSpc>
              <a:buClr>
                <a:srgbClr val="FFFFFF"/>
              </a:buClr>
              <a:buSzPts val="2100"/>
            </a:pP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Abb.3: Puffer und </a:t>
            </a:r>
            <a:r>
              <a:rPr lang="en-US" sz="225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Verschneidungs-Werkzeug</a:t>
            </a: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endParaRPr>
          </a:p>
          <a:p>
            <a:pPr>
              <a:lnSpc>
                <a:spcPct val="200000"/>
              </a:lnSpc>
              <a:buClr>
                <a:srgbClr val="FFFFFF"/>
              </a:buClr>
              <a:buSzPts val="2100"/>
            </a:pP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Abb.4: Clip –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endParaRPr>
          </a:p>
          <a:p>
            <a:pPr>
              <a:lnSpc>
                <a:spcPct val="200000"/>
              </a:lnSpc>
              <a:buClr>
                <a:srgbClr val="FFFFFF"/>
              </a:buClr>
              <a:buSzPts val="2100"/>
            </a:pP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Abb.5: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Thematische</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Abfrage</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endParaRPr>
          </a:p>
        </p:txBody>
      </p:sp>
      <p:pic>
        <p:nvPicPr>
          <p:cNvPr id="2" name="Google Shape;95;p7" descr="preencoded.png">
            <a:extLst>
              <a:ext uri="{FF2B5EF4-FFF2-40B4-BE49-F238E27FC236}">
                <a16:creationId xmlns:a16="http://schemas.microsoft.com/office/drawing/2014/main" id="{37B8EBAE-2F9F-BB5D-CAA6-76D07AF606CC}"/>
              </a:ext>
            </a:extLst>
          </p:cNvPr>
          <p:cNvPicPr preferRelativeResize="0"/>
          <p:nvPr/>
        </p:nvPicPr>
        <p:blipFill rotWithShape="1">
          <a:blip r:embed="rId7">
            <a:alphaModFix/>
          </a:blip>
          <a:srcRect/>
          <a:stretch/>
        </p:blipFill>
        <p:spPr>
          <a:xfrm>
            <a:off x="1428750" y="3633654"/>
            <a:ext cx="128885" cy="3816000"/>
          </a:xfrm>
          <a:prstGeom prst="rect">
            <a:avLst/>
          </a:prstGeom>
          <a:noFill/>
          <a:ln>
            <a:noFill/>
          </a:ln>
        </p:spPr>
      </p:pic>
    </p:spTree>
    <p:extLst>
      <p:ext uri="{BB962C8B-B14F-4D97-AF65-F5344CB8AC3E}">
        <p14:creationId xmlns:p14="http://schemas.microsoft.com/office/powerpoint/2010/main" val="284893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8" descr="preencoded.png"/>
          <p:cNvPicPr preferRelativeResize="0"/>
          <p:nvPr/>
        </p:nvPicPr>
        <p:blipFill rotWithShape="1">
          <a:blip r:embed="rId3">
            <a:alphaModFix/>
          </a:blip>
          <a:srcRect/>
          <a:stretch/>
        </p:blipFill>
        <p:spPr>
          <a:xfrm>
            <a:off x="0" y="0"/>
            <a:ext cx="18288000" cy="9985056"/>
          </a:xfrm>
          <a:prstGeom prst="rect">
            <a:avLst/>
          </a:prstGeom>
          <a:noFill/>
          <a:ln>
            <a:noFill/>
          </a:ln>
        </p:spPr>
      </p:pic>
      <p:pic>
        <p:nvPicPr>
          <p:cNvPr id="105" name="Google Shape;105;p8" descr="preencoded.png"/>
          <p:cNvPicPr preferRelativeResize="0"/>
          <p:nvPr/>
        </p:nvPicPr>
        <p:blipFill rotWithShape="1">
          <a:blip r:embed="rId4">
            <a:alphaModFix/>
          </a:blip>
          <a:srcRect/>
          <a:stretch/>
        </p:blipFill>
        <p:spPr>
          <a:xfrm>
            <a:off x="16240125" y="9505950"/>
            <a:ext cx="1095375" cy="614474"/>
          </a:xfrm>
          <a:prstGeom prst="rect">
            <a:avLst/>
          </a:prstGeom>
          <a:noFill/>
          <a:ln>
            <a:noFill/>
          </a:ln>
        </p:spPr>
      </p:pic>
      <p:pic>
        <p:nvPicPr>
          <p:cNvPr id="106" name="Google Shape;106;p8" descr="preencoded.png"/>
          <p:cNvPicPr preferRelativeResize="0"/>
          <p:nvPr/>
        </p:nvPicPr>
        <p:blipFill rotWithShape="1">
          <a:blip r:embed="rId5">
            <a:alphaModFix/>
          </a:blip>
          <a:srcRect/>
          <a:stretch/>
        </p:blipFill>
        <p:spPr>
          <a:xfrm>
            <a:off x="876300" y="9572625"/>
            <a:ext cx="1095375" cy="534749"/>
          </a:xfrm>
          <a:prstGeom prst="rect">
            <a:avLst/>
          </a:prstGeom>
          <a:noFill/>
          <a:ln>
            <a:noFill/>
          </a:ln>
        </p:spPr>
      </p:pic>
      <p:pic>
        <p:nvPicPr>
          <p:cNvPr id="107" name="Google Shape;107;p8" descr="preencoded.png"/>
          <p:cNvPicPr preferRelativeResize="0"/>
          <p:nvPr/>
        </p:nvPicPr>
        <p:blipFill rotWithShape="1">
          <a:blip r:embed="rId6">
            <a:alphaModFix/>
          </a:blip>
          <a:srcRect/>
          <a:stretch/>
        </p:blipFill>
        <p:spPr>
          <a:xfrm>
            <a:off x="0" y="952500"/>
            <a:ext cx="95250" cy="1428750"/>
          </a:xfrm>
          <a:prstGeom prst="rect">
            <a:avLst/>
          </a:prstGeom>
          <a:noFill/>
          <a:ln>
            <a:noFill/>
          </a:ln>
        </p:spPr>
      </p:pic>
      <p:sp>
        <p:nvSpPr>
          <p:cNvPr id="113" name="Google Shape;113;p8"/>
          <p:cNvSpPr/>
          <p:nvPr/>
        </p:nvSpPr>
        <p:spPr>
          <a:xfrm>
            <a:off x="904875" y="9391650"/>
            <a:ext cx="1457325" cy="9525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000000"/>
              </a:buClr>
              <a:buSzPts val="750"/>
              <a:buFont typeface="Urbanist"/>
              <a:buNone/>
            </a:pPr>
            <a:r>
              <a:rPr lang="en-US" sz="750" b="1" i="0" u="none" strike="noStrike" cap="none">
                <a:solidFill>
                  <a:srgbClr val="000000"/>
                </a:solidFill>
                <a:latin typeface="Urbanist Black"/>
                <a:ea typeface="Urbanist Black"/>
                <a:cs typeface="Urbanist Black"/>
                <a:sym typeface="Urbanist"/>
              </a:rPr>
              <a:t>partners logos</a:t>
            </a:r>
            <a:endParaRPr sz="750" b="0" i="0" u="none" strike="noStrike" cap="none">
              <a:solidFill>
                <a:schemeClr val="dk1"/>
              </a:solidFill>
              <a:latin typeface="Calibri"/>
              <a:ea typeface="Calibri"/>
              <a:cs typeface="Calibri"/>
              <a:sym typeface="Calibri"/>
            </a:endParaRPr>
          </a:p>
        </p:txBody>
      </p:sp>
      <p:sp>
        <p:nvSpPr>
          <p:cNvPr id="114" name="Google Shape;114;p8"/>
          <p:cNvSpPr/>
          <p:nvPr/>
        </p:nvSpPr>
        <p:spPr>
          <a:xfrm>
            <a:off x="16687800" y="9353550"/>
            <a:ext cx="1600200" cy="104775"/>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000000"/>
              </a:buClr>
              <a:buSzPts val="750"/>
              <a:buFont typeface="Urbanist"/>
              <a:buNone/>
            </a:pPr>
            <a:r>
              <a:rPr lang="en-US" sz="750" b="1" i="0" u="none" strike="noStrike" cap="none">
                <a:solidFill>
                  <a:srgbClr val="000000"/>
                </a:solidFill>
                <a:latin typeface="Urbanist Black"/>
                <a:ea typeface="Urbanist Black"/>
                <a:cs typeface="Urbanist Black"/>
                <a:sym typeface="Urbanist"/>
              </a:rPr>
              <a:t>partners logos</a:t>
            </a:r>
            <a:endParaRPr sz="750" b="0" i="0" u="none" strike="noStrike" cap="none">
              <a:solidFill>
                <a:schemeClr val="dk1"/>
              </a:solidFill>
              <a:latin typeface="Calibri"/>
              <a:ea typeface="Calibri"/>
              <a:cs typeface="Calibri"/>
              <a:sym typeface="Calibri"/>
            </a:endParaRPr>
          </a:p>
        </p:txBody>
      </p:sp>
      <p:sp>
        <p:nvSpPr>
          <p:cNvPr id="115" name="Google Shape;115;p8"/>
          <p:cNvSpPr/>
          <p:nvPr/>
        </p:nvSpPr>
        <p:spPr>
          <a:xfrm>
            <a:off x="428625" y="1314450"/>
            <a:ext cx="7439025" cy="800100"/>
          </a:xfrm>
          <a:prstGeom prst="rect">
            <a:avLst/>
          </a:prstGeom>
          <a:noFill/>
          <a:ln>
            <a:noFill/>
          </a:ln>
        </p:spPr>
        <p:txBody>
          <a:bodyPr spcFirstLastPara="1" wrap="square" lIns="0" tIns="0" rIns="0" bIns="0" anchor="t" anchorCtr="0">
            <a:noAutofit/>
          </a:bodyPr>
          <a:lstStyle/>
          <a:p>
            <a:pPr marL="0" marR="0" lvl="0" indent="0" rtl="0">
              <a:lnSpc>
                <a:spcPct val="116666"/>
              </a:lnSpc>
              <a:spcBef>
                <a:spcPts val="0"/>
              </a:spcBef>
              <a:spcAft>
                <a:spcPts val="0"/>
              </a:spcAft>
              <a:buClr>
                <a:srgbClr val="FFFFFF"/>
              </a:buClr>
              <a:buSzPts val="5400"/>
              <a:buFont typeface="Roboto"/>
              <a:buNone/>
            </a:pPr>
            <a:r>
              <a:rPr lang="en-US" sz="5400" b="1" i="0" u="none" strike="noStrike" cap="none" dirty="0" err="1">
                <a:solidFill>
                  <a:srgbClr val="FFFFFF"/>
                </a:solidFill>
                <a:latin typeface="Roboto"/>
                <a:ea typeface="Roboto"/>
                <a:cs typeface="Roboto"/>
                <a:sym typeface="Roboto"/>
              </a:rPr>
              <a:t>Referenzen</a:t>
            </a:r>
            <a:r>
              <a:rPr lang="en-US" sz="5400" b="1" i="0" u="none" strike="noStrike" cap="none" dirty="0">
                <a:solidFill>
                  <a:srgbClr val="FFFFFF"/>
                </a:solidFill>
                <a:latin typeface="Roboto"/>
                <a:ea typeface="Roboto"/>
                <a:cs typeface="Roboto"/>
                <a:sym typeface="Roboto"/>
              </a:rPr>
              <a:t> </a:t>
            </a:r>
            <a:endParaRPr sz="5400" b="0" i="0" u="none" strike="noStrike" cap="none" dirty="0">
              <a:solidFill>
                <a:schemeClr val="dk1"/>
              </a:solidFill>
              <a:latin typeface="Calibri"/>
              <a:ea typeface="Calibri"/>
              <a:cs typeface="Calibri"/>
              <a:sym typeface="Calibri"/>
            </a:endParaRPr>
          </a:p>
        </p:txBody>
      </p:sp>
      <p:sp>
        <p:nvSpPr>
          <p:cNvPr id="116" name="Google Shape;116;p8"/>
          <p:cNvSpPr/>
          <p:nvPr/>
        </p:nvSpPr>
        <p:spPr>
          <a:xfrm>
            <a:off x="1873249" y="3124200"/>
            <a:ext cx="16162818" cy="4648200"/>
          </a:xfrm>
          <a:prstGeom prst="rect">
            <a:avLst/>
          </a:prstGeom>
          <a:noFill/>
          <a:ln>
            <a:noFill/>
          </a:ln>
        </p:spPr>
        <p:txBody>
          <a:bodyPr spcFirstLastPara="1" wrap="square" lIns="0" tIns="0" rIns="0" bIns="0" anchor="ctr" anchorCtr="0">
            <a:noAutofit/>
          </a:bodyPr>
          <a:lstStyle/>
          <a:p>
            <a:pPr>
              <a:lnSpc>
                <a:spcPct val="250000"/>
              </a:lnSpc>
              <a:buClr>
                <a:srgbClr val="FFFFFF"/>
              </a:buClr>
              <a:buSzPts val="2100"/>
            </a:pP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Abb.6: </a:t>
            </a:r>
            <a:r>
              <a:rPr lang="en-US" sz="225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Topologische</a:t>
            </a: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Abfrage</a:t>
            </a: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lang="en-US" sz="2250" dirty="0">
              <a:solidFill>
                <a:srgbClr val="F2F2F2"/>
              </a:solidFill>
              <a:latin typeface="Urbanist Medium" panose="020B0A04040200000203" pitchFamily="34" charset="77"/>
              <a:ea typeface="Urbanist Medium" panose="020B0A04040200000203" pitchFamily="34" charset="77"/>
              <a:cs typeface="Urbanist Medium" panose="020B0A04040200000203" pitchFamily="34" charset="77"/>
              <a:sym typeface="Roboto"/>
            </a:endParaRPr>
          </a:p>
          <a:p>
            <a:pPr>
              <a:lnSpc>
                <a:spcPct val="250000"/>
              </a:lnSpc>
              <a:buClr>
                <a:srgbClr val="FFFFFF"/>
              </a:buClr>
              <a:buSzPts val="2100"/>
            </a:pP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Abb.7: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Geometrische</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Abfrage</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endParaRPr>
          </a:p>
          <a:p>
            <a:pPr>
              <a:lnSpc>
                <a:spcPct val="250000"/>
              </a:lnSpc>
              <a:buClr>
                <a:srgbClr val="FFFFFF"/>
              </a:buClr>
              <a:buSzPts val="2100"/>
            </a:pPr>
            <a:r>
              <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Abb.8: Ray-Casting </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endParaRPr>
          </a:p>
          <a:p>
            <a:pPr>
              <a:lnSpc>
                <a:spcPct val="250000"/>
              </a:lnSpc>
              <a:buClr>
                <a:srgbClr val="FFFFFF"/>
              </a:buClr>
              <a:buSzPts val="2100"/>
            </a:pP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Abb.9: Dijkstra –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225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225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lang="en-US" sz="225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endParaRPr>
          </a:p>
        </p:txBody>
      </p:sp>
      <p:pic>
        <p:nvPicPr>
          <p:cNvPr id="3" name="Google Shape;95;p7" descr="preencoded.png">
            <a:extLst>
              <a:ext uri="{FF2B5EF4-FFF2-40B4-BE49-F238E27FC236}">
                <a16:creationId xmlns:a16="http://schemas.microsoft.com/office/drawing/2014/main" id="{8163EDF6-5A5B-AA6C-17CB-0FB5FE12D17C}"/>
              </a:ext>
            </a:extLst>
          </p:cNvPr>
          <p:cNvPicPr preferRelativeResize="0"/>
          <p:nvPr/>
        </p:nvPicPr>
        <p:blipFill rotWithShape="1">
          <a:blip r:embed="rId7">
            <a:alphaModFix/>
          </a:blip>
          <a:srcRect/>
          <a:stretch/>
        </p:blipFill>
        <p:spPr>
          <a:xfrm>
            <a:off x="1428750" y="3595554"/>
            <a:ext cx="128885" cy="3816000"/>
          </a:xfrm>
          <a:prstGeom prst="rect">
            <a:avLst/>
          </a:prstGeom>
          <a:noFill/>
          <a:ln>
            <a:noFill/>
          </a:ln>
        </p:spPr>
      </p:pic>
    </p:spTree>
    <p:extLst>
      <p:ext uri="{BB962C8B-B14F-4D97-AF65-F5344CB8AC3E}">
        <p14:creationId xmlns:p14="http://schemas.microsoft.com/office/powerpoint/2010/main" val="2395798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1" name="Grafik 10" descr="Ein Bild, das Karte, Entwurf, Text enthält.&#10;&#10;Automatisch generierte Beschreibung">
            <a:extLst>
              <a:ext uri="{FF2B5EF4-FFF2-40B4-BE49-F238E27FC236}">
                <a16:creationId xmlns:a16="http://schemas.microsoft.com/office/drawing/2014/main" id="{6998D5F9-CD96-3027-5776-FE15C25F2747}"/>
              </a:ext>
            </a:extLst>
          </p:cNvPr>
          <p:cNvPicPr>
            <a:picLocks noChangeAspect="1"/>
          </p:cNvPicPr>
          <p:nvPr/>
        </p:nvPicPr>
        <p:blipFill rotWithShape="1">
          <a:blip r:embed="rId3"/>
          <a:srcRect l="6879" t="18976" r="19337"/>
          <a:stretch/>
        </p:blipFill>
        <p:spPr>
          <a:xfrm>
            <a:off x="11779052" y="2381250"/>
            <a:ext cx="5750698" cy="6315075"/>
          </a:xfrm>
          <a:prstGeom prst="rect">
            <a:avLst/>
          </a:prstGeom>
        </p:spPr>
      </p:pic>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4">
            <a:alphaModFix/>
          </a:blip>
          <a:srcRect/>
          <a:stretch/>
        </p:blipFill>
        <p:spPr>
          <a:xfrm>
            <a:off x="14471375" y="7905749"/>
            <a:ext cx="3816552" cy="1309689"/>
          </a:xfrm>
          <a:prstGeom prst="rect">
            <a:avLst/>
          </a:prstGeom>
          <a:noFill/>
          <a:ln>
            <a:noFill/>
          </a:ln>
        </p:spPr>
      </p:pic>
      <p:sp>
        <p:nvSpPr>
          <p:cNvPr id="69" name="Google Shape;69;p5"/>
          <p:cNvSpPr/>
          <p:nvPr/>
        </p:nvSpPr>
        <p:spPr>
          <a:xfrm>
            <a:off x="14730413" y="8067675"/>
            <a:ext cx="3290887"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Abb.1: </a:t>
            </a:r>
            <a:r>
              <a:rPr lang="en-US" sz="1800" b="1" i="0" u="none" strike="noStrike" cap="none" dirty="0" err="1">
                <a:solidFill>
                  <a:srgbClr val="FFFFFF"/>
                </a:solidFill>
                <a:latin typeface="Roboto"/>
                <a:ea typeface="Roboto"/>
                <a:cs typeface="Roboto"/>
                <a:sym typeface="Roboto"/>
              </a:rPr>
              <a:t>Netzwerkanalyse</a:t>
            </a:r>
            <a:endParaRPr lang="en-US" sz="1800" b="1" i="0" u="none" strike="noStrike" cap="none" dirty="0">
              <a:solidFill>
                <a:srgbClr val="FFFFFF"/>
              </a:solidFill>
              <a:latin typeface="Roboto"/>
              <a:ea typeface="Roboto"/>
              <a:cs typeface="Roboto"/>
              <a:sym typeface="Roboto"/>
            </a:endParaRPr>
          </a:p>
          <a:p>
            <a:pPr>
              <a:lnSpc>
                <a:spcPct val="117857"/>
              </a:lnSpc>
              <a:buClr>
                <a:srgbClr val="FFFFFF"/>
              </a:buClr>
              <a:buSzPts val="2100"/>
            </a:pPr>
            <a:r>
              <a:rPr lang="en-US" sz="180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Flickr Erika Fischer</a:t>
            </a:r>
            <a:endParaRPr lang="en-US" sz="1800" b="1" i="0" u="none" strike="noStrike" cap="none" dirty="0">
              <a:solidFill>
                <a:srgbClr val="FFFFFF"/>
              </a:solidFill>
              <a:latin typeface="Roboto"/>
              <a:ea typeface="Roboto"/>
              <a:cs typeface="Roboto"/>
              <a:sym typeface="Roboto"/>
            </a:endParaRPr>
          </a:p>
        </p:txBody>
      </p:sp>
      <p:sp>
        <p:nvSpPr>
          <p:cNvPr id="70" name="Google Shape;70;p5"/>
          <p:cNvSpPr/>
          <p:nvPr/>
        </p:nvSpPr>
        <p:spPr>
          <a:xfrm>
            <a:off x="1400174" y="3333750"/>
            <a:ext cx="9433477"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de-DE" sz="3000" dirty="0">
                <a:solidFill>
                  <a:srgbClr val="1E1E1E"/>
                </a:solidFill>
                <a:latin typeface="Urbanist Black"/>
                <a:ea typeface="Urbanist Black"/>
                <a:cs typeface="Urbanist Black"/>
                <a:sym typeface="Urbanist Black"/>
              </a:rPr>
              <a:t>Hier sind einige Beispiele der Analysemöglichkeiten:</a:t>
            </a:r>
          </a:p>
          <a:p>
            <a:pPr marL="0" marR="0" lvl="0" indent="0" algn="l" rtl="0">
              <a:lnSpc>
                <a:spcPct val="117499"/>
              </a:lnSpc>
              <a:spcBef>
                <a:spcPts val="0"/>
              </a:spcBef>
              <a:spcAft>
                <a:spcPts val="0"/>
              </a:spcAft>
              <a:buClr>
                <a:srgbClr val="1E1E1E"/>
              </a:buClr>
              <a:buSzPts val="3000"/>
              <a:buFont typeface="Urbanist Black"/>
              <a:buNone/>
            </a:pP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400174" y="4133850"/>
            <a:ext cx="9825289" cy="4886325"/>
          </a:xfrm>
          <a:prstGeom prst="rect">
            <a:avLst/>
          </a:prstGeom>
          <a:noFill/>
          <a:ln>
            <a:noFill/>
          </a:ln>
        </p:spPr>
        <p:txBody>
          <a:bodyPr spcFirstLastPara="1" wrap="square" lIns="0" tIns="0" rIns="0" bIns="0" anchor="t" anchorCtr="0">
            <a:noAutofit/>
          </a:bodyPr>
          <a:lstStyle/>
          <a:p>
            <a:pPr algn="just">
              <a:lnSpc>
                <a:spcPct val="150000"/>
              </a:lnSpc>
              <a:buClr>
                <a:srgbClr val="1E1E1E"/>
              </a:buClr>
              <a:buSzPts val="2400"/>
            </a:pPr>
            <a:endParaRPr lang="de-DE" sz="2300" b="0" i="0" u="none" strike="noStrike" cap="none" dirty="0">
              <a:solidFill>
                <a:srgbClr val="1E1E1E"/>
              </a:solidFill>
              <a:latin typeface="Urbanist Medium"/>
              <a:ea typeface="Urbanist Medium"/>
              <a:cs typeface="Urbanist Medium"/>
              <a:sym typeface="Urbanist Medium"/>
            </a:endParaRPr>
          </a:p>
          <a:p>
            <a:pPr algn="just">
              <a:lnSpc>
                <a:spcPct val="150000"/>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1. </a:t>
            </a:r>
            <a:r>
              <a:rPr lang="de-DE" sz="2300" b="1" i="0" u="none" strike="noStrike" cap="none" dirty="0">
                <a:solidFill>
                  <a:srgbClr val="1E1E1E"/>
                </a:solidFill>
                <a:latin typeface="Urbanist Medium"/>
                <a:ea typeface="Urbanist Medium"/>
                <a:cs typeface="Urbanist Medium"/>
                <a:sym typeface="Urbanist Medium"/>
              </a:rPr>
              <a:t>Räumliche Analyse</a:t>
            </a:r>
            <a:r>
              <a:rPr lang="de-DE" sz="2300" b="0" i="0" u="none" strike="noStrike" cap="none" dirty="0">
                <a:solidFill>
                  <a:srgbClr val="1E1E1E"/>
                </a:solidFill>
                <a:latin typeface="Urbanist Medium"/>
                <a:ea typeface="Urbanist Medium"/>
                <a:cs typeface="Urbanist Medium"/>
                <a:sym typeface="Urbanist Medium"/>
              </a:rPr>
              <a:t>: Nähe, Überlappung, Abstand</a:t>
            </a:r>
          </a:p>
          <a:p>
            <a:pPr>
              <a:lnSpc>
                <a:spcPct val="150000"/>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2</a:t>
            </a:r>
            <a:r>
              <a:rPr lang="de-DE" sz="2300" dirty="0">
                <a:solidFill>
                  <a:srgbClr val="1E1E1E"/>
                </a:solidFill>
                <a:latin typeface="Urbanist Medium"/>
                <a:ea typeface="Urbanist Medium"/>
                <a:cs typeface="Urbanist Medium"/>
                <a:sym typeface="Urbanist Medium"/>
              </a:rPr>
              <a:t>. </a:t>
            </a:r>
            <a:r>
              <a:rPr lang="de-DE" sz="2300" b="1" dirty="0">
                <a:solidFill>
                  <a:srgbClr val="1E1E1E"/>
                </a:solidFill>
                <a:latin typeface="Urbanist Medium"/>
                <a:ea typeface="Urbanist Medium"/>
                <a:cs typeface="Urbanist Medium"/>
                <a:sym typeface="Urbanist Medium"/>
              </a:rPr>
              <a:t>Netzwerkanalyse</a:t>
            </a:r>
            <a:r>
              <a:rPr lang="de-DE" sz="2300" dirty="0">
                <a:solidFill>
                  <a:srgbClr val="1E1E1E"/>
                </a:solidFill>
                <a:latin typeface="Urbanist Medium"/>
                <a:ea typeface="Urbanist Medium"/>
                <a:cs typeface="Urbanist Medium"/>
                <a:sym typeface="Urbanist Medium"/>
              </a:rPr>
              <a:t>: optimale Routen, Transportflüsse</a:t>
            </a:r>
            <a:endParaRPr lang="de-DE" sz="2300" b="0" i="0" u="none" strike="noStrike" cap="none" dirty="0">
              <a:solidFill>
                <a:srgbClr val="1E1E1E"/>
              </a:solidFill>
              <a:latin typeface="Urbanist Medium"/>
              <a:ea typeface="Urbanist Medium"/>
              <a:cs typeface="Urbanist Medium"/>
              <a:sym typeface="Urbanist Medium"/>
            </a:endParaRPr>
          </a:p>
          <a:p>
            <a:pPr algn="just">
              <a:lnSpc>
                <a:spcPct val="150000"/>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3. </a:t>
            </a:r>
            <a:r>
              <a:rPr lang="de-DE" sz="2300" b="1" i="0" u="none" strike="noStrike" cap="none" dirty="0">
                <a:solidFill>
                  <a:srgbClr val="1E1E1E"/>
                </a:solidFill>
                <a:latin typeface="Urbanist Medium"/>
                <a:ea typeface="Urbanist Medium"/>
                <a:cs typeface="Urbanist Medium"/>
                <a:sym typeface="Urbanist Medium"/>
              </a:rPr>
              <a:t>Standortanalyse</a:t>
            </a:r>
            <a:r>
              <a:rPr lang="de-DE" sz="2300" b="0" i="0" u="none" strike="noStrike" cap="none" dirty="0">
                <a:solidFill>
                  <a:srgbClr val="1E1E1E"/>
                </a:solidFill>
                <a:latin typeface="Urbanist Medium"/>
                <a:ea typeface="Urbanist Medium"/>
                <a:cs typeface="Urbanist Medium"/>
                <a:sym typeface="Urbanist Medium"/>
              </a:rPr>
              <a:t>: Bewertung potenzieller Standorte</a:t>
            </a:r>
          </a:p>
          <a:p>
            <a:pPr algn="just">
              <a:lnSpc>
                <a:spcPct val="150000"/>
              </a:lnSpc>
              <a:buClr>
                <a:srgbClr val="1E1E1E"/>
              </a:buClr>
              <a:buSzPts val="2400"/>
            </a:pPr>
            <a:r>
              <a:rPr lang="de-DE" sz="2300" dirty="0">
                <a:solidFill>
                  <a:srgbClr val="1E1E1E"/>
                </a:solidFill>
                <a:latin typeface="Urbanist Medium"/>
                <a:ea typeface="Urbanist Medium"/>
                <a:cs typeface="Urbanist Medium"/>
                <a:sym typeface="Urbanist Medium"/>
              </a:rPr>
              <a:t>4. </a:t>
            </a:r>
            <a:r>
              <a:rPr lang="de-DE" sz="2300" b="1" dirty="0">
                <a:solidFill>
                  <a:srgbClr val="1E1E1E"/>
                </a:solidFill>
                <a:latin typeface="Urbanist Medium"/>
                <a:ea typeface="Urbanist Medium"/>
                <a:cs typeface="Urbanist Medium"/>
                <a:sym typeface="Urbanist Medium"/>
              </a:rPr>
              <a:t>Geostatistik</a:t>
            </a:r>
            <a:r>
              <a:rPr lang="de-DE" sz="2300" dirty="0">
                <a:solidFill>
                  <a:srgbClr val="1E1E1E"/>
                </a:solidFill>
                <a:latin typeface="Urbanist Medium"/>
                <a:ea typeface="Urbanist Medium"/>
                <a:cs typeface="Urbanist Medium"/>
                <a:sym typeface="Urbanist Medium"/>
              </a:rPr>
              <a:t>: Untersuchen von Mustern und Trends</a:t>
            </a:r>
            <a:endParaRPr lang="de-DE" sz="2300" b="0" i="0" u="none" strike="noStrike" cap="none" dirty="0">
              <a:solidFill>
                <a:srgbClr val="1E1E1E"/>
              </a:solidFill>
              <a:latin typeface="Urbanist Medium"/>
              <a:ea typeface="Urbanist Medium"/>
              <a:cs typeface="Urbanist Medium"/>
              <a:sym typeface="Urbanist Medium"/>
            </a:endParaRPr>
          </a:p>
          <a:p>
            <a:pPr algn="just">
              <a:lnSpc>
                <a:spcPct val="150000"/>
              </a:lnSpc>
              <a:buClr>
                <a:srgbClr val="1E1E1E"/>
              </a:buClr>
              <a:buSzPts val="2400"/>
            </a:pPr>
            <a:r>
              <a:rPr lang="de-DE" sz="2300" dirty="0">
                <a:solidFill>
                  <a:srgbClr val="1E1E1E"/>
                </a:solidFill>
                <a:latin typeface="Urbanist Medium"/>
                <a:ea typeface="Urbanist Medium"/>
                <a:cs typeface="Urbanist Medium"/>
                <a:sym typeface="Urbanist Medium"/>
              </a:rPr>
              <a:t>5. </a:t>
            </a:r>
            <a:r>
              <a:rPr lang="de-DE" sz="2300" b="1" dirty="0">
                <a:solidFill>
                  <a:srgbClr val="1E1E1E"/>
                </a:solidFill>
                <a:latin typeface="Urbanist Medium"/>
                <a:ea typeface="Urbanist Medium"/>
                <a:cs typeface="Urbanist Medium"/>
                <a:sym typeface="Urbanist Medium"/>
              </a:rPr>
              <a:t>Geokodierung</a:t>
            </a:r>
            <a:r>
              <a:rPr lang="de-DE" sz="2300" dirty="0">
                <a:solidFill>
                  <a:srgbClr val="1E1E1E"/>
                </a:solidFill>
                <a:latin typeface="Urbanist Medium"/>
                <a:ea typeface="Urbanist Medium"/>
                <a:cs typeface="Urbanist Medium"/>
                <a:sym typeface="Urbanist Medium"/>
              </a:rPr>
              <a:t>: Umwandlung von Adressen in geographische Koordinaten</a:t>
            </a:r>
            <a:endParaRPr lang="de-DE" sz="2300" b="0" i="0" u="none" strike="noStrike" cap="none" dirty="0">
              <a:solidFill>
                <a:srgbClr val="1E1E1E"/>
              </a:solidFill>
              <a:latin typeface="Urbanist Medium"/>
              <a:ea typeface="Urbanist Medium"/>
              <a:cs typeface="Urbanist Medium"/>
              <a:sym typeface="Urbanist Medium"/>
            </a:endParaRPr>
          </a:p>
          <a:p>
            <a:pPr algn="just">
              <a:lnSpc>
                <a:spcPct val="150000"/>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6.</a:t>
            </a:r>
            <a:r>
              <a:rPr lang="de-DE" sz="2300" b="1" i="0" u="none" strike="noStrike" cap="none" dirty="0">
                <a:solidFill>
                  <a:srgbClr val="1E1E1E"/>
                </a:solidFill>
                <a:latin typeface="Urbanist Medium"/>
                <a:ea typeface="Urbanist Medium"/>
                <a:cs typeface="Urbanist Medium"/>
                <a:sym typeface="Urbanist Medium"/>
              </a:rPr>
              <a:t>Topologische Analyse</a:t>
            </a:r>
            <a:r>
              <a:rPr lang="de-DE" sz="2300" b="0" i="0" u="none" strike="noStrike" cap="none" dirty="0">
                <a:solidFill>
                  <a:srgbClr val="1E1E1E"/>
                </a:solidFill>
                <a:latin typeface="Urbanist Medium"/>
                <a:ea typeface="Urbanist Medium"/>
                <a:cs typeface="Urbanist Medium"/>
                <a:sym typeface="Urbanist Medium"/>
              </a:rPr>
              <a:t>: Untersuchen von räumlichen Beziehungen und </a:t>
            </a:r>
            <a:r>
              <a:rPr lang="de-DE" sz="2300" b="0" i="0" u="none" strike="noStrike" cap="none" dirty="0" err="1">
                <a:solidFill>
                  <a:srgbClr val="1E1E1E"/>
                </a:solidFill>
                <a:latin typeface="Urbanist Medium"/>
                <a:ea typeface="Urbanist Medium"/>
                <a:cs typeface="Urbanist Medium"/>
                <a:sym typeface="Urbanist Medium"/>
              </a:rPr>
              <a:t>Stuktur</a:t>
            </a:r>
            <a:r>
              <a:rPr lang="de-DE" sz="2300" b="0" i="0" u="none" strike="noStrike" cap="none" dirty="0">
                <a:solidFill>
                  <a:srgbClr val="1E1E1E"/>
                </a:solidFill>
                <a:latin typeface="Urbanist Medium"/>
                <a:ea typeface="Urbanist Medium"/>
                <a:cs typeface="Urbanist Medium"/>
                <a:sym typeface="Urbanist Medium"/>
              </a:rPr>
              <a:t> zwischen geographischen Objekten</a:t>
            </a:r>
          </a:p>
          <a:p>
            <a:pPr algn="just">
              <a:lnSpc>
                <a:spcPct val="150000"/>
              </a:lnSpc>
              <a:buClr>
                <a:srgbClr val="1E1E1E"/>
              </a:buClr>
              <a:buSzPts val="2400"/>
            </a:pPr>
            <a:endParaRPr lang="de-DE" sz="2300" dirty="0">
              <a:solidFill>
                <a:srgbClr val="1E1E1E"/>
              </a:solidFill>
              <a:latin typeface="Urbanist Medium"/>
              <a:ea typeface="Urbanist Medium"/>
              <a:cs typeface="Urbanist Medium"/>
              <a:sym typeface="Urbanist Medium"/>
            </a:endParaRPr>
          </a:p>
          <a:p>
            <a:pPr algn="just">
              <a:buClr>
                <a:srgbClr val="1E1E1E"/>
              </a:buClr>
              <a:buSzPts val="2400"/>
            </a:pPr>
            <a:r>
              <a:rPr lang="de-DE" sz="2300" dirty="0">
                <a:solidFill>
                  <a:srgbClr val="1E1E1E"/>
                </a:solidFill>
                <a:latin typeface="Urbanist Medium"/>
                <a:ea typeface="Urbanist Medium"/>
                <a:cs typeface="Urbanist Medium"/>
                <a:sym typeface="Urbanist Medium"/>
              </a:rPr>
              <a:t>-&gt; Transportwesen/Logistik, Notfallmanagement, Landschaftsschutz, Infrastrukturplanung, Gesundheitswesen, Immobilienmanagement</a:t>
            </a:r>
            <a:endParaRPr lang="de-DE" sz="2300" b="0" i="0" u="none" strike="noStrike" cap="none" dirty="0">
              <a:solidFill>
                <a:srgbClr val="1E1E1E"/>
              </a:solidFill>
              <a:latin typeface="Urbanist Medium"/>
              <a:ea typeface="Urbanist Medium"/>
              <a:cs typeface="Urbanist Medium"/>
              <a:sym typeface="Urbanist Medium"/>
            </a:endParaRPr>
          </a:p>
          <a:p>
            <a:pPr algn="just">
              <a:lnSpc>
                <a:spcPct val="150000"/>
              </a:lnSpc>
              <a:buClr>
                <a:srgbClr val="1E1E1E"/>
              </a:buClr>
              <a:buSzPts val="2400"/>
            </a:pPr>
            <a:endParaRPr lang="de-DE" sz="2300" dirty="0">
              <a:solidFill>
                <a:srgbClr val="1E1E1E"/>
              </a:solidFill>
              <a:latin typeface="Urbanist Medium"/>
              <a:ea typeface="Urbanist Medium"/>
              <a:cs typeface="Urbanist Medium"/>
              <a:sym typeface="Urbanist Medium"/>
            </a:endParaRPr>
          </a:p>
          <a:p>
            <a:pPr algn="just">
              <a:lnSpc>
                <a:spcPct val="150000"/>
              </a:lnSpc>
              <a:buClr>
                <a:srgbClr val="1E1E1E"/>
              </a:buClr>
              <a:buSzPts val="2400"/>
            </a:pPr>
            <a:endParaRPr lang="de-DE" sz="2300" b="0" i="0" u="none" strike="noStrike" cap="none" dirty="0">
              <a:solidFill>
                <a:srgbClr val="1E1E1E"/>
              </a:solidFill>
              <a:latin typeface="Urbanist Medium"/>
              <a:ea typeface="Urbanist Medium"/>
              <a:cs typeface="Urbanist Medium"/>
              <a:sym typeface="Urbanist Medium"/>
            </a:endParaRPr>
          </a:p>
          <a:p>
            <a:pPr algn="just">
              <a:lnSpc>
                <a:spcPct val="150000"/>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a:t>
            </a: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5">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dirty="0" err="1">
                <a:solidFill>
                  <a:srgbClr val="FFFFFF"/>
                </a:solidFill>
                <a:latin typeface="Roboto"/>
                <a:ea typeface="Roboto"/>
                <a:cs typeface="Roboto"/>
                <a:sym typeface="Roboto"/>
              </a:rPr>
              <a:t>Vektordatenanalyse</a:t>
            </a:r>
            <a:endParaRPr sz="5400" b="1" i="0" u="none" strike="noStrike" cap="none"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63843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3">
            <a:alphaModFix/>
          </a:blip>
          <a:srcRect/>
          <a:stretch/>
        </p:blipFill>
        <p:spPr>
          <a:xfrm>
            <a:off x="15143018" y="7905750"/>
            <a:ext cx="3144908" cy="939670"/>
          </a:xfrm>
          <a:prstGeom prst="rect">
            <a:avLst/>
          </a:prstGeom>
          <a:noFill/>
          <a:ln>
            <a:noFill/>
          </a:ln>
        </p:spPr>
      </p:pic>
      <p:sp>
        <p:nvSpPr>
          <p:cNvPr id="69" name="Google Shape;69;p5"/>
          <p:cNvSpPr/>
          <p:nvPr/>
        </p:nvSpPr>
        <p:spPr>
          <a:xfrm>
            <a:off x="15392400" y="8067675"/>
            <a:ext cx="2628900"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Abb.2: </a:t>
            </a:r>
            <a:r>
              <a:rPr lang="en-US" sz="1800" b="1" i="0" u="none" strike="noStrike" cap="none" dirty="0" err="1">
                <a:solidFill>
                  <a:srgbClr val="FFFFFF"/>
                </a:solidFill>
                <a:latin typeface="Roboto"/>
                <a:ea typeface="Roboto"/>
                <a:cs typeface="Roboto"/>
                <a:sym typeface="Roboto"/>
              </a:rPr>
              <a:t>Vektordaten</a:t>
            </a:r>
            <a:endParaRPr lang="en-US" sz="1800" b="1" i="0" u="none" strike="noStrike" cap="none" dirty="0">
              <a:solidFill>
                <a:srgbClr val="FFFFFF"/>
              </a:solidFill>
              <a:latin typeface="Roboto"/>
              <a:ea typeface="Roboto"/>
              <a:cs typeface="Roboto"/>
              <a:sym typeface="Roboto"/>
            </a:endParaRPr>
          </a:p>
          <a:p>
            <a:pPr>
              <a:lnSpc>
                <a:spcPct val="117857"/>
              </a:lnSpc>
              <a:buClr>
                <a:srgbClr val="FFFFFF"/>
              </a:buClr>
              <a:buSzPts val="2100"/>
            </a:pPr>
            <a:r>
              <a:rPr lang="en-US" sz="180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Wikimedia</a:t>
            </a:r>
            <a:endParaRPr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dirty="0" err="1">
                <a:solidFill>
                  <a:srgbClr val="1E1E1E"/>
                </a:solidFill>
                <a:latin typeface="Urbanist Black"/>
                <a:ea typeface="Urbanist Black"/>
                <a:cs typeface="Urbanist Black"/>
                <a:sym typeface="Urbanist Black"/>
              </a:rPr>
              <a:t>Vektoren</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373671" y="4133850"/>
            <a:ext cx="9612382" cy="4886325"/>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Vektordaten sind eine Form von geografischen Daten, die die Geometrie von geografischen Merkmalen durch die Verwendung von Punkten, Linien und Polygonen repräsentieren:</a:t>
            </a:r>
          </a:p>
          <a:p>
            <a:pPr algn="just">
              <a:lnSpc>
                <a:spcPct val="115625"/>
              </a:lnSpc>
              <a:buClr>
                <a:srgbClr val="1E1E1E"/>
              </a:buClr>
              <a:buSzPts val="2400"/>
            </a:pPr>
            <a:endParaRPr lang="de-DE" sz="2400" i="0" u="none" strike="noStrike" cap="none" dirty="0">
              <a:solidFill>
                <a:schemeClr val="tx1"/>
              </a:solidFill>
              <a:latin typeface="Urbanist Medium"/>
              <a:ea typeface="Urbanist Medium"/>
              <a:cs typeface="Urbanist Medium"/>
              <a:sym typeface="Urbanist"/>
            </a:endParaRPr>
          </a:p>
          <a:p>
            <a:pPr marL="342900" indent="-342900" algn="just">
              <a:lnSpc>
                <a:spcPct val="115625"/>
              </a:lnSpc>
              <a:buClr>
                <a:srgbClr val="1E1E1E"/>
              </a:buClr>
              <a:buSzPts val="2400"/>
              <a:buFont typeface="Arial" panose="020B0604020202020204" pitchFamily="34" charset="0"/>
              <a:buChar char="•"/>
            </a:pPr>
            <a:r>
              <a:rPr lang="de-DE" sz="2400" dirty="0">
                <a:solidFill>
                  <a:schemeClr val="tx1"/>
                </a:solidFill>
                <a:latin typeface="Urbanist Medium"/>
                <a:ea typeface="Urbanist Medium"/>
                <a:cs typeface="Urbanist Medium"/>
                <a:sym typeface="Urbanist Medium"/>
              </a:rPr>
              <a:t>G</a:t>
            </a:r>
            <a:r>
              <a:rPr lang="de-DE" sz="2400" b="0" i="0" u="none" strike="noStrike" cap="none" dirty="0">
                <a:solidFill>
                  <a:schemeClr val="tx1"/>
                </a:solidFill>
                <a:latin typeface="Urbanist Medium"/>
                <a:ea typeface="Urbanist Medium"/>
                <a:cs typeface="Urbanist Medium"/>
                <a:sym typeface="Urbanist Medium"/>
              </a:rPr>
              <a:t>rundlegende Komponente von GIS, (repräsentieren räumlichen Merkmale der Erde &amp; ermöglichen Analyse und Visualisierung)</a:t>
            </a:r>
          </a:p>
          <a:p>
            <a:pPr marL="342900" indent="-342900" algn="just">
              <a:lnSpc>
                <a:spcPct val="115625"/>
              </a:lnSpc>
              <a:buClr>
                <a:srgbClr val="1E1E1E"/>
              </a:buClr>
              <a:buSzPts val="2400"/>
              <a:buFont typeface="Arial" panose="020B0604020202020204" pitchFamily="34" charset="0"/>
              <a:buChar char="•"/>
            </a:pPr>
            <a:r>
              <a:rPr lang="de-DE" sz="2400" dirty="0" err="1">
                <a:solidFill>
                  <a:schemeClr val="tx1"/>
                </a:solidFill>
                <a:latin typeface="Urbanist Medium"/>
                <a:ea typeface="Urbanist Medium"/>
                <a:cs typeface="Urbanist Medium"/>
                <a:sym typeface="Urbanist Medium"/>
              </a:rPr>
              <a:t>Gänginge</a:t>
            </a:r>
            <a:r>
              <a:rPr lang="de-DE" sz="2400" dirty="0">
                <a:solidFill>
                  <a:schemeClr val="tx1"/>
                </a:solidFill>
                <a:latin typeface="Urbanist Medium"/>
                <a:ea typeface="Urbanist Medium"/>
                <a:cs typeface="Urbanist Medium"/>
                <a:sym typeface="Urbanist Medium"/>
              </a:rPr>
              <a:t> D</a:t>
            </a:r>
            <a:r>
              <a:rPr lang="de-DE" sz="2400" b="0" i="0" u="none" strike="noStrike" cap="none" dirty="0">
                <a:solidFill>
                  <a:schemeClr val="tx1"/>
                </a:solidFill>
                <a:latin typeface="Urbanist Medium"/>
                <a:ea typeface="Urbanist Medium"/>
                <a:cs typeface="Urbanist Medium"/>
                <a:sym typeface="Urbanist Medium"/>
              </a:rPr>
              <a:t>atenformate: </a:t>
            </a:r>
            <a:r>
              <a:rPr lang="de-DE" sz="2400" b="0" i="0" u="none" strike="noStrike" cap="none" dirty="0" err="1">
                <a:solidFill>
                  <a:schemeClr val="tx1"/>
                </a:solidFill>
                <a:latin typeface="Urbanist Medium"/>
                <a:ea typeface="Urbanist Medium"/>
                <a:cs typeface="Urbanist Medium"/>
                <a:sym typeface="Urbanist Medium"/>
              </a:rPr>
              <a:t>Shapefiles</a:t>
            </a:r>
            <a:r>
              <a:rPr lang="de-DE" sz="2400" b="0" i="0" u="none" strike="noStrike" cap="none" dirty="0">
                <a:solidFill>
                  <a:schemeClr val="tx1"/>
                </a:solidFill>
                <a:latin typeface="Urbanist Medium"/>
                <a:ea typeface="Urbanist Medium"/>
                <a:cs typeface="Urbanist Medium"/>
                <a:sym typeface="Urbanist Medium"/>
              </a:rPr>
              <a:t>, </a:t>
            </a:r>
            <a:r>
              <a:rPr lang="de-DE" sz="2400" b="0" i="0" u="none" strike="noStrike" cap="none" dirty="0" err="1">
                <a:solidFill>
                  <a:schemeClr val="tx1"/>
                </a:solidFill>
                <a:latin typeface="Urbanist Medium"/>
                <a:ea typeface="Urbanist Medium"/>
                <a:cs typeface="Urbanist Medium"/>
                <a:sym typeface="Urbanist Medium"/>
              </a:rPr>
              <a:t>GeoJSON</a:t>
            </a:r>
            <a:r>
              <a:rPr lang="de-DE" sz="2400" b="0" i="0" u="none" strike="noStrike" cap="none" dirty="0">
                <a:solidFill>
                  <a:schemeClr val="tx1"/>
                </a:solidFill>
                <a:latin typeface="Urbanist Medium"/>
                <a:ea typeface="Urbanist Medium"/>
                <a:cs typeface="Urbanist Medium"/>
                <a:sym typeface="Urbanist Medium"/>
              </a:rPr>
              <a:t>, KML, </a:t>
            </a:r>
            <a:r>
              <a:rPr lang="de-DE" sz="2400" b="0" i="0" u="none" strike="noStrike" cap="none" dirty="0" err="1">
                <a:solidFill>
                  <a:schemeClr val="tx1"/>
                </a:solidFill>
                <a:latin typeface="Urbanist Medium"/>
                <a:ea typeface="Urbanist Medium"/>
                <a:cs typeface="Urbanist Medium"/>
                <a:sym typeface="Urbanist Medium"/>
              </a:rPr>
              <a:t>gpkg</a:t>
            </a:r>
            <a:r>
              <a:rPr lang="de-DE" sz="2400" b="0" i="0" u="none" strike="noStrike" cap="none" dirty="0">
                <a:solidFill>
                  <a:schemeClr val="tx1"/>
                </a:solidFill>
                <a:latin typeface="Urbanist Medium"/>
                <a:ea typeface="Urbanist Medium"/>
                <a:cs typeface="Urbanist Medium"/>
                <a:sym typeface="Urbanist Medium"/>
              </a:rPr>
              <a:t> </a:t>
            </a:r>
          </a:p>
          <a:p>
            <a:pPr marL="342900" indent="-342900" algn="just">
              <a:lnSpc>
                <a:spcPct val="115625"/>
              </a:lnSpc>
              <a:buClr>
                <a:srgbClr val="1E1E1E"/>
              </a:buClr>
              <a:buSzPts val="2400"/>
              <a:buFont typeface="Arial" panose="020B0604020202020204" pitchFamily="34" charset="0"/>
              <a:buChar char="•"/>
            </a:pPr>
            <a:r>
              <a:rPr lang="de-DE" sz="2400" dirty="0">
                <a:solidFill>
                  <a:schemeClr val="tx1"/>
                </a:solidFill>
                <a:latin typeface="Urbanist Medium"/>
                <a:ea typeface="Urbanist Medium"/>
                <a:cs typeface="Urbanist Medium"/>
                <a:sym typeface="Urbanist Medium"/>
              </a:rPr>
              <a:t>E</a:t>
            </a:r>
            <a:r>
              <a:rPr lang="de-DE" sz="2400" b="0" i="0" u="none" strike="noStrike" cap="none" dirty="0">
                <a:solidFill>
                  <a:schemeClr val="tx1"/>
                </a:solidFill>
                <a:latin typeface="Urbanist Medium"/>
                <a:ea typeface="Urbanist Medium"/>
                <a:cs typeface="Urbanist Medium"/>
                <a:sym typeface="Urbanist Medium"/>
              </a:rPr>
              <a:t>rfassung: Verwendung von GPS-Geräten zur direkten Erfassung im Gelände oder durch Digitalisierung analoger Karten und Luftbilder</a:t>
            </a:r>
          </a:p>
          <a:p>
            <a:pPr marL="342900" indent="-342900" algn="just">
              <a:lnSpc>
                <a:spcPct val="115625"/>
              </a:lnSpc>
              <a:buClr>
                <a:srgbClr val="1E1E1E"/>
              </a:buClr>
              <a:buSzPts val="2400"/>
              <a:buFont typeface="Arial" panose="020B0604020202020204" pitchFamily="34" charset="0"/>
              <a:buChar char="•"/>
            </a:pPr>
            <a:r>
              <a:rPr lang="de-DE" sz="2400" dirty="0">
                <a:solidFill>
                  <a:schemeClr val="tx1"/>
                </a:solidFill>
                <a:latin typeface="Urbanist Medium"/>
                <a:ea typeface="Urbanist Medium"/>
                <a:cs typeface="Urbanist Medium"/>
                <a:sym typeface="Urbanist Medium"/>
              </a:rPr>
              <a:t>S</a:t>
            </a:r>
            <a:r>
              <a:rPr lang="de-DE" sz="2400" b="0" i="0" u="none" strike="noStrike" cap="none" dirty="0">
                <a:solidFill>
                  <a:schemeClr val="tx1"/>
                </a:solidFill>
                <a:latin typeface="Urbanist Medium"/>
                <a:ea typeface="Urbanist Medium"/>
                <a:cs typeface="Urbanist Medium"/>
                <a:sym typeface="Urbanist Medium"/>
              </a:rPr>
              <a:t>ymbolisierung: umfasst Aspekte wie Farben, Linienstärken, Füllmuster und Beschriftungen, um die Vektorelemente entsprechend ihrer Bedeutung oder Klassifizierung zu kennzeichnen</a:t>
            </a:r>
            <a:endParaRPr lang="en-US" sz="2300" b="0" i="0" u="none" strike="noStrike" cap="none" dirty="0">
              <a:solidFill>
                <a:schemeClr val="tx1"/>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4">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dirty="0" err="1">
                <a:solidFill>
                  <a:srgbClr val="FFFFFF"/>
                </a:solidFill>
                <a:latin typeface="Roboto"/>
                <a:ea typeface="Roboto"/>
                <a:cs typeface="Roboto"/>
                <a:sym typeface="Roboto"/>
              </a:rPr>
              <a:t>Vektordaten</a:t>
            </a:r>
            <a:endParaRPr sz="5400" b="1" i="0" u="none" strike="noStrike" cap="none" dirty="0">
              <a:solidFill>
                <a:schemeClr val="dk1"/>
              </a:solidFill>
              <a:latin typeface="Roboto"/>
              <a:ea typeface="Roboto"/>
              <a:cs typeface="Roboto"/>
              <a:sym typeface="Roboto"/>
            </a:endParaRPr>
          </a:p>
        </p:txBody>
      </p:sp>
      <p:pic>
        <p:nvPicPr>
          <p:cNvPr id="6" name="Grafik 5">
            <a:extLst>
              <a:ext uri="{FF2B5EF4-FFF2-40B4-BE49-F238E27FC236}">
                <a16:creationId xmlns:a16="http://schemas.microsoft.com/office/drawing/2014/main" id="{730FD61C-2211-F4D7-0DBA-238328296C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98309" y="3238500"/>
            <a:ext cx="5346220" cy="4229100"/>
          </a:xfrm>
          <a:prstGeom prst="rect">
            <a:avLst/>
          </a:prstGeom>
        </p:spPr>
      </p:pic>
    </p:spTree>
    <p:extLst>
      <p:ext uri="{BB962C8B-B14F-4D97-AF65-F5344CB8AC3E}">
        <p14:creationId xmlns:p14="http://schemas.microsoft.com/office/powerpoint/2010/main" val="273379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3">
            <a:alphaModFix/>
          </a:blip>
          <a:srcRect/>
          <a:stretch/>
        </p:blipFill>
        <p:spPr>
          <a:xfrm>
            <a:off x="15143018" y="7905750"/>
            <a:ext cx="3144908" cy="1642287"/>
          </a:xfrm>
          <a:prstGeom prst="rect">
            <a:avLst/>
          </a:prstGeom>
          <a:noFill/>
          <a:ln>
            <a:noFill/>
          </a:ln>
        </p:spPr>
      </p:pic>
      <p:sp>
        <p:nvSpPr>
          <p:cNvPr id="69" name="Google Shape;69;p5"/>
          <p:cNvSpPr/>
          <p:nvPr/>
        </p:nvSpPr>
        <p:spPr>
          <a:xfrm>
            <a:off x="15392400" y="8067675"/>
            <a:ext cx="2628900"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a:t>
            </a:r>
            <a:r>
              <a:rPr lang="en-US" sz="1800" b="1" dirty="0">
                <a:solidFill>
                  <a:srgbClr val="FFFFFF"/>
                </a:solidFill>
                <a:latin typeface="Roboto"/>
                <a:ea typeface="Roboto"/>
                <a:cs typeface="Roboto"/>
                <a:sym typeface="Roboto"/>
              </a:rPr>
              <a:t>3:</a:t>
            </a:r>
            <a:r>
              <a:rPr lang="en-US" sz="1800" b="1" i="0" u="none" strike="noStrike" cap="none" dirty="0">
                <a:solidFill>
                  <a:srgbClr val="FFFFFF"/>
                </a:solidFill>
                <a:latin typeface="Roboto"/>
                <a:ea typeface="Roboto"/>
                <a:cs typeface="Roboto"/>
                <a:sym typeface="Roboto"/>
              </a:rPr>
              <a:t> Puffer und </a:t>
            </a:r>
            <a:r>
              <a:rPr lang="en-US" sz="1800" b="1" i="0" u="none" strike="noStrike" cap="none" dirty="0" err="1">
                <a:solidFill>
                  <a:srgbClr val="FFFFFF"/>
                </a:solidFill>
                <a:latin typeface="Roboto"/>
                <a:ea typeface="Roboto"/>
                <a:cs typeface="Roboto"/>
                <a:sym typeface="Roboto"/>
              </a:rPr>
              <a:t>Verschneidungs-Werkzeug</a:t>
            </a:r>
            <a:endParaRPr lang="en-US" sz="1800" b="1" i="0" u="none" strike="noStrike" cap="none" dirty="0">
              <a:solidFill>
                <a:srgbClr val="FFFFFF"/>
              </a:solidFill>
              <a:latin typeface="Roboto"/>
              <a:ea typeface="Roboto"/>
              <a:cs typeface="Roboto"/>
              <a:sym typeface="Roboto"/>
            </a:endParaRPr>
          </a:p>
          <a:p>
            <a:pPr>
              <a:lnSpc>
                <a:spcPct val="117857"/>
              </a:lnSpc>
              <a:buClr>
                <a:srgbClr val="FFFFFF"/>
              </a:buClr>
              <a:buSzPts val="2100"/>
            </a:pPr>
            <a:r>
              <a:rPr lang="en-US" sz="180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eigene</a:t>
            </a:r>
            <a:r>
              <a:rPr lang="en-US" sz="180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Quelle </a:t>
            </a:r>
            <a:endParaRPr sz="1800" b="1" i="0" u="none" strike="noStrike" cap="none" dirty="0">
              <a:solidFill>
                <a:schemeClr val="dk1"/>
              </a:solidFill>
              <a:latin typeface="Roboto"/>
              <a:ea typeface="Roboto"/>
              <a:cs typeface="Roboto"/>
              <a:sym typeface="Roboto"/>
            </a:endParaRPr>
          </a:p>
        </p:txBody>
      </p:sp>
      <p:sp>
        <p:nvSpPr>
          <p:cNvPr id="71" name="Google Shape;71;p5"/>
          <p:cNvSpPr/>
          <p:nvPr/>
        </p:nvSpPr>
        <p:spPr>
          <a:xfrm>
            <a:off x="1373671" y="3587750"/>
            <a:ext cx="9612382" cy="4886325"/>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Die Vektordatenanalyse greift auf verschiedene Methoden und Werkzeuge zurück, um geografische Daten zu verarbeiten, zu analysieren und zu visualisieren:</a:t>
            </a:r>
          </a:p>
          <a:p>
            <a:pPr algn="just">
              <a:lnSpc>
                <a:spcPct val="115625"/>
              </a:lnSpc>
              <a:buClr>
                <a:srgbClr val="1E1E1E"/>
              </a:buClr>
              <a:buSzPts val="2400"/>
            </a:pPr>
            <a:endParaRPr lang="de-DE" sz="2400" b="0" dirty="0">
              <a:solidFill>
                <a:schemeClr val="tx1"/>
              </a:solidFill>
              <a:latin typeface="Urbanist Medium"/>
              <a:ea typeface="Urbanist Medium"/>
              <a:cs typeface="Urbanist Medium"/>
              <a:sym typeface="Urbanist"/>
            </a:endParaRPr>
          </a:p>
          <a:p>
            <a:pPr algn="just">
              <a:lnSpc>
                <a:spcPct val="115625"/>
              </a:lnSpc>
              <a:buClr>
                <a:srgbClr val="1E1E1E"/>
              </a:buClr>
              <a:buSzPts val="2400"/>
            </a:pPr>
            <a:r>
              <a:rPr lang="de-DE" sz="2300" b="0" i="0" u="none" strike="noStrike" cap="none" dirty="0">
                <a:solidFill>
                  <a:srgbClr val="1E1E1E"/>
                </a:solidFill>
                <a:latin typeface="Urbanist Medium"/>
                <a:ea typeface="Urbanist Medium"/>
                <a:cs typeface="Urbanist Medium"/>
                <a:sym typeface="Urbanist Medium"/>
              </a:rPr>
              <a:t>1. </a:t>
            </a:r>
            <a:r>
              <a:rPr lang="de-DE" sz="2300" b="1" i="0" u="none" strike="noStrike" cap="none" dirty="0">
                <a:solidFill>
                  <a:srgbClr val="1E1E1E"/>
                </a:solidFill>
                <a:latin typeface="Urbanist Medium"/>
                <a:ea typeface="Urbanist Medium"/>
                <a:cs typeface="Urbanist Medium"/>
                <a:sym typeface="Urbanist Medium"/>
              </a:rPr>
              <a:t>Geoinformationssysteme </a:t>
            </a:r>
            <a:r>
              <a:rPr lang="de-DE" sz="2300" i="0" u="none" strike="noStrike" cap="none" dirty="0">
                <a:solidFill>
                  <a:srgbClr val="1E1E1E"/>
                </a:solidFill>
                <a:latin typeface="Urbanist Medium"/>
                <a:ea typeface="Urbanist Medium"/>
                <a:cs typeface="Urbanist Medium"/>
                <a:sym typeface="Urbanist Medium"/>
              </a:rPr>
              <a:t>(GIS): ermöglicht Verwaltung, Analyse und Visualisierung von geografischen Daten in Form von Vektordaten. Bspw. ArcGIS, QGIS</a:t>
            </a:r>
          </a:p>
          <a:p>
            <a:pPr algn="just">
              <a:lnSpc>
                <a:spcPct val="115625"/>
              </a:lnSpc>
              <a:buClr>
                <a:srgbClr val="1E1E1E"/>
              </a:buClr>
              <a:buSzPts val="2400"/>
            </a:pPr>
            <a:r>
              <a:rPr lang="de-DE" sz="2300" i="0" u="none" strike="noStrike" cap="none" dirty="0">
                <a:solidFill>
                  <a:srgbClr val="1E1E1E"/>
                </a:solidFill>
                <a:latin typeface="Urbanist Medium"/>
                <a:ea typeface="Urbanist Medium"/>
                <a:cs typeface="Urbanist Medium"/>
                <a:sym typeface="Urbanist Medium"/>
              </a:rPr>
              <a:t>2. </a:t>
            </a:r>
            <a:r>
              <a:rPr lang="de-DE" sz="2300" b="1" i="0" u="none" strike="noStrike" cap="none" dirty="0">
                <a:solidFill>
                  <a:srgbClr val="1E1E1E"/>
                </a:solidFill>
                <a:latin typeface="Urbanist Medium"/>
                <a:ea typeface="Urbanist Medium"/>
                <a:cs typeface="Urbanist Medium"/>
                <a:sym typeface="Urbanist Medium"/>
              </a:rPr>
              <a:t>Räumliche Datenbanken: </a:t>
            </a:r>
            <a:r>
              <a:rPr lang="de-DE" sz="2300" i="0" u="none" strike="noStrike" cap="none" dirty="0">
                <a:solidFill>
                  <a:srgbClr val="1E1E1E"/>
                </a:solidFill>
                <a:latin typeface="Urbanist Medium"/>
                <a:ea typeface="Urbanist Medium"/>
                <a:cs typeface="Urbanist Medium"/>
                <a:sym typeface="Urbanist Medium"/>
              </a:rPr>
              <a:t>darauf spezialisiert, geografische Daten effizient zu speichern, abzufragen und zu verwalten. Sie bieten erweiterte räumliche Abfragefunktionen und sind für Anwendungen mit großen Datenmengen geeignet. Bspw. PostgreSQL, Oracle Spatial, </a:t>
            </a:r>
            <a:r>
              <a:rPr lang="de-DE" sz="2300" dirty="0">
                <a:solidFill>
                  <a:srgbClr val="1E1E1E"/>
                </a:solidFill>
                <a:latin typeface="Urbanist Medium"/>
                <a:ea typeface="Urbanist Medium"/>
                <a:cs typeface="Urbanist Medium"/>
                <a:sym typeface="Urbanist Medium"/>
              </a:rPr>
              <a:t>G</a:t>
            </a:r>
            <a:r>
              <a:rPr lang="de-DE" sz="2300" i="0" u="none" strike="noStrike" cap="none" dirty="0">
                <a:solidFill>
                  <a:srgbClr val="1E1E1E"/>
                </a:solidFill>
                <a:latin typeface="Urbanist Medium"/>
                <a:ea typeface="Urbanist Medium"/>
                <a:cs typeface="Urbanist Medium"/>
                <a:sym typeface="Urbanist Medium"/>
              </a:rPr>
              <a:t>eoserver</a:t>
            </a:r>
          </a:p>
          <a:p>
            <a:pPr algn="just">
              <a:lnSpc>
                <a:spcPct val="115625"/>
              </a:lnSpc>
              <a:buClr>
                <a:srgbClr val="1E1E1E"/>
              </a:buClr>
              <a:buSzPts val="2400"/>
            </a:pPr>
            <a:r>
              <a:rPr lang="de-DE" sz="2300" i="0" u="none" strike="noStrike" cap="none" dirty="0">
                <a:solidFill>
                  <a:srgbClr val="1E1E1E"/>
                </a:solidFill>
                <a:latin typeface="Urbanist Medium"/>
                <a:ea typeface="Urbanist Medium"/>
                <a:cs typeface="Urbanist Medium"/>
                <a:sym typeface="Urbanist Medium"/>
              </a:rPr>
              <a:t>3. </a:t>
            </a:r>
            <a:r>
              <a:rPr lang="de-DE" sz="2300" b="1" i="0" u="none" strike="noStrike" cap="none" dirty="0">
                <a:solidFill>
                  <a:srgbClr val="1E1E1E"/>
                </a:solidFill>
                <a:latin typeface="Urbanist Medium"/>
                <a:ea typeface="Urbanist Medium"/>
                <a:cs typeface="Urbanist Medium"/>
                <a:sym typeface="Urbanist Medium"/>
              </a:rPr>
              <a:t>Analysetechniken: </a:t>
            </a:r>
            <a:r>
              <a:rPr lang="de-DE" sz="2300" i="0" u="none" strike="noStrike" cap="none" dirty="0">
                <a:solidFill>
                  <a:srgbClr val="1E1E1E"/>
                </a:solidFill>
                <a:latin typeface="Urbanist Medium"/>
                <a:ea typeface="Urbanist Medium"/>
                <a:cs typeface="Urbanist Medium"/>
                <a:sym typeface="Urbanist Medium"/>
              </a:rPr>
              <a:t>verwendet, um spezifische Fragen oder Probleme im Zusammenhang mit geografischen Daten zu lösen. Dazu gehören Techniken wie Pufferung, </a:t>
            </a:r>
            <a:r>
              <a:rPr lang="de-DE" sz="2300" dirty="0">
                <a:solidFill>
                  <a:srgbClr val="1E1E1E"/>
                </a:solidFill>
                <a:latin typeface="Urbanist Medium"/>
                <a:ea typeface="Urbanist Medium"/>
                <a:cs typeface="Urbanist Medium"/>
                <a:sym typeface="Urbanist Medium"/>
              </a:rPr>
              <a:t>Überlagerung</a:t>
            </a:r>
            <a:r>
              <a:rPr lang="de-DE" sz="2300" i="0" u="none" strike="noStrike" cap="none" dirty="0">
                <a:solidFill>
                  <a:srgbClr val="1E1E1E"/>
                </a:solidFill>
                <a:latin typeface="Urbanist Medium"/>
                <a:ea typeface="Urbanist Medium"/>
                <a:cs typeface="Urbanist Medium"/>
                <a:sym typeface="Urbanist Medium"/>
              </a:rPr>
              <a:t>, räumliche Interpolation und räumliche Regression</a:t>
            </a:r>
            <a:endParaRPr lang="en-US" sz="2300" i="0" u="none" strike="noStrike" cap="none" dirty="0">
              <a:solidFill>
                <a:schemeClr val="tx1"/>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4">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i="0" u="none" strike="noStrike" cap="none" dirty="0" err="1">
                <a:solidFill>
                  <a:srgbClr val="FFFFFF"/>
                </a:solidFill>
                <a:latin typeface="Roboto"/>
                <a:ea typeface="Roboto"/>
                <a:cs typeface="Roboto"/>
                <a:sym typeface="Roboto"/>
              </a:rPr>
              <a:t>Methoden</a:t>
            </a:r>
            <a:r>
              <a:rPr lang="en-US" sz="5400" b="1" i="0" u="none" strike="noStrike" cap="none" dirty="0">
                <a:solidFill>
                  <a:srgbClr val="FFFFFF"/>
                </a:solidFill>
                <a:latin typeface="Roboto"/>
                <a:ea typeface="Roboto"/>
                <a:cs typeface="Roboto"/>
                <a:sym typeface="Roboto"/>
              </a:rPr>
              <a:t> und </a:t>
            </a:r>
            <a:r>
              <a:rPr lang="en-US" sz="5400" b="1" i="0" u="none" strike="noStrike" cap="none" dirty="0" err="1">
                <a:solidFill>
                  <a:srgbClr val="FFFFFF"/>
                </a:solidFill>
                <a:latin typeface="Roboto"/>
                <a:ea typeface="Roboto"/>
                <a:cs typeface="Roboto"/>
                <a:sym typeface="Roboto"/>
              </a:rPr>
              <a:t>Werkzeuge</a:t>
            </a:r>
            <a:endParaRPr sz="5400" b="1" i="0" u="none" strike="noStrike" cap="none" dirty="0">
              <a:solidFill>
                <a:schemeClr val="dk1"/>
              </a:solidFill>
              <a:latin typeface="Roboto"/>
              <a:ea typeface="Roboto"/>
              <a:cs typeface="Roboto"/>
              <a:sym typeface="Roboto"/>
            </a:endParaRPr>
          </a:p>
        </p:txBody>
      </p:sp>
      <p:pic>
        <p:nvPicPr>
          <p:cNvPr id="6" name="Grafik 5" descr="Ein Bild, das Text, Karte, Diagramm, Schrift enthält.&#10;&#10;Automatisch generierte Beschreibung">
            <a:extLst>
              <a:ext uri="{FF2B5EF4-FFF2-40B4-BE49-F238E27FC236}">
                <a16:creationId xmlns:a16="http://schemas.microsoft.com/office/drawing/2014/main" id="{0DF26501-10D8-12DB-0E2F-4DD4B736EB80}"/>
              </a:ext>
            </a:extLst>
          </p:cNvPr>
          <p:cNvPicPr>
            <a:picLocks noChangeAspect="1"/>
          </p:cNvPicPr>
          <p:nvPr/>
        </p:nvPicPr>
        <p:blipFill>
          <a:blip r:embed="rId5"/>
          <a:stretch>
            <a:fillRect/>
          </a:stretch>
        </p:blipFill>
        <p:spPr>
          <a:xfrm>
            <a:off x="11861800" y="952500"/>
            <a:ext cx="3795538" cy="5375499"/>
          </a:xfrm>
          <a:prstGeom prst="rect">
            <a:avLst/>
          </a:prstGeom>
        </p:spPr>
      </p:pic>
      <p:sp>
        <p:nvSpPr>
          <p:cNvPr id="9" name="Rechteck 8">
            <a:extLst>
              <a:ext uri="{FF2B5EF4-FFF2-40B4-BE49-F238E27FC236}">
                <a16:creationId xmlns:a16="http://schemas.microsoft.com/office/drawing/2014/main" id="{3A4B1EE2-3FD9-4D42-2EAE-C6D36C61C45D}"/>
              </a:ext>
            </a:extLst>
          </p:cNvPr>
          <p:cNvSpPr/>
          <p:nvPr/>
        </p:nvSpPr>
        <p:spPr>
          <a:xfrm>
            <a:off x="13042900" y="4660900"/>
            <a:ext cx="2870754" cy="14222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8" name="Grafik 7" descr="Ein Bild, das Text, Karte, Atlas enthält.&#10;&#10;Automatisch generierte Beschreibung">
            <a:extLst>
              <a:ext uri="{FF2B5EF4-FFF2-40B4-BE49-F238E27FC236}">
                <a16:creationId xmlns:a16="http://schemas.microsoft.com/office/drawing/2014/main" id="{36284F3C-EF14-289D-6D58-DA1D2028D6F7}"/>
              </a:ext>
            </a:extLst>
          </p:cNvPr>
          <p:cNvPicPr>
            <a:picLocks noChangeAspect="1"/>
          </p:cNvPicPr>
          <p:nvPr/>
        </p:nvPicPr>
        <p:blipFill rotWithShape="1">
          <a:blip r:embed="rId6"/>
          <a:srcRect l="10676" r="4685"/>
          <a:stretch/>
        </p:blipFill>
        <p:spPr>
          <a:xfrm>
            <a:off x="14033500" y="3933825"/>
            <a:ext cx="3441700" cy="3521233"/>
          </a:xfrm>
          <a:prstGeom prst="rect">
            <a:avLst/>
          </a:prstGeom>
        </p:spPr>
      </p:pic>
    </p:spTree>
    <p:extLst>
      <p:ext uri="{BB962C8B-B14F-4D97-AF65-F5344CB8AC3E}">
        <p14:creationId xmlns:p14="http://schemas.microsoft.com/office/powerpoint/2010/main" val="399548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3">
            <a:alphaModFix/>
          </a:blip>
          <a:srcRect/>
          <a:stretch/>
        </p:blipFill>
        <p:spPr>
          <a:xfrm>
            <a:off x="14501813" y="7905750"/>
            <a:ext cx="3786113" cy="939670"/>
          </a:xfrm>
          <a:prstGeom prst="rect">
            <a:avLst/>
          </a:prstGeom>
          <a:noFill/>
          <a:ln>
            <a:noFill/>
          </a:ln>
        </p:spPr>
      </p:pic>
      <p:sp>
        <p:nvSpPr>
          <p:cNvPr id="69" name="Google Shape;69;p5"/>
          <p:cNvSpPr/>
          <p:nvPr/>
        </p:nvSpPr>
        <p:spPr>
          <a:xfrm>
            <a:off x="14787563" y="8067675"/>
            <a:ext cx="3233737"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Abb.4: Clip</a:t>
            </a:r>
          </a:p>
          <a:p>
            <a:pPr>
              <a:lnSpc>
                <a:spcPct val="117857"/>
              </a:lnSpc>
              <a:buClr>
                <a:srgbClr val="FFFFFF"/>
              </a:buClr>
              <a:buSzPts val="2100"/>
            </a:pPr>
            <a:r>
              <a:rPr lang="en-US" sz="180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180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de-DE" sz="3000" dirty="0">
                <a:solidFill>
                  <a:srgbClr val="1E1E1E"/>
                </a:solidFill>
                <a:latin typeface="Urbanist Black"/>
                <a:ea typeface="Urbanist Black"/>
                <a:cs typeface="Urbanist Black"/>
                <a:sym typeface="Urbanist Black"/>
              </a:rPr>
              <a:t>Geoverarbeitung als Erzeugung neuer Themen (Layer, Datensätze) als Kombination von Layern. Es lassen sich z.B.</a:t>
            </a:r>
          </a:p>
          <a:p>
            <a:pPr marL="0" marR="0" lvl="0" indent="0" algn="l" rtl="0">
              <a:lnSpc>
                <a:spcPct val="117499"/>
              </a:lnSpc>
              <a:spcBef>
                <a:spcPts val="0"/>
              </a:spcBef>
              <a:spcAft>
                <a:spcPts val="0"/>
              </a:spcAft>
              <a:buClr>
                <a:srgbClr val="1E1E1E"/>
              </a:buClr>
              <a:buSzPts val="3000"/>
              <a:buFont typeface="Urbanist Black"/>
              <a:buNone/>
            </a:pPr>
            <a:endParaRPr lang="de-DE"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373671" y="5523978"/>
            <a:ext cx="9612382" cy="3421041"/>
          </a:xfrm>
          <a:prstGeom prst="rect">
            <a:avLst/>
          </a:prstGeom>
          <a:noFill/>
          <a:ln>
            <a:noFill/>
          </a:ln>
        </p:spPr>
        <p:txBody>
          <a:bodyPr spcFirstLastPara="1" wrap="square" lIns="0" tIns="0" rIns="0" bIns="0" anchor="t" anchorCtr="0">
            <a:noAutofit/>
          </a:bodyPr>
          <a:lstStyle/>
          <a:p>
            <a:pPr algn="just">
              <a:lnSpc>
                <a:spcPct val="150000"/>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 Themen zusammenführen (</a:t>
            </a:r>
            <a:r>
              <a:rPr lang="de-DE" sz="2400" i="0" u="none" strike="noStrike" cap="none" dirty="0" err="1">
                <a:solidFill>
                  <a:schemeClr val="tx1"/>
                </a:solidFill>
                <a:latin typeface="Urbanist Medium"/>
                <a:ea typeface="Urbanist Medium"/>
                <a:cs typeface="Urbanist Medium"/>
                <a:sym typeface="Urbanist"/>
              </a:rPr>
              <a:t>merge</a:t>
            </a:r>
            <a:r>
              <a:rPr lang="de-DE" sz="2400" i="0" u="none" strike="noStrike" cap="none" dirty="0">
                <a:solidFill>
                  <a:schemeClr val="tx1"/>
                </a:solidFill>
                <a:latin typeface="Urbanist Medium"/>
                <a:ea typeface="Urbanist Medium"/>
                <a:cs typeface="Urbanist Medium"/>
                <a:sym typeface="Urbanist"/>
              </a:rPr>
              <a:t>)</a:t>
            </a:r>
          </a:p>
          <a:p>
            <a:pPr algn="just">
              <a:lnSpc>
                <a:spcPct val="150000"/>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 Ein Thema mit einem anderen Thema ausschneiden (</a:t>
            </a:r>
            <a:r>
              <a:rPr lang="de-DE" sz="2400" i="0" u="none" strike="noStrike" cap="none" dirty="0" err="1">
                <a:solidFill>
                  <a:schemeClr val="tx1"/>
                </a:solidFill>
                <a:latin typeface="Urbanist Medium"/>
                <a:ea typeface="Urbanist Medium"/>
                <a:cs typeface="Urbanist Medium"/>
                <a:sym typeface="Urbanist"/>
              </a:rPr>
              <a:t>clip</a:t>
            </a:r>
            <a:r>
              <a:rPr lang="de-DE" sz="2400" i="0" u="none" strike="noStrike" cap="none" dirty="0">
                <a:solidFill>
                  <a:schemeClr val="tx1"/>
                </a:solidFill>
                <a:latin typeface="Urbanist Medium"/>
                <a:ea typeface="Urbanist Medium"/>
                <a:cs typeface="Urbanist Medium"/>
                <a:sym typeface="Urbanist"/>
              </a:rPr>
              <a:t>)</a:t>
            </a:r>
          </a:p>
          <a:p>
            <a:pPr algn="just">
              <a:lnSpc>
                <a:spcPct val="150000"/>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 Themen miteinander verschneiden (</a:t>
            </a:r>
            <a:r>
              <a:rPr lang="de-DE" sz="2400" i="0" u="none" strike="noStrike" cap="none" dirty="0" err="1">
                <a:solidFill>
                  <a:schemeClr val="tx1"/>
                </a:solidFill>
                <a:latin typeface="Urbanist Medium"/>
                <a:ea typeface="Urbanist Medium"/>
                <a:cs typeface="Urbanist Medium"/>
                <a:sym typeface="Urbanist"/>
              </a:rPr>
              <a:t>intersect</a:t>
            </a:r>
            <a:r>
              <a:rPr lang="de-DE" sz="2400" i="0" u="none" strike="noStrike" cap="none" dirty="0">
                <a:solidFill>
                  <a:schemeClr val="tx1"/>
                </a:solidFill>
                <a:latin typeface="Urbanist Medium"/>
                <a:ea typeface="Urbanist Medium"/>
                <a:cs typeface="Urbanist Medium"/>
                <a:sym typeface="Urbanist"/>
              </a:rPr>
              <a:t>)</a:t>
            </a:r>
          </a:p>
          <a:p>
            <a:pPr algn="just">
              <a:lnSpc>
                <a:spcPct val="150000"/>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 Themen vereinigen (</a:t>
            </a:r>
            <a:r>
              <a:rPr lang="de-DE" sz="2400" i="0" u="none" strike="noStrike" cap="none" dirty="0" err="1">
                <a:solidFill>
                  <a:schemeClr val="tx1"/>
                </a:solidFill>
                <a:latin typeface="Urbanist Medium"/>
                <a:ea typeface="Urbanist Medium"/>
                <a:cs typeface="Urbanist Medium"/>
                <a:sym typeface="Urbanist"/>
              </a:rPr>
              <a:t>union</a:t>
            </a:r>
            <a:r>
              <a:rPr lang="de-DE" sz="2400" i="0" u="none" strike="noStrike" cap="none" dirty="0">
                <a:solidFill>
                  <a:schemeClr val="tx1"/>
                </a:solidFill>
                <a:latin typeface="Urbanist Medium"/>
                <a:ea typeface="Urbanist Medium"/>
                <a:cs typeface="Urbanist Medium"/>
                <a:sym typeface="Urbanist"/>
              </a:rPr>
              <a:t>)</a:t>
            </a:r>
          </a:p>
          <a:p>
            <a:pPr algn="just">
              <a:lnSpc>
                <a:spcPct val="150000"/>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 Daten nach Ort zuweisen (Punkt in Polygon)</a:t>
            </a:r>
            <a:endParaRPr lang="en-US" sz="2300" b="0" i="0" u="none" strike="noStrike" cap="none" dirty="0">
              <a:solidFill>
                <a:schemeClr val="tx1"/>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4">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i="0" u="none" strike="noStrike" cap="none" dirty="0" err="1">
                <a:solidFill>
                  <a:srgbClr val="FFFFFF"/>
                </a:solidFill>
                <a:latin typeface="Roboto"/>
                <a:ea typeface="Roboto"/>
                <a:cs typeface="Roboto"/>
                <a:sym typeface="Roboto"/>
              </a:rPr>
              <a:t>Datenanalyse</a:t>
            </a:r>
            <a:r>
              <a:rPr lang="en-US" sz="5400" b="1" i="0" u="none" strike="noStrike" cap="none" dirty="0">
                <a:solidFill>
                  <a:srgbClr val="FFFFFF"/>
                </a:solidFill>
                <a:latin typeface="Roboto"/>
                <a:ea typeface="Roboto"/>
                <a:cs typeface="Roboto"/>
                <a:sym typeface="Roboto"/>
              </a:rPr>
              <a:t> </a:t>
            </a:r>
            <a:r>
              <a:rPr lang="en-US" sz="5400" b="1" i="0" u="none" strike="noStrike" cap="none" dirty="0" err="1">
                <a:solidFill>
                  <a:srgbClr val="FFFFFF"/>
                </a:solidFill>
                <a:latin typeface="Roboto"/>
                <a:ea typeface="Roboto"/>
                <a:cs typeface="Roboto"/>
                <a:sym typeface="Roboto"/>
              </a:rPr>
              <a:t>im</a:t>
            </a:r>
            <a:r>
              <a:rPr lang="en-US" sz="5400" b="1" i="0" u="none" strike="noStrike" cap="none" dirty="0">
                <a:solidFill>
                  <a:srgbClr val="FFFFFF"/>
                </a:solidFill>
                <a:latin typeface="Roboto"/>
                <a:ea typeface="Roboto"/>
                <a:cs typeface="Roboto"/>
                <a:sym typeface="Roboto"/>
              </a:rPr>
              <a:t> GIS</a:t>
            </a:r>
            <a:endParaRPr sz="5400" b="1" i="0" u="none" strike="noStrike" cap="none" dirty="0">
              <a:solidFill>
                <a:schemeClr val="dk1"/>
              </a:solidFill>
              <a:latin typeface="Roboto"/>
              <a:ea typeface="Roboto"/>
              <a:cs typeface="Roboto"/>
              <a:sym typeface="Roboto"/>
            </a:endParaRPr>
          </a:p>
        </p:txBody>
      </p:sp>
      <p:pic>
        <p:nvPicPr>
          <p:cNvPr id="9" name="Grafik 8">
            <a:extLst>
              <a:ext uri="{FF2B5EF4-FFF2-40B4-BE49-F238E27FC236}">
                <a16:creationId xmlns:a16="http://schemas.microsoft.com/office/drawing/2014/main" id="{22F99AF4-0DD5-0573-A4CB-26FD889EF1F6}"/>
              </a:ext>
            </a:extLst>
          </p:cNvPr>
          <p:cNvPicPr>
            <a:picLocks noChangeAspect="1"/>
          </p:cNvPicPr>
          <p:nvPr/>
        </p:nvPicPr>
        <p:blipFill rotWithShape="1">
          <a:blip r:embed="rId5"/>
          <a:srcRect l="9574" t="3117" r="19992"/>
          <a:stretch/>
        </p:blipFill>
        <p:spPr>
          <a:xfrm>
            <a:off x="10986053" y="588102"/>
            <a:ext cx="4274657" cy="3420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7" name="Grafik 16">
            <a:extLst>
              <a:ext uri="{FF2B5EF4-FFF2-40B4-BE49-F238E27FC236}">
                <a16:creationId xmlns:a16="http://schemas.microsoft.com/office/drawing/2014/main" id="{458704B3-CB05-D9FA-36A6-F67A43EB1A72}"/>
              </a:ext>
            </a:extLst>
          </p:cNvPr>
          <p:cNvPicPr>
            <a:picLocks noChangeAspect="1"/>
          </p:cNvPicPr>
          <p:nvPr/>
        </p:nvPicPr>
        <p:blipFill rotWithShape="1">
          <a:blip r:embed="rId6"/>
          <a:srcRect l="2801"/>
          <a:stretch/>
        </p:blipFill>
        <p:spPr>
          <a:xfrm>
            <a:off x="13512649" y="3956779"/>
            <a:ext cx="4377841" cy="3420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15" name="Gerade Verbindung mit Pfeil 14">
            <a:extLst>
              <a:ext uri="{FF2B5EF4-FFF2-40B4-BE49-F238E27FC236}">
                <a16:creationId xmlns:a16="http://schemas.microsoft.com/office/drawing/2014/main" id="{825187C1-E01A-D224-B713-EF665CD142E5}"/>
              </a:ext>
            </a:extLst>
          </p:cNvPr>
          <p:cNvCxnSpPr>
            <a:cxnSpLocks/>
          </p:cNvCxnSpPr>
          <p:nvPr/>
        </p:nvCxnSpPr>
        <p:spPr>
          <a:xfrm>
            <a:off x="12944309" y="3926425"/>
            <a:ext cx="736600" cy="65527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Grafik 12">
            <a:extLst>
              <a:ext uri="{FF2B5EF4-FFF2-40B4-BE49-F238E27FC236}">
                <a16:creationId xmlns:a16="http://schemas.microsoft.com/office/drawing/2014/main" id="{599F0C50-3720-4096-C5F6-6DB21695DE06}"/>
              </a:ext>
            </a:extLst>
          </p:cNvPr>
          <p:cNvPicPr>
            <a:picLocks noChangeAspect="1"/>
          </p:cNvPicPr>
          <p:nvPr/>
        </p:nvPicPr>
        <p:blipFill rotWithShape="1">
          <a:blip r:embed="rId5"/>
          <a:srcRect l="80783" r="105" b="76469"/>
          <a:stretch/>
        </p:blipFill>
        <p:spPr>
          <a:xfrm>
            <a:off x="9877748" y="4324072"/>
            <a:ext cx="3350731" cy="2399811"/>
          </a:xfrm>
          <a:prstGeom prst="rect">
            <a:avLst/>
          </a:prstGeom>
          <a:ln w="1905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48885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de-DE" sz="3000" dirty="0">
                <a:solidFill>
                  <a:srgbClr val="1E1E1E"/>
                </a:solidFill>
                <a:latin typeface="Urbanist Black"/>
                <a:ea typeface="Urbanist Black"/>
                <a:cs typeface="Urbanist Black"/>
                <a:sym typeface="Urbanist Black"/>
              </a:rPr>
              <a:t>Typische vektorbasierte Abfragen</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373670" y="4597054"/>
            <a:ext cx="14107630" cy="3421041"/>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r>
              <a:rPr lang="de-DE" sz="2400" dirty="0">
                <a:solidFill>
                  <a:schemeClr val="tx1"/>
                </a:solidFill>
                <a:latin typeface="Urbanist Medium"/>
                <a:ea typeface="Urbanist Medium"/>
                <a:cs typeface="Urbanist Medium"/>
                <a:sym typeface="Urbanist"/>
              </a:rPr>
              <a:t>1. </a:t>
            </a:r>
            <a:r>
              <a:rPr lang="de-DE" sz="2400" i="0" u="none" strike="noStrike" cap="none" dirty="0">
                <a:solidFill>
                  <a:schemeClr val="tx1"/>
                </a:solidFill>
                <a:latin typeface="Urbanist Medium"/>
                <a:ea typeface="Urbanist Medium"/>
                <a:cs typeface="Urbanist Medium"/>
                <a:sym typeface="Urbanist"/>
              </a:rPr>
              <a:t>Datenabfragen: nach geometrischen, thematischen oder topologischen Kriterien. </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Beispiel: Wo befinden sich alle Supermärkte mit Bäcker</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 </a:t>
            </a:r>
            <a:r>
              <a:rPr lang="de-DE" sz="2400" b="1" i="0" u="none" strike="noStrike" cap="none" dirty="0">
                <a:solidFill>
                  <a:schemeClr val="tx1"/>
                </a:solidFill>
                <a:latin typeface="Urbanist Medium"/>
                <a:ea typeface="Urbanist Medium"/>
                <a:cs typeface="Urbanist Medium"/>
                <a:sym typeface="Urbanist"/>
              </a:rPr>
              <a:t>Thematische Abfrage</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 </a:t>
            </a:r>
            <a:r>
              <a:rPr lang="de-DE" sz="2400" b="1" i="0" u="none" strike="noStrike" cap="none" dirty="0">
                <a:solidFill>
                  <a:schemeClr val="tx1"/>
                </a:solidFill>
                <a:latin typeface="Urbanist Medium"/>
                <a:ea typeface="Urbanist Medium"/>
                <a:cs typeface="Urbanist Medium"/>
                <a:sym typeface="Urbanist"/>
              </a:rPr>
              <a:t>Topologische Abfrage</a:t>
            </a:r>
          </a:p>
          <a:p>
            <a:pPr algn="just">
              <a:lnSpc>
                <a:spcPct val="115625"/>
              </a:lnSpc>
              <a:spcAft>
                <a:spcPts val="1800"/>
              </a:spcAft>
              <a:buClr>
                <a:srgbClr val="1E1E1E"/>
              </a:buClr>
              <a:buSzPts val="2400"/>
            </a:pPr>
            <a:r>
              <a:rPr lang="de-DE" sz="2400" i="0" u="none" strike="noStrike" cap="none" dirty="0">
                <a:solidFill>
                  <a:schemeClr val="tx1"/>
                </a:solidFill>
                <a:latin typeface="Urbanist Medium"/>
                <a:ea typeface="Urbanist Medium"/>
                <a:cs typeface="Urbanist Medium"/>
                <a:sym typeface="Urbanist"/>
              </a:rPr>
              <a:t>• </a:t>
            </a:r>
            <a:r>
              <a:rPr lang="de-DE" sz="2400" b="1" i="0" u="none" strike="noStrike" cap="none" dirty="0">
                <a:solidFill>
                  <a:schemeClr val="tx1"/>
                </a:solidFill>
                <a:latin typeface="Urbanist Medium"/>
                <a:ea typeface="Urbanist Medium"/>
                <a:cs typeface="Urbanist Medium"/>
                <a:sym typeface="Urbanist"/>
              </a:rPr>
              <a:t>Geometrische Abfrage</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2. Messen, Zählen, Berechnen: Anzahl, Größe, Umfang, Länge, Mittelpunkte, deskriptive Statistik…</a:t>
            </a:r>
          </a:p>
          <a:p>
            <a:pPr algn="just">
              <a:lnSpc>
                <a:spcPct val="115625"/>
              </a:lnSpc>
              <a:buClr>
                <a:srgbClr val="1E1E1E"/>
              </a:buClr>
              <a:buSzPts val="2400"/>
            </a:pPr>
            <a:endParaRPr lang="de-DE" sz="2400" i="0" u="none" strike="noStrike" cap="none" dirty="0">
              <a:solidFill>
                <a:schemeClr val="tx1"/>
              </a:solidFill>
              <a:latin typeface="Urbanist Medium"/>
              <a:ea typeface="Urbanist Medium"/>
              <a:cs typeface="Urbanist Medium"/>
              <a:sym typeface="Urbanist"/>
            </a:endParaRP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3. Tabellen verknüpfen: Datensätze über Schlüsselfeld verbinden</a:t>
            </a: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3">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i="0" u="none" strike="noStrike" cap="none" dirty="0" err="1">
                <a:solidFill>
                  <a:srgbClr val="FFFFFF"/>
                </a:solidFill>
                <a:latin typeface="Roboto"/>
                <a:ea typeface="Roboto"/>
                <a:cs typeface="Roboto"/>
                <a:sym typeface="Roboto"/>
              </a:rPr>
              <a:t>Vektorisierte</a:t>
            </a:r>
            <a:r>
              <a:rPr lang="en-US" sz="5400" b="1" i="0" u="none" strike="noStrike" cap="none" dirty="0">
                <a:solidFill>
                  <a:srgbClr val="FFFFFF"/>
                </a:solidFill>
                <a:latin typeface="Roboto"/>
                <a:ea typeface="Roboto"/>
                <a:cs typeface="Roboto"/>
                <a:sym typeface="Roboto"/>
              </a:rPr>
              <a:t> </a:t>
            </a:r>
            <a:r>
              <a:rPr lang="en-US" sz="5400" b="1" i="0" u="none" strike="noStrike" cap="none" dirty="0" err="1">
                <a:solidFill>
                  <a:srgbClr val="FFFFFF"/>
                </a:solidFill>
                <a:latin typeface="Roboto"/>
                <a:ea typeface="Roboto"/>
                <a:cs typeface="Roboto"/>
                <a:sym typeface="Roboto"/>
              </a:rPr>
              <a:t>Abfragen</a:t>
            </a:r>
            <a:endParaRPr sz="5400" b="1" i="0" u="none" strike="noStrike" cap="none"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683171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5" name="Grafik 4">
            <a:extLst>
              <a:ext uri="{FF2B5EF4-FFF2-40B4-BE49-F238E27FC236}">
                <a16:creationId xmlns:a16="http://schemas.microsoft.com/office/drawing/2014/main" id="{53F49874-B64D-1EE7-7FA6-E2EF728B00C1}"/>
              </a:ext>
            </a:extLst>
          </p:cNvPr>
          <p:cNvPicPr>
            <a:picLocks noChangeAspect="1"/>
          </p:cNvPicPr>
          <p:nvPr/>
        </p:nvPicPr>
        <p:blipFill>
          <a:blip r:embed="rId3"/>
          <a:stretch>
            <a:fillRect/>
          </a:stretch>
        </p:blipFill>
        <p:spPr>
          <a:xfrm>
            <a:off x="11631256" y="1252790"/>
            <a:ext cx="4989551" cy="6571998"/>
          </a:xfrm>
          <a:prstGeom prst="rect">
            <a:avLst/>
          </a:prstGeom>
        </p:spPr>
      </p:pic>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4">
            <a:alphaModFix/>
          </a:blip>
          <a:srcRect/>
          <a:stretch/>
        </p:blipFill>
        <p:spPr>
          <a:xfrm>
            <a:off x="14501813" y="7905750"/>
            <a:ext cx="3786113" cy="939670"/>
          </a:xfrm>
          <a:prstGeom prst="rect">
            <a:avLst/>
          </a:prstGeom>
          <a:noFill/>
          <a:ln>
            <a:noFill/>
          </a:ln>
        </p:spPr>
      </p:pic>
      <p:sp>
        <p:nvSpPr>
          <p:cNvPr id="69" name="Google Shape;69;p5"/>
          <p:cNvSpPr/>
          <p:nvPr/>
        </p:nvSpPr>
        <p:spPr>
          <a:xfrm>
            <a:off x="14787563" y="8067675"/>
            <a:ext cx="3233737"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Abb.5</a:t>
            </a:r>
            <a:r>
              <a:rPr lang="en-US" sz="1800" b="1" dirty="0">
                <a:solidFill>
                  <a:srgbClr val="FFFFFF"/>
                </a:solidFill>
                <a:latin typeface="Roboto"/>
                <a:ea typeface="Roboto"/>
                <a:cs typeface="Roboto"/>
                <a:sym typeface="Roboto"/>
              </a:rPr>
              <a:t>:</a:t>
            </a:r>
            <a:r>
              <a:rPr lang="en-US" sz="1800" b="1" i="0" u="none" strike="noStrike" cap="none" dirty="0">
                <a:solidFill>
                  <a:srgbClr val="FFFFFF"/>
                </a:solidFill>
                <a:latin typeface="Roboto"/>
                <a:ea typeface="Roboto"/>
                <a:cs typeface="Roboto"/>
                <a:sym typeface="Roboto"/>
              </a:rPr>
              <a:t> </a:t>
            </a:r>
            <a:r>
              <a:rPr lang="en-US" sz="1800" b="1" i="0" u="none" strike="noStrike" cap="none" dirty="0" err="1">
                <a:solidFill>
                  <a:srgbClr val="FFFFFF"/>
                </a:solidFill>
                <a:latin typeface="Roboto"/>
                <a:ea typeface="Roboto"/>
                <a:cs typeface="Roboto"/>
                <a:sym typeface="Roboto"/>
              </a:rPr>
              <a:t>Thematische</a:t>
            </a:r>
            <a:r>
              <a:rPr lang="en-US" sz="1800" b="1" i="0" u="none" strike="noStrike" cap="none" dirty="0">
                <a:solidFill>
                  <a:srgbClr val="FFFFFF"/>
                </a:solidFill>
                <a:latin typeface="Roboto"/>
                <a:ea typeface="Roboto"/>
                <a:cs typeface="Roboto"/>
                <a:sym typeface="Roboto"/>
              </a:rPr>
              <a:t> </a:t>
            </a:r>
            <a:r>
              <a:rPr lang="en-US" sz="1800" b="1" i="0" u="none" strike="noStrike" cap="none" dirty="0" err="1">
                <a:solidFill>
                  <a:srgbClr val="FFFFFF"/>
                </a:solidFill>
                <a:latin typeface="Roboto"/>
                <a:ea typeface="Roboto"/>
                <a:cs typeface="Roboto"/>
                <a:sym typeface="Roboto"/>
              </a:rPr>
              <a:t>Abfrage</a:t>
            </a:r>
            <a:endParaRPr lang="en-US" sz="1800" b="1" i="0" u="none" strike="noStrike" cap="none" dirty="0">
              <a:solidFill>
                <a:srgbClr val="FFFFFF"/>
              </a:solidFill>
              <a:latin typeface="Roboto"/>
              <a:ea typeface="Roboto"/>
              <a:cs typeface="Roboto"/>
              <a:sym typeface="Roboto"/>
            </a:endParaRPr>
          </a:p>
          <a:p>
            <a:pPr>
              <a:lnSpc>
                <a:spcPct val="117857"/>
              </a:lnSpc>
              <a:buClr>
                <a:srgbClr val="FFFFFF"/>
              </a:buClr>
              <a:buSzPts val="2100"/>
            </a:pPr>
            <a:r>
              <a:rPr lang="en-US" sz="180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180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4" y="3333750"/>
            <a:ext cx="7705725" cy="600075"/>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3000" dirty="0" err="1">
                <a:solidFill>
                  <a:srgbClr val="1E1E1E"/>
                </a:solidFill>
                <a:latin typeface="Urbanist Black"/>
                <a:ea typeface="Urbanist Black"/>
                <a:cs typeface="Urbanist Black"/>
                <a:sym typeface="Urbanist Black"/>
              </a:rPr>
              <a:t>Grundprinzip</a:t>
            </a:r>
            <a:r>
              <a:rPr lang="en-US" sz="3000" dirty="0">
                <a:solidFill>
                  <a:srgbClr val="1E1E1E"/>
                </a:solidFill>
                <a:latin typeface="Urbanist Black"/>
                <a:ea typeface="Urbanist Black"/>
                <a:cs typeface="Urbanist Black"/>
                <a:sym typeface="Urbanist Black"/>
              </a:rPr>
              <a:t> SQL-</a:t>
            </a:r>
            <a:r>
              <a:rPr lang="en-US" sz="3000" dirty="0" err="1">
                <a:solidFill>
                  <a:srgbClr val="1E1E1E"/>
                </a:solidFill>
                <a:latin typeface="Urbanist Black"/>
                <a:ea typeface="Urbanist Black"/>
                <a:cs typeface="Urbanist Black"/>
                <a:sym typeface="Urbanist Black"/>
              </a:rPr>
              <a:t>Befehle</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373671" y="4133850"/>
            <a:ext cx="9612382" cy="4886325"/>
          </a:xfrm>
          <a:prstGeom prst="rect">
            <a:avLst/>
          </a:prstGeom>
          <a:noFill/>
          <a:ln>
            <a:noFill/>
          </a:ln>
        </p:spPr>
        <p:txBody>
          <a:bodyPr spcFirstLastPara="1" wrap="square" lIns="0" tIns="0" rIns="0" bIns="0" anchor="t" anchorCtr="0">
            <a:noAutofit/>
          </a:bodyPr>
          <a:lstStyle/>
          <a:p>
            <a:pPr algn="just">
              <a:lnSpc>
                <a:spcPct val="115625"/>
              </a:lnSpc>
              <a:buClr>
                <a:srgbClr val="1E1E1E"/>
              </a:buClr>
              <a:buSzPts val="2400"/>
            </a:pPr>
            <a:endParaRPr lang="de-DE" sz="2400" i="0" u="none" strike="noStrike" cap="none" dirty="0">
              <a:solidFill>
                <a:schemeClr val="tx1"/>
              </a:solidFill>
              <a:latin typeface="Urbanist Medium"/>
              <a:ea typeface="Urbanist Medium"/>
              <a:cs typeface="Urbanist Medium"/>
              <a:sym typeface="Urbanist"/>
            </a:endParaRP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SELECT * FROM &lt; </a:t>
            </a:r>
            <a:r>
              <a:rPr lang="de-DE" sz="2400" b="1" i="0" u="none" strike="noStrike" cap="none" dirty="0">
                <a:solidFill>
                  <a:schemeClr val="tx1"/>
                </a:solidFill>
                <a:latin typeface="Urbanist Medium"/>
                <a:ea typeface="Urbanist Medium"/>
                <a:cs typeface="Urbanist Medium"/>
                <a:sym typeface="Urbanist"/>
              </a:rPr>
              <a:t>Tabelle/Layer </a:t>
            </a:r>
            <a:r>
              <a:rPr lang="de-DE" sz="2400" i="0" u="none" strike="noStrike" cap="none" dirty="0">
                <a:solidFill>
                  <a:schemeClr val="tx1"/>
                </a:solidFill>
                <a:latin typeface="Urbanist Medium"/>
                <a:ea typeface="Urbanist Medium"/>
                <a:cs typeface="Urbanist Medium"/>
                <a:sym typeface="Urbanist"/>
              </a:rPr>
              <a:t>&gt; WHERE &lt; </a:t>
            </a:r>
            <a:r>
              <a:rPr lang="de-DE" sz="2400" b="1" i="0" u="none" strike="noStrike" cap="none" dirty="0">
                <a:solidFill>
                  <a:schemeClr val="tx1"/>
                </a:solidFill>
                <a:latin typeface="Urbanist Medium"/>
                <a:ea typeface="Urbanist Medium"/>
                <a:cs typeface="Urbanist Medium"/>
                <a:sym typeface="Urbanist"/>
              </a:rPr>
              <a:t>Bedingung</a:t>
            </a:r>
            <a:r>
              <a:rPr lang="de-DE" sz="2400" i="0" u="none" strike="noStrike" cap="none" dirty="0">
                <a:solidFill>
                  <a:schemeClr val="tx1"/>
                </a:solidFill>
                <a:latin typeface="Urbanist Medium"/>
                <a:ea typeface="Urbanist Medium"/>
                <a:cs typeface="Urbanist Medium"/>
                <a:sym typeface="Urbanist"/>
              </a:rPr>
              <a:t> &gt;</a:t>
            </a:r>
          </a:p>
          <a:p>
            <a:pPr algn="just">
              <a:lnSpc>
                <a:spcPct val="115625"/>
              </a:lnSpc>
              <a:buClr>
                <a:srgbClr val="1E1E1E"/>
              </a:buClr>
              <a:buSzPts val="2400"/>
            </a:pPr>
            <a:endParaRPr lang="de-DE" sz="2400" i="0" u="none" strike="noStrike" cap="none" dirty="0">
              <a:solidFill>
                <a:schemeClr val="tx1"/>
              </a:solidFill>
              <a:latin typeface="Urbanist Medium"/>
              <a:ea typeface="Urbanist Medium"/>
              <a:cs typeface="Urbanist Medium"/>
              <a:sym typeface="Urbanist"/>
            </a:endParaRP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 Es sollen also zu Objekten gehörige Attributwerte (*) einer</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bestimmten Tabelle, eines bestimmten Layers ausgewählt</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(SELECT) werden, auf die bestimmte Bedingungen (WHERE)</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zutreffen.</a:t>
            </a:r>
          </a:p>
          <a:p>
            <a:pPr algn="just">
              <a:lnSpc>
                <a:spcPct val="115625"/>
              </a:lnSpc>
              <a:buClr>
                <a:srgbClr val="1E1E1E"/>
              </a:buClr>
              <a:buSzPts val="2400"/>
            </a:pPr>
            <a:r>
              <a:rPr lang="de-DE" sz="2400" i="0" u="none" strike="noStrike" cap="none" dirty="0">
                <a:solidFill>
                  <a:schemeClr val="tx1"/>
                </a:solidFill>
                <a:latin typeface="Urbanist Medium"/>
                <a:ea typeface="Urbanist Medium"/>
                <a:cs typeface="Urbanist Medium"/>
                <a:sym typeface="Urbanist"/>
              </a:rPr>
              <a:t>• SQL-Ausdrücke lassen sich beliebig verschachteln.</a:t>
            </a:r>
          </a:p>
          <a:p>
            <a:pPr algn="just">
              <a:lnSpc>
                <a:spcPct val="115625"/>
              </a:lnSpc>
              <a:buClr>
                <a:srgbClr val="1E1E1E"/>
              </a:buClr>
              <a:buSzPts val="2400"/>
            </a:pPr>
            <a:endParaRPr lang="de-DE" sz="2400" i="0" u="none" strike="noStrike" cap="none" dirty="0">
              <a:solidFill>
                <a:schemeClr val="tx1"/>
              </a:solidFill>
              <a:latin typeface="Urbanist Medium"/>
              <a:ea typeface="Urbanist Medium"/>
              <a:cs typeface="Urbanist Medium"/>
              <a:sym typeface="Urbanist"/>
            </a:endParaRPr>
          </a:p>
          <a:p>
            <a:pPr algn="just">
              <a:lnSpc>
                <a:spcPct val="115625"/>
              </a:lnSpc>
              <a:buClr>
                <a:srgbClr val="1E1E1E"/>
              </a:buClr>
              <a:buSzPts val="2400"/>
            </a:pPr>
            <a:endParaRPr lang="de-DE" sz="2400" b="0" dirty="0">
              <a:solidFill>
                <a:schemeClr val="tx1"/>
              </a:solidFill>
              <a:latin typeface="Urbanist Medium"/>
              <a:ea typeface="Urbanist Medium"/>
              <a:cs typeface="Urbanist Medium"/>
              <a:sym typeface="Urbanist"/>
            </a:endParaRPr>
          </a:p>
          <a:p>
            <a:pPr algn="just">
              <a:lnSpc>
                <a:spcPct val="115625"/>
              </a:lnSpc>
              <a:buClr>
                <a:srgbClr val="1E1E1E"/>
              </a:buClr>
              <a:buSzPts val="2400"/>
            </a:pPr>
            <a:r>
              <a:rPr lang="en-US" sz="2300" i="1" u="none" strike="noStrike" cap="none" dirty="0">
                <a:solidFill>
                  <a:schemeClr val="tx1"/>
                </a:solidFill>
                <a:latin typeface="Urbanist Medium"/>
                <a:ea typeface="Urbanist Medium"/>
                <a:cs typeface="Urbanist Medium"/>
                <a:sym typeface="Urbanist Medium"/>
              </a:rPr>
              <a:t>SELECT * FROM </a:t>
            </a:r>
            <a:r>
              <a:rPr lang="en-US" sz="2300" b="1" i="1" u="none" strike="noStrike" cap="none" dirty="0">
                <a:solidFill>
                  <a:schemeClr val="tx1"/>
                </a:solidFill>
                <a:latin typeface="Urbanist Medium"/>
                <a:ea typeface="Urbanist Medium"/>
                <a:cs typeface="Urbanist Medium"/>
                <a:sym typeface="Urbanist Medium"/>
              </a:rPr>
              <a:t>FNK</a:t>
            </a:r>
            <a:r>
              <a:rPr lang="en-US" sz="2300" i="1" u="none" strike="noStrike" cap="none" dirty="0">
                <a:solidFill>
                  <a:schemeClr val="tx1"/>
                </a:solidFill>
                <a:latin typeface="Urbanist Medium"/>
                <a:ea typeface="Urbanist Medium"/>
                <a:cs typeface="Urbanist Medium"/>
                <a:sym typeface="Urbanist Medium"/>
              </a:rPr>
              <a:t> WHERE "</a:t>
            </a:r>
            <a:r>
              <a:rPr lang="en-US" sz="2300" b="1" i="1" u="none" strike="noStrike" cap="none" dirty="0" err="1">
                <a:solidFill>
                  <a:schemeClr val="tx1"/>
                </a:solidFill>
                <a:latin typeface="Urbanist Medium"/>
                <a:ea typeface="Urbanist Medium"/>
                <a:cs typeface="Urbanist Medium"/>
                <a:sym typeface="Urbanist Medium"/>
              </a:rPr>
              <a:t>Flaeche</a:t>
            </a:r>
            <a:r>
              <a:rPr lang="en-US" sz="2300" i="1" u="none" strike="noStrike" cap="none" dirty="0">
                <a:solidFill>
                  <a:schemeClr val="tx1"/>
                </a:solidFill>
                <a:latin typeface="Urbanist Medium"/>
                <a:ea typeface="Urbanist Medium"/>
                <a:cs typeface="Urbanist Medium"/>
                <a:sym typeface="Urbanist Medium"/>
              </a:rPr>
              <a:t>" = </a:t>
            </a:r>
            <a:r>
              <a:rPr lang="en-US" sz="2300" b="1" i="1" u="none" strike="noStrike" cap="none" dirty="0">
                <a:solidFill>
                  <a:schemeClr val="tx1"/>
                </a:solidFill>
                <a:latin typeface="Urbanist Medium"/>
                <a:ea typeface="Urbanist Medium"/>
                <a:cs typeface="Urbanist Medium"/>
                <a:sym typeface="Urbanist Medium"/>
              </a:rPr>
              <a:t>5300</a:t>
            </a: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5">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i="0" u="none" strike="noStrike" cap="none" dirty="0" err="1">
                <a:solidFill>
                  <a:srgbClr val="FFFFFF"/>
                </a:solidFill>
                <a:latin typeface="Roboto"/>
                <a:ea typeface="Roboto"/>
                <a:cs typeface="Roboto"/>
                <a:sym typeface="Roboto"/>
              </a:rPr>
              <a:t>Thematische</a:t>
            </a:r>
            <a:r>
              <a:rPr lang="en-US" sz="5400" b="1" i="0" u="none" strike="noStrike" cap="none" dirty="0">
                <a:solidFill>
                  <a:srgbClr val="FFFFFF"/>
                </a:solidFill>
                <a:latin typeface="Roboto"/>
                <a:ea typeface="Roboto"/>
                <a:cs typeface="Roboto"/>
                <a:sym typeface="Roboto"/>
              </a:rPr>
              <a:t> </a:t>
            </a:r>
            <a:r>
              <a:rPr lang="en-US" sz="5400" b="1" i="0" u="none" strike="noStrike" cap="none" dirty="0" err="1">
                <a:solidFill>
                  <a:srgbClr val="FFFFFF"/>
                </a:solidFill>
                <a:latin typeface="Roboto"/>
                <a:ea typeface="Roboto"/>
                <a:cs typeface="Roboto"/>
                <a:sym typeface="Roboto"/>
              </a:rPr>
              <a:t>Abfrage</a:t>
            </a:r>
            <a:endParaRPr sz="5400" b="1" i="0" u="none" strike="noStrike" cap="none"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18298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3">
            <a:alphaModFix/>
          </a:blip>
          <a:srcRect/>
          <a:stretch/>
        </p:blipFill>
        <p:spPr>
          <a:xfrm>
            <a:off x="14501813" y="7905750"/>
            <a:ext cx="3786113" cy="939670"/>
          </a:xfrm>
          <a:prstGeom prst="rect">
            <a:avLst/>
          </a:prstGeom>
          <a:noFill/>
          <a:ln>
            <a:noFill/>
          </a:ln>
        </p:spPr>
      </p:pic>
      <p:sp>
        <p:nvSpPr>
          <p:cNvPr id="69" name="Google Shape;69;p5"/>
          <p:cNvSpPr/>
          <p:nvPr/>
        </p:nvSpPr>
        <p:spPr>
          <a:xfrm>
            <a:off x="14787563" y="8067675"/>
            <a:ext cx="3233737"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Abb.6: </a:t>
            </a:r>
            <a:r>
              <a:rPr lang="en-US" sz="1800" b="1" i="0" u="none" strike="noStrike" cap="none" dirty="0" err="1">
                <a:solidFill>
                  <a:srgbClr val="FFFFFF"/>
                </a:solidFill>
                <a:latin typeface="Roboto"/>
                <a:ea typeface="Roboto"/>
                <a:cs typeface="Roboto"/>
                <a:sym typeface="Roboto"/>
              </a:rPr>
              <a:t>Topologische</a:t>
            </a:r>
            <a:r>
              <a:rPr lang="en-US" sz="1800" b="1" i="0" u="none" strike="noStrike" cap="none" dirty="0">
                <a:solidFill>
                  <a:srgbClr val="FFFFFF"/>
                </a:solidFill>
                <a:latin typeface="Roboto"/>
                <a:ea typeface="Roboto"/>
                <a:cs typeface="Roboto"/>
                <a:sym typeface="Roboto"/>
              </a:rPr>
              <a:t> </a:t>
            </a:r>
            <a:r>
              <a:rPr lang="en-US" sz="1800" b="1" i="0" u="none" strike="noStrike" cap="none" dirty="0" err="1">
                <a:solidFill>
                  <a:srgbClr val="FFFFFF"/>
                </a:solidFill>
                <a:latin typeface="Roboto"/>
                <a:ea typeface="Roboto"/>
                <a:cs typeface="Roboto"/>
                <a:sym typeface="Roboto"/>
              </a:rPr>
              <a:t>Abfrage</a:t>
            </a:r>
            <a:endParaRPr lang="en-US" sz="1800" b="1" i="0" u="none" strike="noStrike" cap="none" dirty="0">
              <a:solidFill>
                <a:srgbClr val="FFFFFF"/>
              </a:solidFill>
              <a:latin typeface="Roboto"/>
              <a:ea typeface="Roboto"/>
              <a:cs typeface="Roboto"/>
              <a:sym typeface="Roboto"/>
            </a:endParaRPr>
          </a:p>
          <a:p>
            <a:pPr>
              <a:lnSpc>
                <a:spcPct val="117857"/>
              </a:lnSpc>
              <a:buClr>
                <a:srgbClr val="FFFFFF"/>
              </a:buClr>
              <a:buSzPts val="2100"/>
            </a:pPr>
            <a:r>
              <a:rPr lang="en-US" sz="180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1800"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3" y="3333750"/>
            <a:ext cx="8361663" cy="1809750"/>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de-DE" sz="3000" dirty="0">
                <a:solidFill>
                  <a:srgbClr val="1E1E1E"/>
                </a:solidFill>
                <a:latin typeface="Urbanist Black"/>
                <a:ea typeface="Urbanist Black"/>
                <a:cs typeface="Urbanist Black"/>
                <a:sym typeface="Urbanist Black"/>
              </a:rPr>
              <a:t>Geoverarbeitung als Erzeugung neuer Themen (Layer, Datensätze) als Kombination von Layern. </a:t>
            </a:r>
            <a:endParaRPr sz="3000" b="0" i="0" u="none" strike="noStrike" cap="none" dirty="0">
              <a:solidFill>
                <a:schemeClr val="dk1"/>
              </a:solidFill>
              <a:latin typeface="Calibri"/>
              <a:ea typeface="Calibri"/>
              <a:cs typeface="Calibri"/>
              <a:sym typeface="Calibri"/>
            </a:endParaRPr>
          </a:p>
        </p:txBody>
      </p:sp>
      <p:sp>
        <p:nvSpPr>
          <p:cNvPr id="71" name="Google Shape;71;p5"/>
          <p:cNvSpPr/>
          <p:nvPr/>
        </p:nvSpPr>
        <p:spPr>
          <a:xfrm>
            <a:off x="1373671" y="5085828"/>
            <a:ext cx="9612382" cy="4007242"/>
          </a:xfrm>
          <a:prstGeom prst="rect">
            <a:avLst/>
          </a:prstGeom>
          <a:noFill/>
          <a:ln>
            <a:noFill/>
          </a:ln>
        </p:spPr>
        <p:txBody>
          <a:bodyPr spcFirstLastPara="1" wrap="square" lIns="0" tIns="0" rIns="0" bIns="0" anchor="t" anchorCtr="0">
            <a:noAutofit/>
          </a:bodyPr>
          <a:lstStyle/>
          <a:p>
            <a:pPr algn="just">
              <a:spcAft>
                <a:spcPts val="1800"/>
              </a:spcAft>
              <a:buClr>
                <a:srgbClr val="1E1E1E"/>
              </a:buClr>
              <a:buSzPts val="2400"/>
            </a:pPr>
            <a:r>
              <a:rPr lang="de-DE" sz="2400" i="0" u="none" strike="noStrike" cap="none" dirty="0">
                <a:solidFill>
                  <a:schemeClr val="tx1"/>
                </a:solidFill>
                <a:latin typeface="Urbanist Medium"/>
                <a:ea typeface="Urbanist Medium"/>
                <a:cs typeface="Urbanist Medium"/>
                <a:sym typeface="Urbanist"/>
              </a:rPr>
              <a:t>• „Schneidet“ (</a:t>
            </a:r>
            <a:r>
              <a:rPr lang="de-DE" sz="2400" i="0" u="none" strike="noStrike" cap="none" dirty="0" err="1">
                <a:solidFill>
                  <a:schemeClr val="tx1"/>
                </a:solidFill>
                <a:latin typeface="Urbanist Medium"/>
                <a:ea typeface="Urbanist Medium"/>
                <a:cs typeface="Urbanist Medium"/>
                <a:sym typeface="Urbanist"/>
              </a:rPr>
              <a:t>Intersects</a:t>
            </a:r>
            <a:r>
              <a:rPr lang="de-DE" sz="2400" i="0" u="none" strike="noStrike" cap="none" dirty="0">
                <a:solidFill>
                  <a:schemeClr val="tx1"/>
                </a:solidFill>
                <a:latin typeface="Urbanist Medium"/>
                <a:ea typeface="Urbanist Medium"/>
                <a:cs typeface="Urbanist Medium"/>
                <a:sym typeface="Urbanist"/>
              </a:rPr>
              <a:t>): Welche Features eines Layers überlagern</a:t>
            </a:r>
          </a:p>
          <a:p>
            <a:pPr algn="just">
              <a:spcAft>
                <a:spcPts val="1800"/>
              </a:spcAft>
              <a:buClr>
                <a:srgbClr val="1E1E1E"/>
              </a:buClr>
              <a:buSzPts val="2400"/>
            </a:pPr>
            <a:r>
              <a:rPr lang="de-DE" sz="2400" i="0" u="none" strike="noStrike" cap="none" dirty="0">
                <a:solidFill>
                  <a:schemeClr val="tx1"/>
                </a:solidFill>
                <a:latin typeface="Urbanist Medium"/>
                <a:ea typeface="Urbanist Medium"/>
                <a:cs typeface="Urbanist Medium"/>
                <a:sym typeface="Urbanist"/>
              </a:rPr>
              <a:t>ganz oder teilweise die Geoobjekte eines anderen Layers?</a:t>
            </a:r>
          </a:p>
          <a:p>
            <a:pPr algn="just">
              <a:spcAft>
                <a:spcPts val="1800"/>
              </a:spcAft>
              <a:buClr>
                <a:srgbClr val="1E1E1E"/>
              </a:buClr>
              <a:buSzPts val="2400"/>
            </a:pPr>
            <a:r>
              <a:rPr lang="de-DE" sz="2400" i="0" u="none" strike="noStrike" cap="none" dirty="0">
                <a:solidFill>
                  <a:schemeClr val="tx1"/>
                </a:solidFill>
                <a:latin typeface="Urbanist Medium"/>
                <a:ea typeface="Urbanist Medium"/>
                <a:cs typeface="Urbanist Medium"/>
                <a:sym typeface="Urbanist"/>
              </a:rPr>
              <a:t>• „Grenzt an“ (Touches): Welche Features eines Layers, berühren Grenzen von Geoobjekten eines anderen Layers?</a:t>
            </a:r>
          </a:p>
          <a:p>
            <a:pPr algn="just">
              <a:spcAft>
                <a:spcPts val="1800"/>
              </a:spcAft>
              <a:buClr>
                <a:srgbClr val="1E1E1E"/>
              </a:buClr>
              <a:buSzPts val="2400"/>
            </a:pPr>
            <a:r>
              <a:rPr lang="de-DE" sz="2400" i="0" u="none" strike="noStrike" cap="none" dirty="0">
                <a:solidFill>
                  <a:schemeClr val="tx1"/>
                </a:solidFill>
                <a:latin typeface="Urbanist Medium"/>
                <a:ea typeface="Urbanist Medium"/>
                <a:cs typeface="Urbanist Medium"/>
                <a:sym typeface="Urbanist"/>
              </a:rPr>
              <a:t>• „Liegt innerhalb“ (</a:t>
            </a:r>
            <a:r>
              <a:rPr lang="de-DE" sz="2400" i="0" u="none" strike="noStrike" cap="none" dirty="0" err="1">
                <a:solidFill>
                  <a:schemeClr val="tx1"/>
                </a:solidFill>
                <a:latin typeface="Urbanist Medium"/>
                <a:ea typeface="Urbanist Medium"/>
                <a:cs typeface="Urbanist Medium"/>
                <a:sym typeface="Urbanist"/>
              </a:rPr>
              <a:t>Withi</a:t>
            </a:r>
            <a:r>
              <a:rPr lang="de-DE" sz="2400" dirty="0" err="1">
                <a:solidFill>
                  <a:schemeClr val="tx1"/>
                </a:solidFill>
                <a:latin typeface="Urbanist Medium"/>
                <a:ea typeface="Urbanist Medium"/>
                <a:cs typeface="Urbanist Medium"/>
                <a:sym typeface="Urbanist"/>
              </a:rPr>
              <a:t>n</a:t>
            </a:r>
            <a:r>
              <a:rPr lang="de-DE" sz="2400" dirty="0">
                <a:solidFill>
                  <a:schemeClr val="tx1"/>
                </a:solidFill>
                <a:latin typeface="Urbanist Medium"/>
                <a:ea typeface="Urbanist Medium"/>
                <a:cs typeface="Urbanist Medium"/>
                <a:sym typeface="Urbanist"/>
              </a:rPr>
              <a:t>)</a:t>
            </a:r>
            <a:r>
              <a:rPr lang="de-DE" sz="2400" i="0" u="none" strike="noStrike" cap="none" dirty="0">
                <a:solidFill>
                  <a:schemeClr val="tx1"/>
                </a:solidFill>
                <a:latin typeface="Urbanist Medium"/>
                <a:ea typeface="Urbanist Medium"/>
                <a:cs typeface="Urbanist Medium"/>
                <a:sym typeface="Urbanist"/>
              </a:rPr>
              <a:t>: Welche Features eines Layers liegen innerhalb von Features eines anderen Layers?</a:t>
            </a:r>
          </a:p>
          <a:p>
            <a:pPr algn="just">
              <a:spcAft>
                <a:spcPts val="1800"/>
              </a:spcAft>
              <a:buClr>
                <a:srgbClr val="1E1E1E"/>
              </a:buClr>
              <a:buSzPts val="2400"/>
            </a:pPr>
            <a:r>
              <a:rPr lang="de-DE" sz="2400" i="0" u="none" strike="noStrike" cap="none" dirty="0">
                <a:solidFill>
                  <a:schemeClr val="tx1"/>
                </a:solidFill>
                <a:latin typeface="Urbanist Medium"/>
                <a:ea typeface="Urbanist Medium"/>
                <a:cs typeface="Urbanist Medium"/>
                <a:sym typeface="Urbanist"/>
              </a:rPr>
              <a:t>• „Beinhaltet“ (</a:t>
            </a:r>
            <a:r>
              <a:rPr lang="de-DE" sz="2400" dirty="0" err="1">
                <a:solidFill>
                  <a:schemeClr val="tx1"/>
                </a:solidFill>
                <a:latin typeface="Urbanist Medium"/>
                <a:ea typeface="Urbanist Medium"/>
                <a:cs typeface="Urbanist Medium"/>
                <a:sym typeface="Urbanist"/>
              </a:rPr>
              <a:t>C</a:t>
            </a:r>
            <a:r>
              <a:rPr lang="de-DE" sz="2400" i="0" u="none" strike="noStrike" cap="none" dirty="0" err="1">
                <a:solidFill>
                  <a:schemeClr val="tx1"/>
                </a:solidFill>
                <a:latin typeface="Urbanist Medium"/>
                <a:ea typeface="Urbanist Medium"/>
                <a:cs typeface="Urbanist Medium"/>
                <a:sym typeface="Urbanist"/>
              </a:rPr>
              <a:t>ontains</a:t>
            </a:r>
            <a:r>
              <a:rPr lang="de-DE" sz="2400" i="0" u="none" strike="noStrike" cap="none" dirty="0">
                <a:solidFill>
                  <a:schemeClr val="tx1"/>
                </a:solidFill>
                <a:latin typeface="Urbanist Medium"/>
                <a:ea typeface="Urbanist Medium"/>
                <a:cs typeface="Urbanist Medium"/>
                <a:sym typeface="Urbanist"/>
              </a:rPr>
              <a:t>): Welche Features beinhalten (vollständig) Features eines anderen Layers?</a:t>
            </a:r>
            <a:endParaRPr lang="en-US" sz="2300" b="0" i="0" u="none" strike="noStrike" cap="none" dirty="0">
              <a:solidFill>
                <a:schemeClr val="tx1"/>
              </a:solidFill>
              <a:latin typeface="Urbanist Medium"/>
              <a:ea typeface="Urbanist Medium"/>
              <a:cs typeface="Urbanist Medium"/>
              <a:sym typeface="Urbanist Medium"/>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4">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i="0" u="none" strike="noStrike" cap="none" dirty="0" err="1">
                <a:solidFill>
                  <a:srgbClr val="FFFFFF"/>
                </a:solidFill>
                <a:latin typeface="Roboto"/>
                <a:ea typeface="Roboto"/>
                <a:cs typeface="Roboto"/>
                <a:sym typeface="Roboto"/>
              </a:rPr>
              <a:t>Topologische</a:t>
            </a:r>
            <a:r>
              <a:rPr lang="en-US" sz="5400" b="1" i="0" u="none" strike="noStrike" cap="none" dirty="0">
                <a:solidFill>
                  <a:srgbClr val="FFFFFF"/>
                </a:solidFill>
                <a:latin typeface="Roboto"/>
                <a:ea typeface="Roboto"/>
                <a:cs typeface="Roboto"/>
                <a:sym typeface="Roboto"/>
              </a:rPr>
              <a:t> </a:t>
            </a:r>
            <a:r>
              <a:rPr lang="en-US" sz="5400" b="1" i="0" u="none" strike="noStrike" cap="none" dirty="0" err="1">
                <a:solidFill>
                  <a:srgbClr val="FFFFFF"/>
                </a:solidFill>
                <a:latin typeface="Roboto"/>
                <a:ea typeface="Roboto"/>
                <a:cs typeface="Roboto"/>
                <a:sym typeface="Roboto"/>
              </a:rPr>
              <a:t>Abfrage</a:t>
            </a:r>
            <a:endParaRPr sz="5400" b="1" i="0" u="none" strike="noStrike" cap="none" dirty="0">
              <a:solidFill>
                <a:schemeClr val="dk1"/>
              </a:solidFill>
              <a:latin typeface="Roboto"/>
              <a:ea typeface="Roboto"/>
              <a:cs typeface="Roboto"/>
              <a:sym typeface="Roboto"/>
            </a:endParaRPr>
          </a:p>
        </p:txBody>
      </p:sp>
      <p:pic>
        <p:nvPicPr>
          <p:cNvPr id="5" name="Grafik 4">
            <a:extLst>
              <a:ext uri="{FF2B5EF4-FFF2-40B4-BE49-F238E27FC236}">
                <a16:creationId xmlns:a16="http://schemas.microsoft.com/office/drawing/2014/main" id="{41E84E7D-3813-6F09-4A16-1A8AB50BE91B}"/>
              </a:ext>
            </a:extLst>
          </p:cNvPr>
          <p:cNvPicPr>
            <a:picLocks noChangeAspect="1"/>
          </p:cNvPicPr>
          <p:nvPr/>
        </p:nvPicPr>
        <p:blipFill>
          <a:blip r:embed="rId5"/>
          <a:stretch>
            <a:fillRect/>
          </a:stretch>
        </p:blipFill>
        <p:spPr>
          <a:xfrm>
            <a:off x="12182192" y="5523978"/>
            <a:ext cx="5722525" cy="1471151"/>
          </a:xfrm>
          <a:prstGeom prst="rect">
            <a:avLst/>
          </a:prstGeom>
        </p:spPr>
      </p:pic>
      <p:pic>
        <p:nvPicPr>
          <p:cNvPr id="7" name="Grafik 6">
            <a:extLst>
              <a:ext uri="{FF2B5EF4-FFF2-40B4-BE49-F238E27FC236}">
                <a16:creationId xmlns:a16="http://schemas.microsoft.com/office/drawing/2014/main" id="{F0E3F89E-6D78-AB01-4B88-EE3D3A807F77}"/>
              </a:ext>
            </a:extLst>
          </p:cNvPr>
          <p:cNvPicPr>
            <a:picLocks noChangeAspect="1"/>
          </p:cNvPicPr>
          <p:nvPr/>
        </p:nvPicPr>
        <p:blipFill>
          <a:blip r:embed="rId6"/>
          <a:stretch>
            <a:fillRect/>
          </a:stretch>
        </p:blipFill>
        <p:spPr>
          <a:xfrm rot="16200000">
            <a:off x="13774768" y="1495866"/>
            <a:ext cx="2093941" cy="5279093"/>
          </a:xfrm>
          <a:prstGeom prst="rect">
            <a:avLst/>
          </a:prstGeom>
        </p:spPr>
      </p:pic>
    </p:spTree>
    <p:extLst>
      <p:ext uri="{BB962C8B-B14F-4D97-AF65-F5344CB8AC3E}">
        <p14:creationId xmlns:p14="http://schemas.microsoft.com/office/powerpoint/2010/main" val="1130106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10" name="Google Shape;67;p5" descr="preencoded.png">
            <a:extLst>
              <a:ext uri="{FF2B5EF4-FFF2-40B4-BE49-F238E27FC236}">
                <a16:creationId xmlns:a16="http://schemas.microsoft.com/office/drawing/2014/main" id="{CA630EA9-8268-F901-C230-93C2CC08B2B3}"/>
              </a:ext>
            </a:extLst>
          </p:cNvPr>
          <p:cNvPicPr preferRelativeResize="0"/>
          <p:nvPr/>
        </p:nvPicPr>
        <p:blipFill rotWithShape="1">
          <a:blip r:embed="rId3">
            <a:alphaModFix/>
          </a:blip>
          <a:srcRect/>
          <a:stretch/>
        </p:blipFill>
        <p:spPr>
          <a:xfrm>
            <a:off x="14501887" y="5928896"/>
            <a:ext cx="3786113" cy="939670"/>
          </a:xfrm>
          <a:prstGeom prst="rect">
            <a:avLst/>
          </a:prstGeom>
          <a:noFill/>
          <a:ln>
            <a:noFill/>
          </a:ln>
        </p:spPr>
      </p:pic>
      <p:sp>
        <p:nvSpPr>
          <p:cNvPr id="69" name="Google Shape;69;p5"/>
          <p:cNvSpPr/>
          <p:nvPr/>
        </p:nvSpPr>
        <p:spPr>
          <a:xfrm>
            <a:off x="14787637" y="6090821"/>
            <a:ext cx="3233737" cy="628650"/>
          </a:xfrm>
          <a:prstGeom prst="rect">
            <a:avLst/>
          </a:prstGeom>
          <a:noFill/>
          <a:ln>
            <a:noFill/>
          </a:ln>
        </p:spPr>
        <p:txBody>
          <a:bodyPr spcFirstLastPara="1" wrap="square" lIns="0" tIns="0" rIns="0" bIns="0" anchor="t" anchorCtr="0">
            <a:noAutofit/>
          </a:bodyPr>
          <a:lstStyle/>
          <a:p>
            <a:pPr>
              <a:lnSpc>
                <a:spcPct val="117857"/>
              </a:lnSpc>
              <a:buClr>
                <a:srgbClr val="FFFFFF"/>
              </a:buClr>
              <a:buSzPts val="2100"/>
            </a:pPr>
            <a:r>
              <a:rPr lang="en-US" sz="1800" b="1" i="0" u="none" strike="noStrike" cap="none" dirty="0">
                <a:solidFill>
                  <a:srgbClr val="FFFFFF"/>
                </a:solidFill>
                <a:latin typeface="Roboto"/>
                <a:ea typeface="Roboto"/>
                <a:cs typeface="Roboto"/>
                <a:sym typeface="Roboto"/>
              </a:rPr>
              <a:t>Abb.7: </a:t>
            </a:r>
            <a:r>
              <a:rPr lang="en-US" sz="1800" b="1" i="0" u="none" strike="noStrike" cap="none" dirty="0" err="1">
                <a:solidFill>
                  <a:srgbClr val="FFFFFF"/>
                </a:solidFill>
                <a:latin typeface="Roboto"/>
                <a:ea typeface="Roboto"/>
                <a:cs typeface="Roboto"/>
                <a:sym typeface="Roboto"/>
              </a:rPr>
              <a:t>Geometrische</a:t>
            </a:r>
            <a:r>
              <a:rPr lang="en-US" sz="1800" b="1" i="0" u="none" strike="noStrike" cap="none" dirty="0">
                <a:solidFill>
                  <a:srgbClr val="FFFFFF"/>
                </a:solidFill>
                <a:latin typeface="Roboto"/>
                <a:ea typeface="Roboto"/>
                <a:cs typeface="Roboto"/>
                <a:sym typeface="Roboto"/>
              </a:rPr>
              <a:t> </a:t>
            </a:r>
            <a:r>
              <a:rPr lang="en-US" sz="1800" b="1" i="0" u="none" strike="noStrike" cap="none" dirty="0" err="1">
                <a:solidFill>
                  <a:srgbClr val="FFFFFF"/>
                </a:solidFill>
                <a:latin typeface="Roboto"/>
                <a:ea typeface="Roboto"/>
                <a:cs typeface="Roboto"/>
                <a:sym typeface="Roboto"/>
              </a:rPr>
              <a:t>Abfrage</a:t>
            </a:r>
            <a:endParaRPr lang="en-US" sz="1800" b="1" i="0" u="none" strike="noStrike" cap="none" dirty="0">
              <a:solidFill>
                <a:srgbClr val="FFFFFF"/>
              </a:solidFill>
              <a:latin typeface="Roboto"/>
              <a:ea typeface="Roboto"/>
              <a:cs typeface="Roboto"/>
              <a:sym typeface="Roboto"/>
            </a:endParaRPr>
          </a:p>
          <a:p>
            <a:pPr>
              <a:lnSpc>
                <a:spcPct val="117857"/>
              </a:lnSpc>
              <a:buClr>
                <a:srgbClr val="FFFFFF"/>
              </a:buClr>
              <a:buSzPts val="2100"/>
            </a:pPr>
            <a:r>
              <a:rPr lang="en-US" sz="180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selbst</a:t>
            </a:r>
            <a:r>
              <a:rPr lang="en-US" sz="1800" i="0" u="none" strike="noStrike" cap="none" dirty="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 </a:t>
            </a:r>
            <a:r>
              <a:rPr lang="en-US" sz="1800" i="0" u="none" strike="noStrike" cap="none" dirty="0" err="1">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sym typeface="Roboto"/>
              </a:rPr>
              <a:t>erstellt</a:t>
            </a:r>
            <a:endParaRPr sz="1800" b="1" i="0" u="none" strike="noStrike" cap="none" dirty="0">
              <a:solidFill>
                <a:schemeClr val="dk1"/>
              </a:solidFill>
              <a:latin typeface="Roboto"/>
              <a:ea typeface="Roboto"/>
              <a:cs typeface="Roboto"/>
              <a:sym typeface="Roboto"/>
            </a:endParaRPr>
          </a:p>
        </p:txBody>
      </p:sp>
      <p:sp>
        <p:nvSpPr>
          <p:cNvPr id="70" name="Google Shape;70;p5"/>
          <p:cNvSpPr/>
          <p:nvPr/>
        </p:nvSpPr>
        <p:spPr>
          <a:xfrm>
            <a:off x="1400174" y="3333750"/>
            <a:ext cx="7705725" cy="1428750"/>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de-DE" sz="3000" dirty="0">
                <a:solidFill>
                  <a:srgbClr val="1E1E1E"/>
                </a:solidFill>
                <a:latin typeface="Urbanist Black"/>
                <a:ea typeface="Urbanist Black"/>
                <a:cs typeface="Urbanist Black"/>
                <a:sym typeface="Urbanist Black"/>
              </a:rPr>
              <a:t>Anhand der geometrischen Daten lassen sich geometrische Abfragen erstellen:</a:t>
            </a:r>
          </a:p>
          <a:p>
            <a:pPr marL="0" marR="0" lvl="0" indent="0" algn="l" rtl="0">
              <a:lnSpc>
                <a:spcPct val="117499"/>
              </a:lnSpc>
              <a:spcBef>
                <a:spcPts val="0"/>
              </a:spcBef>
              <a:spcAft>
                <a:spcPts val="0"/>
              </a:spcAft>
              <a:buClr>
                <a:srgbClr val="1E1E1E"/>
              </a:buClr>
              <a:buSzPts val="3000"/>
              <a:buFont typeface="Urbanist Black"/>
              <a:buNone/>
            </a:pPr>
            <a:endParaRPr lang="de-DE" sz="3000" dirty="0">
              <a:solidFill>
                <a:srgbClr val="1E1E1E"/>
              </a:solidFill>
              <a:latin typeface="Urbanist Black"/>
              <a:ea typeface="Urbanist Black"/>
              <a:cs typeface="Urbanist Black"/>
              <a:sym typeface="Urbanist Black"/>
            </a:endParaRPr>
          </a:p>
          <a:p>
            <a:pPr marL="0" marR="0" lvl="0" indent="0" algn="l" rtl="0">
              <a:lnSpc>
                <a:spcPct val="117499"/>
              </a:lnSpc>
              <a:spcBef>
                <a:spcPts val="0"/>
              </a:spcBef>
              <a:spcAft>
                <a:spcPts val="0"/>
              </a:spcAft>
              <a:buClr>
                <a:srgbClr val="1E1E1E"/>
              </a:buClr>
              <a:buSzPts val="3000"/>
              <a:buFont typeface="Urbanist Black"/>
              <a:buNone/>
            </a:pPr>
            <a:endParaRPr sz="3000" b="0" i="0" u="none" strike="noStrike" cap="none" dirty="0">
              <a:solidFill>
                <a:schemeClr val="dk1"/>
              </a:solidFill>
              <a:latin typeface="Calibri"/>
              <a:ea typeface="Calibri"/>
              <a:cs typeface="Calibri"/>
              <a:sym typeface="Calibri"/>
            </a:endParaRPr>
          </a:p>
        </p:txBody>
      </p:sp>
      <p:pic>
        <p:nvPicPr>
          <p:cNvPr id="2" name="Google Shape;65;p5" descr="preencoded.png">
            <a:extLst>
              <a:ext uri="{FF2B5EF4-FFF2-40B4-BE49-F238E27FC236}">
                <a16:creationId xmlns:a16="http://schemas.microsoft.com/office/drawing/2014/main" id="{C7C2AB93-3909-2274-1D51-DA1FF88FB0CB}"/>
              </a:ext>
            </a:extLst>
          </p:cNvPr>
          <p:cNvPicPr preferRelativeResize="0"/>
          <p:nvPr/>
        </p:nvPicPr>
        <p:blipFill rotWithShape="1">
          <a:blip r:embed="rId4">
            <a:alphaModFix/>
          </a:blip>
          <a:srcRect/>
          <a:stretch/>
        </p:blipFill>
        <p:spPr>
          <a:xfrm>
            <a:off x="-1" y="952500"/>
            <a:ext cx="10243751" cy="1428750"/>
          </a:xfrm>
          <a:prstGeom prst="rect">
            <a:avLst/>
          </a:prstGeom>
          <a:noFill/>
          <a:ln>
            <a:noFill/>
          </a:ln>
        </p:spPr>
      </p:pic>
      <p:sp>
        <p:nvSpPr>
          <p:cNvPr id="3" name="Google Shape;72;p5">
            <a:extLst>
              <a:ext uri="{FF2B5EF4-FFF2-40B4-BE49-F238E27FC236}">
                <a16:creationId xmlns:a16="http://schemas.microsoft.com/office/drawing/2014/main" id="{C43C1B1D-EBD5-24A6-FF7C-7AFBD9CDFB12}"/>
              </a:ext>
            </a:extLst>
          </p:cNvPr>
          <p:cNvSpPr/>
          <p:nvPr/>
        </p:nvSpPr>
        <p:spPr>
          <a:xfrm>
            <a:off x="708660" y="1276350"/>
            <a:ext cx="9053177" cy="800100"/>
          </a:xfrm>
          <a:prstGeom prst="rect">
            <a:avLst/>
          </a:prstGeom>
          <a:noFill/>
          <a:ln>
            <a:noFill/>
          </a:ln>
        </p:spPr>
        <p:txBody>
          <a:bodyPr spcFirstLastPara="1" wrap="square" lIns="0" tIns="0" rIns="0" bIns="0" anchor="t" anchorCtr="0">
            <a:noAutofit/>
          </a:bodyPr>
          <a:lstStyle/>
          <a:p>
            <a:pPr algn="r">
              <a:lnSpc>
                <a:spcPct val="116666"/>
              </a:lnSpc>
              <a:buClr>
                <a:srgbClr val="FFFFFF"/>
              </a:buClr>
              <a:buSzPts val="5400"/>
            </a:pPr>
            <a:r>
              <a:rPr lang="en-US" sz="5400" b="1" i="0" u="none" strike="noStrike" cap="none" dirty="0" err="1">
                <a:solidFill>
                  <a:srgbClr val="FFFFFF"/>
                </a:solidFill>
                <a:latin typeface="Roboto"/>
                <a:ea typeface="Roboto"/>
                <a:cs typeface="Roboto"/>
                <a:sym typeface="Roboto"/>
              </a:rPr>
              <a:t>Geometrische</a:t>
            </a:r>
            <a:r>
              <a:rPr lang="en-US" sz="5400" b="1" i="0" u="none" strike="noStrike" cap="none" dirty="0">
                <a:solidFill>
                  <a:srgbClr val="FFFFFF"/>
                </a:solidFill>
                <a:latin typeface="Roboto"/>
                <a:ea typeface="Roboto"/>
                <a:cs typeface="Roboto"/>
                <a:sym typeface="Roboto"/>
              </a:rPr>
              <a:t> </a:t>
            </a:r>
            <a:r>
              <a:rPr lang="en-US" sz="5400" b="1" i="0" u="none" strike="noStrike" cap="none" dirty="0" err="1">
                <a:solidFill>
                  <a:srgbClr val="FFFFFF"/>
                </a:solidFill>
                <a:latin typeface="Roboto"/>
                <a:ea typeface="Roboto"/>
                <a:cs typeface="Roboto"/>
                <a:sym typeface="Roboto"/>
              </a:rPr>
              <a:t>Abfrage</a:t>
            </a:r>
            <a:endParaRPr sz="5400" b="1" i="0" u="none" strike="noStrike" cap="none" dirty="0">
              <a:solidFill>
                <a:schemeClr val="dk1"/>
              </a:solidFill>
              <a:latin typeface="Roboto"/>
              <a:ea typeface="Roboto"/>
              <a:cs typeface="Roboto"/>
              <a:sym typeface="Roboto"/>
            </a:endParaRPr>
          </a:p>
        </p:txBody>
      </p:sp>
      <p:sp>
        <p:nvSpPr>
          <p:cNvPr id="4" name="Google Shape;71;p5">
            <a:extLst>
              <a:ext uri="{FF2B5EF4-FFF2-40B4-BE49-F238E27FC236}">
                <a16:creationId xmlns:a16="http://schemas.microsoft.com/office/drawing/2014/main" id="{7EAF6C28-BBFD-5E00-2D6E-F5E919830E27}"/>
              </a:ext>
            </a:extLst>
          </p:cNvPr>
          <p:cNvSpPr/>
          <p:nvPr/>
        </p:nvSpPr>
        <p:spPr>
          <a:xfrm>
            <a:off x="1373670" y="5085828"/>
            <a:ext cx="12647130" cy="4007242"/>
          </a:xfrm>
          <a:prstGeom prst="rect">
            <a:avLst/>
          </a:prstGeom>
          <a:noFill/>
          <a:ln>
            <a:noFill/>
          </a:ln>
        </p:spPr>
        <p:txBody>
          <a:bodyPr spcFirstLastPara="1" wrap="square" lIns="0" tIns="0" rIns="0" bIns="0" anchor="t" anchorCtr="0">
            <a:noAutofit/>
          </a:bodyPr>
          <a:lstStyle/>
          <a:p>
            <a:pPr marL="0" marR="0" lvl="0" indent="0" algn="l" rtl="0">
              <a:lnSpc>
                <a:spcPct val="117499"/>
              </a:lnSpc>
              <a:spcBef>
                <a:spcPts val="0"/>
              </a:spcBef>
              <a:spcAft>
                <a:spcPts val="0"/>
              </a:spcAft>
              <a:buClr>
                <a:srgbClr val="1E1E1E"/>
              </a:buClr>
              <a:buSzPts val="3000"/>
              <a:buFont typeface="Urbanist Black"/>
              <a:buNone/>
            </a:pP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a:t>
            </a:r>
            <a:r>
              <a:rPr lang="de-DE" sz="3000" dirty="0">
                <a:solidFill>
                  <a:srgbClr val="1E1E1E"/>
                </a:solidFill>
                <a:latin typeface="Urbanist Black"/>
                <a:ea typeface="Urbanist Black"/>
                <a:cs typeface="Urbanist Black"/>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ST</a:t>
            </a:r>
            <a:r>
              <a:rPr lang="en-US" sz="2400" b="1"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_</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Area</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Berechnet</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Größe</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einer</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Fläche</a:t>
            </a:r>
            <a:endPar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endParaRPr>
          </a:p>
          <a:p>
            <a:pPr marL="0" marR="0" lvl="0" indent="0" algn="l" rtl="0">
              <a:lnSpc>
                <a:spcPct val="117499"/>
              </a:lnSpc>
              <a:spcBef>
                <a:spcPts val="0"/>
              </a:spcBef>
              <a:spcAft>
                <a:spcPts val="0"/>
              </a:spcAft>
              <a:buClr>
                <a:srgbClr val="1E1E1E"/>
              </a:buClr>
              <a:buSzPts val="3000"/>
              <a:buFont typeface="Urbanist Black"/>
              <a:buNone/>
            </a:pP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ST</a:t>
            </a:r>
            <a:r>
              <a:rPr lang="en-US" sz="2400" b="1"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_</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Length</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Berechnet</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Länge</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einer</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Linie</a:t>
            </a:r>
          </a:p>
          <a:p>
            <a:pPr marL="0" marR="0" lvl="0" indent="0" algn="l" rtl="0">
              <a:lnSpc>
                <a:spcPct val="117499"/>
              </a:lnSpc>
              <a:spcBef>
                <a:spcPts val="0"/>
              </a:spcBef>
              <a:spcAft>
                <a:spcPts val="0"/>
              </a:spcAft>
              <a:buClr>
                <a:srgbClr val="1E1E1E"/>
              </a:buClr>
              <a:buSzPts val="3000"/>
              <a:buFont typeface="Urbanist Black"/>
              <a:buNone/>
            </a:pP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ST</a:t>
            </a:r>
            <a:r>
              <a:rPr lang="en-US" sz="2400" b="1"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_</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Distance</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Berechnet</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kürzesen</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Abstand</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zwischen</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zwei</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Geometrieobjeken</a:t>
            </a:r>
            <a:endPar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endParaRPr>
          </a:p>
          <a:p>
            <a:pPr marL="0" marR="0" lvl="0" indent="0" algn="l" rtl="0">
              <a:lnSpc>
                <a:spcPct val="117499"/>
              </a:lnSpc>
              <a:spcBef>
                <a:spcPts val="0"/>
              </a:spcBef>
              <a:spcAft>
                <a:spcPts val="0"/>
              </a:spcAft>
              <a:buClr>
                <a:srgbClr val="1E1E1E"/>
              </a:buClr>
              <a:buSzPts val="3000"/>
              <a:buFont typeface="Urbanist Black"/>
              <a:buNone/>
            </a:pPr>
            <a:endPar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endParaRPr>
          </a:p>
          <a:p>
            <a:pPr marL="0" marR="0" lvl="0" indent="0" algn="l" rtl="0">
              <a:lnSpc>
                <a:spcPct val="117499"/>
              </a:lnSpc>
              <a:spcBef>
                <a:spcPts val="0"/>
              </a:spcBef>
              <a:spcAft>
                <a:spcPts val="0"/>
              </a:spcAft>
              <a:buClr>
                <a:srgbClr val="1E1E1E"/>
              </a:buClr>
              <a:buSzPts val="3000"/>
              <a:buFont typeface="Urbanist Black"/>
              <a:buNone/>
            </a:pP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ST</a:t>
            </a:r>
            <a:r>
              <a:rPr lang="en-US" sz="2400" b="1"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_</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MaxX</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Gibt</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höchsten</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X-</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Koordinatenwert</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einer</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Geometrie</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zurück</a:t>
            </a:r>
            <a:endPar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endParaRPr>
          </a:p>
          <a:p>
            <a:pPr marL="0" marR="0" lvl="0" indent="0" algn="l" rtl="0">
              <a:lnSpc>
                <a:spcPct val="117499"/>
              </a:lnSpc>
              <a:spcBef>
                <a:spcPts val="0"/>
              </a:spcBef>
              <a:spcAft>
                <a:spcPts val="0"/>
              </a:spcAft>
              <a:buClr>
                <a:srgbClr val="1E1E1E"/>
              </a:buClr>
              <a:buSzPts val="3000"/>
              <a:buFont typeface="Urbanist Black"/>
              <a:buNone/>
            </a:pP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ST</a:t>
            </a:r>
            <a:r>
              <a:rPr lang="en-US" sz="2400" b="1"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_</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MinX</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Gibt</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niedrigsten</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X-</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Koordinatenwert</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einer</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Geometrie</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zurück</a:t>
            </a:r>
            <a:endPar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endParaRPr>
          </a:p>
          <a:p>
            <a:pPr marL="0" marR="0" lvl="0" indent="0" algn="l" rtl="0">
              <a:lnSpc>
                <a:spcPct val="117499"/>
              </a:lnSpc>
              <a:spcBef>
                <a:spcPts val="0"/>
              </a:spcBef>
              <a:spcAft>
                <a:spcPts val="0"/>
              </a:spcAft>
              <a:buClr>
                <a:srgbClr val="1E1E1E"/>
              </a:buClr>
              <a:buSzPts val="3000"/>
              <a:buFont typeface="Urbanist Black"/>
              <a:buNone/>
            </a:pP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ST</a:t>
            </a:r>
            <a:r>
              <a:rPr lang="en-US" sz="2400" b="1"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_</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NumGeometries</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Gibt</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Anzahl</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der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Geometrien</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in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einem</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Geometrieobjekt</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zurück</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nützlich</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bei</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 Muli-</a:t>
            </a:r>
            <a:r>
              <a:rPr lang="en-US" sz="2400" dirty="0" err="1">
                <a:solidFill>
                  <a:srgbClr val="1E1E1E"/>
                </a:solidFill>
                <a:latin typeface="Urbanist Medium" panose="020B0604020202020204" charset="0"/>
                <a:ea typeface="Urbanist Medium" panose="020B0604020202020204" charset="0"/>
                <a:cs typeface="Urbanist Medium" panose="020B0604020202020204" charset="0"/>
                <a:sym typeface="Urbanist Black"/>
              </a:rPr>
              <a:t>Geometrieobjekten</a:t>
            </a:r>
            <a:r>
              <a:rPr lang="en-US"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rPr>
              <a:t>)</a:t>
            </a:r>
            <a:endParaRPr lang="de-DE" sz="2400" dirty="0">
              <a:solidFill>
                <a:srgbClr val="1E1E1E"/>
              </a:solidFill>
              <a:latin typeface="Urbanist Medium" panose="020B0604020202020204" charset="0"/>
              <a:ea typeface="Urbanist Medium" panose="020B0604020202020204" charset="0"/>
              <a:cs typeface="Urbanist Medium" panose="020B0604020202020204" charset="0"/>
              <a:sym typeface="Urbanist Black"/>
            </a:endParaRPr>
          </a:p>
          <a:p>
            <a:pPr algn="just">
              <a:spcAft>
                <a:spcPts val="1800"/>
              </a:spcAft>
              <a:buClr>
                <a:srgbClr val="1E1E1E"/>
              </a:buClr>
              <a:buSzPts val="2400"/>
            </a:pPr>
            <a:endParaRPr lang="en-US" sz="2300" b="0" i="0" u="none" strike="noStrike" cap="none" dirty="0">
              <a:solidFill>
                <a:schemeClr val="tx1"/>
              </a:solidFill>
              <a:latin typeface="Urbanist Medium"/>
              <a:ea typeface="Urbanist Medium"/>
              <a:cs typeface="Urbanist Medium"/>
              <a:sym typeface="Urbanist Medium"/>
            </a:endParaRPr>
          </a:p>
        </p:txBody>
      </p:sp>
      <p:pic>
        <p:nvPicPr>
          <p:cNvPr id="5" name="Grafik 4">
            <a:extLst>
              <a:ext uri="{FF2B5EF4-FFF2-40B4-BE49-F238E27FC236}">
                <a16:creationId xmlns:a16="http://schemas.microsoft.com/office/drawing/2014/main" id="{4379BAA7-E12E-1B94-D4A1-96E693AE27E1}"/>
              </a:ext>
            </a:extLst>
          </p:cNvPr>
          <p:cNvPicPr>
            <a:picLocks noChangeAspect="1"/>
          </p:cNvPicPr>
          <p:nvPr/>
        </p:nvPicPr>
        <p:blipFill rotWithShape="1">
          <a:blip r:embed="rId5"/>
          <a:srcRect l="20314"/>
          <a:stretch/>
        </p:blipFill>
        <p:spPr>
          <a:xfrm>
            <a:off x="10952412" y="1151483"/>
            <a:ext cx="6791492" cy="4364533"/>
          </a:xfrm>
          <a:prstGeom prst="rect">
            <a:avLst/>
          </a:prstGeom>
        </p:spPr>
      </p:pic>
    </p:spTree>
    <p:extLst>
      <p:ext uri="{BB962C8B-B14F-4D97-AF65-F5344CB8AC3E}">
        <p14:creationId xmlns:p14="http://schemas.microsoft.com/office/powerpoint/2010/main" val="150015109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1219</Words>
  <Application>Microsoft Office PowerPoint</Application>
  <PresentationFormat>Benutzerdefiniert</PresentationFormat>
  <Paragraphs>141</Paragraphs>
  <Slides>13</Slides>
  <Notes>13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vt:i4>
      </vt:variant>
    </vt:vector>
  </HeadingPairs>
  <TitlesOfParts>
    <vt:vector size="20" baseType="lpstr">
      <vt:lpstr>Roboto</vt:lpstr>
      <vt:lpstr>Arial</vt:lpstr>
      <vt:lpstr>Calibri</vt:lpstr>
      <vt:lpstr>Urbanist Black</vt:lpstr>
      <vt:lpstr>Urbanist Medium</vt:lpstr>
      <vt:lpstr>Urbanist</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 Pfeil</dc:creator>
  <cp:lastModifiedBy>Lena Pfeil</cp:lastModifiedBy>
  <cp:revision>80</cp:revision>
  <dcterms:modified xsi:type="dcterms:W3CDTF">2024-05-15T14:41:11Z</dcterms:modified>
</cp:coreProperties>
</file>