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2"/>
  </p:notesMasterIdLst>
  <p:sldIdLst>
    <p:sldId id="260" r:id="rId2"/>
    <p:sldId id="302" r:id="rId3"/>
    <p:sldId id="308" r:id="rId4"/>
    <p:sldId id="303" r:id="rId5"/>
    <p:sldId id="307" r:id="rId6"/>
    <p:sldId id="309" r:id="rId7"/>
    <p:sldId id="305" r:id="rId8"/>
    <p:sldId id="306" r:id="rId9"/>
    <p:sldId id="304" r:id="rId10"/>
    <p:sldId id="287" r:id="rId11"/>
  </p:sldIdLst>
  <p:sldSz cx="18288000" cy="10287000"/>
  <p:notesSz cx="10287000" cy="18288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Urbanist" panose="020B0604020202020204" charset="0"/>
      <p:regular r:id="rId17"/>
      <p:bold r:id="rId18"/>
      <p:italic r:id="rId19"/>
      <p:boldItalic r:id="rId20"/>
    </p:embeddedFont>
    <p:embeddedFont>
      <p:font typeface="Urbanist Black" panose="020B0604020202020204" charset="0"/>
      <p:bold r:id="rId21"/>
      <p:italic r:id="rId22"/>
      <p:boldItalic r:id="rId23"/>
    </p:embeddedFont>
    <p:embeddedFont>
      <p:font typeface="Urbanist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CB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1"/>
    <p:restoredTop sz="87280" autoAdjust="0"/>
  </p:normalViewPr>
  <p:slideViewPr>
    <p:cSldViewPr snapToGrid="0">
      <p:cViewPr varScale="1">
        <p:scale>
          <a:sx n="52" d="100"/>
          <a:sy n="52" d="100"/>
        </p:scale>
        <p:origin x="56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" d="100"/>
        <a:sy n="3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88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120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89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978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415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0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93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474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13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705226"/>
            <a:ext cx="128885" cy="47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Map Algebra</a:t>
            </a:r>
          </a:p>
        </p:txBody>
      </p:sp>
      <p:sp>
        <p:nvSpPr>
          <p:cNvPr id="97" name="Google Shape;97;p7"/>
          <p:cNvSpPr/>
          <p:nvPr/>
        </p:nvSpPr>
        <p:spPr>
          <a:xfrm>
            <a:off x="2032982" y="3851453"/>
            <a:ext cx="14466824" cy="5504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de-DE" sz="35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Map Algebra, entwickelt von Charles Dana </a:t>
            </a:r>
            <a:r>
              <a:rPr lang="de-DE" sz="3550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Tomlin</a:t>
            </a:r>
            <a:r>
              <a:rPr lang="de-DE" sz="3550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in den 1980er Jahren, ist ein wesentliches Werkzeug zur Verarbeitung und Analyse von Rasterkarten. Es nutzt Addition, Subtraktion, Multiplikation und Division - die kombiniert werden, um komplexe räumliche Berechnungen zu ermöglichen. Diese Methode bietet wertvolle Einblicke in geografische Phänomene und unterstützt Entscheidungsprozesse in Anwendungen wie Umweltplanung und Katastrophenmanagement.</a:t>
            </a:r>
            <a:endParaRPr lang="en-US" sz="3550" i="0" u="none" strike="noStrike" cap="none" dirty="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444830"/>
            <a:ext cx="16162818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Abb.1: Local Operation –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Abb.2: Focal Operation –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selbst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buClr>
                <a:srgbClr val="FFFFFF"/>
              </a:buClr>
              <a:buSzPts val="210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Abb.3: Zonal Operation –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t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Abb.4: Global Operation –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selbst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Abb.5: Slope –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selbst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Abb.6: Aspect –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selbst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buClr>
                <a:srgbClr val="FFFFFF"/>
              </a:buClr>
              <a:buSzPts val="210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Abb.7: Hillshade –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selbst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erstellt</a:t>
            </a: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4"/>
            <a:ext cx="128885" cy="4888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9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1: Local Operation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de-DE" sz="180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© eigene Quelle</a:t>
            </a: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Eigenschaften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4917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Arbeiten an einzelnen Rasterzellen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Werte im Ausgaberaster werden auf Basis der Werte derselben Zelle in zwei oder mehr Eingaberastern berechnet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Benachbarte Zellen haben keinen Einfluss auf die Berechnungen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Operations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rafik 4" descr="Ein Bild, das Screenshot, Rechteck, Quadrat, Design enthält.&#10;&#10;Automatisch generierte Beschreibung">
            <a:extLst>
              <a:ext uri="{FF2B5EF4-FFF2-40B4-BE49-F238E27FC236}">
                <a16:creationId xmlns:a16="http://schemas.microsoft.com/office/drawing/2014/main" id="{381B6B81-9130-0E46-89E9-F5518FE9C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8727" y="444664"/>
            <a:ext cx="4604229" cy="93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4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Abb.2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Focal Operation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de-DE" sz="180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© eigene Quelle</a:t>
            </a: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Eigenschaften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4917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"Operationen in der Nachbarschaft"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Arbeiten auf Zellen und deren Nachbarn ("Fokus")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Zellen im Ausgaberaster werden auf Basis der Nachbarschaft der entsprechenden Zellen des Eingaberasters berechnet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! Kanteneffekte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Focal Operations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rafik 7" descr="Ein Bild, das Screenshot, Text, Diagramm, Rechteck enthält.&#10;&#10;Automatisch generierte Beschreibung">
            <a:extLst>
              <a:ext uri="{FF2B5EF4-FFF2-40B4-BE49-F238E27FC236}">
                <a16:creationId xmlns:a16="http://schemas.microsoft.com/office/drawing/2014/main" id="{21C415A8-01B4-A86A-DBD3-995AA22EE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532" y="1321247"/>
            <a:ext cx="4446476" cy="7600373"/>
          </a:xfrm>
          <a:prstGeom prst="rect">
            <a:avLst/>
          </a:prstGeom>
        </p:spPr>
      </p:pic>
      <p:pic>
        <p:nvPicPr>
          <p:cNvPr id="11" name="Grafik 10" descr="Ein Bild, das Screenshot, Rechteck, Diagramm, Reihe enthält.&#10;&#10;Automatisch generierte Beschreibung">
            <a:extLst>
              <a:ext uri="{FF2B5EF4-FFF2-40B4-BE49-F238E27FC236}">
                <a16:creationId xmlns:a16="http://schemas.microsoft.com/office/drawing/2014/main" id="{4B679630-8907-71E6-28E7-77BF291AAB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188"/>
          <a:stretch/>
        </p:blipFill>
        <p:spPr>
          <a:xfrm>
            <a:off x="4209097" y="5686425"/>
            <a:ext cx="3331326" cy="435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3: Zonal Operation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de-DE" sz="180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© eigene Quelle</a:t>
            </a: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Eigenschaften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4917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Arbeiten an Zellen innerhalb einer Zone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Zellen im Ausgaberaster werden auf Basis der Zellen innerhalb der gleichen Zone im Eingaberaster berechnet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Zonen müssen nicht zusammenhängend sein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Zonal Operations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rafik 6" descr="Ein Bild, das Screenshot, Text, Rechteck, Diagramm enthält.&#10;&#10;Automatisch generierte Beschreibung">
            <a:extLst>
              <a:ext uri="{FF2B5EF4-FFF2-40B4-BE49-F238E27FC236}">
                <a16:creationId xmlns:a16="http://schemas.microsoft.com/office/drawing/2014/main" id="{ED91F7A6-A9E9-1F7C-0AD9-6C4521679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298" y="1276350"/>
            <a:ext cx="4624852" cy="72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3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4: Global Operation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de-DE" sz="180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© eigene Quelle</a:t>
            </a: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Eigenschaften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4917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Arbeiten an allen Zellen im Eingaberaster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Beispiel: </a:t>
            </a: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Cost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Surface, das die Entfernung zur nächstgelegenen Quelle angibt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Global Operations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rafik 4" descr="Ein Bild, das Screenshot, Text, Rechteck, Quadrat enthält.&#10;&#10;Automatisch generierte Beschreibung">
            <a:extLst>
              <a:ext uri="{FF2B5EF4-FFF2-40B4-BE49-F238E27FC236}">
                <a16:creationId xmlns:a16="http://schemas.microsoft.com/office/drawing/2014/main" id="{70F50380-F816-08A0-34E4-650CAD389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498" y="1346200"/>
            <a:ext cx="4564666" cy="71108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65ACE2-D446-14A5-E14A-C1F5CF9A5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168" y="5822332"/>
            <a:ext cx="4312792" cy="16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Abb.5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DHM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de-DE" sz="180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© …</a:t>
            </a: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Möglichkeiten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4917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Analyse der Änderung von Oberflächenrichtung und Neigung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Slope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misst die Änderung der Höhe über der Zelle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1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Aspect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misst die Richtung der Neigung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Beispiel: Bergkante mit einer Neigung von - 40°, Ausrichtung nach Osten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Nützlich u.a. zur Berechnung des Solarpotentials von Dächern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Digitales</a:t>
            </a: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Höhenmodell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6535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C2E3E62-4DCC-0ABC-E23C-80BDB1234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10" t="2061"/>
          <a:stretch/>
        </p:blipFill>
        <p:spPr>
          <a:xfrm>
            <a:off x="8887543" y="1045588"/>
            <a:ext cx="8949170" cy="8195823"/>
          </a:xfrm>
          <a:prstGeom prst="rect">
            <a:avLst/>
          </a:prstGeom>
        </p:spPr>
      </p:pic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Abb.5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Slope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de-DE" sz="180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© eigene Quelle</a:t>
            </a: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Hangneigung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9201922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Zwischen zwei Punkten berechnen: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​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 Berechnung ergibt die Steigung als Verhältnis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 Höhenänderung zur horizontalen Distanz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 Höhenlinien: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 näher die Höhenlinien beieinander liegen, desto steiler ist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das Gelände. Einige Softwaretools können auch die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Steigung zwischen den Höhenlinien berechnen.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de-DE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Anwendungsbeispiele: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</a:t>
            </a:r>
            <a:r>
              <a:rPr lang="de-DE" sz="2300" b="0" i="0" u="none" strike="noStrike" cap="none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angrutschungsgefahren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identifizieren, da steile Hänge anfälliger sind, Wasserfluss für Entwässerungssysteme kontrollieren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Slope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EC4EB1-E02F-B83A-45A8-63122F58F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336" y="4814417"/>
            <a:ext cx="1034656" cy="26513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657558-D899-8B4B-A87D-512ABCC03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854" y="4598993"/>
            <a:ext cx="6049862" cy="6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6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A4D749C-9E0E-EA41-82C0-5338D408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604" y="952500"/>
            <a:ext cx="8949170" cy="8251627"/>
          </a:xfrm>
          <a:prstGeom prst="rect">
            <a:avLst/>
          </a:prstGeom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Ab.6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Aspect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de-DE" sz="180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© </a:t>
            </a:r>
            <a:r>
              <a:rPr lang="de-DE" sz="1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lang="de-DE" sz="1800" i="0" u="none" strike="noStrike" cap="none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Hangausrichtung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4917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Aspect</a:t>
            </a: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misst die Richtung der Neigung</a:t>
            </a: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Winkel zwischen der Senkrechten und der Richtung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   der steilsten Neigung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Gemessen im Uhrzeigersinn: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   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0° = Norden, 90° = Osten, usw.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Aspect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67;p5" descr="preencoded.png">
            <a:extLst>
              <a:ext uri="{FF2B5EF4-FFF2-40B4-BE49-F238E27FC236}">
                <a16:creationId xmlns:a16="http://schemas.microsoft.com/office/drawing/2014/main" id="{4C956C6B-9223-B81B-AC34-60B5735F7E0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95418" y="80581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5">
            <a:extLst>
              <a:ext uri="{FF2B5EF4-FFF2-40B4-BE49-F238E27FC236}">
                <a16:creationId xmlns:a16="http://schemas.microsoft.com/office/drawing/2014/main" id="{95E4F2BC-7072-DF53-DF16-1B423D620270}"/>
              </a:ext>
            </a:extLst>
          </p:cNvPr>
          <p:cNvSpPr/>
          <p:nvPr/>
        </p:nvSpPr>
        <p:spPr>
          <a:xfrm>
            <a:off x="15544800" y="82200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6: Aspect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de-DE" sz="180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© eigene Quelle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6FEDE5F-B46A-ABB0-C484-6AB3A7826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1851" y="4956698"/>
            <a:ext cx="1889998" cy="27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0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3C65BBD-F498-5352-B085-55593D08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492" y="1115709"/>
            <a:ext cx="8949845" cy="8287780"/>
          </a:xfrm>
          <a:prstGeom prst="rect">
            <a:avLst/>
          </a:prstGeom>
        </p:spPr>
      </p:pic>
      <p:pic>
        <p:nvPicPr>
          <p:cNvPr id="10" name="Google Shape;67;p5" descr="preencoded.png">
            <a:extLst>
              <a:ext uri="{FF2B5EF4-FFF2-40B4-BE49-F238E27FC236}">
                <a16:creationId xmlns:a16="http://schemas.microsoft.com/office/drawing/2014/main" id="{CA630EA9-8268-F901-C230-93C2CC08B2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18" y="7905750"/>
            <a:ext cx="3144908" cy="9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392400" y="8067675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Abb.7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Hillshade</a:t>
            </a: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de-DE" sz="1800" i="0" u="none" strike="noStrike" cap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© eigene Quelle</a:t>
            </a: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7705725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Schattenwurf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894917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Hillshade für jede Zelle wird berechnet aus: Azimut, Höhe,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   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Neigung und Aspekt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Azimut: Winkelrichtung der Beleuchtungsquelle (in Grad)</a:t>
            </a:r>
          </a:p>
          <a:p>
            <a:pPr lvl="2"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Osten entspricht dem Azimut 90°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Standardwert ist 315° (NW) </a:t>
            </a: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Höhe: Winkel der Beleuchtungsquelle über dem Horizont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Standardwert ist 45°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de-DE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marL="342900" indent="-342900" algn="just">
              <a:lnSpc>
                <a:spcPct val="115625"/>
              </a:lnSpc>
              <a:buClr>
                <a:srgbClr val="1E1E1E"/>
              </a:buClr>
              <a:buSzPts val="2400"/>
              <a:buFontTx/>
              <a:buChar char="-"/>
            </a:pP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Anwendung: Geländeformen besser erkennen,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de-DE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    </a:t>
            </a:r>
            <a:r>
              <a:rPr lang="de-DE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verleiht Karte realistische 3D-Optik</a:t>
            </a:r>
            <a:endParaRPr lang="en-US" sz="2300" b="0" i="0" u="none" strike="noStrike" cap="none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C7C2AB93-3909-2274-1D51-DA1FF88FB0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" y="952500"/>
            <a:ext cx="10243751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C43C1B1D-EBD5-24A6-FF7C-7AFBD9CDFB12}"/>
              </a:ext>
            </a:extLst>
          </p:cNvPr>
          <p:cNvSpPr/>
          <p:nvPr/>
        </p:nvSpPr>
        <p:spPr>
          <a:xfrm>
            <a:off x="708660" y="1276350"/>
            <a:ext cx="905317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lnSpc>
                <a:spcPct val="116666"/>
              </a:lnSpc>
              <a:buClr>
                <a:srgbClr val="FFFFFF"/>
              </a:buClr>
              <a:buSzPts val="5400"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Hillshade</a:t>
            </a:r>
            <a:endParaRPr sz="5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rafik 6" descr="Ein Bild, das Screenshot, Schwarzweiß, Text, Stern enthält.&#10;&#10;Automatisch generierte Beschreibung">
            <a:extLst>
              <a:ext uri="{FF2B5EF4-FFF2-40B4-BE49-F238E27FC236}">
                <a16:creationId xmlns:a16="http://schemas.microsoft.com/office/drawing/2014/main" id="{D224D7D9-CDB5-5322-0515-ECF54664E9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-1" r="46684" b="48764"/>
          <a:stretch/>
        </p:blipFill>
        <p:spPr>
          <a:xfrm>
            <a:off x="11015880" y="678031"/>
            <a:ext cx="1245189" cy="1196637"/>
          </a:xfrm>
          <a:prstGeom prst="rect">
            <a:avLst/>
          </a:prstGeom>
        </p:spPr>
      </p:pic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E801202C-7D0A-1D1F-5ABB-4A598A6902FE}"/>
              </a:ext>
            </a:extLst>
          </p:cNvPr>
          <p:cNvSpPr/>
          <p:nvPr/>
        </p:nvSpPr>
        <p:spPr>
          <a:xfrm>
            <a:off x="11000045" y="701780"/>
            <a:ext cx="337164" cy="33716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77DCDB-E315-4E96-C49C-50BBC12D5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4931" y="5982508"/>
            <a:ext cx="1345788" cy="12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4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Benutzerdefiniert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Urbanist Medium</vt:lpstr>
      <vt:lpstr>Arial</vt:lpstr>
      <vt:lpstr>Calibri</vt:lpstr>
      <vt:lpstr>Urbanist</vt:lpstr>
      <vt:lpstr>Roboto</vt:lpstr>
      <vt:lpstr>Urbanist Black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Labraimi, Lena</dc:creator>
  <cp:lastModifiedBy>Lena Pfeil</cp:lastModifiedBy>
  <cp:revision>80</cp:revision>
  <dcterms:modified xsi:type="dcterms:W3CDTF">2024-04-21T19:42:49Z</dcterms:modified>
</cp:coreProperties>
</file>