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9"/>
  </p:notesMasterIdLst>
  <p:sldIdLst>
    <p:sldId id="260" r:id="rId2"/>
    <p:sldId id="278" r:id="rId3"/>
    <p:sldId id="289" r:id="rId4"/>
    <p:sldId id="290" r:id="rId5"/>
    <p:sldId id="291" r:id="rId6"/>
    <p:sldId id="293" r:id="rId7"/>
    <p:sldId id="288" r:id="rId8"/>
    <p:sldId id="292" r:id="rId9"/>
    <p:sldId id="294" r:id="rId10"/>
    <p:sldId id="295" r:id="rId11"/>
    <p:sldId id="298" r:id="rId12"/>
    <p:sldId id="297" r:id="rId13"/>
    <p:sldId id="302" r:id="rId14"/>
    <p:sldId id="301" r:id="rId15"/>
    <p:sldId id="300" r:id="rId16"/>
    <p:sldId id="287" r:id="rId17"/>
    <p:sldId id="296" r:id="rId18"/>
  </p:sldIdLst>
  <p:sldSz cx="18288000" cy="10287000"/>
  <p:notesSz cx="10287000" cy="18288000"/>
  <p:embeddedFontLst>
    <p:embeddedFont>
      <p:font typeface="Aharoni" panose="02010803020104030203" pitchFamily="2" charset="-7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Urbanist" panose="020B0A04040200000203" pitchFamily="34" charset="77"/>
      <p:regular r:id="rId29"/>
      <p:bold r:id="rId30"/>
      <p:italic r:id="rId31"/>
      <p:boldItalic r:id="rId32"/>
    </p:embeddedFont>
    <p:embeddedFont>
      <p:font typeface="Urbanist Black" panose="020B0A04040200000203" pitchFamily="34" charset="77"/>
      <p:bold r:id="rId33"/>
      <p:italic r:id="rId34"/>
      <p:boldItalic r:id="rId35"/>
    </p:embeddedFont>
    <p:embeddedFont>
      <p:font typeface="Urbanist ExtraBold" panose="020B0A04040200000203" pitchFamily="34" charset="77"/>
      <p:bold r:id="rId36"/>
      <p:italic r:id="rId37"/>
      <p:boldItalic r:id="rId38"/>
    </p:embeddedFont>
    <p:embeddedFont>
      <p:font typeface="Urbanist Light" panose="020B0A04040200000203" pitchFamily="34" charset="77"/>
      <p:regular r:id="rId39"/>
      <p:italic r:id="rId40"/>
    </p:embeddedFont>
    <p:embeddedFont>
      <p:font typeface="Urbanist Medium" panose="020B0A04040200000203" pitchFamily="34" charset="77"/>
      <p:regular r:id="rId41"/>
      <p:bold r:id="rId42"/>
      <p:italic r:id="rId43"/>
      <p:boldItalic r:id="rId44"/>
    </p:embeddedFont>
    <p:embeddedFont>
      <p:font typeface="Urbanist SemiBold" panose="020B0A04040200000203" pitchFamily="34" charset="77"/>
      <p:regular r:id="rId45"/>
      <p:bold r:id="rId46"/>
      <p:italic r:id="rId47"/>
      <p:boldItalic r:id="rId48"/>
    </p:embeddedFont>
    <p:embeddedFont>
      <p:font typeface="Urbanist Thin" panose="020B0A04040200000203" pitchFamily="34" charset="77"/>
      <p:regular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C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86441"/>
  </p:normalViewPr>
  <p:slideViewPr>
    <p:cSldViewPr snapToGrid="0">
      <p:cViewPr>
        <p:scale>
          <a:sx n="74" d="100"/>
          <a:sy n="74" d="100"/>
        </p:scale>
        <p:origin x="1024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" d="100"/>
        <a:sy n="3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90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20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53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84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540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058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64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4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2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3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89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4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18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30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6"/>
            <a:ext cx="128885" cy="3957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und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Featureklassifikation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705150"/>
            <a:ext cx="14466824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 der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Kartenerstellung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gelten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bestimmte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Regeln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für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Symbolisierung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Klassifizierung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Layern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Diese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Regeln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helfen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dabei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verständlich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ansprechend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gestalten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Durch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korrekte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Anwendung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Layer-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Symbolisierung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Feature-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Klassifikation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können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wichtige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klar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hervorgehoben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werden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was die Interpretation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Kommunikation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Daten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erleichtert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Abb.9: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Divergente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Divergente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Divergente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ordnen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Wert, von dem 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Abweichungen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Durchschnittseinkommen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divergentes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Regel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-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-/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Sättigungswerte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zentralen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herum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angepasst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color palette&#10;&#10;Description automatically generated">
            <a:extLst>
              <a:ext uri="{FF2B5EF4-FFF2-40B4-BE49-F238E27FC236}">
                <a16:creationId xmlns:a16="http://schemas.microsoft.com/office/drawing/2014/main" id="{D800AD3F-BF1D-EBB0-4FC2-6671D66C7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806" y="5041624"/>
            <a:ext cx="6984704" cy="20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Klassifikationsintervalle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1"/>
            <a:ext cx="10243751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Klassifikationsintervalle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Statistik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Datenanalyse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numerische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einzuteilen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Wahl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Klassen und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hängt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oft von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selbst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ab. 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Festlegung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analysieren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sicherzustellen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charakteristischen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widerspiegeln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Vorsicht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! 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Die Wahl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statistischen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Methode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gut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durchdacht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sein,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anschließende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schnell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falsche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Eindrücke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eigentlichen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Datenlage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3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49"/>
            <a:ext cx="3144908" cy="15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Abb.10: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statistische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für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Klassifikationsintervalle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Quantile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3905251"/>
            <a:ext cx="9426083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Quantilintervalle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versuchen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gleichmäßige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erreichen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Gruppen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unterteilt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(25.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Quantil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Wert,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25 %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liegen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FE9E4F02-255E-A0D6-3D3C-79A122467D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2" r="33519"/>
          <a:stretch/>
        </p:blipFill>
        <p:spPr>
          <a:xfrm>
            <a:off x="14745838" y="2538592"/>
            <a:ext cx="3162093" cy="3466605"/>
          </a:xfrm>
          <a:prstGeom prst="rect">
            <a:avLst/>
          </a:prstGeom>
        </p:spPr>
      </p:pic>
      <p:sp>
        <p:nvSpPr>
          <p:cNvPr id="7" name="Google Shape;70;p5">
            <a:extLst>
              <a:ext uri="{FF2B5EF4-FFF2-40B4-BE49-F238E27FC236}">
                <a16:creationId xmlns:a16="http://schemas.microsoft.com/office/drawing/2014/main" id="{AF5E9F5A-BCA0-C216-7E58-279797CD2A7A}"/>
              </a:ext>
            </a:extLst>
          </p:cNvPr>
          <p:cNvSpPr/>
          <p:nvPr/>
        </p:nvSpPr>
        <p:spPr>
          <a:xfrm>
            <a:off x="1400172" y="5512034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Equal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1;p5">
            <a:extLst>
              <a:ext uri="{FF2B5EF4-FFF2-40B4-BE49-F238E27FC236}">
                <a16:creationId xmlns:a16="http://schemas.microsoft.com/office/drawing/2014/main" id="{763602C8-785C-E9D3-2E6B-BE3E602DA63E}"/>
              </a:ext>
            </a:extLst>
          </p:cNvPr>
          <p:cNvSpPr/>
          <p:nvPr/>
        </p:nvSpPr>
        <p:spPr>
          <a:xfrm>
            <a:off x="1400172" y="6084266"/>
            <a:ext cx="9414364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Equal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Intervalle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darauf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numerischer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Abstand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Klassen)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ohne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besondere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Berücksichtigung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Datenwerte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</p:txBody>
      </p:sp>
      <p:sp>
        <p:nvSpPr>
          <p:cNvPr id="9" name="Google Shape;70;p5">
            <a:extLst>
              <a:ext uri="{FF2B5EF4-FFF2-40B4-BE49-F238E27FC236}">
                <a16:creationId xmlns:a16="http://schemas.microsoft.com/office/drawing/2014/main" id="{A1B00F7C-1ED5-7624-4322-F821032EAF40}"/>
              </a:ext>
            </a:extLst>
          </p:cNvPr>
          <p:cNvSpPr/>
          <p:nvPr/>
        </p:nvSpPr>
        <p:spPr>
          <a:xfrm>
            <a:off x="1438275" y="7690318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Jenks (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Natürliche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Unterbrechungen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1;p5">
            <a:extLst>
              <a:ext uri="{FF2B5EF4-FFF2-40B4-BE49-F238E27FC236}">
                <a16:creationId xmlns:a16="http://schemas.microsoft.com/office/drawing/2014/main" id="{DE0F4A09-DDD7-514F-07BE-FED75014CF49}"/>
              </a:ext>
            </a:extLst>
          </p:cNvPr>
          <p:cNvSpPr/>
          <p:nvPr/>
        </p:nvSpPr>
        <p:spPr>
          <a:xfrm>
            <a:off x="1426555" y="8255494"/>
            <a:ext cx="9414364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Jenks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iterativen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Verfahren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in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Gruppen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innerhalb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minimiert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Klassen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maximiert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</p:txBody>
      </p:sp>
      <p:pic>
        <p:nvPicPr>
          <p:cNvPr id="12" name="Picture 11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E690FAEE-62D0-8604-8C44-EF8B7D00C5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753"/>
          <a:stretch/>
        </p:blipFill>
        <p:spPr>
          <a:xfrm>
            <a:off x="11752820" y="2538592"/>
            <a:ext cx="2993016" cy="3466605"/>
          </a:xfrm>
          <a:prstGeom prst="rect">
            <a:avLst/>
          </a:prstGeom>
        </p:spPr>
      </p:pic>
      <p:pic>
        <p:nvPicPr>
          <p:cNvPr id="13" name="Picture 12" descr="A map of maine with green squares&#10;&#10;Description automatically generated">
            <a:extLst>
              <a:ext uri="{FF2B5EF4-FFF2-40B4-BE49-F238E27FC236}">
                <a16:creationId xmlns:a16="http://schemas.microsoft.com/office/drawing/2014/main" id="{00AB891C-A51A-07EA-C647-3D5D6A4F9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380"/>
          <a:stretch/>
        </p:blipFill>
        <p:spPr>
          <a:xfrm>
            <a:off x="11718352" y="6251844"/>
            <a:ext cx="3027484" cy="34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1091" y="7905749"/>
            <a:ext cx="2976835" cy="12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575801" y="8067675"/>
            <a:ext cx="2445499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Abb.11: Die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Graphischen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,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,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Größe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, etc. 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Kartographie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graphische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Variablen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Bausteine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geschickte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Kombination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graphischen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Variablen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Kartenmacher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komplexe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verständliche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ansprechende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Weise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präsentieren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Unterschiede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hervorheben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Die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Graphischen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C214E-783A-3E28-063C-7582BE6EAB66}"/>
              </a:ext>
            </a:extLst>
          </p:cNvPr>
          <p:cNvGrpSpPr/>
          <p:nvPr/>
        </p:nvGrpSpPr>
        <p:grpSpPr>
          <a:xfrm>
            <a:off x="10535584" y="3633787"/>
            <a:ext cx="4734736" cy="4865624"/>
            <a:chOff x="12496995" y="2381250"/>
            <a:chExt cx="4734736" cy="4865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FE6652-46DE-2732-F66A-4A8C51D62D50}"/>
                </a:ext>
              </a:extLst>
            </p:cNvPr>
            <p:cNvGrpSpPr/>
            <p:nvPr/>
          </p:nvGrpSpPr>
          <p:grpSpPr>
            <a:xfrm>
              <a:off x="12496995" y="2381250"/>
              <a:ext cx="2324688" cy="4865624"/>
              <a:chOff x="14079210" y="1441580"/>
              <a:chExt cx="2324688" cy="48656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1F91D1-6E36-9F42-B45C-A12BFD3FF546}"/>
                  </a:ext>
                </a:extLst>
              </p:cNvPr>
              <p:cNvSpPr/>
              <p:nvPr/>
            </p:nvSpPr>
            <p:spPr>
              <a:xfrm>
                <a:off x="14107159" y="1441581"/>
                <a:ext cx="478971" cy="47897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7D65DB-C2F5-1572-32E7-9C70B96F72C5}"/>
                  </a:ext>
                </a:extLst>
              </p:cNvPr>
              <p:cNvSpPr/>
              <p:nvPr/>
            </p:nvSpPr>
            <p:spPr>
              <a:xfrm>
                <a:off x="15764396" y="1441580"/>
                <a:ext cx="478972" cy="47897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6188856A-2017-A9DD-97CA-FA9113290469}"/>
                  </a:ext>
                </a:extLst>
              </p:cNvPr>
              <p:cNvSpPr/>
              <p:nvPr/>
            </p:nvSpPr>
            <p:spPr>
              <a:xfrm>
                <a:off x="14948258" y="1441581"/>
                <a:ext cx="555608" cy="47897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0985F9-DCAB-18DF-EEB6-4005B50D111F}"/>
                  </a:ext>
                </a:extLst>
              </p:cNvPr>
              <p:cNvSpPr/>
              <p:nvPr/>
            </p:nvSpPr>
            <p:spPr>
              <a:xfrm>
                <a:off x="14164525" y="2461885"/>
                <a:ext cx="364237" cy="360135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3B8D72-E9BA-B063-5D4D-3D3A1D0F3C92}"/>
                  </a:ext>
                </a:extLst>
              </p:cNvPr>
              <p:cNvSpPr/>
              <p:nvPr/>
            </p:nvSpPr>
            <p:spPr>
              <a:xfrm>
                <a:off x="14986576" y="2331812"/>
                <a:ext cx="478971" cy="47897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D9BB24-5A26-DBF8-44AA-DF5FC10BD37E}"/>
                  </a:ext>
                </a:extLst>
              </p:cNvPr>
              <p:cNvSpPr/>
              <p:nvPr/>
            </p:nvSpPr>
            <p:spPr>
              <a:xfrm>
                <a:off x="15703844" y="2231344"/>
                <a:ext cx="600075" cy="600075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3DEB6F-169E-CBB9-D3D2-0A1B2A889943}"/>
                  </a:ext>
                </a:extLst>
              </p:cNvPr>
              <p:cNvSpPr/>
              <p:nvPr/>
            </p:nvSpPr>
            <p:spPr>
              <a:xfrm>
                <a:off x="14992597" y="3222042"/>
                <a:ext cx="478971" cy="47897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CDBE99-DF1A-A108-5ED4-77CB0D0DEEF0}"/>
                  </a:ext>
                </a:extLst>
              </p:cNvPr>
              <p:cNvSpPr/>
              <p:nvPr/>
            </p:nvSpPr>
            <p:spPr>
              <a:xfrm>
                <a:off x="15764395" y="3222042"/>
                <a:ext cx="478971" cy="47897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6B9785-78BE-BE55-9A8D-110D5CD65E2E}"/>
                  </a:ext>
                </a:extLst>
              </p:cNvPr>
              <p:cNvSpPr/>
              <p:nvPr/>
            </p:nvSpPr>
            <p:spPr>
              <a:xfrm>
                <a:off x="14112487" y="3222042"/>
                <a:ext cx="478971" cy="4789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C768DD-B3E0-14D9-C247-5EA395AEFB87}"/>
                  </a:ext>
                </a:extLst>
              </p:cNvPr>
              <p:cNvSpPr/>
              <p:nvPr/>
            </p:nvSpPr>
            <p:spPr>
              <a:xfrm>
                <a:off x="14997639" y="4090772"/>
                <a:ext cx="478971" cy="478971"/>
              </a:xfrm>
              <a:prstGeom prst="rect">
                <a:avLst/>
              </a:pr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2F2F36-2F7E-B20A-6E60-D333BC42EAFD}"/>
                  </a:ext>
                </a:extLst>
              </p:cNvPr>
              <p:cNvSpPr/>
              <p:nvPr/>
            </p:nvSpPr>
            <p:spPr>
              <a:xfrm>
                <a:off x="15769437" y="4090772"/>
                <a:ext cx="478971" cy="478971"/>
              </a:xfrm>
              <a:prstGeom prst="rect">
                <a:avLst/>
              </a:prstGeom>
              <a:pattFill prst="wdDnDiag">
                <a:fgClr>
                  <a:schemeClr val="dk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C1EE22-056A-4189-6BCD-EA383309B02B}"/>
                  </a:ext>
                </a:extLst>
              </p:cNvPr>
              <p:cNvSpPr/>
              <p:nvPr/>
            </p:nvSpPr>
            <p:spPr>
              <a:xfrm>
                <a:off x="14117529" y="4090772"/>
                <a:ext cx="478971" cy="478971"/>
              </a:xfrm>
              <a:prstGeom prst="rect">
                <a:avLst/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C30BCA-FBA0-EC0F-5D40-763C4A5A30D1}"/>
                  </a:ext>
                </a:extLst>
              </p:cNvPr>
              <p:cNvSpPr/>
              <p:nvPr/>
            </p:nvSpPr>
            <p:spPr>
              <a:xfrm>
                <a:off x="15025975" y="4959502"/>
                <a:ext cx="478971" cy="47897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C053E0-4674-0D01-CA7C-BD2E4FA41B51}"/>
                  </a:ext>
                </a:extLst>
              </p:cNvPr>
              <p:cNvSpPr/>
              <p:nvPr/>
            </p:nvSpPr>
            <p:spPr>
              <a:xfrm>
                <a:off x="15797773" y="4959502"/>
                <a:ext cx="478971" cy="47897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291E0E-B459-B442-7BD6-B3F7B9166169}"/>
                  </a:ext>
                </a:extLst>
              </p:cNvPr>
              <p:cNvSpPr/>
              <p:nvPr/>
            </p:nvSpPr>
            <p:spPr>
              <a:xfrm>
                <a:off x="14145865" y="4959502"/>
                <a:ext cx="478971" cy="47897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9F8B1675-F0D9-71C1-D32B-E6E8122FE410}"/>
                  </a:ext>
                </a:extLst>
              </p:cNvPr>
              <p:cNvSpPr/>
              <p:nvPr/>
            </p:nvSpPr>
            <p:spPr>
              <a:xfrm>
                <a:off x="14079210" y="5828232"/>
                <a:ext cx="555608" cy="47897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AC91D70-0B24-F005-362B-B0FF6BB973CA}"/>
                  </a:ext>
                </a:extLst>
              </p:cNvPr>
              <p:cNvSpPr/>
              <p:nvPr/>
            </p:nvSpPr>
            <p:spPr>
              <a:xfrm rot="10800000">
                <a:off x="14959320" y="5828232"/>
                <a:ext cx="555608" cy="47897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5B779D47-2982-D4A1-DB0D-9A4F1D456EC2}"/>
                  </a:ext>
                </a:extLst>
              </p:cNvPr>
              <p:cNvSpPr/>
              <p:nvPr/>
            </p:nvSpPr>
            <p:spPr>
              <a:xfrm rot="1872854">
                <a:off x="15848290" y="5815209"/>
                <a:ext cx="555608" cy="47897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27" name="Google Shape;71;p5">
              <a:extLst>
                <a:ext uri="{FF2B5EF4-FFF2-40B4-BE49-F238E27FC236}">
                  <a16:creationId xmlns:a16="http://schemas.microsoft.com/office/drawing/2014/main" id="{2DABCBC2-B984-3EA8-DCC1-11FCDB077C4B}"/>
                </a:ext>
              </a:extLst>
            </p:cNvPr>
            <p:cNvSpPr/>
            <p:nvPr/>
          </p:nvSpPr>
          <p:spPr>
            <a:xfrm>
              <a:off x="15211068" y="2390775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Form</a:t>
              </a: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9" name="Google Shape;71;p5">
              <a:extLst>
                <a:ext uri="{FF2B5EF4-FFF2-40B4-BE49-F238E27FC236}">
                  <a16:creationId xmlns:a16="http://schemas.microsoft.com/office/drawing/2014/main" id="{B361E3B4-7476-BC83-DDCA-E216792E1085}"/>
                </a:ext>
              </a:extLst>
            </p:cNvPr>
            <p:cNvSpPr/>
            <p:nvPr/>
          </p:nvSpPr>
          <p:spPr>
            <a:xfrm>
              <a:off x="15211067" y="3281006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Größe</a:t>
              </a: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0" name="Google Shape;71;p5">
              <a:extLst>
                <a:ext uri="{FF2B5EF4-FFF2-40B4-BE49-F238E27FC236}">
                  <a16:creationId xmlns:a16="http://schemas.microsoft.com/office/drawing/2014/main" id="{93F715C4-8BF2-C334-5D54-EE239574D1C5}"/>
                </a:ext>
              </a:extLst>
            </p:cNvPr>
            <p:cNvSpPr/>
            <p:nvPr/>
          </p:nvSpPr>
          <p:spPr>
            <a:xfrm>
              <a:off x="15211066" y="4171236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Helligkeit</a:t>
              </a: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1" name="Google Shape;71;p5">
              <a:extLst>
                <a:ext uri="{FF2B5EF4-FFF2-40B4-BE49-F238E27FC236}">
                  <a16:creationId xmlns:a16="http://schemas.microsoft.com/office/drawing/2014/main" id="{C4D5C777-9148-0B5C-5472-12FDD8FDD5FE}"/>
                </a:ext>
              </a:extLst>
            </p:cNvPr>
            <p:cNvSpPr/>
            <p:nvPr/>
          </p:nvSpPr>
          <p:spPr>
            <a:xfrm>
              <a:off x="15211065" y="5039966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Muster</a:t>
              </a: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2" name="Google Shape;71;p5">
              <a:extLst>
                <a:ext uri="{FF2B5EF4-FFF2-40B4-BE49-F238E27FC236}">
                  <a16:creationId xmlns:a16="http://schemas.microsoft.com/office/drawing/2014/main" id="{117DB758-B704-AD23-4ED7-8B1F86E0F67C}"/>
                </a:ext>
              </a:extLst>
            </p:cNvPr>
            <p:cNvSpPr/>
            <p:nvPr/>
          </p:nvSpPr>
          <p:spPr>
            <a:xfrm>
              <a:off x="15211065" y="5910164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Farbe</a:t>
              </a: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3" name="Google Shape;71;p5">
              <a:extLst>
                <a:ext uri="{FF2B5EF4-FFF2-40B4-BE49-F238E27FC236}">
                  <a16:creationId xmlns:a16="http://schemas.microsoft.com/office/drawing/2014/main" id="{398458DC-B6AA-4479-4844-9CFC8AE73AFF}"/>
                </a:ext>
              </a:extLst>
            </p:cNvPr>
            <p:cNvSpPr/>
            <p:nvPr/>
          </p:nvSpPr>
          <p:spPr>
            <a:xfrm>
              <a:off x="15211064" y="6777317"/>
              <a:ext cx="2020663" cy="459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Ausrichtung</a:t>
              </a: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20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198851" y="3495675"/>
            <a:ext cx="15890298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Schriftart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: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beeinflusst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Aharoni" panose="020F0502020204030204" pitchFamily="34" charset="0"/>
                <a:ea typeface="Urbanist Medium" panose="020B0A04040200000203" pitchFamily="34" charset="77"/>
                <a:cs typeface="Aharoni" panose="020F0502020204030204" pitchFamily="34" charset="0"/>
              </a:rPr>
              <a:t>Gesamtbild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latin typeface="Apple Chancery" panose="03020702040506060504" pitchFamily="66" charset="-79"/>
                <a:ea typeface="Urbanist Medium" panose="020B0A04040200000203" pitchFamily="34" charset="77"/>
                <a:cs typeface="Apple Chancery" panose="03020702040506060504" pitchFamily="66" charset="-79"/>
              </a:rPr>
              <a:t>Lesbarkeit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latin typeface="American Typewriter" panose="02090604020004020304" pitchFamily="18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ästhetische</a:t>
            </a:r>
            <a:r>
              <a:rPr lang="en-GB" sz="2300" dirty="0">
                <a:latin typeface="American Typewriter" panose="02090604020004020304" pitchFamily="18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American Typewriter" panose="02090604020004020304" pitchFamily="18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Wirkung</a:t>
            </a:r>
            <a:r>
              <a:rPr lang="en-GB" sz="2300" dirty="0">
                <a:latin typeface="American Typewriter" panose="02090604020004020304" pitchFamily="18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Schriftgröße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: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beeinflusst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32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Lesbarkeit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0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und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8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2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Objekte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nach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0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Bedeutung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4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Quantität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differenzieren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Schriftbreite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</a:t>
            </a:r>
            <a:r>
              <a:rPr lang="en-GB" sz="2300" spc="-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normal, </a:t>
            </a:r>
            <a:r>
              <a:rPr lang="en-GB" sz="2300" spc="6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breit</a:t>
            </a:r>
            <a:endParaRPr lang="en-GB" sz="2300" spc="6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Schriftstärke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</a:t>
            </a:r>
            <a:r>
              <a:rPr lang="en-GB" sz="2300" dirty="0" err="1">
                <a:latin typeface="Urbanist Thin" panose="020B0A04040200000203" pitchFamily="34" charset="77"/>
                <a:ea typeface="Urbanist Thin" panose="020B0A04040200000203" pitchFamily="34" charset="77"/>
                <a:cs typeface="Urbanist Thin" panose="020B0A04040200000203" pitchFamily="34" charset="77"/>
              </a:rPr>
              <a:t>Haarstrich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rPr>
              <a:t>fein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normal, </a:t>
            </a:r>
            <a:r>
              <a:rPr lang="en-GB" sz="2300" b="1" dirty="0" err="1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rPr>
              <a:t>halbfett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b="1" dirty="0" err="1">
                <a:latin typeface="Urbanist ExtraBold" panose="020B0A04040200000203" pitchFamily="34" charset="77"/>
                <a:ea typeface="Urbanist ExtraBold" panose="020B0A04040200000203" pitchFamily="34" charset="77"/>
                <a:cs typeface="Urbanist ExtraBold" panose="020B0A04040200000203" pitchFamily="34" charset="77"/>
              </a:rPr>
              <a:t>fett</a:t>
            </a:r>
            <a:endParaRPr lang="en-GB" sz="2300" b="1" dirty="0">
              <a:latin typeface="Urbanist ExtraBold" panose="020B0A04040200000203" pitchFamily="34" charset="77"/>
              <a:ea typeface="Urbanist ExtraBold" panose="020B0A04040200000203" pitchFamily="34" charset="77"/>
              <a:cs typeface="Urbanist ExtraBold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Weitere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</a:t>
            </a:r>
            <a:r>
              <a:rPr lang="en-GB" sz="2300" u="sng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unterstrichen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strike="sngStrike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durchgestrichen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baseline="300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hoch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gestellt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baseline="-250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tief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gestellt</a:t>
            </a: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Schriftfarbe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: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>
                <a:solidFill>
                  <a:schemeClr val="accent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Orange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</a:t>
            </a:r>
            <a:r>
              <a:rPr lang="en-US" sz="23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US" sz="2300" dirty="0" err="1">
                <a:solidFill>
                  <a:srgbClr val="4F6CB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Blau</a:t>
            </a:r>
            <a:r>
              <a:rPr lang="en-US" sz="23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, </a:t>
            </a:r>
            <a:r>
              <a:rPr lang="en-US" sz="2300" dirty="0">
                <a:solidFill>
                  <a:schemeClr val="accent4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</a:t>
            </a:r>
            <a:r>
              <a:rPr lang="en-US" sz="2300" dirty="0">
                <a:solidFill>
                  <a:schemeClr val="accent6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t</a:t>
            </a:r>
            <a:r>
              <a:rPr lang="en-US" sz="2300" dirty="0">
                <a:solidFill>
                  <a:srgbClr val="C0000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c</a:t>
            </a:r>
            <a:r>
              <a:rPr lang="en-US" sz="2300" dirty="0">
                <a:solidFill>
                  <a:srgbClr val="7030A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.</a:t>
            </a:r>
            <a:endParaRPr lang="en-US" sz="23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Labeling von Features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111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76AA004-1AF4-50C8-0876-07F7A1297429}"/>
              </a:ext>
            </a:extLst>
          </p:cNvPr>
          <p:cNvGrpSpPr/>
          <p:nvPr/>
        </p:nvGrpSpPr>
        <p:grpSpPr>
          <a:xfrm>
            <a:off x="10671258" y="2888098"/>
            <a:ext cx="5645677" cy="5493902"/>
            <a:chOff x="11953702" y="2873347"/>
            <a:chExt cx="4701242" cy="45748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F3B12C-3403-FC19-5A76-BC6C3AACF919}"/>
                </a:ext>
              </a:extLst>
            </p:cNvPr>
            <p:cNvSpPr/>
            <p:nvPr/>
          </p:nvSpPr>
          <p:spPr>
            <a:xfrm>
              <a:off x="11953703" y="2873347"/>
              <a:ext cx="4426187" cy="457485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90AD09-430F-9D13-C04A-F39C82A0ECF0}"/>
                </a:ext>
              </a:extLst>
            </p:cNvPr>
            <p:cNvSpPr/>
            <p:nvPr/>
          </p:nvSpPr>
          <p:spPr>
            <a:xfrm>
              <a:off x="11953702" y="2873347"/>
              <a:ext cx="3025833" cy="2762682"/>
            </a:xfrm>
            <a:custGeom>
              <a:avLst/>
              <a:gdLst>
                <a:gd name="connsiteX0" fmla="*/ 0 w 3025833"/>
                <a:gd name="connsiteY0" fmla="*/ 0 h 2743200"/>
                <a:gd name="connsiteX1" fmla="*/ 3025833 w 3025833"/>
                <a:gd name="connsiteY1" fmla="*/ 16626 h 2743200"/>
                <a:gd name="connsiteX2" fmla="*/ 2759825 w 3025833"/>
                <a:gd name="connsiteY2" fmla="*/ 1230284 h 2743200"/>
                <a:gd name="connsiteX3" fmla="*/ 1745673 w 3025833"/>
                <a:gd name="connsiteY3" fmla="*/ 1579418 h 2743200"/>
                <a:gd name="connsiteX4" fmla="*/ 1080655 w 3025833"/>
                <a:gd name="connsiteY4" fmla="*/ 2527069 h 2743200"/>
                <a:gd name="connsiteX5" fmla="*/ 0 w 3025833"/>
                <a:gd name="connsiteY5" fmla="*/ 2743200 h 2743200"/>
                <a:gd name="connsiteX6" fmla="*/ 0 w 3025833"/>
                <a:gd name="connsiteY6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5833" h="2743200">
                  <a:moveTo>
                    <a:pt x="0" y="0"/>
                  </a:moveTo>
                  <a:lnTo>
                    <a:pt x="3025833" y="16626"/>
                  </a:lnTo>
                  <a:lnTo>
                    <a:pt x="2759825" y="1230284"/>
                  </a:lnTo>
                  <a:lnTo>
                    <a:pt x="1745673" y="1579418"/>
                  </a:lnTo>
                  <a:lnTo>
                    <a:pt x="1080655" y="2527069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C17165-6983-9512-5F97-40E93E166121}"/>
                </a:ext>
              </a:extLst>
            </p:cNvPr>
            <p:cNvSpPr/>
            <p:nvPr/>
          </p:nvSpPr>
          <p:spPr>
            <a:xfrm>
              <a:off x="11953702" y="4472247"/>
              <a:ext cx="4389120" cy="2956475"/>
            </a:xfrm>
            <a:custGeom>
              <a:avLst/>
              <a:gdLst>
                <a:gd name="connsiteX0" fmla="*/ 0 w 4389120"/>
                <a:gd name="connsiteY0" fmla="*/ 2942706 h 2956475"/>
                <a:gd name="connsiteX1" fmla="*/ 2793076 w 4389120"/>
                <a:gd name="connsiteY1" fmla="*/ 2510444 h 2956475"/>
                <a:gd name="connsiteX2" fmla="*/ 4389120 w 4389120"/>
                <a:gd name="connsiteY2" fmla="*/ 0 h 295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9120" h="2956475">
                  <a:moveTo>
                    <a:pt x="0" y="2942706"/>
                  </a:moveTo>
                  <a:cubicBezTo>
                    <a:pt x="1030778" y="2971800"/>
                    <a:pt x="2061556" y="3000895"/>
                    <a:pt x="2793076" y="2510444"/>
                  </a:cubicBezTo>
                  <a:cubicBezTo>
                    <a:pt x="3524596" y="2019993"/>
                    <a:pt x="3956858" y="1009996"/>
                    <a:pt x="4389120" y="0"/>
                  </a:cubicBez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697FBE0-D6E5-9005-DC1C-08E7F7A77E37}"/>
                </a:ext>
              </a:extLst>
            </p:cNvPr>
            <p:cNvSpPr/>
            <p:nvPr/>
          </p:nvSpPr>
          <p:spPr>
            <a:xfrm>
              <a:off x="13483244" y="2892829"/>
              <a:ext cx="1745672" cy="3624349"/>
            </a:xfrm>
            <a:custGeom>
              <a:avLst/>
              <a:gdLst>
                <a:gd name="connsiteX0" fmla="*/ 1745672 w 1745672"/>
                <a:gd name="connsiteY0" fmla="*/ 3624349 h 3624349"/>
                <a:gd name="connsiteX1" fmla="*/ 1113905 w 1745672"/>
                <a:gd name="connsiteY1" fmla="*/ 2693324 h 3624349"/>
                <a:gd name="connsiteX2" fmla="*/ 1064029 w 1745672"/>
                <a:gd name="connsiteY2" fmla="*/ 1479666 h 3624349"/>
                <a:gd name="connsiteX3" fmla="*/ 0 w 1745672"/>
                <a:gd name="connsiteY3" fmla="*/ 0 h 362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5672" h="3624349">
                  <a:moveTo>
                    <a:pt x="1745672" y="3624349"/>
                  </a:moveTo>
                  <a:cubicBezTo>
                    <a:pt x="1486592" y="3337560"/>
                    <a:pt x="1227512" y="3050771"/>
                    <a:pt x="1113905" y="2693324"/>
                  </a:cubicBezTo>
                  <a:cubicBezTo>
                    <a:pt x="1000298" y="2335877"/>
                    <a:pt x="1249680" y="1928553"/>
                    <a:pt x="1064029" y="1479666"/>
                  </a:cubicBezTo>
                  <a:cubicBezTo>
                    <a:pt x="878378" y="1030779"/>
                    <a:pt x="439189" y="515389"/>
                    <a:pt x="0" y="0"/>
                  </a:cubicBez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449F30-8449-B855-C903-B7EB00E3A04C}"/>
                </a:ext>
              </a:extLst>
            </p:cNvPr>
            <p:cNvSpPr/>
            <p:nvPr/>
          </p:nvSpPr>
          <p:spPr>
            <a:xfrm>
              <a:off x="12369338" y="4658620"/>
              <a:ext cx="92765" cy="9276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1EE2F4-6748-AB44-510B-2B7C2767196D}"/>
                </a:ext>
              </a:extLst>
            </p:cNvPr>
            <p:cNvSpPr/>
            <p:nvPr/>
          </p:nvSpPr>
          <p:spPr>
            <a:xfrm>
              <a:off x="15185709" y="4183514"/>
              <a:ext cx="92765" cy="9276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8C49A4-FEEE-3FB9-7A5C-31C182724297}"/>
                </a:ext>
              </a:extLst>
            </p:cNvPr>
            <p:cNvSpPr/>
            <p:nvPr/>
          </p:nvSpPr>
          <p:spPr>
            <a:xfrm>
              <a:off x="13399793" y="5352928"/>
              <a:ext cx="92765" cy="9276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2197D0-B525-C648-605E-2754385BF4D9}"/>
                </a:ext>
              </a:extLst>
            </p:cNvPr>
            <p:cNvSpPr/>
            <p:nvPr/>
          </p:nvSpPr>
          <p:spPr>
            <a:xfrm>
              <a:off x="12861023" y="6925028"/>
              <a:ext cx="92765" cy="9276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94009C-8A2D-DE3A-13CE-AFC5CD2D9C75}"/>
                </a:ext>
              </a:extLst>
            </p:cNvPr>
            <p:cNvSpPr/>
            <p:nvPr/>
          </p:nvSpPr>
          <p:spPr>
            <a:xfrm>
              <a:off x="15299635" y="7030279"/>
              <a:ext cx="92765" cy="92765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Google Shape;71;p5">
              <a:extLst>
                <a:ext uri="{FF2B5EF4-FFF2-40B4-BE49-F238E27FC236}">
                  <a16:creationId xmlns:a16="http://schemas.microsoft.com/office/drawing/2014/main" id="{A1DAE1D9-A687-343D-BDD8-35AA61AF9393}"/>
                </a:ext>
              </a:extLst>
            </p:cNvPr>
            <p:cNvSpPr/>
            <p:nvPr/>
          </p:nvSpPr>
          <p:spPr>
            <a:xfrm>
              <a:off x="12229751" y="3536017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Nordland</a:t>
              </a:r>
              <a:endParaRPr lang="en-US" sz="23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4" name="Google Shape;71;p5">
              <a:extLst>
                <a:ext uri="{FF2B5EF4-FFF2-40B4-BE49-F238E27FC236}">
                  <a16:creationId xmlns:a16="http://schemas.microsoft.com/office/drawing/2014/main" id="{1D9F0664-AF0D-BED3-60F8-3CB70D45D343}"/>
                </a:ext>
              </a:extLst>
            </p:cNvPr>
            <p:cNvSpPr/>
            <p:nvPr/>
          </p:nvSpPr>
          <p:spPr>
            <a:xfrm>
              <a:off x="12567085" y="5831060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sz="2300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Südland</a:t>
              </a: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5" name="Google Shape;71;p5">
              <a:extLst>
                <a:ext uri="{FF2B5EF4-FFF2-40B4-BE49-F238E27FC236}">
                  <a16:creationId xmlns:a16="http://schemas.microsoft.com/office/drawing/2014/main" id="{D8CF91BB-C65F-9217-CD50-4B4FB6F88D55}"/>
                </a:ext>
              </a:extLst>
            </p:cNvPr>
            <p:cNvSpPr/>
            <p:nvPr/>
          </p:nvSpPr>
          <p:spPr>
            <a:xfrm>
              <a:off x="12995397" y="6679219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Kleinstadt</a:t>
              </a: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6" name="Google Shape;71;p5">
              <a:extLst>
                <a:ext uri="{FF2B5EF4-FFF2-40B4-BE49-F238E27FC236}">
                  <a16:creationId xmlns:a16="http://schemas.microsoft.com/office/drawing/2014/main" id="{24084E75-467C-C05F-9E75-6D542B26AF74}"/>
                </a:ext>
              </a:extLst>
            </p:cNvPr>
            <p:cNvSpPr/>
            <p:nvPr/>
          </p:nvSpPr>
          <p:spPr>
            <a:xfrm>
              <a:off x="13503788" y="5081352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Hauptstadt</a:t>
              </a:r>
              <a:endParaRPr lang="en-US" sz="16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7" name="Google Shape;71;p5">
              <a:extLst>
                <a:ext uri="{FF2B5EF4-FFF2-40B4-BE49-F238E27FC236}">
                  <a16:creationId xmlns:a16="http://schemas.microsoft.com/office/drawing/2014/main" id="{A336B1FA-03D7-53CD-8F51-558BFCA1E0ED}"/>
                </a:ext>
              </a:extLst>
            </p:cNvPr>
            <p:cNvSpPr/>
            <p:nvPr/>
          </p:nvSpPr>
          <p:spPr>
            <a:xfrm>
              <a:off x="15392400" y="6772506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Dorf</a:t>
              </a:r>
              <a:endParaRPr lang="en-US" sz="16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8" name="Google Shape;71;p5">
              <a:extLst>
                <a:ext uri="{FF2B5EF4-FFF2-40B4-BE49-F238E27FC236}">
                  <a16:creationId xmlns:a16="http://schemas.microsoft.com/office/drawing/2014/main" id="{B4BBDBE0-C7F8-FE54-D502-1482AFFE1326}"/>
                </a:ext>
              </a:extLst>
            </p:cNvPr>
            <p:cNvSpPr/>
            <p:nvPr/>
          </p:nvSpPr>
          <p:spPr>
            <a:xfrm>
              <a:off x="15295433" y="3967665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Gemeinde</a:t>
              </a: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29" name="Google Shape;71;p5">
              <a:extLst>
                <a:ext uri="{FF2B5EF4-FFF2-40B4-BE49-F238E27FC236}">
                  <a16:creationId xmlns:a16="http://schemas.microsoft.com/office/drawing/2014/main" id="{2A7A2071-A7FF-690A-C7E9-7EE94CFE7CA1}"/>
                </a:ext>
              </a:extLst>
            </p:cNvPr>
            <p:cNvSpPr/>
            <p:nvPr/>
          </p:nvSpPr>
          <p:spPr>
            <a:xfrm>
              <a:off x="12526206" y="4441384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Vorort</a:t>
              </a: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1" name="Google Shape;71;p5">
              <a:extLst>
                <a:ext uri="{FF2B5EF4-FFF2-40B4-BE49-F238E27FC236}">
                  <a16:creationId xmlns:a16="http://schemas.microsoft.com/office/drawing/2014/main" id="{190D6C52-746C-BFC6-12C2-37466F5CC5A3}"/>
                </a:ext>
              </a:extLst>
            </p:cNvPr>
            <p:cNvSpPr/>
            <p:nvPr/>
          </p:nvSpPr>
          <p:spPr>
            <a:xfrm rot="19844482">
              <a:off x="13651978" y="6603972"/>
              <a:ext cx="1619920" cy="405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prstTxWarp prst="textArchDown">
                <a:avLst>
                  <a:gd name="adj" fmla="val 2062014"/>
                </a:avLst>
              </a:prstTxWarp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 err="1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Fließgewässer</a:t>
              </a: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sp>
          <p:nvSpPr>
            <p:cNvPr id="32" name="Google Shape;71;p5">
              <a:extLst>
                <a:ext uri="{FF2B5EF4-FFF2-40B4-BE49-F238E27FC236}">
                  <a16:creationId xmlns:a16="http://schemas.microsoft.com/office/drawing/2014/main" id="{651F8F3C-1E74-CF1F-E7DB-EE23883982FD}"/>
                </a:ext>
              </a:extLst>
            </p:cNvPr>
            <p:cNvSpPr/>
            <p:nvPr/>
          </p:nvSpPr>
          <p:spPr>
            <a:xfrm rot="5768490">
              <a:off x="13958804" y="5246789"/>
              <a:ext cx="1262544" cy="397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just">
                <a:lnSpc>
                  <a:spcPct val="115625"/>
                </a:lnSpc>
                <a:buClr>
                  <a:srgbClr val="1E1E1E"/>
                </a:buClr>
                <a:buSzPts val="2400"/>
              </a:pPr>
              <a:r>
                <a:rPr lang="en-US" dirty="0">
                  <a:solidFill>
                    <a:srgbClr val="1E1E1E"/>
                  </a:solidFill>
                  <a:latin typeface="Urbanist Medium" panose="020B0A04040200000203" pitchFamily="34" charset="77"/>
                  <a:ea typeface="Urbanist Medium" panose="020B0A04040200000203" pitchFamily="34" charset="77"/>
                  <a:cs typeface="Urbanist Medium" panose="020B0A04040200000203" pitchFamily="34" charset="77"/>
                  <a:sym typeface="Urbanist Medium"/>
                </a:rPr>
                <a:t>Bach</a:t>
              </a:r>
              <a:endParaRPr lang="en-US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</p:grpSp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08" y="7905750"/>
            <a:ext cx="327541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83304" y="8067675"/>
            <a:ext cx="2737996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Schriftplatzierung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Platzierung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Schrift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>
                <a:solidFill>
                  <a:srgbClr val="1E1E1E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  <a:sym typeface="Urbanist Medium"/>
              </a:rPr>
              <a:t>Bei </a:t>
            </a:r>
            <a:r>
              <a:rPr lang="en-US" sz="2300" b="1" dirty="0" err="1">
                <a:solidFill>
                  <a:srgbClr val="1E1E1E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  <a:sym typeface="Urbanist Medium"/>
              </a:rPr>
              <a:t>Flächenhaften</a:t>
            </a:r>
            <a:r>
              <a:rPr lang="en-US" sz="2300" b="1" dirty="0">
                <a:solidFill>
                  <a:srgbClr val="1E1E1E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  <a:sym typeface="Urbanist Medium"/>
              </a:rPr>
              <a:t> </a:t>
            </a:r>
            <a:r>
              <a:rPr lang="en-US" sz="2300" b="1" dirty="0" err="1">
                <a:solidFill>
                  <a:srgbClr val="1E1E1E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  <a:sym typeface="Urbanist Medium"/>
              </a:rPr>
              <a:t>Objekten</a:t>
            </a:r>
            <a:r>
              <a:rPr lang="en-US" sz="2300" b="1" dirty="0">
                <a:solidFill>
                  <a:srgbClr val="1E1E1E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  <a:sym typeface="Urbanist Medium"/>
              </a:rPr>
              <a:t>: 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(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z.B.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Gebirge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Staatsgebiete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)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→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waagerecht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Richtung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größten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Ausdehnung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Bei </a:t>
            </a: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linearen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 </a:t>
            </a: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Objekten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: 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(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z.B.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Flusslauf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)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→ parallel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zur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Linienführung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Bei </a:t>
            </a: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punkthaften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 / </a:t>
            </a: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lokalen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 </a:t>
            </a:r>
            <a:r>
              <a:rPr lang="en-GB" sz="2300" b="1" dirty="0" err="1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Objekten</a:t>
            </a:r>
            <a:r>
              <a:rPr lang="en-GB" sz="2300" b="1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: 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(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z.B.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Ortssignatur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)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→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rechts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der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Objektdarstellung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etwas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höher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als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diese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soweit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freie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Fläche</a:t>
            </a:r>
            <a:r>
              <a:rPr lang="en-GB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vorhanden</a:t>
            </a:r>
            <a:r>
              <a:rPr lang="en-US" sz="23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Labeling von Features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56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Abb.2: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mit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abnehmenden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Helligkeiten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Abb.3: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Beispiel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Farbtonskala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mit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zunehmender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Sättigung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Abb.4: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Farbraum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Kegel-Modell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Abb.5: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Farbraum-Querschnitt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Abb.6: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ArcGis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Pro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Punktsymbolisierung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88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Abb.7: Qualitative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Abb.8: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Sequentielle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Abb.9: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Divergente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Farbschemata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Abb.10: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tatistische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Methoden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für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Klassifikationsintervalle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/Spatial/symbolizing-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features.html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Abb.11: Die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Graphischen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Variablen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 12: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Schriftplatzierung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62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67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Farbton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612382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Wahrnehmungsdimension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Farbnamen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verbunden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Datenkategorien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Farbassoziationen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hervorrufen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Bedeutungen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Konzepte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(rot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negativ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positiv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Farbkombinationen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für Menschen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Farbsehschwäche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schwer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ermieden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gewählte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Kartenserien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konsistent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gehalten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1748AE-585B-3DF1-0C18-65371BAA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479101" y="5827959"/>
            <a:ext cx="5794817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abnehmenden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Helligkeiten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Farbhelligkeit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oder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Luminanz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4" y="4133850"/>
            <a:ext cx="9433477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den Grad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Belichtung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Farbhelligkeit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Fähigkeit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Kontrast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Lesbarkeit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Aufmerksamkeit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eher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Hintergrund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treten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Dies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schaffen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herauszustellen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Lebendigkeit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Energie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eher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Ruhe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Seriosität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FB105B0-F9BA-F791-6BA3-7FDD83F44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006136" y="5049218"/>
            <a:ext cx="5859409" cy="20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Farbsättigung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oder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Chroma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672016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Beschreibt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Intensität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Kontrast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Unterscheidbarkeit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Wirkung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ziehen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Aufmerksamkeit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erleichtern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Merkmalen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wichtige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hinweisen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geringere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relevante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diskreter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wirken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lebendig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energiegeladen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während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weniger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gesättigte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ruhigere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gedämpfte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Stimmung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vermitteln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870D8-5A22-DDCB-A1DF-4F1CBA3B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10178020" y="5049220"/>
            <a:ext cx="5859409" cy="2082505"/>
          </a:xfrm>
          <a:prstGeom prst="rect">
            <a:avLst/>
          </a:prstGeom>
        </p:spPr>
      </p:pic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FADE98D6-F7E6-BE37-F8C6-4B7920112C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51C19801-A750-537B-9DAA-4DFA39404A86}"/>
              </a:ext>
            </a:extLst>
          </p:cNvPr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Abb.3: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Beispiel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Farbtonskala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zunehmender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Sättigung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4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lor spectrum&#10;&#10;Description automatically generated">
            <a:extLst>
              <a:ext uri="{FF2B5EF4-FFF2-40B4-BE49-F238E27FC236}">
                <a16:creationId xmlns:a16="http://schemas.microsoft.com/office/drawing/2014/main" id="{260C9EBA-9878-53E5-EC91-F7F754A8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59" y="3633787"/>
            <a:ext cx="5042728" cy="4550755"/>
          </a:xfrm>
          <a:prstGeom prst="rect">
            <a:avLst/>
          </a:prstGeom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Farbraum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im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dreidimensionalen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Modell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974274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Konzept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Farbwissenschaft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das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systematische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Weise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organisieren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dreidimensionales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Modell, in dem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basierend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vergleichen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auszuwählen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Dimensionen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Kegels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entstehen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Kombination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),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(Radius) und des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Umfang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5DAE0FD9-2A31-40EA-A1A4-5A7BFC4C81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36253" y="7905749"/>
            <a:ext cx="2951674" cy="981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C2977F83-13D3-9BB2-D443-937150AB52D5}"/>
              </a:ext>
            </a:extLst>
          </p:cNvPr>
          <p:cNvSpPr/>
          <p:nvPr/>
        </p:nvSpPr>
        <p:spPr>
          <a:xfrm>
            <a:off x="15576884" y="8067675"/>
            <a:ext cx="2444416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Abb.4: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Farbraum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Kegel-Modell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896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Farbraum-Querschnitt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836166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Farbraum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in der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menschlichen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Wahrnehmung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7" y="4133850"/>
            <a:ext cx="960120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Mensch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Farbraum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vollkommen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symmetrisch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Obwohl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den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Balken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kontinuierlich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abgestuft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je 30 Gelb-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Blautöne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abgebildet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Mensch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unsymmetrisch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Visuell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Gelbtöne</a:t>
            </a: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Farbräume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(CIELAB/ Munsell)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versuchen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menschliche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Farbwahrnehmung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miteinzubeziehen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Farbachse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den Menschen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wahrnehmbare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Farbabweichungen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grey wall&#10;&#10;Description automatically generated">
            <a:extLst>
              <a:ext uri="{FF2B5EF4-FFF2-40B4-BE49-F238E27FC236}">
                <a16:creationId xmlns:a16="http://schemas.microsoft.com/office/drawing/2014/main" id="{EF949F30-3C5F-50FE-8F0E-C26731F7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43" y="5153165"/>
            <a:ext cx="9601200" cy="600075"/>
          </a:xfrm>
          <a:prstGeom prst="rect">
            <a:avLst/>
          </a:prstGeom>
        </p:spPr>
      </p:pic>
      <p:pic>
        <p:nvPicPr>
          <p:cNvPr id="8" name="Picture 7" descr="A grey rectangular object with white lines&#10;&#10;Description automatically generated">
            <a:extLst>
              <a:ext uri="{FF2B5EF4-FFF2-40B4-BE49-F238E27FC236}">
                <a16:creationId xmlns:a16="http://schemas.microsoft.com/office/drawing/2014/main" id="{4B89CB1B-35C4-39DD-2C17-65E7CE2D9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43" y="5810390"/>
            <a:ext cx="9601200" cy="600075"/>
          </a:xfrm>
          <a:prstGeom prst="rect">
            <a:avLst/>
          </a:prstGeom>
        </p:spPr>
      </p:pic>
      <p:pic>
        <p:nvPicPr>
          <p:cNvPr id="11" name="Picture 10" descr="A close-up of a color chart&#10;&#10;Description automatically generated">
            <a:extLst>
              <a:ext uri="{FF2B5EF4-FFF2-40B4-BE49-F238E27FC236}">
                <a16:creationId xmlns:a16="http://schemas.microsoft.com/office/drawing/2014/main" id="{B6EBA739-F3DC-7DD5-9297-01F3DE3BA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174" y="4133850"/>
            <a:ext cx="5953126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49D4A970-F31B-31B7-996A-95E765B76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03"/>
          <a:stretch/>
        </p:blipFill>
        <p:spPr>
          <a:xfrm>
            <a:off x="13272394" y="3133212"/>
            <a:ext cx="3707981" cy="5712208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13233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Abb.6: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ArcGis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Punktsymbolisierung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Symbolkraft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bei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Punktdatensätzen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062990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Ereignisse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klare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verständliche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Weise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Wahl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richtigen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entscheidend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kulturellen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Kontext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dann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konsisten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-&gt;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Kreuz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=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Kirche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 =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Parkplatz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Auswahl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Farbgebung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hierarchien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beeinflussen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emotionale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Reaktionen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hervorrufen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Überlagerungen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vermieden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Clustering-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Methoden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abgeschwächt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Layersymbolisierung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020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Abb.7: Qualitative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Qualitative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22090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ualitative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visualisierung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spezifische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Ordnung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aufweisen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kategoriale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Die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voneinander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unabhängig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bewertbar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Dazu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gleichen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Helligkeits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und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Sättigungswerten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chemeClr val="tx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Kulturelle</a:t>
            </a:r>
            <a:r>
              <a:rPr lang="en-US" sz="2300" b="0" i="0" u="none" strike="noStrike" cap="none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Voreingenommenheiten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müssen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Zuordnung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beachtet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Wasser = </a:t>
            </a:r>
            <a:r>
              <a:rPr lang="en-US" sz="2300" dirty="0" err="1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blau</a:t>
            </a:r>
            <a:r>
              <a:rPr lang="en-US" sz="2300" dirty="0">
                <a:solidFill>
                  <a:schemeClr val="tx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 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close-up of a color palette&#10;&#10;Description automatically generated">
            <a:extLst>
              <a:ext uri="{FF2B5EF4-FFF2-40B4-BE49-F238E27FC236}">
                <a16:creationId xmlns:a16="http://schemas.microsoft.com/office/drawing/2014/main" id="{F4EC306C-B463-929E-44ED-3C581C1BE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594" y="5001621"/>
            <a:ext cx="6984705" cy="21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Abb.8: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Sequentielle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Farbschemata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Sequentielle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Farbschemata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Sequentielle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geordnete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Einkommen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Höhenlage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Infektionsraten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kontinuierlich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weshalb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lediglich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Wert-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bstufungen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Farbverläufe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gut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konzipiertes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sequenzielles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reicht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bis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dunklen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Solche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Farbschemata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Regel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einzigen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Farbtöne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Layerklassifikation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oup of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1D69A20-4FC7-13C0-EB2A-AD5358970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595" y="5035876"/>
            <a:ext cx="6984704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13842</TotalTime>
  <Words>1508</Words>
  <Application>Microsoft Macintosh PowerPoint</Application>
  <PresentationFormat>Custom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Urbanist Thin</vt:lpstr>
      <vt:lpstr>APPLE CHANCERY</vt:lpstr>
      <vt:lpstr>Urbanist ExtraBold</vt:lpstr>
      <vt:lpstr>Urbanist Light</vt:lpstr>
      <vt:lpstr>Urbanist SemiBold</vt:lpstr>
      <vt:lpstr>Urbanist Medium</vt:lpstr>
      <vt:lpstr>Roboto</vt:lpstr>
      <vt:lpstr>Aharoni</vt:lpstr>
      <vt:lpstr>Urbanist Black</vt:lpstr>
      <vt:lpstr>Calibri</vt:lpstr>
      <vt:lpstr>Urbanist</vt:lpstr>
      <vt:lpstr>Arial</vt:lpstr>
      <vt:lpstr>American Typewriter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55</cp:revision>
  <dcterms:modified xsi:type="dcterms:W3CDTF">2023-11-03T13:02:22Z</dcterms:modified>
</cp:coreProperties>
</file>