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6"/>
  </p:notesMasterIdLst>
  <p:sldIdLst>
    <p:sldId id="260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8288000" cy="10287000"/>
  <p:notesSz cx="10287000" cy="18288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Urbanist" panose="020B0A04040200000203" pitchFamily="34" charset="77"/>
      <p:regular r:id="rId25"/>
      <p:bold r:id="rId26"/>
      <p:italic r:id="rId27"/>
      <p:boldItalic r:id="rId28"/>
    </p:embeddedFont>
    <p:embeddedFont>
      <p:font typeface="Urbanist Black" panose="020B0A04040200000203" pitchFamily="34" charset="77"/>
      <p:bold r:id="rId29"/>
      <p:italic r:id="rId30"/>
      <p:boldItalic r:id="rId31"/>
    </p:embeddedFont>
    <p:embeddedFont>
      <p:font typeface="Urbanist Medium" panose="020B0A04040200000203" pitchFamily="34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/>
    <p:restoredTop sz="88254"/>
  </p:normalViewPr>
  <p:slideViewPr>
    <p:cSldViewPr snapToGrid="0">
      <p:cViewPr varScale="1">
        <p:scale>
          <a:sx n="82" d="100"/>
          <a:sy n="82" d="100"/>
        </p:scale>
        <p:origin x="2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6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02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757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88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91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44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955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33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892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33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22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705225"/>
            <a:ext cx="128885" cy="394475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Kartenlayoutelemente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20950" y="3705150"/>
            <a:ext cx="14838300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Ein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Kartenlayout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bezieht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sich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auf die Art und Weise,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wie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verschiedene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Elemente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auf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einer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Karte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angeordnet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sind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 Es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umfasst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Positionierung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Hauptkarte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Legende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Kartentitel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Maßstab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Koordinatengitter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anderen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visuellen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Informationen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 Ein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gutes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Kartenlayout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sorgt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für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Klarheit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Übersichtlichkeit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effektive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Kommunikation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der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Informationen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sodass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der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Betrachter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die Karte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leicht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verstehen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kann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</a:t>
            </a:r>
            <a:endParaRPr lang="en-US" sz="3550" i="0" u="none" strike="noStrike" cap="none" dirty="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499"/>
              </a:lnSpc>
              <a:buClr>
                <a:srgbClr val="1E1E1E"/>
              </a:buClr>
              <a:buSzPts val="3000"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Anmerkungen</a:t>
            </a:r>
            <a:endParaRPr lang="en-US"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1"/>
            <a:ext cx="11333927" cy="178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Zusätzliche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Anmerkungen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beispielsweise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Details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betonen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historische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hinzuzufügen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Betrachter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weitere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interessante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Aspekte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hinzuweisen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</p:txBody>
      </p:sp>
      <p:pic>
        <p:nvPicPr>
          <p:cNvPr id="6" name="Google Shape;65;p5" descr="preencoded.png">
            <a:extLst>
              <a:ext uri="{FF2B5EF4-FFF2-40B4-BE49-F238E27FC236}">
                <a16:creationId xmlns:a16="http://schemas.microsoft.com/office/drawing/2014/main" id="{2C1144DF-B53D-C83A-B8DC-A49CBEB140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2;p5">
            <a:extLst>
              <a:ext uri="{FF2B5EF4-FFF2-40B4-BE49-F238E27FC236}">
                <a16:creationId xmlns:a16="http://schemas.microsoft.com/office/drawing/2014/main" id="{CEF655E3-F6B5-A8A5-C1AF-AAC22BBCE611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Detail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0;p5">
            <a:extLst>
              <a:ext uri="{FF2B5EF4-FFF2-40B4-BE49-F238E27FC236}">
                <a16:creationId xmlns:a16="http://schemas.microsoft.com/office/drawing/2014/main" id="{1312D01B-24DA-18D2-CB01-8AA2443F4508}"/>
              </a:ext>
            </a:extLst>
          </p:cNvPr>
          <p:cNvSpPr/>
          <p:nvPr/>
        </p:nvSpPr>
        <p:spPr>
          <a:xfrm>
            <a:off x="1318382" y="6053138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Quellenverweise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1;p5">
            <a:extLst>
              <a:ext uri="{FF2B5EF4-FFF2-40B4-BE49-F238E27FC236}">
                <a16:creationId xmlns:a16="http://schemas.microsoft.com/office/drawing/2014/main" id="{87CFA977-4641-33E3-1C26-53B7A2AEC1EB}"/>
              </a:ext>
            </a:extLst>
          </p:cNvPr>
          <p:cNvSpPr/>
          <p:nvPr/>
        </p:nvSpPr>
        <p:spPr>
          <a:xfrm>
            <a:off x="1318383" y="6853239"/>
            <a:ext cx="11333927" cy="178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Quellenangaben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darüber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woher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der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stammen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besonders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Glaubwürdigkeit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Genauigkeit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unterstreichen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Quellenangaben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Form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Fußnoten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am Rand der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eingefügt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0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state of maine&#10;&#10;Description automatically generated">
            <a:extLst>
              <a:ext uri="{FF2B5EF4-FFF2-40B4-BE49-F238E27FC236}">
                <a16:creationId xmlns:a16="http://schemas.microsoft.com/office/drawing/2014/main" id="{9D406C58-F56F-549E-C5BE-D8997F9F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853" y="2705100"/>
            <a:ext cx="7775577" cy="6008400"/>
          </a:xfrm>
          <a:prstGeom prst="rect">
            <a:avLst/>
          </a:prstGeom>
        </p:spPr>
      </p:pic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18" y="7905750"/>
            <a:ext cx="3144908" cy="99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52500"/>
            <a:ext cx="10952922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Abb.8: Bad Map 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improved Map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708661" y="1276350"/>
            <a:ext cx="9873616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Anordnung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der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B82B901C-00E7-C982-A2BF-A50445B6B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1" y="2708700"/>
            <a:ext cx="7770918" cy="60048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B5B8C7C-C926-AF2D-DEB9-00255DC8B72B}"/>
              </a:ext>
            </a:extLst>
          </p:cNvPr>
          <p:cNvSpPr/>
          <p:nvPr/>
        </p:nvSpPr>
        <p:spPr>
          <a:xfrm>
            <a:off x="8610698" y="5261065"/>
            <a:ext cx="753035" cy="89647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703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Wie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strukturiere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ich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eine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gute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Karte?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3875684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gute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etabliert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visuelle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Rangordnung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bedeutendsten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Elemente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oberster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Stelle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platziert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weniger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relevante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Rand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erscheinen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In der Regel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Elemente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dem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Hauptkartenausschnitt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dem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Kartentitel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Legende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eingenommen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b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Titel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sowie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textliche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Elemente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knapp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präzise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gehalten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sein.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Titel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textliche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Details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zugunsten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Bildunterschriften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ausführlicheren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schriftlichen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Erklärungen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begleitenden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Text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weggelassen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	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ratsam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Anzahl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Farbfelder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weniger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zwölf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1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beschränken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Denn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den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Betrachter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herausfordernd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sein,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viele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unterschiedliche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einzigen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Farbfeldelement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Legende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verarbeiten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Ebenso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Unterbrechungen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Klassifizierung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willkürlich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gewählt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sondern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sorgfältig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bedacht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sein.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5B6DAFFD-401D-939F-436F-90898F1301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0952922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B2C5AE2-FBDE-773F-47F8-8272A297E52D}"/>
              </a:ext>
            </a:extLst>
          </p:cNvPr>
          <p:cNvSpPr/>
          <p:nvPr/>
        </p:nvSpPr>
        <p:spPr>
          <a:xfrm>
            <a:off x="708661" y="1276350"/>
            <a:ext cx="9873616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Anordnung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der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483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996169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Abb.1: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Kartenelemente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https://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/Spatial/good-map-making-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tips.html</a:t>
            </a:r>
            <a:endParaRPr lang="en-US" sz="240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Abb.2: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Kartenrahmen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mit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R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aster - https://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docs.qgis.org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/3.28/de/docs/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gentle_gis_introduction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map_production.html#overview</a:t>
            </a:r>
            <a:endParaRPr lang="en-US" sz="2400" i="0" u="none" strike="noStrike" cap="none" dirty="0">
              <a:solidFill>
                <a:schemeClr val="dk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Abb.3: Administrative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Bezirke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Berlin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commons.wikimedia.org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/wiki/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File:Berlin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,_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administrative_divisions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_(%2Bdistricts_-boroughs_-pop)_-_de_-_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colored.svg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Abb.4: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Übersichtskarte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Bundesrepublik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Deutschland -https://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commons.wikimedia.org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/wiki/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File:Karte_Bundesrepublik_Deutschland.svg</a:t>
            </a:r>
            <a:endParaRPr lang="en-US" sz="2250" i="0" u="none" strike="noStrike" cap="none" dirty="0">
              <a:solidFill>
                <a:schemeClr val="dk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4888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93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678151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Abb.5: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Legendensymbole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commons.wikimedia.org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/wiki/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File:Legend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_(English)_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French_municipality_map.svg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b="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Abb.6: Scale bar designs - https://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mgimond.github.io</a:t>
            </a: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/Spatial/good-map-making-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tips.html</a:t>
            </a:r>
            <a:endParaRPr lang="en-US" sz="2250" b="0" i="0" u="none" strike="noStrike" cap="none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b="0" i="0" u="none" strike="noStrike" cap="none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Abb.7: 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Nordpfeil</a:t>
            </a: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Ebraminio</a:t>
            </a: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 https://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de.wikipedia.org</a:t>
            </a: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/wiki/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Nordpfeil</a:t>
            </a: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#/media/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Datei:North_Pointer.svg</a:t>
            </a:r>
            <a:endParaRPr lang="en-US" sz="2250" b="0" i="0" u="none" strike="noStrike" cap="none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b="0" i="0" u="none" strike="noStrike" cap="none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Abb.8: Bad Map to improved Map - https://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mgimond.github.io</a:t>
            </a:r>
            <a:r>
              <a:rPr lang="en-US" sz="2250" b="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/Spatial/good-map-making-</a:t>
            </a:r>
            <a:r>
              <a:rPr lang="en-US" sz="2250" b="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tips.html</a:t>
            </a:r>
            <a:endParaRPr lang="en-US" sz="2250" b="0" i="0" u="none" strike="noStrike" cap="none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62584"/>
            <a:ext cx="128885" cy="2941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101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Kartenlayout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der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Übersicht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map of mexico with different colored areas&#10;&#10;Description automatically generated">
            <a:extLst>
              <a:ext uri="{FF2B5EF4-FFF2-40B4-BE49-F238E27FC236}">
                <a16:creationId xmlns:a16="http://schemas.microsoft.com/office/drawing/2014/main" id="{F77319A8-136B-3860-DFD0-6677C9281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275" y="2724966"/>
            <a:ext cx="12198350" cy="6745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Der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Kartentitel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380172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Kartentitel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kurze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präzise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Überschrift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angezeigt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den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Hauptinhalt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Thema der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beschreibt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gibt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Betrachter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schnelle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Vorstellung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davon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worum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es in der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geht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ohne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gesamte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Detail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anschauen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muss.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Kartentitel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oft prominent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platziert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normalerweise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Nähe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oberen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Ecke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b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Ort, das Thema,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Zeitspanne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relevante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Details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enthalten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je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nachdem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worauf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abzielt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ctr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800" b="1" dirty="0" err="1">
                <a:solidFill>
                  <a:schemeClr val="accent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Entwicklung</a:t>
            </a:r>
            <a:r>
              <a:rPr lang="en-US" sz="2800" b="1" dirty="0">
                <a:solidFill>
                  <a:schemeClr val="accent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800" b="1" dirty="0" err="1">
                <a:solidFill>
                  <a:schemeClr val="accent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städtischen</a:t>
            </a:r>
            <a:r>
              <a:rPr lang="en-US" sz="2800" b="1" dirty="0">
                <a:solidFill>
                  <a:schemeClr val="accent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Landschaft</a:t>
            </a:r>
            <a:r>
              <a:rPr lang="en-US" sz="2800" b="1" dirty="0">
                <a:solidFill>
                  <a:schemeClr val="accent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</a:p>
          <a:p>
            <a:pPr algn="ctr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800" b="1" dirty="0" err="1">
                <a:solidFill>
                  <a:schemeClr val="accent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Bevölkerungswachstum</a:t>
            </a:r>
            <a:r>
              <a:rPr lang="en-US" sz="2800" b="1" dirty="0">
                <a:solidFill>
                  <a:schemeClr val="accent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New York City von 2000 bis 2020</a:t>
            </a:r>
            <a:endParaRPr lang="en-US" sz="2800" b="1" i="0" u="none" strike="noStrike" cap="none" dirty="0">
              <a:solidFill>
                <a:schemeClr val="accent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A4BE7723-2883-AF3D-E25A-B8320FDE7D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0F092005-FAB8-18C8-764B-81D3AE9D17AD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Detail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289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river&#10;&#10;Description automatically generated">
            <a:extLst>
              <a:ext uri="{FF2B5EF4-FFF2-40B4-BE49-F238E27FC236}">
                <a16:creationId xmlns:a16="http://schemas.microsoft.com/office/drawing/2014/main" id="{B27F5E8C-B8A3-B182-3FC3-A0F068EF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750" y="3633787"/>
            <a:ext cx="7168652" cy="4886325"/>
          </a:xfrm>
          <a:prstGeom prst="rect">
            <a:avLst/>
          </a:prstGeom>
        </p:spPr>
      </p:pic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Abb.2: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Kartenrahmen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aster (QGIS)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Der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Kartenrahmen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22090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Kartenrahmen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äußere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Rand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Begrenzung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innerhalb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Kartenlayouts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bildet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Bereich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Karte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trennt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Elementen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Legenden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Maßstabsbalken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Kartentiteln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Kartenrahmen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hilft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dabei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isolieren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Seite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abzugrenzen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Wenn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Raster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ausdrucken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befinden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Koordinateninformationen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Gitternetzlinien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oft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entlang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Randlinien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b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Detail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379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0A58B65C-F122-B72B-3AF5-F658764C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241" y="2632234"/>
            <a:ext cx="7772400" cy="6387941"/>
          </a:xfrm>
          <a:prstGeom prst="rect">
            <a:avLst/>
          </a:prstGeom>
        </p:spPr>
      </p:pic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18" y="7905750"/>
            <a:ext cx="3144908" cy="97699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Abb.3: Administrative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Bezirke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Berlin (TUBS)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Die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Hauptkarte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2477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Hauptkarte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zentrale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Element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Kartenlayouts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Sie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zeigt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eigentlichen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auf der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 gut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gestaltete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Hauptkarte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präzise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leicht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verständlich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sein. Sie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Kartenebenen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physische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Merkmale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politische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Grenzen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Höhenkonturen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thematische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enthalten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je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nachdem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was die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vermitteln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9376EF5D-B937-1252-67CA-D502F6EF0D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9FAA7369-8784-FEBA-8917-4BC1975FB46A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Detail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064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B836050-D194-8074-11ED-9CE97768872C}"/>
              </a:ext>
            </a:extLst>
          </p:cNvPr>
          <p:cNvGrpSpPr/>
          <p:nvPr/>
        </p:nvGrpSpPr>
        <p:grpSpPr>
          <a:xfrm>
            <a:off x="10243750" y="952500"/>
            <a:ext cx="7499364" cy="9018456"/>
            <a:chOff x="10243750" y="952500"/>
            <a:chExt cx="7499364" cy="9018456"/>
          </a:xfrm>
        </p:grpSpPr>
        <p:pic>
          <p:nvPicPr>
            <p:cNvPr id="5" name="Picture 4" descr="A map of germany with different states&#10;&#10;Description automatically generated">
              <a:extLst>
                <a:ext uri="{FF2B5EF4-FFF2-40B4-BE49-F238E27FC236}">
                  <a16:creationId xmlns:a16="http://schemas.microsoft.com/office/drawing/2014/main" id="{F619BF33-C5A0-EDCB-224C-3D376F03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3750" y="952500"/>
              <a:ext cx="6665815" cy="901845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8B10B0-59A5-D314-0D3D-EB995738CBA1}"/>
                </a:ext>
              </a:extLst>
            </p:cNvPr>
            <p:cNvSpPr/>
            <p:nvPr/>
          </p:nvSpPr>
          <p:spPr>
            <a:xfrm>
              <a:off x="15143018" y="3333750"/>
              <a:ext cx="1036264" cy="995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65348E-A020-926C-C0EF-00F4DF44D914}"/>
                </a:ext>
              </a:extLst>
            </p:cNvPr>
            <p:cNvSpPr txBox="1"/>
            <p:nvPr/>
          </p:nvSpPr>
          <p:spPr>
            <a:xfrm>
              <a:off x="16706850" y="2381250"/>
              <a:ext cx="1036264" cy="490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>
                  <a:solidFill>
                    <a:srgbClr val="1E1E1E"/>
                  </a:solidFill>
                  <a:latin typeface="Urbanist Medium"/>
                  <a:ea typeface="Urbanist Medium"/>
                  <a:cs typeface="Urbanist Medium"/>
                  <a:sym typeface="Urbanist Medium"/>
                </a:rPr>
                <a:t>Berlin</a:t>
              </a:r>
              <a:endPara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17E92B-E691-6D25-7200-46E203BA8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2041" y="2871843"/>
              <a:ext cx="899773" cy="76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18" y="7905750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Abb.4: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Übersichtskarte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Bundesrepublik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Deutschland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DeStatis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Die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Übersichtskarte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2477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Übersichtskarte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Zusatzkarte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innerhalb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Kartenlayouts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dient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dem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Betrachter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übergeordneten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Blick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umliegenden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Region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Hauptfunktion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Übersichtskarte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darin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dem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Betrachter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Orientierung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ermöglichen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Wenn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Hauptkarte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spezifischen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Ausschnitt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Thema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fokussiert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hilft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Übersichtskarte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dabei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Lage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Beziehung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Bereichs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benachbarten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Gebieten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Merkmalen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verstehen.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24B00BF7-8D95-D5AD-CC62-E621D5402D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B10BC721-7BCC-CD57-F99D-9956E6D807F0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Detail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419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103239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Abb.5: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Legendensymbole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Palosirkka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Die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Kartenlegende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2477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Kartenlegende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dient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Schlüssel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Verständnis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Karte. Sie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erklärt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Icons, die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Legende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oft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Kasten in,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neben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finden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Dort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alle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Karteninhalte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abstrahierte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Icons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aufgelistet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Ein Haus-Symbol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zeigt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Beispiel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wo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Einfamilienhäuser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der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befinden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rotes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Icon 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Hauptstraßen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	</a:t>
            </a:r>
          </a:p>
        </p:txBody>
      </p:sp>
      <p:pic>
        <p:nvPicPr>
          <p:cNvPr id="4" name="Google Shape;65;p5" descr="preencoded.png">
            <a:extLst>
              <a:ext uri="{FF2B5EF4-FFF2-40B4-BE49-F238E27FC236}">
                <a16:creationId xmlns:a16="http://schemas.microsoft.com/office/drawing/2014/main" id="{D5285ADC-4C96-0866-7D6B-08CFBF41DC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5">
            <a:extLst>
              <a:ext uri="{FF2B5EF4-FFF2-40B4-BE49-F238E27FC236}">
                <a16:creationId xmlns:a16="http://schemas.microsoft.com/office/drawing/2014/main" id="{AB0B3D06-CE5F-8E70-59E0-667FA267964A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Detail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E8521B0-55D1-28CE-1E8E-7A9E253CB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12455" y="3102548"/>
            <a:ext cx="5036198" cy="58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8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Abb.6: Scale bar designs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Der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Maßstabsindikator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2477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Maßstab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gibt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an,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Verhältnis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zwischen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Entfernungen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der Karte und den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tatsächlichen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Entfernungen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realen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Welt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hilft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Größe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Merkmalen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der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verstehen.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Maßstabsindikator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abhängig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Layout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Stil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Karte.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Häufig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Lineale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Leisten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Balken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auf der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platziert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Abstände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Einheit (z. B. Kilometer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Meilen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anzeigen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Eine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einfache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numerische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Angabe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ebenfalls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zulässig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(1:50.000).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557085D5-8D9F-3617-A5D2-0CC7D1DE6E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30E51DB-3483-F09D-9A81-EE1B25138041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Detail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51E169-0A8F-E96F-233A-C770C4487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1443" y="4133850"/>
            <a:ext cx="6701183" cy="34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1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49"/>
            <a:ext cx="3144908" cy="97699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Abb.7: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Nordpfeil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Ebraminio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Der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Orientierungsindikator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9718098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Nordpfeil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manchmal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Kompassrose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Grafik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Hauptrichtung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Nord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ggf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Süd, Ost und West 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Auf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ichtung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argestellten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Raumes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Richtung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Norden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anzuzeigen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Karte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Seite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Norden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ausgerichtet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Nordpfeil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je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Ausrichtung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gekippt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Nordpfeil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muss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zwingend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vorhanden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sein und 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hervorhebung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verzichtet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falls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zentrale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Funkion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Karte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unterstützt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Orientierung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b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0F85D95D-D701-6AE8-A8B8-728F43FF13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155FD787-77D7-663D-D899-136C1F41702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Kartenelemente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Detail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2A88E6-9138-2A46-BCC4-36226AE5C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0842" y="4133850"/>
            <a:ext cx="2641558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1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1243</Words>
  <Application>Microsoft Macintosh PowerPoint</Application>
  <PresentationFormat>Custom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Urbanist Black</vt:lpstr>
      <vt:lpstr>Roboto</vt:lpstr>
      <vt:lpstr>Arial</vt:lpstr>
      <vt:lpstr>Urbanist</vt:lpstr>
      <vt:lpstr>Urbanist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Fabian Przybylak</cp:lastModifiedBy>
  <cp:revision>34</cp:revision>
  <dcterms:modified xsi:type="dcterms:W3CDTF">2023-09-13T08:52:19Z</dcterms:modified>
</cp:coreProperties>
</file>