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6"/>
  </p:notesMasterIdLst>
  <p:sldIdLst>
    <p:sldId id="260" r:id="rId2"/>
    <p:sldId id="278" r:id="rId3"/>
    <p:sldId id="289" r:id="rId4"/>
    <p:sldId id="290" r:id="rId5"/>
    <p:sldId id="291" r:id="rId6"/>
    <p:sldId id="293" r:id="rId7"/>
    <p:sldId id="288" r:id="rId8"/>
    <p:sldId id="292" r:id="rId9"/>
    <p:sldId id="294" r:id="rId10"/>
    <p:sldId id="295" r:id="rId11"/>
    <p:sldId id="298" r:id="rId12"/>
    <p:sldId id="297" r:id="rId13"/>
    <p:sldId id="287" r:id="rId14"/>
    <p:sldId id="296" r:id="rId15"/>
  </p:sldIdLst>
  <p:sldSz cx="18288000" cy="10287000"/>
  <p:notesSz cx="10287000" cy="18288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Urbanist" panose="020B0A04040200000203" pitchFamily="34" charset="77"/>
      <p:regular r:id="rId25"/>
      <p:bold r:id="rId26"/>
      <p:italic r:id="rId27"/>
      <p:boldItalic r:id="rId28"/>
    </p:embeddedFont>
    <p:embeddedFont>
      <p:font typeface="Urbanist Black" panose="020B0A04040200000203" pitchFamily="34" charset="77"/>
      <p:bold r:id="rId29"/>
      <p:italic r:id="rId30"/>
      <p:boldItalic r:id="rId31"/>
    </p:embeddedFont>
    <p:embeddedFont>
      <p:font typeface="Urbanist Medium" panose="020B0A04040200000203" pitchFamily="34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35"/>
    <p:restoredTop sz="86426"/>
  </p:normalViewPr>
  <p:slideViewPr>
    <p:cSldViewPr snapToGrid="0">
      <p:cViewPr>
        <p:scale>
          <a:sx n="84" d="100"/>
          <a:sy n="84" d="100"/>
        </p:scale>
        <p:origin x="160" y="1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4900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9207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531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881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64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4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26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33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89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648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187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30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AA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3705226"/>
            <a:ext cx="128885" cy="3957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00049" y="1314450"/>
            <a:ext cx="160877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und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Featureklassifikation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020950" y="3705150"/>
            <a:ext cx="14466824" cy="28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999"/>
              </a:lnSpc>
              <a:buClr>
                <a:srgbClr val="FFFFFF"/>
              </a:buClr>
              <a:buSzPts val="3750"/>
            </a:pP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In der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Kartenerstellung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gelten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bestimmte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Regeln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für die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Symbolisierung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die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Klassifizierung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von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Layern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Diese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Regeln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helfen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dabei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Karten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verständlich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ansprechend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zu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gestalten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Durch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die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korrekte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Anwendung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von Layer-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Symbolisierung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Feature-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Klassifikation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können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wichtige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Informationen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klar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hervorgehoben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werden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was die Interpretation und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Kommunikation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von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geografischen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Daten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erleichtert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</a:t>
            </a:r>
            <a:endParaRPr lang="en-US" sz="3550" i="0" u="none" strike="noStrike" cap="none" dirty="0">
              <a:solidFill>
                <a:schemeClr val="dk1"/>
              </a:solidFill>
              <a:latin typeface="Urbanist Medium"/>
              <a:ea typeface="Urbanist Medium"/>
              <a:cs typeface="Urbanist Medium"/>
              <a:sym typeface="Urbani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Abb.9: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Divergente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Farbschemata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Divergente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Farbschemata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220903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Geordnete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Divergente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Farbschemata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visualisiert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ordnen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zentralen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Wert, von dem es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Abweichungen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Bsp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.: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Durchschnittseinkommen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divergentes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Farbschema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besteht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Regel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-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für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jede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Seite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zentralen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Wertes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Helligkeits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-/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Sättigungswerte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einzelnen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symmetrisch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um den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zentralen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Wert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herum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angepasst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Layerklassifikation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close-up of a color palette&#10;&#10;Description automatically generated">
            <a:extLst>
              <a:ext uri="{FF2B5EF4-FFF2-40B4-BE49-F238E27FC236}">
                <a16:creationId xmlns:a16="http://schemas.microsoft.com/office/drawing/2014/main" id="{D800AD3F-BF1D-EBB0-4FC2-6671D66C7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6806" y="5041624"/>
            <a:ext cx="6984704" cy="20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Klassifikationsintervalle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1"/>
            <a:ext cx="10243751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Klassifikationsintervalle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Statistik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Datenanalyse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wichtig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numerische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Klassen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einzuteilen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Wahl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Anzahl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Klassen und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Größe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Intervalle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hängt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oft von den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selbst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ab. Es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wichtig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Festlegung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Intervalle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analysieren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sicherzustellen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dass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charakteristischen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Eigenschaften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widerspiegeln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Vorsicht</a:t>
            </a:r>
            <a:r>
              <a:rPr lang="en-US" sz="2300" b="1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! 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-&gt; Die Wahl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statistischen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Methode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Intervalle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genutzt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gut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durchdacht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sein, da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anschließende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Visualisierung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schnell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falsche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Eindrücke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eigentlichen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Datenlage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vermitteln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Layerklassifikation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437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49"/>
            <a:ext cx="3144908" cy="158994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Abb.10: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statistische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für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Klassifikationsintervalle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Quantile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3905251"/>
            <a:ext cx="9426083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Quantilintervalle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versuchen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gleichmäßige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geordnete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Aufteilung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erreichen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indem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Gruppen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ähnlicher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Anzahl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unterteilt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(25.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Quantil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= Wert,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dem 25 %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liegen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 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Layerklassifikation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map of maine with green squares&#10;&#10;Description automatically generated">
            <a:extLst>
              <a:ext uri="{FF2B5EF4-FFF2-40B4-BE49-F238E27FC236}">
                <a16:creationId xmlns:a16="http://schemas.microsoft.com/office/drawing/2014/main" id="{FE9E4F02-255E-A0D6-3D3C-79A122467D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12" r="33519"/>
          <a:stretch/>
        </p:blipFill>
        <p:spPr>
          <a:xfrm>
            <a:off x="14745838" y="2538592"/>
            <a:ext cx="3162093" cy="3466605"/>
          </a:xfrm>
          <a:prstGeom prst="rect">
            <a:avLst/>
          </a:prstGeom>
        </p:spPr>
      </p:pic>
      <p:sp>
        <p:nvSpPr>
          <p:cNvPr id="7" name="Google Shape;70;p5">
            <a:extLst>
              <a:ext uri="{FF2B5EF4-FFF2-40B4-BE49-F238E27FC236}">
                <a16:creationId xmlns:a16="http://schemas.microsoft.com/office/drawing/2014/main" id="{AF5E9F5A-BCA0-C216-7E58-279797CD2A7A}"/>
              </a:ext>
            </a:extLst>
          </p:cNvPr>
          <p:cNvSpPr/>
          <p:nvPr/>
        </p:nvSpPr>
        <p:spPr>
          <a:xfrm>
            <a:off x="1400172" y="5512034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Equal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1;p5">
            <a:extLst>
              <a:ext uri="{FF2B5EF4-FFF2-40B4-BE49-F238E27FC236}">
                <a16:creationId xmlns:a16="http://schemas.microsoft.com/office/drawing/2014/main" id="{763602C8-785C-E9D3-2E6B-BE3E602DA63E}"/>
              </a:ext>
            </a:extLst>
          </p:cNvPr>
          <p:cNvSpPr/>
          <p:nvPr/>
        </p:nvSpPr>
        <p:spPr>
          <a:xfrm>
            <a:off x="1400172" y="6084266"/>
            <a:ext cx="9414364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Equal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Intervalle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zielen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darauf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ab,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Klassen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gleicher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Breite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gleicher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numerischer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Abstand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Klassen)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verteilen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ohne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besondere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Berücksichtigung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Verteilung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Datenwerte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 </a:t>
            </a:r>
          </a:p>
        </p:txBody>
      </p:sp>
      <p:sp>
        <p:nvSpPr>
          <p:cNvPr id="9" name="Google Shape;70;p5">
            <a:extLst>
              <a:ext uri="{FF2B5EF4-FFF2-40B4-BE49-F238E27FC236}">
                <a16:creationId xmlns:a16="http://schemas.microsoft.com/office/drawing/2014/main" id="{A1B00F7C-1ED5-7624-4322-F821032EAF40}"/>
              </a:ext>
            </a:extLst>
          </p:cNvPr>
          <p:cNvSpPr/>
          <p:nvPr/>
        </p:nvSpPr>
        <p:spPr>
          <a:xfrm>
            <a:off x="1438275" y="7690318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Jenks (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Natürliche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Unterbrechungen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)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1;p5">
            <a:extLst>
              <a:ext uri="{FF2B5EF4-FFF2-40B4-BE49-F238E27FC236}">
                <a16:creationId xmlns:a16="http://schemas.microsoft.com/office/drawing/2014/main" id="{DE0F4A09-DDD7-514F-07BE-FED75014CF49}"/>
              </a:ext>
            </a:extLst>
          </p:cNvPr>
          <p:cNvSpPr/>
          <p:nvPr/>
        </p:nvSpPr>
        <p:spPr>
          <a:xfrm>
            <a:off x="1426555" y="8255494"/>
            <a:ext cx="9414364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Jenks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teilen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iterativen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Verfahren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so in Klassen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Gruppen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dass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Varianz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innerhalb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jeder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Klasse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minimiert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Varianz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Klassen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maximiert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</p:txBody>
      </p:sp>
      <p:pic>
        <p:nvPicPr>
          <p:cNvPr id="12" name="Picture 11" descr="A map of maine with green squares&#10;&#10;Description automatically generated">
            <a:extLst>
              <a:ext uri="{FF2B5EF4-FFF2-40B4-BE49-F238E27FC236}">
                <a16:creationId xmlns:a16="http://schemas.microsoft.com/office/drawing/2014/main" id="{E690FAEE-62D0-8604-8C44-EF8B7D00C5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753"/>
          <a:stretch/>
        </p:blipFill>
        <p:spPr>
          <a:xfrm>
            <a:off x="11752820" y="2538592"/>
            <a:ext cx="2993016" cy="3466605"/>
          </a:xfrm>
          <a:prstGeom prst="rect">
            <a:avLst/>
          </a:prstGeom>
        </p:spPr>
      </p:pic>
      <p:pic>
        <p:nvPicPr>
          <p:cNvPr id="13" name="Picture 12" descr="A map of maine with green squares&#10;&#10;Description automatically generated">
            <a:extLst>
              <a:ext uri="{FF2B5EF4-FFF2-40B4-BE49-F238E27FC236}">
                <a16:creationId xmlns:a16="http://schemas.microsoft.com/office/drawing/2014/main" id="{00AB891C-A51A-07EA-C647-3D5D6A4F97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380"/>
          <a:stretch/>
        </p:blipFill>
        <p:spPr>
          <a:xfrm>
            <a:off x="11718352" y="6251844"/>
            <a:ext cx="3027484" cy="346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6162818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Abb.1: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Beispiel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Farbtonskala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Abb.2: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Beispiel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Farbtonskala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mit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abnehmenden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Helligkeiten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Abb.3: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Beispiel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Farbtonskala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mit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zunehmender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Sättigung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Abb.4: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Farbraum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im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Kegel-Modell -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Abb.5: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Farbraum-Querschnitt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Abb.6: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ArcGis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Pro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Punktsymbolisierung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Eigene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Darstellung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74854"/>
            <a:ext cx="128885" cy="4888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93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6162818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Abb.7: Qualitative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Farbschemata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-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Abb.8: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Sequentielle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Farbschemata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- 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Abb.9: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Divergente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Farbschemata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Abb.10: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statistische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Methoden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für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Klassifikationsintervalle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 -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74854"/>
            <a:ext cx="128885" cy="2994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67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Beispiel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Farbtonskala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Farbton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9612382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Farbton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Wahrnehmungsdimension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Farbnamen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verbunden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Datenkategorien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darzustellen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Farbassoziationen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hervorrufen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Bedeutungen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Konzepte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symbolisieren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(rot =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negativ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grün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=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positiv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Farbkombinationen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für Menschen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Farbsehschwäche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schwer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unterscheiden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ermieden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gewählte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Kartenserien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konsistent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gehalten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1748AE-585B-3DF1-0C18-65371BAAB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479101" y="5827959"/>
            <a:ext cx="5794817" cy="8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9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1375" y="7905749"/>
            <a:ext cx="3816552" cy="130968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4730413" y="8067675"/>
            <a:ext cx="329088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Abb.2: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Beispiel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Farbtonskala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abnehmenden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Helligkeiten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Farbhelligkeit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oder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Luminanz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4" y="4133850"/>
            <a:ext cx="9433477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Helligkeit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bezieht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den Grad 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Belichtung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Farbhelligkeit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hat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Fähigkeit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Kontrast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Lesbarkeit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visuelle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Hierarchie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beeinflussen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Hellere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ziehen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mehr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Aufmerksamkeit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während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dunklere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eher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Hintergrund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treten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Dies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hilft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visuelle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Hierarchie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schaffen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wichtige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herauszustellen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Emotional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Lebendigkeit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Energie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vermitteln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während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dunkle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eher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Ruhe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Seriosität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symbolisieren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FB105B0-F9BA-F791-6BA3-7FDD83F44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006136" y="5049218"/>
            <a:ext cx="5859409" cy="20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3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Farbsättigung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oder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Chroma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9672016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Beschreibt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Intensität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Kontrast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Unterscheidbarkeit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visuelle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Hierarchie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emotionale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Wirkung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beeinflusst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Gesättigte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ziehen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Aufmerksamkeit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erleichtern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Unterscheidung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Merkmalen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indem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wichtige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hinweisen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während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geringere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Sättigung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weniger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relevante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Bereiche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diskreter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Emotional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wirken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esättigte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lebendig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energiegeladen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während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weniger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gesättigte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ruhigere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gedämpfte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Stimmung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vermitteln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870D8-5A22-DDCB-A1DF-4F1CBA3BCE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10178020" y="5049220"/>
            <a:ext cx="5859409" cy="2082505"/>
          </a:xfrm>
          <a:prstGeom prst="rect">
            <a:avLst/>
          </a:prstGeom>
        </p:spPr>
      </p:pic>
      <p:pic>
        <p:nvPicPr>
          <p:cNvPr id="6" name="Google Shape;67;p5" descr="preencoded.png">
            <a:extLst>
              <a:ext uri="{FF2B5EF4-FFF2-40B4-BE49-F238E27FC236}">
                <a16:creationId xmlns:a16="http://schemas.microsoft.com/office/drawing/2014/main" id="{FADE98D6-F7E6-BE37-F8C6-4B7920112C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1375" y="7905749"/>
            <a:ext cx="3816552" cy="13096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5">
            <a:extLst>
              <a:ext uri="{FF2B5EF4-FFF2-40B4-BE49-F238E27FC236}">
                <a16:creationId xmlns:a16="http://schemas.microsoft.com/office/drawing/2014/main" id="{51C19801-A750-537B-9DAA-4DFA39404A86}"/>
              </a:ext>
            </a:extLst>
          </p:cNvPr>
          <p:cNvSpPr/>
          <p:nvPr/>
        </p:nvSpPr>
        <p:spPr>
          <a:xfrm>
            <a:off x="14730413" y="8067675"/>
            <a:ext cx="329088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Abb.3: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Beispiel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Farbtonskala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zunehmender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Sättigung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643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lor spectrum&#10;&#10;Description automatically generated">
            <a:extLst>
              <a:ext uri="{FF2B5EF4-FFF2-40B4-BE49-F238E27FC236}">
                <a16:creationId xmlns:a16="http://schemas.microsoft.com/office/drawing/2014/main" id="{260C9EBA-9878-53E5-EC91-F7F754A8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559" y="3633787"/>
            <a:ext cx="5042728" cy="4550755"/>
          </a:xfrm>
          <a:prstGeom prst="rect">
            <a:avLst/>
          </a:prstGeom>
        </p:spPr>
      </p:pic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Farbraum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im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dreidimensionalen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Modell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0"/>
            <a:ext cx="9742745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symmetrische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Farbraum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Konzept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Farbwissenschaft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das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systematische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Weise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organisieren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darzustellen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Farbraum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dreidimensionales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Modell, in dem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repräsentiert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ermöglicht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es,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basierend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Eigenschaften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vergleichen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auszuwählen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drei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Dimensionen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Kegels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entstehen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Kombination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Helligkeit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Höhe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),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Sättigung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(Radius) und des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Farbtons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Umfang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67;p5" descr="preencoded.png">
            <a:extLst>
              <a:ext uri="{FF2B5EF4-FFF2-40B4-BE49-F238E27FC236}">
                <a16:creationId xmlns:a16="http://schemas.microsoft.com/office/drawing/2014/main" id="{5DAE0FD9-2A31-40EA-A1A4-5A7BFC4C81C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36253" y="7905749"/>
            <a:ext cx="2951674" cy="9815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5">
            <a:extLst>
              <a:ext uri="{FF2B5EF4-FFF2-40B4-BE49-F238E27FC236}">
                <a16:creationId xmlns:a16="http://schemas.microsoft.com/office/drawing/2014/main" id="{C2977F83-13D3-9BB2-D443-937150AB52D5}"/>
              </a:ext>
            </a:extLst>
          </p:cNvPr>
          <p:cNvSpPr/>
          <p:nvPr/>
        </p:nvSpPr>
        <p:spPr>
          <a:xfrm>
            <a:off x="15576884" y="8067675"/>
            <a:ext cx="2444416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Abb.4: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Farbraum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Kegel-Modell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896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Abb.5: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Farbraum-Querschnitt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8361663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Farbraum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in der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menschlichen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Wahrnehmung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7" y="4133850"/>
            <a:ext cx="960120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Mensch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Farbraum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nicht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vollkommen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symmetrisch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wahrnehmen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Obwohl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den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Balken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kontinuierlich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abgestuft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je 30 Gelb- und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Blautöne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abgebildet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Mensch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nur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unsymmetrisch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wahrnehmen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-&gt;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Visuell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mehr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Blau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Gelbtöne</a:t>
            </a: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Farbräume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(CIELAB/ Munsell)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versuchen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menschliche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Farbwahrnehmung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miteinzubeziehen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stellen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Farbachse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nur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allen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für den Menschen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wahrnehmbare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Farbabweichungen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close-up of a grey wall&#10;&#10;Description automatically generated">
            <a:extLst>
              <a:ext uri="{FF2B5EF4-FFF2-40B4-BE49-F238E27FC236}">
                <a16:creationId xmlns:a16="http://schemas.microsoft.com/office/drawing/2014/main" id="{EF949F30-3C5F-50FE-8F0E-C26731F79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143" y="5153165"/>
            <a:ext cx="9601200" cy="600075"/>
          </a:xfrm>
          <a:prstGeom prst="rect">
            <a:avLst/>
          </a:prstGeom>
        </p:spPr>
      </p:pic>
      <p:pic>
        <p:nvPicPr>
          <p:cNvPr id="8" name="Picture 7" descr="A grey rectangular object with white lines&#10;&#10;Description automatically generated">
            <a:extLst>
              <a:ext uri="{FF2B5EF4-FFF2-40B4-BE49-F238E27FC236}">
                <a16:creationId xmlns:a16="http://schemas.microsoft.com/office/drawing/2014/main" id="{4B89CB1B-35C4-39DD-2C17-65E7CE2D9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143" y="5810390"/>
            <a:ext cx="9601200" cy="600075"/>
          </a:xfrm>
          <a:prstGeom prst="rect">
            <a:avLst/>
          </a:prstGeom>
        </p:spPr>
      </p:pic>
      <p:pic>
        <p:nvPicPr>
          <p:cNvPr id="11" name="Picture 10" descr="A close-up of a color chart&#10;&#10;Description automatically generated">
            <a:extLst>
              <a:ext uri="{FF2B5EF4-FFF2-40B4-BE49-F238E27FC236}">
                <a16:creationId xmlns:a16="http://schemas.microsoft.com/office/drawing/2014/main" id="{B6EBA739-F3DC-7DD5-9297-01F3DE3BA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174" y="4133850"/>
            <a:ext cx="5953126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phone&#10;&#10;Description automatically generated">
            <a:extLst>
              <a:ext uri="{FF2B5EF4-FFF2-40B4-BE49-F238E27FC236}">
                <a16:creationId xmlns:a16="http://schemas.microsoft.com/office/drawing/2014/main" id="{49D4A970-F31B-31B7-996A-95E765B76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03"/>
          <a:stretch/>
        </p:blipFill>
        <p:spPr>
          <a:xfrm>
            <a:off x="13272394" y="3133212"/>
            <a:ext cx="3707981" cy="5712208"/>
          </a:xfrm>
          <a:prstGeom prst="rect">
            <a:avLst/>
          </a:prstGeom>
        </p:spPr>
      </p:pic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18" y="7905750"/>
            <a:ext cx="3144908" cy="132331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Abb.6: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ArcGis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Pro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Punktsymbolisierung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eigene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Darstellung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Symbolkraft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bei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Punktdatensätzen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0"/>
            <a:ext cx="1062990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Standorte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Ereignisse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geografische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klare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verständliche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Weise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darzustellen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Wahl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richtigen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entscheidend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kulturellen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Kontext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repräsentieren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was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dann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konsisten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-&gt;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Kreuz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=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Kirche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P =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Parkplatz</a:t>
            </a: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Auswahl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Größe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sowie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Farbgebung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hierarchien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Karte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beeinflussen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emotionale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Reaktionen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hervorrufen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Überlagerungen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vermieden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Clustering-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Methoden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abgeschwächt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020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Abb.7: Qualitative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Farbschemata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Qualitative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Farbschemata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220903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Q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ualitative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Farbschemata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für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visualisierung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keine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spezifische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Ordnung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aufweisen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kategoriale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einzelnen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Kategorien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voneinander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unabhängig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bewertbar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Dazu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gleichen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Helligkeits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Sättigungswerten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genutzt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Kulturelle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Voreingenommenheiten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müssen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Zuordnung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beachtet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Bsp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.: Wasser =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blau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  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Layerklassifikation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close-up of a color palette&#10;&#10;Description automatically generated">
            <a:extLst>
              <a:ext uri="{FF2B5EF4-FFF2-40B4-BE49-F238E27FC236}">
                <a16:creationId xmlns:a16="http://schemas.microsoft.com/office/drawing/2014/main" id="{F4EC306C-B463-929E-44ED-3C581C1BE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6594" y="5001621"/>
            <a:ext cx="6984705" cy="21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7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Abb.8: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Sequentielle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Farbschemata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Sequentielle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Farbschemata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94917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Sequentielle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Farbschemata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geordnete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Einkommen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Temperatur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Höhenlage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Infektionsraten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symbolisieren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kontinuierlich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weshalb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lediglich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Wert-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bstufungen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Farbverläufe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 gut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konzipiertes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sequenzielles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Farbschema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reicht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bis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dunklen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Farbschemata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bestehen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Regel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einzigen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Farbton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zwei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enthalten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Layerklassifikation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group of colorful squar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1D69A20-4FC7-13C0-EB2A-AD5358970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6595" y="5035876"/>
            <a:ext cx="6984704" cy="20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6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13663</TotalTime>
  <Words>1258</Words>
  <Application>Microsoft Macintosh PowerPoint</Application>
  <PresentationFormat>Custom</PresentationFormat>
  <Paragraphs>134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Urbanist</vt:lpstr>
      <vt:lpstr>Roboto</vt:lpstr>
      <vt:lpstr>Urbanist Medium</vt:lpstr>
      <vt:lpstr>Calibri</vt:lpstr>
      <vt:lpstr>Urbanist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Fabian Przybylak</cp:lastModifiedBy>
  <cp:revision>51</cp:revision>
  <dcterms:modified xsi:type="dcterms:W3CDTF">2023-09-05T10:58:17Z</dcterms:modified>
</cp:coreProperties>
</file>