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7" r:id="rId6"/>
    <p:sldId id="266" r:id="rId7"/>
    <p:sldId id="274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59" r:id="rId16"/>
    <p:sldId id="260" r:id="rId17"/>
    <p:sldId id="261" r:id="rId18"/>
    <p:sldId id="265" r:id="rId19"/>
    <p:sldId id="275" r:id="rId20"/>
  </p:sldIdLst>
  <p:sldSz cx="18288000" cy="10287000"/>
  <p:notesSz cx="10287000" cy="18288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00000000000000000" pitchFamily="2" charset="0"/>
      <p:regular r:id="rId26"/>
      <p:italic r:id="rId27"/>
    </p:embeddedFont>
    <p:embeddedFont>
      <p:font typeface="Urbanist" panose="020B0604020202020204" charset="0"/>
      <p:bold r:id="rId28"/>
      <p:boldItalic r:id="rId29"/>
    </p:embeddedFont>
    <p:embeddedFont>
      <p:font typeface="Urbanist Black" panose="020B0604020202020204" charset="0"/>
      <p:bold r:id="rId30"/>
      <p:boldItalic r:id="rId31"/>
    </p:embeddedFont>
    <p:embeddedFont>
      <p:font typeface="Urbanist Medium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710" autoAdjust="0"/>
  </p:normalViewPr>
  <p:slideViewPr>
    <p:cSldViewPr snapToGrid="0">
      <p:cViewPr varScale="1">
        <p:scale>
          <a:sx n="56" d="100"/>
          <a:sy n="56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75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01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689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840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977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388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73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886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1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751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170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913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57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9783" y="9610725"/>
            <a:ext cx="2329346" cy="374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1428750"/>
            <a:ext cx="16859252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2860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581775"/>
            <a:ext cx="57054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250" y="476250"/>
            <a:ext cx="173355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2500" y="952500"/>
            <a:ext cx="16383000" cy="838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28750" y="1428750"/>
            <a:ext cx="15430500" cy="742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 descr="preencode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8275" y="5124450"/>
            <a:ext cx="15420975" cy="1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 descr="preencode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428750" y="3695700"/>
            <a:ext cx="15430500" cy="1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 descr="preencode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8275" y="6562725"/>
            <a:ext cx="15420975" cy="1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 descr="preencode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144000" y="1428750"/>
            <a:ext cx="9525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 descr="preencode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72750" y="1428750"/>
            <a:ext cx="9525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 descr="preencode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705725" y="1428750"/>
            <a:ext cx="9525" cy="74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904875" y="9391650"/>
            <a:ext cx="1457400" cy="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6687800" y="9382125"/>
            <a:ext cx="1600200" cy="1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5297150" y="8429625"/>
            <a:ext cx="143827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848383"/>
              </a:buClr>
              <a:buSzPts val="2400"/>
              <a:buFont typeface="Urbanist Black"/>
              <a:buNone/>
            </a:pPr>
            <a:r>
              <a:rPr lang="en-US" sz="2400" b="0" i="0" u="none" strike="noStrike" cap="none">
                <a:solidFill>
                  <a:srgbClr val="848383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Bild 01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66725" y="2600325"/>
            <a:ext cx="67341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Titel der Präsentation</a:t>
            </a:r>
            <a:endParaRPr sz="5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19100" y="6829425"/>
            <a:ext cx="4829175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Roboto"/>
              <a:buNone/>
            </a:pPr>
            <a:r>
              <a:rPr lang="en-US" sz="31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 des Lehrers, Datum, Fach</a:t>
            </a:r>
            <a:endParaRPr sz="315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" name="Google Shape;34;p3" descr="preencoded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 descr="preencoded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8469443"/>
            <a:ext cx="2857500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68625" y="8587646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3: CIR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Nahinfrarot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(NIR)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696325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Nahinfrarot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das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elektromagnetische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Spetrum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welches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an das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sichtbare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Licht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anschließt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Richtung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größeren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Wellenlängen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780 nm bis 900 nm.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Fernerkundung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das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Infrarot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Beurteilung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Vitalität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Vegetation,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eingesetzt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Das Chlorophyll,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Blattgrün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reflektiert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Infrarotstrahlung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vielfaches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besser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sichtbares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Licht,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vorallem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Grünspektrum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Darstellung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Bilder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Color-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Infrarot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Komposit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Mischung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drei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Kanäle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grün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rot und NIR.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beachten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noch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dass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Infrarot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Temperatur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darstellt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Meilensteine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Text, Pflanze, Blatt, Kunst enthält.&#10;&#10;Automatisch generierte Beschreibung">
            <a:extLst>
              <a:ext uri="{FF2B5EF4-FFF2-40B4-BE49-F238E27FC236}">
                <a16:creationId xmlns:a16="http://schemas.microsoft.com/office/drawing/2014/main" id="{47305167-B306-54D4-CFEB-6E86CCD89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487" y="2329464"/>
            <a:ext cx="5400675" cy="562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4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8469443"/>
            <a:ext cx="2857500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68625" y="8587646"/>
            <a:ext cx="2484904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4: Remote Sensing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Remote Sensing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696325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Remote </a:t>
            </a:r>
            <a:r>
              <a:rPr lang="de-DE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Sensing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eutsch Fernerkundung, ist das seit 1960 angewandte Verfahren zur Gewinnung von Informationen über die Erdoberfläche mit Hilfe von Satelliten.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Das Verfahren funktioniert, indem elektromagnetische Strahlung von der Erdoberfläche abgestrahlt und vom Sensor des Satelliten empfangen und gebrochen wird.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Daraus entsteht ein Bild, das auf einem Monitor ausgewertet werden kann.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Remote </a:t>
            </a:r>
            <a:r>
              <a:rPr lang="de-DE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Sensing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eignet sich daher gut zur Erkundung von Gebieten, die nicht direkt zugänglich sind.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Meilensteine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C4C2A7F3-229C-50DE-D8B1-DC05F82C1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9128" y="2076450"/>
            <a:ext cx="6702401" cy="62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8469443"/>
            <a:ext cx="2857500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68625" y="8587646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5: Landsat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Satellitenreihe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Satellite Remote Sensing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808350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 den ersten Jahren wurden Fernerkundungssatelliten nur zu militärischen Spionagezwecken eingesetzt.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 Jahr 1968 startete die NASA mit einem Wettersatelliten die erste zivile Mission.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 Jahr 1972 startete der erste Satellit der „</a:t>
            </a:r>
            <a:r>
              <a:rPr lang="de-DE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Landsat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“-Satellitenreihe, der mit einem multispektralen Scanner ausgestattet war, um die Erde aus dem All zu erkunden.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Bis heute </a:t>
            </a:r>
            <a:r>
              <a:rPr lang="de-DE" sz="230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wurden unteranderem 9 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„</a:t>
            </a:r>
            <a:r>
              <a:rPr lang="de-DE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Landsat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“-Satelliten in die Erdumlaufbahn gebracht.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Meilensteine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Screenshot, Diagramm, 3D-Modellierung enthält.&#10;&#10;Automatisch generierte Beschreibung">
            <a:extLst>
              <a:ext uri="{FF2B5EF4-FFF2-40B4-BE49-F238E27FC236}">
                <a16:creationId xmlns:a16="http://schemas.microsoft.com/office/drawing/2014/main" id="{7DED8B25-AC66-06CB-CB0B-E3E2EF7CE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5046" y="3633787"/>
            <a:ext cx="7214408" cy="33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6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35518" y="8469443"/>
            <a:ext cx="3052482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452071" y="8587646"/>
            <a:ext cx="261937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Hochauflösendes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Satellitenbild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6965903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de-DE" sz="3000" b="0" i="0" u="none" strike="noStrike" cap="none" dirty="0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Very High Resolution </a:t>
            </a:r>
            <a:r>
              <a:rPr lang="de-DE" sz="3000" b="0" i="0" u="none" strike="noStrike" cap="none" dirty="0" err="1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Satellite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 </a:t>
            </a:r>
            <a:r>
              <a:rPr lang="de-DE" sz="3000" b="0" i="0" u="none" strike="noStrike" cap="none" dirty="0" err="1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Imagery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 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808350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Bis zum Jahr 2000 waren Satellitenbilder nicht sehr hochauflösend und konnten nur globale oder sehr großflächige Aufnahmen in guter Auflösung machen.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Seit der Jahrtausendwende ist es durch neue Technologien möglich geworden, sehr hochauflösende Aufnahmen auf lokaler Ebene zu machen und so z.B. Siedlungsgebiete mit Hilfe von Satellitenbildern detailliert zu kartieren.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Unterscheidung kleinerer Objekte wurde dadurch möglich und die Vermessung von Gebäuden, wurde durch hochauflösende Bilder, vereinfacht.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Meilensteine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Karte, Luftfotografie, Vogelperspektive, Luftbild enthält.&#10;&#10;Automatisch generierte Beschreibung">
            <a:extLst>
              <a:ext uri="{FF2B5EF4-FFF2-40B4-BE49-F238E27FC236}">
                <a16:creationId xmlns:a16="http://schemas.microsoft.com/office/drawing/2014/main" id="{3ABCF411-FC9A-9E8A-2699-C7ABEAAE3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50" y="3633787"/>
            <a:ext cx="6839306" cy="39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4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8469443"/>
            <a:ext cx="2857500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68625" y="8587646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7: OBIA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6965903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de-DE" sz="3000" dirty="0" err="1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Object</a:t>
            </a:r>
            <a:r>
              <a:rPr lang="de-DE" sz="3000" dirty="0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 </a:t>
            </a:r>
            <a:r>
              <a:rPr lang="de-DE" sz="3000" dirty="0" err="1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Based</a:t>
            </a:r>
            <a:r>
              <a:rPr lang="de-DE" sz="3000" dirty="0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 Image Analysis (OBIA)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 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808350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Object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de-DE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Based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Image Analysis ist eine Methode, bei der 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 Computerprogramm ein Bild segmentiert, indem es einzelne Pixel in Gruppen zusammenfasst.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Normalerweise wird bei der Bildklassifizierung jedes Pixel einzeln betrachtet und einer Bodenbedeckungsklasse zugeordnet. Somit hat kein Pixel Informationen über seine Nachbarn.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 OBIA werden den Pixel spektrale, geometrische und räumliche Eigenschaften zugeordnet und das Bild automatisch digitalisiert.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Meilensteine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Zeichnung, Kunst, Karte enthält.&#10;&#10;Automatisch generierte Beschreibung">
            <a:extLst>
              <a:ext uri="{FF2B5EF4-FFF2-40B4-BE49-F238E27FC236}">
                <a16:creationId xmlns:a16="http://schemas.microsoft.com/office/drawing/2014/main" id="{B79CCA14-5529-0374-F2FB-D6CCA8710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5725" y="2938181"/>
            <a:ext cx="6521824" cy="5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2924175"/>
            <a:ext cx="16383000" cy="64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59250" y="9525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6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6250" y="476250"/>
            <a:ext cx="173355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6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430500" y="7905750"/>
            <a:ext cx="2857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6"/>
          <p:cNvSpPr/>
          <p:nvPr/>
        </p:nvSpPr>
        <p:spPr>
          <a:xfrm>
            <a:off x="1590675" y="8858250"/>
            <a:ext cx="100965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848383"/>
              </a:buClr>
              <a:buSzPts val="2400"/>
              <a:buFont typeface="Urbanist Black"/>
              <a:buNone/>
            </a:pPr>
            <a:r>
              <a:rPr lang="en-US" sz="2400" b="0" i="0" u="none" strike="noStrike" cap="none">
                <a:solidFill>
                  <a:srgbClr val="848383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Bild 01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15640050" y="806767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Bildbeschreibung oder Titel</a:t>
            </a:r>
            <a:endParaRPr sz="2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17173575" y="1085850"/>
            <a:ext cx="8382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Roboto"/>
              <a:buNone/>
            </a:pPr>
            <a:r>
              <a:rPr lang="en-US" sz="40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00/</a:t>
            </a:r>
            <a:br>
              <a:rPr lang="en-US" sz="40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40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 sz="405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1390650" y="1266825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Titel für Thema 01</a:t>
            </a:r>
            <a:endParaRPr sz="5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AA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250" y="476250"/>
            <a:ext cx="173355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8750" y="3705225"/>
            <a:ext cx="130227" cy="253068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400050" y="1314450"/>
            <a:ext cx="40005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000250" y="3705225"/>
            <a:ext cx="14838300" cy="28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Urbanist Medium"/>
              <a:buNone/>
            </a:pP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Fernerkundung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ist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die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Gesamtheit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der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Verfahren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zur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Gewinnung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von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Informationen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über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die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Erdoberfläche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…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durch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Messungen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der von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ihr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ausgehenden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(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Energie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-) Felder. Als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Informationsträger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dient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dabei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die von der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Erde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reflektierte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oder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emittierte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elektromagnetische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Strahlung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.</a:t>
            </a:r>
            <a:endParaRPr lang="en-US" sz="3550" i="0" u="none" strike="noStrike" cap="none" dirty="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201255"/>
            <a:ext cx="115237" cy="2345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611475" y="7905750"/>
            <a:ext cx="19050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50" y="3124200"/>
            <a:ext cx="15201900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 1: Schema des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Strahlenflusses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aktiven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passiven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Fernerkundungssystemen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Albertz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1991)</a:t>
            </a:r>
            <a:b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</a:b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	- </a:t>
            </a:r>
            <a:r>
              <a:rPr lang="en-US" sz="2250" dirty="0">
                <a:solidFill>
                  <a:schemeClr val="bg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https://ivvgeo.uni-muenster.de/vorlesung/FE_Script/1_3.html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2: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 3: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Luftaufklärung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1.Weltkrieg (1916) - https://en.wikipedia.org/wiki/Aerial_reconnaissance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48" y="3201255"/>
            <a:ext cx="117663" cy="470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611475" y="7905750"/>
            <a:ext cx="19050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681054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50" y="3124200"/>
            <a:ext cx="15201900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1: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Britische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deutsche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Schützengraben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(1916) - https://commons.wikimedia.org/wiki/File:Aerial_Photography_on_the_Western_Front,_1916._HU100394.jpg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2: NIR - Herr Prof. Dr.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Greiwe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Own Work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3: CIR - Herr Prof. Dr.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Greiwe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Own Work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4: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Illustation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of Remote Sensing - by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Arkarjun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Own Work - https://commons.wikimedia.org/wiki/File:Remote_Sensing_Illustration.jpg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5: Landsat program timeline 2021 – by NASA - https://commons.wikimedia.org/wiki/File:Landsat-program-timeline-in-2021.jpg</a:t>
            </a:r>
          </a:p>
        </p:txBody>
      </p:sp>
    </p:spTree>
    <p:extLst>
      <p:ext uri="{BB962C8B-B14F-4D97-AF65-F5344CB8AC3E}">
        <p14:creationId xmlns:p14="http://schemas.microsoft.com/office/powerpoint/2010/main" val="4035493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48" y="3201255"/>
            <a:ext cx="131111" cy="194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611475" y="7905750"/>
            <a:ext cx="19050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681054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50" y="3124200"/>
            <a:ext cx="15201900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6: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Hochauflösendes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Satellitenbild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- https://earth.google.com/web/@50.87130532,7.40126422,240.7132566a,971.30578871d,35y,0h,0t,0r/data=OgMKATA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7: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Object_Based_Image_Analyse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Uddinkabir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own Work - https://commons.wikimedia.org/wiki/File:Object_based_image_analysis.jpg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4684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4"/>
          <p:cNvGrpSpPr/>
          <p:nvPr/>
        </p:nvGrpSpPr>
        <p:grpSpPr>
          <a:xfrm>
            <a:off x="476250" y="476250"/>
            <a:ext cx="17335500" cy="9334500"/>
            <a:chOff x="476250" y="476250"/>
            <a:chExt cx="17335500" cy="9334500"/>
          </a:xfrm>
        </p:grpSpPr>
        <p:pic>
          <p:nvPicPr>
            <p:cNvPr id="43" name="Google Shape;43;p4" descr="preencoded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6250" y="476250"/>
              <a:ext cx="17335500" cy="933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4" descr="preencoded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38275" y="5124450"/>
              <a:ext cx="15420975" cy="18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 descr="preencode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28750" y="3695700"/>
              <a:ext cx="15430500" cy="18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4" descr="preencode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28750" y="6562725"/>
              <a:ext cx="15430500" cy="182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" name="Google Shape;47;p4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2676" y="4114800"/>
            <a:ext cx="7715251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2713" y="5324475"/>
            <a:ext cx="7715251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2638" y="6572250"/>
            <a:ext cx="7715251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2626" y="7820025"/>
            <a:ext cx="7715287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/>
          <p:nvPr/>
        </p:nvSpPr>
        <p:spPr>
          <a:xfrm>
            <a:off x="1390650" y="1266825"/>
            <a:ext cx="29337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Zeitleiste</a:t>
            </a:r>
            <a:endParaRPr sz="5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0944225" y="4286250"/>
            <a:ext cx="26100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Roboto"/>
              <a:buNone/>
            </a:pPr>
            <a:r>
              <a:rPr lang="en-US" sz="40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Thema 01</a:t>
            </a:r>
            <a:endParaRPr sz="405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0944225" y="5495925"/>
            <a:ext cx="26100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Roboto"/>
              <a:buNone/>
            </a:pPr>
            <a:r>
              <a:rPr lang="en-US" sz="40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Thema 02</a:t>
            </a:r>
            <a:endParaRPr sz="405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10944225" y="6743700"/>
            <a:ext cx="26100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Roboto"/>
              <a:buNone/>
            </a:pPr>
            <a:r>
              <a:rPr lang="en-US" sz="40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Thema 03</a:t>
            </a:r>
            <a:endParaRPr sz="405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10944213" y="7991475"/>
            <a:ext cx="26100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Roboto"/>
              <a:buNone/>
            </a:pPr>
            <a:r>
              <a:rPr lang="en-US" sz="40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Thema 04</a:t>
            </a:r>
            <a:endParaRPr sz="405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1571625" y="8391525"/>
            <a:ext cx="152400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848383"/>
              </a:buClr>
              <a:buSzPts val="2400"/>
              <a:buFont typeface="Urbanist Black"/>
              <a:buNone/>
            </a:pPr>
            <a:r>
              <a:rPr lang="en-US" sz="2400" b="0" i="0" u="none" strike="noStrike" cap="none">
                <a:solidFill>
                  <a:srgbClr val="848383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Bild 01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7382024"/>
            <a:ext cx="2857500" cy="19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40050" y="738202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Schema des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Strahlenflusses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bei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passive und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aktiven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Fernerkundungssystemen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aus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Albertz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1991)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Elektromagnetische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Strahlung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724775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Elektromagnetische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Strahlung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elektromagnetische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von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Erdoberfläche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reflektiert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emittiert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genutzt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ihre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Eigenschaften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sammeln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passiven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Systemen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Strahlung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natürlichen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Quellen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Empfängern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erfasst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analysiert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Bei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aktiven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Systemen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Sensor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selber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Strahlung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von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reflektiert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Empfänger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erfasst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unterschiedlichen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Wellenlängen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Strahlung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ermöglichen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es,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verschiedene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Aspekte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Erdoberfläche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erfassen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unterscheiden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Fernerkundung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Diagramm, Text, Entwurf, Zeichnung enthält.&#10;&#10;Automatisch generierte Beschreibung">
            <a:extLst>
              <a:ext uri="{FF2B5EF4-FFF2-40B4-BE49-F238E27FC236}">
                <a16:creationId xmlns:a16="http://schemas.microsoft.com/office/drawing/2014/main" id="{62345556-861A-8A45-A5F9-E54614F41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8517" y="3089479"/>
            <a:ext cx="6212158" cy="41080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8469443"/>
            <a:ext cx="2857500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68625" y="8587646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2: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Bildinterpretation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743825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Bildinterpretation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Interpretation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komplexer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Muster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verstanden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Aufnahmen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haben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gewisse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Erkennbarkeit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Detektierbarkeit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Abhängigkeit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Abtastrate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des Sensors.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dem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Prinzip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additive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Farbmischung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Grauwertbilder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am Monitor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RGB-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Komposit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zusammengestellt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Fernerkundung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262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0" y="476250"/>
            <a:ext cx="72390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476250"/>
            <a:ext cx="173355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30500" y="8469443"/>
            <a:ext cx="2857500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68625" y="8587646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Bild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Bildinterpretation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743825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Bildinterpretation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Interpretation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komplexer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Muster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verstanden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Aufnahmen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haben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gewisse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Erkennbarkeit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Detektierbarkeit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Abhängigkeit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Abtastrate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des Sensors.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dem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Prinzip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additive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Farbmischung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Grauwertbilder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am Monitor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RGB-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Komposit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zusammengestellt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Fernerkundung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7870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8548557"/>
            <a:ext cx="2857500" cy="8185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49575" y="864226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3: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Luftaufklärung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1.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Weltkrieg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(1916)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Meilensteine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705725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Anwendungen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Fernerkundung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waren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in 1914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Beginn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Weltkriegs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Luftaufklärung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Flugzeugen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Kameras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Feindgebiet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weitere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Entwicklungen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Kameratechnik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ab den 1950er Jahren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Wärmebildkameras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Infrarotstrahlung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funktioneren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eingesetzt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Fernerkundung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per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Satellit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gab es ab 1972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den von der NASA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gebauten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“Landsat 1”.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Fernerkundung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Platane Flugzeug Hobel, draußen, Transport, Luftfahrt enthält.&#10;&#10;Automatisch generierte Beschreibung">
            <a:extLst>
              <a:ext uri="{FF2B5EF4-FFF2-40B4-BE49-F238E27FC236}">
                <a16:creationId xmlns:a16="http://schemas.microsoft.com/office/drawing/2014/main" id="{878EF789-2AC7-0E6A-0DAD-9DD59E086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9786" y="3933825"/>
            <a:ext cx="5228393" cy="37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4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0" y="476250"/>
            <a:ext cx="72390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476250"/>
            <a:ext cx="173355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30500" y="8548557"/>
            <a:ext cx="2857500" cy="8185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49575" y="864226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3: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Luftaufklärung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1.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Weltkrieg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(1916)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Meilensteine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705725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Anwendungen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Fernerkundung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waren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in 1914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Beginn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Weltkriegs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Luftaufklärung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Flugzeugen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Kameras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Feindgebiet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weitere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Entwicklungen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Kameratechnik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ab den 1950er Jahren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Wärmebildkameras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Infrarotstrahlung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funktioneren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eingesetzt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Fernerkundung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per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Satellit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gab es ab 1972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den von der NASA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gebauten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“Landsat 1”.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Fernerkundung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Platane Flugzeug Hobel, draußen, Transport, Luftfahrt enthält.&#10;&#10;Automatisch generierte Beschreibung">
            <a:extLst>
              <a:ext uri="{FF2B5EF4-FFF2-40B4-BE49-F238E27FC236}">
                <a16:creationId xmlns:a16="http://schemas.microsoft.com/office/drawing/2014/main" id="{878EF789-2AC7-0E6A-0DAD-9DD59E086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9786" y="3933825"/>
            <a:ext cx="5228393" cy="37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9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e, Schwarzweiß, Entwurf, Text enthält.&#10;&#10;Automatisch generierte Beschreibung">
            <a:extLst>
              <a:ext uri="{FF2B5EF4-FFF2-40B4-BE49-F238E27FC236}">
                <a16:creationId xmlns:a16="http://schemas.microsoft.com/office/drawing/2014/main" id="{A596AD2A-BF4E-CCB1-BD03-955A6566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421" y="3333750"/>
            <a:ext cx="5872549" cy="4543884"/>
          </a:xfrm>
          <a:prstGeom prst="rect">
            <a:avLst/>
          </a:prstGeom>
        </p:spPr>
      </p:pic>
      <p:pic>
        <p:nvPicPr>
          <p:cNvPr id="65" name="Google Shape;65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30500" y="8232564"/>
            <a:ext cx="2857500" cy="119328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Aerial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Reconnaisance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15622483" y="8370229"/>
            <a:ext cx="2473533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1: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Britische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und deutsche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Schützengraben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(1916)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6" y="4133850"/>
            <a:ext cx="7705726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Aerial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Reconnaisance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auf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deutsch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Luftaufklärung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zweiten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Weltkrieg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militärische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Erforschung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Beobachtung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feindlichen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Kriegsfront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darüber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hinaus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genutzt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überlappenden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Fotographien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Erdoberfläche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konnten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so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nicht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Erdboden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sichtbare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Bereiche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fotographisch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dargestellt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hinter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feindliche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geschaut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Meilensteine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3453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8469443"/>
            <a:ext cx="2857500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68625" y="8587646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2: NIR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Nahinf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rarotaufnahmen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934450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Nahinfrarot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(NIR)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erstmals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1910 für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Fotoaufnahme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I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Fernerkundung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NIR 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 den 1950ern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eingesetzt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Korea-Krieg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ab 1951 Menschen und Panzer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NIR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detektiert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da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diese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Aufnahmen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Dunst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Nebel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klarere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Sicht auf den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Bildern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hergab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 Mitte der 1950er Jahren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NIR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Plant Disease Detection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eingesetzt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Luft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großen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Waldgebieten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tote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Bäume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schnell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erkennen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Meilensteine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draußen, Baum, Screenshot, Text enthält.&#10;&#10;Automatisch generierte Beschreibung">
            <a:extLst>
              <a:ext uri="{FF2B5EF4-FFF2-40B4-BE49-F238E27FC236}">
                <a16:creationId xmlns:a16="http://schemas.microsoft.com/office/drawing/2014/main" id="{A9AFE28F-2EBB-E6DF-E227-D7255C748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50" y="3633787"/>
            <a:ext cx="6370320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2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Microsoft Office PowerPoint</Application>
  <PresentationFormat>Benutzerdefiniert</PresentationFormat>
  <Paragraphs>157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Calibri</vt:lpstr>
      <vt:lpstr>Roboto</vt:lpstr>
      <vt:lpstr>Urbanist Black</vt:lpstr>
      <vt:lpstr>Roboto Medium</vt:lpstr>
      <vt:lpstr>Urbanist Medium</vt:lpstr>
      <vt:lpstr>Urbanist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</dc:creator>
  <cp:lastModifiedBy>Lucas Rudnik</cp:lastModifiedBy>
  <cp:revision>35</cp:revision>
  <dcterms:modified xsi:type="dcterms:W3CDTF">2024-08-17T14:58:46Z</dcterms:modified>
</cp:coreProperties>
</file>