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B03792-F709-45A3-83EE-295E935D416C}">
  <a:tblStyle styleId="{B8B03792-F709-45A3-83EE-295E935D4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CEFFB0-3EBD-453E-9479-2A3DE2CE023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3"/>
  </p:normalViewPr>
  <p:slideViewPr>
    <p:cSldViewPr snapToGrid="0">
      <p:cViewPr varScale="1">
        <p:scale>
          <a:sx n="154" d="100"/>
          <a:sy n="154" d="100"/>
        </p:scale>
        <p:origin x="54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30ccc53a6b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30ccc53a6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8c15dcf5f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8c15dcf5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b="1">
                <a:solidFill>
                  <a:schemeClr val="dk1"/>
                </a:solidFill>
                <a:latin typeface="Calibri"/>
                <a:ea typeface="Calibri"/>
                <a:cs typeface="Calibri"/>
                <a:sym typeface="Calibri"/>
              </a:rPr>
              <a:t>Narration to video</a:t>
            </a:r>
            <a:r>
              <a:rPr lang="en-GB" sz="1200">
                <a:solidFill>
                  <a:schemeClr val="dk1"/>
                </a:solidFill>
                <a:latin typeface="Calibri"/>
                <a:ea typeface="Calibri"/>
                <a:cs typeface="Calibri"/>
                <a:sym typeface="Calibri"/>
              </a:rPr>
              <a:t>: the left-hand side shows Linked Art JSON-LD on a website at Yale University. The identifier for Yale’s Linked Art JSON-LD is copied and given as the argument to the Quire software, which you can see on the right-hand side.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The Quire software is told to add any objects found in the Linked Art JSON-LD to the objects.yaml file used by Quire, and at the same time download any pictures available from the Yale web service.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ccc53a6b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ccc53a6b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8c15dcf5f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8c15dcf5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8c15dcf5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8c15dcf5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967d706a0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967d706a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8c15dcf5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8c15dcf5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d8308110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0d8308110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8c15dcf5f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8c15dcf5f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Make a connection to the interpretations they wrote in the Rumble Workshop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08c15dcf5f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08c15dcf5f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see how the computer can automatically include object data in our book (from the video)</a:t>
            </a:r>
            <a:endParaRPr/>
          </a:p>
          <a:p>
            <a:pPr marL="0" lvl="0" indent="0" algn="l" rtl="0">
              <a:spcBef>
                <a:spcPts val="0"/>
              </a:spcBef>
              <a:spcAft>
                <a:spcPts val="0"/>
              </a:spcAft>
              <a:buNone/>
            </a:pPr>
            <a:r>
              <a:rPr lang="en-GB"/>
              <a:t>What else do we want to include - our photos, our stories</a:t>
            </a:r>
            <a:endParaRPr/>
          </a:p>
          <a:p>
            <a:pPr marL="0" lvl="0" indent="0" algn="l" rtl="0">
              <a:spcBef>
                <a:spcPts val="0"/>
              </a:spcBef>
              <a:spcAft>
                <a:spcPts val="0"/>
              </a:spcAft>
              <a:buNone/>
            </a:pPr>
            <a:r>
              <a:rPr lang="en-GB"/>
              <a:t>Draw on the board in the room around the left hand half of the image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08c15dcf5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08c15dcf5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Identifiers remove the need for cut and paste</a:t>
            </a:r>
            <a:endParaRPr/>
          </a:p>
          <a:p>
            <a:pPr marL="0" lvl="0" indent="0" algn="l" rtl="0">
              <a:spcBef>
                <a:spcPts val="0"/>
              </a:spcBef>
              <a:spcAft>
                <a:spcPts val="0"/>
              </a:spcAft>
              <a:buNone/>
            </a:pPr>
            <a:r>
              <a:rPr lang="en-GB"/>
              <a:t>Unique to the dataset</a:t>
            </a:r>
            <a:endParaRPr/>
          </a:p>
          <a:p>
            <a:pPr marL="0" lvl="0" indent="0" algn="l" rtl="0">
              <a:spcBef>
                <a:spcPts val="0"/>
              </a:spcBef>
              <a:spcAft>
                <a:spcPts val="0"/>
              </a:spcAft>
              <a:buNone/>
            </a:pPr>
            <a:r>
              <a:rPr lang="en-GB"/>
              <a:t>Labour saving</a:t>
            </a:r>
            <a:endParaRPr/>
          </a:p>
          <a:p>
            <a:pPr marL="0" lvl="0" indent="0" algn="l" rtl="0">
              <a:spcBef>
                <a:spcPts val="0"/>
              </a:spcBef>
              <a:spcAft>
                <a:spcPts val="0"/>
              </a:spcAft>
              <a:buNone/>
            </a:pPr>
            <a:r>
              <a:rPr lang="en-GB"/>
              <a:t>Important if you have 100s and 10000s of objects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08c15dcf5f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08c15dcf5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08c15dcf5f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08c15dcf5f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see how the computer can automatically include object data in our book (from the video)</a:t>
            </a:r>
            <a:endParaRPr/>
          </a:p>
          <a:p>
            <a:pPr marL="0" lvl="0" indent="0" algn="l" rtl="0">
              <a:spcBef>
                <a:spcPts val="0"/>
              </a:spcBef>
              <a:spcAft>
                <a:spcPts val="0"/>
              </a:spcAft>
              <a:buNone/>
            </a:pPr>
            <a:r>
              <a:rPr lang="en-GB"/>
              <a:t>What else do we want to include - our photos, our stories</a:t>
            </a:r>
            <a:endParaRPr/>
          </a:p>
          <a:p>
            <a:pPr marL="0" lvl="0" indent="0" algn="l" rtl="0">
              <a:spcBef>
                <a:spcPts val="0"/>
              </a:spcBef>
              <a:spcAft>
                <a:spcPts val="0"/>
              </a:spcAft>
              <a:buNone/>
            </a:pPr>
            <a:r>
              <a:rPr lang="en-GB"/>
              <a:t>Draw on the board in the room around the left hand half of the image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0dc38928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0dc38928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dc38928e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0dc38928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08c15dcf5f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08c15dcf5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08c15dcf5f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08c15dcf5f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08c15dcf5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08c15dcf5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 rumble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8c15dcf5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8c15dcf5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is moving data from one institution to another e.g. if a picture goes on loan from the Ashmolean to the Royal Portrait Gallery, or from a museum in China to the UK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8c15dcf5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08c15dcf5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1"/>
                </a:solidFill>
                <a:latin typeface="Calibri"/>
                <a:ea typeface="Calibri"/>
                <a:cs typeface="Calibri"/>
                <a:sym typeface="Calibri"/>
              </a:rPr>
              <a:t>Linked Art is more detailed that YAML. The Linked Art on the left (and more!) is equivalent to just the first title and creator lines in the YAML.</a:t>
            </a:r>
            <a:endParaRPr sz="18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GB" sz="1800">
                <a:solidFill>
                  <a:schemeClr val="dk1"/>
                </a:solidFill>
                <a:latin typeface="Calibri"/>
                <a:ea typeface="Calibri"/>
                <a:cs typeface="Calibri"/>
                <a:sym typeface="Calibri"/>
              </a:rPr>
              <a:t>What other rules does a computer need to know and use? Syntax e.g. where there’s a : or a - or a list item</a:t>
            </a:r>
            <a:endParaRPr sz="18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GB" sz="1800">
                <a:solidFill>
                  <a:schemeClr val="dk1"/>
                </a:solidFill>
                <a:latin typeface="Calibri"/>
                <a:ea typeface="Calibri"/>
                <a:cs typeface="Calibri"/>
                <a:sym typeface="Calibri"/>
              </a:rPr>
              <a:t>What could be encoded in this structured data? Is there a limit? What types of values? Everything the museum knows? Draw out 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08c15dcf5f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08c15dcf5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What would you need to go from one format to the other? Rules for both formats, a program which can translate, some data to translate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Can YAML describe everything that is in LinkedArt? No</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Why do we use YAML then? Simpler for us to understand, rather than computers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What happens to “lost data”? Still in the LinkedArt file, not in the ether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Can we make LinkedArt data from YAML data? Yes and No. It will have the correct format, but big gaps</a:t>
            </a:r>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093d43c5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093d43c5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050">
                <a:solidFill>
                  <a:srgbClr val="0E0E0E"/>
                </a:solidFill>
              </a:rPr>
              <a:t>Key-value encapsulation is a fundamental concept in computer science, used to store and access data efficiently. It involves associating specific pieces of data, known as values, with identifiers called keys. This structure enables quick retrieval and reference of data.</a:t>
            </a:r>
            <a:endParaRPr sz="1050">
              <a:solidFill>
                <a:srgbClr val="0E0E0E"/>
              </a:solidFill>
            </a:endParaRPr>
          </a:p>
          <a:p>
            <a:pPr marL="0" lvl="0" indent="0" algn="l" rtl="0">
              <a:lnSpc>
                <a:spcPct val="115000"/>
              </a:lnSpc>
              <a:spcBef>
                <a:spcPts val="0"/>
              </a:spcBef>
              <a:spcAft>
                <a:spcPts val="0"/>
              </a:spcAft>
              <a:buNone/>
            </a:pPr>
            <a:endParaRPr sz="1050">
              <a:solidFill>
                <a:srgbClr val="0E0E0E"/>
              </a:solidFill>
            </a:endParaRPr>
          </a:p>
          <a:p>
            <a:pPr marL="0" lvl="0" indent="0" algn="l" rtl="0">
              <a:lnSpc>
                <a:spcPct val="115000"/>
              </a:lnSpc>
              <a:spcBef>
                <a:spcPts val="0"/>
              </a:spcBef>
              <a:spcAft>
                <a:spcPts val="0"/>
              </a:spcAft>
              <a:buNone/>
            </a:pPr>
            <a:r>
              <a:rPr lang="en-GB" sz="1050">
                <a:solidFill>
                  <a:srgbClr val="0E0E0E"/>
                </a:solidFill>
              </a:rPr>
              <a:t>In the examples on the slide, we see how key-value pairs can be organized in different formats. In the </a:t>
            </a:r>
            <a:r>
              <a:rPr lang="en-GB" sz="1050" b="1">
                <a:solidFill>
                  <a:srgbClr val="0E0E0E"/>
                </a:solidFill>
              </a:rPr>
              <a:t>YAML example</a:t>
            </a:r>
            <a:r>
              <a:rPr lang="en-GB" sz="1050">
                <a:solidFill>
                  <a:srgbClr val="0E0E0E"/>
                </a:solidFill>
              </a:rPr>
              <a:t>, we define an object_list containing multiple cultural heritage objects. Each object has a unique identifier, such as id, along with keys for properties like title, date, and description.</a:t>
            </a:r>
            <a:endParaRPr sz="1050">
              <a:solidFill>
                <a:srgbClr val="0E0E0E"/>
              </a:solidFill>
            </a:endParaRPr>
          </a:p>
          <a:p>
            <a:pPr marL="0" lvl="0" indent="0" algn="l" rtl="0">
              <a:lnSpc>
                <a:spcPct val="115000"/>
              </a:lnSpc>
              <a:spcBef>
                <a:spcPts val="0"/>
              </a:spcBef>
              <a:spcAft>
                <a:spcPts val="0"/>
              </a:spcAft>
              <a:buNone/>
            </a:pPr>
            <a:endParaRPr sz="1050">
              <a:solidFill>
                <a:srgbClr val="0E0E0E"/>
              </a:solidFill>
            </a:endParaRPr>
          </a:p>
          <a:p>
            <a:pPr marL="0" lvl="0" indent="0" algn="l" rtl="0">
              <a:lnSpc>
                <a:spcPct val="115000"/>
              </a:lnSpc>
              <a:spcBef>
                <a:spcPts val="0"/>
              </a:spcBef>
              <a:spcAft>
                <a:spcPts val="0"/>
              </a:spcAft>
              <a:buNone/>
            </a:pPr>
            <a:r>
              <a:rPr lang="en-GB" sz="1050">
                <a:solidFill>
                  <a:srgbClr val="0E0E0E"/>
                </a:solidFill>
              </a:rPr>
              <a:t>Similarly, in the </a:t>
            </a:r>
            <a:r>
              <a:rPr lang="en-GB" sz="1050" b="1">
                <a:solidFill>
                  <a:srgbClr val="0E0E0E"/>
                </a:solidFill>
              </a:rPr>
              <a:t>Python dictionary example</a:t>
            </a:r>
            <a:r>
              <a:rPr lang="en-GB" sz="1050">
                <a:solidFill>
                  <a:srgbClr val="0E0E0E"/>
                </a:solidFill>
              </a:rPr>
              <a:t>, we use a list of dictionaries to represent the same data. Each dictionary corresponds to an object and contains the same key-value pairs as the YAML format. The structured approach allows us to efficiently manage and reference the data, whether we are working with YAML or Python.</a:t>
            </a:r>
            <a:endParaRPr sz="1050">
              <a:solidFill>
                <a:srgbClr val="0E0E0E"/>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ccc53a6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ccc53a6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8c15dcf5f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08c15dcf5f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solidFill>
            <a:srgbClr val="C9DAF8"/>
          </a:solidFill>
        </p:spPr>
        <p:txBody>
          <a:bodyPr spcFirstLastPara="1" wrap="square" lIns="91425" tIns="91425" rIns="91425" bIns="91425" anchor="t" anchorCtr="0">
            <a:normAutofit/>
          </a:bodyPr>
          <a:lstStyle>
            <a:lvl1pPr lvl="0"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1pPr>
            <a:lvl2pPr lvl="1"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2pPr>
            <a:lvl3pPr lvl="2"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3pPr>
            <a:lvl4pPr lvl="3"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4pPr>
            <a:lvl5pPr lvl="4"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5pPr>
            <a:lvl6pPr lvl="5"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6pPr>
            <a:lvl7pPr lvl="6"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7pPr>
            <a:lvl8pPr lvl="7"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8pPr>
            <a:lvl9pPr lvl="8"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4950" y="102150"/>
            <a:ext cx="8916300" cy="61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ue Slide"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een Slide">
  <p:cSld name="TITLE_AND_BODY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23750" y="785975"/>
            <a:ext cx="8897400" cy="4233000"/>
          </a:xfrm>
          <a:prstGeom prst="rect">
            <a:avLst/>
          </a:prstGeom>
          <a:solidFill>
            <a:srgbClr val="D9EAD3"/>
          </a:solidFill>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body" idx="1"/>
          </p:nvPr>
        </p:nvSpPr>
        <p:spPr>
          <a:xfrm>
            <a:off x="123750" y="776575"/>
            <a:ext cx="4390800" cy="4195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6"/>
          <p:cNvSpPr txBox="1">
            <a:spLocks noGrp="1"/>
          </p:cNvSpPr>
          <p:nvPr>
            <p:ph type="body" idx="2"/>
          </p:nvPr>
        </p:nvSpPr>
        <p:spPr>
          <a:xfrm>
            <a:off x="4623825" y="776575"/>
            <a:ext cx="4390800" cy="4195500"/>
          </a:xfrm>
          <a:prstGeom prst="rect">
            <a:avLst/>
          </a:prstGeom>
          <a:solidFill>
            <a:srgbClr val="D9EAD3"/>
          </a:solidFill>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bjectives">
  <p:cSld name="TITLE_AND_TWO_COLUMNS_1">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 name="Google Shape;31;p7"/>
          <p:cNvSpPr txBox="1">
            <a:spLocks noGrp="1"/>
          </p:cNvSpPr>
          <p:nvPr>
            <p:ph type="body" idx="1"/>
          </p:nvPr>
        </p:nvSpPr>
        <p:spPr>
          <a:xfrm>
            <a:off x="123750" y="776575"/>
            <a:ext cx="4390800" cy="41955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33" name="Google Shape;33;p7"/>
          <p:cNvPicPr preferRelativeResize="0"/>
          <p:nvPr/>
        </p:nvPicPr>
        <p:blipFill>
          <a:blip r:embed="rId2">
            <a:alphaModFix/>
          </a:blip>
          <a:stretch>
            <a:fillRect/>
          </a:stretch>
        </p:blipFill>
        <p:spPr>
          <a:xfrm>
            <a:off x="4630650" y="1491825"/>
            <a:ext cx="4337850" cy="24543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2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3750" y="106700"/>
            <a:ext cx="8897400" cy="608100"/>
          </a:xfrm>
          <a:prstGeom prst="rect">
            <a:avLst/>
          </a:prstGeom>
          <a:solidFill>
            <a:srgbClr val="F9CB9C"/>
          </a:solid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23750" y="785975"/>
            <a:ext cx="8897400" cy="4233000"/>
          </a:xfrm>
          <a:prstGeom prst="rect">
            <a:avLst/>
          </a:prstGeom>
          <a:solidFill>
            <a:srgbClr val="C9DAF8"/>
          </a:solid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SzPts val="1800"/>
              <a:buFont typeface="Calibri"/>
              <a:buChar char="●"/>
              <a:defRPr sz="1800">
                <a:latin typeface="Calibri"/>
                <a:ea typeface="Calibri"/>
                <a:cs typeface="Calibri"/>
                <a:sym typeface="Calibri"/>
              </a:defRPr>
            </a:lvl1pPr>
            <a:lvl2pPr marL="914400" lvl="1" indent="-317500">
              <a:lnSpc>
                <a:spcPct val="115000"/>
              </a:lnSpc>
              <a:spcBef>
                <a:spcPts val="0"/>
              </a:spcBef>
              <a:spcAft>
                <a:spcPts val="0"/>
              </a:spcAft>
              <a:buSzPts val="1400"/>
              <a:buFont typeface="Calibri"/>
              <a:buChar char="○"/>
              <a:defRPr>
                <a:latin typeface="Calibri"/>
                <a:ea typeface="Calibri"/>
                <a:cs typeface="Calibri"/>
                <a:sym typeface="Calibri"/>
              </a:defRPr>
            </a:lvl2pPr>
            <a:lvl3pPr marL="1371600" lvl="2" indent="-317500">
              <a:lnSpc>
                <a:spcPct val="115000"/>
              </a:lnSpc>
              <a:spcBef>
                <a:spcPts val="0"/>
              </a:spcBef>
              <a:spcAft>
                <a:spcPts val="0"/>
              </a:spcAft>
              <a:buSzPts val="1400"/>
              <a:buFont typeface="Calibri"/>
              <a:buChar char="■"/>
              <a:defRPr>
                <a:latin typeface="Calibri"/>
                <a:ea typeface="Calibri"/>
                <a:cs typeface="Calibri"/>
                <a:sym typeface="Calibri"/>
              </a:defRPr>
            </a:lvl3pPr>
            <a:lvl4pPr marL="1828800" lvl="3" indent="-317500">
              <a:lnSpc>
                <a:spcPct val="115000"/>
              </a:lnSpc>
              <a:spcBef>
                <a:spcPts val="0"/>
              </a:spcBef>
              <a:spcAft>
                <a:spcPts val="0"/>
              </a:spcAft>
              <a:buSzPts val="1400"/>
              <a:buFont typeface="Calibri"/>
              <a:buChar char="●"/>
              <a:defRPr>
                <a:latin typeface="Calibri"/>
                <a:ea typeface="Calibri"/>
                <a:cs typeface="Calibri"/>
                <a:sym typeface="Calibri"/>
              </a:defRPr>
            </a:lvl4pPr>
            <a:lvl5pPr marL="2286000" lvl="4" indent="-317500">
              <a:lnSpc>
                <a:spcPct val="115000"/>
              </a:lnSpc>
              <a:spcBef>
                <a:spcPts val="0"/>
              </a:spcBef>
              <a:spcAft>
                <a:spcPts val="0"/>
              </a:spcAft>
              <a:buSzPts val="1400"/>
              <a:buFont typeface="Calibri"/>
              <a:buChar char="○"/>
              <a:defRPr>
                <a:latin typeface="Calibri"/>
                <a:ea typeface="Calibri"/>
                <a:cs typeface="Calibri"/>
                <a:sym typeface="Calibri"/>
              </a:defRPr>
            </a:lvl5pPr>
            <a:lvl6pPr marL="2743200" lvl="5" indent="-317500">
              <a:lnSpc>
                <a:spcPct val="115000"/>
              </a:lnSpc>
              <a:spcBef>
                <a:spcPts val="0"/>
              </a:spcBef>
              <a:spcAft>
                <a:spcPts val="0"/>
              </a:spcAft>
              <a:buSzPts val="1400"/>
              <a:buFont typeface="Calibri"/>
              <a:buChar char="■"/>
              <a:defRPr>
                <a:latin typeface="Calibri"/>
                <a:ea typeface="Calibri"/>
                <a:cs typeface="Calibri"/>
                <a:sym typeface="Calibri"/>
              </a:defRPr>
            </a:lvl6pPr>
            <a:lvl7pPr marL="3200400" lvl="6" indent="-317500">
              <a:lnSpc>
                <a:spcPct val="115000"/>
              </a:lnSpc>
              <a:spcBef>
                <a:spcPts val="0"/>
              </a:spcBef>
              <a:spcAft>
                <a:spcPts val="0"/>
              </a:spcAft>
              <a:buSzPts val="1400"/>
              <a:buFont typeface="Calibri"/>
              <a:buChar char="●"/>
              <a:defRPr>
                <a:latin typeface="Calibri"/>
                <a:ea typeface="Calibri"/>
                <a:cs typeface="Calibri"/>
                <a:sym typeface="Calibri"/>
              </a:defRPr>
            </a:lvl7pPr>
            <a:lvl8pPr marL="3657600" lvl="7" indent="-317500">
              <a:lnSpc>
                <a:spcPct val="115000"/>
              </a:lnSpc>
              <a:spcBef>
                <a:spcPts val="0"/>
              </a:spcBef>
              <a:spcAft>
                <a:spcPts val="0"/>
              </a:spcAft>
              <a:buSzPts val="1400"/>
              <a:buFont typeface="Calibri"/>
              <a:buChar char="○"/>
              <a:defRPr>
                <a:latin typeface="Calibri"/>
                <a:ea typeface="Calibri"/>
                <a:cs typeface="Calibri"/>
                <a:sym typeface="Calibri"/>
              </a:defRPr>
            </a:lvl8pPr>
            <a:lvl9pPr marL="4114800" lvl="8" indent="-317500">
              <a:lnSpc>
                <a:spcPct val="115000"/>
              </a:lnSpc>
              <a:spcBef>
                <a:spcPts val="0"/>
              </a:spcBef>
              <a:spcAft>
                <a:spcPts val="0"/>
              </a:spcAft>
              <a:buSzPts val="1400"/>
              <a:buFont typeface="Calibri"/>
              <a:buChar char="■"/>
              <a:defRPr>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Welcome to the History and Computing workshop</a:t>
            </a:r>
            <a:endParaRPr/>
          </a:p>
        </p:txBody>
      </p:sp>
      <p:sp>
        <p:nvSpPr>
          <p:cNvPr id="39" name="Google Shape;39;p8"/>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480" b="1"/>
              <a:t>DNA - Setting up VSCodium</a:t>
            </a:r>
            <a:endParaRPr sz="2480" b="1"/>
          </a:p>
          <a:p>
            <a:pPr marL="0" lvl="0" indent="0" algn="l" rtl="0">
              <a:spcBef>
                <a:spcPts val="1200"/>
              </a:spcBef>
              <a:spcAft>
                <a:spcPts val="0"/>
              </a:spcAft>
              <a:buNone/>
            </a:pPr>
            <a:r>
              <a:rPr lang="en-GB" sz="2000" u="sng"/>
              <a:t>Step 1: Make sure you are signed in to the local Google Drive</a:t>
            </a:r>
            <a:endParaRPr sz="2000" u="sng"/>
          </a:p>
          <a:p>
            <a:pPr marL="457200" lvl="0" indent="-327025" algn="l" rtl="0">
              <a:spcBef>
                <a:spcPts val="1200"/>
              </a:spcBef>
              <a:spcAft>
                <a:spcPts val="0"/>
              </a:spcAft>
              <a:buSzPct val="100000"/>
              <a:buChar char="●"/>
            </a:pPr>
            <a:r>
              <a:rPr lang="en-GB" sz="2000"/>
              <a:t>Press the Windows Key (start) on the keyboard and type Google Drive in the search box.</a:t>
            </a:r>
            <a:endParaRPr sz="2000"/>
          </a:p>
          <a:p>
            <a:pPr marL="457200" lvl="0" indent="-327025" algn="l" rtl="0">
              <a:spcBef>
                <a:spcPts val="0"/>
              </a:spcBef>
              <a:spcAft>
                <a:spcPts val="0"/>
              </a:spcAft>
              <a:buSzPct val="100000"/>
              <a:buChar char="●"/>
            </a:pPr>
            <a:r>
              <a:rPr lang="en-GB" sz="2000"/>
              <a:t>Click on the Google Drive icon.</a:t>
            </a:r>
            <a:endParaRPr sz="2000"/>
          </a:p>
          <a:p>
            <a:pPr marL="457200" lvl="0" indent="-327025" algn="l" rtl="0">
              <a:spcBef>
                <a:spcPts val="0"/>
              </a:spcBef>
              <a:spcAft>
                <a:spcPts val="0"/>
              </a:spcAft>
              <a:buSzPct val="100000"/>
              <a:buChar char="●"/>
            </a:pPr>
            <a:r>
              <a:rPr lang="en-GB" sz="2000"/>
              <a:t>Click on getting started and sign in.</a:t>
            </a:r>
            <a:endParaRPr sz="2000"/>
          </a:p>
          <a:p>
            <a:pPr marL="0" lvl="0" indent="0" algn="l" rtl="0">
              <a:spcBef>
                <a:spcPts val="1200"/>
              </a:spcBef>
              <a:spcAft>
                <a:spcPts val="0"/>
              </a:spcAft>
              <a:buNone/>
            </a:pPr>
            <a:r>
              <a:rPr lang="en-GB" sz="2000" u="sng"/>
              <a:t>Step 2: Now launch VSCodium</a:t>
            </a:r>
            <a:endParaRPr sz="2000" u="sng"/>
          </a:p>
          <a:p>
            <a:pPr marL="457200" lvl="0" indent="-327025" algn="l" rtl="0">
              <a:spcBef>
                <a:spcPts val="1200"/>
              </a:spcBef>
              <a:spcAft>
                <a:spcPts val="0"/>
              </a:spcAft>
              <a:buSzPct val="100000"/>
              <a:buChar char="●"/>
            </a:pPr>
            <a:r>
              <a:rPr lang="en-GB" sz="2000"/>
              <a:t>Click on Windows Key (start) on the keyboard and type VSCodium in the search box.</a:t>
            </a:r>
            <a:endParaRPr sz="2000"/>
          </a:p>
          <a:p>
            <a:pPr marL="457200" lvl="0" indent="-327025" algn="l" rtl="0">
              <a:spcBef>
                <a:spcPts val="0"/>
              </a:spcBef>
              <a:spcAft>
                <a:spcPts val="0"/>
              </a:spcAft>
              <a:buSzPct val="100000"/>
              <a:buChar char="●"/>
            </a:pPr>
            <a:r>
              <a:rPr lang="en-GB" sz="2000"/>
              <a:t>Click on the VSCodium icon and wait for it to open.</a:t>
            </a:r>
            <a:endParaRPr sz="2000"/>
          </a:p>
          <a:p>
            <a:pPr marL="0" lvl="0" indent="0" algn="l" rtl="0">
              <a:spcBef>
                <a:spcPts val="1200"/>
              </a:spcBef>
              <a:spcAft>
                <a:spcPts val="0"/>
              </a:spcAft>
              <a:buNone/>
            </a:pPr>
            <a:r>
              <a:rPr lang="en-GB" sz="2000" u="sng"/>
              <a:t>Step 3: Add the workshop folder to VSCodium Explorer</a:t>
            </a:r>
            <a:endParaRPr sz="2000" u="sng"/>
          </a:p>
          <a:p>
            <a:pPr marL="457200" lvl="0" indent="-327025" algn="l" rtl="0">
              <a:spcBef>
                <a:spcPts val="1200"/>
              </a:spcBef>
              <a:spcAft>
                <a:spcPts val="0"/>
              </a:spcAft>
              <a:buSzPct val="100000"/>
              <a:buChar char="●"/>
            </a:pPr>
            <a:r>
              <a:rPr lang="en-GB" sz="2000"/>
              <a:t>While in VSCodium, on the top left, look for the explorer sign and click on it or (Ctrl + Shift + E). Press the ‘Open Folder’ button.</a:t>
            </a:r>
            <a:endParaRPr sz="2000"/>
          </a:p>
          <a:p>
            <a:pPr marL="457200" lvl="0" indent="-327025" algn="l" rtl="0">
              <a:spcBef>
                <a:spcPts val="0"/>
              </a:spcBef>
              <a:spcAft>
                <a:spcPts val="0"/>
              </a:spcAft>
              <a:buSzPct val="100000"/>
              <a:buChar char="●"/>
            </a:pPr>
            <a:r>
              <a:rPr lang="en-GB" sz="2000"/>
              <a:t>Navigate to your Google Drive folder and find the folder ‘history_and_computing_workshop’ </a:t>
            </a:r>
            <a:endParaRPr sz="2000"/>
          </a:p>
          <a:p>
            <a:pPr marL="457200" lvl="0" indent="-327025" algn="l" rtl="0">
              <a:spcBef>
                <a:spcPts val="0"/>
              </a:spcBef>
              <a:spcAft>
                <a:spcPts val="0"/>
              </a:spcAft>
              <a:buSzPct val="100000"/>
              <a:buChar char="●"/>
            </a:pPr>
            <a:r>
              <a:rPr lang="en-GB" sz="2000"/>
              <a:t> ‘Select Folder’ to add the ‘history_and_computing_workshop’ folder to the VSCodium Explorer.</a:t>
            </a:r>
            <a:endParaRPr sz="2500" i="1" u="sng"/>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Quire converting </a:t>
            </a:r>
            <a:r>
              <a:rPr lang="en-GB" b="1"/>
              <a:t>Linked Art </a:t>
            </a:r>
            <a:r>
              <a:rPr lang="en-GB"/>
              <a:t>to </a:t>
            </a:r>
            <a:r>
              <a:rPr lang="en-GB" b="1"/>
              <a:t>YAML</a:t>
            </a:r>
            <a:endParaRPr b="1"/>
          </a:p>
        </p:txBody>
      </p:sp>
      <p:sp>
        <p:nvSpPr>
          <p:cNvPr id="127" name="Google Shape;127;p17"/>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8" name="Google Shape;12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pic>
        <p:nvPicPr>
          <p:cNvPr id="129" name="Google Shape;129;p17" title="cheney_demo.mp4"/>
          <p:cNvPicPr preferRelativeResize="0"/>
          <p:nvPr/>
        </p:nvPicPr>
        <p:blipFill>
          <a:blip r:embed="rId3">
            <a:alphaModFix/>
          </a:blip>
          <a:stretch>
            <a:fillRect/>
          </a:stretch>
        </p:blipFill>
        <p:spPr>
          <a:xfrm>
            <a:off x="123750" y="785975"/>
            <a:ext cx="8897400" cy="42330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5" name="Google Shape;135;p18"/>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36" name="Google Shape;13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pic>
        <p:nvPicPr>
          <p:cNvPr id="137" name="Google Shape;137;p18"/>
          <p:cNvPicPr preferRelativeResize="0"/>
          <p:nvPr/>
        </p:nvPicPr>
        <p:blipFill>
          <a:blip r:embed="rId3">
            <a:alphaModFix/>
          </a:blip>
          <a:stretch>
            <a:fillRect/>
          </a:stretch>
        </p:blipFill>
        <p:spPr>
          <a:xfrm>
            <a:off x="39580" y="0"/>
            <a:ext cx="906484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Referring to an object using an identifier</a:t>
            </a:r>
            <a:endParaRPr/>
          </a:p>
        </p:txBody>
      </p:sp>
      <p:sp>
        <p:nvSpPr>
          <p:cNvPr id="143" name="Google Shape;143;p19"/>
          <p:cNvSpPr txBox="1">
            <a:spLocks noGrp="1"/>
          </p:cNvSpPr>
          <p:nvPr>
            <p:ph type="body" idx="1"/>
          </p:nvPr>
        </p:nvSpPr>
        <p:spPr>
          <a:xfrm>
            <a:off x="4705350" y="1733550"/>
            <a:ext cx="4315800" cy="32856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t>What is the advantage of wrapping the object data in an </a:t>
            </a:r>
            <a:r>
              <a:rPr lang="en-GB" b="1"/>
              <a:t>identifier</a:t>
            </a:r>
            <a:r>
              <a:rPr lang="en-GB"/>
              <a:t>?</a:t>
            </a:r>
            <a:endParaRPr/>
          </a:p>
          <a:p>
            <a:pPr marL="457200" lvl="0" indent="-342900" algn="l" rtl="0">
              <a:spcBef>
                <a:spcPts val="1200"/>
              </a:spcBef>
              <a:spcAft>
                <a:spcPts val="0"/>
              </a:spcAft>
              <a:buSzPts val="1800"/>
              <a:buChar char="●"/>
            </a:pPr>
            <a:r>
              <a:rPr lang="en-GB"/>
              <a:t>Saves time - no need to restate the keys and values</a:t>
            </a:r>
            <a:endParaRPr/>
          </a:p>
          <a:p>
            <a:pPr marL="457200" lvl="0" indent="-342900" algn="l" rtl="0">
              <a:spcBef>
                <a:spcPts val="1000"/>
              </a:spcBef>
              <a:spcAft>
                <a:spcPts val="0"/>
              </a:spcAft>
              <a:buSzPts val="1800"/>
              <a:buChar char="●"/>
            </a:pPr>
            <a:r>
              <a:rPr lang="en-GB"/>
              <a:t>Reduces mistakes and errors</a:t>
            </a:r>
            <a:endParaRPr/>
          </a:p>
          <a:p>
            <a:pPr marL="457200" lvl="0" indent="-342900" algn="l" rtl="0">
              <a:spcBef>
                <a:spcPts val="1000"/>
              </a:spcBef>
              <a:spcAft>
                <a:spcPts val="1000"/>
              </a:spcAft>
              <a:buSzPts val="1800"/>
              <a:buChar char="●"/>
            </a:pPr>
            <a:r>
              <a:rPr lang="en-GB"/>
              <a:t>Can contain </a:t>
            </a:r>
            <a:r>
              <a:rPr lang="en-GB" b="1"/>
              <a:t>masses</a:t>
            </a:r>
            <a:r>
              <a:rPr lang="en-GB"/>
              <a:t> of information (in other examples)</a:t>
            </a:r>
            <a:endParaRPr/>
          </a:p>
        </p:txBody>
      </p:sp>
      <p:sp>
        <p:nvSpPr>
          <p:cNvPr id="144" name="Google Shape;14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
        <p:nvSpPr>
          <p:cNvPr id="145" name="Google Shape;145;p19"/>
          <p:cNvSpPr txBox="1">
            <a:spLocks noGrp="1"/>
          </p:cNvSpPr>
          <p:nvPr>
            <p:ph type="body" idx="1"/>
          </p:nvPr>
        </p:nvSpPr>
        <p:spPr>
          <a:xfrm>
            <a:off x="123750" y="785975"/>
            <a:ext cx="4448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YAML example</a:t>
            </a:r>
            <a:endParaRPr sz="1800" b="1"/>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 id: 1-ashmolean</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title: Replica gold cup from Vapheio</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type: Containers</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dimensions: h 7.9 cm dia 10.2 cm</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GB" sz="1350">
                <a:solidFill>
                  <a:schemeClr val="dk1"/>
                </a:solidFill>
                <a:latin typeface="Courier New"/>
                <a:ea typeface="Courier New"/>
                <a:cs typeface="Courier New"/>
                <a:sym typeface="Courier New"/>
              </a:rPr>
              <a:t>    creator: Émile Gilliéron, designer</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year: late 19th - early 20th century </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accession: AN1896-1908.AE.10</a:t>
            </a:r>
            <a:endParaRPr sz="2100">
              <a:solidFill>
                <a:schemeClr val="dk1"/>
              </a:solidFill>
            </a:endParaRPr>
          </a:p>
        </p:txBody>
      </p:sp>
      <p:sp>
        <p:nvSpPr>
          <p:cNvPr id="146" name="Google Shape;146;p19"/>
          <p:cNvSpPr/>
          <p:nvPr/>
        </p:nvSpPr>
        <p:spPr>
          <a:xfrm>
            <a:off x="2362200" y="1133475"/>
            <a:ext cx="5915100" cy="476400"/>
          </a:xfrm>
          <a:prstGeom prst="lef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alibri"/>
                <a:ea typeface="Calibri"/>
                <a:cs typeface="Calibri"/>
                <a:sym typeface="Calibri"/>
              </a:rPr>
              <a:t>identifier</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Adding your own structured object data in YAML</a:t>
            </a:r>
            <a:endParaRPr/>
          </a:p>
        </p:txBody>
      </p:sp>
      <p:sp>
        <p:nvSpPr>
          <p:cNvPr id="152" name="Google Shape;152;p20"/>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GB" sz="1900">
                <a:solidFill>
                  <a:schemeClr val="dk1"/>
                </a:solidFill>
              </a:rPr>
              <a:t>You now have </a:t>
            </a:r>
            <a:r>
              <a:rPr lang="en-GB" sz="1900" b="1">
                <a:solidFill>
                  <a:schemeClr val="dk1"/>
                </a:solidFill>
              </a:rPr>
              <a:t>12 minutes </a:t>
            </a:r>
            <a:r>
              <a:rPr lang="en-GB" sz="1900">
                <a:solidFill>
                  <a:schemeClr val="dk1"/>
                </a:solidFill>
              </a:rPr>
              <a:t>to complete the following steps on your worksheet:</a:t>
            </a:r>
            <a:endParaRPr sz="1900">
              <a:solidFill>
                <a:schemeClr val="dk1"/>
              </a:solidFill>
            </a:endParaRPr>
          </a:p>
          <a:p>
            <a:pPr marL="0" lvl="0" indent="0" algn="l" rtl="0">
              <a:lnSpc>
                <a:spcPct val="105000"/>
              </a:lnSpc>
              <a:spcBef>
                <a:spcPts val="0"/>
              </a:spcBef>
              <a:spcAft>
                <a:spcPts val="0"/>
              </a:spcAft>
              <a:buNone/>
            </a:pPr>
            <a:endParaRPr sz="190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GB" sz="1900" b="1">
                <a:solidFill>
                  <a:schemeClr val="dk1"/>
                </a:solidFill>
              </a:rPr>
              <a:t>Step 4. </a:t>
            </a:r>
            <a:r>
              <a:rPr lang="en-GB" sz="1900">
                <a:solidFill>
                  <a:schemeClr val="dk1"/>
                </a:solidFill>
              </a:rPr>
              <a:t>Find your group’s Ashmolean object in objects.yaml </a:t>
            </a:r>
            <a:endParaRPr sz="1900">
              <a:solidFill>
                <a:schemeClr val="dk1"/>
              </a:solidFill>
            </a:endParaRPr>
          </a:p>
          <a:p>
            <a:pPr marL="0" lvl="0" indent="0" algn="l" rtl="0">
              <a:lnSpc>
                <a:spcPct val="105000"/>
              </a:lnSpc>
              <a:spcBef>
                <a:spcPts val="0"/>
              </a:spcBef>
              <a:spcAft>
                <a:spcPts val="0"/>
              </a:spcAft>
              <a:buClr>
                <a:schemeClr val="dk1"/>
              </a:buClr>
              <a:buSzPts val="1100"/>
              <a:buFont typeface="Arial"/>
              <a:buNone/>
            </a:pPr>
            <a:r>
              <a:rPr lang="en-GB" sz="1900" b="1">
                <a:solidFill>
                  <a:schemeClr val="dk1"/>
                </a:solidFill>
              </a:rPr>
              <a:t>Step 5. </a:t>
            </a:r>
            <a:r>
              <a:rPr lang="en-GB" sz="1900">
                <a:solidFill>
                  <a:schemeClr val="dk1"/>
                </a:solidFill>
              </a:rPr>
              <a:t>Enter any data you recorded during the Ashmolean visit that are missing from the YAML for the object</a:t>
            </a:r>
            <a:endParaRPr sz="1900">
              <a:solidFill>
                <a:schemeClr val="dk1"/>
              </a:solidFill>
            </a:endParaRPr>
          </a:p>
          <a:p>
            <a:pPr marL="0" lvl="0" indent="0" algn="l" rtl="0">
              <a:spcBef>
                <a:spcPts val="0"/>
              </a:spcBef>
              <a:spcAft>
                <a:spcPts val="1200"/>
              </a:spcAft>
              <a:buNone/>
            </a:pPr>
            <a:endParaRPr/>
          </a:p>
        </p:txBody>
      </p:sp>
      <p:sp>
        <p:nvSpPr>
          <p:cNvPr id="153" name="Google Shape;15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Presentational markup in Markdown</a:t>
            </a:r>
            <a:endParaRPr/>
          </a:p>
        </p:txBody>
      </p:sp>
      <p:graphicFrame>
        <p:nvGraphicFramePr>
          <p:cNvPr id="159" name="Google Shape;159;p21"/>
          <p:cNvGraphicFramePr/>
          <p:nvPr/>
        </p:nvGraphicFramePr>
        <p:xfrm>
          <a:off x="143075" y="785975"/>
          <a:ext cx="3000000" cy="3000000"/>
        </p:xfrm>
        <a:graphic>
          <a:graphicData uri="http://schemas.openxmlformats.org/drawingml/2006/table">
            <a:tbl>
              <a:tblPr>
                <a:noFill/>
                <a:tableStyleId>{DBCEFFB0-3EBD-453E-9479-2A3DE2CE023E}</a:tableStyleId>
              </a:tblPr>
              <a:tblGrid>
                <a:gridCol w="2922100">
                  <a:extLst>
                    <a:ext uri="{9D8B030D-6E8A-4147-A177-3AD203B41FA5}">
                      <a16:colId xmlns:a16="http://schemas.microsoft.com/office/drawing/2014/main" val="20000"/>
                    </a:ext>
                  </a:extLst>
                </a:gridCol>
                <a:gridCol w="3014550">
                  <a:extLst>
                    <a:ext uri="{9D8B030D-6E8A-4147-A177-3AD203B41FA5}">
                      <a16:colId xmlns:a16="http://schemas.microsoft.com/office/drawing/2014/main" val="20001"/>
                    </a:ext>
                  </a:extLst>
                </a:gridCol>
                <a:gridCol w="2922100">
                  <a:extLst>
                    <a:ext uri="{9D8B030D-6E8A-4147-A177-3AD203B41FA5}">
                      <a16:colId xmlns:a16="http://schemas.microsoft.com/office/drawing/2014/main" val="20002"/>
                    </a:ext>
                  </a:extLst>
                </a:gridCol>
              </a:tblGrid>
              <a:tr h="556250">
                <a:tc>
                  <a:txBody>
                    <a:bodyPr/>
                    <a:lstStyle/>
                    <a:p>
                      <a:pPr marL="0" lvl="0" indent="0" algn="ctr" rtl="0">
                        <a:lnSpc>
                          <a:spcPct val="115000"/>
                        </a:lnSpc>
                        <a:spcBef>
                          <a:spcPts val="0"/>
                        </a:spcBef>
                        <a:spcAft>
                          <a:spcPts val="0"/>
                        </a:spcAft>
                        <a:buNone/>
                      </a:pPr>
                      <a:r>
                        <a:rPr lang="en-GB" b="1">
                          <a:solidFill>
                            <a:srgbClr val="202122"/>
                          </a:solidFill>
                          <a:latin typeface="Calibri"/>
                          <a:ea typeface="Calibri"/>
                          <a:cs typeface="Calibri"/>
                          <a:sym typeface="Calibri"/>
                        </a:rPr>
                        <a:t>Mark-up using Markdown syntax</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GB" b="1">
                          <a:solidFill>
                            <a:srgbClr val="202122"/>
                          </a:solidFill>
                          <a:latin typeface="Calibri"/>
                          <a:ea typeface="Calibri"/>
                          <a:cs typeface="Calibri"/>
                          <a:sym typeface="Calibri"/>
                        </a:rPr>
                        <a:t>Corresponding mark-up using HTML</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None/>
                      </a:pPr>
                      <a:r>
                        <a:rPr lang="en-GB" b="1">
                          <a:solidFill>
                            <a:srgbClr val="202122"/>
                          </a:solidFill>
                          <a:latin typeface="Calibri"/>
                          <a:ea typeface="Calibri"/>
                          <a:cs typeface="Calibri"/>
                          <a:sym typeface="Calibri"/>
                        </a:rPr>
                        <a:t>How it’s presented in a browser</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2968425">
                <a:tc>
                  <a:txBody>
                    <a:bodyPr/>
                    <a:lstStyle/>
                    <a:p>
                      <a:pPr marL="0" lvl="0" indent="0" algn="l" rtl="0">
                        <a:lnSpc>
                          <a:spcPct val="100000"/>
                        </a:lnSpc>
                        <a:spcBef>
                          <a:spcPts val="0"/>
                        </a:spcBef>
                        <a:spcAft>
                          <a:spcPts val="0"/>
                        </a:spcAft>
                        <a:buNone/>
                      </a:pPr>
                      <a:r>
                        <a:rPr lang="en-GB" sz="1600" b="1">
                          <a:solidFill>
                            <a:srgbClr val="008000"/>
                          </a:solidFill>
                          <a:latin typeface="Calibri"/>
                          <a:ea typeface="Calibri"/>
                          <a:cs typeface="Calibri"/>
                          <a:sym typeface="Calibri"/>
                        </a:rPr>
                        <a:t>#</a:t>
                      </a:r>
                      <a:r>
                        <a:rPr lang="en-GB" sz="1600" b="1">
                          <a:solidFill>
                            <a:schemeClr val="dk1"/>
                          </a:solidFill>
                          <a:latin typeface="Calibri"/>
                          <a:ea typeface="Calibri"/>
                          <a:cs typeface="Calibri"/>
                          <a:sym typeface="Calibri"/>
                        </a:rPr>
                        <a:t> </a:t>
                      </a:r>
                      <a:r>
                        <a:rPr lang="en-GB">
                          <a:solidFill>
                            <a:schemeClr val="dk1"/>
                          </a:solidFill>
                          <a:latin typeface="Calibri"/>
                          <a:ea typeface="Calibri"/>
                          <a:cs typeface="Calibri"/>
                          <a:sym typeface="Calibri"/>
                        </a:rPr>
                        <a:t>Header 1</a:t>
                      </a:r>
                      <a:endParaRPr>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GB" b="1">
                          <a:solidFill>
                            <a:srgbClr val="008000"/>
                          </a:solidFill>
                          <a:latin typeface="Calibri"/>
                          <a:ea typeface="Calibri"/>
                          <a:cs typeface="Calibri"/>
                          <a:sym typeface="Calibri"/>
                        </a:rPr>
                        <a:t>##</a:t>
                      </a:r>
                      <a:r>
                        <a:rPr lang="en-GB">
                          <a:solidFill>
                            <a:schemeClr val="dk1"/>
                          </a:solidFill>
                          <a:latin typeface="Calibri"/>
                          <a:ea typeface="Calibri"/>
                          <a:cs typeface="Calibri"/>
                          <a:sym typeface="Calibri"/>
                        </a:rPr>
                        <a:t> Header 2</a:t>
                      </a:r>
                      <a:endParaRPr>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GB" b="1">
                          <a:solidFill>
                            <a:srgbClr val="008000"/>
                          </a:solidFill>
                          <a:latin typeface="Calibri"/>
                          <a:ea typeface="Calibri"/>
                          <a:cs typeface="Calibri"/>
                          <a:sym typeface="Calibri"/>
                        </a:rPr>
                        <a:t>###</a:t>
                      </a:r>
                      <a:r>
                        <a:rPr lang="en-GB" b="1">
                          <a:solidFill>
                            <a:schemeClr val="dk1"/>
                          </a:solidFill>
                          <a:latin typeface="Calibri"/>
                          <a:ea typeface="Calibri"/>
                          <a:cs typeface="Calibri"/>
                          <a:sym typeface="Calibri"/>
                        </a:rPr>
                        <a:t> </a:t>
                      </a:r>
                      <a:r>
                        <a:rPr lang="en-GB">
                          <a:solidFill>
                            <a:schemeClr val="dk1"/>
                          </a:solidFill>
                          <a:latin typeface="Calibri"/>
                          <a:ea typeface="Calibri"/>
                          <a:cs typeface="Calibri"/>
                          <a:sym typeface="Calibri"/>
                        </a:rPr>
                        <a:t>Header 3</a:t>
                      </a:r>
                      <a:endParaRPr>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And so on…</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Paragraphs are separated </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by a blank line.</a:t>
                      </a:r>
                      <a:endParaRPr>
                        <a:solidFill>
                          <a:srgbClr val="202122"/>
                        </a:solidFill>
                        <a:latin typeface="Calibri"/>
                        <a:ea typeface="Calibri"/>
                        <a:cs typeface="Calibri"/>
                        <a:sym typeface="Calibri"/>
                      </a:endParaRPr>
                    </a:p>
                    <a:p>
                      <a:pPr marL="0" marR="139700" lvl="0" indent="0" algn="l" rtl="0">
                        <a:lnSpc>
                          <a:spcPct val="100000"/>
                        </a:lnSpc>
                        <a:spcBef>
                          <a:spcPts val="0"/>
                        </a:spcBef>
                        <a:spcAft>
                          <a:spcPts val="0"/>
                        </a:spcAft>
                        <a:buClr>
                          <a:schemeClr val="dk1"/>
                        </a:buClr>
                        <a:buSzPts val="1100"/>
                        <a:buFont typeface="Arial"/>
                        <a:buNone/>
                      </a:pPr>
                      <a:endParaRPr>
                        <a:solidFill>
                          <a:srgbClr val="202122"/>
                        </a:solidFill>
                        <a:latin typeface="Calibri"/>
                        <a:ea typeface="Calibri"/>
                        <a:cs typeface="Calibri"/>
                        <a:sym typeface="Calibri"/>
                      </a:endParaRPr>
                    </a:p>
                    <a:p>
                      <a:pPr marL="0" marR="139700" lvl="0" indent="0" algn="l" rtl="0">
                        <a:lnSpc>
                          <a:spcPct val="100000"/>
                        </a:lnSpc>
                        <a:spcBef>
                          <a:spcPts val="0"/>
                        </a:spcBef>
                        <a:spcAft>
                          <a:spcPts val="0"/>
                        </a:spcAft>
                        <a:buClr>
                          <a:schemeClr val="dk1"/>
                        </a:buClr>
                        <a:buSzPts val="1100"/>
                        <a:buFont typeface="Arial"/>
                        <a:buNone/>
                      </a:pPr>
                      <a:r>
                        <a:rPr lang="en-GB" sz="1500">
                          <a:solidFill>
                            <a:schemeClr val="dk1"/>
                          </a:solidFill>
                          <a:latin typeface="Calibri"/>
                          <a:ea typeface="Calibri"/>
                          <a:cs typeface="Calibri"/>
                          <a:sym typeface="Calibri"/>
                        </a:rPr>
                        <a:t>Text attributes: *</a:t>
                      </a:r>
                      <a:r>
                        <a:rPr lang="en-GB" sz="1500" i="1">
                          <a:solidFill>
                            <a:schemeClr val="dk1"/>
                          </a:solidFill>
                          <a:latin typeface="Calibri"/>
                          <a:ea typeface="Calibri"/>
                          <a:cs typeface="Calibri"/>
                          <a:sym typeface="Calibri"/>
                        </a:rPr>
                        <a:t>italic*</a:t>
                      </a:r>
                      <a:r>
                        <a:rPr lang="en-GB" sz="1500">
                          <a:solidFill>
                            <a:schemeClr val="dk1"/>
                          </a:solidFill>
                          <a:latin typeface="Calibri"/>
                          <a:ea typeface="Calibri"/>
                          <a:cs typeface="Calibri"/>
                          <a:sym typeface="Calibri"/>
                        </a:rPr>
                        <a:t>, </a:t>
                      </a:r>
                      <a:r>
                        <a:rPr lang="en-GB" sz="1500" b="1">
                          <a:solidFill>
                            <a:schemeClr val="dk1"/>
                          </a:solidFill>
                          <a:latin typeface="Calibri"/>
                          <a:ea typeface="Calibri"/>
                          <a:cs typeface="Calibri"/>
                          <a:sym typeface="Calibri"/>
                        </a:rPr>
                        <a:t>**bold**</a:t>
                      </a:r>
                      <a:r>
                        <a:rPr lang="en-GB" sz="1500">
                          <a:solidFill>
                            <a:schemeClr val="dk1"/>
                          </a:solidFill>
                          <a:latin typeface="Calibri"/>
                          <a:ea typeface="Calibri"/>
                          <a:cs typeface="Calibri"/>
                          <a:sym typeface="Calibri"/>
                        </a:rPr>
                        <a:t>, </a:t>
                      </a:r>
                      <a:r>
                        <a:rPr lang="en-GB" sz="1500" b="1" i="1">
                          <a:solidFill>
                            <a:schemeClr val="dk1"/>
                          </a:solidFill>
                          <a:latin typeface="Calibri"/>
                          <a:ea typeface="Calibri"/>
                          <a:cs typeface="Calibri"/>
                          <a:sym typeface="Calibri"/>
                        </a:rPr>
                        <a:t>***bold and italic***</a:t>
                      </a:r>
                      <a:r>
                        <a:rPr lang="en-GB" sz="1500">
                          <a:solidFill>
                            <a:schemeClr val="dk1"/>
                          </a:solidFill>
                          <a:latin typeface="Calibri"/>
                          <a:ea typeface="Calibri"/>
                          <a:cs typeface="Calibri"/>
                          <a:sym typeface="Calibri"/>
                        </a:rPr>
                        <a:t>, </a:t>
                      </a:r>
                      <a:r>
                        <a:rPr lang="en-GB" sz="1500">
                          <a:solidFill>
                            <a:srgbClr val="BA2121"/>
                          </a:solidFill>
                          <a:latin typeface="Calibri"/>
                          <a:ea typeface="Calibri"/>
                          <a:cs typeface="Calibri"/>
                          <a:sym typeface="Calibri"/>
                        </a:rPr>
                        <a:t>`monospace`</a:t>
                      </a:r>
                      <a:r>
                        <a:rPr lang="en-GB"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&lt;</a:t>
                      </a:r>
                      <a:r>
                        <a:rPr lang="en-GB" b="1">
                          <a:solidFill>
                            <a:srgbClr val="008000"/>
                          </a:solidFill>
                          <a:latin typeface="Calibri"/>
                          <a:ea typeface="Calibri"/>
                          <a:cs typeface="Calibri"/>
                          <a:sym typeface="Calibri"/>
                        </a:rPr>
                        <a:t>h1</a:t>
                      </a:r>
                      <a:r>
                        <a:rPr lang="en-GB">
                          <a:solidFill>
                            <a:srgbClr val="202122"/>
                          </a:solidFill>
                          <a:latin typeface="Calibri"/>
                          <a:ea typeface="Calibri"/>
                          <a:cs typeface="Calibri"/>
                          <a:sym typeface="Calibri"/>
                        </a:rPr>
                        <a:t>&gt;Header 1&lt;/</a:t>
                      </a:r>
                      <a:r>
                        <a:rPr lang="en-GB" b="1">
                          <a:solidFill>
                            <a:srgbClr val="008000"/>
                          </a:solidFill>
                          <a:latin typeface="Calibri"/>
                          <a:ea typeface="Calibri"/>
                          <a:cs typeface="Calibri"/>
                          <a:sym typeface="Calibri"/>
                        </a:rPr>
                        <a:t>h1</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&lt;</a:t>
                      </a:r>
                      <a:r>
                        <a:rPr lang="en-GB" b="1">
                          <a:solidFill>
                            <a:srgbClr val="008000"/>
                          </a:solidFill>
                          <a:latin typeface="Calibri"/>
                          <a:ea typeface="Calibri"/>
                          <a:cs typeface="Calibri"/>
                          <a:sym typeface="Calibri"/>
                        </a:rPr>
                        <a:t>h2</a:t>
                      </a:r>
                      <a:r>
                        <a:rPr lang="en-GB">
                          <a:solidFill>
                            <a:srgbClr val="202122"/>
                          </a:solidFill>
                          <a:latin typeface="Calibri"/>
                          <a:ea typeface="Calibri"/>
                          <a:cs typeface="Calibri"/>
                          <a:sym typeface="Calibri"/>
                        </a:rPr>
                        <a:t>&gt;Header 2&lt;/</a:t>
                      </a:r>
                      <a:r>
                        <a:rPr lang="en-GB" b="1">
                          <a:solidFill>
                            <a:srgbClr val="008000"/>
                          </a:solidFill>
                          <a:latin typeface="Calibri"/>
                          <a:ea typeface="Calibri"/>
                          <a:cs typeface="Calibri"/>
                          <a:sym typeface="Calibri"/>
                        </a:rPr>
                        <a:t>h2</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&lt;</a:t>
                      </a:r>
                      <a:r>
                        <a:rPr lang="en-GB" b="1">
                          <a:solidFill>
                            <a:srgbClr val="008000"/>
                          </a:solidFill>
                          <a:latin typeface="Calibri"/>
                          <a:ea typeface="Calibri"/>
                          <a:cs typeface="Calibri"/>
                          <a:sym typeface="Calibri"/>
                        </a:rPr>
                        <a:t>h3</a:t>
                      </a:r>
                      <a:r>
                        <a:rPr lang="en-GB">
                          <a:solidFill>
                            <a:srgbClr val="202122"/>
                          </a:solidFill>
                          <a:latin typeface="Calibri"/>
                          <a:ea typeface="Calibri"/>
                          <a:cs typeface="Calibri"/>
                          <a:sym typeface="Calibri"/>
                        </a:rPr>
                        <a:t>&gt; Header 3&lt;/</a:t>
                      </a:r>
                      <a:r>
                        <a:rPr lang="en-GB" b="1">
                          <a:solidFill>
                            <a:srgbClr val="008000"/>
                          </a:solidFill>
                          <a:latin typeface="Calibri"/>
                          <a:ea typeface="Calibri"/>
                          <a:cs typeface="Calibri"/>
                          <a:sym typeface="Calibri"/>
                        </a:rPr>
                        <a:t>h3</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And so on…</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&lt;</a:t>
                      </a:r>
                      <a:r>
                        <a:rPr lang="en-GB" b="1">
                          <a:solidFill>
                            <a:srgbClr val="008000"/>
                          </a:solidFill>
                          <a:latin typeface="Calibri"/>
                          <a:ea typeface="Calibri"/>
                          <a:cs typeface="Calibri"/>
                          <a:sym typeface="Calibri"/>
                        </a:rPr>
                        <a:t>p</a:t>
                      </a:r>
                      <a:r>
                        <a:rPr lang="en-GB">
                          <a:solidFill>
                            <a:srgbClr val="202122"/>
                          </a:solidFill>
                          <a:latin typeface="Calibri"/>
                          <a:ea typeface="Calibri"/>
                          <a:cs typeface="Calibri"/>
                          <a:sym typeface="Calibri"/>
                        </a:rPr>
                        <a:t>&gt;Paragraphs are separated</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r>
                        <a:rPr lang="en-GB">
                          <a:solidFill>
                            <a:srgbClr val="202122"/>
                          </a:solidFill>
                          <a:latin typeface="Calibri"/>
                          <a:ea typeface="Calibri"/>
                          <a:cs typeface="Calibri"/>
                          <a:sym typeface="Calibri"/>
                        </a:rPr>
                        <a:t>by a blank line.&lt;/</a:t>
                      </a:r>
                      <a:r>
                        <a:rPr lang="en-GB" b="1">
                          <a:solidFill>
                            <a:srgbClr val="008000"/>
                          </a:solidFill>
                          <a:latin typeface="Calibri"/>
                          <a:ea typeface="Calibri"/>
                          <a:cs typeface="Calibri"/>
                          <a:sym typeface="Calibri"/>
                        </a:rPr>
                        <a:t>p</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endParaRPr>
                        <a:solidFill>
                          <a:srgbClr val="202122"/>
                        </a:solidFill>
                        <a:latin typeface="Calibri"/>
                        <a:ea typeface="Calibri"/>
                        <a:cs typeface="Calibri"/>
                        <a:sym typeface="Calibri"/>
                      </a:endParaRPr>
                    </a:p>
                    <a:p>
                      <a:pPr marL="0" marR="139700" lvl="0" indent="0" algn="l" rtl="0">
                        <a:lnSpc>
                          <a:spcPct val="100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&lt;</a:t>
                      </a:r>
                      <a:r>
                        <a:rPr lang="en-GB" b="1">
                          <a:solidFill>
                            <a:srgbClr val="008000"/>
                          </a:solidFill>
                          <a:latin typeface="Calibri"/>
                          <a:ea typeface="Calibri"/>
                          <a:cs typeface="Calibri"/>
                          <a:sym typeface="Calibri"/>
                        </a:rPr>
                        <a:t>p</a:t>
                      </a:r>
                      <a:r>
                        <a:rPr lang="en-GB">
                          <a:solidFill>
                            <a:schemeClr val="dk1"/>
                          </a:solidFill>
                          <a:latin typeface="Calibri"/>
                          <a:ea typeface="Calibri"/>
                          <a:cs typeface="Calibri"/>
                          <a:sym typeface="Calibri"/>
                        </a:rPr>
                        <a:t>&gt;Text attributes: &lt;</a:t>
                      </a:r>
                      <a:r>
                        <a:rPr lang="en-GB" b="1">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&gt;italic&lt;/</a:t>
                      </a:r>
                      <a:r>
                        <a:rPr lang="en-GB" b="1">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 &lt;</a:t>
                      </a:r>
                      <a:r>
                        <a:rPr lang="en-GB" b="1">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&gt;bold&lt;/</a:t>
                      </a:r>
                      <a:r>
                        <a:rPr lang="en-GB" b="1">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 &lt;</a:t>
                      </a:r>
                      <a:r>
                        <a:rPr lang="en-GB" b="1">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&gt;&lt;</a:t>
                      </a:r>
                      <a:r>
                        <a:rPr lang="en-GB" b="1">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&gt;bold and italic&lt;</a:t>
                      </a:r>
                      <a:r>
                        <a:rPr lang="en-GB" b="1">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&gt;&lt;</a:t>
                      </a:r>
                      <a:r>
                        <a:rPr lang="en-GB" b="1">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 &lt;</a:t>
                      </a:r>
                      <a:r>
                        <a:rPr lang="en-GB" b="1">
                          <a:solidFill>
                            <a:srgbClr val="008000"/>
                          </a:solidFill>
                          <a:latin typeface="Calibri"/>
                          <a:ea typeface="Calibri"/>
                          <a:cs typeface="Calibri"/>
                          <a:sym typeface="Calibri"/>
                        </a:rPr>
                        <a:t>code</a:t>
                      </a:r>
                      <a:r>
                        <a:rPr lang="en-GB">
                          <a:solidFill>
                            <a:schemeClr val="dk1"/>
                          </a:solidFill>
                          <a:latin typeface="Calibri"/>
                          <a:ea typeface="Calibri"/>
                          <a:cs typeface="Calibri"/>
                          <a:sym typeface="Calibri"/>
                        </a:rPr>
                        <a:t>&gt;monospace&lt;</a:t>
                      </a:r>
                      <a:r>
                        <a:rPr lang="en-GB" b="1">
                          <a:solidFill>
                            <a:schemeClr val="dk1"/>
                          </a:solidFill>
                          <a:latin typeface="Calibri"/>
                          <a:ea typeface="Calibri"/>
                          <a:cs typeface="Calibri"/>
                          <a:sym typeface="Calibri"/>
                        </a:rPr>
                        <a:t>/</a:t>
                      </a:r>
                      <a:r>
                        <a:rPr lang="en-GB" b="1">
                          <a:solidFill>
                            <a:srgbClr val="008000"/>
                          </a:solidFill>
                          <a:latin typeface="Calibri"/>
                          <a:ea typeface="Calibri"/>
                          <a:cs typeface="Calibri"/>
                          <a:sym typeface="Calibri"/>
                        </a:rPr>
                        <a:t>code</a:t>
                      </a:r>
                      <a:r>
                        <a:rPr lang="en-GB">
                          <a:solidFill>
                            <a:schemeClr val="dk1"/>
                          </a:solidFill>
                          <a:latin typeface="Calibri"/>
                          <a:ea typeface="Calibri"/>
                          <a:cs typeface="Calibri"/>
                          <a:sym typeface="Calibri"/>
                        </a:rPr>
                        <a:t>&gt;&lt;</a:t>
                      </a:r>
                      <a:r>
                        <a:rPr lang="en-GB" b="1">
                          <a:solidFill>
                            <a:srgbClr val="008000"/>
                          </a:solidFill>
                          <a:latin typeface="Calibri"/>
                          <a:ea typeface="Calibri"/>
                          <a:cs typeface="Calibri"/>
                          <a:sym typeface="Calibri"/>
                        </a:rPr>
                        <a:t>/p</a:t>
                      </a:r>
                      <a:r>
                        <a:rPr lang="en-GB">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l" rtl="0">
                        <a:lnSpc>
                          <a:spcPct val="100000"/>
                        </a:lnSpc>
                        <a:spcBef>
                          <a:spcPts val="0"/>
                        </a:spcBef>
                        <a:spcAft>
                          <a:spcPts val="0"/>
                        </a:spcAft>
                        <a:buNone/>
                      </a:pPr>
                      <a:r>
                        <a:rPr lang="en-GB" sz="1800">
                          <a:latin typeface="Calibri"/>
                          <a:ea typeface="Calibri"/>
                          <a:cs typeface="Calibri"/>
                          <a:sym typeface="Calibri"/>
                        </a:rPr>
                        <a:t>Header 1</a:t>
                      </a:r>
                      <a:endParaRPr sz="1800">
                        <a:latin typeface="Calibri"/>
                        <a:ea typeface="Calibri"/>
                        <a:cs typeface="Calibri"/>
                        <a:sym typeface="Calibri"/>
                      </a:endParaRPr>
                    </a:p>
                    <a:p>
                      <a:pPr marL="0" lvl="0" indent="0" algn="l" rtl="0">
                        <a:lnSpc>
                          <a:spcPct val="100000"/>
                        </a:lnSpc>
                        <a:spcBef>
                          <a:spcPts val="0"/>
                        </a:spcBef>
                        <a:spcAft>
                          <a:spcPts val="0"/>
                        </a:spcAft>
                        <a:buNone/>
                      </a:pPr>
                      <a:r>
                        <a:rPr lang="en-GB">
                          <a:latin typeface="Calibri"/>
                          <a:ea typeface="Calibri"/>
                          <a:cs typeface="Calibri"/>
                          <a:sym typeface="Calibri"/>
                        </a:rPr>
                        <a:t>Header 2</a:t>
                      </a:r>
                      <a:endParaRPr>
                        <a:latin typeface="Calibri"/>
                        <a:ea typeface="Calibri"/>
                        <a:cs typeface="Calibri"/>
                        <a:sym typeface="Calibri"/>
                      </a:endParaRPr>
                    </a:p>
                    <a:p>
                      <a:pPr marL="0" lvl="0" indent="0" algn="l" rtl="0">
                        <a:lnSpc>
                          <a:spcPct val="100000"/>
                        </a:lnSpc>
                        <a:spcBef>
                          <a:spcPts val="0"/>
                        </a:spcBef>
                        <a:spcAft>
                          <a:spcPts val="0"/>
                        </a:spcAft>
                        <a:buNone/>
                      </a:pPr>
                      <a:r>
                        <a:rPr lang="en-GB" sz="1200">
                          <a:latin typeface="Calibri"/>
                          <a:ea typeface="Calibri"/>
                          <a:cs typeface="Calibri"/>
                          <a:sym typeface="Calibri"/>
                        </a:rPr>
                        <a:t>Header 3</a:t>
                      </a:r>
                      <a:endParaRPr sz="1200">
                        <a:latin typeface="Calibri"/>
                        <a:ea typeface="Calibri"/>
                        <a:cs typeface="Calibri"/>
                        <a:sym typeface="Calibri"/>
                      </a:endParaRPr>
                    </a:p>
                    <a:p>
                      <a:pPr marL="0" lvl="0" indent="0" algn="l" rtl="0">
                        <a:lnSpc>
                          <a:spcPct val="100000"/>
                        </a:lnSpc>
                        <a:spcBef>
                          <a:spcPts val="500"/>
                        </a:spcBef>
                        <a:spcAft>
                          <a:spcPts val="0"/>
                        </a:spcAft>
                        <a:buNone/>
                      </a:pPr>
                      <a:endParaRPr>
                        <a:latin typeface="Calibri"/>
                        <a:ea typeface="Calibri"/>
                        <a:cs typeface="Calibri"/>
                        <a:sym typeface="Calibri"/>
                      </a:endParaRPr>
                    </a:p>
                    <a:p>
                      <a:pPr marL="0" lvl="0" indent="0" algn="l" rtl="0">
                        <a:lnSpc>
                          <a:spcPct val="100000"/>
                        </a:lnSpc>
                        <a:spcBef>
                          <a:spcPts val="500"/>
                        </a:spcBef>
                        <a:spcAft>
                          <a:spcPts val="0"/>
                        </a:spcAft>
                        <a:buNone/>
                      </a:pPr>
                      <a:r>
                        <a:rPr lang="en-GB">
                          <a:solidFill>
                            <a:srgbClr val="202122"/>
                          </a:solidFill>
                          <a:latin typeface="Calibri"/>
                          <a:ea typeface="Calibri"/>
                          <a:cs typeface="Calibri"/>
                          <a:sym typeface="Calibri"/>
                        </a:rPr>
                        <a:t>Paragraphs are separated by a blank line.</a:t>
                      </a:r>
                      <a:endParaRPr>
                        <a:solidFill>
                          <a:srgbClr val="202122"/>
                        </a:solidFill>
                        <a:latin typeface="Calibri"/>
                        <a:ea typeface="Calibri"/>
                        <a:cs typeface="Calibri"/>
                        <a:sym typeface="Calibri"/>
                      </a:endParaRPr>
                    </a:p>
                    <a:p>
                      <a:pPr marL="0" lvl="0" indent="0" algn="l" rtl="0">
                        <a:lnSpc>
                          <a:spcPct val="100000"/>
                        </a:lnSpc>
                        <a:spcBef>
                          <a:spcPts val="0"/>
                        </a:spcBef>
                        <a:spcAft>
                          <a:spcPts val="0"/>
                        </a:spcAft>
                        <a:buNone/>
                      </a:pPr>
                      <a:endParaRPr>
                        <a:solidFill>
                          <a:srgbClr val="202122"/>
                        </a:solidFill>
                        <a:latin typeface="Calibri"/>
                        <a:ea typeface="Calibri"/>
                        <a:cs typeface="Calibri"/>
                        <a:sym typeface="Calibri"/>
                      </a:endParaRPr>
                    </a:p>
                    <a:p>
                      <a:pPr marL="0" lvl="0" indent="0" algn="l" rtl="0">
                        <a:lnSpc>
                          <a:spcPct val="100000"/>
                        </a:lnSpc>
                        <a:spcBef>
                          <a:spcPts val="0"/>
                        </a:spcBef>
                        <a:spcAft>
                          <a:spcPts val="1200"/>
                        </a:spcAft>
                        <a:buNone/>
                      </a:pPr>
                      <a:r>
                        <a:rPr lang="en-GB" sz="1200">
                          <a:solidFill>
                            <a:srgbClr val="202122"/>
                          </a:solidFill>
                        </a:rPr>
                        <a:t>Text attributes: </a:t>
                      </a:r>
                      <a:r>
                        <a:rPr lang="en-GB" sz="1200" i="1">
                          <a:solidFill>
                            <a:srgbClr val="202122"/>
                          </a:solidFill>
                        </a:rPr>
                        <a:t>italic</a:t>
                      </a:r>
                      <a:r>
                        <a:rPr lang="en-GB" sz="1200">
                          <a:solidFill>
                            <a:srgbClr val="202122"/>
                          </a:solidFill>
                        </a:rPr>
                        <a:t>, </a:t>
                      </a:r>
                      <a:r>
                        <a:rPr lang="en-GB" sz="1200" b="1">
                          <a:solidFill>
                            <a:srgbClr val="202122"/>
                          </a:solidFill>
                        </a:rPr>
                        <a:t>bold</a:t>
                      </a:r>
                      <a:r>
                        <a:rPr lang="en-GB" sz="1200">
                          <a:solidFill>
                            <a:srgbClr val="202122"/>
                          </a:solidFill>
                        </a:rPr>
                        <a:t>, </a:t>
                      </a:r>
                      <a:r>
                        <a:rPr lang="en-GB" sz="1200" b="1" i="1">
                          <a:solidFill>
                            <a:srgbClr val="202122"/>
                          </a:solidFill>
                        </a:rPr>
                        <a:t>bold and italic, </a:t>
                      </a:r>
                      <a:r>
                        <a:rPr lang="en-GB" sz="1200">
                          <a:solidFill>
                            <a:srgbClr val="101418"/>
                          </a:solidFill>
                          <a:latin typeface="Courier New"/>
                          <a:ea typeface="Courier New"/>
                          <a:cs typeface="Courier New"/>
                          <a:sym typeface="Courier New"/>
                        </a:rPr>
                        <a:t>monospace</a:t>
                      </a:r>
                      <a:r>
                        <a:rPr lang="en-GB" sz="1200">
                          <a:solidFill>
                            <a:srgbClr val="202122"/>
                          </a:solidFill>
                        </a:rPr>
                        <a:t>.</a:t>
                      </a:r>
                      <a:endParaRPr sz="1000">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bl>
          </a:graphicData>
        </a:graphic>
      </p:graphicFrame>
      <p:sp>
        <p:nvSpPr>
          <p:cNvPr id="160" name="Google Shape;16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sp>
        <p:nvSpPr>
          <p:cNvPr id="161" name="Google Shape;161;p21"/>
          <p:cNvSpPr txBox="1">
            <a:spLocks noGrp="1"/>
          </p:cNvSpPr>
          <p:nvPr>
            <p:ph type="body" idx="1"/>
          </p:nvPr>
        </p:nvSpPr>
        <p:spPr>
          <a:xfrm>
            <a:off x="123300" y="4606075"/>
            <a:ext cx="8525400" cy="393600"/>
          </a:xfrm>
          <a:prstGeom prst="rect">
            <a:avLst/>
          </a:prstGeom>
          <a:solidFill>
            <a:srgbClr val="D9D2E9"/>
          </a:solidFill>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GB" sz="1895"/>
              <a:t>These are processing instructions for the computer to display your text </a:t>
            </a:r>
            <a:endParaRPr sz="189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Presentational markup in Markdown</a:t>
            </a:r>
            <a:endParaRPr/>
          </a:p>
        </p:txBody>
      </p:sp>
      <p:graphicFrame>
        <p:nvGraphicFramePr>
          <p:cNvPr id="167" name="Google Shape;167;p22"/>
          <p:cNvGraphicFramePr/>
          <p:nvPr/>
        </p:nvGraphicFramePr>
        <p:xfrm>
          <a:off x="143075" y="785975"/>
          <a:ext cx="3000000" cy="3000000"/>
        </p:xfrm>
        <a:graphic>
          <a:graphicData uri="http://schemas.openxmlformats.org/drawingml/2006/table">
            <a:tbl>
              <a:tblPr>
                <a:noFill/>
                <a:tableStyleId>{DBCEFFB0-3EBD-453E-9479-2A3DE2CE023E}</a:tableStyleId>
              </a:tblPr>
              <a:tblGrid>
                <a:gridCol w="2922100">
                  <a:extLst>
                    <a:ext uri="{9D8B030D-6E8A-4147-A177-3AD203B41FA5}">
                      <a16:colId xmlns:a16="http://schemas.microsoft.com/office/drawing/2014/main" val="20000"/>
                    </a:ext>
                  </a:extLst>
                </a:gridCol>
                <a:gridCol w="3014550">
                  <a:extLst>
                    <a:ext uri="{9D8B030D-6E8A-4147-A177-3AD203B41FA5}">
                      <a16:colId xmlns:a16="http://schemas.microsoft.com/office/drawing/2014/main" val="20001"/>
                    </a:ext>
                  </a:extLst>
                </a:gridCol>
                <a:gridCol w="2922100">
                  <a:extLst>
                    <a:ext uri="{9D8B030D-6E8A-4147-A177-3AD203B41FA5}">
                      <a16:colId xmlns:a16="http://schemas.microsoft.com/office/drawing/2014/main" val="20002"/>
                    </a:ext>
                  </a:extLst>
                </a:gridCol>
              </a:tblGrid>
              <a:tr h="556250">
                <a:tc>
                  <a:txBody>
                    <a:bodyPr/>
                    <a:lstStyle/>
                    <a:p>
                      <a:pPr marL="0" lvl="0" indent="0" algn="ctr" rtl="0">
                        <a:lnSpc>
                          <a:spcPct val="115000"/>
                        </a:lnSpc>
                        <a:spcBef>
                          <a:spcPts val="0"/>
                        </a:spcBef>
                        <a:spcAft>
                          <a:spcPts val="0"/>
                        </a:spcAft>
                        <a:buClr>
                          <a:schemeClr val="dk1"/>
                        </a:buClr>
                        <a:buSzPts val="1100"/>
                        <a:buFont typeface="Arial"/>
                        <a:buNone/>
                      </a:pPr>
                      <a:r>
                        <a:rPr lang="en-GB" b="1">
                          <a:solidFill>
                            <a:srgbClr val="202122"/>
                          </a:solidFill>
                          <a:latin typeface="Calibri"/>
                          <a:ea typeface="Calibri"/>
                          <a:cs typeface="Calibri"/>
                          <a:sym typeface="Calibri"/>
                        </a:rPr>
                        <a:t>Mark-up using Markdown syntax</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GB" b="1">
                          <a:solidFill>
                            <a:srgbClr val="202122"/>
                          </a:solidFill>
                          <a:latin typeface="Calibri"/>
                          <a:ea typeface="Calibri"/>
                          <a:cs typeface="Calibri"/>
                          <a:sym typeface="Calibri"/>
                        </a:rPr>
                        <a:t>Corresponding mark-up using HTML</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GB" b="1">
                          <a:solidFill>
                            <a:srgbClr val="202122"/>
                          </a:solidFill>
                          <a:latin typeface="Calibri"/>
                          <a:ea typeface="Calibri"/>
                          <a:cs typeface="Calibri"/>
                          <a:sym typeface="Calibri"/>
                        </a:rPr>
                        <a:t>How it’s presented in a browser</a:t>
                      </a:r>
                      <a:endParaRPr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556250">
                <a:tc>
                  <a:txBody>
                    <a:bodyPr/>
                    <a:lstStyle/>
                    <a:p>
                      <a:pPr marL="0" lvl="0" indent="0" algn="l" rtl="0">
                        <a:spcBef>
                          <a:spcPts val="0"/>
                        </a:spcBef>
                        <a:spcAft>
                          <a:spcPts val="0"/>
                        </a:spcAft>
                        <a:buNone/>
                      </a:pPr>
                      <a:r>
                        <a:rPr lang="en-GB" sz="1500">
                          <a:solidFill>
                            <a:srgbClr val="202122"/>
                          </a:solidFill>
                          <a:latin typeface="Calibri"/>
                          <a:ea typeface="Calibri"/>
                          <a:cs typeface="Calibri"/>
                          <a:sym typeface="Calibri"/>
                        </a:rPr>
                        <a:t>Bullet lists nested within numbered list:</a:t>
                      </a:r>
                      <a:endParaRPr sz="1500">
                        <a:solidFill>
                          <a:srgbClr val="202122"/>
                        </a:solidFill>
                        <a:latin typeface="Calibri"/>
                        <a:ea typeface="Calibri"/>
                        <a:cs typeface="Calibri"/>
                        <a:sym typeface="Calibri"/>
                      </a:endParaRPr>
                    </a:p>
                    <a:p>
                      <a:pPr marL="0" lvl="0" indent="0" algn="l" rtl="0">
                        <a:spcBef>
                          <a:spcPts val="0"/>
                        </a:spcBef>
                        <a:spcAft>
                          <a:spcPts val="0"/>
                        </a:spcAft>
                        <a:buNone/>
                      </a:pP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1.</a:t>
                      </a:r>
                      <a:r>
                        <a:rPr lang="en-GB" sz="1500">
                          <a:solidFill>
                            <a:srgbClr val="202122"/>
                          </a:solidFill>
                          <a:latin typeface="Calibri"/>
                          <a:ea typeface="Calibri"/>
                          <a:cs typeface="Calibri"/>
                          <a:sym typeface="Calibri"/>
                        </a:rPr>
                        <a:t> fruits</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apple</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banana</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2.</a:t>
                      </a:r>
                      <a:r>
                        <a:rPr lang="en-GB" sz="1500">
                          <a:solidFill>
                            <a:srgbClr val="202122"/>
                          </a:solidFill>
                          <a:latin typeface="Calibri"/>
                          <a:ea typeface="Calibri"/>
                          <a:cs typeface="Calibri"/>
                          <a:sym typeface="Calibri"/>
                        </a:rPr>
                        <a:t> vegetables</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carrot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BBBBBB"/>
                          </a:solidFill>
                          <a:latin typeface="Calibri"/>
                          <a:ea typeface="Calibri"/>
                          <a:cs typeface="Calibri"/>
                          <a:sym typeface="Calibri"/>
                        </a:rPr>
                        <a:t>     </a:t>
                      </a:r>
                      <a:r>
                        <a:rPr lang="en-GB" sz="1500" b="1">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broccoli</a:t>
                      </a:r>
                      <a:endParaRPr sz="1500">
                        <a:solidFill>
                          <a:srgbClr val="202122"/>
                        </a:solidFill>
                        <a:latin typeface="Calibri"/>
                        <a:ea typeface="Calibri"/>
                        <a:cs typeface="Calibri"/>
                        <a:sym typeface="Calibri"/>
                      </a:endParaRPr>
                    </a:p>
                    <a:p>
                      <a:pPr marL="152400" marR="152400" lvl="0" indent="0" algn="ctr" rtl="0">
                        <a:lnSpc>
                          <a:spcPct val="130000"/>
                        </a:lnSpc>
                        <a:spcBef>
                          <a:spcPts val="1200"/>
                        </a:spcBef>
                        <a:spcAft>
                          <a:spcPts val="1200"/>
                        </a:spcAft>
                        <a:buNone/>
                      </a:pPr>
                      <a:endParaRPr sz="1500"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GB" sz="1500">
                          <a:solidFill>
                            <a:srgbClr val="202122"/>
                          </a:solidFill>
                          <a:latin typeface="Calibri"/>
                          <a:ea typeface="Calibri"/>
                          <a:cs typeface="Calibri"/>
                          <a:sym typeface="Calibri"/>
                        </a:rPr>
                        <a:t>&lt;</a:t>
                      </a:r>
                      <a:r>
                        <a:rPr lang="en-GB" sz="1500" b="1">
                          <a:solidFill>
                            <a:srgbClr val="008000"/>
                          </a:solidFill>
                          <a:latin typeface="Calibri"/>
                          <a:ea typeface="Calibri"/>
                          <a:cs typeface="Calibri"/>
                          <a:sym typeface="Calibri"/>
                        </a:rPr>
                        <a:t>p</a:t>
                      </a:r>
                      <a:r>
                        <a:rPr lang="en-GB" sz="1500">
                          <a:solidFill>
                            <a:srgbClr val="202122"/>
                          </a:solidFill>
                          <a:latin typeface="Calibri"/>
                          <a:ea typeface="Calibri"/>
                          <a:cs typeface="Calibri"/>
                          <a:sym typeface="Calibri"/>
                        </a:rPr>
                        <a:t>&gt;Bullet lists nested within numbered list:&lt;/</a:t>
                      </a:r>
                      <a:r>
                        <a:rPr lang="en-GB" sz="1500" b="1">
                          <a:solidFill>
                            <a:srgbClr val="008000"/>
                          </a:solidFill>
                          <a:latin typeface="Calibri"/>
                          <a:ea typeface="Calibri"/>
                          <a:cs typeface="Calibri"/>
                          <a:sym typeface="Calibri"/>
                        </a:rPr>
                        <a:t>p</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&lt;</a:t>
                      </a:r>
                      <a:r>
                        <a:rPr lang="en-GB" sz="1500" b="1">
                          <a:solidFill>
                            <a:srgbClr val="008000"/>
                          </a:solidFill>
                          <a:latin typeface="Calibri"/>
                          <a:ea typeface="Calibri"/>
                          <a:cs typeface="Calibri"/>
                          <a:sym typeface="Calibri"/>
                        </a:rPr>
                        <a:t>ol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&gt;fruits &lt;</a:t>
                      </a:r>
                      <a:r>
                        <a:rPr lang="en-GB" sz="1500" b="1">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&gt;apple&lt;/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&gt;banana&lt;/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&gt;vegetables &lt;</a:t>
                      </a:r>
                      <a:r>
                        <a:rPr lang="en-GB" sz="1500" b="1">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&gt;carrot&lt;/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&gt;broccoli&lt;/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  &lt;/</a:t>
                      </a:r>
                      <a:r>
                        <a:rPr lang="en-GB" sz="1500" b="1">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&gt;&lt;/</a:t>
                      </a:r>
                      <a:r>
                        <a:rPr lang="en-GB" sz="1500" b="1">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0" lvl="0" indent="0" algn="l" rtl="0">
                        <a:spcBef>
                          <a:spcPts val="0"/>
                        </a:spcBef>
                        <a:spcAft>
                          <a:spcPts val="0"/>
                        </a:spcAft>
                        <a:buNone/>
                      </a:pPr>
                      <a:r>
                        <a:rPr lang="en-GB" sz="1500">
                          <a:solidFill>
                            <a:srgbClr val="202122"/>
                          </a:solidFill>
                          <a:latin typeface="Calibri"/>
                          <a:ea typeface="Calibri"/>
                          <a:cs typeface="Calibri"/>
                          <a:sym typeface="Calibri"/>
                        </a:rPr>
                        <a:t>&lt;/</a:t>
                      </a:r>
                      <a:r>
                        <a:rPr lang="en-GB" sz="1500" b="1">
                          <a:solidFill>
                            <a:srgbClr val="008000"/>
                          </a:solidFill>
                          <a:latin typeface="Calibri"/>
                          <a:ea typeface="Calibri"/>
                          <a:cs typeface="Calibri"/>
                          <a:sym typeface="Calibri"/>
                        </a:rPr>
                        <a:t>ol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marL="152400" marR="152400" lvl="0" indent="0" algn="ctr" rtl="0">
                        <a:lnSpc>
                          <a:spcPct val="130000"/>
                        </a:lnSpc>
                        <a:spcBef>
                          <a:spcPts val="1200"/>
                        </a:spcBef>
                        <a:spcAft>
                          <a:spcPts val="1200"/>
                        </a:spcAft>
                        <a:buNone/>
                      </a:pPr>
                      <a:endParaRPr sz="1500"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GB" sz="1500">
                          <a:solidFill>
                            <a:srgbClr val="202122"/>
                          </a:solidFill>
                          <a:latin typeface="Calibri"/>
                          <a:ea typeface="Calibri"/>
                          <a:cs typeface="Calibri"/>
                          <a:sym typeface="Calibri"/>
                        </a:rPr>
                        <a:t>Bullet lists nested within numbered list:</a:t>
                      </a:r>
                      <a:endParaRPr sz="1500">
                        <a:solidFill>
                          <a:srgbClr val="202122"/>
                        </a:solidFill>
                        <a:latin typeface="Calibri"/>
                        <a:ea typeface="Calibri"/>
                        <a:cs typeface="Calibri"/>
                        <a:sym typeface="Calibri"/>
                      </a:endParaRPr>
                    </a:p>
                    <a:p>
                      <a:pPr marL="939800" lvl="0" indent="-323850" algn="l" rtl="0">
                        <a:lnSpc>
                          <a:spcPct val="115000"/>
                        </a:lnSpc>
                        <a:spcBef>
                          <a:spcPts val="1200"/>
                        </a:spcBef>
                        <a:spcAft>
                          <a:spcPts val="0"/>
                        </a:spcAft>
                        <a:buClr>
                          <a:srgbClr val="202122"/>
                        </a:buClr>
                        <a:buSzPts val="1500"/>
                        <a:buFont typeface="Calibri"/>
                        <a:buAutoNum type="arabicPeriod"/>
                      </a:pPr>
                      <a:r>
                        <a:rPr lang="en-GB" sz="1500">
                          <a:solidFill>
                            <a:srgbClr val="202122"/>
                          </a:solidFill>
                          <a:latin typeface="Calibri"/>
                          <a:ea typeface="Calibri"/>
                          <a:cs typeface="Calibri"/>
                          <a:sym typeface="Calibri"/>
                        </a:rPr>
                        <a:t>fruits</a:t>
                      </a:r>
                      <a:endParaRPr sz="1500">
                        <a:solidFill>
                          <a:srgbClr val="202122"/>
                        </a:solidFill>
                        <a:latin typeface="Calibri"/>
                        <a:ea typeface="Calibri"/>
                        <a:cs typeface="Calibri"/>
                        <a:sym typeface="Calibri"/>
                      </a:endParaRPr>
                    </a:p>
                    <a:p>
                      <a:pPr marL="1638300" lvl="1" indent="-323850" algn="l" rtl="0">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apple</a:t>
                      </a:r>
                      <a:endParaRPr sz="1500">
                        <a:solidFill>
                          <a:srgbClr val="202122"/>
                        </a:solidFill>
                        <a:latin typeface="Calibri"/>
                        <a:ea typeface="Calibri"/>
                        <a:cs typeface="Calibri"/>
                        <a:sym typeface="Calibri"/>
                      </a:endParaRPr>
                    </a:p>
                    <a:p>
                      <a:pPr marL="1638300" lvl="1" indent="-323850" algn="l" rtl="0">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banana</a:t>
                      </a:r>
                      <a:endParaRPr sz="1500">
                        <a:solidFill>
                          <a:srgbClr val="202122"/>
                        </a:solidFill>
                        <a:latin typeface="Calibri"/>
                        <a:ea typeface="Calibri"/>
                        <a:cs typeface="Calibri"/>
                        <a:sym typeface="Calibri"/>
                      </a:endParaRPr>
                    </a:p>
                    <a:p>
                      <a:pPr marL="939800" lvl="0" indent="-323850" algn="l" rtl="0">
                        <a:lnSpc>
                          <a:spcPct val="115000"/>
                        </a:lnSpc>
                        <a:spcBef>
                          <a:spcPts val="0"/>
                        </a:spcBef>
                        <a:spcAft>
                          <a:spcPts val="0"/>
                        </a:spcAft>
                        <a:buClr>
                          <a:srgbClr val="202122"/>
                        </a:buClr>
                        <a:buSzPts val="1500"/>
                        <a:buFont typeface="Calibri"/>
                        <a:buAutoNum type="arabicPeriod"/>
                      </a:pPr>
                      <a:r>
                        <a:rPr lang="en-GB" sz="1500">
                          <a:solidFill>
                            <a:srgbClr val="202122"/>
                          </a:solidFill>
                          <a:latin typeface="Calibri"/>
                          <a:ea typeface="Calibri"/>
                          <a:cs typeface="Calibri"/>
                          <a:sym typeface="Calibri"/>
                        </a:rPr>
                        <a:t>vegetables</a:t>
                      </a:r>
                      <a:endParaRPr sz="1500">
                        <a:solidFill>
                          <a:srgbClr val="202122"/>
                        </a:solidFill>
                        <a:latin typeface="Calibri"/>
                        <a:ea typeface="Calibri"/>
                        <a:cs typeface="Calibri"/>
                        <a:sym typeface="Calibri"/>
                      </a:endParaRPr>
                    </a:p>
                    <a:p>
                      <a:pPr marL="1638300" lvl="1" indent="-323850" algn="l" rtl="0">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carrot</a:t>
                      </a:r>
                      <a:endParaRPr sz="1500">
                        <a:solidFill>
                          <a:srgbClr val="202122"/>
                        </a:solidFill>
                        <a:latin typeface="Calibri"/>
                        <a:ea typeface="Calibri"/>
                        <a:cs typeface="Calibri"/>
                        <a:sym typeface="Calibri"/>
                      </a:endParaRPr>
                    </a:p>
                    <a:p>
                      <a:pPr marL="1638300" lvl="1" indent="-323850" algn="l" rtl="0">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broccoli</a:t>
                      </a:r>
                      <a:endParaRPr sz="1500" b="1">
                        <a:solidFill>
                          <a:srgbClr val="202122"/>
                        </a:solidFill>
                        <a:latin typeface="Calibri"/>
                        <a:ea typeface="Calibri"/>
                        <a:cs typeface="Calibri"/>
                        <a:sym typeface="Calibri"/>
                      </a:endParaRPr>
                    </a:p>
                  </a:txBody>
                  <a:tcPr marL="60950" marR="60950" marT="30475" marB="30475">
                    <a:lnL w="9525" cap="flat" cmpd="sng">
                      <a:solidFill>
                        <a:srgbClr val="A2A9B1"/>
                      </a:solidFill>
                      <a:prstDash val="solid"/>
                      <a:round/>
                      <a:headEnd type="none" w="sm" len="sm"/>
                      <a:tailEnd type="none" w="sm" len="sm"/>
                    </a:lnL>
                    <a:lnR w="9525" cap="flat" cmpd="sng">
                      <a:solidFill>
                        <a:srgbClr val="A2A9B1"/>
                      </a:solidFill>
                      <a:prstDash val="solid"/>
                      <a:round/>
                      <a:headEnd type="none" w="sm" len="sm"/>
                      <a:tailEnd type="none" w="sm" len="sm"/>
                    </a:lnR>
                    <a:lnT w="9525" cap="flat" cmpd="sng">
                      <a:solidFill>
                        <a:srgbClr val="A2A9B1"/>
                      </a:solidFill>
                      <a:prstDash val="solid"/>
                      <a:round/>
                      <a:headEnd type="none" w="sm" len="sm"/>
                      <a:tailEnd type="none" w="sm" len="sm"/>
                    </a:lnT>
                    <a:lnB w="9525" cap="flat" cmpd="sng">
                      <a:solidFill>
                        <a:srgbClr val="A2A9B1"/>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bl>
          </a:graphicData>
        </a:graphic>
      </p:graphicFrame>
      <p:sp>
        <p:nvSpPr>
          <p:cNvPr id="168" name="Google Shape;16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sp>
        <p:nvSpPr>
          <p:cNvPr id="169" name="Google Shape;169;p22"/>
          <p:cNvSpPr txBox="1">
            <a:spLocks noGrp="1"/>
          </p:cNvSpPr>
          <p:nvPr>
            <p:ph type="body" idx="1"/>
          </p:nvPr>
        </p:nvSpPr>
        <p:spPr>
          <a:xfrm>
            <a:off x="123300" y="4606075"/>
            <a:ext cx="5956500" cy="393600"/>
          </a:xfrm>
          <a:prstGeom prst="rect">
            <a:avLst/>
          </a:prstGeom>
          <a:solidFill>
            <a:srgbClr val="D9D2E9"/>
          </a:solidFill>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GB" sz="1895"/>
              <a:t>Markdown files have a .md extension</a:t>
            </a:r>
            <a:endParaRPr sz="189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Presentational mark-up to introduce our book</a:t>
            </a:r>
            <a:endParaRPr/>
          </a:p>
        </p:txBody>
      </p:sp>
      <p:sp>
        <p:nvSpPr>
          <p:cNvPr id="175" name="Google Shape;175;p23"/>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We’re going to edit some Markdown together, which will be processed by Quire to create the cover page of our book.</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DEMO TIME!</a:t>
            </a:r>
            <a:endParaRPr/>
          </a:p>
        </p:txBody>
      </p:sp>
      <p:sp>
        <p:nvSpPr>
          <p:cNvPr id="176" name="Google Shape;17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Adding our stories</a:t>
            </a:r>
            <a:endParaRPr/>
          </a:p>
        </p:txBody>
      </p:sp>
      <p:sp>
        <p:nvSpPr>
          <p:cNvPr id="182" name="Google Shape;182;p24"/>
          <p:cNvSpPr txBox="1">
            <a:spLocks noGrp="1"/>
          </p:cNvSpPr>
          <p:nvPr>
            <p:ph type="body" idx="1"/>
          </p:nvPr>
        </p:nvSpPr>
        <p:spPr>
          <a:xfrm>
            <a:off x="123750" y="785975"/>
            <a:ext cx="8897400" cy="195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video showed how </a:t>
            </a:r>
            <a:r>
              <a:rPr lang="en-GB" b="1"/>
              <a:t>Quire </a:t>
            </a:r>
            <a:r>
              <a:rPr lang="en-GB"/>
              <a:t>can convert </a:t>
            </a:r>
            <a:r>
              <a:rPr lang="en-GB" b="1"/>
              <a:t>Linked Art </a:t>
            </a:r>
            <a:r>
              <a:rPr lang="en-GB"/>
              <a:t>into </a:t>
            </a:r>
            <a:r>
              <a:rPr lang="en-GB" b="1"/>
              <a:t>YAML </a:t>
            </a:r>
            <a:r>
              <a:rPr lang="en-GB"/>
              <a:t>and image files, to automatically include object data in our book. We then added our own observations to YAML.</a:t>
            </a:r>
            <a:endParaRPr/>
          </a:p>
          <a:p>
            <a:pPr marL="457200" lvl="0" indent="-342900" algn="l" rtl="0">
              <a:spcBef>
                <a:spcPts val="1200"/>
              </a:spcBef>
              <a:spcAft>
                <a:spcPts val="0"/>
              </a:spcAft>
              <a:buSzPts val="1800"/>
              <a:buAutoNum type="arabicPeriod"/>
            </a:pPr>
            <a:r>
              <a:rPr lang="en-GB"/>
              <a:t>What other things might we wish to show or say in our book about our objects?</a:t>
            </a:r>
            <a:endParaRPr/>
          </a:p>
          <a:p>
            <a:pPr marL="457200" lvl="0" indent="-342900" algn="l" rtl="0">
              <a:spcBef>
                <a:spcPts val="1000"/>
              </a:spcBef>
              <a:spcAft>
                <a:spcPts val="0"/>
              </a:spcAft>
              <a:buSzPts val="1800"/>
              <a:buAutoNum type="arabicPeriod"/>
            </a:pPr>
            <a:r>
              <a:rPr lang="en-GB"/>
              <a:t>What might we want the computer to do with our written stories and interpretations? </a:t>
            </a:r>
            <a:endParaRPr/>
          </a:p>
        </p:txBody>
      </p:sp>
      <p:sp>
        <p:nvSpPr>
          <p:cNvPr id="183" name="Google Shape;18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grpSp>
        <p:nvGrpSpPr>
          <p:cNvPr id="184" name="Google Shape;184;p24"/>
          <p:cNvGrpSpPr/>
          <p:nvPr/>
        </p:nvGrpSpPr>
        <p:grpSpPr>
          <a:xfrm>
            <a:off x="123761" y="2857500"/>
            <a:ext cx="5699027" cy="2009700"/>
            <a:chOff x="3049473" y="600075"/>
            <a:chExt cx="5699027" cy="2009700"/>
          </a:xfrm>
        </p:grpSpPr>
        <p:sp>
          <p:nvSpPr>
            <p:cNvPr id="185" name="Google Shape;185;p24"/>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186" name="Google Shape;186;p24"/>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 Art</a:t>
              </a:r>
              <a:endParaRPr sz="1800" b="1">
                <a:latin typeface="Calibri"/>
                <a:ea typeface="Calibri"/>
                <a:cs typeface="Calibri"/>
                <a:sym typeface="Calibri"/>
              </a:endParaRPr>
            </a:p>
          </p:txBody>
        </p:sp>
        <p:sp>
          <p:nvSpPr>
            <p:cNvPr id="187" name="Google Shape;187;p24"/>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188" name="Google Shape;188;p24"/>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189" name="Google Shape;189;p24"/>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cxnSp>
          <p:nvCxnSpPr>
            <p:cNvPr id="190" name="Google Shape;190;p24"/>
            <p:cNvCxnSpPr>
              <a:stCxn id="186" idx="1"/>
              <a:endCxn id="187"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cxnSp>
          <p:nvCxnSpPr>
            <p:cNvPr id="191" name="Google Shape;191;p24"/>
            <p:cNvCxnSpPr>
              <a:stCxn id="187" idx="2"/>
              <a:endCxn id="188"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192" name="Google Shape;192;p24"/>
            <p:cNvCxnSpPr>
              <a:stCxn id="187" idx="2"/>
              <a:endCxn id="189"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grpSp>
      <p:sp>
        <p:nvSpPr>
          <p:cNvPr id="193" name="Google Shape;193;p24"/>
          <p:cNvSpPr txBox="1">
            <a:spLocks noGrp="1"/>
          </p:cNvSpPr>
          <p:nvPr>
            <p:ph type="body" idx="4294967295"/>
          </p:nvPr>
        </p:nvSpPr>
        <p:spPr>
          <a:xfrm>
            <a:off x="5972175" y="2814350"/>
            <a:ext cx="3048900" cy="2186400"/>
          </a:xfrm>
          <a:prstGeom prst="rect">
            <a:avLst/>
          </a:prstGeom>
          <a:solidFill>
            <a:srgbClr val="D9EAD3"/>
          </a:solidFill>
        </p:spPr>
        <p:txBody>
          <a:bodyPr spcFirstLastPara="1" wrap="square" lIns="91425" tIns="91425" rIns="91425" bIns="91425" anchor="t" anchorCtr="0">
            <a:normAutofit/>
          </a:bodyPr>
          <a:lstStyle/>
          <a:p>
            <a:pPr marL="0" lvl="0" indent="0" algn="l" rtl="0">
              <a:spcBef>
                <a:spcPts val="0"/>
              </a:spcBef>
              <a:spcAft>
                <a:spcPts val="0"/>
              </a:spcAft>
              <a:buNone/>
            </a:pPr>
            <a:r>
              <a:rPr lang="en-GB" u="sng">
                <a:solidFill>
                  <a:schemeClr val="dk1"/>
                </a:solidFill>
              </a:rPr>
              <a:t>We wish to include:</a:t>
            </a:r>
            <a:endParaRPr u="sng">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Our photos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Our stories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Our text formatting e.g. bolds and italics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body" idx="1"/>
          </p:nvPr>
        </p:nvSpPr>
        <p:spPr>
          <a:xfrm>
            <a:off x="123750" y="104775"/>
            <a:ext cx="8897400" cy="49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Combining our stories with the structured (Linked Art) data</a:t>
            </a:r>
            <a:endParaRPr/>
          </a:p>
        </p:txBody>
      </p:sp>
      <p:sp>
        <p:nvSpPr>
          <p:cNvPr id="199" name="Google Shape;19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
        <p:nvSpPr>
          <p:cNvPr id="200" name="Google Shape;200;p25"/>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201" name="Google Shape;201;p25"/>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 Art</a:t>
            </a:r>
            <a:endParaRPr sz="1800" b="1">
              <a:latin typeface="Calibri"/>
              <a:ea typeface="Calibri"/>
              <a:cs typeface="Calibri"/>
              <a:sym typeface="Calibri"/>
            </a:endParaRPr>
          </a:p>
        </p:txBody>
      </p:sp>
      <p:sp>
        <p:nvSpPr>
          <p:cNvPr id="202" name="Google Shape;202;p25"/>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203" name="Google Shape;203;p25"/>
          <p:cNvSpPr/>
          <p:nvPr/>
        </p:nvSpPr>
        <p:spPr>
          <a:xfrm>
            <a:off x="819150" y="581025"/>
            <a:ext cx="1666800" cy="6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Student Notes</a:t>
            </a:r>
            <a:endParaRPr sz="1800">
              <a:latin typeface="Calibri"/>
              <a:ea typeface="Calibri"/>
              <a:cs typeface="Calibri"/>
              <a:sym typeface="Calibri"/>
            </a:endParaRPr>
          </a:p>
        </p:txBody>
      </p:sp>
      <p:sp>
        <p:nvSpPr>
          <p:cNvPr id="204" name="Google Shape;204;p25"/>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205" name="Google Shape;205;p25"/>
          <p:cNvSpPr/>
          <p:nvPr/>
        </p:nvSpPr>
        <p:spPr>
          <a:xfrm>
            <a:off x="228600" y="17430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06" name="Google Shape;206;p25"/>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sp>
        <p:nvSpPr>
          <p:cNvPr id="207" name="Google Shape;207;p25"/>
          <p:cNvSpPr/>
          <p:nvPr/>
        </p:nvSpPr>
        <p:spPr>
          <a:xfrm>
            <a:off x="1761496" y="17335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208" name="Google Shape;208;p25"/>
          <p:cNvSpPr/>
          <p:nvPr/>
        </p:nvSpPr>
        <p:spPr>
          <a:xfrm>
            <a:off x="2104563" y="2905338"/>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cxnSp>
        <p:nvCxnSpPr>
          <p:cNvPr id="209" name="Google Shape;209;p25"/>
          <p:cNvCxnSpPr>
            <a:stCxn id="203" idx="2"/>
            <a:endCxn id="205" idx="0"/>
          </p:cNvCxnSpPr>
          <p:nvPr/>
        </p:nvCxnSpPr>
        <p:spPr>
          <a:xfrm flipH="1">
            <a:off x="919650" y="1219125"/>
            <a:ext cx="732900" cy="524100"/>
          </a:xfrm>
          <a:prstGeom prst="straightConnector1">
            <a:avLst/>
          </a:prstGeom>
          <a:noFill/>
          <a:ln w="28575" cap="flat" cmpd="sng">
            <a:solidFill>
              <a:schemeClr val="dk2"/>
            </a:solidFill>
            <a:prstDash val="solid"/>
            <a:round/>
            <a:headEnd type="none" w="med" len="med"/>
            <a:tailEnd type="triangle" w="med" len="med"/>
          </a:ln>
        </p:spPr>
      </p:cxnSp>
      <p:cxnSp>
        <p:nvCxnSpPr>
          <p:cNvPr id="210" name="Google Shape;210;p25"/>
          <p:cNvCxnSpPr>
            <a:stCxn id="203" idx="2"/>
            <a:endCxn id="207" idx="0"/>
          </p:cNvCxnSpPr>
          <p:nvPr/>
        </p:nvCxnSpPr>
        <p:spPr>
          <a:xfrm>
            <a:off x="1652550" y="1219125"/>
            <a:ext cx="713400" cy="514500"/>
          </a:xfrm>
          <a:prstGeom prst="straightConnector1">
            <a:avLst/>
          </a:prstGeom>
          <a:noFill/>
          <a:ln w="28575" cap="flat" cmpd="sng">
            <a:solidFill>
              <a:schemeClr val="dk2"/>
            </a:solidFill>
            <a:prstDash val="solid"/>
            <a:round/>
            <a:headEnd type="none" w="med" len="med"/>
            <a:tailEnd type="triangle" w="med" len="med"/>
          </a:ln>
        </p:spPr>
      </p:cxnSp>
      <p:cxnSp>
        <p:nvCxnSpPr>
          <p:cNvPr id="211" name="Google Shape;211;p25"/>
          <p:cNvCxnSpPr>
            <a:stCxn id="207" idx="2"/>
            <a:endCxn id="208" idx="1"/>
          </p:cNvCxnSpPr>
          <p:nvPr/>
        </p:nvCxnSpPr>
        <p:spPr>
          <a:xfrm flipH="1">
            <a:off x="2327896" y="2371675"/>
            <a:ext cx="38100" cy="667500"/>
          </a:xfrm>
          <a:prstGeom prst="straightConnector1">
            <a:avLst/>
          </a:prstGeom>
          <a:noFill/>
          <a:ln w="28575" cap="flat" cmpd="sng">
            <a:solidFill>
              <a:schemeClr val="dk2"/>
            </a:solidFill>
            <a:prstDash val="solid"/>
            <a:round/>
            <a:headEnd type="none" w="med" len="med"/>
            <a:tailEnd type="triangle" w="med" len="med"/>
          </a:ln>
        </p:spPr>
      </p:cxnSp>
      <p:cxnSp>
        <p:nvCxnSpPr>
          <p:cNvPr id="212" name="Google Shape;212;p25"/>
          <p:cNvCxnSpPr>
            <a:stCxn id="205" idx="2"/>
            <a:endCxn id="208" idx="2"/>
          </p:cNvCxnSpPr>
          <p:nvPr/>
        </p:nvCxnSpPr>
        <p:spPr>
          <a:xfrm>
            <a:off x="919650" y="2381175"/>
            <a:ext cx="1185000" cy="981300"/>
          </a:xfrm>
          <a:prstGeom prst="straightConnector1">
            <a:avLst/>
          </a:prstGeom>
          <a:noFill/>
          <a:ln w="28575" cap="flat" cmpd="sng">
            <a:solidFill>
              <a:schemeClr val="dk2"/>
            </a:solidFill>
            <a:prstDash val="solid"/>
            <a:round/>
            <a:headEnd type="none" w="med" len="med"/>
            <a:tailEnd type="triangle" w="med" len="med"/>
          </a:ln>
        </p:spPr>
      </p:cxnSp>
      <p:cxnSp>
        <p:nvCxnSpPr>
          <p:cNvPr id="213" name="Google Shape;213;p25"/>
          <p:cNvCxnSpPr>
            <a:stCxn id="204" idx="2"/>
            <a:endCxn id="208" idx="7"/>
          </p:cNvCxnSpPr>
          <p:nvPr/>
        </p:nvCxnSpPr>
        <p:spPr>
          <a:xfrm flipH="1">
            <a:off x="3405423" y="2371699"/>
            <a:ext cx="219900" cy="667500"/>
          </a:xfrm>
          <a:prstGeom prst="straightConnector1">
            <a:avLst/>
          </a:prstGeom>
          <a:noFill/>
          <a:ln w="28575" cap="flat" cmpd="sng">
            <a:solidFill>
              <a:schemeClr val="dk2"/>
            </a:solidFill>
            <a:prstDash val="solid"/>
            <a:round/>
            <a:headEnd type="none" w="med" len="med"/>
            <a:tailEnd type="triangle" w="med" len="med"/>
          </a:ln>
        </p:spPr>
      </p:cxnSp>
      <p:cxnSp>
        <p:nvCxnSpPr>
          <p:cNvPr id="214" name="Google Shape;214;p25"/>
          <p:cNvCxnSpPr>
            <a:stCxn id="206" idx="2"/>
            <a:endCxn id="208" idx="6"/>
          </p:cNvCxnSpPr>
          <p:nvPr/>
        </p:nvCxnSpPr>
        <p:spPr>
          <a:xfrm flipH="1">
            <a:off x="3628581" y="2371675"/>
            <a:ext cx="1152900" cy="990900"/>
          </a:xfrm>
          <a:prstGeom prst="straightConnector1">
            <a:avLst/>
          </a:prstGeom>
          <a:noFill/>
          <a:ln w="28575" cap="flat" cmpd="sng">
            <a:solidFill>
              <a:schemeClr val="dk2"/>
            </a:solidFill>
            <a:prstDash val="solid"/>
            <a:round/>
            <a:headEnd type="none" w="med" len="med"/>
            <a:tailEnd type="triangle" w="med" len="med"/>
          </a:ln>
        </p:spPr>
      </p:cxnSp>
      <p:cxnSp>
        <p:nvCxnSpPr>
          <p:cNvPr id="215" name="Google Shape;215;p25"/>
          <p:cNvCxnSpPr>
            <a:stCxn id="201" idx="1"/>
            <a:endCxn id="202"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sp>
        <p:nvSpPr>
          <p:cNvPr id="216" name="Google Shape;216;p25"/>
          <p:cNvSpPr/>
          <p:nvPr/>
        </p:nvSpPr>
        <p:spPr>
          <a:xfrm>
            <a:off x="1221288" y="4353400"/>
            <a:ext cx="942900" cy="524100"/>
          </a:xfrm>
          <a:prstGeom prst="snip1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217" name="Google Shape;217;p25"/>
          <p:cNvSpPr/>
          <p:nvPr/>
        </p:nvSpPr>
        <p:spPr>
          <a:xfrm>
            <a:off x="2368713" y="4353400"/>
            <a:ext cx="995700" cy="524100"/>
          </a:xfrm>
          <a:prstGeom prst="snip1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218" name="Google Shape;218;p25"/>
          <p:cNvSpPr/>
          <p:nvPr/>
        </p:nvSpPr>
        <p:spPr>
          <a:xfrm>
            <a:off x="3593113" y="4353400"/>
            <a:ext cx="995700" cy="524100"/>
          </a:xfrm>
          <a:prstGeom prst="snip1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219" name="Google Shape;219;p25"/>
          <p:cNvCxnSpPr>
            <a:stCxn id="208" idx="4"/>
            <a:endCxn id="217" idx="3"/>
          </p:cNvCxnSpPr>
          <p:nvPr/>
        </p:nvCxnSpPr>
        <p:spPr>
          <a:xfrm>
            <a:off x="2866563" y="3819738"/>
            <a:ext cx="0" cy="533700"/>
          </a:xfrm>
          <a:prstGeom prst="straightConnector1">
            <a:avLst/>
          </a:prstGeom>
          <a:noFill/>
          <a:ln w="28575" cap="flat" cmpd="sng">
            <a:solidFill>
              <a:schemeClr val="dk2"/>
            </a:solidFill>
            <a:prstDash val="solid"/>
            <a:round/>
            <a:headEnd type="none" w="med" len="med"/>
            <a:tailEnd type="triangle" w="med" len="med"/>
          </a:ln>
        </p:spPr>
      </p:cxnSp>
      <p:cxnSp>
        <p:nvCxnSpPr>
          <p:cNvPr id="220" name="Google Shape;220;p25"/>
          <p:cNvCxnSpPr>
            <a:stCxn id="208" idx="3"/>
            <a:endCxn id="216" idx="3"/>
          </p:cNvCxnSpPr>
          <p:nvPr/>
        </p:nvCxnSpPr>
        <p:spPr>
          <a:xfrm flipH="1">
            <a:off x="1692647" y="3685827"/>
            <a:ext cx="635100" cy="667500"/>
          </a:xfrm>
          <a:prstGeom prst="straightConnector1">
            <a:avLst/>
          </a:prstGeom>
          <a:noFill/>
          <a:ln w="28575" cap="flat" cmpd="sng">
            <a:solidFill>
              <a:schemeClr val="dk2"/>
            </a:solidFill>
            <a:prstDash val="solid"/>
            <a:round/>
            <a:headEnd type="none" w="med" len="med"/>
            <a:tailEnd type="triangle" w="med" len="med"/>
          </a:ln>
        </p:spPr>
      </p:cxnSp>
      <p:cxnSp>
        <p:nvCxnSpPr>
          <p:cNvPr id="221" name="Google Shape;221;p25"/>
          <p:cNvCxnSpPr>
            <a:stCxn id="208" idx="5"/>
            <a:endCxn id="218" idx="3"/>
          </p:cNvCxnSpPr>
          <p:nvPr/>
        </p:nvCxnSpPr>
        <p:spPr>
          <a:xfrm>
            <a:off x="3405378" y="3685827"/>
            <a:ext cx="685500" cy="667500"/>
          </a:xfrm>
          <a:prstGeom prst="straightConnector1">
            <a:avLst/>
          </a:prstGeom>
          <a:noFill/>
          <a:ln w="28575" cap="flat" cmpd="sng">
            <a:solidFill>
              <a:schemeClr val="dk2"/>
            </a:solidFill>
            <a:prstDash val="solid"/>
            <a:round/>
            <a:headEnd type="none" w="med" len="med"/>
            <a:tailEnd type="triangle" w="med" len="med"/>
          </a:ln>
        </p:spPr>
      </p:cxnSp>
      <p:cxnSp>
        <p:nvCxnSpPr>
          <p:cNvPr id="222" name="Google Shape;222;p25"/>
          <p:cNvCxnSpPr>
            <a:stCxn id="202" idx="2"/>
            <a:endCxn id="204"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223" name="Google Shape;223;p25"/>
          <p:cNvCxnSpPr>
            <a:stCxn id="202" idx="2"/>
            <a:endCxn id="206"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Combining information using Quire</a:t>
            </a:r>
            <a:endParaRPr/>
          </a:p>
        </p:txBody>
      </p:sp>
      <p:sp>
        <p:nvSpPr>
          <p:cNvPr id="229" name="Google Shape;229;p26"/>
          <p:cNvSpPr txBox="1">
            <a:spLocks noGrp="1"/>
          </p:cNvSpPr>
          <p:nvPr>
            <p:ph type="body" idx="1"/>
          </p:nvPr>
        </p:nvSpPr>
        <p:spPr>
          <a:xfrm>
            <a:off x="123750" y="785975"/>
            <a:ext cx="8897400" cy="2985900"/>
          </a:xfrm>
          <a:prstGeom prst="rect">
            <a:avLst/>
          </a:prstGeom>
        </p:spPr>
        <p:txBody>
          <a:bodyPr spcFirstLastPara="1" wrap="square" lIns="91425" tIns="91425" rIns="91425" bIns="91425" anchor="t" anchorCtr="0">
            <a:normAutofit fontScale="85000" lnSpcReduction="10000"/>
          </a:bodyPr>
          <a:lstStyle/>
          <a:p>
            <a:pPr marL="0" lvl="0" indent="0" algn="ctr" rtl="0">
              <a:spcBef>
                <a:spcPts val="0"/>
              </a:spcBef>
              <a:spcAft>
                <a:spcPts val="0"/>
              </a:spcAft>
              <a:buNone/>
            </a:pPr>
            <a:r>
              <a:rPr lang="en-GB" sz="2100"/>
              <a:t>Quire uses two types of information processing to build our book</a:t>
            </a:r>
            <a:endParaRPr sz="2100"/>
          </a:p>
          <a:p>
            <a:pPr marL="0" lvl="0" indent="0" algn="ctr" rtl="0">
              <a:spcBef>
                <a:spcPts val="1200"/>
              </a:spcBef>
              <a:spcAft>
                <a:spcPts val="0"/>
              </a:spcAft>
              <a:buNone/>
            </a:pPr>
            <a:endParaRPr sz="2100"/>
          </a:p>
          <a:p>
            <a:pPr marL="0" lvl="0" indent="0" algn="ctr" rtl="0">
              <a:spcBef>
                <a:spcPts val="1200"/>
              </a:spcBef>
              <a:spcAft>
                <a:spcPts val="0"/>
              </a:spcAft>
              <a:buNone/>
            </a:pPr>
            <a:endParaRPr sz="2100"/>
          </a:p>
          <a:p>
            <a:pPr marL="0" lvl="0" indent="0" algn="ctr" rtl="0">
              <a:spcBef>
                <a:spcPts val="1200"/>
              </a:spcBef>
              <a:spcAft>
                <a:spcPts val="0"/>
              </a:spcAft>
              <a:buNone/>
            </a:pPr>
            <a:endParaRPr sz="2100"/>
          </a:p>
          <a:p>
            <a:pPr marL="0" lvl="0" indent="0" algn="ctr" rtl="0">
              <a:spcBef>
                <a:spcPts val="1200"/>
              </a:spcBef>
              <a:spcAft>
                <a:spcPts val="0"/>
              </a:spcAft>
              <a:buNone/>
            </a:pPr>
            <a:endParaRPr sz="1300"/>
          </a:p>
          <a:p>
            <a:pPr marL="0" lvl="0" indent="0" algn="ctr" rtl="0">
              <a:spcBef>
                <a:spcPts val="1200"/>
              </a:spcBef>
              <a:spcAft>
                <a:spcPts val="0"/>
              </a:spcAft>
              <a:buNone/>
            </a:pPr>
            <a:endParaRPr sz="1300"/>
          </a:p>
          <a:p>
            <a:pPr marL="0" lvl="0" indent="0" algn="ctr" rtl="0">
              <a:spcBef>
                <a:spcPts val="1200"/>
              </a:spcBef>
              <a:spcAft>
                <a:spcPts val="1200"/>
              </a:spcAft>
              <a:buNone/>
            </a:pPr>
            <a:r>
              <a:rPr lang="en-GB" sz="2100"/>
              <a:t>Using the </a:t>
            </a:r>
            <a:r>
              <a:rPr lang="en-GB" sz="2100" b="1"/>
              <a:t>identifier</a:t>
            </a:r>
            <a:r>
              <a:rPr lang="en-GB" sz="2100"/>
              <a:t> allows the story (in Markdown) to reference the structured data (in YAML)</a:t>
            </a:r>
            <a:endParaRPr sz="2100"/>
          </a:p>
        </p:txBody>
      </p:sp>
      <p:sp>
        <p:nvSpPr>
          <p:cNvPr id="230" name="Google Shape;23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a:t>
            </a:fld>
            <a:endParaRPr/>
          </a:p>
        </p:txBody>
      </p:sp>
      <p:sp>
        <p:nvSpPr>
          <p:cNvPr id="231" name="Google Shape;231;p26"/>
          <p:cNvSpPr/>
          <p:nvPr/>
        </p:nvSpPr>
        <p:spPr>
          <a:xfrm>
            <a:off x="2143613" y="1464488"/>
            <a:ext cx="1819200" cy="1628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a:latin typeface="Calibri"/>
                <a:ea typeface="Calibri"/>
                <a:cs typeface="Calibri"/>
                <a:sym typeface="Calibri"/>
              </a:rPr>
              <a:t>structured data objects</a:t>
            </a:r>
            <a:endParaRPr sz="2100">
              <a:latin typeface="Calibri"/>
              <a:ea typeface="Calibri"/>
              <a:cs typeface="Calibri"/>
              <a:sym typeface="Calibri"/>
            </a:endParaRPr>
          </a:p>
          <a:p>
            <a:pPr marL="0" lvl="0" indent="0" algn="ctr" rtl="0">
              <a:spcBef>
                <a:spcPts val="0"/>
              </a:spcBef>
              <a:spcAft>
                <a:spcPts val="0"/>
              </a:spcAft>
              <a:buNone/>
            </a:pPr>
            <a:endParaRPr sz="2100">
              <a:latin typeface="Calibri"/>
              <a:ea typeface="Calibri"/>
              <a:cs typeface="Calibri"/>
              <a:sym typeface="Calibri"/>
            </a:endParaRPr>
          </a:p>
          <a:p>
            <a:pPr marL="0" lvl="0" indent="0" algn="ctr" rtl="0">
              <a:spcBef>
                <a:spcPts val="0"/>
              </a:spcBef>
              <a:spcAft>
                <a:spcPts val="0"/>
              </a:spcAft>
              <a:buNone/>
            </a:pPr>
            <a:r>
              <a:rPr lang="en-GB" sz="2100">
                <a:latin typeface="Calibri"/>
                <a:ea typeface="Calibri"/>
                <a:cs typeface="Calibri"/>
                <a:sym typeface="Calibri"/>
              </a:rPr>
              <a:t>in </a:t>
            </a:r>
            <a:r>
              <a:rPr lang="en-GB" sz="2100" b="1">
                <a:latin typeface="Calibri"/>
                <a:ea typeface="Calibri"/>
                <a:cs typeface="Calibri"/>
                <a:sym typeface="Calibri"/>
              </a:rPr>
              <a:t>YAML</a:t>
            </a:r>
            <a:endParaRPr sz="2100" b="1">
              <a:latin typeface="Calibri"/>
              <a:ea typeface="Calibri"/>
              <a:cs typeface="Calibri"/>
              <a:sym typeface="Calibri"/>
            </a:endParaRPr>
          </a:p>
        </p:txBody>
      </p:sp>
      <p:sp>
        <p:nvSpPr>
          <p:cNvPr id="232" name="Google Shape;232;p26"/>
          <p:cNvSpPr/>
          <p:nvPr/>
        </p:nvSpPr>
        <p:spPr>
          <a:xfrm>
            <a:off x="5182088" y="1440713"/>
            <a:ext cx="1819200" cy="16287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a:latin typeface="Calibri"/>
                <a:ea typeface="Calibri"/>
                <a:cs typeface="Calibri"/>
                <a:sym typeface="Calibri"/>
              </a:rPr>
              <a:t>stories</a:t>
            </a:r>
            <a:endParaRPr sz="2100">
              <a:latin typeface="Calibri"/>
              <a:ea typeface="Calibri"/>
              <a:cs typeface="Calibri"/>
              <a:sym typeface="Calibri"/>
            </a:endParaRPr>
          </a:p>
          <a:p>
            <a:pPr marL="0" lvl="0" indent="0" algn="ctr" rtl="0">
              <a:spcBef>
                <a:spcPts val="0"/>
              </a:spcBef>
              <a:spcAft>
                <a:spcPts val="0"/>
              </a:spcAft>
              <a:buNone/>
            </a:pPr>
            <a:endParaRPr sz="2100">
              <a:latin typeface="Calibri"/>
              <a:ea typeface="Calibri"/>
              <a:cs typeface="Calibri"/>
              <a:sym typeface="Calibri"/>
            </a:endParaRPr>
          </a:p>
          <a:p>
            <a:pPr marL="0" lvl="0" indent="0" algn="ctr" rtl="0">
              <a:spcBef>
                <a:spcPts val="0"/>
              </a:spcBef>
              <a:spcAft>
                <a:spcPts val="0"/>
              </a:spcAft>
              <a:buNone/>
            </a:pPr>
            <a:r>
              <a:rPr lang="en-GB" sz="2100">
                <a:latin typeface="Calibri"/>
                <a:ea typeface="Calibri"/>
                <a:cs typeface="Calibri"/>
                <a:sym typeface="Calibri"/>
              </a:rPr>
              <a:t>in </a:t>
            </a:r>
            <a:r>
              <a:rPr lang="en-GB" sz="2100" b="1">
                <a:latin typeface="Calibri"/>
                <a:ea typeface="Calibri"/>
                <a:cs typeface="Calibri"/>
                <a:sym typeface="Calibri"/>
              </a:rPr>
              <a:t>Markdown</a:t>
            </a:r>
            <a:endParaRPr sz="2100" b="1">
              <a:latin typeface="Calibri"/>
              <a:ea typeface="Calibri"/>
              <a:cs typeface="Calibri"/>
              <a:sym typeface="Calibri"/>
            </a:endParaRPr>
          </a:p>
        </p:txBody>
      </p:sp>
      <p:sp>
        <p:nvSpPr>
          <p:cNvPr id="233" name="Google Shape;233;p26"/>
          <p:cNvSpPr/>
          <p:nvPr/>
        </p:nvSpPr>
        <p:spPr>
          <a:xfrm>
            <a:off x="4298113" y="1993175"/>
            <a:ext cx="548700" cy="5238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4" name="Google Shape;234;p26"/>
          <p:cNvSpPr txBox="1">
            <a:spLocks noGrp="1"/>
          </p:cNvSpPr>
          <p:nvPr>
            <p:ph type="body" idx="1"/>
          </p:nvPr>
        </p:nvSpPr>
        <p:spPr>
          <a:xfrm>
            <a:off x="123750" y="3843050"/>
            <a:ext cx="8897400" cy="11100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t>Why do we want to use an </a:t>
            </a:r>
            <a:r>
              <a:rPr lang="en-GB" b="1"/>
              <a:t>identifier? </a:t>
            </a:r>
            <a:r>
              <a:rPr lang="en-GB"/>
              <a:t>How unique does the </a:t>
            </a:r>
            <a:r>
              <a:rPr lang="en-GB" b="1"/>
              <a:t>identifier</a:t>
            </a:r>
            <a:r>
              <a:rPr lang="en-GB"/>
              <a:t> need to be?</a:t>
            </a:r>
            <a:endParaRPr/>
          </a:p>
          <a:p>
            <a:pPr marL="0" lvl="0" indent="0" algn="l" rtl="0">
              <a:spcBef>
                <a:spcPts val="1200"/>
              </a:spcBef>
              <a:spcAft>
                <a:spcPts val="1200"/>
              </a:spcAft>
              <a:buNone/>
            </a:pPr>
            <a:r>
              <a:rPr lang="en-GB"/>
              <a:t>How could the </a:t>
            </a:r>
            <a:r>
              <a:rPr lang="en-GB" b="1"/>
              <a:t>identifier </a:t>
            </a:r>
            <a:r>
              <a:rPr lang="en-GB"/>
              <a:t>help with data at scale?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History and Computing workshop</a:t>
            </a:r>
            <a:endParaRPr/>
          </a:p>
        </p:txBody>
      </p:sp>
      <p:sp>
        <p:nvSpPr>
          <p:cNvPr id="46" name="Google Shape;46;p9"/>
          <p:cNvSpPr txBox="1">
            <a:spLocks noGrp="1"/>
          </p:cNvSpPr>
          <p:nvPr>
            <p:ph type="body" idx="1"/>
          </p:nvPr>
        </p:nvSpPr>
        <p:spPr>
          <a:xfrm>
            <a:off x="123750" y="776575"/>
            <a:ext cx="4390800" cy="4195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700" b="1"/>
              <a:t>Lesson objectives - to be able to:</a:t>
            </a:r>
            <a:endParaRPr sz="1700" u="sng"/>
          </a:p>
          <a:p>
            <a:pPr marL="457200" lvl="0" indent="-336550" algn="l" rtl="0">
              <a:spcBef>
                <a:spcPts val="1200"/>
              </a:spcBef>
              <a:spcAft>
                <a:spcPts val="0"/>
              </a:spcAft>
              <a:buSzPts val="1700"/>
              <a:buAutoNum type="arabicPeriod"/>
            </a:pPr>
            <a:r>
              <a:rPr lang="en-GB" sz="1700"/>
              <a:t>record observations as </a:t>
            </a:r>
            <a:r>
              <a:rPr lang="en-GB" sz="1700" b="1"/>
              <a:t>structured data</a:t>
            </a:r>
            <a:r>
              <a:rPr lang="en-GB" sz="1700"/>
              <a:t> in a digital catalogue</a:t>
            </a:r>
            <a:endParaRPr sz="1700"/>
          </a:p>
          <a:p>
            <a:pPr marL="457200" lvl="0" indent="-336550" algn="l" rtl="0">
              <a:spcBef>
                <a:spcPts val="1000"/>
              </a:spcBef>
              <a:spcAft>
                <a:spcPts val="0"/>
              </a:spcAft>
              <a:buSzPts val="1700"/>
              <a:buAutoNum type="arabicPeriod"/>
            </a:pPr>
            <a:r>
              <a:rPr lang="en-GB" sz="1700"/>
              <a:t>edit catalogue mark-up templates to reflect objects studied</a:t>
            </a:r>
            <a:endParaRPr sz="1700"/>
          </a:p>
          <a:p>
            <a:pPr marL="457200" lvl="0" indent="-336550" algn="l" rtl="0">
              <a:spcBef>
                <a:spcPts val="1000"/>
              </a:spcBef>
              <a:spcAft>
                <a:spcPts val="0"/>
              </a:spcAft>
              <a:buSzPts val="1700"/>
              <a:buAutoNum type="arabicPeriod"/>
            </a:pPr>
            <a:r>
              <a:rPr lang="en-GB" sz="1700">
                <a:solidFill>
                  <a:schemeClr val="dk1"/>
                </a:solidFill>
              </a:rPr>
              <a:t>encode personal stories about museum objects as </a:t>
            </a:r>
            <a:r>
              <a:rPr lang="en-GB" sz="1700" b="1">
                <a:solidFill>
                  <a:schemeClr val="dk1"/>
                </a:solidFill>
              </a:rPr>
              <a:t>text with presentational mark-up</a:t>
            </a:r>
            <a:endParaRPr sz="1700"/>
          </a:p>
          <a:p>
            <a:pPr marL="457200" lvl="0" indent="-336550" algn="l" rtl="0">
              <a:spcBef>
                <a:spcPts val="1000"/>
              </a:spcBef>
              <a:spcAft>
                <a:spcPts val="0"/>
              </a:spcAft>
              <a:buSzPts val="1700"/>
              <a:buAutoNum type="arabicPeriod"/>
            </a:pPr>
            <a:r>
              <a:rPr lang="en-GB" sz="1700"/>
              <a:t>use Quire to include catalogue data and marked-up text within a digital book</a:t>
            </a:r>
            <a:endParaRPr sz="1700"/>
          </a:p>
          <a:p>
            <a:pPr marL="457200" lvl="0" indent="-323850" algn="l" rtl="0">
              <a:spcBef>
                <a:spcPts val="1000"/>
              </a:spcBef>
              <a:spcAft>
                <a:spcPts val="1000"/>
              </a:spcAft>
              <a:buSzPts val="1500"/>
              <a:buAutoNum type="arabicPeriod"/>
            </a:pPr>
            <a:r>
              <a:rPr lang="en-GB" sz="1700"/>
              <a:t>explain how marked-up text and catalogue data enable Quire to automate book creation</a:t>
            </a:r>
            <a:endParaRPr sz="1500"/>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body" idx="1"/>
          </p:nvPr>
        </p:nvSpPr>
        <p:spPr>
          <a:xfrm>
            <a:off x="123750" y="104775"/>
            <a:ext cx="8897400" cy="49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Combining our stories with the structured (Linked Art) data</a:t>
            </a:r>
            <a:endParaRPr/>
          </a:p>
        </p:txBody>
      </p:sp>
      <p:sp>
        <p:nvSpPr>
          <p:cNvPr id="240" name="Google Shape;24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a:t>
            </a:fld>
            <a:endParaRPr/>
          </a:p>
        </p:txBody>
      </p:sp>
      <p:sp>
        <p:nvSpPr>
          <p:cNvPr id="241" name="Google Shape;241;p27"/>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242" name="Google Shape;242;p27"/>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 Art</a:t>
            </a:r>
            <a:endParaRPr sz="1800" b="1">
              <a:latin typeface="Calibri"/>
              <a:ea typeface="Calibri"/>
              <a:cs typeface="Calibri"/>
              <a:sym typeface="Calibri"/>
            </a:endParaRPr>
          </a:p>
        </p:txBody>
      </p:sp>
      <p:sp>
        <p:nvSpPr>
          <p:cNvPr id="243" name="Google Shape;243;p27"/>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244" name="Google Shape;244;p27"/>
          <p:cNvSpPr/>
          <p:nvPr/>
        </p:nvSpPr>
        <p:spPr>
          <a:xfrm>
            <a:off x="819150" y="581025"/>
            <a:ext cx="1666800" cy="6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Student Notes</a:t>
            </a:r>
            <a:endParaRPr sz="1800">
              <a:latin typeface="Calibri"/>
              <a:ea typeface="Calibri"/>
              <a:cs typeface="Calibri"/>
              <a:sym typeface="Calibri"/>
            </a:endParaRPr>
          </a:p>
        </p:txBody>
      </p:sp>
      <p:sp>
        <p:nvSpPr>
          <p:cNvPr id="245" name="Google Shape;245;p27"/>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246" name="Google Shape;246;p27"/>
          <p:cNvSpPr/>
          <p:nvPr/>
        </p:nvSpPr>
        <p:spPr>
          <a:xfrm>
            <a:off x="228600" y="17430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47" name="Google Shape;247;p27"/>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sp>
        <p:nvSpPr>
          <p:cNvPr id="248" name="Google Shape;248;p27"/>
          <p:cNvSpPr/>
          <p:nvPr/>
        </p:nvSpPr>
        <p:spPr>
          <a:xfrm>
            <a:off x="1761496" y="17335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249" name="Google Shape;249;p27"/>
          <p:cNvSpPr/>
          <p:nvPr/>
        </p:nvSpPr>
        <p:spPr>
          <a:xfrm>
            <a:off x="2104563" y="2905338"/>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cxnSp>
        <p:nvCxnSpPr>
          <p:cNvPr id="250" name="Google Shape;250;p27"/>
          <p:cNvCxnSpPr>
            <a:stCxn id="244" idx="2"/>
            <a:endCxn id="246" idx="0"/>
          </p:cNvCxnSpPr>
          <p:nvPr/>
        </p:nvCxnSpPr>
        <p:spPr>
          <a:xfrm flipH="1">
            <a:off x="919650" y="1219125"/>
            <a:ext cx="732900" cy="524100"/>
          </a:xfrm>
          <a:prstGeom prst="straightConnector1">
            <a:avLst/>
          </a:prstGeom>
          <a:noFill/>
          <a:ln w="28575" cap="flat" cmpd="sng">
            <a:solidFill>
              <a:schemeClr val="dk2"/>
            </a:solidFill>
            <a:prstDash val="solid"/>
            <a:round/>
            <a:headEnd type="none" w="med" len="med"/>
            <a:tailEnd type="triangle" w="med" len="med"/>
          </a:ln>
        </p:spPr>
      </p:cxnSp>
      <p:cxnSp>
        <p:nvCxnSpPr>
          <p:cNvPr id="251" name="Google Shape;251;p27"/>
          <p:cNvCxnSpPr>
            <a:stCxn id="244" idx="2"/>
            <a:endCxn id="248" idx="0"/>
          </p:cNvCxnSpPr>
          <p:nvPr/>
        </p:nvCxnSpPr>
        <p:spPr>
          <a:xfrm>
            <a:off x="1652550" y="1219125"/>
            <a:ext cx="713400" cy="514500"/>
          </a:xfrm>
          <a:prstGeom prst="straightConnector1">
            <a:avLst/>
          </a:prstGeom>
          <a:noFill/>
          <a:ln w="28575" cap="flat" cmpd="sng">
            <a:solidFill>
              <a:schemeClr val="dk2"/>
            </a:solidFill>
            <a:prstDash val="solid"/>
            <a:round/>
            <a:headEnd type="none" w="med" len="med"/>
            <a:tailEnd type="triangle" w="med" len="med"/>
          </a:ln>
        </p:spPr>
      </p:cxnSp>
      <p:cxnSp>
        <p:nvCxnSpPr>
          <p:cNvPr id="252" name="Google Shape;252;p27"/>
          <p:cNvCxnSpPr>
            <a:stCxn id="248" idx="2"/>
            <a:endCxn id="249" idx="1"/>
          </p:cNvCxnSpPr>
          <p:nvPr/>
        </p:nvCxnSpPr>
        <p:spPr>
          <a:xfrm flipH="1">
            <a:off x="2327896" y="2371675"/>
            <a:ext cx="38100" cy="667500"/>
          </a:xfrm>
          <a:prstGeom prst="straightConnector1">
            <a:avLst/>
          </a:prstGeom>
          <a:noFill/>
          <a:ln w="28575" cap="flat" cmpd="sng">
            <a:solidFill>
              <a:schemeClr val="dk2"/>
            </a:solidFill>
            <a:prstDash val="solid"/>
            <a:round/>
            <a:headEnd type="none" w="med" len="med"/>
            <a:tailEnd type="triangle" w="med" len="med"/>
          </a:ln>
        </p:spPr>
      </p:cxnSp>
      <p:cxnSp>
        <p:nvCxnSpPr>
          <p:cNvPr id="253" name="Google Shape;253;p27"/>
          <p:cNvCxnSpPr>
            <a:stCxn id="246" idx="2"/>
            <a:endCxn id="249" idx="2"/>
          </p:cNvCxnSpPr>
          <p:nvPr/>
        </p:nvCxnSpPr>
        <p:spPr>
          <a:xfrm>
            <a:off x="919650" y="2381175"/>
            <a:ext cx="1185000" cy="981300"/>
          </a:xfrm>
          <a:prstGeom prst="straightConnector1">
            <a:avLst/>
          </a:prstGeom>
          <a:noFill/>
          <a:ln w="28575" cap="flat" cmpd="sng">
            <a:solidFill>
              <a:schemeClr val="dk2"/>
            </a:solidFill>
            <a:prstDash val="solid"/>
            <a:round/>
            <a:headEnd type="none" w="med" len="med"/>
            <a:tailEnd type="triangle" w="med" len="med"/>
          </a:ln>
        </p:spPr>
      </p:cxnSp>
      <p:cxnSp>
        <p:nvCxnSpPr>
          <p:cNvPr id="254" name="Google Shape;254;p27"/>
          <p:cNvCxnSpPr>
            <a:stCxn id="245" idx="2"/>
            <a:endCxn id="249" idx="7"/>
          </p:cNvCxnSpPr>
          <p:nvPr/>
        </p:nvCxnSpPr>
        <p:spPr>
          <a:xfrm flipH="1">
            <a:off x="3405423" y="2371699"/>
            <a:ext cx="219900" cy="667500"/>
          </a:xfrm>
          <a:prstGeom prst="straightConnector1">
            <a:avLst/>
          </a:prstGeom>
          <a:noFill/>
          <a:ln w="28575" cap="flat" cmpd="sng">
            <a:solidFill>
              <a:schemeClr val="dk2"/>
            </a:solidFill>
            <a:prstDash val="solid"/>
            <a:round/>
            <a:headEnd type="none" w="med" len="med"/>
            <a:tailEnd type="triangle" w="med" len="med"/>
          </a:ln>
        </p:spPr>
      </p:cxnSp>
      <p:cxnSp>
        <p:nvCxnSpPr>
          <p:cNvPr id="255" name="Google Shape;255;p27"/>
          <p:cNvCxnSpPr>
            <a:stCxn id="247" idx="2"/>
            <a:endCxn id="249" idx="6"/>
          </p:cNvCxnSpPr>
          <p:nvPr/>
        </p:nvCxnSpPr>
        <p:spPr>
          <a:xfrm flipH="1">
            <a:off x="3628581" y="2371675"/>
            <a:ext cx="1152900" cy="990900"/>
          </a:xfrm>
          <a:prstGeom prst="straightConnector1">
            <a:avLst/>
          </a:prstGeom>
          <a:noFill/>
          <a:ln w="28575" cap="flat" cmpd="sng">
            <a:solidFill>
              <a:schemeClr val="dk2"/>
            </a:solidFill>
            <a:prstDash val="solid"/>
            <a:round/>
            <a:headEnd type="none" w="med" len="med"/>
            <a:tailEnd type="triangle" w="med" len="med"/>
          </a:ln>
        </p:spPr>
      </p:cxnSp>
      <p:cxnSp>
        <p:nvCxnSpPr>
          <p:cNvPr id="256" name="Google Shape;256;p27"/>
          <p:cNvCxnSpPr>
            <a:stCxn id="242" idx="1"/>
            <a:endCxn id="243"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sp>
        <p:nvSpPr>
          <p:cNvPr id="257" name="Google Shape;257;p27"/>
          <p:cNvSpPr/>
          <p:nvPr/>
        </p:nvSpPr>
        <p:spPr>
          <a:xfrm>
            <a:off x="1221288" y="4353400"/>
            <a:ext cx="942900" cy="524100"/>
          </a:xfrm>
          <a:prstGeom prst="snip1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258" name="Google Shape;258;p27"/>
          <p:cNvSpPr/>
          <p:nvPr/>
        </p:nvSpPr>
        <p:spPr>
          <a:xfrm>
            <a:off x="2368713" y="4353400"/>
            <a:ext cx="995700" cy="524100"/>
          </a:xfrm>
          <a:prstGeom prst="snip1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259" name="Google Shape;259;p27"/>
          <p:cNvSpPr/>
          <p:nvPr/>
        </p:nvSpPr>
        <p:spPr>
          <a:xfrm>
            <a:off x="3593113" y="4353400"/>
            <a:ext cx="995700" cy="524100"/>
          </a:xfrm>
          <a:prstGeom prst="snip1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260" name="Google Shape;260;p27"/>
          <p:cNvCxnSpPr>
            <a:stCxn id="249" idx="4"/>
            <a:endCxn id="258" idx="3"/>
          </p:cNvCxnSpPr>
          <p:nvPr/>
        </p:nvCxnSpPr>
        <p:spPr>
          <a:xfrm>
            <a:off x="2866563" y="3819738"/>
            <a:ext cx="0" cy="533700"/>
          </a:xfrm>
          <a:prstGeom prst="straightConnector1">
            <a:avLst/>
          </a:prstGeom>
          <a:noFill/>
          <a:ln w="28575" cap="flat" cmpd="sng">
            <a:solidFill>
              <a:schemeClr val="dk2"/>
            </a:solidFill>
            <a:prstDash val="solid"/>
            <a:round/>
            <a:headEnd type="none" w="med" len="med"/>
            <a:tailEnd type="triangle" w="med" len="med"/>
          </a:ln>
        </p:spPr>
      </p:cxnSp>
      <p:cxnSp>
        <p:nvCxnSpPr>
          <p:cNvPr id="261" name="Google Shape;261;p27"/>
          <p:cNvCxnSpPr>
            <a:stCxn id="249" idx="3"/>
            <a:endCxn id="257" idx="3"/>
          </p:cNvCxnSpPr>
          <p:nvPr/>
        </p:nvCxnSpPr>
        <p:spPr>
          <a:xfrm flipH="1">
            <a:off x="1692647" y="3685827"/>
            <a:ext cx="635100" cy="667500"/>
          </a:xfrm>
          <a:prstGeom prst="straightConnector1">
            <a:avLst/>
          </a:prstGeom>
          <a:noFill/>
          <a:ln w="28575" cap="flat" cmpd="sng">
            <a:solidFill>
              <a:schemeClr val="dk2"/>
            </a:solidFill>
            <a:prstDash val="solid"/>
            <a:round/>
            <a:headEnd type="none" w="med" len="med"/>
            <a:tailEnd type="triangle" w="med" len="med"/>
          </a:ln>
        </p:spPr>
      </p:cxnSp>
      <p:cxnSp>
        <p:nvCxnSpPr>
          <p:cNvPr id="262" name="Google Shape;262;p27"/>
          <p:cNvCxnSpPr>
            <a:stCxn id="249" idx="5"/>
            <a:endCxn id="259" idx="3"/>
          </p:cNvCxnSpPr>
          <p:nvPr/>
        </p:nvCxnSpPr>
        <p:spPr>
          <a:xfrm>
            <a:off x="3405378" y="3685827"/>
            <a:ext cx="685500" cy="667500"/>
          </a:xfrm>
          <a:prstGeom prst="straightConnector1">
            <a:avLst/>
          </a:prstGeom>
          <a:noFill/>
          <a:ln w="28575" cap="flat" cmpd="sng">
            <a:solidFill>
              <a:schemeClr val="dk2"/>
            </a:solidFill>
            <a:prstDash val="solid"/>
            <a:round/>
            <a:headEnd type="none" w="med" len="med"/>
            <a:tailEnd type="triangle" w="med" len="med"/>
          </a:ln>
        </p:spPr>
      </p:cxnSp>
      <p:cxnSp>
        <p:nvCxnSpPr>
          <p:cNvPr id="263" name="Google Shape;263;p27"/>
          <p:cNvCxnSpPr>
            <a:stCxn id="243" idx="2"/>
            <a:endCxn id="245"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264" name="Google Shape;264;p27"/>
          <p:cNvCxnSpPr>
            <a:stCxn id="243" idx="2"/>
            <a:endCxn id="247"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sp>
        <p:nvSpPr>
          <p:cNvPr id="265" name="Google Shape;265;p27"/>
          <p:cNvSpPr/>
          <p:nvPr/>
        </p:nvSpPr>
        <p:spPr>
          <a:xfrm>
            <a:off x="381000" y="18954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66" name="Google Shape;266;p27"/>
          <p:cNvSpPr/>
          <p:nvPr/>
        </p:nvSpPr>
        <p:spPr>
          <a:xfrm>
            <a:off x="1913896" y="18859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267" name="Google Shape;267;p27"/>
          <p:cNvSpPr/>
          <p:nvPr/>
        </p:nvSpPr>
        <p:spPr>
          <a:xfrm>
            <a:off x="533400" y="20478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68" name="Google Shape;268;p27"/>
          <p:cNvSpPr/>
          <p:nvPr/>
        </p:nvSpPr>
        <p:spPr>
          <a:xfrm>
            <a:off x="2066296" y="20383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269" name="Google Shape;269;p27"/>
          <p:cNvSpPr/>
          <p:nvPr/>
        </p:nvSpPr>
        <p:spPr>
          <a:xfrm>
            <a:off x="685800" y="22002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70" name="Google Shape;270;p27"/>
          <p:cNvSpPr/>
          <p:nvPr/>
        </p:nvSpPr>
        <p:spPr>
          <a:xfrm>
            <a:off x="2218696" y="21907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Building the Quire Book</a:t>
            </a:r>
            <a:endParaRPr/>
          </a:p>
        </p:txBody>
      </p:sp>
      <p:sp>
        <p:nvSpPr>
          <p:cNvPr id="276" name="Google Shape;276;p28"/>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We’re going to run three commands in Quire then check the output matches our expectations:</a:t>
            </a:r>
            <a:endParaRPr/>
          </a:p>
          <a:p>
            <a:pPr marL="457200" lvl="0" indent="-342900" algn="l" rtl="0">
              <a:spcBef>
                <a:spcPts val="1200"/>
              </a:spcBef>
              <a:spcAft>
                <a:spcPts val="0"/>
              </a:spcAft>
              <a:buSzPts val="1800"/>
              <a:buAutoNum type="arabicPeriod"/>
            </a:pPr>
            <a:r>
              <a:rPr lang="en-GB"/>
              <a:t>Run </a:t>
            </a:r>
            <a:r>
              <a:rPr lang="en-GB" b="1"/>
              <a:t>quire preview</a:t>
            </a:r>
            <a:r>
              <a:rPr lang="en-GB"/>
              <a:t> and see the preview in a web browser</a:t>
            </a:r>
            <a:endParaRPr/>
          </a:p>
          <a:p>
            <a:pPr marL="457200" lvl="0" indent="-342900" algn="l" rtl="0">
              <a:spcBef>
                <a:spcPts val="1000"/>
              </a:spcBef>
              <a:spcAft>
                <a:spcPts val="0"/>
              </a:spcAft>
              <a:buSzPts val="1800"/>
              <a:buAutoNum type="arabicPeriod"/>
            </a:pPr>
            <a:r>
              <a:rPr lang="en-GB"/>
              <a:t>Run </a:t>
            </a:r>
            <a:r>
              <a:rPr lang="en-GB" b="1"/>
              <a:t>quire build</a:t>
            </a:r>
            <a:endParaRPr b="1"/>
          </a:p>
          <a:p>
            <a:pPr marL="457200" lvl="0" indent="-342900" algn="l" rtl="0">
              <a:spcBef>
                <a:spcPts val="1000"/>
              </a:spcBef>
              <a:spcAft>
                <a:spcPts val="0"/>
              </a:spcAft>
              <a:buSzPts val="1800"/>
              <a:buAutoNum type="arabicPeriod"/>
            </a:pPr>
            <a:r>
              <a:rPr lang="en-GB"/>
              <a:t>Run </a:t>
            </a:r>
            <a:r>
              <a:rPr lang="en-GB" b="1"/>
              <a:t>quire pdf</a:t>
            </a:r>
            <a:r>
              <a:rPr lang="en-GB"/>
              <a:t> and you will check the output document</a:t>
            </a:r>
            <a:endParaRPr/>
          </a:p>
          <a:p>
            <a:pPr marL="0" lvl="0" indent="0" algn="l" rtl="0">
              <a:spcBef>
                <a:spcPts val="1000"/>
              </a:spcBef>
              <a:spcAft>
                <a:spcPts val="0"/>
              </a:spcAft>
              <a:buNone/>
            </a:pPr>
            <a:endParaRPr/>
          </a:p>
          <a:p>
            <a:pPr marL="0" lvl="0" indent="0" algn="l" rtl="0">
              <a:spcBef>
                <a:spcPts val="1200"/>
              </a:spcBef>
              <a:spcAft>
                <a:spcPts val="1200"/>
              </a:spcAft>
              <a:buNone/>
            </a:pPr>
            <a:r>
              <a:rPr lang="en-GB"/>
              <a:t>DEMO TIME!</a:t>
            </a:r>
            <a:endParaRPr/>
          </a:p>
        </p:txBody>
      </p:sp>
      <p:sp>
        <p:nvSpPr>
          <p:cNvPr id="277" name="Google Shape;27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Checking the Quire book</a:t>
            </a:r>
            <a:endParaRPr/>
          </a:p>
        </p:txBody>
      </p:sp>
      <p:sp>
        <p:nvSpPr>
          <p:cNvPr id="283" name="Google Shape;283;p29"/>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Whilst you have been at lunch we have been checking the Quire output… </a:t>
            </a:r>
            <a:endParaRPr/>
          </a:p>
          <a:p>
            <a:pPr marL="0" lvl="0" indent="0" algn="l" rtl="0">
              <a:spcBef>
                <a:spcPts val="1200"/>
              </a:spcBef>
              <a:spcAft>
                <a:spcPts val="0"/>
              </a:spcAft>
              <a:buNone/>
            </a:pPr>
            <a:r>
              <a:rPr lang="en-GB"/>
              <a:t>Return to your worksheet for today’s session, starting from Step 9. </a:t>
            </a:r>
            <a:endParaRPr/>
          </a:p>
          <a:p>
            <a:pPr marL="457200" lvl="0" indent="-342900" algn="l" rtl="0">
              <a:spcBef>
                <a:spcPts val="1200"/>
              </a:spcBef>
              <a:spcAft>
                <a:spcPts val="0"/>
              </a:spcAft>
              <a:buSzPts val="1800"/>
              <a:buAutoNum type="arabicPeriod"/>
            </a:pPr>
            <a:r>
              <a:rPr lang="en-GB"/>
              <a:t>Open the shared folder ‘cheney_book’. Inside this folder look for the file </a:t>
            </a:r>
            <a:r>
              <a:rPr lang="en-GB">
                <a:highlight>
                  <a:srgbClr val="A2A9B1"/>
                </a:highlight>
                <a:latin typeface="Open Sans"/>
                <a:ea typeface="Open Sans"/>
                <a:cs typeface="Open Sans"/>
                <a:sym typeface="Open Sans"/>
              </a:rPr>
              <a:t>pagedjs.pdf</a:t>
            </a:r>
            <a:r>
              <a:rPr lang="en-GB"/>
              <a:t> - this is the PDF created by Quire using our book data.</a:t>
            </a:r>
            <a:endParaRPr/>
          </a:p>
          <a:p>
            <a:pPr marL="457200" lvl="0" indent="-342900" algn="l" rtl="0">
              <a:spcBef>
                <a:spcPts val="1000"/>
              </a:spcBef>
              <a:spcAft>
                <a:spcPts val="0"/>
              </a:spcAft>
              <a:buSzPts val="1800"/>
              <a:buAutoNum type="arabicPeriod"/>
            </a:pPr>
            <a:r>
              <a:rPr lang="en-GB"/>
              <a:t>Page through the PDF until you find the page for your group’s Ashmolean object.</a:t>
            </a:r>
            <a:endParaRPr/>
          </a:p>
          <a:p>
            <a:pPr marL="457200" lvl="0" indent="-342900" algn="l" rtl="0">
              <a:spcBef>
                <a:spcPts val="1000"/>
              </a:spcBef>
              <a:spcAft>
                <a:spcPts val="0"/>
              </a:spcAft>
              <a:buClr>
                <a:srgbClr val="9900FF"/>
              </a:buClr>
              <a:buSzPts val="1800"/>
              <a:buChar char="●"/>
            </a:pPr>
            <a:r>
              <a:rPr lang="en-GB" i="1">
                <a:solidFill>
                  <a:srgbClr val="9900FF"/>
                </a:solidFill>
              </a:rPr>
              <a:t>Does it include your observations as a table? Can you see how these have been derived from the key-value pairs you entered?</a:t>
            </a:r>
            <a:endParaRPr i="1">
              <a:solidFill>
                <a:srgbClr val="9900FF"/>
              </a:solidFill>
            </a:endParaRPr>
          </a:p>
          <a:p>
            <a:pPr marL="457200" lvl="0" indent="-342900" algn="l" rtl="0">
              <a:spcBef>
                <a:spcPts val="0"/>
              </a:spcBef>
              <a:spcAft>
                <a:spcPts val="0"/>
              </a:spcAft>
              <a:buClr>
                <a:srgbClr val="9900FF"/>
              </a:buClr>
              <a:buSzPts val="1800"/>
              <a:buChar char="●"/>
            </a:pPr>
            <a:r>
              <a:rPr lang="en-GB" i="1">
                <a:solidFill>
                  <a:srgbClr val="9900FF"/>
                </a:solidFill>
              </a:rPr>
              <a:t>Is there a picture of the object automatically included from the Ashmolean object record?</a:t>
            </a:r>
            <a:endParaRPr i="1">
              <a:solidFill>
                <a:srgbClr val="9900FF"/>
              </a:solidFill>
            </a:endParaRPr>
          </a:p>
          <a:p>
            <a:pPr marL="457200" lvl="0" indent="-342900" algn="l" rtl="0">
              <a:spcBef>
                <a:spcPts val="0"/>
              </a:spcBef>
              <a:spcAft>
                <a:spcPts val="0"/>
              </a:spcAft>
              <a:buClr>
                <a:srgbClr val="9900FF"/>
              </a:buClr>
              <a:buSzPts val="1800"/>
              <a:buChar char="●"/>
            </a:pPr>
            <a:r>
              <a:rPr lang="en-GB" i="1">
                <a:solidFill>
                  <a:srgbClr val="9900FF"/>
                </a:solidFill>
              </a:rPr>
              <a:t>Is your story present and correct? Is your story formatted and styled as you expect?</a:t>
            </a:r>
            <a:endParaRPr i="1">
              <a:solidFill>
                <a:srgbClr val="9900FF"/>
              </a:solidFill>
            </a:endParaRPr>
          </a:p>
          <a:p>
            <a:pPr marL="0" lvl="0" indent="0" algn="l" rtl="0">
              <a:spcBef>
                <a:spcPts val="1000"/>
              </a:spcBef>
              <a:spcAft>
                <a:spcPts val="1000"/>
              </a:spcAft>
              <a:buNone/>
            </a:pPr>
            <a:r>
              <a:rPr lang="en-GB"/>
              <a:t>If any of these are missing or incorrect, let your teacher know - we may need to debug your data to uncover and correct any problems.</a:t>
            </a:r>
            <a:endParaRPr/>
          </a:p>
        </p:txBody>
      </p:sp>
      <p:sp>
        <p:nvSpPr>
          <p:cNvPr id="284" name="Google Shape;28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Final thoughts…</a:t>
            </a:r>
            <a:endParaRPr/>
          </a:p>
        </p:txBody>
      </p:sp>
      <p:sp>
        <p:nvSpPr>
          <p:cNvPr id="290" name="Google Shape;290;p30"/>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700"/>
              <a:t>When you go home tonight and tell your parent about what you did today, what will you say? Can you use the diagram to help you? Write a short paragraph in a new document in the shared ‘student_summaries’ folder</a:t>
            </a:r>
            <a:endParaRPr sz="1700">
              <a:highlight>
                <a:schemeClr val="accent6"/>
              </a:highlight>
            </a:endParaRPr>
          </a:p>
        </p:txBody>
      </p:sp>
      <p:sp>
        <p:nvSpPr>
          <p:cNvPr id="291" name="Google Shape;29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grpSp>
        <p:nvGrpSpPr>
          <p:cNvPr id="292" name="Google Shape;292;p30"/>
          <p:cNvGrpSpPr/>
          <p:nvPr/>
        </p:nvGrpSpPr>
        <p:grpSpPr>
          <a:xfrm>
            <a:off x="656249" y="1819422"/>
            <a:ext cx="7939695" cy="3134279"/>
            <a:chOff x="228600" y="581025"/>
            <a:chExt cx="8519900" cy="4296475"/>
          </a:xfrm>
        </p:grpSpPr>
        <p:sp>
          <p:nvSpPr>
            <p:cNvPr id="293" name="Google Shape;293;p30"/>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294" name="Google Shape;294;p30"/>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 Art</a:t>
              </a:r>
              <a:endParaRPr sz="1800" b="1">
                <a:latin typeface="Calibri"/>
                <a:ea typeface="Calibri"/>
                <a:cs typeface="Calibri"/>
                <a:sym typeface="Calibri"/>
              </a:endParaRPr>
            </a:p>
          </p:txBody>
        </p:sp>
        <p:sp>
          <p:nvSpPr>
            <p:cNvPr id="295" name="Google Shape;295;p30"/>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296" name="Google Shape;296;p30"/>
            <p:cNvSpPr/>
            <p:nvPr/>
          </p:nvSpPr>
          <p:spPr>
            <a:xfrm>
              <a:off x="819150" y="581025"/>
              <a:ext cx="1666800" cy="6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Student Notes</a:t>
              </a:r>
              <a:endParaRPr sz="1800">
                <a:latin typeface="Calibri"/>
                <a:ea typeface="Calibri"/>
                <a:cs typeface="Calibri"/>
                <a:sym typeface="Calibri"/>
              </a:endParaRPr>
            </a:p>
          </p:txBody>
        </p:sp>
        <p:sp>
          <p:nvSpPr>
            <p:cNvPr id="297" name="Google Shape;297;p30"/>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298" name="Google Shape;298;p30"/>
            <p:cNvSpPr/>
            <p:nvPr/>
          </p:nvSpPr>
          <p:spPr>
            <a:xfrm>
              <a:off x="228600" y="17430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299" name="Google Shape;299;p30"/>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sp>
          <p:nvSpPr>
            <p:cNvPr id="300" name="Google Shape;300;p30"/>
            <p:cNvSpPr/>
            <p:nvPr/>
          </p:nvSpPr>
          <p:spPr>
            <a:xfrm>
              <a:off x="1761496" y="17335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301" name="Google Shape;301;p30"/>
            <p:cNvSpPr/>
            <p:nvPr/>
          </p:nvSpPr>
          <p:spPr>
            <a:xfrm>
              <a:off x="2104563" y="2905338"/>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cxnSp>
          <p:nvCxnSpPr>
            <p:cNvPr id="302" name="Google Shape;302;p30"/>
            <p:cNvCxnSpPr>
              <a:stCxn id="296" idx="2"/>
              <a:endCxn id="298" idx="0"/>
            </p:cNvCxnSpPr>
            <p:nvPr/>
          </p:nvCxnSpPr>
          <p:spPr>
            <a:xfrm flipH="1">
              <a:off x="919650" y="1219125"/>
              <a:ext cx="732900" cy="524100"/>
            </a:xfrm>
            <a:prstGeom prst="straightConnector1">
              <a:avLst/>
            </a:prstGeom>
            <a:noFill/>
            <a:ln w="28575" cap="flat" cmpd="sng">
              <a:solidFill>
                <a:schemeClr val="dk2"/>
              </a:solidFill>
              <a:prstDash val="solid"/>
              <a:round/>
              <a:headEnd type="none" w="med" len="med"/>
              <a:tailEnd type="triangle" w="med" len="med"/>
            </a:ln>
          </p:spPr>
        </p:cxnSp>
        <p:cxnSp>
          <p:nvCxnSpPr>
            <p:cNvPr id="303" name="Google Shape;303;p30"/>
            <p:cNvCxnSpPr>
              <a:stCxn id="296" idx="2"/>
              <a:endCxn id="300" idx="0"/>
            </p:cNvCxnSpPr>
            <p:nvPr/>
          </p:nvCxnSpPr>
          <p:spPr>
            <a:xfrm>
              <a:off x="1652550" y="1219125"/>
              <a:ext cx="713400" cy="514500"/>
            </a:xfrm>
            <a:prstGeom prst="straightConnector1">
              <a:avLst/>
            </a:prstGeom>
            <a:noFill/>
            <a:ln w="28575" cap="flat" cmpd="sng">
              <a:solidFill>
                <a:schemeClr val="dk2"/>
              </a:solidFill>
              <a:prstDash val="solid"/>
              <a:round/>
              <a:headEnd type="none" w="med" len="med"/>
              <a:tailEnd type="triangle" w="med" len="med"/>
            </a:ln>
          </p:spPr>
        </p:cxnSp>
        <p:cxnSp>
          <p:nvCxnSpPr>
            <p:cNvPr id="304" name="Google Shape;304;p30"/>
            <p:cNvCxnSpPr>
              <a:stCxn id="300" idx="2"/>
              <a:endCxn id="301" idx="1"/>
            </p:cNvCxnSpPr>
            <p:nvPr/>
          </p:nvCxnSpPr>
          <p:spPr>
            <a:xfrm flipH="1">
              <a:off x="2327896" y="2371675"/>
              <a:ext cx="38100" cy="667500"/>
            </a:xfrm>
            <a:prstGeom prst="straightConnector1">
              <a:avLst/>
            </a:prstGeom>
            <a:noFill/>
            <a:ln w="28575" cap="flat" cmpd="sng">
              <a:solidFill>
                <a:schemeClr val="dk2"/>
              </a:solidFill>
              <a:prstDash val="solid"/>
              <a:round/>
              <a:headEnd type="none" w="med" len="med"/>
              <a:tailEnd type="triangle" w="med" len="med"/>
            </a:ln>
          </p:spPr>
        </p:cxnSp>
        <p:cxnSp>
          <p:nvCxnSpPr>
            <p:cNvPr id="305" name="Google Shape;305;p30"/>
            <p:cNvCxnSpPr>
              <a:stCxn id="298" idx="2"/>
              <a:endCxn id="301" idx="2"/>
            </p:cNvCxnSpPr>
            <p:nvPr/>
          </p:nvCxnSpPr>
          <p:spPr>
            <a:xfrm>
              <a:off x="919650" y="2381175"/>
              <a:ext cx="1185000" cy="981300"/>
            </a:xfrm>
            <a:prstGeom prst="straightConnector1">
              <a:avLst/>
            </a:prstGeom>
            <a:noFill/>
            <a:ln w="28575" cap="flat" cmpd="sng">
              <a:solidFill>
                <a:schemeClr val="dk2"/>
              </a:solidFill>
              <a:prstDash val="solid"/>
              <a:round/>
              <a:headEnd type="none" w="med" len="med"/>
              <a:tailEnd type="triangle" w="med" len="med"/>
            </a:ln>
          </p:spPr>
        </p:cxnSp>
        <p:cxnSp>
          <p:nvCxnSpPr>
            <p:cNvPr id="306" name="Google Shape;306;p30"/>
            <p:cNvCxnSpPr>
              <a:stCxn id="297" idx="2"/>
              <a:endCxn id="301" idx="7"/>
            </p:cNvCxnSpPr>
            <p:nvPr/>
          </p:nvCxnSpPr>
          <p:spPr>
            <a:xfrm flipH="1">
              <a:off x="3405423" y="2371699"/>
              <a:ext cx="219900" cy="667500"/>
            </a:xfrm>
            <a:prstGeom prst="straightConnector1">
              <a:avLst/>
            </a:prstGeom>
            <a:noFill/>
            <a:ln w="28575" cap="flat" cmpd="sng">
              <a:solidFill>
                <a:schemeClr val="dk2"/>
              </a:solidFill>
              <a:prstDash val="solid"/>
              <a:round/>
              <a:headEnd type="none" w="med" len="med"/>
              <a:tailEnd type="triangle" w="med" len="med"/>
            </a:ln>
          </p:spPr>
        </p:cxnSp>
        <p:cxnSp>
          <p:nvCxnSpPr>
            <p:cNvPr id="307" name="Google Shape;307;p30"/>
            <p:cNvCxnSpPr>
              <a:stCxn id="299" idx="2"/>
              <a:endCxn id="301" idx="6"/>
            </p:cNvCxnSpPr>
            <p:nvPr/>
          </p:nvCxnSpPr>
          <p:spPr>
            <a:xfrm flipH="1">
              <a:off x="3628581" y="2371675"/>
              <a:ext cx="1152900" cy="990900"/>
            </a:xfrm>
            <a:prstGeom prst="straightConnector1">
              <a:avLst/>
            </a:prstGeom>
            <a:noFill/>
            <a:ln w="28575" cap="flat" cmpd="sng">
              <a:solidFill>
                <a:schemeClr val="dk2"/>
              </a:solidFill>
              <a:prstDash val="solid"/>
              <a:round/>
              <a:headEnd type="none" w="med" len="med"/>
              <a:tailEnd type="triangle" w="med" len="med"/>
            </a:ln>
          </p:spPr>
        </p:cxnSp>
        <p:cxnSp>
          <p:nvCxnSpPr>
            <p:cNvPr id="308" name="Google Shape;308;p30"/>
            <p:cNvCxnSpPr>
              <a:stCxn id="294" idx="1"/>
              <a:endCxn id="295"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sp>
          <p:nvSpPr>
            <p:cNvPr id="309" name="Google Shape;309;p30"/>
            <p:cNvSpPr/>
            <p:nvPr/>
          </p:nvSpPr>
          <p:spPr>
            <a:xfrm>
              <a:off x="1221288" y="4353400"/>
              <a:ext cx="942900" cy="524100"/>
            </a:xfrm>
            <a:prstGeom prst="snip1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310" name="Google Shape;310;p30"/>
            <p:cNvSpPr/>
            <p:nvPr/>
          </p:nvSpPr>
          <p:spPr>
            <a:xfrm>
              <a:off x="2368713" y="4353400"/>
              <a:ext cx="995700" cy="524100"/>
            </a:xfrm>
            <a:prstGeom prst="snip1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311" name="Google Shape;311;p30"/>
            <p:cNvSpPr/>
            <p:nvPr/>
          </p:nvSpPr>
          <p:spPr>
            <a:xfrm>
              <a:off x="3593113" y="4353400"/>
              <a:ext cx="995700" cy="524100"/>
            </a:xfrm>
            <a:prstGeom prst="snip1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a:latin typeface="Calibri"/>
                  <a:ea typeface="Calibri"/>
                  <a:cs typeface="Calibri"/>
                  <a:sym typeface="Calibri"/>
                </a:rPr>
                <a:t>website</a:t>
              </a:r>
              <a:endParaRPr sz="1700">
                <a:latin typeface="Calibri"/>
                <a:ea typeface="Calibri"/>
                <a:cs typeface="Calibri"/>
                <a:sym typeface="Calibri"/>
              </a:endParaRPr>
            </a:p>
          </p:txBody>
        </p:sp>
        <p:cxnSp>
          <p:nvCxnSpPr>
            <p:cNvPr id="312" name="Google Shape;312;p30"/>
            <p:cNvCxnSpPr>
              <a:stCxn id="301" idx="4"/>
              <a:endCxn id="310" idx="3"/>
            </p:cNvCxnSpPr>
            <p:nvPr/>
          </p:nvCxnSpPr>
          <p:spPr>
            <a:xfrm>
              <a:off x="2866563" y="3819738"/>
              <a:ext cx="0" cy="533700"/>
            </a:xfrm>
            <a:prstGeom prst="straightConnector1">
              <a:avLst/>
            </a:prstGeom>
            <a:noFill/>
            <a:ln w="28575" cap="flat" cmpd="sng">
              <a:solidFill>
                <a:schemeClr val="dk2"/>
              </a:solidFill>
              <a:prstDash val="solid"/>
              <a:round/>
              <a:headEnd type="none" w="med" len="med"/>
              <a:tailEnd type="triangle" w="med" len="med"/>
            </a:ln>
          </p:spPr>
        </p:cxnSp>
        <p:cxnSp>
          <p:nvCxnSpPr>
            <p:cNvPr id="313" name="Google Shape;313;p30"/>
            <p:cNvCxnSpPr>
              <a:stCxn id="301" idx="3"/>
              <a:endCxn id="309" idx="3"/>
            </p:cNvCxnSpPr>
            <p:nvPr/>
          </p:nvCxnSpPr>
          <p:spPr>
            <a:xfrm flipH="1">
              <a:off x="1692647" y="3685827"/>
              <a:ext cx="635100" cy="667500"/>
            </a:xfrm>
            <a:prstGeom prst="straightConnector1">
              <a:avLst/>
            </a:prstGeom>
            <a:noFill/>
            <a:ln w="28575" cap="flat" cmpd="sng">
              <a:solidFill>
                <a:schemeClr val="dk2"/>
              </a:solidFill>
              <a:prstDash val="solid"/>
              <a:round/>
              <a:headEnd type="none" w="med" len="med"/>
              <a:tailEnd type="triangle" w="med" len="med"/>
            </a:ln>
          </p:spPr>
        </p:cxnSp>
        <p:cxnSp>
          <p:nvCxnSpPr>
            <p:cNvPr id="314" name="Google Shape;314;p30"/>
            <p:cNvCxnSpPr>
              <a:stCxn id="301" idx="5"/>
              <a:endCxn id="311" idx="3"/>
            </p:cNvCxnSpPr>
            <p:nvPr/>
          </p:nvCxnSpPr>
          <p:spPr>
            <a:xfrm>
              <a:off x="3405378" y="3685827"/>
              <a:ext cx="685500" cy="667500"/>
            </a:xfrm>
            <a:prstGeom prst="straightConnector1">
              <a:avLst/>
            </a:prstGeom>
            <a:noFill/>
            <a:ln w="28575" cap="flat" cmpd="sng">
              <a:solidFill>
                <a:schemeClr val="dk2"/>
              </a:solidFill>
              <a:prstDash val="solid"/>
              <a:round/>
              <a:headEnd type="none" w="med" len="med"/>
              <a:tailEnd type="triangle" w="med" len="med"/>
            </a:ln>
          </p:spPr>
        </p:cxnSp>
        <p:cxnSp>
          <p:nvCxnSpPr>
            <p:cNvPr id="315" name="Google Shape;315;p30"/>
            <p:cNvCxnSpPr>
              <a:stCxn id="295" idx="2"/>
              <a:endCxn id="297"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316" name="Google Shape;316;p30"/>
            <p:cNvCxnSpPr>
              <a:stCxn id="295" idx="2"/>
              <a:endCxn id="299"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Google Shape;321;p31"/>
          <p:cNvSpPr txBox="1">
            <a:spLocks noGrp="1"/>
          </p:cNvSpPr>
          <p:nvPr>
            <p:ph type="body" idx="1"/>
          </p:nvPr>
        </p:nvSpPr>
        <p:spPr>
          <a:xfrm>
            <a:off x="123750" y="104775"/>
            <a:ext cx="8897400" cy="49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Title? </a:t>
            </a:r>
            <a:endParaRPr/>
          </a:p>
        </p:txBody>
      </p:sp>
      <p:sp>
        <p:nvSpPr>
          <p:cNvPr id="322" name="Google Shape;32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sp>
        <p:nvSpPr>
          <p:cNvPr id="323" name="Google Shape;323;p31"/>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324" name="Google Shape;324;p31"/>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LinkedArt</a:t>
            </a:r>
            <a:endParaRPr sz="1800" b="1">
              <a:latin typeface="Calibri"/>
              <a:ea typeface="Calibri"/>
              <a:cs typeface="Calibri"/>
              <a:sym typeface="Calibri"/>
            </a:endParaRPr>
          </a:p>
        </p:txBody>
      </p:sp>
      <p:sp>
        <p:nvSpPr>
          <p:cNvPr id="325" name="Google Shape;325;p31"/>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326" name="Google Shape;326;p31"/>
          <p:cNvSpPr/>
          <p:nvPr/>
        </p:nvSpPr>
        <p:spPr>
          <a:xfrm>
            <a:off x="819150" y="581025"/>
            <a:ext cx="1666800" cy="63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Student Notes</a:t>
            </a:r>
            <a:endParaRPr sz="1800">
              <a:latin typeface="Calibri"/>
              <a:ea typeface="Calibri"/>
              <a:cs typeface="Calibri"/>
              <a:sym typeface="Calibri"/>
            </a:endParaRPr>
          </a:p>
        </p:txBody>
      </p:sp>
      <p:sp>
        <p:nvSpPr>
          <p:cNvPr id="327" name="Google Shape;327;p31"/>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328" name="Google Shape;328;p31"/>
          <p:cNvSpPr/>
          <p:nvPr/>
        </p:nvSpPr>
        <p:spPr>
          <a:xfrm>
            <a:off x="228600" y="1743075"/>
            <a:ext cx="13821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Markdown</a:t>
            </a:r>
            <a:endParaRPr sz="1800" b="1">
              <a:latin typeface="Calibri"/>
              <a:ea typeface="Calibri"/>
              <a:cs typeface="Calibri"/>
              <a:sym typeface="Calibri"/>
            </a:endParaRPr>
          </a:p>
        </p:txBody>
      </p:sp>
      <p:sp>
        <p:nvSpPr>
          <p:cNvPr id="329" name="Google Shape;329;p31"/>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sp>
        <p:nvSpPr>
          <p:cNvPr id="330" name="Google Shape;330;p31"/>
          <p:cNvSpPr/>
          <p:nvPr/>
        </p:nvSpPr>
        <p:spPr>
          <a:xfrm>
            <a:off x="1761496" y="1733575"/>
            <a:ext cx="12090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Photos</a:t>
            </a:r>
            <a:endParaRPr sz="1800" b="1">
              <a:latin typeface="Calibri"/>
              <a:ea typeface="Calibri"/>
              <a:cs typeface="Calibri"/>
              <a:sym typeface="Calibri"/>
            </a:endParaRPr>
          </a:p>
        </p:txBody>
      </p:sp>
      <p:sp>
        <p:nvSpPr>
          <p:cNvPr id="331" name="Google Shape;331;p31"/>
          <p:cNvSpPr/>
          <p:nvPr/>
        </p:nvSpPr>
        <p:spPr>
          <a:xfrm>
            <a:off x="2104563" y="2905338"/>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cxnSp>
        <p:nvCxnSpPr>
          <p:cNvPr id="332" name="Google Shape;332;p31"/>
          <p:cNvCxnSpPr>
            <a:stCxn id="326" idx="2"/>
            <a:endCxn id="328" idx="0"/>
          </p:cNvCxnSpPr>
          <p:nvPr/>
        </p:nvCxnSpPr>
        <p:spPr>
          <a:xfrm flipH="1">
            <a:off x="919650" y="1219125"/>
            <a:ext cx="732900" cy="524100"/>
          </a:xfrm>
          <a:prstGeom prst="straightConnector1">
            <a:avLst/>
          </a:prstGeom>
          <a:noFill/>
          <a:ln w="28575" cap="flat" cmpd="sng">
            <a:solidFill>
              <a:schemeClr val="dk2"/>
            </a:solidFill>
            <a:prstDash val="solid"/>
            <a:round/>
            <a:headEnd type="none" w="med" len="med"/>
            <a:tailEnd type="triangle" w="med" len="med"/>
          </a:ln>
        </p:spPr>
      </p:cxnSp>
      <p:cxnSp>
        <p:nvCxnSpPr>
          <p:cNvPr id="333" name="Google Shape;333;p31"/>
          <p:cNvCxnSpPr>
            <a:stCxn id="326" idx="2"/>
            <a:endCxn id="330" idx="0"/>
          </p:cNvCxnSpPr>
          <p:nvPr/>
        </p:nvCxnSpPr>
        <p:spPr>
          <a:xfrm>
            <a:off x="1652550" y="1219125"/>
            <a:ext cx="713400" cy="514500"/>
          </a:xfrm>
          <a:prstGeom prst="straightConnector1">
            <a:avLst/>
          </a:prstGeom>
          <a:noFill/>
          <a:ln w="28575" cap="flat" cmpd="sng">
            <a:solidFill>
              <a:schemeClr val="dk2"/>
            </a:solidFill>
            <a:prstDash val="solid"/>
            <a:round/>
            <a:headEnd type="none" w="med" len="med"/>
            <a:tailEnd type="triangle" w="med" len="med"/>
          </a:ln>
        </p:spPr>
      </p:cxnSp>
      <p:cxnSp>
        <p:nvCxnSpPr>
          <p:cNvPr id="334" name="Google Shape;334;p31"/>
          <p:cNvCxnSpPr>
            <a:stCxn id="330" idx="2"/>
            <a:endCxn id="331" idx="1"/>
          </p:cNvCxnSpPr>
          <p:nvPr/>
        </p:nvCxnSpPr>
        <p:spPr>
          <a:xfrm flipH="1">
            <a:off x="2327896" y="2371675"/>
            <a:ext cx="38100" cy="667500"/>
          </a:xfrm>
          <a:prstGeom prst="straightConnector1">
            <a:avLst/>
          </a:prstGeom>
          <a:noFill/>
          <a:ln w="28575" cap="flat" cmpd="sng">
            <a:solidFill>
              <a:schemeClr val="dk2"/>
            </a:solidFill>
            <a:prstDash val="solid"/>
            <a:round/>
            <a:headEnd type="none" w="med" len="med"/>
            <a:tailEnd type="triangle" w="med" len="med"/>
          </a:ln>
        </p:spPr>
      </p:cxnSp>
      <p:cxnSp>
        <p:nvCxnSpPr>
          <p:cNvPr id="335" name="Google Shape;335;p31"/>
          <p:cNvCxnSpPr>
            <a:stCxn id="328" idx="2"/>
            <a:endCxn id="331" idx="2"/>
          </p:cNvCxnSpPr>
          <p:nvPr/>
        </p:nvCxnSpPr>
        <p:spPr>
          <a:xfrm>
            <a:off x="919650" y="2381175"/>
            <a:ext cx="1185000" cy="981300"/>
          </a:xfrm>
          <a:prstGeom prst="straightConnector1">
            <a:avLst/>
          </a:prstGeom>
          <a:noFill/>
          <a:ln w="28575" cap="flat" cmpd="sng">
            <a:solidFill>
              <a:schemeClr val="dk2"/>
            </a:solidFill>
            <a:prstDash val="solid"/>
            <a:round/>
            <a:headEnd type="none" w="med" len="med"/>
            <a:tailEnd type="triangle" w="med" len="med"/>
          </a:ln>
        </p:spPr>
      </p:cxnSp>
      <p:cxnSp>
        <p:nvCxnSpPr>
          <p:cNvPr id="336" name="Google Shape;336;p31"/>
          <p:cNvCxnSpPr>
            <a:stCxn id="327" idx="2"/>
            <a:endCxn id="331" idx="7"/>
          </p:cNvCxnSpPr>
          <p:nvPr/>
        </p:nvCxnSpPr>
        <p:spPr>
          <a:xfrm flipH="1">
            <a:off x="3405423" y="2371699"/>
            <a:ext cx="219900" cy="667500"/>
          </a:xfrm>
          <a:prstGeom prst="straightConnector1">
            <a:avLst/>
          </a:prstGeom>
          <a:noFill/>
          <a:ln w="28575" cap="flat" cmpd="sng">
            <a:solidFill>
              <a:schemeClr val="dk2"/>
            </a:solidFill>
            <a:prstDash val="solid"/>
            <a:round/>
            <a:headEnd type="none" w="med" len="med"/>
            <a:tailEnd type="triangle" w="med" len="med"/>
          </a:ln>
        </p:spPr>
      </p:cxnSp>
      <p:cxnSp>
        <p:nvCxnSpPr>
          <p:cNvPr id="337" name="Google Shape;337;p31"/>
          <p:cNvCxnSpPr>
            <a:stCxn id="329" idx="2"/>
            <a:endCxn id="331" idx="6"/>
          </p:cNvCxnSpPr>
          <p:nvPr/>
        </p:nvCxnSpPr>
        <p:spPr>
          <a:xfrm flipH="1">
            <a:off x="3628581" y="2371675"/>
            <a:ext cx="1152900" cy="990900"/>
          </a:xfrm>
          <a:prstGeom prst="straightConnector1">
            <a:avLst/>
          </a:prstGeom>
          <a:noFill/>
          <a:ln w="28575" cap="flat" cmpd="sng">
            <a:solidFill>
              <a:schemeClr val="dk2"/>
            </a:solidFill>
            <a:prstDash val="solid"/>
            <a:round/>
            <a:headEnd type="none" w="med" len="med"/>
            <a:tailEnd type="triangle" w="med" len="med"/>
          </a:ln>
        </p:spPr>
      </p:cxnSp>
      <p:cxnSp>
        <p:nvCxnSpPr>
          <p:cNvPr id="338" name="Google Shape;338;p31"/>
          <p:cNvCxnSpPr>
            <a:stCxn id="324" idx="1"/>
            <a:endCxn id="325"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sp>
        <p:nvSpPr>
          <p:cNvPr id="339" name="Google Shape;339;p31"/>
          <p:cNvSpPr/>
          <p:nvPr/>
        </p:nvSpPr>
        <p:spPr>
          <a:xfrm>
            <a:off x="1221288" y="4353400"/>
            <a:ext cx="942900" cy="524100"/>
          </a:xfrm>
          <a:prstGeom prst="snip1Rect">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340" name="Google Shape;340;p31"/>
          <p:cNvSpPr/>
          <p:nvPr/>
        </p:nvSpPr>
        <p:spPr>
          <a:xfrm>
            <a:off x="2368713" y="4353400"/>
            <a:ext cx="995700" cy="524100"/>
          </a:xfrm>
          <a:prstGeom prst="snip1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341" name="Google Shape;341;p31"/>
          <p:cNvSpPr/>
          <p:nvPr/>
        </p:nvSpPr>
        <p:spPr>
          <a:xfrm>
            <a:off x="3593113" y="4353400"/>
            <a:ext cx="995700" cy="524100"/>
          </a:xfrm>
          <a:prstGeom prst="snip1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342" name="Google Shape;342;p31"/>
          <p:cNvCxnSpPr>
            <a:stCxn id="331" idx="4"/>
            <a:endCxn id="340" idx="3"/>
          </p:cNvCxnSpPr>
          <p:nvPr/>
        </p:nvCxnSpPr>
        <p:spPr>
          <a:xfrm>
            <a:off x="2866563" y="3819738"/>
            <a:ext cx="0" cy="533700"/>
          </a:xfrm>
          <a:prstGeom prst="straightConnector1">
            <a:avLst/>
          </a:prstGeom>
          <a:noFill/>
          <a:ln w="28575" cap="flat" cmpd="sng">
            <a:solidFill>
              <a:schemeClr val="dk2"/>
            </a:solidFill>
            <a:prstDash val="solid"/>
            <a:round/>
            <a:headEnd type="none" w="med" len="med"/>
            <a:tailEnd type="triangle" w="med" len="med"/>
          </a:ln>
        </p:spPr>
      </p:cxnSp>
      <p:cxnSp>
        <p:nvCxnSpPr>
          <p:cNvPr id="343" name="Google Shape;343;p31"/>
          <p:cNvCxnSpPr>
            <a:stCxn id="331" idx="3"/>
            <a:endCxn id="339" idx="3"/>
          </p:cNvCxnSpPr>
          <p:nvPr/>
        </p:nvCxnSpPr>
        <p:spPr>
          <a:xfrm flipH="1">
            <a:off x="1692647" y="3685827"/>
            <a:ext cx="635100" cy="667500"/>
          </a:xfrm>
          <a:prstGeom prst="straightConnector1">
            <a:avLst/>
          </a:prstGeom>
          <a:noFill/>
          <a:ln w="28575" cap="flat" cmpd="sng">
            <a:solidFill>
              <a:schemeClr val="dk2"/>
            </a:solidFill>
            <a:prstDash val="solid"/>
            <a:round/>
            <a:headEnd type="none" w="med" len="med"/>
            <a:tailEnd type="triangle" w="med" len="med"/>
          </a:ln>
        </p:spPr>
      </p:cxnSp>
      <p:cxnSp>
        <p:nvCxnSpPr>
          <p:cNvPr id="344" name="Google Shape;344;p31"/>
          <p:cNvCxnSpPr>
            <a:stCxn id="331" idx="5"/>
            <a:endCxn id="341" idx="3"/>
          </p:cNvCxnSpPr>
          <p:nvPr/>
        </p:nvCxnSpPr>
        <p:spPr>
          <a:xfrm>
            <a:off x="3405378" y="3685827"/>
            <a:ext cx="685500" cy="667500"/>
          </a:xfrm>
          <a:prstGeom prst="straightConnector1">
            <a:avLst/>
          </a:prstGeom>
          <a:noFill/>
          <a:ln w="28575" cap="flat" cmpd="sng">
            <a:solidFill>
              <a:schemeClr val="dk2"/>
            </a:solidFill>
            <a:prstDash val="solid"/>
            <a:round/>
            <a:headEnd type="none" w="med" len="med"/>
            <a:tailEnd type="triangle" w="med" len="med"/>
          </a:ln>
        </p:spPr>
      </p:cxnSp>
      <p:cxnSp>
        <p:nvCxnSpPr>
          <p:cNvPr id="345" name="Google Shape;345;p31"/>
          <p:cNvCxnSpPr>
            <a:stCxn id="325" idx="2"/>
            <a:endCxn id="327"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346" name="Google Shape;346;p31"/>
          <p:cNvCxnSpPr>
            <a:stCxn id="325" idx="2"/>
            <a:endCxn id="329"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sp>
        <p:nvSpPr>
          <p:cNvPr id="347" name="Google Shape;347;p31"/>
          <p:cNvSpPr txBox="1">
            <a:spLocks noGrp="1"/>
          </p:cNvSpPr>
          <p:nvPr>
            <p:ph type="body" idx="1"/>
          </p:nvPr>
        </p:nvSpPr>
        <p:spPr>
          <a:xfrm>
            <a:off x="123750" y="114600"/>
            <a:ext cx="2886300" cy="2347500"/>
          </a:xfrm>
          <a:prstGeom prst="rect">
            <a:avLst/>
          </a:prstGeom>
          <a:solidFill>
            <a:srgbClr val="EEEEEE">
              <a:alpha val="82910"/>
            </a:srgbClr>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
        <p:nvSpPr>
          <p:cNvPr id="348" name="Google Shape;348;p31"/>
          <p:cNvSpPr txBox="1">
            <a:spLocks noGrp="1"/>
          </p:cNvSpPr>
          <p:nvPr>
            <p:ph type="body" idx="1"/>
          </p:nvPr>
        </p:nvSpPr>
        <p:spPr>
          <a:xfrm>
            <a:off x="123750" y="2462225"/>
            <a:ext cx="6410400" cy="2557200"/>
          </a:xfrm>
          <a:prstGeom prst="rect">
            <a:avLst/>
          </a:prstGeom>
          <a:solidFill>
            <a:srgbClr val="EEEEEE">
              <a:alpha val="82910"/>
            </a:srgbClr>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Structured data for museum objects</a:t>
            </a:r>
            <a:endParaRPr/>
          </a:p>
        </p:txBody>
      </p:sp>
      <p:sp>
        <p:nvSpPr>
          <p:cNvPr id="53" name="Google Shape;53;p10"/>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Museums keep structured data about their objects in </a:t>
            </a:r>
            <a:r>
              <a:rPr lang="en-GB" sz="1900" b="1"/>
              <a:t>catalogues</a:t>
            </a:r>
            <a:r>
              <a:rPr lang="en-GB" sz="1900"/>
              <a:t> (a specialist database)</a:t>
            </a:r>
            <a:endParaRPr sz="1900"/>
          </a:p>
          <a:p>
            <a:pPr marL="0" lvl="0" indent="0" algn="l" rtl="0">
              <a:spcBef>
                <a:spcPts val="1200"/>
              </a:spcBef>
              <a:spcAft>
                <a:spcPts val="0"/>
              </a:spcAft>
              <a:buNone/>
            </a:pPr>
            <a:r>
              <a:rPr lang="en-GB" sz="1900"/>
              <a:t>Can you suggest some examples of the data that a museum may wish to store? What values would this data have?</a:t>
            </a:r>
            <a:endParaRPr sz="1900"/>
          </a:p>
          <a:p>
            <a:pPr marL="0" lvl="0" indent="0" algn="l" rtl="0">
              <a:spcBef>
                <a:spcPts val="1200"/>
              </a:spcBef>
              <a:spcAft>
                <a:spcPts val="1200"/>
              </a:spcAft>
              <a:buNone/>
            </a:pPr>
            <a:endParaRPr sz="1900"/>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graphicFrame>
        <p:nvGraphicFramePr>
          <p:cNvPr id="55" name="Google Shape;55;p10"/>
          <p:cNvGraphicFramePr/>
          <p:nvPr/>
        </p:nvGraphicFramePr>
        <p:xfrm>
          <a:off x="266700" y="2189650"/>
          <a:ext cx="3000000" cy="3000000"/>
        </p:xfrm>
        <a:graphic>
          <a:graphicData uri="http://schemas.openxmlformats.org/drawingml/2006/table">
            <a:tbl>
              <a:tblPr>
                <a:noFill/>
                <a:tableStyleId>{B8B03792-F709-45A3-83EE-295E935D416C}</a:tableStyleId>
              </a:tblPr>
              <a:tblGrid>
                <a:gridCol w="2683125">
                  <a:extLst>
                    <a:ext uri="{9D8B030D-6E8A-4147-A177-3AD203B41FA5}">
                      <a16:colId xmlns:a16="http://schemas.microsoft.com/office/drawing/2014/main" val="20000"/>
                    </a:ext>
                  </a:extLst>
                </a:gridCol>
                <a:gridCol w="5965575">
                  <a:extLst>
                    <a:ext uri="{9D8B030D-6E8A-4147-A177-3AD203B41FA5}">
                      <a16:colId xmlns:a16="http://schemas.microsoft.com/office/drawing/2014/main" val="20001"/>
                    </a:ext>
                  </a:extLst>
                </a:gridCol>
              </a:tblGrid>
              <a:tr h="497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497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97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97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97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sp>
        <p:nvSpPr>
          <p:cNvPr id="56" name="Google Shape;56;p10"/>
          <p:cNvSpPr txBox="1"/>
          <p:nvPr/>
        </p:nvSpPr>
        <p:spPr>
          <a:xfrm>
            <a:off x="266695" y="2189650"/>
            <a:ext cx="2683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latin typeface="Calibri"/>
                <a:ea typeface="Calibri"/>
                <a:cs typeface="Calibri"/>
                <a:sym typeface="Calibri"/>
              </a:rPr>
              <a:t>Key</a:t>
            </a:r>
            <a:endParaRPr sz="2100" b="1">
              <a:latin typeface="Calibri"/>
              <a:ea typeface="Calibri"/>
              <a:cs typeface="Calibri"/>
              <a:sym typeface="Calibri"/>
            </a:endParaRPr>
          </a:p>
        </p:txBody>
      </p:sp>
      <p:sp>
        <p:nvSpPr>
          <p:cNvPr id="57" name="Google Shape;57;p10"/>
          <p:cNvSpPr txBox="1"/>
          <p:nvPr/>
        </p:nvSpPr>
        <p:spPr>
          <a:xfrm>
            <a:off x="266695" y="2697550"/>
            <a:ext cx="2683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Title</a:t>
            </a:r>
            <a:endParaRPr sz="2100">
              <a:latin typeface="Calibri"/>
              <a:ea typeface="Calibri"/>
              <a:cs typeface="Calibri"/>
              <a:sym typeface="Calibri"/>
            </a:endParaRPr>
          </a:p>
        </p:txBody>
      </p:sp>
      <p:sp>
        <p:nvSpPr>
          <p:cNvPr id="58" name="Google Shape;58;p10"/>
          <p:cNvSpPr txBox="1"/>
          <p:nvPr/>
        </p:nvSpPr>
        <p:spPr>
          <a:xfrm>
            <a:off x="266695" y="3179700"/>
            <a:ext cx="2683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Creator</a:t>
            </a:r>
            <a:endParaRPr sz="2100">
              <a:latin typeface="Calibri"/>
              <a:ea typeface="Calibri"/>
              <a:cs typeface="Calibri"/>
              <a:sym typeface="Calibri"/>
            </a:endParaRPr>
          </a:p>
        </p:txBody>
      </p:sp>
      <p:sp>
        <p:nvSpPr>
          <p:cNvPr id="59" name="Google Shape;59;p10"/>
          <p:cNvSpPr txBox="1"/>
          <p:nvPr/>
        </p:nvSpPr>
        <p:spPr>
          <a:xfrm>
            <a:off x="266695" y="3682450"/>
            <a:ext cx="2683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Type</a:t>
            </a:r>
            <a:endParaRPr sz="2100">
              <a:latin typeface="Calibri"/>
              <a:ea typeface="Calibri"/>
              <a:cs typeface="Calibri"/>
              <a:sym typeface="Calibri"/>
            </a:endParaRPr>
          </a:p>
        </p:txBody>
      </p:sp>
      <p:sp>
        <p:nvSpPr>
          <p:cNvPr id="60" name="Google Shape;60;p10"/>
          <p:cNvSpPr txBox="1"/>
          <p:nvPr/>
        </p:nvSpPr>
        <p:spPr>
          <a:xfrm>
            <a:off x="266695" y="4169750"/>
            <a:ext cx="26832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Year</a:t>
            </a:r>
            <a:endParaRPr sz="2100">
              <a:latin typeface="Calibri"/>
              <a:ea typeface="Calibri"/>
              <a:cs typeface="Calibri"/>
              <a:sym typeface="Calibri"/>
            </a:endParaRPr>
          </a:p>
        </p:txBody>
      </p:sp>
      <p:sp>
        <p:nvSpPr>
          <p:cNvPr id="61" name="Google Shape;61;p10"/>
          <p:cNvSpPr txBox="1"/>
          <p:nvPr/>
        </p:nvSpPr>
        <p:spPr>
          <a:xfrm>
            <a:off x="2949825" y="2189650"/>
            <a:ext cx="5965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latin typeface="Calibri"/>
                <a:ea typeface="Calibri"/>
                <a:cs typeface="Calibri"/>
                <a:sym typeface="Calibri"/>
              </a:rPr>
              <a:t>Example of value</a:t>
            </a:r>
            <a:endParaRPr sz="2100" b="1">
              <a:latin typeface="Calibri"/>
              <a:ea typeface="Calibri"/>
              <a:cs typeface="Calibri"/>
              <a:sym typeface="Calibri"/>
            </a:endParaRPr>
          </a:p>
        </p:txBody>
      </p:sp>
      <p:sp>
        <p:nvSpPr>
          <p:cNvPr id="62" name="Google Shape;62;p10"/>
          <p:cNvSpPr txBox="1"/>
          <p:nvPr/>
        </p:nvSpPr>
        <p:spPr>
          <a:xfrm>
            <a:off x="2949900" y="2697550"/>
            <a:ext cx="5965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Anti-slavery Medallion</a:t>
            </a:r>
            <a:endParaRPr sz="2100">
              <a:latin typeface="Calibri"/>
              <a:ea typeface="Calibri"/>
              <a:cs typeface="Calibri"/>
              <a:sym typeface="Calibri"/>
            </a:endParaRPr>
          </a:p>
        </p:txBody>
      </p:sp>
      <p:sp>
        <p:nvSpPr>
          <p:cNvPr id="63" name="Google Shape;63;p10"/>
          <p:cNvSpPr txBox="1"/>
          <p:nvPr/>
        </p:nvSpPr>
        <p:spPr>
          <a:xfrm>
            <a:off x="2949825" y="3179700"/>
            <a:ext cx="5965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 Genius of Universal Emancipation Newspaper</a:t>
            </a:r>
            <a:endParaRPr sz="2100">
              <a:latin typeface="Calibri"/>
              <a:ea typeface="Calibri"/>
              <a:cs typeface="Calibri"/>
              <a:sym typeface="Calibri"/>
            </a:endParaRPr>
          </a:p>
        </p:txBody>
      </p:sp>
      <p:sp>
        <p:nvSpPr>
          <p:cNvPr id="64" name="Google Shape;64;p10"/>
          <p:cNvSpPr txBox="1"/>
          <p:nvPr/>
        </p:nvSpPr>
        <p:spPr>
          <a:xfrm>
            <a:off x="2949825" y="3682450"/>
            <a:ext cx="5965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Metal</a:t>
            </a:r>
            <a:endParaRPr sz="2100">
              <a:latin typeface="Calibri"/>
              <a:ea typeface="Calibri"/>
              <a:cs typeface="Calibri"/>
              <a:sym typeface="Calibri"/>
            </a:endParaRPr>
          </a:p>
        </p:txBody>
      </p:sp>
      <p:sp>
        <p:nvSpPr>
          <p:cNvPr id="65" name="Google Shape;65;p10"/>
          <p:cNvSpPr txBox="1"/>
          <p:nvPr/>
        </p:nvSpPr>
        <p:spPr>
          <a:xfrm>
            <a:off x="2949825" y="4169750"/>
            <a:ext cx="59655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latin typeface="Calibri"/>
                <a:ea typeface="Calibri"/>
                <a:cs typeface="Calibri"/>
                <a:sym typeface="Calibri"/>
              </a:rPr>
              <a:t>1830</a:t>
            </a:r>
            <a:endParaRPr sz="21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Sharing structured data between computers</a:t>
            </a:r>
            <a:endParaRPr/>
          </a:p>
        </p:txBody>
      </p:sp>
      <p:sp>
        <p:nvSpPr>
          <p:cNvPr id="71" name="Google Shape;71;p11"/>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use standard formats to move structured data from one computer system to another.</a:t>
            </a:r>
            <a:endParaRPr/>
          </a:p>
          <a:p>
            <a:pPr marL="0" lvl="0" indent="0" algn="l" rtl="0">
              <a:spcBef>
                <a:spcPts val="1200"/>
              </a:spcBef>
              <a:spcAft>
                <a:spcPts val="0"/>
              </a:spcAft>
              <a:buNone/>
            </a:pPr>
            <a:r>
              <a:rPr lang="en-GB"/>
              <a:t>When a computer receives a file, it can follow </a:t>
            </a:r>
            <a:r>
              <a:rPr lang="en-GB" b="1"/>
              <a:t>rules </a:t>
            </a:r>
            <a:r>
              <a:rPr lang="en-GB"/>
              <a:t>- because the format is </a:t>
            </a:r>
            <a:r>
              <a:rPr lang="en-GB" b="1"/>
              <a:t>standardised </a:t>
            </a:r>
            <a:r>
              <a:rPr lang="en-GB"/>
              <a:t>- to process the data into that computer’s internal representation.</a:t>
            </a:r>
            <a:endParaRPr/>
          </a:p>
          <a:p>
            <a:pPr marL="0" lvl="0" indent="0" algn="l" rtl="0">
              <a:spcBef>
                <a:spcPts val="1200"/>
              </a:spcBef>
              <a:spcAft>
                <a:spcPts val="0"/>
              </a:spcAft>
              <a:buNone/>
            </a:pPr>
            <a:r>
              <a:rPr lang="en-GB" b="1">
                <a:solidFill>
                  <a:schemeClr val="dk1"/>
                </a:solidFill>
              </a:rPr>
              <a:t>Linked Art </a:t>
            </a:r>
            <a:r>
              <a:rPr lang="en-GB"/>
              <a:t>is one format for moving structured museum data between museums </a:t>
            </a:r>
            <a:endParaRPr b="1"/>
          </a:p>
          <a:p>
            <a:pPr marL="0" lvl="0" indent="0" algn="l" rtl="0">
              <a:spcBef>
                <a:spcPts val="1200"/>
              </a:spcBef>
              <a:spcAft>
                <a:spcPts val="1200"/>
              </a:spcAft>
              <a:buNone/>
            </a:pPr>
            <a:r>
              <a:rPr lang="en-GB" b="1"/>
              <a:t>											 …</a:t>
            </a:r>
            <a:r>
              <a:rPr lang="en-GB" b="1">
                <a:solidFill>
                  <a:schemeClr val="dk1"/>
                </a:solidFill>
              </a:rPr>
              <a:t>YAML </a:t>
            </a:r>
            <a:r>
              <a:rPr lang="en-GB">
                <a:solidFill>
                  <a:schemeClr val="dk1"/>
                </a:solidFill>
              </a:rPr>
              <a:t>is </a:t>
            </a:r>
            <a:r>
              <a:rPr lang="en-GB"/>
              <a:t>an alternative format</a:t>
            </a:r>
            <a:endParaRPr b="1"/>
          </a:p>
        </p:txBody>
      </p:sp>
      <p:sp>
        <p:nvSpPr>
          <p:cNvPr id="72" name="Google Shape;7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Sharing structured data between computers</a:t>
            </a:r>
            <a:endParaRPr/>
          </a:p>
          <a:p>
            <a:pPr marL="0" lvl="0" indent="0" algn="l" rtl="0">
              <a:spcBef>
                <a:spcPts val="0"/>
              </a:spcBef>
              <a:spcAft>
                <a:spcPts val="0"/>
              </a:spcAft>
              <a:buNone/>
            </a:pPr>
            <a:endParaRPr/>
          </a:p>
        </p:txBody>
      </p:sp>
      <p:sp>
        <p:nvSpPr>
          <p:cNvPr id="78" name="Google Shape;78;p12"/>
          <p:cNvSpPr txBox="1">
            <a:spLocks noGrp="1"/>
          </p:cNvSpPr>
          <p:nvPr>
            <p:ph type="body" idx="1"/>
          </p:nvPr>
        </p:nvSpPr>
        <p:spPr>
          <a:xfrm>
            <a:off x="5490675" y="775550"/>
            <a:ext cx="3548400" cy="3233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GB" sz="1800" b="1"/>
              <a:t>YAML example</a:t>
            </a:r>
            <a:endParaRPr sz="1800" b="1"/>
          </a:p>
          <a:p>
            <a:pPr marL="0" lvl="0" indent="0" algn="l" rtl="0">
              <a:lnSpc>
                <a:spcPct val="95000"/>
              </a:lnSpc>
              <a:spcBef>
                <a:spcPts val="1200"/>
              </a:spcBef>
              <a:spcAft>
                <a:spcPts val="0"/>
              </a:spcAft>
              <a:buClr>
                <a:schemeClr val="dk1"/>
              </a:buClr>
              <a:buSzPts val="1018"/>
              <a:buFont typeface="Arial"/>
              <a:buNone/>
            </a:pPr>
            <a:r>
              <a:rPr lang="en-GB" sz="1050">
                <a:solidFill>
                  <a:schemeClr val="dk1"/>
                </a:solidFill>
                <a:latin typeface="Courier New"/>
                <a:ea typeface="Courier New"/>
                <a:cs typeface="Courier New"/>
                <a:sym typeface="Courier New"/>
              </a:rPr>
              <a:t> - id: 1-ashmolean</a:t>
            </a:r>
            <a:endParaRPr sz="1050">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1018"/>
              <a:buFont typeface="Arial"/>
              <a:buNone/>
            </a:pPr>
            <a:r>
              <a:rPr lang="en-GB" sz="1050">
                <a:solidFill>
                  <a:schemeClr val="dk1"/>
                </a:solidFill>
                <a:latin typeface="Courier New"/>
                <a:ea typeface="Courier New"/>
                <a:cs typeface="Courier New"/>
                <a:sym typeface="Courier New"/>
              </a:rPr>
              <a:t>    title: </a:t>
            </a:r>
            <a:r>
              <a:rPr lang="en-GB" sz="1050" b="1">
                <a:solidFill>
                  <a:schemeClr val="dk1"/>
                </a:solidFill>
                <a:latin typeface="Courier New"/>
                <a:ea typeface="Courier New"/>
                <a:cs typeface="Courier New"/>
                <a:sym typeface="Courier New"/>
              </a:rPr>
              <a:t>Replica gold cup from Vapheio</a:t>
            </a:r>
            <a:endParaRPr sz="1050" b="1">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t>
            </a:r>
            <a:r>
              <a:rPr lang="en-GB" sz="1050">
                <a:solidFill>
                  <a:schemeClr val="dk1"/>
                </a:solidFill>
                <a:latin typeface="Courier New"/>
                <a:ea typeface="Courier New"/>
                <a:cs typeface="Courier New"/>
                <a:sym typeface="Courier New"/>
              </a:rPr>
              <a:t> type: </a:t>
            </a:r>
            <a:r>
              <a:rPr lang="en-GB" sz="1050" b="1">
                <a:solidFill>
                  <a:schemeClr val="dk1"/>
                </a:solidFill>
                <a:latin typeface="Courier New"/>
                <a:ea typeface="Courier New"/>
                <a:cs typeface="Courier New"/>
                <a:sym typeface="Courier New"/>
              </a:rPr>
              <a:t>Containers</a:t>
            </a:r>
            <a:endParaRPr sz="1050" b="1">
              <a:solidFill>
                <a:schemeClr val="dk1"/>
              </a:solidFill>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t>
            </a:r>
            <a:r>
              <a:rPr lang="en-GB" sz="1050">
                <a:solidFill>
                  <a:schemeClr val="dk1"/>
                </a:solidFill>
                <a:latin typeface="Courier New"/>
                <a:ea typeface="Courier New"/>
                <a:cs typeface="Courier New"/>
                <a:sym typeface="Courier New"/>
              </a:rPr>
              <a:t> dimensions: </a:t>
            </a:r>
            <a:r>
              <a:rPr lang="en-GB" sz="1050" b="1">
                <a:solidFill>
                  <a:schemeClr val="dk1"/>
                </a:solidFill>
                <a:latin typeface="Courier New"/>
                <a:ea typeface="Courier New"/>
                <a:cs typeface="Courier New"/>
                <a:sym typeface="Courier New"/>
              </a:rPr>
              <a:t>h 7.9 cm dia 10.2 cm</a:t>
            </a:r>
            <a:endParaRPr sz="1050" b="1">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GB" sz="1050">
                <a:solidFill>
                  <a:schemeClr val="dk1"/>
                </a:solidFill>
                <a:latin typeface="Courier New"/>
                <a:ea typeface="Courier New"/>
                <a:cs typeface="Courier New"/>
                <a:sym typeface="Courier New"/>
              </a:rPr>
              <a:t>    </a:t>
            </a:r>
            <a:r>
              <a:rPr lang="en-GB" sz="1050">
                <a:solidFill>
                  <a:srgbClr val="999999"/>
                </a:solidFill>
                <a:latin typeface="Courier New"/>
                <a:ea typeface="Courier New"/>
                <a:cs typeface="Courier New"/>
                <a:sym typeface="Courier New"/>
              </a:rPr>
              <a:t>creator: Émile Gilliéron, designer</a:t>
            </a:r>
            <a:endParaRPr sz="1050" b="1">
              <a:solidFill>
                <a:srgbClr val="999999"/>
              </a:solidFill>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year: late 19th - early 20th century </a:t>
            </a:r>
            <a:endParaRPr sz="1050">
              <a:solidFill>
                <a:srgbClr val="999999"/>
              </a:solidFill>
              <a:latin typeface="Courier New"/>
              <a:ea typeface="Courier New"/>
              <a:cs typeface="Courier New"/>
              <a:sym typeface="Courier New"/>
            </a:endParaRPr>
          </a:p>
          <a:p>
            <a:pPr marL="0" lvl="0" indent="0" algn="l" rtl="0">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accession: AN1896-1908.AE.10</a:t>
            </a:r>
            <a:endParaRPr sz="1050">
              <a:solidFill>
                <a:srgbClr val="999999"/>
              </a:solidFill>
            </a:endParaRPr>
          </a:p>
        </p:txBody>
      </p:sp>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
        <p:nvSpPr>
          <p:cNvPr id="80" name="Google Shape;80;p12"/>
          <p:cNvSpPr txBox="1">
            <a:spLocks noGrp="1"/>
          </p:cNvSpPr>
          <p:nvPr>
            <p:ph type="body" idx="2"/>
          </p:nvPr>
        </p:nvSpPr>
        <p:spPr>
          <a:xfrm>
            <a:off x="123750" y="776575"/>
            <a:ext cx="5321100" cy="4321200"/>
          </a:xfrm>
          <a:prstGeom prst="rect">
            <a:avLst/>
          </a:prstGeom>
        </p:spPr>
        <p:txBody>
          <a:bodyPr spcFirstLastPara="1" wrap="square" lIns="91425" tIns="91425" rIns="91425" bIns="91425" anchor="t" anchorCtr="0">
            <a:normAutofit fontScale="70000" lnSpcReduction="20000"/>
          </a:bodyPr>
          <a:lstStyle/>
          <a:p>
            <a:pPr marL="0" lvl="0" indent="0" algn="l" rtl="0">
              <a:lnSpc>
                <a:spcPct val="100000"/>
              </a:lnSpc>
              <a:spcBef>
                <a:spcPts val="0"/>
              </a:spcBef>
              <a:spcAft>
                <a:spcPts val="0"/>
              </a:spcAft>
              <a:buNone/>
            </a:pPr>
            <a:r>
              <a:rPr lang="en-GB" sz="2550" b="1">
                <a:solidFill>
                  <a:schemeClr val="dk1"/>
                </a:solidFill>
              </a:rPr>
              <a:t>Linked Art example</a:t>
            </a:r>
            <a:endParaRPr sz="2550" b="1">
              <a:solidFill>
                <a:schemeClr val="dk1"/>
              </a:solidFill>
            </a:endParaRPr>
          </a:p>
          <a:p>
            <a:pPr marL="0" lvl="0" indent="0" algn="l" rtl="0">
              <a:lnSpc>
                <a:spcPct val="100000"/>
              </a:lnSpc>
              <a:spcBef>
                <a:spcPts val="100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rgbClr val="999999"/>
                </a:solidFill>
                <a:latin typeface="Courier New"/>
                <a:ea typeface="Courier New"/>
                <a:cs typeface="Courier New"/>
                <a:sym typeface="Courier New"/>
              </a:rPr>
              <a:t> "@context": "https://linked.art/ns/v1/linked-art.json",</a:t>
            </a:r>
            <a:endParaRPr sz="1500">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rgbClr val="999999"/>
                </a:solidFill>
                <a:latin typeface="Courier New"/>
                <a:ea typeface="Courier New"/>
                <a:cs typeface="Courier New"/>
                <a:sym typeface="Courier New"/>
              </a:rPr>
              <a:t> "id": "http://dhoxss.linkedmusic.org/AN1896-1908.AE.10.json",</a:t>
            </a:r>
            <a:endParaRPr sz="1500">
              <a:solidFill>
                <a:srgbClr val="999999"/>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"identified_by":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"Name",</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"content": "</a:t>
            </a:r>
            <a:r>
              <a:rPr lang="en-GB" sz="1500" b="1">
                <a:solidFill>
                  <a:schemeClr val="dk1"/>
                </a:solidFill>
                <a:latin typeface="Courier New"/>
                <a:ea typeface="Courier New"/>
                <a:cs typeface="Courier New"/>
                <a:sym typeface="Courier New"/>
              </a:rPr>
              <a:t>Replica gold cup from Vapheio</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"classified_as":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 "http://vocab.getty.edu/aat/300197197",</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"Type",</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"_label": "</a:t>
            </a:r>
            <a:r>
              <a:rPr lang="en-GB" sz="1500" b="1">
                <a:solidFill>
                  <a:schemeClr val="dk1"/>
                </a:solidFill>
                <a:latin typeface="Courier New"/>
                <a:ea typeface="Courier New"/>
                <a:cs typeface="Courier New"/>
                <a:sym typeface="Courier New"/>
              </a:rPr>
              <a:t>Containers</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"referred_to_by":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"LinguisticObject",</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"content": "</a:t>
            </a:r>
            <a:r>
              <a:rPr lang="en-GB" sz="1500" b="1">
                <a:solidFill>
                  <a:schemeClr val="dk1"/>
                </a:solidFill>
                <a:latin typeface="Courier New"/>
                <a:ea typeface="Courier New"/>
                <a:cs typeface="Courier New"/>
                <a:sym typeface="Courier New"/>
              </a:rPr>
              <a:t>h 7.9 cm dia 10.2 cm</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"classified_as":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 "http://vocab.getty.edu/aat/300435430",</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"Type",</a:t>
            </a:r>
            <a:endParaRPr sz="15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"_label": "Dimension Statement",</a:t>
            </a:r>
            <a:endParaRPr sz="150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81" name="Google Shape;81;p12"/>
          <p:cNvSpPr txBox="1">
            <a:spLocks noGrp="1"/>
          </p:cNvSpPr>
          <p:nvPr>
            <p:ph type="body" idx="1"/>
          </p:nvPr>
        </p:nvSpPr>
        <p:spPr>
          <a:xfrm>
            <a:off x="5490975" y="4070725"/>
            <a:ext cx="3548400" cy="986100"/>
          </a:xfrm>
          <a:prstGeom prst="rect">
            <a:avLst/>
          </a:prstGeom>
          <a:solidFill>
            <a:srgbClr val="D9D2E9"/>
          </a:solidFill>
        </p:spPr>
        <p:txBody>
          <a:bodyPr spcFirstLastPara="1" wrap="square" lIns="91425" tIns="91425" rIns="91425" bIns="91425" anchor="t" anchorCtr="0">
            <a:normAutofit/>
          </a:bodyPr>
          <a:lstStyle/>
          <a:p>
            <a:pPr marL="0" lvl="0" indent="0" algn="l" rtl="0">
              <a:spcBef>
                <a:spcPts val="0"/>
              </a:spcBef>
              <a:spcAft>
                <a:spcPts val="1200"/>
              </a:spcAft>
              <a:buNone/>
            </a:pPr>
            <a:r>
              <a:rPr lang="en-GB" sz="1800"/>
              <a:t>What other rules does a computer need to know and use?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Sharing structured data between computers</a:t>
            </a:r>
            <a:endParaRPr/>
          </a:p>
          <a:p>
            <a:pPr marL="0" lvl="0" indent="0" algn="l" rtl="0">
              <a:spcBef>
                <a:spcPts val="0"/>
              </a:spcBef>
              <a:spcAft>
                <a:spcPts val="0"/>
              </a:spcAft>
              <a:buNone/>
            </a:pPr>
            <a:endParaRPr/>
          </a:p>
        </p:txBody>
      </p:sp>
      <p:sp>
        <p:nvSpPr>
          <p:cNvPr id="87" name="Google Shape;87;p13"/>
          <p:cNvSpPr txBox="1">
            <a:spLocks noGrp="1"/>
          </p:cNvSpPr>
          <p:nvPr>
            <p:ph type="body" idx="1"/>
          </p:nvPr>
        </p:nvSpPr>
        <p:spPr>
          <a:xfrm>
            <a:off x="4590975" y="775550"/>
            <a:ext cx="4448400" cy="421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b="1"/>
              <a:t>YAML example</a:t>
            </a:r>
            <a:endParaRPr sz="1800" b="1"/>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 id: 1-ashmolean</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title: Replica gold cup from Vapheio</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type: Containers</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Clr>
                <a:schemeClr val="dk1"/>
              </a:buClr>
              <a:buSzPts val="1100"/>
              <a:buFont typeface="Arial"/>
              <a:buNone/>
            </a:pPr>
            <a:r>
              <a:rPr lang="en-GB" sz="1350">
                <a:solidFill>
                  <a:schemeClr val="dk1"/>
                </a:solidFill>
                <a:latin typeface="Courier New"/>
                <a:ea typeface="Courier New"/>
                <a:cs typeface="Courier New"/>
                <a:sym typeface="Courier New"/>
              </a:rPr>
              <a:t>    dimensions: h 7.9 cm dia 10.2 cm</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creator: Émile Gilliéron, designer</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year: late 19th - early 20th century </a:t>
            </a:r>
            <a:endParaRPr sz="1350">
              <a:solidFill>
                <a:schemeClr val="dk1"/>
              </a:solidFill>
              <a:latin typeface="Courier New"/>
              <a:ea typeface="Courier New"/>
              <a:cs typeface="Courier New"/>
              <a:sym typeface="Courier New"/>
            </a:endParaRPr>
          </a:p>
          <a:p>
            <a:pPr marL="0" lvl="0" indent="0" algn="l" rtl="0">
              <a:spcBef>
                <a:spcPts val="1200"/>
              </a:spcBef>
              <a:spcAft>
                <a:spcPts val="0"/>
              </a:spcAft>
              <a:buNone/>
            </a:pPr>
            <a:r>
              <a:rPr lang="en-GB" sz="1350">
                <a:solidFill>
                  <a:schemeClr val="dk1"/>
                </a:solidFill>
                <a:latin typeface="Courier New"/>
                <a:ea typeface="Courier New"/>
                <a:cs typeface="Courier New"/>
                <a:sym typeface="Courier New"/>
              </a:rPr>
              <a:t>    accession: AN1896-1908.AE.10</a:t>
            </a:r>
            <a:endParaRPr sz="2100"/>
          </a:p>
        </p:txBody>
      </p:sp>
      <p:sp>
        <p:nvSpPr>
          <p:cNvPr id="88" name="Google Shape;8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
        <p:nvSpPr>
          <p:cNvPr id="89" name="Google Shape;89;p13"/>
          <p:cNvSpPr txBox="1">
            <a:spLocks noGrp="1"/>
          </p:cNvSpPr>
          <p:nvPr>
            <p:ph type="body" idx="1"/>
          </p:nvPr>
        </p:nvSpPr>
        <p:spPr>
          <a:xfrm>
            <a:off x="123750" y="775550"/>
            <a:ext cx="4391100" cy="4215600"/>
          </a:xfrm>
          <a:prstGeom prst="rect">
            <a:avLst/>
          </a:prstGeom>
          <a:solidFill>
            <a:srgbClr val="D9D2E9"/>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800" b="1"/>
              <a:t>YAML is a simpler format than Linked Art</a:t>
            </a:r>
            <a:r>
              <a:rPr lang="en-GB" sz="1800"/>
              <a:t>, more easily understood by people / grandmas / school children! </a:t>
            </a:r>
            <a:endParaRPr sz="1800"/>
          </a:p>
          <a:p>
            <a:pPr marL="457200" lvl="0" indent="-342900" algn="l" rtl="0">
              <a:spcBef>
                <a:spcPts val="1200"/>
              </a:spcBef>
              <a:spcAft>
                <a:spcPts val="0"/>
              </a:spcAft>
              <a:buSzPts val="1800"/>
              <a:buAutoNum type="arabicPeriod"/>
            </a:pPr>
            <a:r>
              <a:rPr lang="en-GB" sz="1800"/>
              <a:t>What would you need to go from one format to the other?</a:t>
            </a:r>
            <a:endParaRPr sz="1800"/>
          </a:p>
          <a:p>
            <a:pPr marL="457200" lvl="0" indent="-342900" algn="l" rtl="0">
              <a:spcBef>
                <a:spcPts val="1000"/>
              </a:spcBef>
              <a:spcAft>
                <a:spcPts val="0"/>
              </a:spcAft>
              <a:buSzPts val="1800"/>
              <a:buAutoNum type="arabicPeriod"/>
            </a:pPr>
            <a:r>
              <a:rPr lang="en-GB" sz="1800"/>
              <a:t>Can </a:t>
            </a:r>
            <a:r>
              <a:rPr lang="en-GB" sz="1800" b="1"/>
              <a:t>YAML </a:t>
            </a:r>
            <a:r>
              <a:rPr lang="en-GB" sz="1800"/>
              <a:t>describe everything that is in Linked Art?</a:t>
            </a:r>
            <a:endParaRPr sz="1800"/>
          </a:p>
          <a:p>
            <a:pPr marL="457200" lvl="0" indent="-342900" algn="l" rtl="0">
              <a:spcBef>
                <a:spcPts val="1000"/>
              </a:spcBef>
              <a:spcAft>
                <a:spcPts val="0"/>
              </a:spcAft>
              <a:buSzPts val="1800"/>
              <a:buAutoNum type="arabicPeriod"/>
            </a:pPr>
            <a:r>
              <a:rPr lang="en-GB" sz="1800"/>
              <a:t>Why do we use </a:t>
            </a:r>
            <a:r>
              <a:rPr lang="en-GB" sz="1800" b="1"/>
              <a:t>YAML </a:t>
            </a:r>
            <a:r>
              <a:rPr lang="en-GB" sz="1800"/>
              <a:t>then?</a:t>
            </a:r>
            <a:endParaRPr sz="1800"/>
          </a:p>
          <a:p>
            <a:pPr marL="457200" lvl="0" indent="-342900" algn="l" rtl="0">
              <a:spcBef>
                <a:spcPts val="1000"/>
              </a:spcBef>
              <a:spcAft>
                <a:spcPts val="0"/>
              </a:spcAft>
              <a:buSzPts val="1800"/>
              <a:buAutoNum type="arabicPeriod"/>
            </a:pPr>
            <a:r>
              <a:rPr lang="en-GB" sz="1800"/>
              <a:t>What happens to “lost data”?</a:t>
            </a:r>
            <a:endParaRPr sz="1800"/>
          </a:p>
          <a:p>
            <a:pPr marL="457200" lvl="0" indent="-342900" algn="l" rtl="0">
              <a:spcBef>
                <a:spcPts val="1000"/>
              </a:spcBef>
              <a:spcAft>
                <a:spcPts val="1000"/>
              </a:spcAft>
              <a:buSzPts val="1800"/>
              <a:buAutoNum type="arabicPeriod"/>
            </a:pPr>
            <a:r>
              <a:rPr lang="en-GB" sz="1800"/>
              <a:t>Can we make </a:t>
            </a:r>
            <a:r>
              <a:rPr lang="en-GB" sz="1800" b="1"/>
              <a:t>Linked Art </a:t>
            </a:r>
            <a:r>
              <a:rPr lang="en-GB" sz="1800"/>
              <a:t>data from </a:t>
            </a:r>
            <a:r>
              <a:rPr lang="en-GB" sz="1800" b="1"/>
              <a:t>YAML </a:t>
            </a:r>
            <a:r>
              <a:rPr lang="en-GB" sz="1800"/>
              <a:t>data?</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Autofit/>
          </a:bodyPr>
          <a:lstStyle/>
          <a:p>
            <a:pPr marL="127000" lvl="0" indent="-127000" algn="l" rtl="0">
              <a:lnSpc>
                <a:spcPct val="115000"/>
              </a:lnSpc>
              <a:spcBef>
                <a:spcPts val="900"/>
              </a:spcBef>
              <a:spcAft>
                <a:spcPts val="0"/>
              </a:spcAft>
              <a:buNone/>
            </a:pPr>
            <a:r>
              <a:rPr lang="en-GB" sz="3000">
                <a:solidFill>
                  <a:srgbClr val="0E0E0E"/>
                </a:solidFill>
              </a:rPr>
              <a:t>The Concept of Key-Value Encapsulation</a:t>
            </a:r>
            <a:endParaRPr sz="3000"/>
          </a:p>
        </p:txBody>
      </p:sp>
      <p:sp>
        <p:nvSpPr>
          <p:cNvPr id="95" name="Google Shape;95;p14"/>
          <p:cNvSpPr txBox="1">
            <a:spLocks noGrp="1"/>
          </p:cNvSpPr>
          <p:nvPr>
            <p:ph type="body" idx="1"/>
          </p:nvPr>
        </p:nvSpPr>
        <p:spPr>
          <a:xfrm>
            <a:off x="123750" y="783825"/>
            <a:ext cx="8897400" cy="1275300"/>
          </a:xfrm>
          <a:prstGeom prst="rect">
            <a:avLst/>
          </a:prstGeom>
        </p:spPr>
        <p:txBody>
          <a:bodyPr spcFirstLastPara="1" wrap="square" lIns="91425" tIns="91425" rIns="91425" bIns="91425" anchor="t" anchorCtr="0">
            <a:normAutofit/>
          </a:bodyPr>
          <a:lstStyle/>
          <a:p>
            <a:pPr marL="457200" lvl="0" indent="-330200" algn="l" rtl="0">
              <a:spcBef>
                <a:spcPts val="900"/>
              </a:spcBef>
              <a:spcAft>
                <a:spcPts val="0"/>
              </a:spcAft>
              <a:buClr>
                <a:srgbClr val="0E0E0E"/>
              </a:buClr>
              <a:buSzPts val="1600"/>
              <a:buChar char="●"/>
            </a:pPr>
            <a:r>
              <a:rPr lang="en-GB" sz="1600" b="1">
                <a:solidFill>
                  <a:srgbClr val="0E0E0E"/>
                </a:solidFill>
              </a:rPr>
              <a:t>Definition</a:t>
            </a:r>
            <a:r>
              <a:rPr lang="en-GB" sz="1600">
                <a:solidFill>
                  <a:srgbClr val="0E0E0E"/>
                </a:solidFill>
              </a:rPr>
              <a:t>: A method to store data using pairs of keys and values</a:t>
            </a:r>
            <a:endParaRPr sz="1600">
              <a:solidFill>
                <a:srgbClr val="0E0E0E"/>
              </a:solidFill>
            </a:endParaRPr>
          </a:p>
          <a:p>
            <a:pPr marL="457200" lvl="0" indent="-330200" algn="l" rtl="0">
              <a:spcBef>
                <a:spcPts val="0"/>
              </a:spcBef>
              <a:spcAft>
                <a:spcPts val="0"/>
              </a:spcAft>
              <a:buClr>
                <a:srgbClr val="0E0E0E"/>
              </a:buClr>
              <a:buSzPts val="1600"/>
              <a:buChar char="●"/>
            </a:pPr>
            <a:r>
              <a:rPr lang="en-GB" sz="1600" b="1">
                <a:solidFill>
                  <a:srgbClr val="0E0E0E"/>
                </a:solidFill>
              </a:rPr>
              <a:t>Efficiency</a:t>
            </a:r>
            <a:r>
              <a:rPr lang="en-GB" sz="1600">
                <a:solidFill>
                  <a:srgbClr val="0E0E0E"/>
                </a:solidFill>
              </a:rPr>
              <a:t>: Allows for quick data retrieval and reference</a:t>
            </a:r>
            <a:endParaRPr sz="1600">
              <a:solidFill>
                <a:srgbClr val="0E0E0E"/>
              </a:solidFill>
            </a:endParaRPr>
          </a:p>
          <a:p>
            <a:pPr marL="457200" lvl="0" indent="-330200" algn="l" rtl="0">
              <a:spcBef>
                <a:spcPts val="0"/>
              </a:spcBef>
              <a:spcAft>
                <a:spcPts val="0"/>
              </a:spcAft>
              <a:buClr>
                <a:srgbClr val="0E0E0E"/>
              </a:buClr>
              <a:buSzPts val="1600"/>
              <a:buChar char="●"/>
            </a:pPr>
            <a:r>
              <a:rPr lang="en-GB" sz="1600" b="1">
                <a:solidFill>
                  <a:srgbClr val="0E0E0E"/>
                </a:solidFill>
              </a:rPr>
              <a:t>Usage</a:t>
            </a:r>
            <a:r>
              <a:rPr lang="en-GB" sz="1600">
                <a:solidFill>
                  <a:srgbClr val="0E0E0E"/>
                </a:solidFill>
              </a:rPr>
              <a:t>: Common in databases, APIs, and data serialization formats</a:t>
            </a:r>
            <a:endParaRPr sz="1600">
              <a:solidFill>
                <a:srgbClr val="0E0E0E"/>
              </a:solidFill>
            </a:endParaRPr>
          </a:p>
          <a:p>
            <a:pPr marL="457200" lvl="0" indent="-330200" algn="l" rtl="0">
              <a:spcBef>
                <a:spcPts val="0"/>
              </a:spcBef>
              <a:spcAft>
                <a:spcPts val="0"/>
              </a:spcAft>
              <a:buClr>
                <a:srgbClr val="0E0E0E"/>
              </a:buClr>
              <a:buSzPts val="1600"/>
              <a:buChar char="●"/>
            </a:pPr>
            <a:r>
              <a:rPr lang="en-GB" sz="1600" b="1">
                <a:solidFill>
                  <a:srgbClr val="0E0E0E"/>
                </a:solidFill>
              </a:rPr>
              <a:t>Examples</a:t>
            </a:r>
            <a:r>
              <a:rPr lang="en-GB" sz="1600">
                <a:solidFill>
                  <a:srgbClr val="0E0E0E"/>
                </a:solidFill>
              </a:rPr>
              <a:t>: YAML and dictionaries in Python illustrate this concept</a:t>
            </a:r>
            <a:endParaRPr sz="1600"/>
          </a:p>
        </p:txBody>
      </p:sp>
      <p:sp>
        <p:nvSpPr>
          <p:cNvPr id="96" name="Google Shape;96;p14"/>
          <p:cNvSpPr txBox="1"/>
          <p:nvPr/>
        </p:nvSpPr>
        <p:spPr>
          <a:xfrm>
            <a:off x="1511575" y="2177013"/>
            <a:ext cx="1976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rPr>
              <a:t>YAML example:</a:t>
            </a:r>
            <a:endParaRPr sz="1800" b="1">
              <a:solidFill>
                <a:schemeClr val="dk1"/>
              </a:solidFill>
            </a:endParaRPr>
          </a:p>
        </p:txBody>
      </p:sp>
      <p:sp>
        <p:nvSpPr>
          <p:cNvPr id="97" name="Google Shape;97;p14"/>
          <p:cNvSpPr txBox="1"/>
          <p:nvPr/>
        </p:nvSpPr>
        <p:spPr>
          <a:xfrm>
            <a:off x="5642425" y="2177013"/>
            <a:ext cx="225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dk1"/>
                </a:solidFill>
              </a:rPr>
              <a:t>Python example:</a:t>
            </a:r>
            <a:endParaRPr sz="1800" b="1">
              <a:solidFill>
                <a:schemeClr val="dk1"/>
              </a:solidFill>
            </a:endParaRPr>
          </a:p>
        </p:txBody>
      </p:sp>
      <p:pic>
        <p:nvPicPr>
          <p:cNvPr id="98" name="Google Shape;98;p14"/>
          <p:cNvPicPr preferRelativeResize="0"/>
          <p:nvPr/>
        </p:nvPicPr>
        <p:blipFill>
          <a:blip r:embed="rId3">
            <a:alphaModFix/>
          </a:blip>
          <a:stretch>
            <a:fillRect/>
          </a:stretch>
        </p:blipFill>
        <p:spPr>
          <a:xfrm>
            <a:off x="427250" y="2768950"/>
            <a:ext cx="4144749" cy="1993550"/>
          </a:xfrm>
          <a:prstGeom prst="rect">
            <a:avLst/>
          </a:prstGeom>
          <a:noFill/>
          <a:ln>
            <a:noFill/>
          </a:ln>
        </p:spPr>
      </p:pic>
      <p:pic>
        <p:nvPicPr>
          <p:cNvPr id="99" name="Google Shape;99;p14"/>
          <p:cNvPicPr preferRelativeResize="0"/>
          <p:nvPr/>
        </p:nvPicPr>
        <p:blipFill>
          <a:blip r:embed="rId4">
            <a:alphaModFix/>
          </a:blip>
          <a:stretch>
            <a:fillRect/>
          </a:stretch>
        </p:blipFill>
        <p:spPr>
          <a:xfrm>
            <a:off x="4946450" y="2768951"/>
            <a:ext cx="3650072" cy="1993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23750" y="106700"/>
            <a:ext cx="8897400" cy="608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Structured Data to describe our book</a:t>
            </a:r>
            <a:endParaRPr/>
          </a:p>
        </p:txBody>
      </p:sp>
      <p:sp>
        <p:nvSpPr>
          <p:cNvPr id="105" name="Google Shape;105;p15"/>
          <p:cNvSpPr txBox="1">
            <a:spLocks noGrp="1"/>
          </p:cNvSpPr>
          <p:nvPr>
            <p:ph type="body" idx="1"/>
          </p:nvPr>
        </p:nvSpPr>
        <p:spPr>
          <a:xfrm>
            <a:off x="123750" y="785975"/>
            <a:ext cx="8897400" cy="42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We’re going to edit some YAML together, using key-value pairs to describe some basic properties of our book, then see what effect this has when we publish the book.</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DEMO TIME!</a:t>
            </a:r>
            <a:endParaRPr/>
          </a:p>
        </p:txBody>
      </p:sp>
      <p:sp>
        <p:nvSpPr>
          <p:cNvPr id="106" name="Google Shape;10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body" idx="1"/>
          </p:nvPr>
        </p:nvSpPr>
        <p:spPr>
          <a:xfrm>
            <a:off x="123750" y="104775"/>
            <a:ext cx="8897400" cy="4914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Automated conversion of Linked Art to YAML and images</a:t>
            </a:r>
            <a:endParaRPr b="1"/>
          </a:p>
        </p:txBody>
      </p:sp>
      <p:sp>
        <p:nvSpPr>
          <p:cNvPr id="112" name="Google Shape;11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
        <p:nvSpPr>
          <p:cNvPr id="113" name="Google Shape;113;p16"/>
          <p:cNvSpPr/>
          <p:nvPr/>
        </p:nvSpPr>
        <p:spPr>
          <a:xfrm>
            <a:off x="7081700" y="600075"/>
            <a:ext cx="1666800" cy="20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r>
              <a:rPr lang="en-GB" sz="1800" b="1">
                <a:latin typeface="Calibri"/>
                <a:ea typeface="Calibri"/>
                <a:cs typeface="Calibri"/>
                <a:sym typeface="Calibri"/>
              </a:rPr>
              <a:t>Ashmolean</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p:txBody>
      </p:sp>
      <p:sp>
        <p:nvSpPr>
          <p:cNvPr id="114" name="Google Shape;114;p16"/>
          <p:cNvSpPr/>
          <p:nvPr/>
        </p:nvSpPr>
        <p:spPr>
          <a:xfrm>
            <a:off x="7353375" y="752475"/>
            <a:ext cx="1200300" cy="8667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Linked Art</a:t>
            </a:r>
            <a:endParaRPr sz="1800" b="1">
              <a:latin typeface="Calibri"/>
              <a:ea typeface="Calibri"/>
              <a:cs typeface="Calibri"/>
              <a:sym typeface="Calibri"/>
            </a:endParaRPr>
          </a:p>
        </p:txBody>
      </p:sp>
      <p:sp>
        <p:nvSpPr>
          <p:cNvPr id="115" name="Google Shape;115;p16"/>
          <p:cNvSpPr/>
          <p:nvPr/>
        </p:nvSpPr>
        <p:spPr>
          <a:xfrm>
            <a:off x="5010150" y="728625"/>
            <a:ext cx="1524000" cy="914400"/>
          </a:xfrm>
          <a:prstGeom prst="ellipse">
            <a:avLst/>
          </a:prstGeom>
          <a:solidFill>
            <a:srgbClr val="B4A7D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Quire</a:t>
            </a:r>
            <a:endParaRPr sz="1800" b="1">
              <a:latin typeface="Calibri"/>
              <a:ea typeface="Calibri"/>
              <a:cs typeface="Calibri"/>
              <a:sym typeface="Calibri"/>
            </a:endParaRPr>
          </a:p>
        </p:txBody>
      </p:sp>
      <p:sp>
        <p:nvSpPr>
          <p:cNvPr id="116" name="Google Shape;116;p16"/>
          <p:cNvSpPr/>
          <p:nvPr/>
        </p:nvSpPr>
        <p:spPr>
          <a:xfrm>
            <a:off x="3049473" y="1733599"/>
            <a:ext cx="11517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YAML</a:t>
            </a:r>
            <a:endParaRPr sz="1800" b="1">
              <a:latin typeface="Calibri"/>
              <a:ea typeface="Calibri"/>
              <a:cs typeface="Calibri"/>
              <a:sym typeface="Calibri"/>
            </a:endParaRPr>
          </a:p>
        </p:txBody>
      </p:sp>
      <p:sp>
        <p:nvSpPr>
          <p:cNvPr id="117" name="Google Shape;117;p16"/>
          <p:cNvSpPr/>
          <p:nvPr/>
        </p:nvSpPr>
        <p:spPr>
          <a:xfrm>
            <a:off x="4280031" y="1733575"/>
            <a:ext cx="1002900" cy="6381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Calibri"/>
                <a:ea typeface="Calibri"/>
                <a:cs typeface="Calibri"/>
                <a:sym typeface="Calibri"/>
              </a:rPr>
              <a:t>Images</a:t>
            </a:r>
            <a:endParaRPr sz="1800" b="1">
              <a:latin typeface="Calibri"/>
              <a:ea typeface="Calibri"/>
              <a:cs typeface="Calibri"/>
              <a:sym typeface="Calibri"/>
            </a:endParaRPr>
          </a:p>
        </p:txBody>
      </p:sp>
      <p:cxnSp>
        <p:nvCxnSpPr>
          <p:cNvPr id="118" name="Google Shape;118;p16"/>
          <p:cNvCxnSpPr>
            <a:stCxn id="114" idx="1"/>
            <a:endCxn id="115" idx="6"/>
          </p:cNvCxnSpPr>
          <p:nvPr/>
        </p:nvCxnSpPr>
        <p:spPr>
          <a:xfrm rot="10800000">
            <a:off x="6534075" y="1185825"/>
            <a:ext cx="819300" cy="0"/>
          </a:xfrm>
          <a:prstGeom prst="straightConnector1">
            <a:avLst/>
          </a:prstGeom>
          <a:noFill/>
          <a:ln w="28575" cap="flat" cmpd="sng">
            <a:solidFill>
              <a:schemeClr val="dk2"/>
            </a:solidFill>
            <a:prstDash val="solid"/>
            <a:round/>
            <a:headEnd type="none" w="med" len="med"/>
            <a:tailEnd type="triangle" w="med" len="med"/>
          </a:ln>
        </p:spPr>
      </p:cxnSp>
      <p:cxnSp>
        <p:nvCxnSpPr>
          <p:cNvPr id="119" name="Google Shape;119;p16"/>
          <p:cNvCxnSpPr>
            <a:stCxn id="115" idx="2"/>
            <a:endCxn id="116" idx="0"/>
          </p:cNvCxnSpPr>
          <p:nvPr/>
        </p:nvCxnSpPr>
        <p:spPr>
          <a:xfrm flipH="1">
            <a:off x="3625350" y="1185825"/>
            <a:ext cx="1384800" cy="547800"/>
          </a:xfrm>
          <a:prstGeom prst="bentConnector2">
            <a:avLst/>
          </a:prstGeom>
          <a:noFill/>
          <a:ln w="28575" cap="flat" cmpd="sng">
            <a:solidFill>
              <a:schemeClr val="dk2"/>
            </a:solidFill>
            <a:prstDash val="solid"/>
            <a:round/>
            <a:headEnd type="none" w="med" len="med"/>
            <a:tailEnd type="triangle" w="med" len="med"/>
          </a:ln>
        </p:spPr>
      </p:cxnSp>
      <p:cxnSp>
        <p:nvCxnSpPr>
          <p:cNvPr id="120" name="Google Shape;120;p16"/>
          <p:cNvCxnSpPr>
            <a:stCxn id="115" idx="2"/>
            <a:endCxn id="117" idx="0"/>
          </p:cNvCxnSpPr>
          <p:nvPr/>
        </p:nvCxnSpPr>
        <p:spPr>
          <a:xfrm flipH="1">
            <a:off x="4781550" y="1185825"/>
            <a:ext cx="228600" cy="547800"/>
          </a:xfrm>
          <a:prstGeom prst="bentConnector2">
            <a:avLst/>
          </a:prstGeom>
          <a:noFill/>
          <a:ln w="28575" cap="flat" cmpd="sng">
            <a:solidFill>
              <a:schemeClr val="dk2"/>
            </a:solidFill>
            <a:prstDash val="solid"/>
            <a:round/>
            <a:headEnd type="none" w="med" len="med"/>
            <a:tailEnd type="triangle" w="med" len="med"/>
          </a:ln>
        </p:spPr>
      </p:cxnSp>
      <p:sp>
        <p:nvSpPr>
          <p:cNvPr id="121" name="Google Shape;121;p16"/>
          <p:cNvSpPr txBox="1"/>
          <p:nvPr/>
        </p:nvSpPr>
        <p:spPr>
          <a:xfrm>
            <a:off x="243975" y="3846275"/>
            <a:ext cx="8676300" cy="1045500"/>
          </a:xfrm>
          <a:prstGeom prst="rect">
            <a:avLst/>
          </a:prstGeom>
          <a:solidFill>
            <a:srgbClr val="D9D2E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alibri"/>
                <a:ea typeface="Calibri"/>
                <a:cs typeface="Calibri"/>
                <a:sym typeface="Calibri"/>
              </a:rPr>
              <a:t>The Quire software has already been used to convert Linked Art for Ashmolean and Rumble Museum objects into YAML for you - the video you’re about to see shows this. It has also downloaded images associated with that Linked Art. This is used to make the digital book.</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esson Plan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2573</Words>
  <Application>Microsoft Macintosh PowerPoint</Application>
  <PresentationFormat>On-screen Show (16:9)</PresentationFormat>
  <Paragraphs>385</Paragraphs>
  <Slides>24</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Courier New</vt:lpstr>
      <vt:lpstr>Arial</vt:lpstr>
      <vt:lpstr>Open Sans</vt:lpstr>
      <vt:lpstr>Calibri</vt:lpstr>
      <vt:lpstr>Lesson Plans</vt:lpstr>
      <vt:lpstr>Welcome to the History and Computing workshop</vt:lpstr>
      <vt:lpstr>History and Computing workshop</vt:lpstr>
      <vt:lpstr>Structured data for museum objects</vt:lpstr>
      <vt:lpstr>Sharing structured data between computers</vt:lpstr>
      <vt:lpstr>Sharing structured data between computers </vt:lpstr>
      <vt:lpstr>Sharing structured data between computers </vt:lpstr>
      <vt:lpstr>The Concept of Key-Value Encapsulation</vt:lpstr>
      <vt:lpstr>Structured Data to describe our book</vt:lpstr>
      <vt:lpstr>PowerPoint Presentation</vt:lpstr>
      <vt:lpstr>Quire converting Linked Art to YAML</vt:lpstr>
      <vt:lpstr>PowerPoint Presentation</vt:lpstr>
      <vt:lpstr>Referring to an object using an identifier</vt:lpstr>
      <vt:lpstr>Adding your own structured object data in YAML</vt:lpstr>
      <vt:lpstr>Presentational markup in Markdown</vt:lpstr>
      <vt:lpstr>Presentational markup in Markdown</vt:lpstr>
      <vt:lpstr>Presentational mark-up to introduce our book</vt:lpstr>
      <vt:lpstr>Adding our stories</vt:lpstr>
      <vt:lpstr>PowerPoint Presentation</vt:lpstr>
      <vt:lpstr>Combining information using Quire</vt:lpstr>
      <vt:lpstr>PowerPoint Presentation</vt:lpstr>
      <vt:lpstr>Building the Quire Book</vt:lpstr>
      <vt:lpstr>Checking the Quire book</vt:lpstr>
      <vt:lpstr>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Tyler Bonnet</cp:lastModifiedBy>
  <cp:revision>1</cp:revision>
  <dcterms:modified xsi:type="dcterms:W3CDTF">2024-11-11T16:43:20Z</dcterms:modified>
</cp:coreProperties>
</file>