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Nuni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bold.fntdata"/><Relationship Id="rId10" Type="http://schemas.openxmlformats.org/officeDocument/2006/relationships/font" Target="fonts/Nunito-regular.fntdata"/><Relationship Id="rId13" Type="http://schemas.openxmlformats.org/officeDocument/2006/relationships/font" Target="fonts/Nunito-boldItalic.fntdata"/><Relationship Id="rId12"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667edd8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667edd8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667edd83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667edd83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c63f1d9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c63f1d9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667edd837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667edd83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Update - 20/07/2020</a:t>
            </a:r>
            <a:endParaRPr/>
          </a:p>
        </p:txBody>
      </p:sp>
      <p:sp>
        <p:nvSpPr>
          <p:cNvPr id="129" name="Google Shape;129;p1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week’s activity:</a:t>
            </a:r>
            <a:endParaRPr/>
          </a:p>
          <a:p>
            <a:pPr indent="-311150" lvl="0" marL="457200" rtl="0" algn="l">
              <a:spcBef>
                <a:spcPts val="1600"/>
              </a:spcBef>
              <a:spcAft>
                <a:spcPts val="0"/>
              </a:spcAft>
              <a:buSzPts val="1300"/>
              <a:buChar char="-"/>
            </a:pPr>
            <a:r>
              <a:rPr lang="en"/>
              <a:t>Draft writing, improvements made to introduction, and draft abstract.</a:t>
            </a:r>
            <a:endParaRPr/>
          </a:p>
          <a:p>
            <a:pPr indent="-311150" lvl="0" marL="457200" rtl="0" algn="l">
              <a:spcBef>
                <a:spcPts val="0"/>
              </a:spcBef>
              <a:spcAft>
                <a:spcPts val="0"/>
              </a:spcAft>
              <a:buSzPts val="1300"/>
              <a:buChar char="-"/>
            </a:pPr>
            <a:r>
              <a:rPr lang="en"/>
              <a:t>Moved work to local notebook, vast improvement in working efficiency</a:t>
            </a:r>
            <a:endParaRPr/>
          </a:p>
          <a:p>
            <a:pPr indent="-311150" lvl="0" marL="457200" rtl="0" algn="l">
              <a:spcBef>
                <a:spcPts val="0"/>
              </a:spcBef>
              <a:spcAft>
                <a:spcPts val="0"/>
              </a:spcAft>
              <a:buSzPts val="1300"/>
              <a:buChar char="-"/>
            </a:pPr>
            <a:r>
              <a:rPr lang="en"/>
              <a:t>Reading papers regarding suggestions made in previous meeting, discrete vs. </a:t>
            </a:r>
            <a:r>
              <a:rPr lang="en"/>
              <a:t>continuous</a:t>
            </a:r>
            <a:r>
              <a:rPr lang="en"/>
              <a:t> approaches</a:t>
            </a:r>
            <a:endParaRPr/>
          </a:p>
          <a:p>
            <a:pPr indent="-311150" lvl="0" marL="457200" rtl="0" algn="l">
              <a:spcBef>
                <a:spcPts val="0"/>
              </a:spcBef>
              <a:spcAft>
                <a:spcPts val="0"/>
              </a:spcAft>
              <a:buSzPts val="1300"/>
              <a:buChar char="-"/>
            </a:pPr>
            <a:r>
              <a:rPr lang="en"/>
              <a:t>Initial data augmentation for white noise and sliced background noise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Augmentation</a:t>
            </a:r>
            <a:endParaRPr/>
          </a:p>
        </p:txBody>
      </p:sp>
      <p:sp>
        <p:nvSpPr>
          <p:cNvPr id="135" name="Google Shape;135;p14"/>
          <p:cNvSpPr txBox="1"/>
          <p:nvPr>
            <p:ph idx="1" type="body"/>
          </p:nvPr>
        </p:nvSpPr>
        <p:spPr>
          <a:xfrm>
            <a:off x="819150" y="1457325"/>
            <a:ext cx="7505700" cy="3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Should reduce generalisation of model, important in studies regarding speech recognition. This is part of the project which should be done regardless of other changes in direction and is therefore useful at this stage. As it is desired to emulate real world sources, initially implemented </a:t>
            </a:r>
            <a:r>
              <a:rPr lang="en"/>
              <a:t>SNR augment (white noise).</a:t>
            </a:r>
            <a:endParaRPr/>
          </a:p>
          <a:p>
            <a:pPr indent="0" lvl="0" marL="0" rtl="0" algn="l">
              <a:spcBef>
                <a:spcPts val="1600"/>
              </a:spcBef>
              <a:spcAft>
                <a:spcPts val="0"/>
              </a:spcAft>
              <a:buNone/>
            </a:pPr>
            <a:r>
              <a:rPr lang="en"/>
              <a:t>This new dataset is exported to .wav and has features extracted as with clean datasets.</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36" name="Google Shape;136;p14"/>
          <p:cNvPicPr preferRelativeResize="0"/>
          <p:nvPr/>
        </p:nvPicPr>
        <p:blipFill>
          <a:blip r:embed="rId3">
            <a:alphaModFix/>
          </a:blip>
          <a:stretch>
            <a:fillRect/>
          </a:stretch>
        </p:blipFill>
        <p:spPr>
          <a:xfrm>
            <a:off x="655750" y="2718847"/>
            <a:ext cx="3853264" cy="1963778"/>
          </a:xfrm>
          <a:prstGeom prst="rect">
            <a:avLst/>
          </a:prstGeom>
          <a:noFill/>
          <a:ln>
            <a:noFill/>
          </a:ln>
        </p:spPr>
      </p:pic>
      <p:pic>
        <p:nvPicPr>
          <p:cNvPr id="137" name="Google Shape;137;p14"/>
          <p:cNvPicPr preferRelativeResize="0"/>
          <p:nvPr/>
        </p:nvPicPr>
        <p:blipFill>
          <a:blip r:embed="rId4">
            <a:alphaModFix/>
          </a:blip>
          <a:stretch>
            <a:fillRect/>
          </a:stretch>
        </p:blipFill>
        <p:spPr>
          <a:xfrm>
            <a:off x="4414886" y="2694300"/>
            <a:ext cx="3853264" cy="196377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438150" y="464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Discretization of data</a:t>
            </a:r>
            <a:endParaRPr/>
          </a:p>
        </p:txBody>
      </p:sp>
      <p:sp>
        <p:nvSpPr>
          <p:cNvPr id="143" name="Google Shape;143;p15"/>
          <p:cNvSpPr txBox="1"/>
          <p:nvPr>
            <p:ph idx="1" type="body"/>
          </p:nvPr>
        </p:nvSpPr>
        <p:spPr>
          <a:xfrm>
            <a:off x="474725" y="13289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area of active research regarding project approach</a:t>
            </a:r>
            <a:endParaRPr/>
          </a:p>
          <a:p>
            <a:pPr indent="0" lvl="0" marL="0" rtl="0" algn="l">
              <a:spcBef>
                <a:spcPts val="1600"/>
              </a:spcBef>
              <a:spcAft>
                <a:spcPts val="0"/>
              </a:spcAft>
              <a:buNone/>
            </a:pPr>
            <a:r>
              <a:rPr lang="en"/>
              <a:t>Using these findings regarding dimensional approach, debate the following:</a:t>
            </a:r>
            <a:endParaRPr/>
          </a:p>
          <a:p>
            <a:pPr indent="-311150" lvl="0" marL="457200" rtl="0" algn="l">
              <a:spcBef>
                <a:spcPts val="1600"/>
              </a:spcBef>
              <a:spcAft>
                <a:spcPts val="0"/>
              </a:spcAft>
              <a:buSzPts val="1300"/>
              <a:buChar char="-"/>
            </a:pPr>
            <a:r>
              <a:rPr lang="en"/>
              <a:t>Opportunity to use c</a:t>
            </a:r>
            <a:r>
              <a:rPr lang="en"/>
              <a:t>ontinuous values via probability of binary classification</a:t>
            </a:r>
            <a:endParaRPr/>
          </a:p>
          <a:p>
            <a:pPr indent="-311150" lvl="0" marL="457200" rtl="0" algn="l">
              <a:spcBef>
                <a:spcPts val="0"/>
              </a:spcBef>
              <a:spcAft>
                <a:spcPts val="0"/>
              </a:spcAft>
              <a:buSzPts val="1300"/>
              <a:buChar char="-"/>
            </a:pPr>
            <a:r>
              <a:rPr lang="en"/>
              <a:t>Avoid complexities of numerical labelling of data</a:t>
            </a:r>
            <a:endParaRPr/>
          </a:p>
          <a:p>
            <a:pPr indent="-311150" lvl="0" marL="457200" rtl="0" algn="l">
              <a:spcBef>
                <a:spcPts val="0"/>
              </a:spcBef>
              <a:spcAft>
                <a:spcPts val="0"/>
              </a:spcAft>
              <a:buSzPts val="1300"/>
              <a:buChar char="-"/>
            </a:pPr>
            <a:r>
              <a:rPr lang="en"/>
              <a:t>Importance of classification accuracy vs. intensity </a:t>
            </a:r>
            <a:br>
              <a:rPr lang="en"/>
            </a:br>
            <a:r>
              <a:rPr lang="en"/>
              <a:t>to the given context of this study*</a:t>
            </a:r>
            <a:endParaRPr/>
          </a:p>
          <a:p>
            <a:pPr indent="0" lvl="0" marL="0" rtl="0" algn="l">
              <a:spcBef>
                <a:spcPts val="1600"/>
              </a:spcBef>
              <a:spcAft>
                <a:spcPts val="1600"/>
              </a:spcAft>
              <a:buNone/>
            </a:pPr>
            <a:r>
              <a:rPr lang="en"/>
              <a:t>Clarification on these points to be made this week to allow</a:t>
            </a:r>
            <a:br>
              <a:rPr lang="en"/>
            </a:br>
            <a:r>
              <a:rPr lang="en"/>
              <a:t>further progress to writing.</a:t>
            </a:r>
            <a:endParaRPr/>
          </a:p>
        </p:txBody>
      </p:sp>
      <p:pic>
        <p:nvPicPr>
          <p:cNvPr id="144" name="Google Shape;144;p15"/>
          <p:cNvPicPr preferRelativeResize="0"/>
          <p:nvPr/>
        </p:nvPicPr>
        <p:blipFill>
          <a:blip r:embed="rId3">
            <a:alphaModFix/>
          </a:blip>
          <a:stretch>
            <a:fillRect/>
          </a:stretch>
        </p:blipFill>
        <p:spPr>
          <a:xfrm>
            <a:off x="4741500" y="2735950"/>
            <a:ext cx="3923550" cy="2153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for this week</a:t>
            </a:r>
            <a:endParaRPr/>
          </a:p>
        </p:txBody>
      </p:sp>
      <p:sp>
        <p:nvSpPr>
          <p:cNvPr id="150" name="Google Shape;150;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Utilising labelled data for use with continuous values, </a:t>
            </a:r>
            <a:r>
              <a:rPr lang="en"/>
              <a:t>discretization of classifier data discussion *</a:t>
            </a:r>
            <a:endParaRPr/>
          </a:p>
          <a:p>
            <a:pPr indent="0" lvl="0" marL="457200" rtl="0" algn="l">
              <a:spcBef>
                <a:spcPts val="1600"/>
              </a:spcBef>
              <a:spcAft>
                <a:spcPts val="0"/>
              </a:spcAft>
              <a:buNone/>
            </a:pPr>
            <a:r>
              <a:rPr lang="en"/>
              <a:t>E.g. percentage of probability being specific class to provide intensity of emotion</a:t>
            </a:r>
            <a:endParaRPr/>
          </a:p>
          <a:p>
            <a:pPr indent="-311150" lvl="0" marL="457200" rtl="0" algn="l">
              <a:spcBef>
                <a:spcPts val="1600"/>
              </a:spcBef>
              <a:spcAft>
                <a:spcPts val="0"/>
              </a:spcAft>
              <a:buSzPts val="1300"/>
              <a:buChar char="-"/>
            </a:pPr>
            <a:r>
              <a:rPr lang="en"/>
              <a:t>Query regarding review of writing, clarity of abstract and introduction</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