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1" r:id="rId3"/>
    <p:sldId id="295" r:id="rId4"/>
    <p:sldId id="259" r:id="rId5"/>
    <p:sldId id="257" r:id="rId6"/>
    <p:sldId id="260" r:id="rId7"/>
    <p:sldId id="258" r:id="rId8"/>
    <p:sldId id="262" r:id="rId9"/>
    <p:sldId id="269" r:id="rId10"/>
    <p:sldId id="271" r:id="rId11"/>
    <p:sldId id="272" r:id="rId12"/>
    <p:sldId id="273" r:id="rId13"/>
    <p:sldId id="292" r:id="rId14"/>
    <p:sldId id="275" r:id="rId15"/>
    <p:sldId id="276" r:id="rId16"/>
    <p:sldId id="277" r:id="rId17"/>
    <p:sldId id="281" r:id="rId18"/>
    <p:sldId id="282" r:id="rId19"/>
    <p:sldId id="283" r:id="rId20"/>
    <p:sldId id="293" r:id="rId21"/>
    <p:sldId id="285" r:id="rId22"/>
    <p:sldId id="286" r:id="rId23"/>
    <p:sldId id="288" r:id="rId24"/>
    <p:sldId id="294" r:id="rId25"/>
    <p:sldId id="267" r:id="rId26"/>
    <p:sldId id="263" r:id="rId27"/>
    <p:sldId id="264" r:id="rId28"/>
    <p:sldId id="266" r:id="rId29"/>
    <p:sldId id="265" r:id="rId30"/>
    <p:sldId id="268" r:id="rId31"/>
    <p:sldId id="29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95" autoAdjust="0"/>
  </p:normalViewPr>
  <p:slideViewPr>
    <p:cSldViewPr snapToGrid="0" snapToObjects="1">
      <p:cViewPr varScale="1">
        <p:scale>
          <a:sx n="77" d="100"/>
          <a:sy n="77" d="100"/>
        </p:scale>
        <p:origin x="-18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2118881848"/>
        <c:axId val="-2118881496"/>
      </c:barChart>
      <c:catAx>
        <c:axId val="-2118881848"/>
        <c:scaling>
          <c:orientation val="minMax"/>
        </c:scaling>
        <c:delete val="0"/>
        <c:axPos val="b"/>
        <c:numFmt formatCode="dd/mm/yyyy" sourceLinked="1"/>
        <c:majorTickMark val="none"/>
        <c:minorTickMark val="none"/>
        <c:tickLblPos val="nextTo"/>
        <c:crossAx val="-2118881496"/>
        <c:crosses val="autoZero"/>
        <c:auto val="0"/>
        <c:lblAlgn val="ctr"/>
        <c:lblOffset val="100"/>
        <c:noMultiLvlLbl val="0"/>
      </c:catAx>
      <c:valAx>
        <c:axId val="-2118881496"/>
        <c:scaling>
          <c:orientation val="minMax"/>
        </c:scaling>
        <c:delete val="0"/>
        <c:axPos val="l"/>
        <c:majorGridlines/>
        <c:numFmt formatCode="General" sourceLinked="1"/>
        <c:majorTickMark val="none"/>
        <c:minorTickMark val="none"/>
        <c:tickLblPos val="nextTo"/>
        <c:crossAx val="-2118881848"/>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2119837784"/>
        <c:axId val="-2119951624"/>
      </c:barChart>
      <c:catAx>
        <c:axId val="-2119837784"/>
        <c:scaling>
          <c:orientation val="minMax"/>
        </c:scaling>
        <c:delete val="0"/>
        <c:axPos val="b"/>
        <c:numFmt formatCode="dd/mm/yyyy" sourceLinked="1"/>
        <c:majorTickMark val="none"/>
        <c:minorTickMark val="none"/>
        <c:tickLblPos val="nextTo"/>
        <c:crossAx val="-2119951624"/>
        <c:crosses val="autoZero"/>
        <c:auto val="0"/>
        <c:lblAlgn val="ctr"/>
        <c:lblOffset val="100"/>
        <c:noMultiLvlLbl val="0"/>
      </c:catAx>
      <c:valAx>
        <c:axId val="-2119951624"/>
        <c:scaling>
          <c:orientation val="minMax"/>
        </c:scaling>
        <c:delete val="0"/>
        <c:axPos val="l"/>
        <c:majorGridlines/>
        <c:numFmt formatCode="h:mm;@" sourceLinked="0"/>
        <c:majorTickMark val="none"/>
        <c:minorTickMark val="none"/>
        <c:tickLblPos val="nextTo"/>
        <c:crossAx val="-2119837784"/>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2118592072"/>
        <c:axId val="-2118589000"/>
      </c:barChart>
      <c:catAx>
        <c:axId val="-2118592072"/>
        <c:scaling>
          <c:orientation val="minMax"/>
        </c:scaling>
        <c:delete val="0"/>
        <c:axPos val="b"/>
        <c:numFmt formatCode="dd/mm/yyyy" sourceLinked="1"/>
        <c:majorTickMark val="none"/>
        <c:minorTickMark val="none"/>
        <c:tickLblPos val="nextTo"/>
        <c:txPr>
          <a:bodyPr rot="0" vert="horz"/>
          <a:lstStyle/>
          <a:p>
            <a:pPr>
              <a:defRPr/>
            </a:pPr>
            <a:endParaRPr lang="en-US"/>
          </a:p>
        </c:txPr>
        <c:crossAx val="-2118589000"/>
        <c:crosses val="autoZero"/>
        <c:auto val="0"/>
        <c:lblAlgn val="ctr"/>
        <c:lblOffset val="100"/>
        <c:noMultiLvlLbl val="0"/>
      </c:catAx>
      <c:valAx>
        <c:axId val="-2118589000"/>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2118592072"/>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2118540040"/>
        <c:axId val="-2118533864"/>
      </c:barChart>
      <c:catAx>
        <c:axId val="-2118540040"/>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533864"/>
        <c:crosses val="autoZero"/>
        <c:auto val="1"/>
        <c:lblAlgn val="ctr"/>
        <c:lblOffset val="100"/>
        <c:noMultiLvlLbl val="0"/>
      </c:catAx>
      <c:valAx>
        <c:axId val="-2118533864"/>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540040"/>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2118480936"/>
        <c:axId val="-2118474760"/>
      </c:barChart>
      <c:catAx>
        <c:axId val="-2118480936"/>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474760"/>
        <c:crosses val="autoZero"/>
        <c:auto val="1"/>
        <c:lblAlgn val="ctr"/>
        <c:lblOffset val="100"/>
        <c:noMultiLvlLbl val="0"/>
      </c:catAx>
      <c:valAx>
        <c:axId val="-2118474760"/>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480936"/>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2118421208"/>
        <c:axId val="-2118415032"/>
      </c:barChart>
      <c:catAx>
        <c:axId val="-211842120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415032"/>
        <c:crosses val="autoZero"/>
        <c:auto val="1"/>
        <c:lblAlgn val="ctr"/>
        <c:lblOffset val="100"/>
        <c:noMultiLvlLbl val="0"/>
      </c:catAx>
      <c:valAx>
        <c:axId val="-211841503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421208"/>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2118369864"/>
        <c:axId val="-2118363688"/>
      </c:barChart>
      <c:catAx>
        <c:axId val="-2118369864"/>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363688"/>
        <c:crosses val="autoZero"/>
        <c:auto val="1"/>
        <c:lblAlgn val="ctr"/>
        <c:lblOffset val="100"/>
        <c:noMultiLvlLbl val="0"/>
      </c:catAx>
      <c:valAx>
        <c:axId val="-211836368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18369864"/>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B. Managing Communication</a:t>
          </a:r>
          <a:endParaRPr lang="en-US" sz="1600" kern="1200" noProof="0" dirty="0">
            <a:solidFill>
              <a:sysClr val="window" lastClr="FFFFFF"/>
            </a:solidFill>
            <a:latin typeface="Arial"/>
            <a:ea typeface="+mn-ea"/>
            <a:cs typeface="+mn-cs"/>
          </a:endParaRPr>
        </a:p>
      </dsp:txBody>
      <dsp:txXfrm>
        <a:off x="0" y="2042650"/>
        <a:ext cx="8839200" cy="723707"/>
      </dsp:txXfrm>
    </dsp:sp>
    <dsp:sp modelId="{A5ED16AF-9B85-4AE7-833F-768D63C8F9D2}">
      <dsp:nvSpPr>
        <dsp:cNvPr id="0" name=""/>
        <dsp:cNvSpPr/>
      </dsp:nvSpPr>
      <dsp: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554"/>
        <a:ext cx="2943522" cy="616491"/>
      </dsp:txXfrm>
    </dsp:sp>
    <dsp:sp modelId="{775F718B-955C-4392-9721-81309EAFD661}">
      <dsp:nvSpPr>
        <dsp:cNvPr id="0" name=""/>
        <dsp:cNvSpPr/>
      </dsp:nvSpPr>
      <dsp: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554"/>
        <a:ext cx="2943522" cy="616491"/>
      </dsp:txXfrm>
    </dsp:sp>
    <dsp:sp modelId="{0FF134D6-AE17-41A7-A86D-894E40ADF4AF}">
      <dsp:nvSpPr>
        <dsp:cNvPr id="0" name=""/>
        <dsp:cNvSpPr/>
      </dsp:nvSpPr>
      <dsp: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554"/>
        <a:ext cx="2943522" cy="616491"/>
      </dsp:txXfrm>
    </dsp:sp>
    <dsp:sp modelId="{02B5AAAA-9D01-464D-B164-28EE5FA9757B}">
      <dsp:nvSpPr>
        <dsp:cNvPr id="0" name=""/>
        <dsp:cNvSpPr/>
      </dsp:nvSpPr>
      <dsp: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rot="-10800000">
        <a:off x="0" y="254914"/>
        <a:ext cx="8839200" cy="470102"/>
      </dsp:txXfrm>
    </dsp:sp>
    <dsp:sp modelId="{DCBB5C8C-E2F3-46BF-8B6D-1FF3F2665627}">
      <dsp:nvSpPr>
        <dsp:cNvPr id="0" name=""/>
        <dsp:cNvSpPr/>
      </dsp:nvSpPr>
      <dsp: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16"/>
        <a:ext cx="2943522" cy="616306"/>
      </dsp:txXfrm>
    </dsp:sp>
    <dsp:sp modelId="{91E019C4-0116-4FA4-8A2C-C4967A109427}">
      <dsp:nvSpPr>
        <dsp:cNvPr id="0" name=""/>
        <dsp:cNvSpPr/>
      </dsp:nvSpPr>
      <dsp: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16"/>
        <a:ext cx="2943522" cy="616306"/>
      </dsp:txXfrm>
    </dsp:sp>
    <dsp:sp modelId="{C3954AFE-AB64-40F6-A9F1-05A1BFB5EC20}">
      <dsp:nvSpPr>
        <dsp:cNvPr id="0" name=""/>
        <dsp:cNvSpPr/>
      </dsp:nvSpPr>
      <dsp: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16"/>
        <a:ext cx="2943522" cy="616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03/05/16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2</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72"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3</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5</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7</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12</a:t>
            </a:fld>
            <a:endParaRPr lang="de-DE"/>
          </a:p>
        </p:txBody>
      </p:sp>
    </p:spTree>
    <p:extLst>
      <p:ext uri="{BB962C8B-B14F-4D97-AF65-F5344CB8AC3E}">
        <p14:creationId xmlns:p14="http://schemas.microsoft.com/office/powerpoint/2010/main" val="21891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4DC7970-7B0B-DC47-AAFA-D25F6DE67826}" type="datetimeFigureOut">
              <a:rPr lang="en-US" smtClean="0"/>
              <a:t>03/05/16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
        <p:nvSpPr>
          <p:cNvPr id="7" name="Date Placeholder 3"/>
          <p:cNvSpPr>
            <a:spLocks noGrp="1"/>
          </p:cNvSpPr>
          <p:nvPr>
            <p:ph type="dt" sz="half" idx="2"/>
          </p:nvPr>
        </p:nvSpPr>
        <p:spPr>
          <a:xfrm>
            <a:off x="457200" y="6356350"/>
            <a:ext cx="2133600" cy="365125"/>
          </a:xfrm>
          <a:prstGeom prst="rect">
            <a:avLst/>
          </a:prstGeom>
        </p:spPr>
        <p:txBody>
          <a:bodyPr/>
          <a:lstStyle/>
          <a:p>
            <a:fld id="{44DC7970-7B0B-DC47-AAFA-D25F6DE67826}" type="datetimeFigureOut">
              <a:rPr lang="en-US" smtClean="0"/>
              <a:t>03/05/16</a:t>
            </a:fld>
            <a:endParaRPr lang="en-US"/>
          </a:p>
        </p:txBody>
      </p:sp>
      <p:sp>
        <p:nvSpPr>
          <p:cNvPr id="8" name="Footer Placeholder 4"/>
          <p:cNvSpPr>
            <a:spLocks noGrp="1"/>
          </p:cNvSpPr>
          <p:nvPr>
            <p:ph type="ftr" sz="quarter" idx="3"/>
          </p:nvPr>
        </p:nvSpPr>
        <p:spPr>
          <a:xfrm>
            <a:off x="6248400" y="0"/>
            <a:ext cx="2895600" cy="365125"/>
          </a:xfrm>
          <a:prstGeom prst="rect">
            <a:avLst/>
          </a:prstGeom>
        </p:spPr>
        <p:txBody>
          <a:bodyPr/>
          <a:lstStyle/>
          <a:p>
            <a:endParaRPr lang="en-US"/>
          </a:p>
        </p:txBody>
      </p:sp>
      <p:sp>
        <p:nvSpPr>
          <p:cNvPr id="9" name="Slide Number Placeholder 5"/>
          <p:cNvSpPr>
            <a:spLocks noGrp="1"/>
          </p:cNvSpPr>
          <p:nvPr>
            <p:ph type="sldNum" sz="quarter" idx="4"/>
          </p:nvPr>
        </p:nvSpPr>
        <p:spPr>
          <a:xfrm>
            <a:off x="7010400" y="166390"/>
            <a:ext cx="2133600" cy="365125"/>
          </a:xfrm>
          <a:prstGeom prst="rect">
            <a:avLst/>
          </a:prstGeom>
        </p:spPr>
        <p:txBody>
          <a:bodyPr/>
          <a:lstStyle>
            <a:lvl1pPr>
              <a:defRPr>
                <a:solidFill>
                  <a:schemeClr val="bg1">
                    <a:lumMod val="95000"/>
                  </a:schemeClr>
                </a:solidFill>
              </a:defRPr>
            </a:lvl1pPr>
          </a:lstStyle>
          <a:p>
            <a:fld id="{DFF7C8B6-1F95-054A-BE18-3DE2C5758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hyperlink" Target="http://webconf.********/*********/" TargetMode="External"/><Relationship Id="rId3" Type="http://schemas.openxmlformats.org/officeDocument/2006/relationships/hyperlink" Target="https://trac.se.uni-hannover.de/********/" TargetMode="Externa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15.png"/><Relationship Id="rId10"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 Id="rId3" Type="http://schemas.openxmlformats.org/officeDocument/2006/relationships/chart" Target="../charts/char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lstStyle/>
          <a:p>
            <a:pPr algn="l"/>
            <a:r>
              <a:rPr lang="en-US" dirty="0" smtClean="0"/>
              <a:t>Agile Development </a:t>
            </a:r>
            <a:br>
              <a:rPr lang="en-US" dirty="0" smtClean="0"/>
            </a:br>
            <a:r>
              <a:rPr lang="en-US" dirty="0" smtClean="0"/>
              <a:t>Processes</a:t>
            </a:r>
          </a:p>
          <a:p>
            <a:pPr algn="l"/>
            <a:r>
              <a:rPr lang="en-US" dirty="0" smtClean="0"/>
              <a:t>Eric Knauss</a:t>
            </a:r>
            <a:endParaRPr lang="en-US"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1"/>
          </p:nvPr>
        </p:nvSpPr>
        <p:spPr/>
        <p:txBody>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996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1"/>
          </p:nvPr>
        </p:nvGraphicFramePr>
        <p:xfrm>
          <a:off x="152400" y="1700808"/>
          <a:ext cx="88392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2"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9648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1"/>
          </p:nvPr>
        </p:nvSpPr>
        <p:spPr>
          <a:xfrm>
            <a:off x="152400" y="1600200"/>
            <a:ext cx="5643736" cy="4781550"/>
          </a:xfrm>
        </p:spPr>
        <p:txBody>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3029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0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2"/>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2"/>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2"/>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4"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5"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6"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7"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8"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9"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0"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1"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2"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3"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3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9423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865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424696"/>
            <a:ext cx="8532812" cy="762000"/>
          </a:xfrm>
        </p:spPr>
        <p:txBody>
          <a:bodyPr/>
          <a:lstStyle/>
          <a:p>
            <a:r>
              <a:rPr lang="en-US" sz="2800" dirty="0" smtClean="0"/>
              <a:t>Plan Communication – Establish Team</a:t>
            </a:r>
            <a:endParaRPr lang="en-US" sz="2800" dirty="0"/>
          </a:p>
        </p:txBody>
      </p:sp>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2"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3"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4"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5"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6"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7"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8"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9"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aphicFrame>
        <p:nvGraphicFramePr>
          <p:cNvPr id="291" name="Inhaltsplatzhalter 7"/>
          <p:cNvGraphicFramePr>
            <a:graphicFrameLocks noGrp="1"/>
          </p:cNvGraphicFramePr>
          <p:nvPr>
            <p:ph idx="1"/>
            <p:extLst>
              <p:ext uri="{D42A27DB-BD31-4B8C-83A1-F6EECF244321}">
                <p14:modId xmlns:p14="http://schemas.microsoft.com/office/powerpoint/2010/main" val="4026067134"/>
              </p:ext>
            </p:extLst>
          </p:nvPr>
        </p:nvGraphicFramePr>
        <p:xfrm>
          <a:off x="1043608" y="1274256"/>
          <a:ext cx="4608512"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2" name="TextBox 29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9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9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72094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350856"/>
            <a:ext cx="8532812" cy="762000"/>
          </a:xfrm>
        </p:spPr>
        <p:txBody>
          <a:bodyPr/>
          <a:lstStyle/>
          <a:p>
            <a:r>
              <a:rPr lang="en-US" sz="2400" dirty="0" smtClean="0"/>
              <a:t>Plan Communication – Communication Strategy</a:t>
            </a:r>
            <a:endParaRPr lang="en-US" sz="2400" dirty="0"/>
          </a:p>
        </p:txBody>
      </p:sp>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17" name="Inhaltsplatzhalter 7"/>
          <p:cNvGraphicFramePr>
            <a:graphicFrameLocks noGrp="1"/>
          </p:cNvGraphicFramePr>
          <p:nvPr>
            <p:ph idx="1"/>
            <p:extLst>
              <p:ext uri="{D42A27DB-BD31-4B8C-83A1-F6EECF244321}">
                <p14:modId xmlns:p14="http://schemas.microsoft.com/office/powerpoint/2010/main" val="3760549959"/>
              </p:ext>
            </p:extLst>
          </p:nvPr>
        </p:nvGraphicFramePr>
        <p:xfrm>
          <a:off x="179512" y="1056400"/>
          <a:ext cx="460851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156305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2" name="TextBox 2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1053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89123" y="675481"/>
            <a:ext cx="7761287" cy="398463"/>
          </a:xfrm>
        </p:spPr>
        <p:txBody>
          <a:bodyPr/>
          <a:lstStyle/>
          <a:p>
            <a:r>
              <a:rPr lang="en-US" dirty="0" smtClean="0"/>
              <a:t>Feedback in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
        <p:nvSpPr>
          <p:cNvPr id="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380666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3637306239"/>
              </p:ext>
            </p:extLst>
          </p:nvPr>
        </p:nvGraphicFramePr>
        <p:xfrm>
          <a:off x="107504" y="1378677"/>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424901210"/>
              </p:ext>
            </p:extLst>
          </p:nvPr>
        </p:nvGraphicFramePr>
        <p:xfrm>
          <a:off x="3491880" y="3798200"/>
          <a:ext cx="5508104" cy="295312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55620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cxnSp>
        <p:nvCxnSpPr>
          <p:cNvPr id="360" name="Gerade Verbindung 18"/>
          <p:cNvCxnSpPr/>
          <p:nvPr/>
        </p:nvCxnSpPr>
        <p:spPr>
          <a:xfrm>
            <a:off x="540607" y="6429276"/>
            <a:ext cx="7781312" cy="0"/>
          </a:xfrm>
          <a:prstGeom prst="line">
            <a:avLst/>
          </a:prstGeom>
          <a:noFill/>
          <a:ln w="9525" cap="flat" cmpd="sng" algn="ctr">
            <a:solidFill>
              <a:sysClr val="windowText" lastClr="000000">
                <a:shade val="95000"/>
                <a:satMod val="10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515" name="TextBox 5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5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99213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t>Impact</a:t>
            </a:r>
          </a:p>
          <a:p>
            <a:pPr lvl="1"/>
            <a:r>
              <a:rPr lang="en-US" dirty="0" smtClean="0"/>
              <a:t>FLOW Map perceived to be useful</a:t>
            </a:r>
          </a:p>
          <a:p>
            <a:pPr lvl="1"/>
            <a:r>
              <a:rPr lang="en-US" dirty="0" smtClean="0"/>
              <a:t>Especially at project start (team grows together)</a:t>
            </a:r>
          </a:p>
          <a:p>
            <a:pPr lvl="1"/>
            <a:r>
              <a:rPr lang="en-US" dirty="0" smtClean="0"/>
              <a:t>Problem with manual update process </a:t>
            </a:r>
            <a:r>
              <a:rPr lang="en-US"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3044322926"/>
              </p:ext>
            </p:extLst>
          </p:nvPr>
        </p:nvGraphicFramePr>
        <p:xfrm>
          <a:off x="1763688" y="3281208"/>
          <a:ext cx="5151859" cy="26928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668816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latin typeface="Calibri"/>
                <a:cs typeface="Calibri"/>
              </a:rPr>
              <a:t>Impact</a:t>
            </a:r>
            <a:endParaRPr lang="en-US" dirty="0" smtClean="0">
              <a:latin typeface="Calibri"/>
              <a:cs typeface="Calibri"/>
              <a:sym typeface="Wingdings" pitchFamily="2" charset="2"/>
            </a:endParaRPr>
          </a:p>
          <a:p>
            <a:r>
              <a:rPr lang="en-US" dirty="0" smtClean="0">
                <a:latin typeface="Calibri"/>
                <a:cs typeface="Calibri"/>
              </a:rPr>
              <a:t>Cost</a:t>
            </a:r>
          </a:p>
          <a:p>
            <a:pPr lvl="1"/>
            <a:r>
              <a:rPr lang="en-US" dirty="0" smtClean="0">
                <a:latin typeface="Calibri"/>
                <a:cs typeface="Calibri"/>
              </a:rPr>
              <a:t>Plan: 1d strategy + 0.5d conformance + 2d prepare data collection</a:t>
            </a:r>
          </a:p>
          <a:p>
            <a:pPr lvl="1"/>
            <a:r>
              <a:rPr lang="en-US" dirty="0" smtClean="0">
                <a:latin typeface="Calibri"/>
                <a:cs typeface="Calibri"/>
              </a:rPr>
              <a:t>Execute: observer + 1h/activity for conformance analysis + 10 min./change to update FLOW Map</a:t>
            </a:r>
          </a:p>
          <a:p>
            <a:r>
              <a:rPr lang="en-US" dirty="0" smtClean="0">
                <a:latin typeface="Calibri"/>
                <a:cs typeface="Calibri"/>
              </a:rPr>
              <a:t>Management feasibility</a:t>
            </a:r>
          </a:p>
          <a:p>
            <a:pPr lvl="1"/>
            <a:r>
              <a:rPr lang="en-US" dirty="0" smtClean="0">
                <a:latin typeface="Calibri"/>
                <a:cs typeface="Calibri"/>
              </a:rPr>
              <a:t>Violations can be detected during project</a:t>
            </a:r>
          </a:p>
          <a:p>
            <a:pPr lvl="1"/>
            <a:r>
              <a:rPr lang="en-US" dirty="0" smtClean="0">
                <a:latin typeface="Calibri"/>
                <a:cs typeface="Calibri"/>
              </a:rPr>
              <a:t>Monitoring electronic media helps (see costs)</a:t>
            </a:r>
          </a:p>
          <a:p>
            <a:r>
              <a:rPr lang="en-US" dirty="0" smtClean="0">
                <a:latin typeface="Calibri"/>
                <a:cs typeface="Calibri"/>
              </a:rPr>
              <a:t>Planning feasibility</a:t>
            </a:r>
          </a:p>
          <a:p>
            <a:pPr lvl="1"/>
            <a:r>
              <a:rPr lang="en-US" dirty="0" smtClean="0">
                <a:latin typeface="Calibri"/>
                <a:cs typeface="Calibri"/>
              </a:rPr>
              <a:t>Communication was planned</a:t>
            </a:r>
          </a:p>
          <a:p>
            <a:pPr lvl="1"/>
            <a:r>
              <a:rPr lang="en-US" dirty="0" smtClean="0">
                <a:latin typeface="Calibri"/>
                <a:cs typeface="Calibri"/>
              </a:rPr>
              <a:t>Strategy was followed (79% - 88%)</a:t>
            </a:r>
            <a:endParaRPr lang="en-US" dirty="0">
              <a:latin typeface="Calibri"/>
              <a:cs typeface="Calibri"/>
            </a:endParaRPr>
          </a:p>
        </p:txBody>
      </p:sp>
      <p:sp>
        <p:nvSpPr>
          <p:cNvPr id="8" name="TextBox 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843891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vs. Not distributed</a:t>
            </a:r>
            <a:endParaRPr lang="en-US" dirty="0"/>
          </a:p>
        </p:txBody>
      </p:sp>
      <p:sp>
        <p:nvSpPr>
          <p:cNvPr id="3" name="Subtitle 2"/>
          <p:cNvSpPr>
            <a:spLocks noGrp="1"/>
          </p:cNvSpPr>
          <p:nvPr>
            <p:ph type="subTitle" idx="1"/>
          </p:nvPr>
        </p:nvSpPr>
        <p:spPr/>
        <p:txBody>
          <a:bodyPr/>
          <a:lstStyle/>
          <a:p>
            <a:r>
              <a:rPr lang="en-US" dirty="0" smtClean="0"/>
              <a:t>Some personal experience</a:t>
            </a:r>
            <a:endParaRPr lang="en-US" dirty="0"/>
          </a:p>
        </p:txBody>
      </p:sp>
      <p:sp>
        <p:nvSpPr>
          <p:cNvPr id="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339813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290429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55747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64241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
        <p:nvSpPr>
          <p:cNvPr id="4" name="TextBox 3"/>
          <p:cNvSpPr txBox="1"/>
          <p:nvPr/>
        </p:nvSpPr>
        <p:spPr>
          <a:xfrm>
            <a:off x="0" y="563297"/>
            <a:ext cx="9144000" cy="577081"/>
          </a:xfrm>
          <a:prstGeom prst="rect">
            <a:avLst/>
          </a:prstGeom>
          <a:noFill/>
        </p:spPr>
        <p:txBody>
          <a:bodyPr wrap="square" rtlCol="0">
            <a:spAutoFit/>
          </a:bodyPr>
          <a:lstStyle/>
          <a:p>
            <a:r>
              <a:rPr lang="en-US" sz="1050" dirty="0" err="1"/>
              <a:t>Nico</a:t>
            </a:r>
            <a:r>
              <a:rPr lang="en-US" sz="1050" dirty="0"/>
              <a:t> </a:t>
            </a:r>
            <a:r>
              <a:rPr lang="en-US" sz="1050" dirty="0" err="1"/>
              <a:t>Zazworka</a:t>
            </a:r>
            <a:r>
              <a:rPr lang="en-US" sz="1050" dirty="0"/>
              <a:t>, Kai </a:t>
            </a:r>
            <a:r>
              <a:rPr lang="en-US" sz="1050" dirty="0" err="1"/>
              <a:t>Stapel</a:t>
            </a:r>
            <a:r>
              <a:rPr lang="en-US" sz="1050" dirty="0"/>
              <a:t>, Eric Knauss, Forrest Shull, Victor R. </a:t>
            </a:r>
            <a:r>
              <a:rPr lang="en-US" sz="1050" dirty="0" err="1"/>
              <a:t>Basili</a:t>
            </a:r>
            <a:r>
              <a:rPr lang="en-US" sz="1050" dirty="0"/>
              <a:t>, Kurt Schneider. Are developers complying with the process: an XP study. In </a:t>
            </a:r>
            <a:r>
              <a:rPr lang="en-US" sz="1050" dirty="0" smtClean="0"/>
              <a:t>Proc. </a:t>
            </a:r>
            <a:r>
              <a:rPr lang="en-US" sz="1050" dirty="0"/>
              <a:t>of the 4th </a:t>
            </a:r>
            <a:r>
              <a:rPr lang="en-US" sz="1050" dirty="0" smtClean="0"/>
              <a:t>Int. </a:t>
            </a:r>
            <a:r>
              <a:rPr lang="en-US" sz="1050" dirty="0" err="1" smtClean="0"/>
              <a:t>Symp</a:t>
            </a:r>
            <a:r>
              <a:rPr lang="en-US" sz="1050" dirty="0" smtClean="0"/>
              <a:t>. </a:t>
            </a:r>
            <a:r>
              <a:rPr lang="en-US" sz="1050" dirty="0"/>
              <a:t>on Empirical Software Engineering and Measurement (ESEM ’10), Bolzano-</a:t>
            </a:r>
            <a:r>
              <a:rPr lang="en-US" sz="1050" dirty="0" err="1"/>
              <a:t>Bozen</a:t>
            </a:r>
            <a:r>
              <a:rPr lang="en-US" sz="1050" dirty="0"/>
              <a:t>, Italy, 2010</a:t>
            </a:r>
            <a:r>
              <a:rPr lang="en-US" sz="1050" dirty="0" smtClean="0"/>
              <a:t>.</a:t>
            </a:r>
            <a:endParaRPr lang="en-US" sz="1050" dirty="0"/>
          </a:p>
          <a:p>
            <a:endParaRPr lang="en-US" sz="1050" dirty="0"/>
          </a:p>
        </p:txBody>
      </p:sp>
    </p:spTree>
    <p:extLst>
      <p:ext uri="{BB962C8B-B14F-4D97-AF65-F5344CB8AC3E}">
        <p14:creationId xmlns:p14="http://schemas.microsoft.com/office/powerpoint/2010/main" val="1173088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4626517"/>
          </a:xfrm>
        </p:spPr>
        <p:txBody>
          <a:bodyPr numCol="2"/>
          <a:lstStyle/>
          <a:p>
            <a:pPr marL="0" indent="0" eaLnBrk="1" hangingPunct="1">
              <a:buNone/>
            </a:pPr>
            <a:r>
              <a:rPr lang="en-US" b="1" dirty="0" smtClean="0">
                <a:ea typeface="ＭＳ Ｐゴシック" pitchFamily="-107" charset="-128"/>
              </a:rPr>
              <a:t>Consider a project </a:t>
            </a:r>
            <a:r>
              <a:rPr lang="en-US" b="1" dirty="0" err="1" smtClean="0">
                <a:ea typeface="ＭＳ Ｐゴシック" pitchFamily="-107" charset="-128"/>
              </a:rPr>
              <a:t>wiith</a:t>
            </a:r>
            <a:r>
              <a:rPr lang="en-US" b="1" dirty="0" smtClean="0">
                <a:ea typeface="ＭＳ Ｐゴシック" pitchFamily="-107" charset="-128"/>
              </a:rPr>
              <a:t> 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031317"/>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066242"/>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311099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
        <p:nvSpPr>
          <p:cNvPr id="7"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3194181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211160"/>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dirty="0" err="1" smtClean="0">
                          <a:latin typeface="Calibri"/>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chemeClr val="accent2">
                        <a:lumMod val="20000"/>
                        <a:lumOff val="80000"/>
                      </a:schemeClr>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chemeClr val="accent2">
                        <a:lumMod val="20000"/>
                        <a:lumOff val="80000"/>
                      </a:schemeClr>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dirty="0" smtClean="0">
                          <a:latin typeface="Calibri"/>
                          <a:cs typeface="Calibri"/>
                        </a:rPr>
                        <a:t>Develop SW</a:t>
                      </a:r>
                      <a:r>
                        <a:rPr lang="en-US" baseline="0" dirty="0" smtClean="0">
                          <a:latin typeface="Calibri"/>
                          <a:cs typeface="Calibri"/>
                        </a:rPr>
                        <a:t> using small and frequent iterations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D1D1F0"/>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4" name="Footer Placeholder 3"/>
          <p:cNvSpPr>
            <a:spLocks noGrp="1"/>
          </p:cNvSpPr>
          <p:nvPr>
            <p:ph type="ftr" sz="quarter" idx="11"/>
          </p:nvPr>
        </p:nvSpPr>
        <p:spPr>
          <a:xfrm>
            <a:off x="2590800" y="6356350"/>
            <a:ext cx="3962400" cy="365125"/>
          </a:xfrm>
          <a:prstGeom prst="rect">
            <a:avLst/>
          </a:prstGeom>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
        <p:nvSpPr>
          <p:cNvPr id="3" name="Rectangle 2"/>
          <p:cNvSpPr/>
          <p:nvPr/>
        </p:nvSpPr>
        <p:spPr bwMode="auto">
          <a:xfrm>
            <a:off x="448063" y="1600200"/>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0" name="Rectangle 9"/>
          <p:cNvSpPr/>
          <p:nvPr/>
        </p:nvSpPr>
        <p:spPr bwMode="auto">
          <a:xfrm>
            <a:off x="440078" y="4081232"/>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1" name="Rectangle 10"/>
          <p:cNvSpPr/>
          <p:nvPr/>
        </p:nvSpPr>
        <p:spPr bwMode="auto">
          <a:xfrm>
            <a:off x="5918587" y="1600200"/>
            <a:ext cx="2768213" cy="2481032"/>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373661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 </a:t>
            </a:r>
            <a:br>
              <a:rPr lang="en-US" sz="3200" dirty="0" smtClean="0"/>
            </a:br>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3889375"/>
          </a:xfrm>
        </p:spPr>
        <p:txBody>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for 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52"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1"/>
          </p:nvPr>
        </p:nvSpPr>
        <p:spPr>
          <a:xfrm>
            <a:off x="685800" y="1744132"/>
            <a:ext cx="7772400" cy="4428051"/>
          </a:xfrm>
        </p:spPr>
        <p:txBody>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39065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157788"/>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141663"/>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125788"/>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693863"/>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006975"/>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013325"/>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700213"/>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076700"/>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1916113"/>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681008"/>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
        <p:nvSpPr>
          <p:cNvPr id="2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a:t>http://www.agilemodeling.com/essays/communication.htm</a:t>
            </a:r>
            <a:endParaRPr lang="en-US" sz="1050" b="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a:xfrm>
            <a:off x="1376844" y="479915"/>
            <a:ext cx="7772400" cy="925553"/>
          </a:xfrm>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1"/>
          </p:nvPr>
        </p:nvSpPr>
        <p:spPr/>
        <p:txBody>
          <a:bodyPr/>
          <a:lstStyle/>
          <a:p>
            <a:r>
              <a:rPr lang="en-US" dirty="0" smtClean="0"/>
              <a:t>In small groups: </a:t>
            </a:r>
            <a:r>
              <a:rPr lang="en-US" dirty="0" smtClean="0"/>
              <a:t>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Mapping</a:t>
            </a:r>
            <a:endParaRPr lang="en-US" dirty="0"/>
          </a:p>
        </p:txBody>
      </p:sp>
      <p:sp>
        <p:nvSpPr>
          <p:cNvPr id="3" name="Subtitle 2"/>
          <p:cNvSpPr>
            <a:spLocks noGrp="1"/>
          </p:cNvSpPr>
          <p:nvPr>
            <p:ph type="subTitle" idx="1"/>
          </p:nvPr>
        </p:nvSpPr>
        <p:spPr/>
        <p:txBody>
          <a:bodyPr/>
          <a:lstStyle/>
          <a:p>
            <a:r>
              <a:rPr lang="en-US" dirty="0" smtClean="0"/>
              <a:t>One approach to the previous task</a:t>
            </a:r>
            <a:endParaRPr lang="en-US" dirty="0"/>
          </a:p>
        </p:txBody>
      </p:sp>
      <p:sp>
        <p:nvSpPr>
          <p:cNvPr id="4" name="Rectangle 3"/>
          <p:cNvSpPr/>
          <p:nvPr/>
        </p:nvSpPr>
        <p:spPr>
          <a:xfrm>
            <a:off x="0" y="611933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1726</TotalTime>
  <Words>3661</Words>
  <Application>Microsoft Macintosh PowerPoint</Application>
  <PresentationFormat>On-screen Show (4:3)</PresentationFormat>
  <Paragraphs>633</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PPT-mall eng-Chalmers I GU 2014</vt:lpstr>
      <vt:lpstr>Folie</vt:lpstr>
      <vt:lpstr>Clip</vt:lpstr>
      <vt:lpstr>Agile Information Flows</vt:lpstr>
      <vt:lpstr>Feedback in XP</vt:lpstr>
      <vt:lpstr>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lpstr>Course Objectives</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26</cp:revision>
  <dcterms:created xsi:type="dcterms:W3CDTF">2014-05-05T08:39:42Z</dcterms:created>
  <dcterms:modified xsi:type="dcterms:W3CDTF">2016-05-03T05:09:51Z</dcterms:modified>
  <cp:category/>
</cp:coreProperties>
</file>