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5" r:id="rId3"/>
  </p:sldMasterIdLst>
  <p:notesMasterIdLst>
    <p:notesMasterId r:id="rId39"/>
  </p:notesMasterIdLst>
  <p:sldIdLst>
    <p:sldId id="256" r:id="rId4"/>
    <p:sldId id="317" r:id="rId5"/>
    <p:sldId id="270" r:id="rId6"/>
    <p:sldId id="323" r:id="rId7"/>
    <p:sldId id="322" r:id="rId8"/>
    <p:sldId id="263" r:id="rId9"/>
    <p:sldId id="262" r:id="rId10"/>
    <p:sldId id="324" r:id="rId11"/>
    <p:sldId id="325" r:id="rId12"/>
    <p:sldId id="264" r:id="rId13"/>
    <p:sldId id="265" r:id="rId14"/>
    <p:sldId id="258" r:id="rId15"/>
    <p:sldId id="259" r:id="rId16"/>
    <p:sldId id="293" r:id="rId17"/>
    <p:sldId id="294" r:id="rId18"/>
    <p:sldId id="295" r:id="rId19"/>
    <p:sldId id="296" r:id="rId20"/>
    <p:sldId id="297" r:id="rId21"/>
    <p:sldId id="298" r:id="rId22"/>
    <p:sldId id="309" r:id="rId23"/>
    <p:sldId id="299" r:id="rId24"/>
    <p:sldId id="310" r:id="rId25"/>
    <p:sldId id="300" r:id="rId26"/>
    <p:sldId id="311" r:id="rId27"/>
    <p:sldId id="301" r:id="rId28"/>
    <p:sldId id="312" r:id="rId29"/>
    <p:sldId id="302" r:id="rId30"/>
    <p:sldId id="313" r:id="rId31"/>
    <p:sldId id="314" r:id="rId32"/>
    <p:sldId id="303" r:id="rId33"/>
    <p:sldId id="316" r:id="rId34"/>
    <p:sldId id="304" r:id="rId35"/>
    <p:sldId id="305" r:id="rId36"/>
    <p:sldId id="306" r:id="rId37"/>
    <p:sldId id="32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84579" autoAdjust="0"/>
  </p:normalViewPr>
  <p:slideViewPr>
    <p:cSldViewPr snapToGrid="0" snapToObjects="1">
      <p:cViewPr varScale="1">
        <p:scale>
          <a:sx n="55" d="100"/>
          <a:sy n="55" d="100"/>
        </p:scale>
        <p:origin x="1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4512-9F98-E34D-B864-4227A9345C4D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20E84-6A11-F642-B0FE-2FE63DD6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Task: For each of the principles, compare</a:t>
            </a:r>
            <a:r>
              <a:rPr lang="en-US" baseline="0" dirty="0" smtClean="0"/>
              <a:t> XP, Scrum, and </a:t>
            </a:r>
            <a:r>
              <a:rPr lang="en-US" baseline="0" dirty="0" err="1" smtClean="0"/>
              <a:t>Kanban</a:t>
            </a:r>
            <a:r>
              <a:rPr lang="en-US" baseline="0" dirty="0" smtClean="0"/>
              <a:t> and discuss differences</a:t>
            </a:r>
          </a:p>
          <a:p>
            <a:r>
              <a:rPr lang="en-US" baseline="0" dirty="0" smtClean="0"/>
              <a:t>NOW: Pick two – the others might be a good exercise for exam and report.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20E84-6A11-F642-B0FE-2FE63DD637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9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0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0"/>
          </p:nvPr>
        </p:nvSpPr>
        <p:spPr>
          <a:xfrm>
            <a:off x="2590800" y="3124200"/>
            <a:ext cx="914400" cy="914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16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ChalmersU_GU_blac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322" y="413305"/>
            <a:ext cx="8746046" cy="7627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2017" y="6146386"/>
            <a:ext cx="5562413" cy="711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4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600" y="1763567"/>
            <a:ext cx="8219880" cy="4147200"/>
          </a:xfrm>
        </p:spPr>
        <p:txBody>
          <a:bodyPr/>
          <a:lstStyle>
            <a:lvl1pPr>
              <a:defRPr i="0" baseline="0"/>
            </a:lvl1pPr>
          </a:lstStyle>
          <a:p>
            <a:pPr lvl="0"/>
            <a:r>
              <a:rPr lang="en-US" dirty="0" smtClean="0"/>
              <a:t>Click corresponding icon to insert media or click here to add bullet list or to insert previously copied objects or text.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3600" y="569219"/>
            <a:ext cx="7247880" cy="7776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 smtClean="0"/>
              <a:t>add title, one row</a:t>
            </a:r>
            <a:endParaRPr lang="en-GB" noProof="0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453602" y="6431828"/>
            <a:ext cx="615768" cy="163294"/>
          </a:xfrm>
        </p:spPr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7480" y="6431828"/>
            <a:ext cx="1296000" cy="163294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906">
                <a:solidFill>
                  <a:schemeClr val="tx1"/>
                </a:solidFill>
              </a:defRPr>
            </a:lvl1pPr>
          </a:lstStyle>
          <a:p>
            <a:fld id="{6F67B5D9-DB62-4DEA-AF3E-B11D0AE898D7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1309" y="440557"/>
            <a:ext cx="1323023" cy="103060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, with image to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22301" y="1314449"/>
            <a:ext cx="4989361" cy="5543552"/>
          </a:xfrm>
          <a:prstGeom prst="rect">
            <a:avLst/>
          </a:prstGeom>
        </p:spPr>
        <p:txBody>
          <a:bodyPr/>
          <a:lstStyle/>
          <a:p>
            <a:pPr lvl="0"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30341" y="389287"/>
            <a:ext cx="8276657" cy="9251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Titeltext</a:t>
            </a:r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1E7-7064-EF4F-93F0-966D653C715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3/31/17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5102"/>
            <a:ext cx="8229600" cy="863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7140" y="6126164"/>
            <a:ext cx="1049660" cy="355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140" y="6481567"/>
            <a:ext cx="1049660" cy="226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halmersU_GU_black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55424"/>
            <a:ext cx="4197377" cy="366051"/>
          </a:xfrm>
          <a:prstGeom prst="rect">
            <a:avLst/>
          </a:prstGeom>
        </p:spPr>
      </p:pic>
      <p:pic>
        <p:nvPicPr>
          <p:cNvPr id="8" name="Picture 7" descr="chalk-154720_960_720.png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219" b="42565"/>
          <a:stretch/>
        </p:blipFill>
        <p:spPr>
          <a:xfrm>
            <a:off x="0" y="988313"/>
            <a:ext cx="9144000" cy="7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infoq.com/minibooks/kanban-scrum-mini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.betclicgroup.com/wp-content/uploads/2013/12/agileSubwayMap2.jpg" TargetMode="External"/><Relationship Id="rId4" Type="http://schemas.openxmlformats.org/officeDocument/2006/relationships/hyperlink" Target="http://guide.agilealliance.org/" TargetMode="External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br>
              <a:rPr lang="en-US" dirty="0" smtClean="0"/>
            </a:br>
            <a:r>
              <a:rPr lang="en-US" dirty="0" smtClean="0"/>
              <a:t>Principles and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</a:t>
            </a:r>
          </a:p>
          <a:p>
            <a:r>
              <a:rPr lang="en-US" dirty="0" smtClean="0"/>
              <a:t>Eric Knauss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Stop and review product &amp;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Self-correction</a:t>
            </a:r>
          </a:p>
          <a:p>
            <a:pPr lvl="1"/>
            <a:r>
              <a:rPr lang="en-US" dirty="0" smtClean="0"/>
              <a:t>Based on reflection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Everything is visible (=known) for all stakeholders, e.g. plans, schedules, issues, 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79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/>
              <a:t>Product backlog vs. Sprint </a:t>
            </a:r>
            <a:r>
              <a:rPr lang="en-US" dirty="0" smtClean="0"/>
              <a:t>backlog</a:t>
            </a:r>
          </a:p>
          <a:p>
            <a:pPr lvl="1"/>
            <a:endParaRPr lang="en-US" dirty="0"/>
          </a:p>
          <a:p>
            <a:r>
              <a:rPr lang="en-US" dirty="0" smtClean="0"/>
              <a:t>Sprint planning</a:t>
            </a:r>
          </a:p>
          <a:p>
            <a:pPr lvl="1"/>
            <a:r>
              <a:rPr lang="en-US" dirty="0"/>
              <a:t>Planning poker: estimate cost</a:t>
            </a:r>
          </a:p>
          <a:p>
            <a:pPr lvl="1"/>
            <a:r>
              <a:rPr lang="en-US" dirty="0"/>
              <a:t>ROI (Return on Investment): cost vs. </a:t>
            </a:r>
            <a:r>
              <a:rPr lang="en-US" dirty="0" smtClean="0"/>
              <a:t>benefit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Retrospective</a:t>
            </a:r>
          </a:p>
          <a:p>
            <a:pPr lvl="1"/>
            <a:endParaRPr lang="en-US" dirty="0" smtClean="0"/>
          </a:p>
          <a:p>
            <a:r>
              <a:rPr lang="en-US" dirty="0"/>
              <a:t>Fixed sprint </a:t>
            </a:r>
            <a:r>
              <a:rPr lang="en-US" dirty="0" smtClean="0"/>
              <a:t>length</a:t>
            </a:r>
          </a:p>
          <a:p>
            <a:pPr lvl="1"/>
            <a:endParaRPr lang="en-US" dirty="0"/>
          </a:p>
          <a:p>
            <a:r>
              <a:rPr lang="en-US" dirty="0" smtClean="0"/>
              <a:t>Burn-down charts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Daily scrum: no longer than 15min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 smtClean="0"/>
              <a:t>Start with what you do now</a:t>
            </a:r>
          </a:p>
          <a:p>
            <a:endParaRPr lang="en-US" dirty="0" smtClean="0"/>
          </a:p>
          <a:p>
            <a:r>
              <a:rPr lang="en-US" dirty="0" smtClean="0"/>
              <a:t>Agree to pursue incremental, evolutionary change</a:t>
            </a:r>
          </a:p>
          <a:p>
            <a:endParaRPr lang="en-US" dirty="0" smtClean="0"/>
          </a:p>
          <a:p>
            <a:r>
              <a:rPr lang="en-US" dirty="0" smtClean="0"/>
              <a:t>Respect the current process, roles, responsibilities and titles</a:t>
            </a:r>
          </a:p>
          <a:p>
            <a:endParaRPr lang="en-US" dirty="0" smtClean="0"/>
          </a:p>
          <a:p>
            <a:r>
              <a:rPr lang="en-US" dirty="0" smtClean="0"/>
              <a:t>Leadership at all levels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1093" y="5966808"/>
            <a:ext cx="344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is based on 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4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core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Visualization of workflow allows to understand and improve it</a:t>
            </a:r>
          </a:p>
          <a:p>
            <a:r>
              <a:rPr lang="en-US" dirty="0" smtClean="0"/>
              <a:t>Limit Work-in-Progress</a:t>
            </a:r>
          </a:p>
          <a:p>
            <a:pPr lvl="1"/>
            <a:r>
              <a:rPr lang="en-US" dirty="0" smtClean="0"/>
              <a:t>Limit the amount of </a:t>
            </a:r>
            <a:r>
              <a:rPr lang="en-US" dirty="0" err="1" smtClean="0"/>
              <a:t>workitems</a:t>
            </a:r>
            <a:r>
              <a:rPr lang="en-US" dirty="0" smtClean="0"/>
              <a:t> for each step</a:t>
            </a:r>
          </a:p>
          <a:p>
            <a:pPr lvl="1"/>
            <a:r>
              <a:rPr lang="en-US" dirty="0" smtClean="0"/>
              <a:t>Introduce a pull-system</a:t>
            </a:r>
          </a:p>
          <a:p>
            <a:r>
              <a:rPr lang="en-US" dirty="0" smtClean="0"/>
              <a:t>Manage flow</a:t>
            </a:r>
          </a:p>
          <a:p>
            <a:pPr lvl="1"/>
            <a:r>
              <a:rPr lang="en-US" dirty="0" smtClean="0"/>
              <a:t>Measure how </a:t>
            </a:r>
            <a:r>
              <a:rPr lang="en-US" dirty="0" err="1" smtClean="0"/>
              <a:t>workitems</a:t>
            </a:r>
            <a:r>
              <a:rPr lang="en-US" dirty="0" smtClean="0"/>
              <a:t> flow through the process and understand, if a change improves the situation</a:t>
            </a:r>
          </a:p>
          <a:p>
            <a:r>
              <a:rPr lang="en-US" dirty="0" smtClean="0"/>
              <a:t>Make policies explicit</a:t>
            </a:r>
          </a:p>
          <a:p>
            <a:r>
              <a:rPr lang="en-US" dirty="0" smtClean="0"/>
              <a:t>Implement feedback loops</a:t>
            </a:r>
          </a:p>
          <a:p>
            <a:pPr lvl="1"/>
            <a:r>
              <a:rPr lang="en-US" dirty="0" smtClean="0"/>
              <a:t>Understand (as a team) how good the process is working</a:t>
            </a:r>
          </a:p>
          <a:p>
            <a:r>
              <a:rPr lang="en-US" dirty="0" smtClean="0"/>
              <a:t>Improve collaboratively, evolve experimentally</a:t>
            </a:r>
          </a:p>
          <a:p>
            <a:pPr lvl="1"/>
            <a:r>
              <a:rPr lang="en-US" dirty="0" smtClean="0"/>
              <a:t>Whole team needs to share a theory on why  (small) change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3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-Board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955800"/>
            <a:ext cx="6642561" cy="293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8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revent </a:t>
            </a:r>
            <a:r>
              <a:rPr lang="en-US" dirty="0"/>
              <a:t>context switching </a:t>
            </a:r>
          </a:p>
          <a:p>
            <a:pPr lvl="1"/>
            <a:r>
              <a:rPr lang="en-US" dirty="0"/>
              <a:t>Reduce multi-tasking </a:t>
            </a:r>
          </a:p>
          <a:p>
            <a:pPr lvl="1"/>
            <a:r>
              <a:rPr lang="en-US" dirty="0"/>
              <a:t>performing tasks sequentially yields results sooner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Maximize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Enhance </a:t>
            </a:r>
            <a:r>
              <a:rPr lang="en-US" dirty="0"/>
              <a:t>teamwork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together to make things done </a:t>
            </a:r>
            <a:endParaRPr lang="en-US" dirty="0" smtClean="0"/>
          </a:p>
          <a:p>
            <a:pPr lvl="1"/>
            <a:r>
              <a:rPr lang="en-US" dirty="0" smtClean="0"/>
              <a:t>increase </a:t>
            </a:r>
            <a:r>
              <a:rPr lang="en-US" dirty="0"/>
              <a:t>cross-functionality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 smtClean="0"/>
              <a:t>Start </a:t>
            </a:r>
            <a:r>
              <a:rPr lang="en-US" dirty="0"/>
              <a:t>with some initial value </a:t>
            </a:r>
            <a:endParaRPr lang="en-US" dirty="0" smtClean="0"/>
          </a:p>
          <a:p>
            <a:pPr lvl="1"/>
            <a:r>
              <a:rPr lang="en-US" dirty="0"/>
              <a:t>Small constant (1-3) </a:t>
            </a:r>
          </a:p>
          <a:p>
            <a:pPr lvl="1"/>
            <a:r>
              <a:rPr lang="en-US" dirty="0"/>
              <a:t>number of developers 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testers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Measure </a:t>
            </a:r>
            <a:r>
              <a:rPr lang="en-US" dirty="0"/>
              <a:t>the cycle time 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time of one piece full cycle flow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limit to decrease cycle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8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dirty="0"/>
              <a:t>Can you help progress </a:t>
            </a:r>
            <a:r>
              <a:rPr lang="en-US" dirty="0" smtClean="0"/>
              <a:t>an </a:t>
            </a:r>
            <a:r>
              <a:rPr lang="en-US" dirty="0"/>
              <a:t>existing </a:t>
            </a:r>
            <a:r>
              <a:rPr lang="en-US" dirty="0" err="1"/>
              <a:t>kanban</a:t>
            </a:r>
            <a:r>
              <a:rPr lang="en-US" dirty="0"/>
              <a:t>? – Work on that.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Don’t have the right skills? – Find the bottleneck and work to release it.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Don’t have the right skills? – Pull in work from the queue.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Can’t start anything in the queue? – Check if there </a:t>
            </a:r>
            <a:r>
              <a:rPr lang="en-US" dirty="0" smtClean="0"/>
              <a:t>is any </a:t>
            </a:r>
            <a:r>
              <a:rPr lang="en-US" dirty="0"/>
              <a:t>lower priority to start investigating.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There is nothing lower priority? – Find other interesting work (refactoring, tool automation, innovation).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/>
              <a:t>Stories in progress (</a:t>
            </a:r>
            <a:r>
              <a:rPr lang="en-US" dirty="0" smtClean="0"/>
              <a:t>SIP)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story enters stories queue set entry date (ED)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When story enters first process step set start processing date (SPD)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story is done set finish date (FD)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Cycle </a:t>
            </a:r>
            <a:r>
              <a:rPr lang="en-US" dirty="0"/>
              <a:t>time (CT) = FD – </a:t>
            </a:r>
            <a:r>
              <a:rPr lang="en-US" dirty="0" smtClean="0"/>
              <a:t>SPD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Waiting </a:t>
            </a:r>
            <a:r>
              <a:rPr lang="en-US" dirty="0"/>
              <a:t>time (WT) = SPD – ED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Throughput </a:t>
            </a:r>
            <a:r>
              <a:rPr lang="en-US" dirty="0"/>
              <a:t>(T) = SIP / CT </a:t>
            </a:r>
          </a:p>
        </p:txBody>
      </p:sp>
    </p:spTree>
    <p:extLst>
      <p:ext uri="{BB962C8B-B14F-4D97-AF65-F5344CB8AC3E}">
        <p14:creationId xmlns:p14="http://schemas.microsoft.com/office/powerpoint/2010/main" val="265575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5921" y="844354"/>
            <a:ext cx="6706195" cy="27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Challenge lab</a:t>
            </a:r>
          </a:p>
          <a:p>
            <a:endParaRPr lang="en-US" dirty="0"/>
          </a:p>
          <a:p>
            <a:r>
              <a:rPr lang="en-US" dirty="0" smtClean="0"/>
              <a:t>Optional workshop on 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Github</a:t>
            </a:r>
            <a:r>
              <a:rPr lang="en-US" dirty="0" smtClean="0"/>
              <a:t> / Android on Thursday, 2016-04-21?</a:t>
            </a:r>
          </a:p>
          <a:p>
            <a:pPr lvl="1"/>
            <a:r>
              <a:rPr lang="en-US" dirty="0" smtClean="0"/>
              <a:t>Please indicate interest (now, email, or via course representatives)</a:t>
            </a:r>
          </a:p>
          <a:p>
            <a:pPr lvl="1"/>
            <a:endParaRPr lang="en-US" dirty="0"/>
          </a:p>
          <a:p>
            <a:r>
              <a:rPr lang="en-US" dirty="0" smtClean="0"/>
              <a:t>Any Roadblocks?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8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21" y="844354"/>
            <a:ext cx="6706195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695" y="844354"/>
            <a:ext cx="6832176" cy="2686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95" y="844354"/>
            <a:ext cx="6832176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4488" y="871916"/>
            <a:ext cx="6678039" cy="2664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8" y="871916"/>
            <a:ext cx="6678039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7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8073" y="855638"/>
            <a:ext cx="6684074" cy="2696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0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3" y="855637"/>
            <a:ext cx="6684074" cy="5399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4764" y="888196"/>
            <a:ext cx="6836047" cy="2696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3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64" y="888196"/>
            <a:ext cx="6836047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3447" y="880394"/>
            <a:ext cx="6361944" cy="25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(might take 2 lectures)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Principles </a:t>
            </a:r>
          </a:p>
          <a:p>
            <a:r>
              <a:rPr lang="en-US" dirty="0" smtClean="0"/>
              <a:t>Artefacts and Tools (to be added)</a:t>
            </a:r>
            <a:endParaRPr lang="en-US" dirty="0" smtClean="0"/>
          </a:p>
          <a:p>
            <a:r>
              <a:rPr lang="en-US" dirty="0" smtClean="0"/>
              <a:t>Practices</a:t>
            </a:r>
            <a:endParaRPr lang="en-US" dirty="0" smtClean="0"/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Kanban</a:t>
            </a:r>
            <a:r>
              <a:rPr lang="en-US" dirty="0" smtClean="0"/>
              <a:t> (you did watch the video, right?)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Later: </a:t>
            </a:r>
            <a:r>
              <a:rPr lang="en-US" dirty="0" smtClean="0"/>
              <a:t>Lean </a:t>
            </a:r>
            <a:r>
              <a:rPr lang="en-US" dirty="0" smtClean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47" y="880394"/>
            <a:ext cx="6361944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806" y="5966808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Kanban</a:t>
            </a:r>
            <a:r>
              <a:rPr lang="en-US" dirty="0" smtClean="0"/>
              <a:t> with your favorite agile method.</a:t>
            </a:r>
          </a:p>
          <a:p>
            <a:pPr lvl="1"/>
            <a:r>
              <a:rPr lang="en-US" dirty="0" smtClean="0"/>
              <a:t>What is similar?</a:t>
            </a:r>
          </a:p>
          <a:p>
            <a:pPr lvl="1"/>
            <a:r>
              <a:rPr lang="en-US" dirty="0" smtClean="0"/>
              <a:t>What is different?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Kanban</a:t>
            </a:r>
            <a:r>
              <a:rPr lang="en-US" dirty="0" smtClean="0"/>
              <a:t> agile?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vs. </a:t>
            </a: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26"/>
            <a:ext cx="9144000" cy="5269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6606" y="711983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vs. </a:t>
            </a: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328"/>
            <a:ext cx="9144000" cy="4394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6606" y="711983"/>
            <a:ext cx="10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[KS2009]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Welcome changing requirements, even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Deliver working software </a:t>
            </a:r>
            <a:r>
              <a:rPr lang="en-US" sz="2000" dirty="0" smtClean="0"/>
              <a:t>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people and developers must work </a:t>
            </a:r>
            <a:r>
              <a:rPr lang="en-US" sz="2000" dirty="0" smtClean="0"/>
              <a:t>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projects around motivated </a:t>
            </a:r>
            <a:r>
              <a:rPr lang="en-US" sz="2000" dirty="0" smtClean="0"/>
              <a:t>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Face-to-face communication is most effective and 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software is the primary measure of </a:t>
            </a:r>
            <a:r>
              <a:rPr lang="en-US" sz="2000" dirty="0" smtClean="0"/>
              <a:t>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Sustainable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attention to technical excellence a</a:t>
            </a:r>
            <a:r>
              <a:rPr lang="en-US" sz="2000" dirty="0" smtClean="0"/>
              <a:t>nd </a:t>
            </a:r>
            <a:r>
              <a:rPr lang="en-US" sz="2000" dirty="0"/>
              <a:t>good </a:t>
            </a:r>
            <a:r>
              <a:rPr lang="en-US" sz="2000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Simplicity 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Self</a:t>
            </a:r>
            <a:r>
              <a:rPr lang="en-US" sz="2000" dirty="0"/>
              <a:t>-organizing </a:t>
            </a:r>
            <a:r>
              <a:rPr lang="en-US" sz="2000" dirty="0" smtClean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Regular reflection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32210" y="5036983"/>
            <a:ext cx="4572000" cy="1200329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b="1" dirty="0"/>
              <a:t>Task: </a:t>
            </a:r>
            <a:r>
              <a:rPr lang="en-US" dirty="0"/>
              <a:t>For each of the principles, compare XP, Scrum, and </a:t>
            </a:r>
            <a:r>
              <a:rPr lang="en-US" dirty="0" err="1"/>
              <a:t>Kanban</a:t>
            </a:r>
            <a:r>
              <a:rPr lang="en-US" dirty="0"/>
              <a:t> and discuss differences</a:t>
            </a:r>
          </a:p>
          <a:p>
            <a:r>
              <a:rPr lang="en-US" dirty="0"/>
              <a:t>NOW: Pick two – the others might be a good exercise for exam and report.</a:t>
            </a:r>
          </a:p>
        </p:txBody>
      </p:sp>
    </p:spTree>
    <p:extLst>
      <p:ext uri="{BB962C8B-B14F-4D97-AF65-F5344CB8AC3E}">
        <p14:creationId xmlns:p14="http://schemas.microsoft.com/office/powerpoint/2010/main" val="380030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031"/>
            <a:ext cx="8229600" cy="4180132"/>
          </a:xfrm>
        </p:spPr>
        <p:txBody>
          <a:bodyPr>
            <a:normAutofit/>
          </a:bodyPr>
          <a:lstStyle/>
          <a:p>
            <a:pPr marL="1611313" indent="-1611313">
              <a:buNone/>
            </a:pPr>
            <a:r>
              <a:rPr lang="en-US" sz="1800" dirty="0" smtClean="0"/>
              <a:t>[KS2009]	</a:t>
            </a:r>
            <a:r>
              <a:rPr lang="en-US" sz="1800" dirty="0" err="1" smtClean="0"/>
              <a:t>Henrik</a:t>
            </a:r>
            <a:r>
              <a:rPr lang="en-US" sz="1800" dirty="0" smtClean="0"/>
              <a:t> </a:t>
            </a:r>
            <a:r>
              <a:rPr lang="en-US" sz="1800" dirty="0" err="1" smtClean="0"/>
              <a:t>Kniberg</a:t>
            </a:r>
            <a:r>
              <a:rPr lang="en-US" sz="1800" dirty="0" smtClean="0"/>
              <a:t> and </a:t>
            </a:r>
            <a:r>
              <a:rPr lang="en-US" sz="1800" dirty="0" err="1" smtClean="0"/>
              <a:t>Mattias</a:t>
            </a:r>
            <a:r>
              <a:rPr lang="en-US" sz="1800" dirty="0" smtClean="0"/>
              <a:t> </a:t>
            </a:r>
            <a:r>
              <a:rPr lang="en-US" sz="1800" dirty="0" err="1" smtClean="0"/>
              <a:t>Skarin</a:t>
            </a:r>
            <a:r>
              <a:rPr lang="en-US" sz="1800" dirty="0" smtClean="0"/>
              <a:t>: </a:t>
            </a:r>
            <a:r>
              <a:rPr lang="en-US" sz="1800" dirty="0" err="1" smtClean="0"/>
              <a:t>Kanban</a:t>
            </a:r>
            <a:r>
              <a:rPr lang="en-US" sz="1800" dirty="0" smtClean="0"/>
              <a:t> and Scrum – Making the Most of Both. </a:t>
            </a:r>
            <a:r>
              <a:rPr lang="en-US" sz="1800" dirty="0" err="1" smtClean="0"/>
              <a:t>InfoQ</a:t>
            </a:r>
            <a:r>
              <a:rPr lang="en-US" sz="1800" dirty="0"/>
              <a:t> </a:t>
            </a:r>
            <a:r>
              <a:rPr lang="en-US" sz="1800" dirty="0" smtClean="0"/>
              <a:t>(2009) Available </a:t>
            </a:r>
            <a:r>
              <a:rPr lang="en-US" sz="1800" dirty="0" err="1" smtClean="0"/>
              <a:t>online:</a:t>
            </a:r>
            <a:r>
              <a:rPr lang="en-US" sz="1800" dirty="0" err="1" smtClean="0">
                <a:hlinkClick r:id="rId2"/>
              </a:rPr>
              <a:t>http</a:t>
            </a:r>
            <a:r>
              <a:rPr lang="en-US" sz="1800" dirty="0" smtClean="0">
                <a:hlinkClick r:id="rId2"/>
              </a:rPr>
              <a:t>://infoq.com/minibooks/kanban-scrum-minibook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731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Agile Principles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Revised list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(according to [Mey2014])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6498"/>
            <a:ext cx="4114800" cy="443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n-lt"/>
              </a:rPr>
              <a:t>Organizational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Put the customer at the center.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Let the team self-organize.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Work at a sustainable 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minimal software: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Produce minimal functionality.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Produce only the product requested.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Develop only code and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Accept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8767" y="1806498"/>
            <a:ext cx="4114800" cy="4439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Technical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Develop iteratively: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Produce frequent working iterations.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Freeze requirements during iterations.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Treat tests as a key resource: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Do not start any new development until all tests pass.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Test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Express requirements through scenarios.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 rot="316061">
            <a:off x="455818" y="6037257"/>
            <a:ext cx="497694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6. Reflect regularly and improve continuously!</a:t>
            </a:r>
          </a:p>
        </p:txBody>
      </p:sp>
    </p:spTree>
    <p:extLst>
      <p:ext uri="{BB962C8B-B14F-4D97-AF65-F5344CB8AC3E}">
        <p14:creationId xmlns:p14="http://schemas.microsoft.com/office/powerpoint/2010/main" val="203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3360" y="33843"/>
            <a:ext cx="8229600" cy="863095"/>
          </a:xfrm>
        </p:spPr>
        <p:txBody>
          <a:bodyPr/>
          <a:lstStyle/>
          <a:p>
            <a:r>
              <a:rPr lang="en-US" dirty="0" smtClean="0"/>
              <a:t>Agile Practices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Knauss - Continuous X 4 WASP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175" y="896938"/>
            <a:ext cx="9147175" cy="5930900"/>
          </a:xfrm>
        </p:spPr>
      </p:pic>
      <p:sp>
        <p:nvSpPr>
          <p:cNvPr id="9" name="TextBox 8"/>
          <p:cNvSpPr txBox="1"/>
          <p:nvPr/>
        </p:nvSpPr>
        <p:spPr>
          <a:xfrm>
            <a:off x="4551216" y="6042356"/>
            <a:ext cx="5006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https://techblog.betclicgroup.com/wp-content/uploads/2013/12/agileSubwayMap2.</a:t>
            </a:r>
            <a:r>
              <a:rPr lang="en-US" sz="1050" dirty="0" smtClean="0">
                <a:hlinkClick r:id="rId3"/>
              </a:rPr>
              <a:t>jpg</a:t>
            </a:r>
            <a:endParaRPr lang="en-US" sz="1050" dirty="0" smtClean="0"/>
          </a:p>
          <a:p>
            <a:r>
              <a:rPr lang="en-US" sz="1050" dirty="0"/>
              <a:t>Also </a:t>
            </a:r>
            <a:r>
              <a:rPr lang="en-US" sz="1050" dirty="0" smtClean="0"/>
              <a:t>check: </a:t>
            </a:r>
            <a:r>
              <a:rPr lang="en-US" sz="1050" dirty="0" smtClean="0">
                <a:hlinkClick r:id="rId4"/>
              </a:rPr>
              <a:t>http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guide.agilealliance.org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5030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" y="2368868"/>
            <a:ext cx="3992880" cy="36919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Rapid feedback</a:t>
            </a:r>
          </a:p>
          <a:p>
            <a:r>
              <a:rPr lang="en-US" sz="2000" dirty="0" smtClean="0"/>
              <a:t>Assume simplicity</a:t>
            </a:r>
          </a:p>
          <a:p>
            <a:r>
              <a:rPr lang="en-US" sz="2000" dirty="0" smtClean="0"/>
              <a:t>Incremental change</a:t>
            </a:r>
          </a:p>
          <a:p>
            <a:r>
              <a:rPr lang="en-US" sz="2000" dirty="0" smtClean="0"/>
              <a:t>Embracing change</a:t>
            </a:r>
          </a:p>
          <a:p>
            <a:r>
              <a:rPr lang="en-US" sz="2000" dirty="0" smtClean="0"/>
              <a:t>Quality work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335280" y="1729105"/>
            <a:ext cx="4040188" cy="639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858384" y="1729105"/>
            <a:ext cx="4041775" cy="639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Less central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858384" y="2434179"/>
            <a:ext cx="4041775" cy="37572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Teach learning</a:t>
            </a:r>
          </a:p>
          <a:p>
            <a:r>
              <a:rPr lang="en-US" dirty="0" smtClean="0"/>
              <a:t>Small initial investment</a:t>
            </a:r>
          </a:p>
          <a:p>
            <a:r>
              <a:rPr lang="en-US" dirty="0" smtClean="0"/>
              <a:t>Play to win</a:t>
            </a:r>
          </a:p>
          <a:p>
            <a:r>
              <a:rPr lang="en-US" dirty="0" smtClean="0"/>
              <a:t>Concrete requirements</a:t>
            </a:r>
          </a:p>
          <a:p>
            <a:r>
              <a:rPr lang="en-US" dirty="0" smtClean="0"/>
              <a:t>Open, honest communication</a:t>
            </a:r>
          </a:p>
          <a:p>
            <a:r>
              <a:rPr lang="en-US" dirty="0" smtClean="0"/>
              <a:t>Work with people’s instincts, not against them</a:t>
            </a:r>
          </a:p>
          <a:p>
            <a:r>
              <a:rPr lang="en-US" dirty="0" smtClean="0"/>
              <a:t>Accepted responsibility</a:t>
            </a:r>
          </a:p>
          <a:p>
            <a:r>
              <a:rPr lang="en-US" dirty="0" smtClean="0"/>
              <a:t>Local adaptation</a:t>
            </a:r>
          </a:p>
          <a:p>
            <a:r>
              <a:rPr lang="en-US" dirty="0" smtClean="0"/>
              <a:t>Travel light</a:t>
            </a:r>
          </a:p>
          <a:p>
            <a:r>
              <a:rPr lang="en-US" dirty="0" smtClean="0"/>
              <a:t>Hones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031"/>
            <a:ext cx="8229600" cy="4320808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 smtClean="0"/>
              <a:t>Planning game</a:t>
            </a:r>
          </a:p>
          <a:p>
            <a:endParaRPr lang="en-US" dirty="0" smtClean="0"/>
          </a:p>
          <a:p>
            <a:r>
              <a:rPr lang="en-US" dirty="0" smtClean="0"/>
              <a:t>Small releases</a:t>
            </a:r>
          </a:p>
          <a:p>
            <a:endParaRPr lang="en-US" dirty="0" smtClean="0"/>
          </a:p>
          <a:p>
            <a:r>
              <a:rPr lang="en-US" dirty="0" smtClean="0"/>
              <a:t>Metaphor</a:t>
            </a:r>
          </a:p>
          <a:p>
            <a:endParaRPr lang="en-US" dirty="0" smtClean="0"/>
          </a:p>
          <a:p>
            <a:r>
              <a:rPr lang="en-US" dirty="0" smtClean="0"/>
              <a:t>Simple design</a:t>
            </a:r>
          </a:p>
          <a:p>
            <a:endParaRPr lang="en-US" dirty="0" smtClean="0"/>
          </a:p>
          <a:p>
            <a:r>
              <a:rPr lang="en-US" dirty="0" smtClean="0"/>
              <a:t>Testing </a:t>
            </a:r>
            <a:br>
              <a:rPr lang="en-US" dirty="0" smtClean="0"/>
            </a:br>
            <a:r>
              <a:rPr lang="en-US" sz="1800" dirty="0" smtClean="0"/>
              <a:t>(dedicated lecture)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Refactoring</a:t>
            </a:r>
          </a:p>
          <a:p>
            <a:endParaRPr lang="en-US" dirty="0" smtClean="0"/>
          </a:p>
          <a:p>
            <a:r>
              <a:rPr lang="en-US" dirty="0" smtClean="0"/>
              <a:t>Pair programming</a:t>
            </a:r>
          </a:p>
          <a:p>
            <a:endParaRPr lang="en-US" dirty="0" smtClean="0"/>
          </a:p>
          <a:p>
            <a:r>
              <a:rPr lang="en-US" dirty="0" smtClean="0"/>
              <a:t>Collective ownership</a:t>
            </a:r>
          </a:p>
          <a:p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 smtClean="0"/>
              <a:t>integration </a:t>
            </a:r>
            <a:br>
              <a:rPr lang="en-US" dirty="0" smtClean="0"/>
            </a:br>
            <a:r>
              <a:rPr lang="en-US" sz="1800" dirty="0" smtClean="0"/>
              <a:t>(dedicated lecture)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40h week</a:t>
            </a:r>
          </a:p>
          <a:p>
            <a:endParaRPr lang="en-US" dirty="0" smtClean="0"/>
          </a:p>
          <a:p>
            <a:r>
              <a:rPr lang="en-US" dirty="0" smtClean="0"/>
              <a:t>On-site customer</a:t>
            </a:r>
          </a:p>
          <a:p>
            <a:endParaRPr lang="en-US" dirty="0" smtClean="0"/>
          </a:p>
          <a:p>
            <a:r>
              <a:rPr lang="en-US" dirty="0" smtClean="0"/>
              <a:t>Coding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7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Create a rough iteration plan</a:t>
            </a:r>
          </a:p>
          <a:p>
            <a:pPr lvl="1"/>
            <a:r>
              <a:rPr lang="en-US" dirty="0" smtClean="0"/>
              <a:t>Plan next iteration in detail</a:t>
            </a:r>
          </a:p>
          <a:p>
            <a:r>
              <a:rPr lang="en-US" dirty="0" smtClean="0"/>
              <a:t>Players</a:t>
            </a:r>
          </a:p>
          <a:p>
            <a:pPr lvl="1"/>
            <a:r>
              <a:rPr lang="en-US" dirty="0" smtClean="0"/>
              <a:t>Onsite Customer</a:t>
            </a:r>
          </a:p>
          <a:p>
            <a:pPr lvl="1"/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(Coach)</a:t>
            </a:r>
          </a:p>
          <a:p>
            <a:r>
              <a:rPr lang="en-US" dirty="0" smtClean="0"/>
              <a:t>Moves</a:t>
            </a:r>
          </a:p>
          <a:p>
            <a:pPr lvl="1"/>
            <a:r>
              <a:rPr lang="en-US" dirty="0" smtClean="0"/>
              <a:t>Write User stories (OC + Team)</a:t>
            </a:r>
          </a:p>
          <a:p>
            <a:pPr lvl="1"/>
            <a:r>
              <a:rPr lang="en-US" dirty="0" smtClean="0"/>
              <a:t>[do some filtering]</a:t>
            </a:r>
          </a:p>
          <a:p>
            <a:pPr lvl="1"/>
            <a:r>
              <a:rPr lang="en-US" dirty="0" smtClean="0"/>
              <a:t>OC ranks US by business value [assign Fibonacci numbers]</a:t>
            </a:r>
          </a:p>
          <a:p>
            <a:pPr lvl="1"/>
            <a:r>
              <a:rPr lang="en-US" dirty="0" smtClean="0"/>
              <a:t>Team assigns story points [Planning poker]</a:t>
            </a:r>
          </a:p>
          <a:p>
            <a:pPr lvl="1"/>
            <a:r>
              <a:rPr lang="en-US" dirty="0" smtClean="0"/>
              <a:t>OC put story cards in strictly prioritized order</a:t>
            </a:r>
          </a:p>
          <a:p>
            <a:pPr lvl="1"/>
            <a:r>
              <a:rPr lang="en-US" dirty="0" smtClean="0"/>
              <a:t>Team selects the top n stories to match their velocity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7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people on one computer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43726"/>
      </p:ext>
    </p:extLst>
  </p:cSld>
  <p:clrMapOvr>
    <a:masterClrMapping/>
  </p:clrMapOvr>
</p:sld>
</file>

<file path=ppt/theme/theme1.xml><?xml version="1.0" encoding="utf-8"?>
<a:theme xmlns:a="http://schemas.openxmlformats.org/drawingml/2006/main" name="Chalmer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Chalmers-Gu.thmx</Template>
  <TotalTime>3079</TotalTime>
  <Words>978</Words>
  <Application>Microsoft Macintosh PowerPoint</Application>
  <PresentationFormat>On-screen Show (4:3)</PresentationFormat>
  <Paragraphs>255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Georgia</vt:lpstr>
      <vt:lpstr>Arial</vt:lpstr>
      <vt:lpstr>Chalmers-Gu</vt:lpstr>
      <vt:lpstr>Vorlage</vt:lpstr>
      <vt:lpstr>Office Theme</vt:lpstr>
      <vt:lpstr>Agile Principles and Practices</vt:lpstr>
      <vt:lpstr>Announcements</vt:lpstr>
      <vt:lpstr>Overview (might take 2 lectures)</vt:lpstr>
      <vt:lpstr>Agile Principles – Revised list  (according to [Mey2014])</vt:lpstr>
      <vt:lpstr>Agile Practices</vt:lpstr>
      <vt:lpstr>XP Principles</vt:lpstr>
      <vt:lpstr>XP Practices</vt:lpstr>
      <vt:lpstr>Planning Game</vt:lpstr>
      <vt:lpstr>Pair Programming</vt:lpstr>
      <vt:lpstr>Scrum Principles</vt:lpstr>
      <vt:lpstr>Scrum practices</vt:lpstr>
      <vt:lpstr>Kanban principles</vt:lpstr>
      <vt:lpstr>Kanban core practices</vt:lpstr>
      <vt:lpstr>Kanban-Board</vt:lpstr>
      <vt:lpstr>Limit work in progress</vt:lpstr>
      <vt:lpstr>WIP Strategy</vt:lpstr>
      <vt:lpstr>Idle Members</vt:lpstr>
      <vt:lpstr>Metrics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Scrum vs. Kanban</vt:lpstr>
      <vt:lpstr>Scrum vs. Kanban</vt:lpstr>
      <vt:lpstr>Agile Principles</vt:lpstr>
      <vt:lpstr>References</vt:lpstr>
    </vt:vector>
  </TitlesOfParts>
  <Manager/>
  <Company>Chalmers | University of Gothenburg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Practices</dc:title>
  <dc:subject>Agile Development Methods</dc:subject>
  <dc:creator>Eric Knauss</dc:creator>
  <cp:keywords/>
  <dc:description/>
  <cp:lastModifiedBy>Eric Knauss</cp:lastModifiedBy>
  <cp:revision>55</cp:revision>
  <dcterms:created xsi:type="dcterms:W3CDTF">2014-03-30T16:51:02Z</dcterms:created>
  <dcterms:modified xsi:type="dcterms:W3CDTF">2017-03-31T10:46:56Z</dcterms:modified>
  <cp:category/>
</cp:coreProperties>
</file>