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48"/>
  </p:notesMasterIdLst>
  <p:handoutMasterIdLst>
    <p:handoutMasterId r:id="rId49"/>
  </p:handoutMasterIdLst>
  <p:sldIdLst>
    <p:sldId id="256" r:id="rId3"/>
    <p:sldId id="259" r:id="rId4"/>
    <p:sldId id="260" r:id="rId5"/>
    <p:sldId id="298" r:id="rId6"/>
    <p:sldId id="261" r:id="rId7"/>
    <p:sldId id="262" r:id="rId8"/>
    <p:sldId id="297" r:id="rId9"/>
    <p:sldId id="329" r:id="rId10"/>
    <p:sldId id="272" r:id="rId11"/>
    <p:sldId id="270" r:id="rId12"/>
    <p:sldId id="264" r:id="rId13"/>
    <p:sldId id="265" r:id="rId14"/>
    <p:sldId id="295" r:id="rId15"/>
    <p:sldId id="266" r:id="rId16"/>
    <p:sldId id="268" r:id="rId17"/>
    <p:sldId id="269" r:id="rId18"/>
    <p:sldId id="300" r:id="rId19"/>
    <p:sldId id="327" r:id="rId20"/>
    <p:sldId id="328" r:id="rId21"/>
    <p:sldId id="301" r:id="rId22"/>
    <p:sldId id="320" r:id="rId23"/>
    <p:sldId id="321" r:id="rId24"/>
    <p:sldId id="322" r:id="rId25"/>
    <p:sldId id="323" r:id="rId26"/>
    <p:sldId id="324" r:id="rId27"/>
    <p:sldId id="325" r:id="rId28"/>
    <p:sldId id="330" r:id="rId29"/>
    <p:sldId id="331" r:id="rId30"/>
    <p:sldId id="304" r:id="rId31"/>
    <p:sldId id="303" r:id="rId32"/>
    <p:sldId id="302" r:id="rId33"/>
    <p:sldId id="319" r:id="rId34"/>
    <p:sldId id="316" r:id="rId35"/>
    <p:sldId id="305" r:id="rId36"/>
    <p:sldId id="314" r:id="rId37"/>
    <p:sldId id="308" r:id="rId38"/>
    <p:sldId id="306" r:id="rId39"/>
    <p:sldId id="307" r:id="rId40"/>
    <p:sldId id="309" r:id="rId41"/>
    <p:sldId id="311" r:id="rId42"/>
    <p:sldId id="312" r:id="rId43"/>
    <p:sldId id="313" r:id="rId44"/>
    <p:sldId id="315" r:id="rId45"/>
    <p:sldId id="317" r:id="rId46"/>
    <p:sldId id="31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73"/>
    <p:restoredTop sz="93757"/>
  </p:normalViewPr>
  <p:slideViewPr>
    <p:cSldViewPr snapToGrid="0" snapToObjects="1">
      <p:cViewPr varScale="1">
        <p:scale>
          <a:sx n="142" d="100"/>
          <a:sy n="142" d="100"/>
        </p:scale>
        <p:origin x="184"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64A738-51B0-5349-ACB8-3CFFF1505FAE}" type="datetimeFigureOut">
              <a:rPr lang="en-US" smtClean="0"/>
              <a:t>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CD1FD2-7C81-6C41-A117-8CA8B9338644}" type="slidenum">
              <a:rPr lang="en-US" smtClean="0"/>
              <a:t>‹#›</a:t>
            </a:fld>
            <a:endParaRPr lang="en-US"/>
          </a:p>
        </p:txBody>
      </p:sp>
    </p:spTree>
    <p:extLst>
      <p:ext uri="{BB962C8B-B14F-4D97-AF65-F5344CB8AC3E}">
        <p14:creationId xmlns:p14="http://schemas.microsoft.com/office/powerpoint/2010/main" val="3091326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1CD23-FC64-E741-B6FF-81E360C0F389}" type="datetimeFigureOut">
              <a:rPr lang="en-US" smtClean="0"/>
              <a:t>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66E17-BA74-BC46-BBEC-A15DA27B6511}" type="slidenum">
              <a:rPr lang="en-US" smtClean="0"/>
              <a:t>‹#›</a:t>
            </a:fld>
            <a:endParaRPr lang="en-US"/>
          </a:p>
        </p:txBody>
      </p:sp>
    </p:spTree>
    <p:extLst>
      <p:ext uri="{BB962C8B-B14F-4D97-AF65-F5344CB8AC3E}">
        <p14:creationId xmlns:p14="http://schemas.microsoft.com/office/powerpoint/2010/main" val="15051705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Dev. Processes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Dev. Processes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Dev. Processes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r>
              <a:rPr lang="en-US" smtClean="0">
                <a:solidFill>
                  <a:prstClr val="black">
                    <a:tint val="75000"/>
                  </a:prstClr>
                </a:solidFill>
              </a:rPr>
              <a:t>Agile Dev. Processes | Eric Knauss</a:t>
            </a:r>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Dev. Processes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Dev. Processes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Dev. Processes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3/17/14</a:t>
            </a:r>
            <a:endParaRPr lang="en-US"/>
          </a:p>
        </p:txBody>
      </p:sp>
      <p:sp>
        <p:nvSpPr>
          <p:cNvPr id="8" name="Footer Placeholder 7"/>
          <p:cNvSpPr>
            <a:spLocks noGrp="1"/>
          </p:cNvSpPr>
          <p:nvPr>
            <p:ph type="ftr" sz="quarter" idx="11"/>
          </p:nvPr>
        </p:nvSpPr>
        <p:spPr/>
        <p:txBody>
          <a:bodyPr/>
          <a:lstStyle/>
          <a:p>
            <a:r>
              <a:rPr lang="en-US" smtClean="0"/>
              <a:t>Agile Dev. Processes | Eric Knauss</a:t>
            </a:r>
            <a:endParaRPr lang="en-US"/>
          </a:p>
        </p:txBody>
      </p:sp>
      <p:sp>
        <p:nvSpPr>
          <p:cNvPr id="9" name="Slide Number Placeholder 8"/>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3/17/14</a:t>
            </a:r>
            <a:endParaRPr lang="en-US"/>
          </a:p>
        </p:txBody>
      </p:sp>
      <p:sp>
        <p:nvSpPr>
          <p:cNvPr id="4" name="Footer Placeholder 3"/>
          <p:cNvSpPr>
            <a:spLocks noGrp="1"/>
          </p:cNvSpPr>
          <p:nvPr>
            <p:ph type="ftr" sz="quarter" idx="11"/>
          </p:nvPr>
        </p:nvSpPr>
        <p:spPr/>
        <p:txBody>
          <a:bodyPr/>
          <a:lstStyle/>
          <a:p>
            <a:r>
              <a:rPr lang="en-US" smtClean="0"/>
              <a:t>Agile Dev. Processes | Eric Knauss</a:t>
            </a:r>
            <a:endParaRPr lang="en-US"/>
          </a:p>
        </p:txBody>
      </p:sp>
      <p:sp>
        <p:nvSpPr>
          <p:cNvPr id="5" name="Slide Number Placeholder 4"/>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3/17/14</a:t>
            </a:r>
            <a:endParaRPr lang="en-US"/>
          </a:p>
        </p:txBody>
      </p:sp>
      <p:sp>
        <p:nvSpPr>
          <p:cNvPr id="3" name="Footer Placeholder 2"/>
          <p:cNvSpPr>
            <a:spLocks noGrp="1"/>
          </p:cNvSpPr>
          <p:nvPr>
            <p:ph type="ftr" sz="quarter" idx="11"/>
          </p:nvPr>
        </p:nvSpPr>
        <p:spPr/>
        <p:txBody>
          <a:bodyPr/>
          <a:lstStyle/>
          <a:p>
            <a:r>
              <a:rPr lang="en-US" smtClean="0"/>
              <a:t>Agile Dev. Processes | Eric Knauss</a:t>
            </a:r>
            <a:endParaRPr lang="en-US"/>
          </a:p>
        </p:txBody>
      </p:sp>
      <p:sp>
        <p:nvSpPr>
          <p:cNvPr id="4" name="Slide Number Placeholder 3"/>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Dev. Processes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Dev. Processes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3/17/14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Agile Dev. Processes | Eric Knauss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63955-F0E3-BB44-8A7F-5E3BD1388D13}" type="slidenum">
              <a:rPr lang="en-US" smtClean="0"/>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r>
              <a:rPr lang="de-DE" smtClean="0">
                <a:solidFill>
                  <a:prstClr val="black">
                    <a:tint val="75000"/>
                  </a:prstClr>
                </a:solidFill>
              </a:rPr>
              <a:t>Agile Dev. Processes | Eric Knauss</a:t>
            </a:r>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p:fade/>
  </p:transition>
  <p:timing>
    <p:tnLst>
      <p:par>
        <p:cTn id="1" dur="indefinite" restart="never" nodeType="tmRoot"/>
      </p:par>
    </p:tnLst>
  </p:timing>
  <p:hf hdr="0" dt="0"/>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erich/EDA397" TargetMode="External"/><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jpeg"/><Relationship Id="rId1" Type="http://schemas.openxmlformats.org/officeDocument/2006/relationships/slideLayout" Target="../slideLayouts/slideLayout12.xml"/><Relationship Id="rId2" Type="http://schemas.openxmlformats.org/officeDocument/2006/relationships/hyperlink" Target="mailto:eric.knauss@cse.gu.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hyperlink" Target="http://agilemanifesto.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mailto:besker@chalmers.se" TargetMode="External"/><Relationship Id="rId4" Type="http://schemas.openxmlformats.org/officeDocument/2006/relationships/hyperlink" Target="mailto:magnus.agren@chalmers.se" TargetMode="External"/><Relationship Id="rId5" Type="http://schemas.openxmlformats.org/officeDocument/2006/relationships/image" Target="../media/image6.jpe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oerich/EDA397/wiki/Groupings-of-Tea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Software Development</a:t>
            </a:r>
            <a:br>
              <a:rPr lang="en-US" dirty="0" smtClean="0"/>
            </a:br>
            <a:r>
              <a:rPr lang="en-US" dirty="0" smtClean="0"/>
              <a:t>(DIT191 / EDA397)</a:t>
            </a:r>
            <a:endParaRPr lang="en-US" dirty="0"/>
          </a:p>
        </p:txBody>
      </p:sp>
      <p:sp>
        <p:nvSpPr>
          <p:cNvPr id="3" name="Subtitle 2"/>
          <p:cNvSpPr>
            <a:spLocks noGrp="1"/>
          </p:cNvSpPr>
          <p:nvPr>
            <p:ph type="subTitle" idx="1"/>
          </p:nvPr>
        </p:nvSpPr>
        <p:spPr/>
        <p:txBody>
          <a:bodyPr>
            <a:normAutofit lnSpcReduction="10000"/>
          </a:bodyPr>
          <a:lstStyle/>
          <a:p>
            <a:r>
              <a:rPr lang="en-US" dirty="0" smtClean="0"/>
              <a:t>Spring 2017</a:t>
            </a:r>
          </a:p>
          <a:p>
            <a:r>
              <a:rPr lang="en-US" dirty="0" smtClean="0"/>
              <a:t>Eric Knauss</a:t>
            </a:r>
            <a:endParaRPr lang="en-US" dirty="0" smtClean="0"/>
          </a:p>
          <a:p>
            <a:r>
              <a:rPr lang="en-US" u="sng" dirty="0" smtClean="0">
                <a:hlinkClick r:id="rId2"/>
              </a:rPr>
              <a:t>eric.knauss@cse.gu.se</a:t>
            </a:r>
            <a:endParaRPr lang="en-US" dirty="0" smtClean="0"/>
          </a:p>
          <a:p>
            <a:r>
              <a:rPr lang="en-US" dirty="0">
                <a:hlinkClick r:id="rId3"/>
              </a:rPr>
              <a:t>https://</a:t>
            </a:r>
            <a:r>
              <a:rPr lang="en-US" dirty="0" smtClean="0">
                <a:hlinkClick r:id="rId3"/>
              </a:rPr>
              <a:t>github.com/oerich/EDA397</a:t>
            </a:r>
            <a:endParaRPr lang="en-US" dirty="0" smtClean="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37466" y="952126"/>
            <a:ext cx="1000125" cy="1304925"/>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662517" y="952126"/>
            <a:ext cx="871402" cy="1304925"/>
          </a:xfrm>
          <a:prstGeom prst="rect">
            <a:avLst/>
          </a:prstGeom>
        </p:spPr>
      </p:pic>
      <p:pic>
        <p:nvPicPr>
          <p:cNvPr id="1026" name="Picture 2" descr="mage result for terese beske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341138" y="952126"/>
            <a:ext cx="130492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56688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agility in Software Development?</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a:ext>
            </a:extLst>
          </a:blip>
          <a:srcRect/>
          <a:stretch>
            <a:fillRect/>
          </a:stretch>
        </p:blipFill>
        <p:spPr/>
      </p:pic>
      <p:sp>
        <p:nvSpPr>
          <p:cNvPr id="7" name="Rectangle 6"/>
          <p:cNvSpPr/>
          <p:nvPr/>
        </p:nvSpPr>
        <p:spPr>
          <a:xfrm>
            <a:off x="6047849" y="5976718"/>
            <a:ext cx="2638951" cy="246221"/>
          </a:xfrm>
          <a:prstGeom prst="rect">
            <a:avLst/>
          </a:prstGeom>
        </p:spPr>
        <p:txBody>
          <a:bodyPr wrap="none">
            <a:spAutoFit/>
          </a:bodyPr>
          <a:lstStyle/>
          <a:p>
            <a:r>
              <a:rPr lang="en-US" sz="1000" dirty="0" smtClean="0">
                <a:solidFill>
                  <a:schemeClr val="bg1"/>
                </a:solidFill>
              </a:rPr>
              <a:t>http://</a:t>
            </a:r>
            <a:r>
              <a:rPr lang="en-US" sz="1000" dirty="0" err="1" smtClean="0">
                <a:solidFill>
                  <a:schemeClr val="bg1"/>
                </a:solidFill>
              </a:rPr>
              <a:t>mediagallery.usatoday.com</a:t>
            </a:r>
            <a:r>
              <a:rPr lang="en-US" sz="1000" dirty="0" smtClean="0">
                <a:solidFill>
                  <a:schemeClr val="bg1"/>
                </a:solidFill>
              </a:rPr>
              <a:t>/</a:t>
            </a:r>
            <a:r>
              <a:rPr lang="en-US" sz="1000" dirty="0" err="1" smtClean="0">
                <a:solidFill>
                  <a:schemeClr val="bg1"/>
                </a:solidFill>
              </a:rPr>
              <a:t>New+Flame</a:t>
            </a:r>
            <a:endParaRPr lang="en-US" sz="1000" dirty="0">
              <a:solidFill>
                <a:schemeClr val="bg1"/>
              </a:solidFill>
            </a:endParaRPr>
          </a:p>
        </p:txBody>
      </p:sp>
      <p:sp>
        <p:nvSpPr>
          <p:cNvPr id="8" name="TextBox 7"/>
          <p:cNvSpPr txBox="1"/>
          <p:nvPr/>
        </p:nvSpPr>
        <p:spPr>
          <a:xfrm>
            <a:off x="5603818" y="4877696"/>
            <a:ext cx="2622533" cy="461665"/>
          </a:xfrm>
          <a:prstGeom prst="rect">
            <a:avLst/>
          </a:prstGeom>
          <a:noFill/>
        </p:spPr>
        <p:txBody>
          <a:bodyPr wrap="none" rtlCol="0">
            <a:spAutoFit/>
          </a:bodyPr>
          <a:lstStyle/>
          <a:p>
            <a:r>
              <a:rPr lang="en-US" sz="2400" b="1" dirty="0" smtClean="0">
                <a:solidFill>
                  <a:srgbClr val="FFFFFF"/>
                </a:solidFill>
              </a:rPr>
              <a:t>Agile: An Overview</a:t>
            </a:r>
            <a:endParaRPr lang="en-US" sz="2400" b="1" dirty="0">
              <a:solidFill>
                <a:srgbClr val="FFFFFF"/>
              </a:solidFill>
            </a:endParaRPr>
          </a:p>
        </p:txBody>
      </p:sp>
      <p:sp>
        <p:nvSpPr>
          <p:cNvPr id="9" name="Footer Placeholder 8"/>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10" name="Slide Number Placeholder 9"/>
          <p:cNvSpPr>
            <a:spLocks noGrp="1"/>
          </p:cNvSpPr>
          <p:nvPr>
            <p:ph type="sldNum" sz="quarter" idx="12"/>
          </p:nvPr>
        </p:nvSpPr>
        <p:spPr/>
        <p:txBody>
          <a:body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4543145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Motivation</a:t>
            </a:r>
            <a:endParaRPr lang="en-US" dirty="0"/>
          </a:p>
        </p:txBody>
      </p:sp>
      <p:sp>
        <p:nvSpPr>
          <p:cNvPr id="6" name="Content Placeholder 5"/>
          <p:cNvSpPr>
            <a:spLocks noGrp="1"/>
          </p:cNvSpPr>
          <p:nvPr>
            <p:ph sz="half" idx="1"/>
          </p:nvPr>
        </p:nvSpPr>
        <p:spPr/>
        <p:txBody>
          <a:bodyPr>
            <a:normAutofit lnSpcReduction="10000"/>
          </a:bodyPr>
          <a:lstStyle/>
          <a:p>
            <a:r>
              <a:rPr lang="en-US" dirty="0" smtClean="0"/>
              <a:t>What is the “Software crisis”?</a:t>
            </a:r>
          </a:p>
          <a:p>
            <a:endParaRPr lang="en-US" dirty="0" smtClean="0"/>
          </a:p>
          <a:p>
            <a:pPr lvl="1"/>
            <a:r>
              <a:rPr lang="en-US" dirty="0" smtClean="0"/>
              <a:t>Software development inefficient</a:t>
            </a:r>
          </a:p>
          <a:p>
            <a:pPr lvl="1"/>
            <a:r>
              <a:rPr lang="en-US" dirty="0" smtClean="0"/>
              <a:t>Software does not meet requirements</a:t>
            </a:r>
          </a:p>
          <a:p>
            <a:pPr lvl="1"/>
            <a:r>
              <a:rPr lang="en-US" dirty="0" smtClean="0"/>
              <a:t>Projects over time/budget</a:t>
            </a:r>
          </a:p>
          <a:p>
            <a:pPr lvl="1"/>
            <a:r>
              <a:rPr lang="en-US" dirty="0" smtClean="0"/>
              <a:t>Projects were unmanageable and software unmaintainable</a:t>
            </a:r>
            <a:endParaRPr lang="en-US" dirty="0"/>
          </a:p>
        </p:txBody>
      </p:sp>
      <p:sp>
        <p:nvSpPr>
          <p:cNvPr id="7" name="Content Placeholder 6"/>
          <p:cNvSpPr>
            <a:spLocks noGrp="1"/>
          </p:cNvSpPr>
          <p:nvPr>
            <p:ph sz="half" idx="2"/>
          </p:nvPr>
        </p:nvSpPr>
        <p:spPr/>
        <p:txBody>
          <a:bodyPr>
            <a:normAutofit lnSpcReduction="10000"/>
          </a:bodyPr>
          <a:lstStyle/>
          <a:p>
            <a:r>
              <a:rPr lang="en-US" dirty="0" smtClean="0"/>
              <a:t>What can be done about it?</a:t>
            </a:r>
          </a:p>
          <a:p>
            <a:pPr marL="0" indent="0">
              <a:buNone/>
            </a:pPr>
            <a:endParaRPr lang="en-US" dirty="0" smtClean="0">
              <a:sym typeface="Wingdings"/>
            </a:endParaRPr>
          </a:p>
          <a:p>
            <a:pPr>
              <a:buFont typeface="Wingdings" charset="0"/>
              <a:buChar char="à"/>
            </a:pPr>
            <a:r>
              <a:rPr lang="en-US" dirty="0" smtClean="0"/>
              <a:t>Software Engineering</a:t>
            </a:r>
          </a:p>
          <a:p>
            <a:pPr lvl="1"/>
            <a:r>
              <a:rPr lang="en-US" dirty="0" smtClean="0"/>
              <a:t>Application of engineering to Software</a:t>
            </a:r>
          </a:p>
          <a:p>
            <a:pPr lvl="1"/>
            <a:r>
              <a:rPr lang="en-US" dirty="0" smtClean="0"/>
              <a:t>Systematic, disciplined, quantifiable approach to the development, operation, and maintenance of software</a:t>
            </a:r>
          </a:p>
          <a:p>
            <a:pPr lvl="1"/>
            <a:r>
              <a:rPr lang="en-US" dirty="0" smtClean="0"/>
              <a:t>Assure quality of process and product</a:t>
            </a:r>
            <a:endParaRPr lang="en-US" dirty="0"/>
          </a:p>
        </p:txBody>
      </p:sp>
      <p:sp>
        <p:nvSpPr>
          <p:cNvPr id="8" name="Footer Placeholder 7"/>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347103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500"/>
                                        <p:tgtEl>
                                          <p:spTgt spid="7">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lstStyle/>
          <a:p>
            <a:r>
              <a:rPr lang="en-US" dirty="0" smtClean="0"/>
              <a:t>Do you know examples of</a:t>
            </a:r>
          </a:p>
          <a:p>
            <a:pPr lvl="1"/>
            <a:endParaRPr lang="en-US" dirty="0" smtClean="0"/>
          </a:p>
          <a:p>
            <a:pPr lvl="1"/>
            <a:r>
              <a:rPr lang="en-US" dirty="0" smtClean="0"/>
              <a:t>Systematic</a:t>
            </a:r>
            <a:r>
              <a:rPr lang="en-US" dirty="0"/>
              <a:t>, disciplined, quantifiable </a:t>
            </a:r>
            <a:r>
              <a:rPr lang="en-US" dirty="0" smtClean="0"/>
              <a:t>approaches </a:t>
            </a:r>
            <a:r>
              <a:rPr lang="en-US" dirty="0"/>
              <a:t>to the development, operation, and maintenance of </a:t>
            </a:r>
            <a:r>
              <a:rPr lang="en-US" dirty="0" smtClean="0"/>
              <a:t>software?</a:t>
            </a:r>
          </a:p>
          <a:p>
            <a:pPr lvl="1"/>
            <a:endParaRPr lang="en-US" dirty="0"/>
          </a:p>
          <a:p>
            <a:pPr lvl="1"/>
            <a:r>
              <a:rPr lang="en-US" dirty="0" smtClean="0"/>
              <a:t>Applying engineering to software?</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354303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coming from?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a:ext>
            </a:extLst>
          </a:blip>
          <a:srcRect/>
          <a:stretch>
            <a:fillRect/>
          </a:stretch>
        </p:blipFill>
        <p:spPr>
          <a:xfrm flipH="1">
            <a:off x="457200" y="908720"/>
            <a:ext cx="8229600" cy="5328592"/>
          </a:xfrm>
        </p:spPr>
      </p:pic>
      <p:sp>
        <p:nvSpPr>
          <p:cNvPr id="7" name="Rectangle 6"/>
          <p:cNvSpPr/>
          <p:nvPr/>
        </p:nvSpPr>
        <p:spPr>
          <a:xfrm>
            <a:off x="5066617" y="5975763"/>
            <a:ext cx="3620183" cy="246221"/>
          </a:xfrm>
          <a:prstGeom prst="rect">
            <a:avLst/>
          </a:prstGeom>
        </p:spPr>
        <p:txBody>
          <a:bodyPr wrap="square">
            <a:spAutoFit/>
          </a:bodyPr>
          <a:lstStyle/>
          <a:p>
            <a:r>
              <a:rPr lang="en-US" sz="1000" dirty="0" smtClean="0">
                <a:solidFill>
                  <a:srgbClr val="FFFFFF"/>
                </a:solidFill>
              </a:rPr>
              <a:t>http://</a:t>
            </a:r>
            <a:r>
              <a:rPr lang="en-US" sz="1000" dirty="0" err="1" smtClean="0">
                <a:solidFill>
                  <a:srgbClr val="FFFFFF"/>
                </a:solidFill>
              </a:rPr>
              <a:t>commons.wikimedia.org</a:t>
            </a:r>
            <a:r>
              <a:rPr lang="en-US" sz="1000" dirty="0" smtClean="0">
                <a:solidFill>
                  <a:srgbClr val="FFFFFF"/>
                </a:solidFill>
              </a:rPr>
              <a:t>/wiki/</a:t>
            </a:r>
            <a:r>
              <a:rPr lang="en-US" sz="1000" dirty="0" err="1" smtClean="0">
                <a:solidFill>
                  <a:srgbClr val="FFFFFF"/>
                </a:solidFill>
              </a:rPr>
              <a:t>File:Waterfall_katoomba.JPG</a:t>
            </a:r>
            <a:endParaRPr lang="en-US" sz="1000" dirty="0">
              <a:solidFill>
                <a:srgbClr val="FFFFFF"/>
              </a:solidFill>
            </a:endParaRPr>
          </a:p>
        </p:txBody>
      </p:sp>
      <p:sp>
        <p:nvSpPr>
          <p:cNvPr id="8" name="Content Placeholder 4"/>
          <p:cNvSpPr txBox="1">
            <a:spLocks/>
          </p:cNvSpPr>
          <p:nvPr/>
        </p:nvSpPr>
        <p:spPr>
          <a:xfrm>
            <a:off x="609600" y="1061120"/>
            <a:ext cx="8229600"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smtClean="0">
              <a:solidFill>
                <a:srgbClr val="FFFFFF"/>
              </a:solidFill>
            </a:endParaRPr>
          </a:p>
          <a:p>
            <a:pPr marL="0" indent="0">
              <a:buNone/>
            </a:pPr>
            <a:endParaRPr lang="en-US" dirty="0">
              <a:solidFill>
                <a:srgbClr val="FFFFFF"/>
              </a:solidFill>
            </a:endParaRPr>
          </a:p>
          <a:p>
            <a:pPr marL="0" indent="0">
              <a:buNone/>
            </a:pPr>
            <a:r>
              <a:rPr lang="en-US" dirty="0" smtClean="0">
                <a:solidFill>
                  <a:srgbClr val="FFFFFF"/>
                </a:solidFill>
              </a:rPr>
              <a:t>Requirements</a:t>
            </a:r>
          </a:p>
          <a:p>
            <a:pPr marL="0" indent="0">
              <a:buNone/>
            </a:pPr>
            <a:r>
              <a:rPr lang="en-US" dirty="0" smtClean="0">
                <a:solidFill>
                  <a:srgbClr val="FFFFFF"/>
                </a:solidFill>
              </a:rPr>
              <a:t>	</a:t>
            </a:r>
          </a:p>
          <a:p>
            <a:pPr marL="0" indent="0">
              <a:buNone/>
            </a:pPr>
            <a:r>
              <a:rPr lang="en-US" dirty="0">
                <a:solidFill>
                  <a:srgbClr val="FFFFFF"/>
                </a:solidFill>
              </a:rPr>
              <a:t>	</a:t>
            </a:r>
            <a:r>
              <a:rPr lang="en-US" dirty="0" smtClean="0">
                <a:solidFill>
                  <a:srgbClr val="FFFFFF"/>
                </a:solidFill>
              </a:rPr>
              <a:t>	Design</a:t>
            </a:r>
          </a:p>
          <a:p>
            <a:pPr marL="0" indent="0">
              <a:buNone/>
            </a:pPr>
            <a:endParaRPr lang="en-US" dirty="0" smtClean="0">
              <a:solidFill>
                <a:srgbClr val="FFFFFF"/>
              </a:solidFill>
            </a:endParaRPr>
          </a:p>
          <a:p>
            <a:pPr marL="0" indent="0">
              <a:buNone/>
            </a:pPr>
            <a:r>
              <a:rPr lang="en-US" dirty="0">
                <a:solidFill>
                  <a:srgbClr val="FFFFFF"/>
                </a:solidFill>
              </a:rPr>
              <a:t>	</a:t>
            </a:r>
            <a:r>
              <a:rPr lang="en-US" dirty="0" smtClean="0">
                <a:solidFill>
                  <a:srgbClr val="FFFFFF"/>
                </a:solidFill>
              </a:rPr>
              <a:t>					Programming</a:t>
            </a:r>
          </a:p>
          <a:p>
            <a:pPr marL="0" indent="0">
              <a:buNone/>
            </a:pPr>
            <a:endParaRPr lang="en-US" dirty="0" smtClean="0">
              <a:solidFill>
                <a:srgbClr val="FFFFFF"/>
              </a:solidFill>
            </a:endParaRPr>
          </a:p>
          <a:p>
            <a:pPr marL="0" indent="0">
              <a:buNone/>
            </a:pPr>
            <a:r>
              <a:rPr lang="en-US" dirty="0" smtClean="0">
                <a:solidFill>
                  <a:srgbClr val="FFFFFF"/>
                </a:solidFill>
              </a:rPr>
              <a:t>			Test</a:t>
            </a:r>
            <a:endParaRPr lang="en-US" dirty="0">
              <a:solidFill>
                <a:srgbClr val="FFFFFF"/>
              </a:solidFill>
            </a:endParaRPr>
          </a:p>
        </p:txBody>
      </p:sp>
      <p:sp>
        <p:nvSpPr>
          <p:cNvPr id="9" name="Footer Placeholder 8"/>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10" name="Slide Number Placeholder 9"/>
          <p:cNvSpPr>
            <a:spLocks noGrp="1"/>
          </p:cNvSpPr>
          <p:nvPr>
            <p:ph type="sldNum" sz="quarter" idx="12"/>
          </p:nvPr>
        </p:nvSpPr>
        <p:spPr/>
        <p:txBody>
          <a:bodyPr/>
          <a:lstStyle/>
          <a:p>
            <a:fld id="{91974DF9-AD47-4691-BA21-BBFCE3637A9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32798221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500"/>
                                        <p:tgtEl>
                                          <p:spTgt spid="8">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500"/>
                                        <p:tgtEl>
                                          <p:spTgt spid="8">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500"/>
                                        <p:tgtEl>
                                          <p:spTgt spid="8">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sequential development</a:t>
            </a:r>
            <a:endParaRPr lang="en-US" dirty="0"/>
          </a:p>
        </p:txBody>
      </p:sp>
      <p:sp>
        <p:nvSpPr>
          <p:cNvPr id="5" name="Content Placeholder 4"/>
          <p:cNvSpPr>
            <a:spLocks noGrp="1"/>
          </p:cNvSpPr>
          <p:nvPr>
            <p:ph idx="1"/>
          </p:nvPr>
        </p:nvSpPr>
        <p:spPr/>
        <p:txBody>
          <a:bodyPr>
            <a:normAutofit/>
          </a:bodyPr>
          <a:lstStyle/>
          <a:p>
            <a:r>
              <a:rPr lang="en-US" dirty="0" smtClean="0"/>
              <a:t>Requirements</a:t>
            </a:r>
          </a:p>
          <a:p>
            <a:r>
              <a:rPr lang="en-US" dirty="0" smtClean="0"/>
              <a:t>Design</a:t>
            </a:r>
          </a:p>
          <a:p>
            <a:r>
              <a:rPr lang="en-US" dirty="0" smtClean="0"/>
              <a:t>Programming</a:t>
            </a:r>
          </a:p>
          <a:p>
            <a:r>
              <a:rPr lang="en-US" dirty="0" smtClean="0"/>
              <a:t>Test</a:t>
            </a:r>
          </a:p>
          <a:p>
            <a:pPr marL="0" indent="0">
              <a:buNone/>
            </a:pPr>
            <a:endParaRPr lang="en-US" dirty="0" smtClean="0"/>
          </a:p>
          <a:p>
            <a:r>
              <a:rPr lang="en-US" dirty="0" smtClean="0"/>
              <a:t>Advantages</a:t>
            </a:r>
          </a:p>
          <a:p>
            <a:pPr lvl="1"/>
            <a:r>
              <a:rPr lang="en-US" dirty="0" smtClean="0"/>
              <a:t>Simple</a:t>
            </a:r>
          </a:p>
          <a:p>
            <a:pPr lvl="1"/>
            <a:r>
              <a:rPr lang="en-US" dirty="0" smtClean="0"/>
              <a:t>Controllable</a:t>
            </a:r>
          </a:p>
          <a:p>
            <a:pPr lvl="1"/>
            <a:r>
              <a:rPr lang="en-US" dirty="0" smtClean="0"/>
              <a:t>Cost efficient</a:t>
            </a:r>
          </a:p>
          <a:p>
            <a:r>
              <a:rPr lang="en-US" dirty="0" smtClean="0"/>
              <a:t>Problems</a:t>
            </a:r>
          </a:p>
          <a:p>
            <a:pPr lvl="1"/>
            <a:r>
              <a:rPr lang="en-US" dirty="0" smtClean="0"/>
              <a:t>Time-to-market</a:t>
            </a:r>
          </a:p>
          <a:p>
            <a:pPr lvl="1"/>
            <a:r>
              <a:rPr lang="en-US" dirty="0" smtClean="0"/>
              <a:t>What about change?</a:t>
            </a:r>
            <a:endParaRPr lang="en-US" dirty="0"/>
          </a:p>
        </p:txBody>
      </p:sp>
      <p:sp>
        <p:nvSpPr>
          <p:cNvPr id="6" name="Rectangle 5"/>
          <p:cNvSpPr/>
          <p:nvPr/>
        </p:nvSpPr>
        <p:spPr>
          <a:xfrm>
            <a:off x="3023630" y="98934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39654" y="1401239"/>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55678" y="181313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71703" y="2225028"/>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11" name="Slide Number Placeholder 10"/>
          <p:cNvSpPr>
            <a:spLocks noGrp="1"/>
          </p:cNvSpPr>
          <p:nvPr>
            <p:ph type="sldNum" sz="quarter" idx="12"/>
          </p:nvPr>
        </p:nvSpPr>
        <p:spPr/>
        <p:txBody>
          <a:bodyPr/>
          <a:lstStyle/>
          <a:p>
            <a:fld id="{91974DF9-AD47-4691-BA21-BBFCE3637A9A}"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314047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Effect transition="in" filter="fade">
                                      <p:cBhvr>
                                        <p:cTn id="21" dur="500"/>
                                        <p:tgtEl>
                                          <p:spTgt spid="5">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fade">
                                      <p:cBhvr>
                                        <p:cTn id="24" dur="500"/>
                                        <p:tgtEl>
                                          <p:spTgt spid="5">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fade">
                                      <p:cBhvr>
                                        <p:cTn id="2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smtClean="0"/>
              <a:t>Requirements</a:t>
            </a:r>
          </a:p>
          <a:p>
            <a:r>
              <a:rPr lang="en-US" dirty="0" smtClean="0"/>
              <a:t>Design</a:t>
            </a:r>
          </a:p>
          <a:p>
            <a:r>
              <a:rPr lang="en-US" dirty="0" smtClean="0"/>
              <a:t>Programming</a:t>
            </a:r>
          </a:p>
          <a:p>
            <a:r>
              <a:rPr lang="en-US" dirty="0" smtClean="0"/>
              <a:t>Test</a:t>
            </a:r>
          </a:p>
          <a:p>
            <a:pPr marL="0" indent="0">
              <a:buNone/>
            </a:pPr>
            <a:endParaRPr lang="en-US" dirty="0" smtClean="0"/>
          </a:p>
          <a:p>
            <a:pPr marL="0" indent="0">
              <a:buNone/>
            </a:pPr>
            <a:r>
              <a:rPr lang="en-US" dirty="0" smtClean="0"/>
              <a:t>What can we do if time to market and robustness against late changes are more important than cost-efficiency?</a:t>
            </a:r>
          </a:p>
          <a:p>
            <a:pPr marL="0" indent="0">
              <a:buNone/>
            </a:pPr>
            <a:endParaRPr lang="en-US" dirty="0" smtClean="0"/>
          </a:p>
          <a:p>
            <a:r>
              <a:rPr lang="en-US" dirty="0" smtClean="0"/>
              <a:t>Requirements</a:t>
            </a:r>
          </a:p>
          <a:p>
            <a:r>
              <a:rPr lang="en-US" dirty="0" smtClean="0"/>
              <a:t>Design</a:t>
            </a:r>
          </a:p>
          <a:p>
            <a:r>
              <a:rPr lang="en-US" dirty="0" smtClean="0"/>
              <a:t>Programming</a:t>
            </a:r>
          </a:p>
          <a:p>
            <a:r>
              <a:rPr lang="en-US" dirty="0" smtClean="0"/>
              <a:t>Test</a:t>
            </a:r>
          </a:p>
          <a:p>
            <a:endParaRPr lang="en-US" dirty="0"/>
          </a:p>
        </p:txBody>
      </p:sp>
      <p:sp>
        <p:nvSpPr>
          <p:cNvPr id="6" name="Rectangle 5"/>
          <p:cNvSpPr/>
          <p:nvPr/>
        </p:nvSpPr>
        <p:spPr>
          <a:xfrm>
            <a:off x="3023630" y="98934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39654" y="1401239"/>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55678" y="1813134"/>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71703" y="2225028"/>
            <a:ext cx="1431191"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23630" y="4427135"/>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753492" y="4839030"/>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023630" y="6147843"/>
            <a:ext cx="4172640" cy="20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78796" y="5983601"/>
            <a:ext cx="1662309" cy="369332"/>
          </a:xfrm>
          <a:prstGeom prst="rect">
            <a:avLst/>
          </a:prstGeom>
          <a:solidFill>
            <a:schemeClr val="bg1"/>
          </a:solidFill>
        </p:spPr>
        <p:txBody>
          <a:bodyPr wrap="none" rtlCol="0">
            <a:spAutoFit/>
          </a:bodyPr>
          <a:lstStyle/>
          <a:p>
            <a:r>
              <a:rPr lang="en-US" dirty="0" smtClean="0"/>
              <a:t>Time-to-market</a:t>
            </a:r>
            <a:endParaRPr lang="en-US" dirty="0"/>
          </a:p>
        </p:txBody>
      </p:sp>
      <p:sp>
        <p:nvSpPr>
          <p:cNvPr id="12" name="Rectangle 11"/>
          <p:cNvSpPr/>
          <p:nvPr/>
        </p:nvSpPr>
        <p:spPr>
          <a:xfrm>
            <a:off x="4523670" y="5250925"/>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14007" y="5662819"/>
            <a:ext cx="1882263" cy="3207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3023630" y="2761340"/>
            <a:ext cx="5979264" cy="201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39690" y="2596830"/>
            <a:ext cx="1662309" cy="369332"/>
          </a:xfrm>
          <a:prstGeom prst="rect">
            <a:avLst/>
          </a:prstGeom>
          <a:solidFill>
            <a:schemeClr val="bg1"/>
          </a:solidFill>
        </p:spPr>
        <p:txBody>
          <a:bodyPr wrap="none" rtlCol="0">
            <a:spAutoFit/>
          </a:bodyPr>
          <a:lstStyle/>
          <a:p>
            <a:r>
              <a:rPr lang="en-US" dirty="0" smtClean="0"/>
              <a:t>Time-to-market</a:t>
            </a:r>
            <a:endParaRPr lang="en-US" dirty="0"/>
          </a:p>
        </p:txBody>
      </p:sp>
      <p:sp>
        <p:nvSpPr>
          <p:cNvPr id="2" name="Title 1"/>
          <p:cNvSpPr>
            <a:spLocks noGrp="1"/>
          </p:cNvSpPr>
          <p:nvPr>
            <p:ph type="title"/>
          </p:nvPr>
        </p:nvSpPr>
        <p:spPr/>
        <p:txBody>
          <a:bodyPr/>
          <a:lstStyle/>
          <a:p>
            <a:r>
              <a:rPr lang="en-US" dirty="0" smtClean="0"/>
              <a:t>Towards concurrent development</a:t>
            </a:r>
            <a:endParaRPr lang="en-US" dirty="0"/>
          </a:p>
        </p:txBody>
      </p:sp>
      <p:sp>
        <p:nvSpPr>
          <p:cNvPr id="27" name="Footer Placeholder 26"/>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28" name="Slide Number Placeholder 27"/>
          <p:cNvSpPr>
            <a:spLocks noGrp="1"/>
          </p:cNvSpPr>
          <p:nvPr>
            <p:ph type="sldNum" sz="quarter" idx="12"/>
          </p:nvPr>
        </p:nvSpPr>
        <p:spPr/>
        <p:txBody>
          <a:bodyPr/>
          <a:lstStyle/>
          <a:p>
            <a:fld id="{91974DF9-AD47-4691-BA21-BBFCE3637A9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75365772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lnSpcReduction="10000"/>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normAutofit lnSpcReduction="10000"/>
          </a:bodyPr>
          <a:lstStyle/>
          <a:p>
            <a:r>
              <a:rPr lang="en-US" dirty="0" smtClean="0"/>
              <a:t>What is the consequence of concurrent development? </a:t>
            </a:r>
          </a:p>
          <a:p>
            <a:pPr lvl="1"/>
            <a:r>
              <a:rPr lang="en-US" dirty="0" smtClean="0"/>
              <a:t>(hint: why are concurrent tasks depicted longer than sequential tasks?)</a:t>
            </a:r>
          </a:p>
          <a:p>
            <a:endParaRPr lang="en-US" dirty="0"/>
          </a:p>
          <a:p>
            <a:r>
              <a:rPr lang="en-US" dirty="0" smtClean="0"/>
              <a:t>What has this to do with agile?</a:t>
            </a:r>
          </a:p>
          <a:p>
            <a:endParaRPr lang="en-US" dirty="0"/>
          </a:p>
          <a:p>
            <a:r>
              <a:rPr lang="en-US" dirty="0" smtClean="0"/>
              <a:t>What do you know about agile?</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4137174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846" y="836712"/>
            <a:ext cx="9276748" cy="4032448"/>
          </a:xfrm>
          <a:prstGeom prst="rect">
            <a:avLst/>
          </a:prstGeom>
        </p:spPr>
      </p:pic>
      <p:sp>
        <p:nvSpPr>
          <p:cNvPr id="6" name="TextBox 5"/>
          <p:cNvSpPr txBox="1"/>
          <p:nvPr/>
        </p:nvSpPr>
        <p:spPr>
          <a:xfrm>
            <a:off x="395536" y="4869160"/>
            <a:ext cx="8424936" cy="1477328"/>
          </a:xfrm>
          <a:prstGeom prst="rect">
            <a:avLst/>
          </a:prstGeom>
          <a:noFill/>
        </p:spPr>
        <p:txBody>
          <a:bodyPr wrap="square" rtlCol="0">
            <a:spAutoFit/>
          </a:bodyPr>
          <a:lstStyle/>
          <a:p>
            <a:r>
              <a:rPr lang="en-US" dirty="0" smtClean="0">
                <a:hlinkClick r:id="rId3"/>
              </a:rPr>
              <a:t>http://agilemanifesto.org</a:t>
            </a:r>
            <a:endParaRPr lang="en-US" dirty="0" smtClean="0"/>
          </a:p>
          <a:p>
            <a:pPr marL="285750" indent="-285750">
              <a:buFont typeface="Arial"/>
              <a:buChar char="•"/>
            </a:pPr>
            <a:r>
              <a:rPr lang="en-US" dirty="0" smtClean="0"/>
              <a:t>Began as a provocation: Plan-driven development did not safe the Software world…</a:t>
            </a:r>
          </a:p>
          <a:p>
            <a:pPr marL="285750" indent="-285750">
              <a:buFont typeface="Arial"/>
              <a:buChar char="•"/>
            </a:pPr>
            <a:r>
              <a:rPr lang="en-US" dirty="0" smtClean="0"/>
              <a:t>Now a very serious movement, well adapted in industry.</a:t>
            </a:r>
          </a:p>
          <a:p>
            <a:pPr marL="285750" indent="-285750">
              <a:buFont typeface="Arial"/>
              <a:buChar char="•"/>
            </a:pPr>
            <a:r>
              <a:rPr lang="en-US" dirty="0" smtClean="0"/>
              <a:t>There are a couple of established agile methods: How to integrate these values in everyday software development</a:t>
            </a:r>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5" name="Slide Number Placeholder 4"/>
          <p:cNvSpPr>
            <a:spLocks noGrp="1"/>
          </p:cNvSpPr>
          <p:nvPr>
            <p:ph type="sldNum" sz="quarter" idx="12"/>
          </p:nvPr>
        </p:nvSpPr>
        <p:spPr/>
        <p:txBody>
          <a:bodyPr/>
          <a:lstStyle/>
          <a:p>
            <a:fld id="{91974DF9-AD47-4691-BA21-BBFCE3637A9A}" type="slidenum">
              <a:rPr kumimoji="0" lang="en-US" smtClean="0"/>
              <a:pPr/>
              <a:t>17</a:t>
            </a:fld>
            <a:endParaRPr kumimoji="0" lang="en-US"/>
          </a:p>
        </p:txBody>
      </p:sp>
    </p:spTree>
    <p:extLst>
      <p:ext uri="{BB962C8B-B14F-4D97-AF65-F5344CB8AC3E}">
        <p14:creationId xmlns:p14="http://schemas.microsoft.com/office/powerpoint/2010/main" val="182869607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 What is not?</a:t>
            </a:r>
            <a:endParaRPr lang="en-US" dirty="0"/>
          </a:p>
        </p:txBody>
      </p:sp>
      <p:sp>
        <p:nvSpPr>
          <p:cNvPr id="3" name="Content Placeholder 2"/>
          <p:cNvSpPr>
            <a:spLocks noGrp="1"/>
          </p:cNvSpPr>
          <p:nvPr>
            <p:ph idx="1"/>
          </p:nvPr>
        </p:nvSpPr>
        <p:spPr/>
        <p:txBody>
          <a:bodyPr/>
          <a:lstStyle/>
          <a:p>
            <a:r>
              <a:rPr lang="en-US" dirty="0" smtClean="0"/>
              <a:t>Agile </a:t>
            </a:r>
            <a:r>
              <a:rPr lang="mr-IN" dirty="0" smtClean="0"/>
              <a:t>–</a:t>
            </a:r>
            <a:r>
              <a:rPr lang="en-US" dirty="0" smtClean="0"/>
              <a:t> a compendium of ideas</a:t>
            </a:r>
          </a:p>
          <a:p>
            <a:pPr lvl="1"/>
            <a:r>
              <a:rPr lang="en-US" dirty="0" smtClean="0"/>
              <a:t>Applied by number of methods</a:t>
            </a:r>
            <a:br>
              <a:rPr lang="en-US" dirty="0" smtClean="0"/>
            </a:br>
            <a:r>
              <a:rPr lang="en-US" dirty="0" smtClean="0"/>
              <a:t>(incl. XP, Scrum, Kanban, Lean Software Development)</a:t>
            </a:r>
          </a:p>
          <a:p>
            <a:endParaRPr lang="en-US" dirty="0"/>
          </a:p>
          <a:p>
            <a:r>
              <a:rPr lang="en-US" dirty="0" smtClean="0"/>
              <a:t>Core characteristics defined through</a:t>
            </a:r>
          </a:p>
          <a:p>
            <a:pPr lvl="1"/>
            <a:r>
              <a:rPr lang="en-US" b="1" dirty="0" smtClean="0"/>
              <a:t>Values</a:t>
            </a:r>
            <a:r>
              <a:rPr lang="en-US" dirty="0" smtClean="0"/>
              <a:t>: General assumptions framing the agile view of the world</a:t>
            </a:r>
          </a:p>
          <a:p>
            <a:pPr lvl="1"/>
            <a:r>
              <a:rPr lang="en-US" b="1" dirty="0" smtClean="0"/>
              <a:t>Principles</a:t>
            </a:r>
            <a:r>
              <a:rPr lang="en-US" dirty="0" smtClean="0"/>
              <a:t>: Core agile rules, organizational and technical</a:t>
            </a:r>
          </a:p>
          <a:p>
            <a:pPr lvl="1"/>
            <a:r>
              <a:rPr lang="en-US" b="1" dirty="0" smtClean="0"/>
              <a:t>Roles</a:t>
            </a:r>
            <a:r>
              <a:rPr lang="en-US" dirty="0" smtClean="0"/>
              <a:t>: responsibilities and privileges of the various actors in an agile process</a:t>
            </a:r>
          </a:p>
          <a:p>
            <a:pPr lvl="1"/>
            <a:r>
              <a:rPr lang="en-US" b="1" dirty="0" smtClean="0"/>
              <a:t>Practices</a:t>
            </a:r>
            <a:r>
              <a:rPr lang="en-US" dirty="0" smtClean="0"/>
              <a:t>: specific activities practiced by agile teams</a:t>
            </a:r>
          </a:p>
          <a:p>
            <a:pPr lvl="1"/>
            <a:r>
              <a:rPr lang="en-US" b="1" dirty="0" smtClean="0"/>
              <a:t>Artifacts</a:t>
            </a:r>
            <a:r>
              <a:rPr lang="en-US" dirty="0" smtClean="0"/>
              <a:t>: tools, both virtual and material, that support the practices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
        <p:nvSpPr>
          <p:cNvPr id="6" name="TextBox 5"/>
          <p:cNvSpPr txBox="1"/>
          <p:nvPr/>
        </p:nvSpPr>
        <p:spPr>
          <a:xfrm>
            <a:off x="8095129" y="5960313"/>
            <a:ext cx="868251" cy="276999"/>
          </a:xfrm>
          <a:prstGeom prst="rect">
            <a:avLst/>
          </a:prstGeom>
          <a:noFill/>
        </p:spPr>
        <p:txBody>
          <a:bodyPr wrap="none" rtlCol="0">
            <a:spAutoFit/>
          </a:bodyPr>
          <a:lstStyle/>
          <a:p>
            <a:r>
              <a:rPr lang="en-US" sz="1200" smtClean="0"/>
              <a:t>[Mey2014]</a:t>
            </a:r>
            <a:endParaRPr lang="en-US" sz="1200"/>
          </a:p>
        </p:txBody>
      </p:sp>
    </p:spTree>
    <p:extLst>
      <p:ext uri="{BB962C8B-B14F-4D97-AF65-F5344CB8AC3E}">
        <p14:creationId xmlns:p14="http://schemas.microsoft.com/office/powerpoint/2010/main" val="140657599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Values</a:t>
            </a:r>
            <a:endParaRPr lang="en-US" dirty="0"/>
          </a:p>
        </p:txBody>
      </p:sp>
      <p:sp>
        <p:nvSpPr>
          <p:cNvPr id="3" name="Content Placeholder 2"/>
          <p:cNvSpPr>
            <a:spLocks noGrp="1"/>
          </p:cNvSpPr>
          <p:nvPr>
            <p:ph idx="1"/>
          </p:nvPr>
        </p:nvSpPr>
        <p:spPr>
          <a:xfrm>
            <a:off x="457200" y="1972235"/>
            <a:ext cx="8229600" cy="3012142"/>
          </a:xfrm>
        </p:spPr>
        <p:txBody>
          <a:bodyPr/>
          <a:lstStyle/>
          <a:p>
            <a:pPr marL="457200" indent="-457200">
              <a:buFont typeface="+mj-lt"/>
              <a:buAutoNum type="arabicPeriod"/>
            </a:pPr>
            <a:r>
              <a:rPr lang="en-US" dirty="0" smtClean="0">
                <a:latin typeface="+mn-lt"/>
              </a:rPr>
              <a:t>Redefined roles for developers, managers, and customers</a:t>
            </a:r>
          </a:p>
          <a:p>
            <a:pPr marL="457200" indent="-457200">
              <a:buFont typeface="+mj-lt"/>
              <a:buAutoNum type="arabicPeriod"/>
            </a:pPr>
            <a:r>
              <a:rPr lang="en-US" dirty="0" smtClean="0">
                <a:latin typeface="+mn-lt"/>
              </a:rPr>
              <a:t>No ”Big Upfront” steps</a:t>
            </a:r>
          </a:p>
          <a:p>
            <a:pPr marL="457200" indent="-457200">
              <a:buFont typeface="+mj-lt"/>
              <a:buAutoNum type="arabicPeriod"/>
            </a:pPr>
            <a:r>
              <a:rPr lang="en-US" dirty="0" smtClean="0">
                <a:latin typeface="+mn-lt"/>
              </a:rPr>
              <a:t>Iterative development</a:t>
            </a:r>
          </a:p>
          <a:p>
            <a:pPr marL="457200" indent="-457200">
              <a:buFont typeface="+mj-lt"/>
              <a:buAutoNum type="arabicPeriod"/>
            </a:pPr>
            <a:r>
              <a:rPr lang="en-US" dirty="0" smtClean="0">
                <a:latin typeface="+mn-lt"/>
              </a:rPr>
              <a:t>Limited, negotiated functionality</a:t>
            </a:r>
          </a:p>
          <a:p>
            <a:pPr marL="457200" indent="-457200">
              <a:buFont typeface="+mj-lt"/>
              <a:buAutoNum type="arabicPeriod"/>
            </a:pPr>
            <a:r>
              <a:rPr lang="en-US" dirty="0" smtClean="0">
                <a:latin typeface="+mn-lt"/>
              </a:rPr>
              <a:t>Focus on quality, understood as achieved through testing</a:t>
            </a:r>
            <a:endParaRPr lang="en-US" dirty="0">
              <a:latin typeface="+mn-lt"/>
            </a:endParaRPr>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
        <p:nvSpPr>
          <p:cNvPr id="6" name="TextBox 5"/>
          <p:cNvSpPr txBox="1"/>
          <p:nvPr/>
        </p:nvSpPr>
        <p:spPr>
          <a:xfrm>
            <a:off x="8095129" y="5960313"/>
            <a:ext cx="868251" cy="276999"/>
          </a:xfrm>
          <a:prstGeom prst="rect">
            <a:avLst/>
          </a:prstGeom>
          <a:noFill/>
        </p:spPr>
        <p:txBody>
          <a:bodyPr wrap="none" rtlCol="0">
            <a:spAutoFit/>
          </a:bodyPr>
          <a:lstStyle/>
          <a:p>
            <a:r>
              <a:rPr lang="en-US" sz="1200" smtClean="0"/>
              <a:t>[Mey2014]</a:t>
            </a:r>
            <a:endParaRPr lang="en-US" sz="1200"/>
          </a:p>
        </p:txBody>
      </p:sp>
    </p:spTree>
    <p:extLst>
      <p:ext uri="{BB962C8B-B14F-4D97-AF65-F5344CB8AC3E}">
        <p14:creationId xmlns:p14="http://schemas.microsoft.com/office/powerpoint/2010/main" val="143156574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15278" y="878828"/>
            <a:ext cx="3137118" cy="3886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lstStyle/>
          <a:p>
            <a:r>
              <a:rPr lang="en-US" dirty="0" smtClean="0"/>
              <a:t>Course setup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Teaching Assistants</a:t>
            </a:r>
          </a:p>
          <a:p>
            <a:pPr lvl="1"/>
            <a:r>
              <a:rPr lang="en-US" dirty="0" err="1"/>
              <a:t>Terese</a:t>
            </a:r>
            <a:r>
              <a:rPr lang="en-US" dirty="0"/>
              <a:t> </a:t>
            </a:r>
            <a:r>
              <a:rPr lang="en-US" dirty="0" err="1"/>
              <a:t>Besker</a:t>
            </a:r>
            <a:r>
              <a:rPr lang="en-US" dirty="0" smtClean="0"/>
              <a:t> </a:t>
            </a:r>
            <a:r>
              <a:rPr lang="en-US" sz="1700" dirty="0" smtClean="0"/>
              <a:t>&lt;</a:t>
            </a:r>
            <a:r>
              <a:rPr lang="en-US" sz="1700" dirty="0" smtClean="0">
                <a:hlinkClick r:id="rId3"/>
              </a:rPr>
              <a:t>besker@chalmers.se</a:t>
            </a:r>
            <a:r>
              <a:rPr lang="en-US" sz="1700" dirty="0" smtClean="0"/>
              <a:t>&gt;</a:t>
            </a:r>
            <a:endParaRPr lang="en-US" dirty="0" smtClean="0"/>
          </a:p>
          <a:p>
            <a:pPr lvl="1"/>
            <a:r>
              <a:rPr lang="en-US" dirty="0" smtClean="0"/>
              <a:t>Magnus </a:t>
            </a:r>
            <a:r>
              <a:rPr lang="en-US" dirty="0" err="1" smtClean="0"/>
              <a:t>Ågren</a:t>
            </a:r>
            <a:r>
              <a:rPr lang="en-US" dirty="0" smtClean="0"/>
              <a:t> </a:t>
            </a:r>
            <a:r>
              <a:rPr lang="en-US" sz="1700" dirty="0" smtClean="0"/>
              <a:t>&lt;</a:t>
            </a:r>
            <a:r>
              <a:rPr lang="en-US" sz="1700" dirty="0" smtClean="0">
                <a:hlinkClick r:id="rId4"/>
              </a:rPr>
              <a:t>magnus.agren@chalmers.se</a:t>
            </a:r>
            <a:r>
              <a:rPr lang="en-US" sz="1700" dirty="0" smtClean="0"/>
              <a:t>&gt;</a:t>
            </a:r>
          </a:p>
          <a:p>
            <a:pPr lvl="1"/>
            <a:endParaRPr lang="en-US" dirty="0"/>
          </a:p>
          <a:p>
            <a:pPr lvl="1"/>
            <a:endParaRPr lang="en-US" dirty="0" smtClean="0"/>
          </a:p>
          <a:p>
            <a:r>
              <a:rPr lang="en-US" dirty="0" smtClean="0"/>
              <a:t>Course </a:t>
            </a:r>
            <a:r>
              <a:rPr lang="en-US" dirty="0" smtClean="0"/>
              <a:t>representatives</a:t>
            </a:r>
            <a:endParaRPr lang="en-US" dirty="0"/>
          </a:p>
          <a:p>
            <a:endParaRPr lang="en-US" dirty="0" smtClean="0"/>
          </a:p>
          <a:p>
            <a:r>
              <a:rPr lang="en-US" dirty="0" smtClean="0"/>
              <a:t>In parallel:</a:t>
            </a:r>
          </a:p>
          <a:p>
            <a:pPr lvl="1"/>
            <a:r>
              <a:rPr lang="en-US" dirty="0" smtClean="0"/>
              <a:t>PhD course</a:t>
            </a:r>
          </a:p>
          <a:p>
            <a:pPr marL="0" indent="0">
              <a:buNone/>
            </a:pPr>
            <a:endParaRPr lang="en-US" dirty="0"/>
          </a:p>
          <a:p>
            <a:r>
              <a:rPr lang="en-US" dirty="0" smtClean="0"/>
              <a:t>Course Material</a:t>
            </a:r>
          </a:p>
          <a:p>
            <a:pPr lvl="1"/>
            <a:r>
              <a:rPr lang="en-US" dirty="0"/>
              <a:t>http://</a:t>
            </a:r>
            <a:r>
              <a:rPr lang="en-US" dirty="0" err="1"/>
              <a:t>oerich.github.io</a:t>
            </a:r>
            <a:r>
              <a:rPr lang="en-US" dirty="0"/>
              <a:t>/EDA397/</a:t>
            </a:r>
            <a:endParaRPr lang="en-US" dirty="0" smtClean="0"/>
          </a:p>
          <a:p>
            <a:pPr lvl="1"/>
            <a:r>
              <a:rPr lang="en-US" dirty="0" smtClean="0"/>
              <a:t>Meyer, B., </a:t>
            </a:r>
            <a:r>
              <a:rPr lang="en-US" dirty="0"/>
              <a:t>(</a:t>
            </a:r>
            <a:r>
              <a:rPr lang="en-US" dirty="0" smtClean="0"/>
              <a:t>2014) Agile! The Good, the </a:t>
            </a:r>
            <a:br>
              <a:rPr lang="en-US" dirty="0" smtClean="0"/>
            </a:br>
            <a:r>
              <a:rPr lang="en-US" dirty="0" smtClean="0"/>
              <a:t>Hype and the Ugly </a:t>
            </a:r>
            <a:endParaRPr lang="en-US" dirty="0" smtClean="0"/>
          </a:p>
          <a:p>
            <a:pPr lvl="1"/>
            <a:r>
              <a:rPr lang="en-US" dirty="0" smtClean="0"/>
              <a:t>Papers</a:t>
            </a:r>
            <a:endParaRPr lang="en-US" dirty="0"/>
          </a:p>
          <a:p>
            <a:pPr lvl="1"/>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pic>
        <p:nvPicPr>
          <p:cNvPr id="7" name="Picture 8" descr="mage result for meyer agile"/>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713488" y="1948561"/>
            <a:ext cx="2686556" cy="3830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812102" y="4731606"/>
            <a:ext cx="1005969" cy="1303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361519" y="4896677"/>
            <a:ext cx="1006524" cy="1303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8772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fade">
                                      <p:cBhvr>
                                        <p:cTn id="23" dur="500"/>
                                        <p:tgtEl>
                                          <p:spTgt spid="3">
                                            <p:txEl>
                                              <p:pRg st="11" end="1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85000" lnSpcReduction="10000"/>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a:xfrm>
            <a:off x="4648200" y="972671"/>
            <a:ext cx="4038600" cy="5153492"/>
          </a:xfrm>
        </p:spPr>
        <p:txBody>
          <a:bodyPr>
            <a:normAutofit fontScale="85000" lnSpcReduction="10000"/>
          </a:bodyPr>
          <a:lstStyle/>
          <a:p>
            <a:r>
              <a:rPr lang="en-US" dirty="0" smtClean="0"/>
              <a:t>Can the following projects be agile?</a:t>
            </a:r>
          </a:p>
          <a:p>
            <a:pPr lvl="1"/>
            <a:r>
              <a:rPr lang="en-US" dirty="0" smtClean="0"/>
              <a:t>App development</a:t>
            </a:r>
          </a:p>
          <a:p>
            <a:pPr lvl="1"/>
            <a:r>
              <a:rPr lang="en-US" dirty="0" smtClean="0"/>
              <a:t>Online shop</a:t>
            </a:r>
          </a:p>
          <a:p>
            <a:pPr lvl="1"/>
            <a:r>
              <a:rPr lang="en-US" dirty="0" smtClean="0"/>
              <a:t>Mission controller for Airplane</a:t>
            </a:r>
          </a:p>
          <a:p>
            <a:pPr lvl="1"/>
            <a:r>
              <a:rPr lang="en-US" dirty="0" smtClean="0"/>
              <a:t>Controller for nuclear </a:t>
            </a:r>
            <a:r>
              <a:rPr lang="en-US" dirty="0" smtClean="0"/>
              <a:t>plant</a:t>
            </a:r>
          </a:p>
          <a:p>
            <a:pPr lvl="1"/>
            <a:endParaRPr lang="en-US" dirty="0"/>
          </a:p>
          <a:p>
            <a:r>
              <a:rPr lang="en-US" dirty="0" smtClean="0"/>
              <a:t>What is a “principle”?</a:t>
            </a:r>
          </a:p>
          <a:p>
            <a:pPr lvl="1"/>
            <a:r>
              <a:rPr lang="en-US" dirty="0" smtClean="0"/>
              <a:t>Abstract</a:t>
            </a:r>
          </a:p>
          <a:p>
            <a:pPr lvl="1"/>
            <a:r>
              <a:rPr lang="en-US" dirty="0" smtClean="0"/>
              <a:t>Falsifiable</a:t>
            </a:r>
          </a:p>
          <a:p>
            <a:pPr lvl="1"/>
            <a:r>
              <a:rPr lang="en-US" dirty="0" smtClean="0"/>
              <a:t>Prescriptive</a:t>
            </a:r>
          </a:p>
          <a:p>
            <a:pPr lvl="1"/>
            <a:endParaRPr lang="en-US" dirty="0"/>
          </a:p>
          <a:p>
            <a:r>
              <a:rPr lang="en-US" dirty="0" smtClean="0"/>
              <a:t>Discuss the following agile principles.</a:t>
            </a:r>
          </a:p>
          <a:p>
            <a:pPr lvl="1"/>
            <a:r>
              <a:rPr lang="en-US" dirty="0" smtClean="0"/>
              <a:t>Do they help to define what is agile and what not?</a:t>
            </a:r>
          </a:p>
          <a:p>
            <a:pPr lvl="1"/>
            <a:r>
              <a:rPr lang="en-US" dirty="0" smtClean="0"/>
              <a:t>Any problems in the list?</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8930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2" end="12"/>
                                            </p:txEl>
                                          </p:spTgt>
                                        </p:tgtEl>
                                        <p:attrNameLst>
                                          <p:attrName>style.visibility</p:attrName>
                                        </p:attrNameLst>
                                      </p:cBhvr>
                                      <p:to>
                                        <p:strVal val="visible"/>
                                      </p:to>
                                    </p:set>
                                    <p:animEffect transition="in" filter="fade">
                                      <p:cBhvr>
                                        <p:cTn id="24" dur="500"/>
                                        <p:tgtEl>
                                          <p:spTgt spid="4">
                                            <p:txEl>
                                              <p:pRg st="12" end="1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animEffect transition="in" filter="fade">
                                      <p:cBhvr>
                                        <p:cTn id="27"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92120335"/>
              </p:ext>
            </p:extLst>
          </p:nvPr>
        </p:nvGraphicFramePr>
        <p:xfrm>
          <a:off x="0" y="24304"/>
          <a:ext cx="9134073" cy="6695440"/>
        </p:xfrm>
        <a:graphic>
          <a:graphicData uri="http://schemas.openxmlformats.org/drawingml/2006/table">
            <a:tbl>
              <a:tblPr firstRow="1" bandRow="1">
                <a:tableStyleId>{5C22544A-7EE6-4342-B048-85BDC9FD1C3A}</a:tableStyleId>
              </a:tblPr>
              <a:tblGrid>
                <a:gridCol w="527348"/>
                <a:gridCol w="7505028"/>
                <a:gridCol w="1101697"/>
              </a:tblGrid>
              <a:tr h="370840">
                <a:tc>
                  <a:txBody>
                    <a:bodyPr/>
                    <a:lstStyle/>
                    <a:p>
                      <a:r>
                        <a:rPr lang="en-US" sz="1600" dirty="0" smtClean="0"/>
                        <a:t>#</a:t>
                      </a:r>
                      <a:endParaRPr lang="en-US" sz="1600" dirty="0"/>
                    </a:p>
                  </a:txBody>
                  <a:tcPr/>
                </a:tc>
                <a:tc>
                  <a:txBody>
                    <a:bodyPr/>
                    <a:lstStyle/>
                    <a:p>
                      <a:r>
                        <a:rPr lang="en-US" sz="1600" dirty="0" smtClean="0"/>
                        <a:t>Agile Principle</a:t>
                      </a:r>
                      <a:endParaRPr lang="en-US" sz="1600" dirty="0"/>
                    </a:p>
                  </a:txBody>
                  <a:tcPr/>
                </a:tc>
                <a:tc>
                  <a:txBody>
                    <a:bodyPr/>
                    <a:lstStyle/>
                    <a:p>
                      <a:r>
                        <a:rPr lang="en-US" sz="1600" dirty="0" smtClean="0"/>
                        <a:t>Comment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Our highest priority is to satisfy the customer through early and continuous delivery of valuable software. </a:t>
                      </a:r>
                    </a:p>
                  </a:txBody>
                  <a:tcPr/>
                </a:tc>
                <a:tc>
                  <a:txBody>
                    <a:bodyPr/>
                    <a:lstStyle/>
                    <a:p>
                      <a:endParaRPr lang="en-US" sz="1600" dirty="0"/>
                    </a:p>
                  </a:txBody>
                  <a:tcPr/>
                </a:tc>
              </a:tr>
              <a:tr h="37084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Welcome changing requirements, even late in development. Agile processes harness change for the customer's competitive advantage. </a:t>
                      </a:r>
                    </a:p>
                  </a:txBody>
                  <a:tcPr/>
                </a:tc>
                <a:tc>
                  <a:txBody>
                    <a:bodyPr/>
                    <a:lstStyle/>
                    <a:p>
                      <a:endParaRPr lang="en-US" sz="1600" dirty="0"/>
                    </a:p>
                  </a:txBody>
                  <a:tcPr/>
                </a:tc>
              </a:tr>
              <a:tr h="37084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Deliver working software frequently, from a couple of weeks to a couple of months, with a preference to the shorter timescale. </a:t>
                      </a:r>
                    </a:p>
                  </a:txBody>
                  <a:tcPr/>
                </a:tc>
                <a:tc>
                  <a:txBody>
                    <a:bodyPr/>
                    <a:lstStyle/>
                    <a:p>
                      <a:endParaRPr lang="en-US" sz="1600" dirty="0"/>
                    </a:p>
                  </a:txBody>
                  <a:tcPr/>
                </a:tc>
              </a:tr>
              <a:tr h="370840">
                <a:tc>
                  <a:txBody>
                    <a:bodyPr/>
                    <a:lstStyle/>
                    <a:p>
                      <a:r>
                        <a:rPr lang="en-US" sz="1600" dirty="0" smtClean="0"/>
                        <a:t>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Business people and developers must work </a:t>
                      </a:r>
                      <a:br>
                        <a:rPr lang="en-US" sz="1600" dirty="0" smtClean="0"/>
                      </a:br>
                      <a:r>
                        <a:rPr lang="en-US" sz="1600" dirty="0" smtClean="0"/>
                        <a:t>together daily throughout the project. </a:t>
                      </a:r>
                    </a:p>
                  </a:txBody>
                  <a:tcPr/>
                </a:tc>
                <a:tc>
                  <a:txBody>
                    <a:bodyPr/>
                    <a:lstStyle/>
                    <a:p>
                      <a:endParaRPr lang="en-US" sz="1600" dirty="0"/>
                    </a:p>
                  </a:txBody>
                  <a:tcPr/>
                </a:tc>
              </a:tr>
              <a:tr h="370840">
                <a:tc>
                  <a:txBody>
                    <a:bodyPr/>
                    <a:lstStyle/>
                    <a:p>
                      <a:r>
                        <a:rPr lang="en-US" sz="1600" dirty="0" smtClean="0"/>
                        <a:t>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Build projects around motivated individuals. Give them the environment and support they need, and trust them to get the job done. </a:t>
                      </a:r>
                    </a:p>
                  </a:txBody>
                  <a:tcPr/>
                </a:tc>
                <a:tc>
                  <a:txBody>
                    <a:bodyPr/>
                    <a:lstStyle/>
                    <a:p>
                      <a:endParaRPr lang="en-US" sz="1600" dirty="0"/>
                    </a:p>
                  </a:txBody>
                  <a:tcPr/>
                </a:tc>
              </a:tr>
              <a:tr h="370840">
                <a:tc>
                  <a:txBody>
                    <a:bodyPr/>
                    <a:lstStyle/>
                    <a:p>
                      <a:r>
                        <a:rPr lang="en-US" sz="1600" dirty="0" smtClean="0"/>
                        <a:t>6</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most efficient and effective method of conveying information to and within a development team is face-to-face conversation. </a:t>
                      </a:r>
                    </a:p>
                  </a:txBody>
                  <a:tcPr/>
                </a:tc>
                <a:tc>
                  <a:txBody>
                    <a:bodyPr/>
                    <a:lstStyle/>
                    <a:p>
                      <a:endParaRPr lang="en-US" sz="1600" dirty="0"/>
                    </a:p>
                  </a:txBody>
                  <a:tcPr/>
                </a:tc>
              </a:tr>
              <a:tr h="370840">
                <a:tc>
                  <a:txBody>
                    <a:bodyPr/>
                    <a:lstStyle/>
                    <a:p>
                      <a:r>
                        <a:rPr lang="en-US" sz="1600" dirty="0" smtClean="0"/>
                        <a:t>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Working software is the primary measure of progress. </a:t>
                      </a:r>
                    </a:p>
                  </a:txBody>
                  <a:tcPr/>
                </a:tc>
                <a:tc>
                  <a:txBody>
                    <a:bodyPr/>
                    <a:lstStyle/>
                    <a:p>
                      <a:endParaRPr lang="en-US" sz="1600" dirty="0" smtClean="0"/>
                    </a:p>
                    <a:p>
                      <a:endParaRPr lang="en-US" sz="1600" dirty="0" smtClean="0"/>
                    </a:p>
                  </a:txBody>
                  <a:tcPr/>
                </a:tc>
              </a:tr>
              <a:tr h="370840">
                <a:tc>
                  <a:txBody>
                    <a:bodyPr/>
                    <a:lstStyle/>
                    <a:p>
                      <a:r>
                        <a:rPr lang="en-US" sz="1600" dirty="0" smtClean="0"/>
                        <a:t>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Agile processes promote sustainable development. The sponsors, developers, and users should be able to maintain a constant pace indefinitely. </a:t>
                      </a:r>
                    </a:p>
                  </a:txBody>
                  <a:tcPr/>
                </a:tc>
                <a:tc>
                  <a:txBody>
                    <a:bodyPr/>
                    <a:lstStyle/>
                    <a:p>
                      <a:endParaRPr lang="en-US" sz="1600" dirty="0"/>
                    </a:p>
                  </a:txBody>
                  <a:tcPr/>
                </a:tc>
              </a:tr>
              <a:tr h="370840">
                <a:tc>
                  <a:txBody>
                    <a:bodyPr/>
                    <a:lstStyle/>
                    <a:p>
                      <a:r>
                        <a:rPr lang="en-US" sz="1600" dirty="0" smtClean="0"/>
                        <a:t>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Continuous attention to technical excellence and good design enhances agility. </a:t>
                      </a:r>
                    </a:p>
                  </a:txBody>
                  <a:tcPr/>
                </a:tc>
                <a:tc>
                  <a:txBody>
                    <a:bodyPr/>
                    <a:lstStyle/>
                    <a:p>
                      <a:endParaRPr lang="en-US" sz="1600" dirty="0"/>
                    </a:p>
                  </a:txBody>
                  <a:tcPr/>
                </a:tc>
              </a:tr>
              <a:tr h="370840">
                <a:tc>
                  <a:txBody>
                    <a:bodyPr/>
                    <a:lstStyle/>
                    <a:p>
                      <a:r>
                        <a:rPr lang="en-US" sz="1600" dirty="0" smtClean="0"/>
                        <a:t>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Simplicity--the art of maximizing the amount of work not done--is essential. </a:t>
                      </a:r>
                    </a:p>
                  </a:txBody>
                  <a:tcPr/>
                </a:tc>
                <a:tc>
                  <a:txBody>
                    <a:bodyPr/>
                    <a:lstStyle/>
                    <a:p>
                      <a:endParaRPr lang="en-US" sz="1600" dirty="0"/>
                    </a:p>
                  </a:txBody>
                  <a:tcPr/>
                </a:tc>
              </a:tr>
              <a:tr h="370840">
                <a:tc>
                  <a:txBody>
                    <a:bodyPr/>
                    <a:lstStyle/>
                    <a:p>
                      <a:r>
                        <a:rPr lang="en-US" sz="1600" dirty="0" smtClean="0"/>
                        <a:t>11</a:t>
                      </a:r>
                      <a:endParaRPr lang="en-US" sz="1600" dirty="0"/>
                    </a:p>
                  </a:txBody>
                  <a:tcPr/>
                </a:tc>
                <a:tc>
                  <a:txBody>
                    <a:bodyPr/>
                    <a:lstStyle/>
                    <a:p>
                      <a:r>
                        <a:rPr lang="en-US" sz="1600" dirty="0" smtClean="0"/>
                        <a:t>The best architectures, requirements, and designs emerge from self-organizing teams. </a:t>
                      </a:r>
                      <a:endParaRPr lang="en-US" sz="1600" dirty="0"/>
                    </a:p>
                  </a:txBody>
                  <a:tcPr/>
                </a:tc>
                <a:tc>
                  <a:txBody>
                    <a:bodyPr/>
                    <a:lstStyle/>
                    <a:p>
                      <a:endParaRPr lang="en-US" sz="1600" dirty="0"/>
                    </a:p>
                  </a:txBody>
                  <a:tcPr/>
                </a:tc>
              </a:tr>
              <a:tr h="370840">
                <a:tc>
                  <a:txBody>
                    <a:bodyPr/>
                    <a:lstStyle/>
                    <a:p>
                      <a:r>
                        <a:rPr lang="en-US" sz="1600" dirty="0" smtClean="0"/>
                        <a:t>12</a:t>
                      </a:r>
                      <a:endParaRPr lang="en-US" sz="1600" dirty="0"/>
                    </a:p>
                  </a:txBody>
                  <a:tcPr/>
                </a:tc>
                <a:tc>
                  <a:txBody>
                    <a:bodyPr/>
                    <a:lstStyle/>
                    <a:p>
                      <a:r>
                        <a:rPr lang="en-US" sz="1600" dirty="0" smtClean="0"/>
                        <a:t>At regular intervals, the team reflects on how to become more effective, then tunes and adjusts its behavior accordingly. </a:t>
                      </a:r>
                      <a:endParaRPr lang="en-US" sz="1600" dirty="0"/>
                    </a:p>
                  </a:txBody>
                  <a:tcPr/>
                </a:tc>
                <a:tc>
                  <a:txBody>
                    <a:bodyPr/>
                    <a:lstStyle/>
                    <a:p>
                      <a:endParaRPr lang="en-US" sz="1600" dirty="0"/>
                    </a:p>
                  </a:txBody>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sp>
        <p:nvSpPr>
          <p:cNvPr id="9" name="TextBox 8"/>
          <p:cNvSpPr txBox="1"/>
          <p:nvPr/>
        </p:nvSpPr>
        <p:spPr>
          <a:xfrm>
            <a:off x="8041341" y="6581001"/>
            <a:ext cx="868251" cy="276999"/>
          </a:xfrm>
          <a:prstGeom prst="rect">
            <a:avLst/>
          </a:prstGeom>
          <a:noFill/>
        </p:spPr>
        <p:txBody>
          <a:bodyPr wrap="none" rtlCol="0">
            <a:spAutoFit/>
          </a:bodyPr>
          <a:lstStyle/>
          <a:p>
            <a:r>
              <a:rPr lang="en-US" sz="1200" smtClean="0"/>
              <a:t>[Mey2014]</a:t>
            </a:r>
            <a:endParaRPr lang="en-US" sz="1200"/>
          </a:p>
        </p:txBody>
      </p:sp>
    </p:spTree>
    <p:extLst>
      <p:ext uri="{BB962C8B-B14F-4D97-AF65-F5344CB8AC3E}">
        <p14:creationId xmlns:p14="http://schemas.microsoft.com/office/powerpoint/2010/main" val="42987449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70171007"/>
              </p:ext>
            </p:extLst>
          </p:nvPr>
        </p:nvGraphicFramePr>
        <p:xfrm>
          <a:off x="0" y="24304"/>
          <a:ext cx="9134073" cy="6695440"/>
        </p:xfrm>
        <a:graphic>
          <a:graphicData uri="http://schemas.openxmlformats.org/drawingml/2006/table">
            <a:tbl>
              <a:tblPr firstRow="1" bandRow="1">
                <a:tableStyleId>{5C22544A-7EE6-4342-B048-85BDC9FD1C3A}</a:tableStyleId>
              </a:tblPr>
              <a:tblGrid>
                <a:gridCol w="527348"/>
                <a:gridCol w="7505028"/>
                <a:gridCol w="1101697"/>
              </a:tblGrid>
              <a:tr h="370840">
                <a:tc>
                  <a:txBody>
                    <a:bodyPr/>
                    <a:lstStyle/>
                    <a:p>
                      <a:r>
                        <a:rPr lang="en-US" sz="1600" dirty="0" smtClean="0"/>
                        <a:t>#</a:t>
                      </a:r>
                      <a:endParaRPr lang="en-US" sz="1600" dirty="0"/>
                    </a:p>
                  </a:txBody>
                  <a:tcPr/>
                </a:tc>
                <a:tc>
                  <a:txBody>
                    <a:bodyPr/>
                    <a:lstStyle/>
                    <a:p>
                      <a:r>
                        <a:rPr lang="en-US" sz="1600" dirty="0" smtClean="0"/>
                        <a:t>Agile Principle</a:t>
                      </a:r>
                      <a:endParaRPr lang="en-US" sz="1600" dirty="0"/>
                    </a:p>
                  </a:txBody>
                  <a:tcPr/>
                </a:tc>
                <a:tc>
                  <a:txBody>
                    <a:bodyPr/>
                    <a:lstStyle/>
                    <a:p>
                      <a:r>
                        <a:rPr lang="en-US" sz="1600" dirty="0" smtClean="0"/>
                        <a:t>Comment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Our highest priority is to satisfy the customer through early and continuous delivery of valuable software. </a:t>
                      </a:r>
                    </a:p>
                  </a:txBody>
                  <a:tcPr/>
                </a:tc>
                <a:tc>
                  <a:txBody>
                    <a:bodyPr/>
                    <a:lstStyle/>
                    <a:p>
                      <a:endParaRPr lang="en-US" sz="1600" dirty="0"/>
                    </a:p>
                  </a:txBody>
                  <a:tcPr/>
                </a:tc>
              </a:tr>
              <a:tr h="37084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Welcome changing requirements, even late in development. Agile processes harness change for the customer's competitive advantage. </a:t>
                      </a:r>
                    </a:p>
                  </a:txBody>
                  <a:tcPr/>
                </a:tc>
                <a:tc>
                  <a:txBody>
                    <a:bodyPr/>
                    <a:lstStyle/>
                    <a:p>
                      <a:endParaRPr lang="en-US" sz="1600" dirty="0"/>
                    </a:p>
                  </a:txBody>
                  <a:tcPr/>
                </a:tc>
              </a:tr>
              <a:tr h="37084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Deliver working software frequently, from a couple of weeks to a couple of months, with a preference to the shorter timescale. </a:t>
                      </a:r>
                    </a:p>
                  </a:txBody>
                  <a:tcPr/>
                </a:tc>
                <a:tc>
                  <a:txBody>
                    <a:bodyPr/>
                    <a:lstStyle/>
                    <a:p>
                      <a:endParaRPr lang="en-US" sz="1600" dirty="0"/>
                    </a:p>
                  </a:txBody>
                  <a:tcPr/>
                </a:tc>
              </a:tr>
              <a:tr h="370840">
                <a:tc>
                  <a:txBody>
                    <a:bodyPr/>
                    <a:lstStyle/>
                    <a:p>
                      <a:r>
                        <a:rPr lang="en-US" sz="1600" dirty="0" smtClean="0"/>
                        <a:t>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Business people and developers must work </a:t>
                      </a:r>
                      <a:br>
                        <a:rPr lang="en-US" sz="1600" dirty="0" smtClean="0"/>
                      </a:br>
                      <a:r>
                        <a:rPr lang="en-US" sz="1600" dirty="0" smtClean="0"/>
                        <a:t>together daily throughout the project. </a:t>
                      </a:r>
                    </a:p>
                  </a:txBody>
                  <a:tcPr/>
                </a:tc>
                <a:tc>
                  <a:txBody>
                    <a:bodyPr/>
                    <a:lstStyle/>
                    <a:p>
                      <a:endParaRPr lang="en-US" sz="1600" dirty="0"/>
                    </a:p>
                  </a:txBody>
                  <a:tcPr/>
                </a:tc>
              </a:tr>
              <a:tr h="370840">
                <a:tc>
                  <a:txBody>
                    <a:bodyPr/>
                    <a:lstStyle/>
                    <a:p>
                      <a:r>
                        <a:rPr lang="en-US" sz="1600" dirty="0" smtClean="0"/>
                        <a:t>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Build projects around motivated individuals. Give them the environment and support they need, and trust them to get the job done. </a:t>
                      </a:r>
                    </a:p>
                  </a:txBody>
                  <a:tcPr/>
                </a:tc>
                <a:tc>
                  <a:txBody>
                    <a:bodyPr/>
                    <a:lstStyle/>
                    <a:p>
                      <a:endParaRPr lang="en-US" sz="1600" dirty="0"/>
                    </a:p>
                  </a:txBody>
                  <a:tcPr/>
                </a:tc>
              </a:tr>
              <a:tr h="370840">
                <a:tc>
                  <a:txBody>
                    <a:bodyPr/>
                    <a:lstStyle/>
                    <a:p>
                      <a:r>
                        <a:rPr lang="en-US" sz="1600" dirty="0" smtClean="0"/>
                        <a:t>6</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most efficient and effective method of conveying information to and within a development team is face-to-face conversation. </a:t>
                      </a:r>
                    </a:p>
                  </a:txBody>
                  <a:tcPr/>
                </a:tc>
                <a:tc>
                  <a:txBody>
                    <a:bodyPr/>
                    <a:lstStyle/>
                    <a:p>
                      <a:r>
                        <a:rPr lang="en-US" sz="1600" dirty="0" smtClean="0"/>
                        <a:t>Practice</a:t>
                      </a:r>
                      <a:endParaRPr lang="en-US" sz="1600" dirty="0"/>
                    </a:p>
                  </a:txBody>
                  <a:tcPr/>
                </a:tc>
              </a:tr>
              <a:tr h="370840">
                <a:tc>
                  <a:txBody>
                    <a:bodyPr/>
                    <a:lstStyle/>
                    <a:p>
                      <a:r>
                        <a:rPr lang="en-US" sz="1600" dirty="0" smtClean="0"/>
                        <a:t>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Working software is the primary measure of progress. </a:t>
                      </a:r>
                    </a:p>
                  </a:txBody>
                  <a:tcPr/>
                </a:tc>
                <a:tc>
                  <a:txBody>
                    <a:bodyPr/>
                    <a:lstStyle/>
                    <a:p>
                      <a:endParaRPr lang="en-US" sz="1600" dirty="0" smtClean="0"/>
                    </a:p>
                    <a:p>
                      <a:endParaRPr lang="en-US" sz="1600" dirty="0"/>
                    </a:p>
                  </a:txBody>
                  <a:tcPr/>
                </a:tc>
              </a:tr>
              <a:tr h="370840">
                <a:tc>
                  <a:txBody>
                    <a:bodyPr/>
                    <a:lstStyle/>
                    <a:p>
                      <a:r>
                        <a:rPr lang="en-US" sz="1600" dirty="0" smtClean="0"/>
                        <a:t>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Agile processes promote sustainable development. The sponsors, developers, and users should be able to maintain a constant pace indefinitely. </a:t>
                      </a:r>
                    </a:p>
                  </a:txBody>
                  <a:tcPr/>
                </a:tc>
                <a:tc>
                  <a:txBody>
                    <a:bodyPr/>
                    <a:lstStyle/>
                    <a:p>
                      <a:endParaRPr lang="en-US" sz="1600" dirty="0"/>
                    </a:p>
                  </a:txBody>
                  <a:tcPr/>
                </a:tc>
              </a:tr>
              <a:tr h="370840">
                <a:tc>
                  <a:txBody>
                    <a:bodyPr/>
                    <a:lstStyle/>
                    <a:p>
                      <a:r>
                        <a:rPr lang="en-US" sz="1600" dirty="0" smtClean="0"/>
                        <a:t>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Continuous attention to technical excellence and good design enhances agility. </a:t>
                      </a:r>
                    </a:p>
                  </a:txBody>
                  <a:tcPr/>
                </a:tc>
                <a:tc>
                  <a:txBody>
                    <a:bodyPr/>
                    <a:lstStyle/>
                    <a:p>
                      <a:endParaRPr lang="en-US" sz="1600" dirty="0"/>
                    </a:p>
                  </a:txBody>
                  <a:tcPr/>
                </a:tc>
              </a:tr>
              <a:tr h="370840">
                <a:tc>
                  <a:txBody>
                    <a:bodyPr/>
                    <a:lstStyle/>
                    <a:p>
                      <a:r>
                        <a:rPr lang="en-US" sz="1600" dirty="0" smtClean="0"/>
                        <a:t>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Simplicity--the art of maximizing the amount of work not done--is essential. </a:t>
                      </a:r>
                    </a:p>
                  </a:txBody>
                  <a:tcPr/>
                </a:tc>
                <a:tc>
                  <a:txBody>
                    <a:bodyPr/>
                    <a:lstStyle/>
                    <a:p>
                      <a:endParaRPr lang="en-US" sz="1600" dirty="0"/>
                    </a:p>
                  </a:txBody>
                  <a:tcPr/>
                </a:tc>
              </a:tr>
              <a:tr h="370840">
                <a:tc>
                  <a:txBody>
                    <a:bodyPr/>
                    <a:lstStyle/>
                    <a:p>
                      <a:r>
                        <a:rPr lang="en-US" sz="1600" dirty="0" smtClean="0"/>
                        <a:t>11</a:t>
                      </a:r>
                      <a:endParaRPr lang="en-US" sz="1600" dirty="0"/>
                    </a:p>
                  </a:txBody>
                  <a:tcPr/>
                </a:tc>
                <a:tc>
                  <a:txBody>
                    <a:bodyPr/>
                    <a:lstStyle/>
                    <a:p>
                      <a:r>
                        <a:rPr lang="en-US" sz="1600" dirty="0" smtClean="0"/>
                        <a:t>The best architectures, requirements, and designs emerge from self-organizing teams. </a:t>
                      </a:r>
                      <a:endParaRPr lang="en-US" sz="1600" dirty="0"/>
                    </a:p>
                  </a:txBody>
                  <a:tcPr/>
                </a:tc>
                <a:tc>
                  <a:txBody>
                    <a:bodyPr/>
                    <a:lstStyle/>
                    <a:p>
                      <a:endParaRPr lang="en-US" sz="1600" dirty="0"/>
                    </a:p>
                  </a:txBody>
                  <a:tcPr/>
                </a:tc>
              </a:tr>
              <a:tr h="370840">
                <a:tc>
                  <a:txBody>
                    <a:bodyPr/>
                    <a:lstStyle/>
                    <a:p>
                      <a:r>
                        <a:rPr lang="en-US" sz="1600" dirty="0" smtClean="0"/>
                        <a:t>12</a:t>
                      </a:r>
                      <a:endParaRPr lang="en-US" sz="1600" dirty="0"/>
                    </a:p>
                  </a:txBody>
                  <a:tcPr/>
                </a:tc>
                <a:tc>
                  <a:txBody>
                    <a:bodyPr/>
                    <a:lstStyle/>
                    <a:p>
                      <a:r>
                        <a:rPr lang="en-US" sz="1600" dirty="0" smtClean="0"/>
                        <a:t>At regular intervals, the team reflects on how to become more effective, then tunes and adjusts its behavior accordingly. </a:t>
                      </a:r>
                      <a:endParaRPr lang="en-US" sz="1600" dirty="0"/>
                    </a:p>
                  </a:txBody>
                  <a:tcPr/>
                </a:tc>
                <a:tc>
                  <a:txBody>
                    <a:bodyPr/>
                    <a:lstStyle/>
                    <a:p>
                      <a:r>
                        <a:rPr lang="en-US" sz="1600" dirty="0" smtClean="0"/>
                        <a:t>Practice</a:t>
                      </a:r>
                      <a:endParaRPr lang="en-US" sz="1600" dirty="0"/>
                    </a:p>
                  </a:txBody>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
        <p:nvSpPr>
          <p:cNvPr id="9" name="TextBox 8"/>
          <p:cNvSpPr txBox="1"/>
          <p:nvPr/>
        </p:nvSpPr>
        <p:spPr>
          <a:xfrm>
            <a:off x="8041341" y="6581001"/>
            <a:ext cx="868251" cy="276999"/>
          </a:xfrm>
          <a:prstGeom prst="rect">
            <a:avLst/>
          </a:prstGeom>
          <a:noFill/>
        </p:spPr>
        <p:txBody>
          <a:bodyPr wrap="none" rtlCol="0">
            <a:spAutoFit/>
          </a:bodyPr>
          <a:lstStyle/>
          <a:p>
            <a:r>
              <a:rPr lang="en-US" sz="1200" smtClean="0"/>
              <a:t>[Mey2014]</a:t>
            </a:r>
            <a:endParaRPr lang="en-US" sz="1200"/>
          </a:p>
        </p:txBody>
      </p:sp>
    </p:spTree>
    <p:extLst>
      <p:ext uri="{BB962C8B-B14F-4D97-AF65-F5344CB8AC3E}">
        <p14:creationId xmlns:p14="http://schemas.microsoft.com/office/powerpoint/2010/main" val="12263444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0864970"/>
              </p:ext>
            </p:extLst>
          </p:nvPr>
        </p:nvGraphicFramePr>
        <p:xfrm>
          <a:off x="0" y="24304"/>
          <a:ext cx="9134073" cy="6695440"/>
        </p:xfrm>
        <a:graphic>
          <a:graphicData uri="http://schemas.openxmlformats.org/drawingml/2006/table">
            <a:tbl>
              <a:tblPr firstRow="1" bandRow="1">
                <a:tableStyleId>{5C22544A-7EE6-4342-B048-85BDC9FD1C3A}</a:tableStyleId>
              </a:tblPr>
              <a:tblGrid>
                <a:gridCol w="527348"/>
                <a:gridCol w="7505028"/>
                <a:gridCol w="1101697"/>
              </a:tblGrid>
              <a:tr h="370840">
                <a:tc>
                  <a:txBody>
                    <a:bodyPr/>
                    <a:lstStyle/>
                    <a:p>
                      <a:r>
                        <a:rPr lang="en-US" sz="1600" dirty="0" smtClean="0"/>
                        <a:t>#</a:t>
                      </a:r>
                      <a:endParaRPr lang="en-US" sz="1600" dirty="0"/>
                    </a:p>
                  </a:txBody>
                  <a:tcPr/>
                </a:tc>
                <a:tc>
                  <a:txBody>
                    <a:bodyPr/>
                    <a:lstStyle/>
                    <a:p>
                      <a:r>
                        <a:rPr lang="en-US" sz="1600" dirty="0" smtClean="0"/>
                        <a:t>Agile Principle</a:t>
                      </a:r>
                      <a:endParaRPr lang="en-US" sz="1600" dirty="0"/>
                    </a:p>
                  </a:txBody>
                  <a:tcPr/>
                </a:tc>
                <a:tc>
                  <a:txBody>
                    <a:bodyPr/>
                    <a:lstStyle/>
                    <a:p>
                      <a:r>
                        <a:rPr lang="en-US" sz="1600" dirty="0" smtClean="0"/>
                        <a:t>Comment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Our highest priority is to satisfy the customer through early and continuous delivery of valuable software. </a:t>
                      </a:r>
                    </a:p>
                  </a:txBody>
                  <a:tcPr/>
                </a:tc>
                <a:tc>
                  <a:txBody>
                    <a:bodyPr/>
                    <a:lstStyle/>
                    <a:p>
                      <a:endParaRPr lang="en-US" sz="1600" dirty="0"/>
                    </a:p>
                  </a:txBody>
                  <a:tcPr/>
                </a:tc>
              </a:tr>
              <a:tr h="37084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Welcome changing requirements, even late in development. Agile processes harness change for the customer's competitive advantage. </a:t>
                      </a:r>
                    </a:p>
                  </a:txBody>
                  <a:tcPr/>
                </a:tc>
                <a:tc>
                  <a:txBody>
                    <a:bodyPr/>
                    <a:lstStyle/>
                    <a:p>
                      <a:endParaRPr lang="en-US" sz="1600" dirty="0"/>
                    </a:p>
                  </a:txBody>
                  <a:tcPr/>
                </a:tc>
              </a:tr>
              <a:tr h="37084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Deliver working software frequently, from a couple of weeks to a couple of months, with a preference to the shorter timescale. </a:t>
                      </a:r>
                    </a:p>
                  </a:txBody>
                  <a:tcPr/>
                </a:tc>
                <a:tc>
                  <a:txBody>
                    <a:bodyPr/>
                    <a:lstStyle/>
                    <a:p>
                      <a:endParaRPr lang="en-US" sz="1600" dirty="0"/>
                    </a:p>
                  </a:txBody>
                  <a:tcPr/>
                </a:tc>
              </a:tr>
              <a:tr h="370840">
                <a:tc>
                  <a:txBody>
                    <a:bodyPr/>
                    <a:lstStyle/>
                    <a:p>
                      <a:r>
                        <a:rPr lang="en-US" sz="1600" dirty="0" smtClean="0"/>
                        <a:t>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Business people and developers must work </a:t>
                      </a:r>
                      <a:br>
                        <a:rPr lang="en-US" sz="1600" dirty="0" smtClean="0"/>
                      </a:br>
                      <a:r>
                        <a:rPr lang="en-US" sz="1600" dirty="0" smtClean="0"/>
                        <a:t>together daily throughout the project. </a:t>
                      </a:r>
                    </a:p>
                  </a:txBody>
                  <a:tcPr/>
                </a:tc>
                <a:tc>
                  <a:txBody>
                    <a:bodyPr/>
                    <a:lstStyle/>
                    <a:p>
                      <a:endParaRPr lang="en-US" sz="1600" dirty="0"/>
                    </a:p>
                  </a:txBody>
                  <a:tcPr/>
                </a:tc>
              </a:tr>
              <a:tr h="370840">
                <a:tc>
                  <a:txBody>
                    <a:bodyPr/>
                    <a:lstStyle/>
                    <a:p>
                      <a:r>
                        <a:rPr lang="en-US" sz="1600" dirty="0" smtClean="0"/>
                        <a:t>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Build projects around motivated individuals. Give them the environment and support they need, and trust them to get the job done. </a:t>
                      </a:r>
                    </a:p>
                  </a:txBody>
                  <a:tcPr/>
                </a:tc>
                <a:tc>
                  <a:txBody>
                    <a:bodyPr/>
                    <a:lstStyle/>
                    <a:p>
                      <a:r>
                        <a:rPr lang="en-US" sz="1600" dirty="0" smtClean="0"/>
                        <a:t>Platitude</a:t>
                      </a:r>
                      <a:endParaRPr lang="en-US" sz="1600" dirty="0"/>
                    </a:p>
                  </a:txBody>
                  <a:tcPr/>
                </a:tc>
              </a:tr>
              <a:tr h="370840">
                <a:tc>
                  <a:txBody>
                    <a:bodyPr/>
                    <a:lstStyle/>
                    <a:p>
                      <a:r>
                        <a:rPr lang="en-US" sz="1600" dirty="0" smtClean="0"/>
                        <a:t>6</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most efficient and effective method of conveying information to and within a development team is face-to-face conversation. </a:t>
                      </a:r>
                    </a:p>
                  </a:txBody>
                  <a:tcPr/>
                </a:tc>
                <a:tc>
                  <a:txBody>
                    <a:bodyPr/>
                    <a:lstStyle/>
                    <a:p>
                      <a:r>
                        <a:rPr lang="en-US" sz="1600" dirty="0" smtClean="0"/>
                        <a:t>Practice</a:t>
                      </a:r>
                      <a:endParaRPr lang="en-US" sz="1600" dirty="0"/>
                    </a:p>
                  </a:txBody>
                  <a:tcPr/>
                </a:tc>
              </a:tr>
              <a:tr h="370840">
                <a:tc>
                  <a:txBody>
                    <a:bodyPr/>
                    <a:lstStyle/>
                    <a:p>
                      <a:r>
                        <a:rPr lang="en-US" sz="1600" dirty="0" smtClean="0"/>
                        <a:t>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Working software is the primary measure of progress. </a:t>
                      </a:r>
                    </a:p>
                  </a:txBody>
                  <a:tcPr/>
                </a:tc>
                <a:tc>
                  <a:txBody>
                    <a:bodyPr/>
                    <a:lstStyle/>
                    <a:p>
                      <a:endParaRPr lang="en-US" sz="1600" dirty="0" smtClean="0"/>
                    </a:p>
                    <a:p>
                      <a:endParaRPr lang="en-US" sz="1600" dirty="0" smtClean="0"/>
                    </a:p>
                  </a:txBody>
                  <a:tcPr/>
                </a:tc>
              </a:tr>
              <a:tr h="370840">
                <a:tc>
                  <a:txBody>
                    <a:bodyPr/>
                    <a:lstStyle/>
                    <a:p>
                      <a:r>
                        <a:rPr lang="en-US" sz="1600" dirty="0" smtClean="0"/>
                        <a:t>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Agile processes promote sustainable development. The sponsors, developers, and users should be able to maintain a constant pace indefinitely. </a:t>
                      </a:r>
                    </a:p>
                  </a:txBody>
                  <a:tcPr/>
                </a:tc>
                <a:tc>
                  <a:txBody>
                    <a:bodyPr/>
                    <a:lstStyle/>
                    <a:p>
                      <a:endParaRPr lang="en-US" sz="1600" dirty="0"/>
                    </a:p>
                  </a:txBody>
                  <a:tcPr/>
                </a:tc>
              </a:tr>
              <a:tr h="370840">
                <a:tc>
                  <a:txBody>
                    <a:bodyPr/>
                    <a:lstStyle/>
                    <a:p>
                      <a:r>
                        <a:rPr lang="en-US" sz="1600" dirty="0" smtClean="0"/>
                        <a:t>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Continuous attention to technical excellence and good design enhances agility. </a:t>
                      </a:r>
                    </a:p>
                  </a:txBody>
                  <a:tcPr/>
                </a:tc>
                <a:tc>
                  <a:txBody>
                    <a:bodyPr/>
                    <a:lstStyle/>
                    <a:p>
                      <a:r>
                        <a:rPr lang="en-US" sz="1600" dirty="0" smtClean="0"/>
                        <a:t>Platitude</a:t>
                      </a:r>
                      <a:endParaRPr lang="en-US" sz="1600" dirty="0"/>
                    </a:p>
                  </a:txBody>
                  <a:tcPr/>
                </a:tc>
              </a:tr>
              <a:tr h="370840">
                <a:tc>
                  <a:txBody>
                    <a:bodyPr/>
                    <a:lstStyle/>
                    <a:p>
                      <a:r>
                        <a:rPr lang="en-US" sz="1600" dirty="0" smtClean="0"/>
                        <a:t>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Simplicity--the art of maximizing the amount of work not done--is essential. </a:t>
                      </a:r>
                    </a:p>
                  </a:txBody>
                  <a:tcPr/>
                </a:tc>
                <a:tc>
                  <a:txBody>
                    <a:bodyPr/>
                    <a:lstStyle/>
                    <a:p>
                      <a:endParaRPr lang="en-US" sz="1600" dirty="0"/>
                    </a:p>
                  </a:txBody>
                  <a:tcPr/>
                </a:tc>
              </a:tr>
              <a:tr h="370840">
                <a:tc>
                  <a:txBody>
                    <a:bodyPr/>
                    <a:lstStyle/>
                    <a:p>
                      <a:r>
                        <a:rPr lang="en-US" sz="1600" dirty="0" smtClean="0"/>
                        <a:t>11</a:t>
                      </a:r>
                      <a:endParaRPr lang="en-US" sz="1600" dirty="0"/>
                    </a:p>
                  </a:txBody>
                  <a:tcPr/>
                </a:tc>
                <a:tc>
                  <a:txBody>
                    <a:bodyPr/>
                    <a:lstStyle/>
                    <a:p>
                      <a:r>
                        <a:rPr lang="en-US" sz="1600" dirty="0" smtClean="0"/>
                        <a:t>The best architectures, requirements, and designs emerge from self-organizing teams. </a:t>
                      </a:r>
                      <a:endParaRPr lang="en-US" sz="1600" dirty="0"/>
                    </a:p>
                  </a:txBody>
                  <a:tcPr/>
                </a:tc>
                <a:tc>
                  <a:txBody>
                    <a:bodyPr/>
                    <a:lstStyle/>
                    <a:p>
                      <a:endParaRPr lang="en-US" sz="1600" dirty="0"/>
                    </a:p>
                  </a:txBody>
                  <a:tcPr/>
                </a:tc>
              </a:tr>
              <a:tr h="370840">
                <a:tc>
                  <a:txBody>
                    <a:bodyPr/>
                    <a:lstStyle/>
                    <a:p>
                      <a:r>
                        <a:rPr lang="en-US" sz="1600" dirty="0" smtClean="0"/>
                        <a:t>12</a:t>
                      </a:r>
                      <a:endParaRPr lang="en-US" sz="1600" dirty="0"/>
                    </a:p>
                  </a:txBody>
                  <a:tcPr/>
                </a:tc>
                <a:tc>
                  <a:txBody>
                    <a:bodyPr/>
                    <a:lstStyle/>
                    <a:p>
                      <a:r>
                        <a:rPr lang="en-US" sz="1600" dirty="0" smtClean="0"/>
                        <a:t>At regular intervals, the team reflects on how to become more effective, then tunes and adjusts its behavior accordingly. </a:t>
                      </a:r>
                      <a:endParaRPr lang="en-US" sz="1600" dirty="0"/>
                    </a:p>
                  </a:txBody>
                  <a:tcPr/>
                </a:tc>
                <a:tc>
                  <a:txBody>
                    <a:bodyPr/>
                    <a:lstStyle/>
                    <a:p>
                      <a:r>
                        <a:rPr lang="en-US" sz="1600" dirty="0" smtClean="0"/>
                        <a:t>Practice</a:t>
                      </a:r>
                      <a:endParaRPr lang="en-US" sz="1600" dirty="0"/>
                    </a:p>
                  </a:txBody>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
        <p:nvSpPr>
          <p:cNvPr id="9" name="TextBox 8"/>
          <p:cNvSpPr txBox="1"/>
          <p:nvPr/>
        </p:nvSpPr>
        <p:spPr>
          <a:xfrm>
            <a:off x="8041341" y="6581001"/>
            <a:ext cx="868251" cy="276999"/>
          </a:xfrm>
          <a:prstGeom prst="rect">
            <a:avLst/>
          </a:prstGeom>
          <a:noFill/>
        </p:spPr>
        <p:txBody>
          <a:bodyPr wrap="none" rtlCol="0">
            <a:spAutoFit/>
          </a:bodyPr>
          <a:lstStyle/>
          <a:p>
            <a:r>
              <a:rPr lang="en-US" sz="1200" smtClean="0"/>
              <a:t>[Mey2014]</a:t>
            </a:r>
            <a:endParaRPr lang="en-US" sz="1200"/>
          </a:p>
        </p:txBody>
      </p:sp>
    </p:spTree>
    <p:extLst>
      <p:ext uri="{BB962C8B-B14F-4D97-AF65-F5344CB8AC3E}">
        <p14:creationId xmlns:p14="http://schemas.microsoft.com/office/powerpoint/2010/main" val="17700562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02879764"/>
              </p:ext>
            </p:extLst>
          </p:nvPr>
        </p:nvGraphicFramePr>
        <p:xfrm>
          <a:off x="0" y="24304"/>
          <a:ext cx="9134073" cy="6695440"/>
        </p:xfrm>
        <a:graphic>
          <a:graphicData uri="http://schemas.openxmlformats.org/drawingml/2006/table">
            <a:tbl>
              <a:tblPr firstRow="1" bandRow="1">
                <a:tableStyleId>{5C22544A-7EE6-4342-B048-85BDC9FD1C3A}</a:tableStyleId>
              </a:tblPr>
              <a:tblGrid>
                <a:gridCol w="527348"/>
                <a:gridCol w="7505028"/>
                <a:gridCol w="1101697"/>
              </a:tblGrid>
              <a:tr h="370840">
                <a:tc>
                  <a:txBody>
                    <a:bodyPr/>
                    <a:lstStyle/>
                    <a:p>
                      <a:r>
                        <a:rPr lang="en-US" sz="1600" dirty="0" smtClean="0"/>
                        <a:t>#</a:t>
                      </a:r>
                      <a:endParaRPr lang="en-US" sz="1600" dirty="0"/>
                    </a:p>
                  </a:txBody>
                  <a:tcPr/>
                </a:tc>
                <a:tc>
                  <a:txBody>
                    <a:bodyPr/>
                    <a:lstStyle/>
                    <a:p>
                      <a:r>
                        <a:rPr lang="en-US" sz="1600" dirty="0" smtClean="0"/>
                        <a:t>Agile Principle</a:t>
                      </a:r>
                      <a:endParaRPr lang="en-US" sz="1600" dirty="0"/>
                    </a:p>
                  </a:txBody>
                  <a:tcPr/>
                </a:tc>
                <a:tc>
                  <a:txBody>
                    <a:bodyPr/>
                    <a:lstStyle/>
                    <a:p>
                      <a:r>
                        <a:rPr lang="en-US" sz="1600" dirty="0" smtClean="0"/>
                        <a:t>Comment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Our highest priority is to satisfy the customer through early and continuous delivery of valuable software. </a:t>
                      </a:r>
                    </a:p>
                  </a:txBody>
                  <a:tcPr/>
                </a:tc>
                <a:tc>
                  <a:txBody>
                    <a:bodyPr/>
                    <a:lstStyle/>
                    <a:p>
                      <a:endParaRPr lang="en-US" sz="1600" dirty="0"/>
                    </a:p>
                  </a:txBody>
                  <a:tcPr/>
                </a:tc>
              </a:tr>
              <a:tr h="37084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Welcome changing requirements, even late in development. Agile processes harness change for the customer's competitive advantage. </a:t>
                      </a:r>
                    </a:p>
                  </a:txBody>
                  <a:tcPr/>
                </a:tc>
                <a:tc>
                  <a:txBody>
                    <a:bodyPr/>
                    <a:lstStyle/>
                    <a:p>
                      <a:endParaRPr lang="en-US" sz="1600" dirty="0"/>
                    </a:p>
                  </a:txBody>
                  <a:tcPr/>
                </a:tc>
              </a:tr>
              <a:tr h="37084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Deliver working software frequently, from a couple of weeks to a couple of months, with a preference to the shorter timescale. </a:t>
                      </a:r>
                    </a:p>
                  </a:txBody>
                  <a:tcPr/>
                </a:tc>
                <a:tc>
                  <a:txBody>
                    <a:bodyPr/>
                    <a:lstStyle/>
                    <a:p>
                      <a:endParaRPr lang="en-US" sz="1600" dirty="0"/>
                    </a:p>
                  </a:txBody>
                  <a:tcPr/>
                </a:tc>
              </a:tr>
              <a:tr h="370840">
                <a:tc>
                  <a:txBody>
                    <a:bodyPr/>
                    <a:lstStyle/>
                    <a:p>
                      <a:r>
                        <a:rPr lang="en-US" sz="1600" dirty="0" smtClean="0"/>
                        <a:t>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Business people and developers must work </a:t>
                      </a:r>
                      <a:br>
                        <a:rPr lang="en-US" sz="1600" dirty="0" smtClean="0"/>
                      </a:br>
                      <a:r>
                        <a:rPr lang="en-US" sz="1600" dirty="0" smtClean="0"/>
                        <a:t>together daily throughout the project. </a:t>
                      </a:r>
                    </a:p>
                  </a:txBody>
                  <a:tcPr/>
                </a:tc>
                <a:tc>
                  <a:txBody>
                    <a:bodyPr/>
                    <a:lstStyle/>
                    <a:p>
                      <a:endParaRPr lang="en-US" sz="1600" dirty="0"/>
                    </a:p>
                  </a:txBody>
                  <a:tcPr/>
                </a:tc>
              </a:tr>
              <a:tr h="370840">
                <a:tc>
                  <a:txBody>
                    <a:bodyPr/>
                    <a:lstStyle/>
                    <a:p>
                      <a:r>
                        <a:rPr lang="en-US" sz="1600" dirty="0" smtClean="0"/>
                        <a:t>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Build projects around motivated individuals. Give them the environment and support they need, and trust them to get the job done. </a:t>
                      </a:r>
                    </a:p>
                  </a:txBody>
                  <a:tcPr/>
                </a:tc>
                <a:tc>
                  <a:txBody>
                    <a:bodyPr/>
                    <a:lstStyle/>
                    <a:p>
                      <a:r>
                        <a:rPr lang="en-US" sz="1600" dirty="0" smtClean="0"/>
                        <a:t>Platitude</a:t>
                      </a:r>
                      <a:endParaRPr lang="en-US" sz="1600" dirty="0"/>
                    </a:p>
                  </a:txBody>
                  <a:tcPr/>
                </a:tc>
              </a:tr>
              <a:tr h="370840">
                <a:tc>
                  <a:txBody>
                    <a:bodyPr/>
                    <a:lstStyle/>
                    <a:p>
                      <a:r>
                        <a:rPr lang="en-US" sz="1600" dirty="0" smtClean="0"/>
                        <a:t>6</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most efficient and effective method of conveying information to and within a development team is face-to-face conversation. </a:t>
                      </a:r>
                    </a:p>
                  </a:txBody>
                  <a:tcPr/>
                </a:tc>
                <a:tc>
                  <a:txBody>
                    <a:bodyPr/>
                    <a:lstStyle/>
                    <a:p>
                      <a:r>
                        <a:rPr lang="en-US" sz="1600" dirty="0" smtClean="0"/>
                        <a:t>Practice</a:t>
                      </a:r>
                      <a:endParaRPr lang="en-US" sz="1600" dirty="0"/>
                    </a:p>
                  </a:txBody>
                  <a:tcPr/>
                </a:tc>
              </a:tr>
              <a:tr h="370840">
                <a:tc>
                  <a:txBody>
                    <a:bodyPr/>
                    <a:lstStyle/>
                    <a:p>
                      <a:r>
                        <a:rPr lang="en-US" sz="1600" dirty="0" smtClean="0"/>
                        <a:t>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trike="sngStrike" dirty="0" smtClean="0"/>
                        <a:t>Working software is the primary measure of progress. </a:t>
                      </a:r>
                    </a:p>
                  </a:txBody>
                  <a:tcPr/>
                </a:tc>
                <a:tc>
                  <a:txBody>
                    <a:bodyPr/>
                    <a:lstStyle/>
                    <a:p>
                      <a:r>
                        <a:rPr lang="en-US" sz="1600" dirty="0" smtClean="0"/>
                        <a:t>Assertion</a:t>
                      </a:r>
                    </a:p>
                    <a:p>
                      <a:endParaRPr lang="en-US" sz="1600" dirty="0"/>
                    </a:p>
                  </a:txBody>
                  <a:tcPr/>
                </a:tc>
              </a:tr>
              <a:tr h="370840">
                <a:tc>
                  <a:txBody>
                    <a:bodyPr/>
                    <a:lstStyle/>
                    <a:p>
                      <a:r>
                        <a:rPr lang="en-US" sz="1600" dirty="0" smtClean="0"/>
                        <a:t>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Agile processes promote sustainable development. The sponsors, developers, and users should be able to maintain a constant pace indefinitely. </a:t>
                      </a:r>
                    </a:p>
                  </a:txBody>
                  <a:tcPr/>
                </a:tc>
                <a:tc>
                  <a:txBody>
                    <a:bodyPr/>
                    <a:lstStyle/>
                    <a:p>
                      <a:endParaRPr lang="en-US" sz="1600" dirty="0"/>
                    </a:p>
                  </a:txBody>
                  <a:tcPr/>
                </a:tc>
              </a:tr>
              <a:tr h="370840">
                <a:tc>
                  <a:txBody>
                    <a:bodyPr/>
                    <a:lstStyle/>
                    <a:p>
                      <a:r>
                        <a:rPr lang="en-US" sz="1600" dirty="0" smtClean="0"/>
                        <a:t>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Continuous attention to technical excellence and good design enhances agility. </a:t>
                      </a:r>
                    </a:p>
                  </a:txBody>
                  <a:tcPr/>
                </a:tc>
                <a:tc>
                  <a:txBody>
                    <a:bodyPr/>
                    <a:lstStyle/>
                    <a:p>
                      <a:r>
                        <a:rPr lang="en-US" sz="1600" dirty="0" smtClean="0"/>
                        <a:t>Platitude</a:t>
                      </a:r>
                      <a:endParaRPr lang="en-US" sz="1600" dirty="0"/>
                    </a:p>
                  </a:txBody>
                  <a:tcPr/>
                </a:tc>
              </a:tr>
              <a:tr h="370840">
                <a:tc>
                  <a:txBody>
                    <a:bodyPr/>
                    <a:lstStyle/>
                    <a:p>
                      <a:r>
                        <a:rPr lang="en-US" sz="1600" dirty="0" smtClean="0"/>
                        <a:t>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trike="sngStrike" dirty="0" smtClean="0"/>
                        <a:t>Simplicity--the art of maximizing the amount of work not done--is essential. </a:t>
                      </a:r>
                    </a:p>
                  </a:txBody>
                  <a:tcPr/>
                </a:tc>
                <a:tc>
                  <a:txBody>
                    <a:bodyPr/>
                    <a:lstStyle/>
                    <a:p>
                      <a:r>
                        <a:rPr lang="en-US" sz="1600" dirty="0" smtClean="0"/>
                        <a:t>Assertion</a:t>
                      </a:r>
                      <a:endParaRPr lang="en-US" sz="1600" dirty="0"/>
                    </a:p>
                  </a:txBody>
                  <a:tcPr/>
                </a:tc>
              </a:tr>
              <a:tr h="370840">
                <a:tc>
                  <a:txBody>
                    <a:bodyPr/>
                    <a:lstStyle/>
                    <a:p>
                      <a:r>
                        <a:rPr lang="en-US" sz="1600" dirty="0" smtClean="0"/>
                        <a:t>11</a:t>
                      </a:r>
                      <a:endParaRPr lang="en-US" sz="1600" dirty="0"/>
                    </a:p>
                  </a:txBody>
                  <a:tcPr/>
                </a:tc>
                <a:tc>
                  <a:txBody>
                    <a:bodyPr/>
                    <a:lstStyle/>
                    <a:p>
                      <a:r>
                        <a:rPr lang="en-US" sz="1600" dirty="0" smtClean="0"/>
                        <a:t>The best architectures, requirements, and designs emerge from self-organizing teams. </a:t>
                      </a:r>
                      <a:endParaRPr lang="en-US" sz="1600" dirty="0"/>
                    </a:p>
                  </a:txBody>
                  <a:tcPr/>
                </a:tc>
                <a:tc>
                  <a:txBody>
                    <a:bodyPr/>
                    <a:lstStyle/>
                    <a:p>
                      <a:endParaRPr lang="en-US" sz="1600" dirty="0"/>
                    </a:p>
                  </a:txBody>
                  <a:tcPr/>
                </a:tc>
              </a:tr>
              <a:tr h="370840">
                <a:tc>
                  <a:txBody>
                    <a:bodyPr/>
                    <a:lstStyle/>
                    <a:p>
                      <a:r>
                        <a:rPr lang="en-US" sz="1600" dirty="0" smtClean="0"/>
                        <a:t>12</a:t>
                      </a:r>
                      <a:endParaRPr lang="en-US" sz="1600" dirty="0"/>
                    </a:p>
                  </a:txBody>
                  <a:tcPr/>
                </a:tc>
                <a:tc>
                  <a:txBody>
                    <a:bodyPr/>
                    <a:lstStyle/>
                    <a:p>
                      <a:r>
                        <a:rPr lang="en-US" sz="1600" dirty="0" smtClean="0"/>
                        <a:t>At regular intervals, the team reflects on how to become more effective, then tunes and adjusts its behavior accordingly. </a:t>
                      </a:r>
                      <a:endParaRPr lang="en-US" sz="1600" dirty="0"/>
                    </a:p>
                  </a:txBody>
                  <a:tcPr/>
                </a:tc>
                <a:tc>
                  <a:txBody>
                    <a:bodyPr/>
                    <a:lstStyle/>
                    <a:p>
                      <a:r>
                        <a:rPr lang="en-US" sz="1600" dirty="0" smtClean="0"/>
                        <a:t>Practice</a:t>
                      </a:r>
                      <a:endParaRPr lang="en-US" sz="1600" dirty="0"/>
                    </a:p>
                  </a:txBody>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24</a:t>
            </a:fld>
            <a:endParaRPr lang="en-US">
              <a:solidFill>
                <a:prstClr val="black">
                  <a:tint val="75000"/>
                </a:prstClr>
              </a:solidFill>
            </a:endParaRPr>
          </a:p>
        </p:txBody>
      </p:sp>
      <p:sp>
        <p:nvSpPr>
          <p:cNvPr id="7" name="TextBox 6"/>
          <p:cNvSpPr txBox="1"/>
          <p:nvPr/>
        </p:nvSpPr>
        <p:spPr>
          <a:xfrm>
            <a:off x="1674481" y="4159616"/>
            <a:ext cx="5785110"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“Use working software as the </a:t>
            </a:r>
            <a:r>
              <a:rPr lang="en-US" smtClean="0"/>
              <a:t>primary measure of progress.”</a:t>
            </a:r>
            <a:endParaRPr lang="en-US"/>
          </a:p>
        </p:txBody>
      </p:sp>
      <p:sp>
        <p:nvSpPr>
          <p:cNvPr id="8" name="TextBox 7"/>
          <p:cNvSpPr txBox="1"/>
          <p:nvPr/>
        </p:nvSpPr>
        <p:spPr>
          <a:xfrm>
            <a:off x="385484" y="5090745"/>
            <a:ext cx="755764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mtClean="0"/>
              <a:t>“Seeking simplicity” </a:t>
            </a:r>
            <a:r>
              <a:rPr lang="en-US" dirty="0" smtClean="0"/>
              <a:t>= ok</a:t>
            </a:r>
            <a:r>
              <a:rPr lang="en-US" smtClean="0"/>
              <a:t>; “Maximizing </a:t>
            </a:r>
            <a:r>
              <a:rPr lang="en-US" dirty="0" smtClean="0"/>
              <a:t>work </a:t>
            </a:r>
            <a:r>
              <a:rPr lang="en-US" smtClean="0"/>
              <a:t>not done” </a:t>
            </a:r>
            <a:r>
              <a:rPr lang="en-US" dirty="0" smtClean="0"/>
              <a:t>= ok; but </a:t>
            </a:r>
            <a:r>
              <a:rPr lang="en-US" smtClean="0"/>
              <a:t>two principles</a:t>
            </a:r>
            <a:endParaRPr lang="en-US"/>
          </a:p>
        </p:txBody>
      </p:sp>
      <p:sp>
        <p:nvSpPr>
          <p:cNvPr id="9" name="TextBox 8"/>
          <p:cNvSpPr txBox="1"/>
          <p:nvPr/>
        </p:nvSpPr>
        <p:spPr>
          <a:xfrm>
            <a:off x="8041341" y="6581001"/>
            <a:ext cx="868251" cy="276999"/>
          </a:xfrm>
          <a:prstGeom prst="rect">
            <a:avLst/>
          </a:prstGeom>
          <a:noFill/>
        </p:spPr>
        <p:txBody>
          <a:bodyPr wrap="none" rtlCol="0">
            <a:spAutoFit/>
          </a:bodyPr>
          <a:lstStyle/>
          <a:p>
            <a:r>
              <a:rPr lang="en-US" sz="1200" smtClean="0"/>
              <a:t>[Mey2014]</a:t>
            </a:r>
            <a:endParaRPr lang="en-US" sz="1200"/>
          </a:p>
        </p:txBody>
      </p:sp>
    </p:spTree>
    <p:extLst>
      <p:ext uri="{BB962C8B-B14F-4D97-AF65-F5344CB8AC3E}">
        <p14:creationId xmlns:p14="http://schemas.microsoft.com/office/powerpoint/2010/main" val="244599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06593462"/>
              </p:ext>
            </p:extLst>
          </p:nvPr>
        </p:nvGraphicFramePr>
        <p:xfrm>
          <a:off x="0" y="24304"/>
          <a:ext cx="9134073" cy="6695440"/>
        </p:xfrm>
        <a:graphic>
          <a:graphicData uri="http://schemas.openxmlformats.org/drawingml/2006/table">
            <a:tbl>
              <a:tblPr firstRow="1" bandRow="1">
                <a:tableStyleId>{5C22544A-7EE6-4342-B048-85BDC9FD1C3A}</a:tableStyleId>
              </a:tblPr>
              <a:tblGrid>
                <a:gridCol w="527348"/>
                <a:gridCol w="7505028"/>
                <a:gridCol w="1101697"/>
              </a:tblGrid>
              <a:tr h="370840">
                <a:tc>
                  <a:txBody>
                    <a:bodyPr/>
                    <a:lstStyle/>
                    <a:p>
                      <a:r>
                        <a:rPr lang="en-US" sz="1600" dirty="0" smtClean="0"/>
                        <a:t>#</a:t>
                      </a:r>
                      <a:endParaRPr lang="en-US" sz="1600" dirty="0"/>
                    </a:p>
                  </a:txBody>
                  <a:tcPr/>
                </a:tc>
                <a:tc>
                  <a:txBody>
                    <a:bodyPr/>
                    <a:lstStyle/>
                    <a:p>
                      <a:r>
                        <a:rPr lang="en-US" sz="1600" dirty="0" smtClean="0"/>
                        <a:t>Agile Principle</a:t>
                      </a:r>
                      <a:endParaRPr lang="en-US" sz="1600" dirty="0"/>
                    </a:p>
                  </a:txBody>
                  <a:tcPr/>
                </a:tc>
                <a:tc>
                  <a:txBody>
                    <a:bodyPr/>
                    <a:lstStyle/>
                    <a:p>
                      <a:r>
                        <a:rPr lang="en-US" sz="1600" dirty="0" smtClean="0"/>
                        <a:t>Comment</a:t>
                      </a:r>
                      <a:endParaRPr lang="en-US" sz="1600" dirty="0"/>
                    </a:p>
                  </a:txBody>
                  <a:tcPr/>
                </a:tc>
              </a:tr>
              <a:tr h="370840">
                <a:tc>
                  <a:txBody>
                    <a:bodyPr/>
                    <a:lstStyle/>
                    <a:p>
                      <a:r>
                        <a:rPr lang="en-US" sz="1600" dirty="0" smtClean="0"/>
                        <a:t>1</a:t>
                      </a:r>
                      <a:endParaRPr lang="en-US" sz="1600" dirty="0"/>
                    </a:p>
                  </a:txBody>
                  <a:tcPr/>
                </a:tc>
                <a:tc>
                  <a:txBody>
                    <a:bodyPr/>
                    <a:lstStyle/>
                    <a:p>
                      <a:r>
                        <a:rPr lang="en-US" sz="1600" dirty="0" smtClean="0"/>
                        <a:t>Our highest priority is to satisfy the customer through early and continuous delivery of valuable software. </a:t>
                      </a:r>
                    </a:p>
                  </a:txBody>
                  <a:tcPr/>
                </a:tc>
                <a:tc>
                  <a:txBody>
                    <a:bodyPr/>
                    <a:lstStyle/>
                    <a:p>
                      <a:r>
                        <a:rPr lang="en-US" sz="1600" dirty="0" smtClean="0"/>
                        <a:t>Duplicate</a:t>
                      </a:r>
                      <a:br>
                        <a:rPr lang="en-US" sz="1600" dirty="0" smtClean="0"/>
                      </a:br>
                      <a:r>
                        <a:rPr lang="en-US" sz="1600" dirty="0" smtClean="0"/>
                        <a:t>(3)</a:t>
                      </a:r>
                      <a:endParaRPr lang="en-US" sz="1600" dirty="0"/>
                    </a:p>
                  </a:txBody>
                  <a:tcPr/>
                </a:tc>
              </a:tr>
              <a:tr h="370840">
                <a:tc>
                  <a:txBody>
                    <a:bodyPr/>
                    <a:lstStyle/>
                    <a:p>
                      <a:r>
                        <a:rPr lang="en-US" sz="1600" dirty="0" smtClean="0"/>
                        <a:t>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Welcome changing requirements, even late in development. Agile processes harness change for the customer's competitive advantage. </a:t>
                      </a:r>
                    </a:p>
                  </a:txBody>
                  <a:tcPr/>
                </a:tc>
                <a:tc>
                  <a:txBody>
                    <a:bodyPr/>
                    <a:lstStyle/>
                    <a:p>
                      <a:endParaRPr lang="en-US" sz="1600" dirty="0"/>
                    </a:p>
                  </a:txBody>
                  <a:tcPr/>
                </a:tc>
              </a:tr>
              <a:tr h="370840">
                <a:tc>
                  <a:txBody>
                    <a:bodyPr/>
                    <a:lstStyle/>
                    <a:p>
                      <a:r>
                        <a:rPr lang="en-US" sz="1600" dirty="0" smtClean="0"/>
                        <a:t>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Deliver working software frequently, from a couple of weeks to a couple of months, with a preference to the shorter timescale. </a:t>
                      </a:r>
                    </a:p>
                  </a:txBody>
                  <a:tcPr/>
                </a:tc>
                <a:tc>
                  <a:txBody>
                    <a:bodyPr/>
                    <a:lstStyle/>
                    <a:p>
                      <a:r>
                        <a:rPr lang="en-US" sz="1600" dirty="0" smtClean="0"/>
                        <a:t>Duplicate (3,7)</a:t>
                      </a:r>
                      <a:endParaRPr lang="en-US" sz="1600" dirty="0"/>
                    </a:p>
                  </a:txBody>
                  <a:tcPr/>
                </a:tc>
              </a:tr>
              <a:tr h="370840">
                <a:tc>
                  <a:txBody>
                    <a:bodyPr/>
                    <a:lstStyle/>
                    <a:p>
                      <a:r>
                        <a:rPr lang="en-US" sz="1600" dirty="0" smtClean="0"/>
                        <a:t>4</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Business people and developers must work </a:t>
                      </a:r>
                      <a:br>
                        <a:rPr lang="en-US" sz="1600" dirty="0" smtClean="0"/>
                      </a:br>
                      <a:r>
                        <a:rPr lang="en-US" sz="1600" dirty="0" smtClean="0"/>
                        <a:t>together daily throughout the project. </a:t>
                      </a:r>
                    </a:p>
                  </a:txBody>
                  <a:tcPr/>
                </a:tc>
                <a:tc>
                  <a:txBody>
                    <a:bodyPr/>
                    <a:lstStyle/>
                    <a:p>
                      <a:endParaRPr lang="en-US" sz="1600" dirty="0"/>
                    </a:p>
                  </a:txBody>
                  <a:tcPr/>
                </a:tc>
              </a:tr>
              <a:tr h="370840">
                <a:tc>
                  <a:txBody>
                    <a:bodyPr/>
                    <a:lstStyle/>
                    <a:p>
                      <a:r>
                        <a:rPr lang="en-US" sz="1600" dirty="0" smtClean="0"/>
                        <a:t>5</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Build projects around motivated individuals. Give them the environment and support they need, and trust them to get the job done. </a:t>
                      </a:r>
                    </a:p>
                  </a:txBody>
                  <a:tcPr/>
                </a:tc>
                <a:tc>
                  <a:txBody>
                    <a:bodyPr/>
                    <a:lstStyle/>
                    <a:p>
                      <a:r>
                        <a:rPr lang="en-US" sz="1600" dirty="0" smtClean="0"/>
                        <a:t>Platitude</a:t>
                      </a:r>
                      <a:endParaRPr lang="en-US" sz="1600" dirty="0"/>
                    </a:p>
                  </a:txBody>
                  <a:tcPr/>
                </a:tc>
              </a:tr>
              <a:tr h="370840">
                <a:tc>
                  <a:txBody>
                    <a:bodyPr/>
                    <a:lstStyle/>
                    <a:p>
                      <a:r>
                        <a:rPr lang="en-US" sz="1600" dirty="0" smtClean="0"/>
                        <a:t>6</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The most efficient and effective method of conveying information to and within a development team is face-to-face conversation. </a:t>
                      </a:r>
                    </a:p>
                  </a:txBody>
                  <a:tcPr/>
                </a:tc>
                <a:tc>
                  <a:txBody>
                    <a:bodyPr/>
                    <a:lstStyle/>
                    <a:p>
                      <a:r>
                        <a:rPr lang="en-US" sz="1600" dirty="0" smtClean="0"/>
                        <a:t>Practice</a:t>
                      </a:r>
                      <a:endParaRPr lang="en-US" sz="1600" dirty="0"/>
                    </a:p>
                  </a:txBody>
                  <a:tcPr/>
                </a:tc>
              </a:tr>
              <a:tr h="370840">
                <a:tc>
                  <a:txBody>
                    <a:bodyPr/>
                    <a:lstStyle/>
                    <a:p>
                      <a:r>
                        <a:rPr lang="en-US" sz="1600" dirty="0" smtClean="0"/>
                        <a:t>7</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Working software is the primary measure of progress. </a:t>
                      </a:r>
                    </a:p>
                  </a:txBody>
                  <a:tcPr/>
                </a:tc>
                <a:tc>
                  <a:txBody>
                    <a:bodyPr/>
                    <a:lstStyle/>
                    <a:p>
                      <a:r>
                        <a:rPr lang="en-US" sz="1600" dirty="0" smtClean="0"/>
                        <a:t>Assertion</a:t>
                      </a:r>
                    </a:p>
                    <a:p>
                      <a:r>
                        <a:rPr lang="en-US" sz="1600" dirty="0" smtClean="0"/>
                        <a:t>Dupl. (3)</a:t>
                      </a:r>
                      <a:endParaRPr lang="en-US" sz="1600" dirty="0"/>
                    </a:p>
                  </a:txBody>
                  <a:tcPr/>
                </a:tc>
              </a:tr>
              <a:tr h="370840">
                <a:tc>
                  <a:txBody>
                    <a:bodyPr/>
                    <a:lstStyle/>
                    <a:p>
                      <a:r>
                        <a:rPr lang="en-US" sz="1600" dirty="0" smtClean="0"/>
                        <a:t>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Agile processes promote sustainable development. The sponsors, developers, and users should be able to maintain a constant pace indefinitely. </a:t>
                      </a:r>
                    </a:p>
                  </a:txBody>
                  <a:tcPr/>
                </a:tc>
                <a:tc>
                  <a:txBody>
                    <a:bodyPr/>
                    <a:lstStyle/>
                    <a:p>
                      <a:endParaRPr lang="en-US" sz="1600" dirty="0"/>
                    </a:p>
                  </a:txBody>
                  <a:tcPr/>
                </a:tc>
              </a:tr>
              <a:tr h="370840">
                <a:tc>
                  <a:txBody>
                    <a:bodyPr/>
                    <a:lstStyle/>
                    <a:p>
                      <a:r>
                        <a:rPr lang="en-US" sz="1600" dirty="0" smtClean="0"/>
                        <a:t>9</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Continuous attention to technical excellence and good design enhances agility. </a:t>
                      </a:r>
                    </a:p>
                  </a:txBody>
                  <a:tcPr/>
                </a:tc>
                <a:tc>
                  <a:txBody>
                    <a:bodyPr/>
                    <a:lstStyle/>
                    <a:p>
                      <a:r>
                        <a:rPr lang="en-US" sz="1600" dirty="0" smtClean="0"/>
                        <a:t>Platitude</a:t>
                      </a:r>
                      <a:endParaRPr lang="en-US" sz="1600" dirty="0"/>
                    </a:p>
                  </a:txBody>
                  <a:tcPr/>
                </a:tc>
              </a:tr>
              <a:tr h="370840">
                <a:tc>
                  <a:txBody>
                    <a:bodyPr/>
                    <a:lstStyle/>
                    <a:p>
                      <a:r>
                        <a:rPr lang="en-US" sz="1600" dirty="0" smtClean="0"/>
                        <a:t>10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Simplicity--the art of maximizing the amount of work not done--is essential. </a:t>
                      </a:r>
                    </a:p>
                  </a:txBody>
                  <a:tcPr/>
                </a:tc>
                <a:tc>
                  <a:txBody>
                    <a:bodyPr/>
                    <a:lstStyle/>
                    <a:p>
                      <a:r>
                        <a:rPr lang="en-US" sz="1600" dirty="0" smtClean="0"/>
                        <a:t>Assertion</a:t>
                      </a:r>
                      <a:endParaRPr lang="en-US" sz="1600" dirty="0"/>
                    </a:p>
                  </a:txBody>
                  <a:tcPr/>
                </a:tc>
              </a:tr>
              <a:tr h="370840">
                <a:tc>
                  <a:txBody>
                    <a:bodyPr/>
                    <a:lstStyle/>
                    <a:p>
                      <a:r>
                        <a:rPr lang="en-US" sz="1600" dirty="0" smtClean="0"/>
                        <a:t>11</a:t>
                      </a:r>
                      <a:endParaRPr lang="en-US" sz="1600" dirty="0"/>
                    </a:p>
                  </a:txBody>
                  <a:tcPr/>
                </a:tc>
                <a:tc>
                  <a:txBody>
                    <a:bodyPr/>
                    <a:lstStyle/>
                    <a:p>
                      <a:r>
                        <a:rPr lang="en-US" sz="1600" dirty="0" smtClean="0"/>
                        <a:t>The best architectures, requirements, and designs emerge from self-organizing teams. </a:t>
                      </a:r>
                      <a:endParaRPr lang="en-US" sz="1600" dirty="0"/>
                    </a:p>
                  </a:txBody>
                  <a:tcPr/>
                </a:tc>
                <a:tc>
                  <a:txBody>
                    <a:bodyPr/>
                    <a:lstStyle/>
                    <a:p>
                      <a:endParaRPr lang="en-US" sz="1600" dirty="0"/>
                    </a:p>
                  </a:txBody>
                  <a:tcPr/>
                </a:tc>
              </a:tr>
              <a:tr h="370840">
                <a:tc>
                  <a:txBody>
                    <a:bodyPr/>
                    <a:lstStyle/>
                    <a:p>
                      <a:r>
                        <a:rPr lang="en-US" sz="1600" dirty="0" smtClean="0"/>
                        <a:t>12</a:t>
                      </a:r>
                      <a:endParaRPr lang="en-US" sz="1600" dirty="0"/>
                    </a:p>
                  </a:txBody>
                  <a:tcPr/>
                </a:tc>
                <a:tc>
                  <a:txBody>
                    <a:bodyPr/>
                    <a:lstStyle/>
                    <a:p>
                      <a:r>
                        <a:rPr lang="en-US" sz="1600" dirty="0" smtClean="0"/>
                        <a:t>At regular intervals, the team reflects on how to become more effective, then tunes and adjusts its behavior accordingly. </a:t>
                      </a:r>
                      <a:endParaRPr lang="en-US" sz="1600" dirty="0"/>
                    </a:p>
                  </a:txBody>
                  <a:tcPr/>
                </a:tc>
                <a:tc>
                  <a:txBody>
                    <a:bodyPr/>
                    <a:lstStyle/>
                    <a:p>
                      <a:r>
                        <a:rPr lang="en-US" sz="1600" dirty="0" smtClean="0"/>
                        <a:t>Practice</a:t>
                      </a:r>
                      <a:endParaRPr lang="en-US" sz="1600" dirty="0"/>
                    </a:p>
                  </a:txBody>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25</a:t>
            </a:fld>
            <a:endParaRPr lang="en-US">
              <a:solidFill>
                <a:prstClr val="black">
                  <a:tint val="75000"/>
                </a:prstClr>
              </a:solidFill>
            </a:endParaRPr>
          </a:p>
        </p:txBody>
      </p:sp>
      <p:sp>
        <p:nvSpPr>
          <p:cNvPr id="7" name="TextBox 6"/>
          <p:cNvSpPr txBox="1"/>
          <p:nvPr/>
        </p:nvSpPr>
        <p:spPr>
          <a:xfrm>
            <a:off x="1387614" y="3962397"/>
            <a:ext cx="5785110"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“Use working software as the </a:t>
            </a:r>
            <a:r>
              <a:rPr lang="en-US" smtClean="0"/>
              <a:t>primary measure of progress.”</a:t>
            </a:r>
            <a:endParaRPr lang="en-US"/>
          </a:p>
        </p:txBody>
      </p:sp>
      <p:sp>
        <p:nvSpPr>
          <p:cNvPr id="8" name="TextBox 7"/>
          <p:cNvSpPr txBox="1"/>
          <p:nvPr/>
        </p:nvSpPr>
        <p:spPr>
          <a:xfrm>
            <a:off x="457200" y="5395538"/>
            <a:ext cx="755764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mtClean="0"/>
              <a:t>“Seeking simplicity” </a:t>
            </a:r>
            <a:r>
              <a:rPr lang="en-US" dirty="0" smtClean="0"/>
              <a:t>= ok</a:t>
            </a:r>
            <a:r>
              <a:rPr lang="en-US" smtClean="0"/>
              <a:t>; “Maximizing </a:t>
            </a:r>
            <a:r>
              <a:rPr lang="en-US" dirty="0" smtClean="0"/>
              <a:t>work </a:t>
            </a:r>
            <a:r>
              <a:rPr lang="en-US" smtClean="0"/>
              <a:t>not done” </a:t>
            </a:r>
            <a:r>
              <a:rPr lang="en-US" dirty="0" smtClean="0"/>
              <a:t>= ok; but </a:t>
            </a:r>
            <a:r>
              <a:rPr lang="en-US" smtClean="0"/>
              <a:t>two principles</a:t>
            </a:r>
            <a:endParaRPr lang="en-US"/>
          </a:p>
        </p:txBody>
      </p:sp>
      <p:sp>
        <p:nvSpPr>
          <p:cNvPr id="9" name="TextBox 8"/>
          <p:cNvSpPr txBox="1"/>
          <p:nvPr/>
        </p:nvSpPr>
        <p:spPr>
          <a:xfrm>
            <a:off x="3960014" y="6488668"/>
            <a:ext cx="1668598"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mtClean="0"/>
              <a:t>Missing: Testing</a:t>
            </a:r>
            <a:endParaRPr lang="en-US" dirty="0"/>
          </a:p>
        </p:txBody>
      </p:sp>
      <p:sp>
        <p:nvSpPr>
          <p:cNvPr id="10" name="TextBox 9"/>
          <p:cNvSpPr txBox="1"/>
          <p:nvPr/>
        </p:nvSpPr>
        <p:spPr>
          <a:xfrm>
            <a:off x="8041341" y="6581001"/>
            <a:ext cx="868251" cy="276999"/>
          </a:xfrm>
          <a:prstGeom prst="rect">
            <a:avLst/>
          </a:prstGeom>
          <a:noFill/>
        </p:spPr>
        <p:txBody>
          <a:bodyPr wrap="none" rtlCol="0">
            <a:spAutoFit/>
          </a:bodyPr>
          <a:lstStyle/>
          <a:p>
            <a:r>
              <a:rPr lang="en-US" sz="1200" smtClean="0"/>
              <a:t>[Mey2014]</a:t>
            </a:r>
            <a:endParaRPr lang="en-US" sz="1200"/>
          </a:p>
        </p:txBody>
      </p:sp>
    </p:spTree>
    <p:extLst>
      <p:ext uri="{BB962C8B-B14F-4D97-AF65-F5344CB8AC3E}">
        <p14:creationId xmlns:p14="http://schemas.microsoft.com/office/powerpoint/2010/main" val="1604080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Calibri" charset="0"/>
                <a:cs typeface="Calibri" charset="0"/>
              </a:rPr>
              <a:t>Agile Principles </a:t>
            </a:r>
            <a:r>
              <a:rPr lang="mr-IN" dirty="0" smtClean="0">
                <a:latin typeface="Calibri" charset="0"/>
                <a:ea typeface="Calibri" charset="0"/>
                <a:cs typeface="Calibri" charset="0"/>
              </a:rPr>
              <a:t>–</a:t>
            </a:r>
            <a:r>
              <a:rPr lang="en-US" dirty="0" smtClean="0">
                <a:latin typeface="Calibri" charset="0"/>
                <a:ea typeface="Calibri" charset="0"/>
                <a:cs typeface="Calibri" charset="0"/>
              </a:rPr>
              <a:t> Revised list </a:t>
            </a:r>
            <a:br>
              <a:rPr lang="en-US" dirty="0" smtClean="0">
                <a:latin typeface="Calibri" charset="0"/>
                <a:ea typeface="Calibri" charset="0"/>
                <a:cs typeface="Calibri" charset="0"/>
              </a:rPr>
            </a:br>
            <a:r>
              <a:rPr lang="en-US" sz="1800" dirty="0" smtClean="0">
                <a:latin typeface="Calibri" charset="0"/>
                <a:ea typeface="Calibri" charset="0"/>
                <a:cs typeface="Calibri" charset="0"/>
              </a:rPr>
              <a:t>(according to [Mey2014])</a:t>
            </a:r>
            <a:endParaRPr lang="en-US" dirty="0">
              <a:latin typeface="Calibri" charset="0"/>
              <a:ea typeface="Calibri" charset="0"/>
              <a:cs typeface="Calibri" charset="0"/>
            </a:endParaRPr>
          </a:p>
        </p:txBody>
      </p:sp>
      <p:sp>
        <p:nvSpPr>
          <p:cNvPr id="3" name="Content Placeholder 2"/>
          <p:cNvSpPr>
            <a:spLocks noGrp="1"/>
          </p:cNvSpPr>
          <p:nvPr>
            <p:ph idx="1"/>
          </p:nvPr>
        </p:nvSpPr>
        <p:spPr>
          <a:xfrm>
            <a:off x="457200" y="908720"/>
            <a:ext cx="4114800" cy="5328592"/>
          </a:xfrm>
        </p:spPr>
        <p:txBody>
          <a:bodyPr>
            <a:normAutofit/>
          </a:bodyPr>
          <a:lstStyle/>
          <a:p>
            <a:pPr marL="0" indent="0">
              <a:buNone/>
            </a:pPr>
            <a:r>
              <a:rPr lang="en-US" sz="2000" dirty="0" smtClean="0">
                <a:latin typeface="+mn-lt"/>
              </a:rPr>
              <a:t>Organizational</a:t>
            </a:r>
          </a:p>
          <a:p>
            <a:pPr marL="457200" indent="-457200">
              <a:buFont typeface="+mj-lt"/>
              <a:buAutoNum type="arabicPeriod"/>
            </a:pPr>
            <a:r>
              <a:rPr lang="en-US" sz="2000" dirty="0" smtClean="0">
                <a:latin typeface="+mn-lt"/>
              </a:rPr>
              <a:t>Put the customer at the center.</a:t>
            </a:r>
          </a:p>
          <a:p>
            <a:pPr marL="457200" indent="-457200">
              <a:buFont typeface="+mj-lt"/>
              <a:buAutoNum type="arabicPeriod"/>
            </a:pPr>
            <a:r>
              <a:rPr lang="en-US" sz="2000" dirty="0" smtClean="0">
                <a:latin typeface="+mn-lt"/>
              </a:rPr>
              <a:t>Let the team self-organize.</a:t>
            </a:r>
          </a:p>
          <a:p>
            <a:pPr marL="457200" indent="-457200">
              <a:buFont typeface="+mj-lt"/>
              <a:buAutoNum type="arabicPeriod"/>
            </a:pPr>
            <a:r>
              <a:rPr lang="en-US" sz="2000" dirty="0" smtClean="0">
                <a:latin typeface="+mn-lt"/>
              </a:rPr>
              <a:t>Work at a sustainable pace.</a:t>
            </a:r>
          </a:p>
          <a:p>
            <a:pPr marL="457200" indent="-457200">
              <a:buFont typeface="+mj-lt"/>
              <a:buAutoNum type="arabicPeriod"/>
            </a:pPr>
            <a:r>
              <a:rPr lang="en-US" sz="2000" dirty="0" smtClean="0">
                <a:latin typeface="+mn-lt"/>
              </a:rPr>
              <a:t>Develop minimal software:</a:t>
            </a:r>
          </a:p>
          <a:p>
            <a:pPr marL="914400" lvl="1" indent="-457200">
              <a:buFont typeface="+mj-lt"/>
              <a:buAutoNum type="arabicPeriod"/>
            </a:pPr>
            <a:r>
              <a:rPr lang="en-US" dirty="0" smtClean="0">
                <a:latin typeface="+mn-lt"/>
              </a:rPr>
              <a:t>Produce minimal functionality.</a:t>
            </a:r>
          </a:p>
          <a:p>
            <a:pPr marL="914400" lvl="1" indent="-457200">
              <a:buFont typeface="+mj-lt"/>
              <a:buAutoNum type="arabicPeriod"/>
            </a:pPr>
            <a:r>
              <a:rPr lang="en-US" dirty="0" smtClean="0">
                <a:latin typeface="+mn-lt"/>
              </a:rPr>
              <a:t>Produce only the product requested.</a:t>
            </a:r>
          </a:p>
          <a:p>
            <a:pPr marL="914400" lvl="1" indent="-457200">
              <a:buFont typeface="+mj-lt"/>
              <a:buAutoNum type="arabicPeriod"/>
            </a:pPr>
            <a:r>
              <a:rPr lang="en-US" dirty="0" smtClean="0">
                <a:latin typeface="+mn-lt"/>
              </a:rPr>
              <a:t>Develop only code and tests.</a:t>
            </a:r>
          </a:p>
          <a:p>
            <a:pPr marL="457200" indent="-457200">
              <a:buFont typeface="+mj-lt"/>
              <a:buAutoNum type="arabicPeriod"/>
            </a:pPr>
            <a:r>
              <a:rPr lang="en-US" sz="2000" dirty="0" smtClean="0">
                <a:latin typeface="+mn-lt"/>
              </a:rPr>
              <a:t>Accept Change</a:t>
            </a:r>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26</a:t>
            </a:fld>
            <a:endParaRPr lang="en-US">
              <a:solidFill>
                <a:prstClr val="black">
                  <a:tint val="75000"/>
                </a:prstClr>
              </a:solidFill>
            </a:endParaRPr>
          </a:p>
        </p:txBody>
      </p:sp>
      <p:sp>
        <p:nvSpPr>
          <p:cNvPr id="6" name="Content Placeholder 2"/>
          <p:cNvSpPr txBox="1">
            <a:spLocks/>
          </p:cNvSpPr>
          <p:nvPr/>
        </p:nvSpPr>
        <p:spPr>
          <a:xfrm>
            <a:off x="4708767" y="917588"/>
            <a:ext cx="4114800"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mn-lt"/>
              </a:rPr>
              <a:t>Technical</a:t>
            </a:r>
          </a:p>
          <a:p>
            <a:pPr marL="457200" indent="-457200">
              <a:buFont typeface="+mj-lt"/>
              <a:buAutoNum type="arabicPeriod"/>
            </a:pPr>
            <a:r>
              <a:rPr lang="en-US" sz="2000" dirty="0" smtClean="0">
                <a:latin typeface="+mn-lt"/>
              </a:rPr>
              <a:t>Develop iteratively:</a:t>
            </a:r>
          </a:p>
          <a:p>
            <a:pPr marL="914400" lvl="1" indent="-457200">
              <a:buFont typeface="+mj-lt"/>
              <a:buAutoNum type="arabicPeriod"/>
            </a:pPr>
            <a:r>
              <a:rPr lang="en-US" dirty="0" smtClean="0">
                <a:latin typeface="+mn-lt"/>
              </a:rPr>
              <a:t>Produce frequent working iterations.</a:t>
            </a:r>
          </a:p>
          <a:p>
            <a:pPr marL="914400" lvl="1" indent="-457200">
              <a:buFont typeface="+mj-lt"/>
              <a:buAutoNum type="arabicPeriod"/>
            </a:pPr>
            <a:r>
              <a:rPr lang="en-US" dirty="0" smtClean="0">
                <a:latin typeface="+mn-lt"/>
              </a:rPr>
              <a:t>Freeze requirements during iterations.</a:t>
            </a:r>
          </a:p>
          <a:p>
            <a:pPr marL="457200" indent="-457200">
              <a:buFont typeface="+mj-lt"/>
              <a:buAutoNum type="arabicPeriod"/>
            </a:pPr>
            <a:r>
              <a:rPr lang="en-US" sz="2000" dirty="0" smtClean="0">
                <a:latin typeface="+mn-lt"/>
              </a:rPr>
              <a:t>Treat tests as a key resource:</a:t>
            </a:r>
          </a:p>
          <a:p>
            <a:pPr marL="914400" lvl="1" indent="-457200">
              <a:buFont typeface="+mj-lt"/>
              <a:buAutoNum type="arabicPeriod"/>
            </a:pPr>
            <a:r>
              <a:rPr lang="en-US" dirty="0" smtClean="0">
                <a:latin typeface="+mn-lt"/>
              </a:rPr>
              <a:t>Do not start any new development until all tests pass.</a:t>
            </a:r>
          </a:p>
          <a:p>
            <a:pPr marL="914400" lvl="1" indent="-457200">
              <a:buFont typeface="+mj-lt"/>
              <a:buAutoNum type="arabicPeriod"/>
            </a:pPr>
            <a:r>
              <a:rPr lang="en-US" dirty="0" smtClean="0">
                <a:latin typeface="+mn-lt"/>
              </a:rPr>
              <a:t>Test first.</a:t>
            </a:r>
          </a:p>
          <a:p>
            <a:pPr marL="457200" indent="-457200">
              <a:buFont typeface="+mj-lt"/>
              <a:buAutoNum type="arabicPeriod"/>
            </a:pPr>
            <a:r>
              <a:rPr lang="en-US" sz="2000" dirty="0" smtClean="0">
                <a:latin typeface="+mn-lt"/>
              </a:rPr>
              <a:t>Express requirements through scenarios.</a:t>
            </a:r>
            <a:endParaRPr lang="en-US" sz="2000" dirty="0">
              <a:latin typeface="+mn-lt"/>
            </a:endParaRPr>
          </a:p>
        </p:txBody>
      </p:sp>
    </p:spTree>
    <p:extLst>
      <p:ext uri="{BB962C8B-B14F-4D97-AF65-F5344CB8AC3E}">
        <p14:creationId xmlns:p14="http://schemas.microsoft.com/office/powerpoint/2010/main" val="159382661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Roles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77583121"/>
              </p:ext>
            </p:extLst>
          </p:nvPr>
        </p:nvGraphicFramePr>
        <p:xfrm>
          <a:off x="457200" y="845295"/>
          <a:ext cx="8229600" cy="5496560"/>
        </p:xfrm>
        <a:graphic>
          <a:graphicData uri="http://schemas.openxmlformats.org/drawingml/2006/table">
            <a:tbl>
              <a:tblPr firstRow="1" bandRow="1">
                <a:tableStyleId>{5C22544A-7EE6-4342-B048-85BDC9FD1C3A}</a:tableStyleId>
              </a:tblPr>
              <a:tblGrid>
                <a:gridCol w="2106706"/>
                <a:gridCol w="6122894"/>
              </a:tblGrid>
              <a:tr h="370840">
                <a:tc>
                  <a:txBody>
                    <a:bodyPr/>
                    <a:lstStyle/>
                    <a:p>
                      <a:r>
                        <a:rPr lang="en-US" dirty="0" smtClean="0"/>
                        <a:t>Role</a:t>
                      </a:r>
                      <a:endParaRPr lang="en-US" dirty="0"/>
                    </a:p>
                  </a:txBody>
                  <a:tcPr/>
                </a:tc>
                <a:tc>
                  <a:txBody>
                    <a:bodyPr/>
                    <a:lstStyle/>
                    <a:p>
                      <a:r>
                        <a:rPr lang="en-US" dirty="0" smtClean="0"/>
                        <a:t>Description</a:t>
                      </a:r>
                      <a:endParaRPr lang="en-US" dirty="0"/>
                    </a:p>
                  </a:txBody>
                  <a:tcPr/>
                </a:tc>
              </a:tr>
              <a:tr h="370840">
                <a:tc>
                  <a:txBody>
                    <a:bodyPr/>
                    <a:lstStyle/>
                    <a:p>
                      <a:r>
                        <a:rPr lang="en-US" dirty="0" smtClean="0"/>
                        <a:t>Manager</a:t>
                      </a:r>
                      <a:endParaRPr lang="en-US" dirty="0"/>
                    </a:p>
                  </a:txBody>
                  <a:tcPr/>
                </a:tc>
                <a:tc>
                  <a:txBody>
                    <a:bodyPr/>
                    <a:lstStyle/>
                    <a:p>
                      <a:r>
                        <a:rPr lang="en-US" dirty="0" smtClean="0"/>
                        <a:t>A supporting role (“A guru, not a nanny!”)</a:t>
                      </a:r>
                      <a:endParaRPr lang="en-US" dirty="0"/>
                    </a:p>
                  </a:txBody>
                  <a:tcPr/>
                </a:tc>
              </a:tr>
              <a:tr h="370840">
                <a:tc>
                  <a:txBody>
                    <a:bodyPr/>
                    <a:lstStyle/>
                    <a:p>
                      <a:r>
                        <a:rPr lang="en-US" dirty="0" smtClean="0"/>
                        <a:t>Product Owner</a:t>
                      </a:r>
                      <a:endParaRPr lang="en-US" dirty="0"/>
                    </a:p>
                  </a:txBody>
                  <a:tcPr/>
                </a:tc>
                <a:tc>
                  <a:txBody>
                    <a:bodyPr/>
                    <a:lstStyle/>
                    <a:p>
                      <a:r>
                        <a:rPr lang="en-US" dirty="0" smtClean="0"/>
                        <a:t>Define</a:t>
                      </a:r>
                      <a:r>
                        <a:rPr lang="en-US" baseline="0" dirty="0" smtClean="0"/>
                        <a:t> and maintain the product backlog: The list of features. </a:t>
                      </a:r>
                      <a:br>
                        <a:rPr lang="en-US" baseline="0" dirty="0" smtClean="0"/>
                      </a:br>
                      <a:r>
                        <a:rPr lang="en-US" baseline="0" dirty="0" smtClean="0"/>
                        <a:t>Before dev.: Explain them. </a:t>
                      </a:r>
                      <a:br>
                        <a:rPr lang="en-US" baseline="0" dirty="0" smtClean="0"/>
                      </a:br>
                      <a:r>
                        <a:rPr lang="en-US" baseline="0" dirty="0" smtClean="0"/>
                        <a:t>After dev.: Accept/reject them</a:t>
                      </a:r>
                      <a:endParaRPr lang="en-US" dirty="0"/>
                    </a:p>
                  </a:txBody>
                  <a:tcPr/>
                </a:tc>
              </a:tr>
              <a:tr h="370840">
                <a:tc>
                  <a:txBody>
                    <a:bodyPr/>
                    <a:lstStyle/>
                    <a:p>
                      <a:r>
                        <a:rPr lang="en-US" dirty="0" smtClean="0"/>
                        <a:t>Team</a:t>
                      </a:r>
                      <a:endParaRPr lang="en-US" dirty="0"/>
                    </a:p>
                  </a:txBody>
                  <a:tcPr/>
                </a:tc>
                <a:tc>
                  <a:txBody>
                    <a:bodyPr/>
                    <a:lstStyle/>
                    <a:p>
                      <a:r>
                        <a:rPr lang="en-US" dirty="0" smtClean="0"/>
                        <a:t>Takes over manager</a:t>
                      </a:r>
                      <a:r>
                        <a:rPr lang="en-US" baseline="0" dirty="0" smtClean="0"/>
                        <a:t> responsibilities (</a:t>
                      </a:r>
                      <a:r>
                        <a:rPr lang="en-US" baseline="0" dirty="0" err="1" smtClean="0"/>
                        <a:t>incl</a:t>
                      </a:r>
                      <a:r>
                        <a:rPr lang="en-US" baseline="0" dirty="0" smtClean="0"/>
                        <a:t>: deciding what tasks to implement)</a:t>
                      </a:r>
                      <a:endParaRPr lang="en-US" dirty="0"/>
                    </a:p>
                  </a:txBody>
                  <a:tcPr/>
                </a:tc>
              </a:tr>
              <a:tr h="370840">
                <a:tc>
                  <a:txBody>
                    <a:bodyPr/>
                    <a:lstStyle/>
                    <a:p>
                      <a:pPr marL="285750" indent="-285750">
                        <a:buFont typeface="Arial" charset="0"/>
                        <a:buChar char="•"/>
                      </a:pPr>
                      <a:r>
                        <a:rPr lang="en-US" dirty="0" smtClean="0"/>
                        <a:t>Self-organized </a:t>
                      </a:r>
                      <a:endParaRPr lang="en-US" dirty="0"/>
                    </a:p>
                  </a:txBody>
                  <a:tcPr/>
                </a:tc>
                <a:tc>
                  <a:txBody>
                    <a:bodyPr/>
                    <a:lstStyle/>
                    <a:p>
                      <a:r>
                        <a:rPr lang="en-US" dirty="0" smtClean="0"/>
                        <a:t>Optimize intense collaborations within</a:t>
                      </a:r>
                      <a:r>
                        <a:rPr lang="en-US" baseline="0" dirty="0" smtClean="0"/>
                        <a:t> and across organizational boundaries to meet challenges as they arise.</a:t>
                      </a:r>
                      <a:endParaRPr lang="en-US" dirty="0"/>
                    </a:p>
                  </a:txBody>
                  <a:tcPr/>
                </a:tc>
              </a:tr>
              <a:tr h="370840">
                <a:tc>
                  <a:txBody>
                    <a:bodyPr/>
                    <a:lstStyle/>
                    <a:p>
                      <a:pPr marL="285750" indent="-285750">
                        <a:buFont typeface="Arial" charset="0"/>
                        <a:buChar char="•"/>
                      </a:pPr>
                      <a:r>
                        <a:rPr lang="en-US" dirty="0" smtClean="0"/>
                        <a:t>Cross-functional</a:t>
                      </a:r>
                      <a:endParaRPr lang="en-US" dirty="0"/>
                    </a:p>
                  </a:txBody>
                  <a:tcPr/>
                </a:tc>
                <a:tc>
                  <a:txBody>
                    <a:bodyPr/>
                    <a:lstStyle/>
                    <a:p>
                      <a:r>
                        <a:rPr lang="en-US" dirty="0" smtClean="0"/>
                        <a:t>Team</a:t>
                      </a:r>
                      <a:r>
                        <a:rPr lang="en-US" baseline="0" dirty="0" smtClean="0"/>
                        <a:t> includes all necessary skills to deliver a feature, independently of other teams.</a:t>
                      </a:r>
                      <a:endParaRPr lang="en-US" dirty="0"/>
                    </a:p>
                  </a:txBody>
                  <a:tcPr/>
                </a:tc>
              </a:tr>
              <a:tr h="370840">
                <a:tc>
                  <a:txBody>
                    <a:bodyPr/>
                    <a:lstStyle/>
                    <a:p>
                      <a:pPr marL="0" indent="0">
                        <a:buFont typeface="Arial" charset="0"/>
                        <a:buNone/>
                      </a:pPr>
                      <a:r>
                        <a:rPr lang="en-US" dirty="0" smtClean="0"/>
                        <a:t>Members</a:t>
                      </a:r>
                      <a:r>
                        <a:rPr lang="en-US" baseline="0" dirty="0" smtClean="0"/>
                        <a:t> vs. Observers</a:t>
                      </a:r>
                      <a:endParaRPr lang="en-US" dirty="0"/>
                    </a:p>
                  </a:txBody>
                  <a:tcPr/>
                </a:tc>
                <a:tc>
                  <a:txBody>
                    <a:bodyPr/>
                    <a:lstStyle/>
                    <a:p>
                      <a:r>
                        <a:rPr lang="en-US" dirty="0" smtClean="0"/>
                        <a:t>Members</a:t>
                      </a:r>
                      <a:r>
                        <a:rPr lang="en-US" baseline="0" dirty="0" smtClean="0"/>
                        <a:t> should dominate discussions, observers should offer opinions when asked (c.f. Chicken and Pigs)</a:t>
                      </a:r>
                      <a:endParaRPr lang="en-US" dirty="0"/>
                    </a:p>
                  </a:txBody>
                  <a:tcPr/>
                </a:tc>
              </a:tr>
              <a:tr h="370840">
                <a:tc>
                  <a:txBody>
                    <a:bodyPr/>
                    <a:lstStyle/>
                    <a:p>
                      <a:pPr marL="0" indent="0">
                        <a:buFont typeface="Arial" charset="0"/>
                        <a:buNone/>
                      </a:pPr>
                      <a:r>
                        <a:rPr lang="en-US" dirty="0" smtClean="0"/>
                        <a:t>Customer</a:t>
                      </a:r>
                      <a:endParaRPr lang="en-US" dirty="0"/>
                    </a:p>
                  </a:txBody>
                  <a:tcPr/>
                </a:tc>
                <a:tc>
                  <a:txBody>
                    <a:bodyPr/>
                    <a:lstStyle/>
                    <a:p>
                      <a:r>
                        <a:rPr lang="en-US" dirty="0" smtClean="0"/>
                        <a:t>Central. Constant interaction prescribed</a:t>
                      </a:r>
                      <a:r>
                        <a:rPr lang="en-US" baseline="0" dirty="0" smtClean="0"/>
                        <a:t> in </a:t>
                      </a:r>
                      <a:r>
                        <a:rPr lang="en-US" dirty="0" smtClean="0"/>
                        <a:t>XP, replaced through</a:t>
                      </a:r>
                      <a:r>
                        <a:rPr lang="en-US" baseline="0" dirty="0" smtClean="0"/>
                        <a:t> indirection (Product Owner) in Scrum.</a:t>
                      </a:r>
                      <a:endParaRPr lang="en-US" dirty="0"/>
                    </a:p>
                  </a:txBody>
                  <a:tcPr/>
                </a:tc>
              </a:tr>
              <a:tr h="370840">
                <a:tc>
                  <a:txBody>
                    <a:bodyPr/>
                    <a:lstStyle/>
                    <a:p>
                      <a:pPr marL="0" indent="0">
                        <a:buFont typeface="Arial" charset="0"/>
                        <a:buNone/>
                      </a:pPr>
                      <a:r>
                        <a:rPr lang="en-US" dirty="0" smtClean="0"/>
                        <a:t>Coach, Scrum-Master</a:t>
                      </a:r>
                      <a:endParaRPr lang="en-US" dirty="0"/>
                    </a:p>
                  </a:txBody>
                  <a:tcPr/>
                </a:tc>
                <a:tc>
                  <a:txBody>
                    <a:bodyPr/>
                    <a:lstStyle/>
                    <a:p>
                      <a:r>
                        <a:rPr lang="en-US" dirty="0" smtClean="0"/>
                        <a:t>Help sticking to agile values, principles, practices. Main question: dedicated</a:t>
                      </a:r>
                      <a:r>
                        <a:rPr lang="en-US" baseline="0" dirty="0" smtClean="0"/>
                        <a:t> role or not.</a:t>
                      </a:r>
                      <a:endParaRPr lang="en-US" dirty="0"/>
                    </a:p>
                  </a:txBody>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27</a:t>
            </a:fld>
            <a:endParaRPr lang="en-US">
              <a:solidFill>
                <a:prstClr val="black">
                  <a:tint val="75000"/>
                </a:prstClr>
              </a:solidFill>
            </a:endParaRPr>
          </a:p>
        </p:txBody>
      </p:sp>
      <p:sp>
        <p:nvSpPr>
          <p:cNvPr id="7" name="TextBox 6"/>
          <p:cNvSpPr txBox="1"/>
          <p:nvPr/>
        </p:nvSpPr>
        <p:spPr>
          <a:xfrm>
            <a:off x="8095129" y="5960313"/>
            <a:ext cx="868251" cy="276999"/>
          </a:xfrm>
          <a:prstGeom prst="rect">
            <a:avLst/>
          </a:prstGeom>
          <a:noFill/>
        </p:spPr>
        <p:txBody>
          <a:bodyPr wrap="none" rtlCol="0">
            <a:spAutoFit/>
          </a:bodyPr>
          <a:lstStyle/>
          <a:p>
            <a:r>
              <a:rPr lang="en-US" sz="1200" smtClean="0"/>
              <a:t>[Mey2014]</a:t>
            </a:r>
            <a:endParaRPr lang="en-US" sz="1200"/>
          </a:p>
        </p:txBody>
      </p:sp>
    </p:spTree>
    <p:extLst>
      <p:ext uri="{BB962C8B-B14F-4D97-AF65-F5344CB8AC3E}">
        <p14:creationId xmlns:p14="http://schemas.microsoft.com/office/powerpoint/2010/main" val="94183989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Agile Method: Extreme Programming</a:t>
            </a:r>
            <a:endParaRPr lang="en-US" dirty="0"/>
          </a:p>
        </p:txBody>
      </p:sp>
      <p:sp>
        <p:nvSpPr>
          <p:cNvPr id="3" name="Content Placeholder 2"/>
          <p:cNvSpPr>
            <a:spLocks noGrp="1"/>
          </p:cNvSpPr>
          <p:nvPr>
            <p:ph idx="1"/>
          </p:nvPr>
        </p:nvSpPr>
        <p:spPr>
          <a:xfrm>
            <a:off x="457200" y="908720"/>
            <a:ext cx="5602941" cy="5328592"/>
          </a:xfrm>
        </p:spPr>
        <p:txBody>
          <a:bodyPr>
            <a:normAutofit/>
          </a:bodyPr>
          <a:lstStyle/>
          <a:p>
            <a:r>
              <a:rPr lang="en-US" dirty="0" smtClean="0"/>
              <a:t>Resonates well with our course</a:t>
            </a:r>
          </a:p>
          <a:p>
            <a:pPr lvl="1"/>
            <a:r>
              <a:rPr lang="en-US" dirty="0" smtClean="0"/>
              <a:t>Focus on developer</a:t>
            </a:r>
          </a:p>
          <a:p>
            <a:pPr lvl="1"/>
            <a:endParaRPr lang="en-US" dirty="0"/>
          </a:p>
          <a:p>
            <a:r>
              <a:rPr lang="en-US" dirty="0" smtClean="0"/>
              <a:t>1</a:t>
            </a:r>
            <a:r>
              <a:rPr lang="en-US" baseline="30000" dirty="0" smtClean="0"/>
              <a:t>st</a:t>
            </a:r>
            <a:r>
              <a:rPr lang="en-US" dirty="0" smtClean="0"/>
              <a:t> and 2</a:t>
            </a:r>
            <a:r>
              <a:rPr lang="en-US" baseline="30000" dirty="0" smtClean="0"/>
              <a:t>nd</a:t>
            </a:r>
            <a:r>
              <a:rPr lang="en-US" dirty="0" smtClean="0"/>
              <a:t> Edition differ quite significantly</a:t>
            </a:r>
          </a:p>
          <a:p>
            <a:pPr lvl="1"/>
            <a:r>
              <a:rPr lang="en-US" dirty="0" smtClean="0"/>
              <a:t>We stick to the first</a:t>
            </a:r>
          </a:p>
          <a:p>
            <a:pPr lvl="1"/>
            <a:endParaRPr lang="en-US" dirty="0"/>
          </a:p>
          <a:p>
            <a:r>
              <a:rPr lang="en-US" dirty="0" smtClean="0"/>
              <a:t>Today: </a:t>
            </a:r>
          </a:p>
          <a:p>
            <a:pPr lvl="1"/>
            <a:r>
              <a:rPr lang="en-US" dirty="0" smtClean="0"/>
              <a:t>Most important practices for this week</a:t>
            </a:r>
          </a:p>
          <a:p>
            <a:endParaRPr lang="en-US" dirty="0" smtClean="0"/>
          </a:p>
          <a:p>
            <a:r>
              <a:rPr lang="en-US" dirty="0" smtClean="0"/>
              <a:t>Homework:</a:t>
            </a:r>
          </a:p>
          <a:p>
            <a:pPr lvl="1"/>
            <a:r>
              <a:rPr lang="en-US" dirty="0" smtClean="0"/>
              <a:t>Pick two of the practices, read up on them, prepare to explain them in 1-2min</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28</a:t>
            </a:fld>
            <a:endParaRPr lang="en-US">
              <a:solidFill>
                <a:prstClr val="black">
                  <a:tint val="7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371015" y="1106266"/>
            <a:ext cx="2315785" cy="28561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397010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noProof="0" dirty="0" smtClean="0"/>
              <a:t>Agile Methods: </a:t>
            </a:r>
            <a:r>
              <a:rPr lang="en-US" noProof="0" dirty="0" err="1" smtClean="0"/>
              <a:t>eXtreme</a:t>
            </a:r>
            <a:r>
              <a:rPr lang="en-US" noProof="0" dirty="0" smtClean="0"/>
              <a:t> Programming (XP)</a:t>
            </a:r>
            <a:endParaRPr lang="en-US" noProof="0" dirty="0"/>
          </a:p>
        </p:txBody>
      </p:sp>
      <p:sp>
        <p:nvSpPr>
          <p:cNvPr id="8" name="Inhaltsplatzhalter 7"/>
          <p:cNvSpPr>
            <a:spLocks noGrp="1"/>
          </p:cNvSpPr>
          <p:nvPr>
            <p:ph idx="1"/>
          </p:nvPr>
        </p:nvSpPr>
        <p:spPr/>
        <p:txBody>
          <a:bodyPr>
            <a:normAutofit/>
          </a:bodyPr>
          <a:lstStyle/>
          <a:p>
            <a:r>
              <a:rPr lang="en-US" noProof="0" dirty="0" smtClean="0">
                <a:latin typeface="+mn-lt"/>
              </a:rPr>
              <a:t>Extreme programming:</a:t>
            </a:r>
          </a:p>
          <a:p>
            <a:pPr lvl="1"/>
            <a:r>
              <a:rPr lang="en-US" dirty="0" smtClean="0">
                <a:latin typeface="+mn-lt"/>
              </a:rPr>
              <a:t>An approach based on the development and delivery of very small increments of functionality</a:t>
            </a:r>
          </a:p>
          <a:p>
            <a:pPr lvl="1"/>
            <a:endParaRPr lang="en-US" dirty="0" smtClean="0">
              <a:latin typeface="+mn-lt"/>
            </a:endParaRPr>
          </a:p>
          <a:p>
            <a:pPr lvl="1"/>
            <a:r>
              <a:rPr lang="en-US" dirty="0" smtClean="0">
                <a:latin typeface="+mn-lt"/>
              </a:rPr>
              <a:t>No fine grained process description, but 12 practices arranged around short development circles (4-6 weeks)</a:t>
            </a:r>
          </a:p>
          <a:p>
            <a:pPr lvl="1"/>
            <a:endParaRPr lang="en-US" dirty="0" smtClean="0">
              <a:latin typeface="+mn-lt"/>
            </a:endParaRPr>
          </a:p>
          <a:p>
            <a:pPr lvl="1"/>
            <a:r>
              <a:rPr lang="en-US" noProof="0" dirty="0" smtClean="0">
                <a:latin typeface="+mn-lt"/>
              </a:rPr>
              <a:t>“Turn-to-ten” metaphor (refers to volume setting of older amplifiers):</a:t>
            </a:r>
          </a:p>
          <a:p>
            <a:pPr lvl="2"/>
            <a:r>
              <a:rPr lang="en-US" sz="2000" noProof="0" dirty="0" smtClean="0">
                <a:latin typeface="+mn-lt"/>
              </a:rPr>
              <a:t>Reviewing is good? </a:t>
            </a:r>
            <a:r>
              <a:rPr lang="en-US" sz="2000" noProof="0" dirty="0" smtClean="0">
                <a:latin typeface="+mn-lt"/>
                <a:sym typeface="Wingdings"/>
              </a:rPr>
              <a:t> Review continuously: Pair Programming</a:t>
            </a:r>
          </a:p>
          <a:p>
            <a:pPr lvl="2"/>
            <a:r>
              <a:rPr lang="en-US" sz="2000" dirty="0" smtClean="0">
                <a:latin typeface="+mn-lt"/>
                <a:sym typeface="Wingdings"/>
              </a:rPr>
              <a:t>Early Tests are good?  Write tests before code: Test-First</a:t>
            </a:r>
          </a:p>
          <a:p>
            <a:pPr lvl="2"/>
            <a:r>
              <a:rPr lang="en-US" sz="2000" noProof="0" dirty="0" smtClean="0">
                <a:latin typeface="+mn-lt"/>
                <a:sym typeface="Wingdings"/>
              </a:rPr>
              <a:t>Customer interaction is good?  Have Onsite-Customer</a:t>
            </a:r>
          </a:p>
          <a:p>
            <a:pPr lvl="2"/>
            <a:r>
              <a:rPr lang="en-US" sz="2000" dirty="0" smtClean="0">
                <a:latin typeface="+mn-lt"/>
                <a:sym typeface="Wingdings"/>
              </a:rPr>
              <a:t>…</a:t>
            </a:r>
            <a:endParaRPr lang="en-US" sz="2000" noProof="0" dirty="0" smtClean="0">
              <a:latin typeface="+mn-lt"/>
            </a:endParaRPr>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29</a:t>
            </a:fld>
            <a:endParaRPr kumimoji="0" lang="en-US"/>
          </a:p>
        </p:txBody>
      </p:sp>
    </p:spTree>
    <p:extLst>
      <p:ext uri="{BB962C8B-B14F-4D97-AF65-F5344CB8AC3E}">
        <p14:creationId xmlns:p14="http://schemas.microsoft.com/office/powerpoint/2010/main" val="392223711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setup (Practical details)</a:t>
            </a:r>
            <a:endParaRPr lang="en-US" dirty="0"/>
          </a:p>
        </p:txBody>
      </p:sp>
      <p:sp>
        <p:nvSpPr>
          <p:cNvPr id="3" name="Content Placeholder 2"/>
          <p:cNvSpPr>
            <a:spLocks noGrp="1"/>
          </p:cNvSpPr>
          <p:nvPr>
            <p:ph idx="1"/>
          </p:nvPr>
        </p:nvSpPr>
        <p:spPr>
          <a:noFill/>
        </p:spPr>
        <p:txBody>
          <a:bodyPr/>
          <a:lstStyle/>
          <a:p>
            <a:r>
              <a:rPr lang="en-US" dirty="0" smtClean="0"/>
              <a:t>Schedule</a:t>
            </a:r>
          </a:p>
          <a:p>
            <a:pPr lvl="1"/>
            <a:r>
              <a:rPr lang="en-US" dirty="0" smtClean="0"/>
              <a:t>0-3 lectures per week</a:t>
            </a:r>
          </a:p>
          <a:p>
            <a:pPr lvl="1"/>
            <a:r>
              <a:rPr lang="en-US" dirty="0" smtClean="0"/>
              <a:t>0-2 workshops per week</a:t>
            </a:r>
          </a:p>
          <a:p>
            <a:pPr lvl="1"/>
            <a:r>
              <a:rPr lang="en-US" dirty="0" smtClean="0"/>
              <a:t>=3 scheduled activities per week</a:t>
            </a:r>
          </a:p>
          <a:p>
            <a:pPr lvl="2"/>
            <a:r>
              <a:rPr lang="en-US" dirty="0" smtClean="0"/>
              <a:t>Even if there is no lecture, we will be available and you can (should!) use the rooms/time to work!</a:t>
            </a:r>
          </a:p>
          <a:p>
            <a:pPr lvl="2"/>
            <a:endParaRPr lang="en-US" dirty="0" smtClean="0"/>
          </a:p>
          <a:p>
            <a:r>
              <a:rPr lang="en-US" dirty="0" smtClean="0"/>
              <a:t>Examination</a:t>
            </a:r>
          </a:p>
          <a:p>
            <a:pPr lvl="1"/>
            <a:r>
              <a:rPr lang="en-US" dirty="0" smtClean="0"/>
              <a:t>Project (teams)</a:t>
            </a:r>
          </a:p>
          <a:p>
            <a:pPr lvl="2"/>
            <a:r>
              <a:rPr lang="en-US" dirty="0" smtClean="0"/>
              <a:t>Final product</a:t>
            </a:r>
          </a:p>
          <a:p>
            <a:pPr lvl="2"/>
            <a:r>
              <a:rPr lang="en-US" dirty="0" smtClean="0"/>
              <a:t>Artifacts</a:t>
            </a:r>
            <a:endParaRPr lang="en-US" dirty="0" smtClean="0"/>
          </a:p>
          <a:p>
            <a:pPr lvl="2"/>
            <a:r>
              <a:rPr lang="en-US" dirty="0" smtClean="0"/>
              <a:t>Experience / Post-Mortem report</a:t>
            </a:r>
          </a:p>
          <a:p>
            <a:pPr lvl="1"/>
            <a:r>
              <a:rPr lang="en-US" dirty="0" smtClean="0"/>
              <a:t>Written exam</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69739026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4539" y="0"/>
            <a:ext cx="7031877" cy="6457065"/>
          </a:xfrm>
          <a:prstGeom prst="rect">
            <a:avLst/>
          </a:prstGeom>
        </p:spPr>
      </p:pic>
      <p:sp>
        <p:nvSpPr>
          <p:cNvPr id="5" name="Title 1"/>
          <p:cNvSpPr>
            <a:spLocks noGrp="1"/>
          </p:cNvSpPr>
          <p:nvPr>
            <p:ph type="title"/>
          </p:nvPr>
        </p:nvSpPr>
        <p:spPr>
          <a:xfrm>
            <a:off x="457200" y="24304"/>
            <a:ext cx="8229600" cy="706090"/>
          </a:xfrm>
        </p:spPr>
        <p:txBody>
          <a:bodyPr/>
          <a:lstStyle/>
          <a:p>
            <a:pPr algn="l"/>
            <a:r>
              <a:rPr lang="en-US" dirty="0" smtClean="0"/>
              <a:t>            XP:   </a:t>
            </a:r>
            <a:endParaRPr lang="en-US" dirty="0"/>
          </a:p>
        </p:txBody>
      </p:sp>
      <p:sp>
        <p:nvSpPr>
          <p:cNvPr id="6" name="TextBox 5"/>
          <p:cNvSpPr txBox="1"/>
          <p:nvPr/>
        </p:nvSpPr>
        <p:spPr>
          <a:xfrm>
            <a:off x="5811500" y="6093296"/>
            <a:ext cx="3332500" cy="246221"/>
          </a:xfrm>
          <a:prstGeom prst="rect">
            <a:avLst/>
          </a:prstGeom>
          <a:noFill/>
        </p:spPr>
        <p:txBody>
          <a:bodyPr wrap="none" rtlCol="0">
            <a:spAutoFit/>
          </a:bodyPr>
          <a:lstStyle/>
          <a:p>
            <a:r>
              <a:rPr lang="en-US" sz="1000" dirty="0"/>
              <a:t>http://</a:t>
            </a:r>
            <a:r>
              <a:rPr lang="en-US" sz="1000" dirty="0" err="1"/>
              <a:t>en.wikipedia.org</a:t>
            </a:r>
            <a:r>
              <a:rPr lang="en-US" sz="1000" dirty="0"/>
              <a:t>/wiki/</a:t>
            </a:r>
            <a:r>
              <a:rPr lang="en-US" sz="1000" dirty="0" err="1"/>
              <a:t>File:Extreme_Programming.svg</a:t>
            </a:r>
            <a:endParaRPr lang="en-US" sz="1000" dirty="0"/>
          </a:p>
        </p:txBody>
      </p:sp>
      <p:sp>
        <p:nvSpPr>
          <p:cNvPr id="2" name="Footer Placeholder 1"/>
          <p:cNvSpPr>
            <a:spLocks noGrp="1"/>
          </p:cNvSpPr>
          <p:nvPr>
            <p:ph type="ftr" sz="quarter" idx="11"/>
          </p:nvPr>
        </p:nvSpPr>
        <p:spPr/>
        <p:txBody>
          <a:bodyPr/>
          <a:lstStyle/>
          <a:p>
            <a:r>
              <a:rPr lang="de-DE" smtClean="0"/>
              <a:t>Agile Software Dev. | Eric Knauss</a:t>
            </a:r>
            <a:endParaRPr lang="de-DE"/>
          </a:p>
        </p:txBody>
      </p:sp>
      <p:sp>
        <p:nvSpPr>
          <p:cNvPr id="3" name="Slide Number Placeholder 2"/>
          <p:cNvSpPr>
            <a:spLocks noGrp="1"/>
          </p:cNvSpPr>
          <p:nvPr>
            <p:ph type="sldNum" sz="quarter" idx="12"/>
          </p:nvPr>
        </p:nvSpPr>
        <p:spPr/>
        <p:txBody>
          <a:bodyPr/>
          <a:lstStyle/>
          <a:p>
            <a:fld id="{91974DF9-AD47-4691-BA21-BBFCE3637A9A}" type="slidenum">
              <a:rPr kumimoji="0" lang="en-US" smtClean="0"/>
              <a:pPr/>
              <a:t>30</a:t>
            </a:fld>
            <a:endParaRPr kumimoji="0" lang="en-US"/>
          </a:p>
        </p:txBody>
      </p:sp>
    </p:spTree>
    <p:extLst>
      <p:ext uri="{BB962C8B-B14F-4D97-AF65-F5344CB8AC3E}">
        <p14:creationId xmlns:p14="http://schemas.microsoft.com/office/powerpoint/2010/main" val="53025579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16"/>
          <p:cNvSpPr/>
          <p:nvPr/>
        </p:nvSpPr>
        <p:spPr>
          <a:xfrm>
            <a:off x="4644008" y="1412776"/>
            <a:ext cx="4320480" cy="2016224"/>
          </a:xfrm>
          <a:prstGeom prst="cloud">
            <a:avLst/>
          </a:prstGeom>
        </p:spPr>
        <p:style>
          <a:lnRef idx="1">
            <a:schemeClr val="accent3"/>
          </a:lnRef>
          <a:fillRef idx="2">
            <a:schemeClr val="accent3"/>
          </a:fillRef>
          <a:effectRef idx="1">
            <a:schemeClr val="accent3"/>
          </a:effectRef>
          <a:fontRef idx="minor">
            <a:schemeClr val="dk1"/>
          </a:fontRef>
        </p:style>
        <p:txBody>
          <a:bodyPr rtlCol="0" anchor="t"/>
          <a:lstStyle/>
          <a:p>
            <a:pPr algn="r"/>
            <a:r>
              <a:rPr lang="en-US" b="1" i="1" u="sng" dirty="0" smtClean="0"/>
              <a:t>Continuous process</a:t>
            </a:r>
            <a:endParaRPr lang="en-US" b="1" i="1" u="sng" dirty="0"/>
          </a:p>
        </p:txBody>
      </p:sp>
      <p:sp>
        <p:nvSpPr>
          <p:cNvPr id="18" name="Cloud 17"/>
          <p:cNvSpPr/>
          <p:nvPr/>
        </p:nvSpPr>
        <p:spPr>
          <a:xfrm>
            <a:off x="107504" y="3960440"/>
            <a:ext cx="4392488" cy="2420888"/>
          </a:xfrm>
          <a:prstGeom prst="cloud">
            <a:avLst/>
          </a:prstGeom>
        </p:spPr>
        <p:style>
          <a:lnRef idx="1">
            <a:schemeClr val="accent4"/>
          </a:lnRef>
          <a:fillRef idx="2">
            <a:schemeClr val="accent4"/>
          </a:fillRef>
          <a:effectRef idx="1">
            <a:schemeClr val="accent4"/>
          </a:effectRef>
          <a:fontRef idx="minor">
            <a:schemeClr val="dk1"/>
          </a:fontRef>
        </p:style>
        <p:txBody>
          <a:bodyPr rtlCol="0" anchor="t"/>
          <a:lstStyle/>
          <a:p>
            <a:r>
              <a:rPr lang="en-US" b="1" i="1" u="sng" dirty="0" smtClean="0"/>
              <a:t>Shared understanding</a:t>
            </a:r>
            <a:endParaRPr lang="en-US" b="1" i="1" u="sng" dirty="0"/>
          </a:p>
        </p:txBody>
      </p:sp>
      <p:sp>
        <p:nvSpPr>
          <p:cNvPr id="19" name="Cloud 18"/>
          <p:cNvSpPr/>
          <p:nvPr/>
        </p:nvSpPr>
        <p:spPr>
          <a:xfrm>
            <a:off x="4788024" y="4149080"/>
            <a:ext cx="3960440" cy="1302099"/>
          </a:xfrm>
          <a:prstGeom prst="cloud">
            <a:avLst/>
          </a:prstGeom>
        </p:spPr>
        <p:style>
          <a:lnRef idx="1">
            <a:schemeClr val="accent6"/>
          </a:lnRef>
          <a:fillRef idx="2">
            <a:schemeClr val="accent6"/>
          </a:fillRef>
          <a:effectRef idx="1">
            <a:schemeClr val="accent6"/>
          </a:effectRef>
          <a:fontRef idx="minor">
            <a:schemeClr val="dk1"/>
          </a:fontRef>
        </p:style>
        <p:txBody>
          <a:bodyPr rtlCol="0" anchor="b"/>
          <a:lstStyle/>
          <a:p>
            <a:r>
              <a:rPr lang="en-US" b="1" i="1" u="sng" dirty="0" smtClean="0"/>
              <a:t>Programmer welfare</a:t>
            </a:r>
            <a:endParaRPr lang="en-US" b="1" i="1" u="sng" dirty="0"/>
          </a:p>
        </p:txBody>
      </p:sp>
      <p:sp>
        <p:nvSpPr>
          <p:cNvPr id="16" name="Cloud 15"/>
          <p:cNvSpPr/>
          <p:nvPr/>
        </p:nvSpPr>
        <p:spPr>
          <a:xfrm>
            <a:off x="-108520" y="1052736"/>
            <a:ext cx="4320480" cy="3168352"/>
          </a:xfrm>
          <a:prstGeom prst="cloud">
            <a:avLst/>
          </a:prstGeom>
        </p:spPr>
        <p:style>
          <a:lnRef idx="1">
            <a:schemeClr val="accent5"/>
          </a:lnRef>
          <a:fillRef idx="2">
            <a:schemeClr val="accent5"/>
          </a:fillRef>
          <a:effectRef idx="1">
            <a:schemeClr val="accent5"/>
          </a:effectRef>
          <a:fontRef idx="minor">
            <a:schemeClr val="dk1"/>
          </a:fontRef>
        </p:style>
        <p:txBody>
          <a:bodyPr rtlCol="0" anchor="b"/>
          <a:lstStyle/>
          <a:p>
            <a:r>
              <a:rPr lang="en-US" b="1" i="1" u="sng" dirty="0" smtClean="0"/>
              <a:t>Feedback</a:t>
            </a:r>
            <a:endParaRPr lang="en-US" b="1" i="1" u="sng" dirty="0"/>
          </a:p>
        </p:txBody>
      </p:sp>
      <p:sp>
        <p:nvSpPr>
          <p:cNvPr id="2" name="Title 1"/>
          <p:cNvSpPr>
            <a:spLocks noGrp="1"/>
          </p:cNvSpPr>
          <p:nvPr>
            <p:ph type="title"/>
          </p:nvPr>
        </p:nvSpPr>
        <p:spPr/>
        <p:txBody>
          <a:bodyPr/>
          <a:lstStyle/>
          <a:p>
            <a:r>
              <a:rPr lang="en-US" dirty="0" smtClean="0"/>
              <a:t>XP Practices</a:t>
            </a:r>
            <a:endParaRPr lang="en-US" dirty="0"/>
          </a:p>
        </p:txBody>
      </p:sp>
      <p:sp>
        <p:nvSpPr>
          <p:cNvPr id="4" name="TextBox 3"/>
          <p:cNvSpPr txBox="1"/>
          <p:nvPr/>
        </p:nvSpPr>
        <p:spPr>
          <a:xfrm>
            <a:off x="539552" y="1484784"/>
            <a:ext cx="1872966" cy="369332"/>
          </a:xfrm>
          <a:prstGeom prst="rect">
            <a:avLst/>
          </a:prstGeom>
          <a:noFill/>
        </p:spPr>
        <p:txBody>
          <a:bodyPr wrap="none" rtlCol="0">
            <a:spAutoFit/>
          </a:bodyPr>
          <a:lstStyle/>
          <a:p>
            <a:r>
              <a:rPr lang="en-US" dirty="0" smtClean="0"/>
              <a:t>Pair Programming</a:t>
            </a:r>
            <a:endParaRPr lang="en-US" dirty="0"/>
          </a:p>
        </p:txBody>
      </p:sp>
      <p:sp>
        <p:nvSpPr>
          <p:cNvPr id="5" name="TextBox 4"/>
          <p:cNvSpPr txBox="1"/>
          <p:nvPr/>
        </p:nvSpPr>
        <p:spPr>
          <a:xfrm>
            <a:off x="1547664" y="2852936"/>
            <a:ext cx="1563574" cy="369332"/>
          </a:xfrm>
          <a:prstGeom prst="rect">
            <a:avLst/>
          </a:prstGeom>
          <a:noFill/>
        </p:spPr>
        <p:txBody>
          <a:bodyPr wrap="none" rtlCol="0">
            <a:spAutoFit/>
          </a:bodyPr>
          <a:lstStyle/>
          <a:p>
            <a:r>
              <a:rPr lang="en-US" dirty="0" smtClean="0"/>
              <a:t>Planning game</a:t>
            </a:r>
            <a:endParaRPr lang="en-US" dirty="0"/>
          </a:p>
        </p:txBody>
      </p:sp>
      <p:sp>
        <p:nvSpPr>
          <p:cNvPr id="6" name="TextBox 5"/>
          <p:cNvSpPr txBox="1"/>
          <p:nvPr/>
        </p:nvSpPr>
        <p:spPr>
          <a:xfrm>
            <a:off x="251520" y="2348880"/>
            <a:ext cx="1020532" cy="369332"/>
          </a:xfrm>
          <a:prstGeom prst="rect">
            <a:avLst/>
          </a:prstGeom>
          <a:noFill/>
        </p:spPr>
        <p:txBody>
          <a:bodyPr wrap="none" rtlCol="0">
            <a:spAutoFit/>
          </a:bodyPr>
          <a:lstStyle/>
          <a:p>
            <a:r>
              <a:rPr lang="en-US" dirty="0" smtClean="0"/>
              <a:t>Test-first</a:t>
            </a:r>
          </a:p>
        </p:txBody>
      </p:sp>
      <p:sp>
        <p:nvSpPr>
          <p:cNvPr id="7" name="TextBox 6"/>
          <p:cNvSpPr txBox="1"/>
          <p:nvPr/>
        </p:nvSpPr>
        <p:spPr>
          <a:xfrm>
            <a:off x="1907704" y="2132856"/>
            <a:ext cx="1778289" cy="369332"/>
          </a:xfrm>
          <a:prstGeom prst="rect">
            <a:avLst/>
          </a:prstGeom>
          <a:noFill/>
        </p:spPr>
        <p:txBody>
          <a:bodyPr wrap="none" rtlCol="0">
            <a:spAutoFit/>
          </a:bodyPr>
          <a:lstStyle/>
          <a:p>
            <a:r>
              <a:rPr lang="en-US" dirty="0" smtClean="0"/>
              <a:t>Onsite-Customer</a:t>
            </a:r>
            <a:endParaRPr lang="en-US" dirty="0"/>
          </a:p>
        </p:txBody>
      </p:sp>
      <p:sp>
        <p:nvSpPr>
          <p:cNvPr id="8" name="TextBox 7"/>
          <p:cNvSpPr txBox="1"/>
          <p:nvPr/>
        </p:nvSpPr>
        <p:spPr>
          <a:xfrm>
            <a:off x="4644008" y="2276872"/>
            <a:ext cx="2345113" cy="369332"/>
          </a:xfrm>
          <a:prstGeom prst="rect">
            <a:avLst/>
          </a:prstGeom>
          <a:noFill/>
        </p:spPr>
        <p:txBody>
          <a:bodyPr wrap="none" rtlCol="0">
            <a:spAutoFit/>
          </a:bodyPr>
          <a:lstStyle/>
          <a:p>
            <a:r>
              <a:rPr lang="en-US" dirty="0" smtClean="0"/>
              <a:t>Continuous integration</a:t>
            </a:r>
            <a:endParaRPr lang="en-US" dirty="0"/>
          </a:p>
        </p:txBody>
      </p:sp>
      <p:sp>
        <p:nvSpPr>
          <p:cNvPr id="9" name="TextBox 8"/>
          <p:cNvSpPr txBox="1"/>
          <p:nvPr/>
        </p:nvSpPr>
        <p:spPr>
          <a:xfrm>
            <a:off x="6444208" y="2780928"/>
            <a:ext cx="1265904" cy="369332"/>
          </a:xfrm>
          <a:prstGeom prst="rect">
            <a:avLst/>
          </a:prstGeom>
          <a:noFill/>
        </p:spPr>
        <p:txBody>
          <a:bodyPr wrap="none" rtlCol="0">
            <a:spAutoFit/>
          </a:bodyPr>
          <a:lstStyle/>
          <a:p>
            <a:r>
              <a:rPr lang="en-US" dirty="0" smtClean="0"/>
              <a:t>Refactoring</a:t>
            </a:r>
            <a:endParaRPr lang="en-US" dirty="0"/>
          </a:p>
        </p:txBody>
      </p:sp>
      <p:sp>
        <p:nvSpPr>
          <p:cNvPr id="10" name="TextBox 9"/>
          <p:cNvSpPr txBox="1"/>
          <p:nvPr/>
        </p:nvSpPr>
        <p:spPr>
          <a:xfrm>
            <a:off x="6804248" y="2132856"/>
            <a:ext cx="1518364" cy="369332"/>
          </a:xfrm>
          <a:prstGeom prst="rect">
            <a:avLst/>
          </a:prstGeom>
          <a:noFill/>
        </p:spPr>
        <p:txBody>
          <a:bodyPr wrap="none" rtlCol="0">
            <a:spAutoFit/>
          </a:bodyPr>
          <a:lstStyle/>
          <a:p>
            <a:r>
              <a:rPr lang="en-US" dirty="0" smtClean="0"/>
              <a:t>Small releases</a:t>
            </a:r>
            <a:endParaRPr lang="en-US" dirty="0"/>
          </a:p>
        </p:txBody>
      </p:sp>
      <p:sp>
        <p:nvSpPr>
          <p:cNvPr id="11" name="TextBox 10"/>
          <p:cNvSpPr txBox="1"/>
          <p:nvPr/>
        </p:nvSpPr>
        <p:spPr>
          <a:xfrm>
            <a:off x="144016" y="5400600"/>
            <a:ext cx="1846141" cy="369332"/>
          </a:xfrm>
          <a:prstGeom prst="rect">
            <a:avLst/>
          </a:prstGeom>
          <a:noFill/>
        </p:spPr>
        <p:txBody>
          <a:bodyPr wrap="none" rtlCol="0">
            <a:spAutoFit/>
          </a:bodyPr>
          <a:lstStyle/>
          <a:p>
            <a:r>
              <a:rPr lang="en-US" dirty="0" smtClean="0"/>
              <a:t>System metaphor</a:t>
            </a:r>
            <a:endParaRPr lang="en-US" dirty="0"/>
          </a:p>
        </p:txBody>
      </p:sp>
      <p:sp>
        <p:nvSpPr>
          <p:cNvPr id="12" name="TextBox 11"/>
          <p:cNvSpPr txBox="1"/>
          <p:nvPr/>
        </p:nvSpPr>
        <p:spPr>
          <a:xfrm>
            <a:off x="2483768" y="5472608"/>
            <a:ext cx="1478703" cy="369332"/>
          </a:xfrm>
          <a:prstGeom prst="rect">
            <a:avLst/>
          </a:prstGeom>
          <a:noFill/>
        </p:spPr>
        <p:txBody>
          <a:bodyPr wrap="none" rtlCol="0">
            <a:spAutoFit/>
          </a:bodyPr>
          <a:lstStyle/>
          <a:p>
            <a:r>
              <a:rPr lang="en-US" dirty="0" smtClean="0"/>
              <a:t>Simple design</a:t>
            </a:r>
            <a:endParaRPr lang="en-US" dirty="0"/>
          </a:p>
        </p:txBody>
      </p:sp>
      <p:sp>
        <p:nvSpPr>
          <p:cNvPr id="13" name="TextBox 12"/>
          <p:cNvSpPr txBox="1"/>
          <p:nvPr/>
        </p:nvSpPr>
        <p:spPr>
          <a:xfrm>
            <a:off x="1115616" y="5040560"/>
            <a:ext cx="2701168" cy="369332"/>
          </a:xfrm>
          <a:prstGeom prst="rect">
            <a:avLst/>
          </a:prstGeom>
          <a:noFill/>
        </p:spPr>
        <p:txBody>
          <a:bodyPr wrap="none" rtlCol="0">
            <a:spAutoFit/>
          </a:bodyPr>
          <a:lstStyle/>
          <a:p>
            <a:r>
              <a:rPr lang="en-US" dirty="0" smtClean="0"/>
              <a:t>Collective Code Ownership</a:t>
            </a:r>
            <a:endParaRPr lang="en-US" dirty="0"/>
          </a:p>
        </p:txBody>
      </p:sp>
      <p:sp>
        <p:nvSpPr>
          <p:cNvPr id="14" name="TextBox 13"/>
          <p:cNvSpPr txBox="1"/>
          <p:nvPr/>
        </p:nvSpPr>
        <p:spPr>
          <a:xfrm>
            <a:off x="1043608" y="4608512"/>
            <a:ext cx="1813317" cy="369332"/>
          </a:xfrm>
          <a:prstGeom prst="rect">
            <a:avLst/>
          </a:prstGeom>
          <a:noFill/>
        </p:spPr>
        <p:txBody>
          <a:bodyPr wrap="none" rtlCol="0">
            <a:spAutoFit/>
          </a:bodyPr>
          <a:lstStyle/>
          <a:p>
            <a:r>
              <a:rPr lang="en-US" dirty="0" smtClean="0"/>
              <a:t>Coding standards</a:t>
            </a:r>
            <a:endParaRPr lang="en-US" dirty="0"/>
          </a:p>
        </p:txBody>
      </p:sp>
      <p:sp>
        <p:nvSpPr>
          <p:cNvPr id="15" name="TextBox 14"/>
          <p:cNvSpPr txBox="1"/>
          <p:nvPr/>
        </p:nvSpPr>
        <p:spPr>
          <a:xfrm>
            <a:off x="6156176" y="4509120"/>
            <a:ext cx="1760593" cy="369332"/>
          </a:xfrm>
          <a:prstGeom prst="rect">
            <a:avLst/>
          </a:prstGeom>
          <a:noFill/>
        </p:spPr>
        <p:txBody>
          <a:bodyPr wrap="none" rtlCol="0">
            <a:spAutoFit/>
          </a:bodyPr>
          <a:lstStyle/>
          <a:p>
            <a:r>
              <a:rPr lang="en-US" dirty="0" smtClean="0"/>
              <a:t>Sustainable pace</a:t>
            </a:r>
            <a:endParaRPr lang="en-US" dirty="0"/>
          </a:p>
        </p:txBody>
      </p:sp>
      <p:sp>
        <p:nvSpPr>
          <p:cNvPr id="3" name="Footer Placeholder 2"/>
          <p:cNvSpPr>
            <a:spLocks noGrp="1"/>
          </p:cNvSpPr>
          <p:nvPr>
            <p:ph type="ftr" sz="quarter" idx="11"/>
          </p:nvPr>
        </p:nvSpPr>
        <p:spPr/>
        <p:txBody>
          <a:bodyPr/>
          <a:lstStyle/>
          <a:p>
            <a:r>
              <a:rPr lang="de-DE" smtClean="0"/>
              <a:t>Agile Software Dev. | Eric Knauss</a:t>
            </a:r>
            <a:endParaRPr lang="de-DE"/>
          </a:p>
        </p:txBody>
      </p:sp>
      <p:sp>
        <p:nvSpPr>
          <p:cNvPr id="20" name="Slide Number Placeholder 19"/>
          <p:cNvSpPr>
            <a:spLocks noGrp="1"/>
          </p:cNvSpPr>
          <p:nvPr>
            <p:ph type="sldNum" sz="quarter" idx="12"/>
          </p:nvPr>
        </p:nvSpPr>
        <p:spPr/>
        <p:txBody>
          <a:bodyPr/>
          <a:lstStyle/>
          <a:p>
            <a:fld id="{91974DF9-AD47-4691-BA21-BBFCE3637A9A}" type="slidenum">
              <a:rPr kumimoji="0" lang="en-US" smtClean="0"/>
              <a:pPr/>
              <a:t>31</a:t>
            </a:fld>
            <a:endParaRPr kumimoji="0" lang="en-US"/>
          </a:p>
        </p:txBody>
      </p:sp>
    </p:spTree>
    <p:extLst>
      <p:ext uri="{BB962C8B-B14F-4D97-AF65-F5344CB8AC3E}">
        <p14:creationId xmlns:p14="http://schemas.microsoft.com/office/powerpoint/2010/main" val="358865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150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6" grpId="0" animBg="1"/>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Practices</a:t>
            </a:r>
            <a:endParaRPr lang="en-US" dirty="0"/>
          </a:p>
        </p:txBody>
      </p:sp>
      <p:sp>
        <p:nvSpPr>
          <p:cNvPr id="3" name="Content Placeholder 2"/>
          <p:cNvSpPr>
            <a:spLocks noGrp="1"/>
          </p:cNvSpPr>
          <p:nvPr>
            <p:ph idx="1"/>
          </p:nvPr>
        </p:nvSpPr>
        <p:spPr/>
        <p:txBody>
          <a:bodyPr/>
          <a:lstStyle/>
          <a:p>
            <a:r>
              <a:rPr lang="en-US" dirty="0" smtClean="0"/>
              <a:t>Goal: Try them out in your project!</a:t>
            </a:r>
          </a:p>
          <a:p>
            <a:endParaRPr lang="en-US" dirty="0"/>
          </a:p>
          <a:p>
            <a:endParaRPr lang="en-US" dirty="0" smtClean="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64426325"/>
              </p:ext>
            </p:extLst>
          </p:nvPr>
        </p:nvGraphicFramePr>
        <p:xfrm>
          <a:off x="539750" y="1667852"/>
          <a:ext cx="8064500" cy="4569460"/>
        </p:xfrm>
        <a:graphic>
          <a:graphicData uri="http://schemas.openxmlformats.org/drawingml/2006/table">
            <a:tbl>
              <a:tblPr/>
              <a:tblGrid>
                <a:gridCol w="2616200"/>
                <a:gridCol w="1041400"/>
                <a:gridCol w="838200"/>
                <a:gridCol w="3568700"/>
              </a:tblGrid>
              <a:tr h="254000">
                <a:tc>
                  <a:txBody>
                    <a:bodyPr/>
                    <a:lstStyle/>
                    <a:p>
                      <a:pPr algn="l" fontAlgn="b"/>
                      <a:r>
                        <a:rPr lang="en-US" sz="1600" b="0" i="0" u="none" strike="noStrike">
                          <a:solidFill>
                            <a:srgbClr val="000000"/>
                          </a:solidFill>
                          <a:effectLst/>
                          <a:latin typeface="Calibri"/>
                        </a:rPr>
                        <a:t> </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Mandatory</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Optional</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a:rPr>
                        <a:t>Comment</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l" fontAlgn="b"/>
                      <a:r>
                        <a:rPr lang="en-US" sz="1600" b="0" i="0" u="none" strike="noStrike">
                          <a:solidFill>
                            <a:srgbClr val="000000"/>
                          </a:solidFill>
                          <a:effectLst/>
                          <a:latin typeface="Calibri"/>
                        </a:rPr>
                        <a:t>Planning Game</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a:rPr>
                        <a:t>1</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200" b="0" i="1" u="none" strike="noStrike">
                          <a:solidFill>
                            <a:srgbClr val="000000"/>
                          </a:solidFill>
                          <a:effectLst/>
                          <a:latin typeface="Calibri"/>
                        </a:rPr>
                        <a:t>Make the most out of it. Get Emil's Priorities based on your effort estimation. Employ customer proxy</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55600">
                <a:tc>
                  <a:txBody>
                    <a:bodyPr/>
                    <a:lstStyle/>
                    <a:p>
                      <a:pPr algn="l" fontAlgn="b"/>
                      <a:r>
                        <a:rPr lang="en-US" sz="1600" b="0" i="0" u="none" strike="noStrike">
                          <a:solidFill>
                            <a:srgbClr val="000000"/>
                          </a:solidFill>
                          <a:effectLst/>
                          <a:latin typeface="Calibri"/>
                        </a:rPr>
                        <a:t>Small Releases</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1</a:t>
                      </a:r>
                    </a:p>
                  </a:txBody>
                  <a:tcPr marL="12700" marR="12700" marT="12700" marB="0" anchor="b">
                    <a:lnL>
                      <a:noFill/>
                    </a:lnL>
                    <a:lnR>
                      <a:noFill/>
                    </a:lnR>
                    <a:lnT>
                      <a:noFill/>
                    </a:lnT>
                    <a:lnB>
                      <a:noFill/>
                    </a:lnB>
                    <a:solidFill>
                      <a:srgbClr val="808080"/>
                    </a:solidFill>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a:noFill/>
                    </a:lnT>
                    <a:lnB>
                      <a:noFill/>
                    </a:lnB>
                    <a:solidFill>
                      <a:srgbClr val="FFFFFF"/>
                    </a:solidFill>
                  </a:tcPr>
                </a:tc>
                <a:tc>
                  <a:txBody>
                    <a:bodyPr/>
                    <a:lstStyle/>
                    <a:p>
                      <a:pPr algn="l" fontAlgn="b"/>
                      <a:r>
                        <a:rPr lang="en-US" sz="1200" b="0" i="1" u="none" strike="noStrike">
                          <a:solidFill>
                            <a:srgbClr val="000000"/>
                          </a:solidFill>
                          <a:effectLst/>
                          <a:latin typeface="Calibri"/>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Metaphor</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a:noFill/>
                    </a:lnT>
                    <a:lnB>
                      <a:noFill/>
                    </a:lnB>
                    <a:solidFill>
                      <a:srgbClr val="FFFFFF"/>
                    </a:solidFill>
                  </a:tcPr>
                </a:tc>
                <a:tc>
                  <a:txBody>
                    <a:bodyPr/>
                    <a:lstStyle/>
                    <a:p>
                      <a:pPr algn="r" fontAlgn="b"/>
                      <a:r>
                        <a:rPr lang="en-US" sz="1200" b="0" i="0" u="none" strike="noStrike">
                          <a:solidFill>
                            <a:srgbClr val="000000"/>
                          </a:solidFill>
                          <a:effectLst/>
                          <a:latin typeface="Calibri"/>
                        </a:rPr>
                        <a:t>1</a:t>
                      </a:r>
                    </a:p>
                  </a:txBody>
                  <a:tcPr marL="12700" marR="12700" marT="12700" marB="0" anchor="b">
                    <a:lnL>
                      <a:noFill/>
                    </a:lnL>
                    <a:lnR>
                      <a:noFill/>
                    </a:lnR>
                    <a:lnT>
                      <a:noFill/>
                    </a:lnT>
                    <a:lnB>
                      <a:noFill/>
                    </a:lnB>
                    <a:solidFill>
                      <a:srgbClr val="808080"/>
                    </a:solidFill>
                  </a:tcPr>
                </a:tc>
                <a:tc>
                  <a:txBody>
                    <a:bodyPr/>
                    <a:lstStyle/>
                    <a:p>
                      <a:pPr algn="l" fontAlgn="b"/>
                      <a:r>
                        <a:rPr lang="en-US" sz="1200" b="0" i="1" u="none" strike="noStrike">
                          <a:solidFill>
                            <a:srgbClr val="000000"/>
                          </a:solidFill>
                          <a:effectLst/>
                          <a:latin typeface="Calibri"/>
                        </a:rPr>
                        <a:t>Try it out! But we will not check whether it works.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Simple Design</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1</a:t>
                      </a:r>
                    </a:p>
                  </a:txBody>
                  <a:tcPr marL="12700" marR="12700" marT="12700" marB="0" anchor="b">
                    <a:lnL>
                      <a:noFill/>
                    </a:lnL>
                    <a:lnR>
                      <a:noFill/>
                    </a:lnR>
                    <a:lnT>
                      <a:noFill/>
                    </a:lnT>
                    <a:lnB>
                      <a:noFill/>
                    </a:lnB>
                    <a:solidFill>
                      <a:srgbClr val="808080"/>
                    </a:solidFill>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a:noFill/>
                    </a:lnT>
                    <a:lnB>
                      <a:noFill/>
                    </a:lnB>
                    <a:solidFill>
                      <a:srgbClr val="FFFFFF"/>
                    </a:solidFill>
                  </a:tcPr>
                </a:tc>
                <a:tc>
                  <a:txBody>
                    <a:bodyPr/>
                    <a:lstStyle/>
                    <a:p>
                      <a:pPr algn="l" fontAlgn="b"/>
                      <a:r>
                        <a:rPr lang="en-US" sz="1200" b="0" i="1" u="none" strike="noStrike">
                          <a:solidFill>
                            <a:srgbClr val="000000"/>
                          </a:solidFill>
                          <a:effectLst/>
                          <a:latin typeface="Calibri"/>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Test-First</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1</a:t>
                      </a:r>
                    </a:p>
                  </a:txBody>
                  <a:tcPr marL="12700" marR="12700" marT="12700" marB="0" anchor="b">
                    <a:lnL>
                      <a:noFill/>
                    </a:lnL>
                    <a:lnR>
                      <a:noFill/>
                    </a:lnR>
                    <a:lnT>
                      <a:noFill/>
                    </a:lnT>
                    <a:lnB>
                      <a:noFill/>
                    </a:lnB>
                    <a:solidFill>
                      <a:srgbClr val="808080"/>
                    </a:solidFill>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a:noFill/>
                    </a:lnT>
                    <a:lnB>
                      <a:noFill/>
                    </a:lnB>
                    <a:solidFill>
                      <a:srgbClr val="FFFFFF"/>
                    </a:solidFill>
                  </a:tcPr>
                </a:tc>
                <a:tc>
                  <a:txBody>
                    <a:bodyPr/>
                    <a:lstStyle/>
                    <a:p>
                      <a:pPr algn="l" fontAlgn="b"/>
                      <a:r>
                        <a:rPr lang="en-US" sz="1200" b="0" i="1" u="none" strike="noStrike">
                          <a:solidFill>
                            <a:srgbClr val="000000"/>
                          </a:solidFill>
                          <a:effectLst/>
                          <a:latin typeface="Calibri"/>
                        </a:rPr>
                        <a:t>But only where it makes sense. Have a good rationale!</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Refactoring</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1</a:t>
                      </a:r>
                    </a:p>
                  </a:txBody>
                  <a:tcPr marL="12700" marR="12700" marT="12700" marB="0" anchor="b">
                    <a:lnL>
                      <a:noFill/>
                    </a:lnL>
                    <a:lnR>
                      <a:noFill/>
                    </a:lnR>
                    <a:lnT>
                      <a:noFill/>
                    </a:lnT>
                    <a:lnB>
                      <a:noFill/>
                    </a:lnB>
                    <a:solidFill>
                      <a:srgbClr val="808080"/>
                    </a:solidFill>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a:noFill/>
                    </a:lnT>
                    <a:lnB>
                      <a:noFill/>
                    </a:lnB>
                    <a:solidFill>
                      <a:srgbClr val="FFFFFF"/>
                    </a:solidFill>
                  </a:tcPr>
                </a:tc>
                <a:tc>
                  <a:txBody>
                    <a:bodyPr/>
                    <a:lstStyle/>
                    <a:p>
                      <a:pPr algn="l" fontAlgn="b"/>
                      <a:r>
                        <a:rPr lang="en-US" sz="1200" b="0" i="1" u="none" strike="noStrike">
                          <a:solidFill>
                            <a:srgbClr val="000000"/>
                          </a:solidFill>
                          <a:effectLst/>
                          <a:latin typeface="Calibri"/>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Pair Programming</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0,5</a:t>
                      </a:r>
                    </a:p>
                  </a:txBody>
                  <a:tcPr marL="12700" marR="12700" marT="12700" marB="0" anchor="b">
                    <a:lnL>
                      <a:noFill/>
                    </a:lnL>
                    <a:lnR>
                      <a:noFill/>
                    </a:lnR>
                    <a:lnT>
                      <a:noFill/>
                    </a:lnT>
                    <a:lnB>
                      <a:noFill/>
                    </a:lnB>
                    <a:solidFill>
                      <a:srgbClr val="C0C0C0"/>
                    </a:solidFill>
                  </a:tcPr>
                </a:tc>
                <a:tc>
                  <a:txBody>
                    <a:bodyPr/>
                    <a:lstStyle/>
                    <a:p>
                      <a:pPr algn="r" fontAlgn="b"/>
                      <a:r>
                        <a:rPr lang="en-US" sz="1200" b="0" i="0" u="none" strike="noStrike">
                          <a:solidFill>
                            <a:srgbClr val="000000"/>
                          </a:solidFill>
                          <a:effectLst/>
                          <a:latin typeface="Calibri"/>
                        </a:rPr>
                        <a:t>0,5</a:t>
                      </a:r>
                    </a:p>
                  </a:txBody>
                  <a:tcPr marL="12700" marR="12700" marT="12700" marB="0" anchor="b">
                    <a:lnL>
                      <a:noFill/>
                    </a:lnL>
                    <a:lnR>
                      <a:noFill/>
                    </a:lnR>
                    <a:lnT>
                      <a:noFill/>
                    </a:lnT>
                    <a:lnB>
                      <a:noFill/>
                    </a:lnB>
                    <a:solidFill>
                      <a:srgbClr val="C0C0C0"/>
                    </a:solidFill>
                  </a:tcPr>
                </a:tc>
                <a:tc>
                  <a:txBody>
                    <a:bodyPr/>
                    <a:lstStyle/>
                    <a:p>
                      <a:pPr algn="l" fontAlgn="b"/>
                      <a:r>
                        <a:rPr lang="en-US" sz="1200" b="0" i="1" u="none" strike="noStrike">
                          <a:solidFill>
                            <a:srgbClr val="000000"/>
                          </a:solidFill>
                          <a:effectLst/>
                          <a:latin typeface="Calibri"/>
                        </a:rPr>
                        <a:t>Try it out. Don't necessarily do it all the time.</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Collective Codeownership</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2</a:t>
                      </a:r>
                    </a:p>
                  </a:txBody>
                  <a:tcPr marL="12700" marR="12700" marT="12700" marB="0" anchor="b">
                    <a:lnL>
                      <a:noFill/>
                    </a:lnL>
                    <a:lnR>
                      <a:noFill/>
                    </a:lnR>
                    <a:lnT>
                      <a:noFill/>
                    </a:lnT>
                    <a:lnB>
                      <a:noFill/>
                    </a:lnB>
                    <a:solidFill>
                      <a:srgbClr val="000000"/>
                    </a:solidFill>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a:noFill/>
                    </a:lnT>
                    <a:lnB>
                      <a:noFill/>
                    </a:lnB>
                    <a:solidFill>
                      <a:srgbClr val="FFFFFF"/>
                    </a:solidFill>
                  </a:tcPr>
                </a:tc>
                <a:tc>
                  <a:txBody>
                    <a:bodyPr/>
                    <a:lstStyle/>
                    <a:p>
                      <a:pPr algn="l" fontAlgn="b"/>
                      <a:r>
                        <a:rPr lang="en-US" sz="1200" b="0" i="1" u="none" strike="noStrike">
                          <a:solidFill>
                            <a:srgbClr val="000000"/>
                          </a:solidFill>
                          <a:effectLst/>
                          <a:latin typeface="Calibri"/>
                        </a:rPr>
                        <a:t>Everybody should know about the code. Some parts more than others</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Continuous Integration</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1</a:t>
                      </a:r>
                    </a:p>
                  </a:txBody>
                  <a:tcPr marL="12700" marR="12700" marT="12700" marB="0" anchor="b">
                    <a:lnL>
                      <a:noFill/>
                    </a:lnL>
                    <a:lnR>
                      <a:noFill/>
                    </a:lnR>
                    <a:lnT>
                      <a:noFill/>
                    </a:lnT>
                    <a:lnB>
                      <a:noFill/>
                    </a:lnB>
                    <a:solidFill>
                      <a:srgbClr val="808080"/>
                    </a:solidFill>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a:noFill/>
                    </a:lnT>
                    <a:lnB>
                      <a:noFill/>
                    </a:lnB>
                    <a:solidFill>
                      <a:srgbClr val="FFFFFF"/>
                    </a:solidFill>
                  </a:tcPr>
                </a:tc>
                <a:tc>
                  <a:txBody>
                    <a:bodyPr/>
                    <a:lstStyle/>
                    <a:p>
                      <a:pPr algn="l" fontAlgn="b"/>
                      <a:r>
                        <a:rPr lang="en-US" sz="1200" b="0" i="1" u="none" strike="noStrike">
                          <a:solidFill>
                            <a:srgbClr val="000000"/>
                          </a:solidFill>
                          <a:effectLst/>
                          <a:latin typeface="Calibri"/>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Sustainable Pace</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1</a:t>
                      </a:r>
                    </a:p>
                  </a:txBody>
                  <a:tcPr marL="12700" marR="12700" marT="12700" marB="0" anchor="b">
                    <a:lnL>
                      <a:noFill/>
                    </a:lnL>
                    <a:lnR>
                      <a:noFill/>
                    </a:lnR>
                    <a:lnT>
                      <a:noFill/>
                    </a:lnT>
                    <a:lnB>
                      <a:noFill/>
                    </a:lnB>
                    <a:solidFill>
                      <a:srgbClr val="808080"/>
                    </a:solidFill>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a:noFill/>
                    </a:lnT>
                    <a:lnB>
                      <a:noFill/>
                    </a:lnB>
                    <a:solidFill>
                      <a:srgbClr val="FFFFFF"/>
                    </a:solidFill>
                  </a:tcPr>
                </a:tc>
                <a:tc>
                  <a:txBody>
                    <a:bodyPr/>
                    <a:lstStyle/>
                    <a:p>
                      <a:pPr algn="l" fontAlgn="b"/>
                      <a:r>
                        <a:rPr lang="en-US" sz="1200" b="0" i="1" u="none" strike="noStrike">
                          <a:solidFill>
                            <a:srgbClr val="000000"/>
                          </a:solidFill>
                          <a:effectLst/>
                          <a:latin typeface="Calibri"/>
                        </a:rPr>
                        <a:t>But also not too slow!</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Onsite Customer</a:t>
                      </a: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200" b="0" i="0" u="none" strike="noStrike">
                          <a:solidFill>
                            <a:srgbClr val="000000"/>
                          </a:solidFill>
                          <a:effectLst/>
                          <a:latin typeface="Calibri"/>
                        </a:rPr>
                        <a:t>0,5</a:t>
                      </a:r>
                    </a:p>
                  </a:txBody>
                  <a:tcPr marL="12700" marR="12700" marT="12700" marB="0" anchor="b">
                    <a:lnL>
                      <a:noFill/>
                    </a:lnL>
                    <a:lnR>
                      <a:noFill/>
                    </a:lnR>
                    <a:lnT>
                      <a:noFill/>
                    </a:lnT>
                    <a:lnB>
                      <a:noFill/>
                    </a:lnB>
                    <a:solidFill>
                      <a:srgbClr val="C0C0C0"/>
                    </a:solidFill>
                  </a:tcPr>
                </a:tc>
                <a:tc>
                  <a:txBody>
                    <a:bodyPr/>
                    <a:lstStyle/>
                    <a:p>
                      <a:pPr algn="r" fontAlgn="b"/>
                      <a:r>
                        <a:rPr lang="en-US" sz="1200" b="0" i="0" u="none" strike="noStrike">
                          <a:solidFill>
                            <a:srgbClr val="000000"/>
                          </a:solidFill>
                          <a:effectLst/>
                          <a:latin typeface="Calibri"/>
                        </a:rPr>
                        <a:t>0,5</a:t>
                      </a:r>
                    </a:p>
                  </a:txBody>
                  <a:tcPr marL="12700" marR="12700" marT="12700" marB="0" anchor="b">
                    <a:lnL>
                      <a:noFill/>
                    </a:lnL>
                    <a:lnR>
                      <a:noFill/>
                    </a:lnR>
                    <a:lnT>
                      <a:noFill/>
                    </a:lnT>
                    <a:lnB>
                      <a:noFill/>
                    </a:lnB>
                    <a:solidFill>
                      <a:srgbClr val="C0C0C0"/>
                    </a:solidFill>
                  </a:tcPr>
                </a:tc>
                <a:tc>
                  <a:txBody>
                    <a:bodyPr/>
                    <a:lstStyle/>
                    <a:p>
                      <a:pPr algn="l" fontAlgn="b"/>
                      <a:r>
                        <a:rPr lang="en-US" sz="1200" b="0" i="1" u="none" strike="noStrike">
                          <a:solidFill>
                            <a:srgbClr val="000000"/>
                          </a:solidFill>
                          <a:effectLst/>
                          <a:latin typeface="Calibri"/>
                        </a:rPr>
                        <a:t>Have a customer proxy</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tcPr>
                </a:tc>
              </a:tr>
              <a:tr h="355600">
                <a:tc>
                  <a:txBody>
                    <a:bodyPr/>
                    <a:lstStyle/>
                    <a:p>
                      <a:pPr algn="l" fontAlgn="b"/>
                      <a:r>
                        <a:rPr lang="en-US" sz="1600" b="0" i="0" u="none" strike="noStrike">
                          <a:solidFill>
                            <a:srgbClr val="000000"/>
                          </a:solidFill>
                          <a:effectLst/>
                          <a:latin typeface="Calibri"/>
                        </a:rPr>
                        <a:t>Coding standards</a:t>
                      </a:r>
                    </a:p>
                  </a:txBody>
                  <a:tcPr marL="12700" marR="12700" marT="1270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1</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r" fontAlgn="b"/>
                      <a:r>
                        <a:rPr lang="en-US" sz="1200" b="0" i="0" u="none" strike="noStrike">
                          <a:solidFill>
                            <a:srgbClr val="000000"/>
                          </a:solidFill>
                          <a:effectLst/>
                          <a:latin typeface="Calibri"/>
                        </a:rPr>
                        <a:t>0</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1" u="none" strike="noStrike" dirty="0">
                          <a:solidFill>
                            <a:srgbClr val="000000"/>
                          </a:solidFill>
                          <a:effectLst/>
                          <a:latin typeface="Calibri"/>
                        </a:rPr>
                        <a:t>Decide on them and try to have tool support</a:t>
                      </a:r>
                    </a:p>
                  </a:txBody>
                  <a:tcPr marL="12700" marR="12700" marT="127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363369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On-Site Customer</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33</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Real customer in the room</a:t>
            </a:r>
          </a:p>
          <a:p>
            <a:pPr lvl="1"/>
            <a:r>
              <a:rPr lang="en-US" dirty="0" smtClean="0">
                <a:sym typeface="Wingdings"/>
              </a:rPr>
              <a:t>Answers all questions now (…and can revise answer later)</a:t>
            </a:r>
          </a:p>
          <a:p>
            <a:pPr lvl="1"/>
            <a:r>
              <a:rPr lang="en-US" dirty="0" smtClean="0">
                <a:sym typeface="Wingdings"/>
              </a:rPr>
              <a:t>Customer proxy </a:t>
            </a:r>
          </a:p>
          <a:p>
            <a:r>
              <a:rPr lang="en-US" i="1" dirty="0" smtClean="0">
                <a:sym typeface="Wingdings"/>
              </a:rPr>
              <a:t>Answer now </a:t>
            </a:r>
            <a:r>
              <a:rPr lang="en-US" dirty="0" smtClean="0">
                <a:sym typeface="Wingdings"/>
              </a:rPr>
              <a:t>more important than </a:t>
            </a:r>
            <a:r>
              <a:rPr lang="en-US" i="1" dirty="0" smtClean="0">
                <a:sym typeface="Wingdings"/>
              </a:rPr>
              <a:t>answer correct</a:t>
            </a:r>
          </a:p>
          <a:p>
            <a:pPr lvl="1"/>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923330"/>
          </a:xfrm>
          <a:prstGeom prst="rect">
            <a:avLst/>
          </a:prstGeom>
          <a:noFill/>
        </p:spPr>
        <p:txBody>
          <a:bodyPr wrap="square" rtlCol="0">
            <a:spAutoFit/>
          </a:bodyPr>
          <a:lstStyle/>
          <a:p>
            <a:r>
              <a:rPr lang="en-US" dirty="0" smtClean="0"/>
              <a:t>“</a:t>
            </a:r>
            <a:r>
              <a:rPr lang="en-US" dirty="0"/>
              <a:t>Students have to interact with a designated On-Site Customer who is available full-time to answer questions</a:t>
            </a:r>
            <a:r>
              <a:rPr lang="en-US" dirty="0" smtClean="0"/>
              <a:t>.”</a:t>
            </a:r>
          </a:p>
          <a:p>
            <a:pPr marL="285750" indent="-285750">
              <a:buFont typeface="Arial"/>
              <a:buChar char="•"/>
            </a:pPr>
            <a:r>
              <a:rPr lang="en-US" dirty="0" smtClean="0"/>
              <a:t>(+) Block course, customer interest</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385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Game</a:t>
            </a:r>
            <a:endParaRPr lang="en-US" dirty="0"/>
          </a:p>
        </p:txBody>
      </p:sp>
      <p:sp>
        <p:nvSpPr>
          <p:cNvPr id="3" name="Content Placeholder 2"/>
          <p:cNvSpPr>
            <a:spLocks noGrp="1"/>
          </p:cNvSpPr>
          <p:nvPr>
            <p:ph idx="1"/>
          </p:nvPr>
        </p:nvSpPr>
        <p:spPr>
          <a:xfrm>
            <a:off x="457200" y="908720"/>
            <a:ext cx="7069694" cy="5328592"/>
          </a:xfrm>
        </p:spPr>
        <p:txBody>
          <a:bodyPr/>
          <a:lstStyle/>
          <a:p>
            <a:r>
              <a:rPr lang="en-US" dirty="0" smtClean="0"/>
              <a:t>Business people need to decide</a:t>
            </a:r>
          </a:p>
          <a:p>
            <a:pPr lvl="1"/>
            <a:r>
              <a:rPr lang="en-US" dirty="0" smtClean="0"/>
              <a:t>Scope, Priority, Composition of release, </a:t>
            </a:r>
            <a:br>
              <a:rPr lang="en-US" dirty="0" smtClean="0"/>
            </a:br>
            <a:r>
              <a:rPr lang="en-US" dirty="0" smtClean="0"/>
              <a:t>dates of release</a:t>
            </a:r>
            <a:endParaRPr lang="en-US" dirty="0"/>
          </a:p>
          <a:p>
            <a:r>
              <a:rPr lang="en-US" dirty="0" smtClean="0"/>
              <a:t>Technical people need to decide</a:t>
            </a:r>
          </a:p>
          <a:p>
            <a:pPr lvl="1"/>
            <a:r>
              <a:rPr lang="en-US" dirty="0" smtClean="0"/>
              <a:t>Estimates, Consequences, Process, Detailed scheduling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34</a:t>
            </a:fld>
            <a:endParaRPr lang="en-US">
              <a:solidFill>
                <a:prstClr val="black">
                  <a:tint val="7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3632440"/>
            <a:ext cx="1315853" cy="171032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272655" y="3632441"/>
            <a:ext cx="6414145" cy="2308324"/>
          </a:xfrm>
          <a:prstGeom prst="rect">
            <a:avLst/>
          </a:prstGeom>
          <a:noFill/>
        </p:spPr>
        <p:txBody>
          <a:bodyPr wrap="square" rtlCol="0">
            <a:spAutoFit/>
          </a:bodyPr>
          <a:lstStyle/>
          <a:p>
            <a:r>
              <a:rPr lang="en-US" dirty="0" smtClean="0"/>
              <a:t>“Students </a:t>
            </a:r>
            <a:r>
              <a:rPr lang="en-US" dirty="0"/>
              <a:t>learn how to divide requirements into User Stories and how to prioritize and estimate the costs of these stories. While such tasks seem to be easy in theory, dealing with dependencies in the planning game is normally a challenge for inexperienced developers like students</a:t>
            </a:r>
            <a:r>
              <a:rPr lang="en-US" dirty="0" smtClean="0"/>
              <a:t>.”</a:t>
            </a:r>
          </a:p>
          <a:p>
            <a:pPr marL="285750" indent="-285750">
              <a:buFont typeface="Arial"/>
              <a:buChar char="•"/>
            </a:pPr>
            <a:r>
              <a:rPr lang="en-US" dirty="0" smtClean="0"/>
              <a:t>(+) More iterations, small teams, customer interested, technical support, progress feedback</a:t>
            </a:r>
          </a:p>
          <a:p>
            <a:pPr marL="285750" indent="-285750">
              <a:buFont typeface="Arial"/>
              <a:buChar char="•"/>
            </a:pPr>
            <a:r>
              <a:rPr lang="en-US" dirty="0" smtClean="0"/>
              <a:t>(-) Longer iterations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801601" y="5485500"/>
            <a:ext cx="754571" cy="261610"/>
          </a:xfrm>
          <a:prstGeom prst="rect">
            <a:avLst/>
          </a:prstGeom>
          <a:noFill/>
        </p:spPr>
        <p:txBody>
          <a:bodyPr wrap="none" rtlCol="0">
            <a:spAutoFit/>
          </a:bodyPr>
          <a:lstStyle/>
          <a:p>
            <a:r>
              <a:rPr lang="en-US" sz="1050" dirty="0" smtClean="0"/>
              <a:t>[SLK2008]</a:t>
            </a:r>
            <a:endParaRPr lang="en-US" sz="1050" dirty="0"/>
          </a:p>
        </p:txBody>
      </p:sp>
      <p:sp>
        <p:nvSpPr>
          <p:cNvPr id="10" name="TextBox 9"/>
          <p:cNvSpPr txBox="1"/>
          <p:nvPr/>
        </p:nvSpPr>
        <p:spPr>
          <a:xfrm>
            <a:off x="7627928" y="2746528"/>
            <a:ext cx="737411" cy="253916"/>
          </a:xfrm>
          <a:prstGeom prst="rect">
            <a:avLst/>
          </a:prstGeom>
          <a:noFill/>
        </p:spPr>
        <p:txBody>
          <a:bodyPr wrap="none" rtlCol="0">
            <a:spAutoFit/>
          </a:bodyPr>
          <a:lstStyle/>
          <a:p>
            <a:r>
              <a:rPr lang="en-US" sz="1050" dirty="0" smtClean="0"/>
              <a:t>[Bec1999]</a:t>
            </a:r>
            <a:endParaRPr lang="en-US" sz="1050" dirty="0"/>
          </a:p>
        </p:txBody>
      </p:sp>
    </p:spTree>
    <p:extLst>
      <p:ext uri="{BB962C8B-B14F-4D97-AF65-F5344CB8AC3E}">
        <p14:creationId xmlns:p14="http://schemas.microsoft.com/office/powerpoint/2010/main" val="1645742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35</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Integrate and test code every few hours (1 day at the most)</a:t>
            </a:r>
          </a:p>
          <a:p>
            <a:r>
              <a:rPr lang="en-US" dirty="0" smtClean="0"/>
              <a:t>Dedicated machine helps</a:t>
            </a:r>
          </a:p>
          <a:p>
            <a:pPr lvl="1"/>
            <a:r>
              <a:rPr lang="en-US" dirty="0" smtClean="0"/>
              <a:t>If Machine is free: pair sits down, integrates their changes, tests, and does not leave before 100% of tests run</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754327"/>
          </a:xfrm>
          <a:prstGeom prst="rect">
            <a:avLst/>
          </a:prstGeom>
          <a:noFill/>
        </p:spPr>
        <p:txBody>
          <a:bodyPr wrap="square" rtlCol="0">
            <a:spAutoFit/>
          </a:bodyPr>
          <a:lstStyle/>
          <a:p>
            <a:r>
              <a:rPr lang="en-US" dirty="0" smtClean="0"/>
              <a:t>“</a:t>
            </a:r>
            <a:r>
              <a:rPr lang="en-US" dirty="0"/>
              <a:t>To counter conflicting updates to the code base, students learn to integrate and build the software frequently. </a:t>
            </a:r>
            <a:r>
              <a:rPr lang="en-US" dirty="0" smtClean="0"/>
              <a:t>”</a:t>
            </a:r>
          </a:p>
          <a:p>
            <a:pPr marL="285750" indent="-285750">
              <a:buFont typeface="Arial"/>
              <a:buChar char="•"/>
            </a:pPr>
            <a:r>
              <a:rPr lang="en-US" dirty="0" smtClean="0"/>
              <a:t>(+) Block course, longer iterations, more iterations, small team size</a:t>
            </a:r>
          </a:p>
          <a:p>
            <a:pPr marL="285750" indent="-285750">
              <a:buFont typeface="Arial"/>
              <a:buChar char="•"/>
            </a:pPr>
            <a:endParaRPr lang="en-US" dirty="0"/>
          </a:p>
          <a:p>
            <a:pPr marL="285750" indent="-285750">
              <a:buFont typeface="Arial"/>
              <a:buChar char="•"/>
            </a:pPr>
            <a:r>
              <a:rPr lang="en-US" dirty="0" smtClean="0"/>
              <a:t>(discovered later: technical feedback)</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33327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Design</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36</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right design at any given time</a:t>
            </a:r>
          </a:p>
          <a:p>
            <a:pPr lvl="1"/>
            <a:r>
              <a:rPr lang="en-US" dirty="0" smtClean="0"/>
              <a:t>Runs all the tests</a:t>
            </a:r>
          </a:p>
          <a:p>
            <a:pPr lvl="1"/>
            <a:r>
              <a:rPr lang="en-US" dirty="0" smtClean="0"/>
              <a:t>Has no duplicated logic</a:t>
            </a:r>
          </a:p>
          <a:p>
            <a:pPr lvl="1"/>
            <a:r>
              <a:rPr lang="en-US" dirty="0" smtClean="0"/>
              <a:t>States every intention important to the programmers</a:t>
            </a:r>
          </a:p>
          <a:p>
            <a:pPr lvl="1"/>
            <a:r>
              <a:rPr lang="en-US" dirty="0" smtClean="0"/>
              <a:t>Has the fewest possible classes and methods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a:t>
            </a:r>
            <a:r>
              <a:rPr lang="en-US" dirty="0"/>
              <a:t>Students learn the benefits of simple software design which improves their ability to change the system quickly and accommodate it to changing requirements</a:t>
            </a:r>
            <a:r>
              <a:rPr lang="en-US" dirty="0" smtClean="0"/>
              <a:t>.”</a:t>
            </a:r>
          </a:p>
          <a:p>
            <a:pPr marL="285750" indent="-285750">
              <a:buFont typeface="Arial"/>
              <a:buChar char="•"/>
            </a:pPr>
            <a:r>
              <a:rPr lang="en-US" dirty="0" smtClean="0"/>
              <a:t>(+) More iterations, technical support</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4220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releases</a:t>
            </a:r>
            <a:endParaRPr lang="en-US" dirty="0"/>
          </a:p>
        </p:txBody>
      </p:sp>
      <p:sp>
        <p:nvSpPr>
          <p:cNvPr id="3" name="Content Placeholder 2"/>
          <p:cNvSpPr>
            <a:spLocks noGrp="1"/>
          </p:cNvSpPr>
          <p:nvPr>
            <p:ph idx="1"/>
          </p:nvPr>
        </p:nvSpPr>
        <p:spPr>
          <a:xfrm>
            <a:off x="457200" y="908720"/>
            <a:ext cx="6842853" cy="5328592"/>
          </a:xfrm>
        </p:spPr>
        <p:txBody>
          <a:bodyPr/>
          <a:lstStyle/>
          <a:p>
            <a:r>
              <a:rPr lang="en-US" dirty="0" smtClean="0"/>
              <a:t>Every release </a:t>
            </a:r>
          </a:p>
          <a:p>
            <a:pPr lvl="1"/>
            <a:r>
              <a:rPr lang="en-US" dirty="0" smtClean="0"/>
              <a:t>… should be as small as possible</a:t>
            </a:r>
          </a:p>
          <a:p>
            <a:pPr lvl="1"/>
            <a:r>
              <a:rPr lang="en-US" dirty="0" smtClean="0"/>
              <a:t>… should contain the most valuable business requirements</a:t>
            </a:r>
          </a:p>
          <a:p>
            <a:pPr lvl="1"/>
            <a:r>
              <a:rPr lang="en-US" dirty="0" smtClean="0"/>
              <a:t>… has to make sense as a whole</a:t>
            </a:r>
          </a:p>
          <a:p>
            <a:pPr lvl="1"/>
            <a:r>
              <a:rPr lang="en-US" dirty="0" smtClean="0"/>
              <a:t>… should be delivered every 4-8 weeks (rather than 6-12 month)</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37</a:t>
            </a:fld>
            <a:endParaRPr lang="en-US">
              <a:solidFill>
                <a:prstClr val="black">
                  <a:tint val="75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272655" y="4126298"/>
            <a:ext cx="6414145" cy="1200329"/>
          </a:xfrm>
          <a:prstGeom prst="rect">
            <a:avLst/>
          </a:prstGeom>
          <a:noFill/>
        </p:spPr>
        <p:txBody>
          <a:bodyPr wrap="square" rtlCol="0">
            <a:spAutoFit/>
          </a:bodyPr>
          <a:lstStyle/>
          <a:p>
            <a:r>
              <a:rPr lang="en-US" dirty="0" smtClean="0"/>
              <a:t>“Students </a:t>
            </a:r>
            <a:r>
              <a:rPr lang="en-US" dirty="0"/>
              <a:t>learn the benefits of small releases that already offer value to the customer and how to technically put a system into production including </a:t>
            </a:r>
            <a:r>
              <a:rPr lang="en-US" dirty="0" smtClean="0"/>
              <a:t>packaging.”</a:t>
            </a:r>
          </a:p>
          <a:p>
            <a:pPr marL="285750" indent="-285750">
              <a:buFont typeface="Arial"/>
              <a:buChar char="•"/>
            </a:pPr>
            <a:r>
              <a:rPr lang="en-US" dirty="0" smtClean="0"/>
              <a:t>(+) More iterations, progress feedback</a:t>
            </a:r>
          </a:p>
        </p:txBody>
      </p: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5874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Metaphor</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38</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Examples</a:t>
            </a:r>
          </a:p>
          <a:p>
            <a:pPr lvl="1"/>
            <a:r>
              <a:rPr lang="en-US" dirty="0" smtClean="0"/>
              <a:t>Naïve: “Contract management system deals with contracts, customers, and endorsements”</a:t>
            </a:r>
          </a:p>
          <a:p>
            <a:pPr lvl="1"/>
            <a:r>
              <a:rPr lang="en-US" dirty="0" smtClean="0"/>
              <a:t>“Computer should appear as a desktop”</a:t>
            </a:r>
          </a:p>
          <a:p>
            <a:pPr lvl="1"/>
            <a:r>
              <a:rPr lang="en-US" dirty="0" smtClean="0"/>
              <a:t>“Pension calculation is a spreadsheet”</a:t>
            </a:r>
          </a:p>
          <a:p>
            <a:pPr lvl="1"/>
            <a:r>
              <a:rPr lang="en-US" dirty="0" smtClean="0"/>
              <a:t>Align team thinking</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923330"/>
          </a:xfrm>
          <a:prstGeom prst="rect">
            <a:avLst/>
          </a:prstGeom>
          <a:noFill/>
        </p:spPr>
        <p:txBody>
          <a:bodyPr wrap="square" rtlCol="0">
            <a:spAutoFit/>
          </a:bodyPr>
          <a:lstStyle/>
          <a:p>
            <a:r>
              <a:rPr lang="en-US" dirty="0" smtClean="0"/>
              <a:t>“</a:t>
            </a:r>
            <a:r>
              <a:rPr lang="en-US" dirty="0"/>
              <a:t>Students learn how to develop a metaphor that helps every team member to better understand how the whole system </a:t>
            </a:r>
            <a:r>
              <a:rPr lang="en-US" dirty="0" smtClean="0"/>
              <a:t>works.”</a:t>
            </a:r>
          </a:p>
          <a:p>
            <a:pPr marL="285750" indent="-285750">
              <a:buFont typeface="Arial"/>
              <a:buChar char="•"/>
            </a:pPr>
            <a:r>
              <a:rPr lang="en-US" dirty="0" smtClean="0"/>
              <a:t>(+) Technical support, technical feedback</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6641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39</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Any feature without automated test does not exist</a:t>
            </a:r>
          </a:p>
          <a:p>
            <a:pPr lvl="1"/>
            <a:r>
              <a:rPr lang="en-US" dirty="0" smtClean="0"/>
              <a:t>Don’t write a test for every method</a:t>
            </a:r>
          </a:p>
          <a:p>
            <a:pPr lvl="1"/>
            <a:r>
              <a:rPr lang="en-US" dirty="0" smtClean="0"/>
              <a:t>Write a test for every productive method that could possibly break</a:t>
            </a:r>
          </a:p>
          <a:p>
            <a:pPr lvl="1"/>
            <a:r>
              <a:rPr lang="en-US" dirty="0" smtClean="0"/>
              <a:t>“Program becomes more and more confident over time”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a:t>
            </a:r>
            <a:r>
              <a:rPr lang="en-US" dirty="0"/>
              <a:t>Students learn how to use unit test frameworks and the test-first approach to build high quality software and to recognize the advantages of well-tested code when making changes</a:t>
            </a:r>
            <a:r>
              <a:rPr lang="en-US" dirty="0" smtClean="0"/>
              <a:t>.”</a:t>
            </a:r>
          </a:p>
          <a:p>
            <a:pPr marL="285750" indent="-285750">
              <a:buFont typeface="Arial"/>
              <a:buChar char="•"/>
            </a:pPr>
            <a:r>
              <a:rPr lang="en-US" dirty="0" smtClean="0"/>
              <a:t>(+) More iterations,</a:t>
            </a:r>
            <a:r>
              <a:rPr lang="en-US" b="1" dirty="0" smtClean="0"/>
              <a:t> technical support, technical feedback</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7954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a:t>
            </a:r>
            <a:endParaRPr lang="en-US" dirty="0"/>
          </a:p>
        </p:txBody>
      </p:sp>
      <p:sp>
        <p:nvSpPr>
          <p:cNvPr id="3" name="Content Placeholder 2"/>
          <p:cNvSpPr>
            <a:spLocks noGrp="1"/>
          </p:cNvSpPr>
          <p:nvPr>
            <p:ph idx="1"/>
          </p:nvPr>
        </p:nvSpPr>
        <p:spPr>
          <a:noFill/>
        </p:spPr>
        <p:txBody>
          <a:bodyPr>
            <a:normAutofit lnSpcReduction="10000"/>
          </a:bodyPr>
          <a:lstStyle/>
          <a:p>
            <a:r>
              <a:rPr lang="en-US" dirty="0" smtClean="0"/>
              <a:t>Written exam, individual, 3.0 credits</a:t>
            </a:r>
          </a:p>
          <a:p>
            <a:pPr lvl="1"/>
            <a:r>
              <a:rPr lang="en-US" dirty="0" smtClean="0"/>
              <a:t>60 points, 24 required to </a:t>
            </a:r>
            <a:r>
              <a:rPr lang="en-US" dirty="0" smtClean="0"/>
              <a:t>pass</a:t>
            </a:r>
            <a:endParaRPr lang="en-US" dirty="0"/>
          </a:p>
          <a:p>
            <a:r>
              <a:rPr lang="en-US" dirty="0" smtClean="0"/>
              <a:t>Grades</a:t>
            </a:r>
          </a:p>
          <a:p>
            <a:pPr lvl="1"/>
            <a:r>
              <a:rPr lang="en-US" dirty="0" smtClean="0"/>
              <a:t>Chalmers: </a:t>
            </a:r>
          </a:p>
          <a:p>
            <a:pPr lvl="2"/>
            <a:r>
              <a:rPr lang="en-US" dirty="0" smtClean="0"/>
              <a:t>X &lt; 24 </a:t>
            </a:r>
            <a:r>
              <a:rPr lang="en-US" dirty="0" smtClean="0">
                <a:sym typeface="Wingdings"/>
              </a:rPr>
              <a:t> Fail, </a:t>
            </a:r>
          </a:p>
          <a:p>
            <a:pPr lvl="2"/>
            <a:r>
              <a:rPr lang="en-US" dirty="0" smtClean="0">
                <a:sym typeface="Wingdings"/>
              </a:rPr>
              <a:t>24 ≤ X &lt; 36  3, </a:t>
            </a:r>
          </a:p>
          <a:p>
            <a:pPr lvl="2"/>
            <a:r>
              <a:rPr lang="en-US" dirty="0">
                <a:sym typeface="Wingdings"/>
              </a:rPr>
              <a:t>36 ≤ X </a:t>
            </a:r>
            <a:r>
              <a:rPr lang="en-US" dirty="0" smtClean="0">
                <a:sym typeface="Wingdings"/>
              </a:rPr>
              <a:t>&lt; 48  4, </a:t>
            </a:r>
          </a:p>
          <a:p>
            <a:pPr lvl="2"/>
            <a:r>
              <a:rPr lang="en-US" dirty="0" smtClean="0">
                <a:sym typeface="Wingdings"/>
              </a:rPr>
              <a:t>48 ≤ X  5</a:t>
            </a:r>
          </a:p>
          <a:p>
            <a:pPr lvl="1"/>
            <a:r>
              <a:rPr lang="en-US" dirty="0" smtClean="0">
                <a:sym typeface="Wingdings"/>
              </a:rPr>
              <a:t>GU</a:t>
            </a:r>
          </a:p>
          <a:p>
            <a:pPr lvl="2"/>
            <a:r>
              <a:rPr lang="en-US" dirty="0"/>
              <a:t>X &lt; 24 </a:t>
            </a:r>
            <a:r>
              <a:rPr lang="en-US" dirty="0" smtClean="0">
                <a:sym typeface="Wingdings"/>
              </a:rPr>
              <a:t> </a:t>
            </a:r>
            <a:r>
              <a:rPr lang="en-US" dirty="0">
                <a:sym typeface="Wingdings"/>
              </a:rPr>
              <a:t>Fail, </a:t>
            </a:r>
          </a:p>
          <a:p>
            <a:pPr lvl="2"/>
            <a:r>
              <a:rPr lang="en-US" dirty="0">
                <a:sym typeface="Wingdings"/>
              </a:rPr>
              <a:t>24 ≤ X &lt; </a:t>
            </a:r>
            <a:r>
              <a:rPr lang="en-US" dirty="0" smtClean="0">
                <a:sym typeface="Wingdings"/>
              </a:rPr>
              <a:t>48 </a:t>
            </a:r>
            <a:r>
              <a:rPr lang="en-US" dirty="0">
                <a:sym typeface="Wingdings"/>
              </a:rPr>
              <a:t> </a:t>
            </a:r>
            <a:r>
              <a:rPr lang="en-US" dirty="0" smtClean="0">
                <a:sym typeface="Wingdings"/>
              </a:rPr>
              <a:t>G, </a:t>
            </a:r>
            <a:endParaRPr lang="en-US" dirty="0">
              <a:sym typeface="Wingdings"/>
            </a:endParaRPr>
          </a:p>
          <a:p>
            <a:pPr lvl="2"/>
            <a:r>
              <a:rPr lang="en-US" dirty="0">
                <a:sym typeface="Wingdings"/>
              </a:rPr>
              <a:t>48 ≤ X  </a:t>
            </a:r>
            <a:r>
              <a:rPr lang="en-US" dirty="0" smtClean="0">
                <a:sym typeface="Wingdings"/>
              </a:rPr>
              <a:t>VG</a:t>
            </a:r>
            <a:endParaRPr lang="en-US" dirty="0">
              <a:sym typeface="Wingdings"/>
            </a:endParaRPr>
          </a:p>
          <a:p>
            <a:r>
              <a:rPr lang="en-US" dirty="0"/>
              <a:t>Project, 4.5 credits</a:t>
            </a:r>
          </a:p>
          <a:p>
            <a:pPr lvl="1"/>
            <a:r>
              <a:rPr lang="en-US" dirty="0"/>
              <a:t>Grades: Fail/Pass </a:t>
            </a:r>
            <a:br>
              <a:rPr lang="en-US" dirty="0"/>
            </a:br>
            <a:r>
              <a:rPr lang="en-US" dirty="0"/>
              <a:t>based on project participation and group report</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359872913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40</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Is there a way of changing the program to make it easier to add a new feature?</a:t>
            </a:r>
          </a:p>
          <a:p>
            <a:r>
              <a:rPr lang="en-US" dirty="0" smtClean="0"/>
              <a:t>After adding the feature: Can we simplify the design?</a:t>
            </a:r>
          </a:p>
          <a:p>
            <a:r>
              <a:rPr lang="en-US" dirty="0" smtClean="0"/>
              <a:t>Important investment!!!</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477328"/>
          </a:xfrm>
          <a:prstGeom prst="rect">
            <a:avLst/>
          </a:prstGeom>
          <a:noFill/>
        </p:spPr>
        <p:txBody>
          <a:bodyPr wrap="square" rtlCol="0">
            <a:spAutoFit/>
          </a:bodyPr>
          <a:lstStyle/>
          <a:p>
            <a:r>
              <a:rPr lang="en-US" dirty="0" smtClean="0"/>
              <a:t>“</a:t>
            </a:r>
            <a:r>
              <a:rPr lang="en-US" dirty="0"/>
              <a:t>Students learn to refactor the software to remove duplication, improve communication and simplify the code base. Especially refactoring large systems can be troublesome and is a worthy experience that can only be made in long lasting projects</a:t>
            </a:r>
            <a:r>
              <a:rPr lang="en-US" dirty="0" smtClean="0"/>
              <a:t>.”</a:t>
            </a:r>
          </a:p>
          <a:p>
            <a:pPr marL="285750" indent="-285750">
              <a:buFont typeface="Arial"/>
              <a:buChar char="•"/>
            </a:pPr>
            <a:r>
              <a:rPr lang="en-US" dirty="0" smtClean="0"/>
              <a:t>(+) More iterations,</a:t>
            </a:r>
            <a:r>
              <a:rPr lang="en-US" b="1" dirty="0" smtClean="0"/>
              <a:t> </a:t>
            </a:r>
            <a:r>
              <a:rPr lang="en-US" dirty="0" smtClean="0"/>
              <a:t>customer interest, technical support</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910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41</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Driver: Has the keyboard, writes the code</a:t>
            </a:r>
          </a:p>
          <a:p>
            <a:r>
              <a:rPr lang="en-US" dirty="0" smtClean="0"/>
              <a:t>Navigator: Thinking strategically</a:t>
            </a:r>
          </a:p>
          <a:p>
            <a:pPr lvl="1"/>
            <a:r>
              <a:rPr lang="en-US" dirty="0" smtClean="0"/>
              <a:t>Will this work? Which test cases might not work? Can we simplify?</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477328"/>
          </a:xfrm>
          <a:prstGeom prst="rect">
            <a:avLst/>
          </a:prstGeom>
          <a:noFill/>
        </p:spPr>
        <p:txBody>
          <a:bodyPr wrap="square" rtlCol="0">
            <a:spAutoFit/>
          </a:bodyPr>
          <a:lstStyle/>
          <a:p>
            <a:r>
              <a:rPr lang="en-US" dirty="0" smtClean="0"/>
              <a:t>“</a:t>
            </a:r>
            <a:r>
              <a:rPr lang="en-US" dirty="0"/>
              <a:t>Students learn and experience the principles of pair programming, the advantages of writing software with a partner and the social challenges that are associated</a:t>
            </a:r>
            <a:r>
              <a:rPr lang="en-US" dirty="0" smtClean="0"/>
              <a:t>.”</a:t>
            </a:r>
          </a:p>
          <a:p>
            <a:pPr marL="285750" indent="-285750">
              <a:buFont typeface="Arial"/>
              <a:buChar char="•"/>
            </a:pPr>
            <a:r>
              <a:rPr lang="en-US" dirty="0" smtClean="0"/>
              <a:t>(+) Block course, </a:t>
            </a:r>
            <a:r>
              <a:rPr lang="en-US" b="1" dirty="0" smtClean="0"/>
              <a:t>small team size</a:t>
            </a:r>
            <a:r>
              <a:rPr lang="en-US" dirty="0" smtClean="0"/>
              <a:t>, technical support</a:t>
            </a:r>
          </a:p>
          <a:p>
            <a:pPr marL="285750" indent="-285750">
              <a:buFont typeface="Arial"/>
              <a:buChar char="•"/>
            </a:pPr>
            <a:r>
              <a:rPr lang="en-US" dirty="0" smtClean="0"/>
              <a:t>(-) Long iterations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3074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Code Ownership</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42</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“Anybody who sees an opportunity to add value to any portion of the code is required to do so at any time.”</a:t>
            </a:r>
          </a:p>
          <a:p>
            <a:pPr lvl="1"/>
            <a:r>
              <a:rPr lang="en-US" dirty="0" smtClean="0"/>
              <a:t>No code ownership </a:t>
            </a:r>
            <a:r>
              <a:rPr lang="en-US" dirty="0" smtClean="0">
                <a:sym typeface="Wingdings"/>
              </a:rPr>
              <a:t> Chaos</a:t>
            </a:r>
          </a:p>
          <a:p>
            <a:pPr lvl="1"/>
            <a:r>
              <a:rPr lang="en-US" dirty="0" smtClean="0">
                <a:sym typeface="Wingdings"/>
              </a:rPr>
              <a:t>Individual code ownership  Stable but slow</a:t>
            </a:r>
          </a:p>
          <a:p>
            <a:pPr lvl="1"/>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a:t>
            </a:r>
            <a:r>
              <a:rPr lang="en-US" dirty="0"/>
              <a:t>Students get to know the advantages of collective code ownership and the challenges that arise with parallel updates and changes to their own code by other team members. </a:t>
            </a:r>
            <a:r>
              <a:rPr lang="en-US" dirty="0" smtClean="0"/>
              <a:t>”</a:t>
            </a:r>
          </a:p>
          <a:p>
            <a:pPr marL="285750" indent="-285750">
              <a:buFont typeface="Arial"/>
              <a:buChar char="•"/>
            </a:pPr>
            <a:r>
              <a:rPr lang="en-US" dirty="0" smtClean="0"/>
              <a:t>(+) Block course, small team size</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702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Sustainable pace (aka 40h week)</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43</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Be fresh every morning, tired every night</a:t>
            </a:r>
          </a:p>
          <a:p>
            <a:r>
              <a:rPr lang="en-US" dirty="0" smtClean="0">
                <a:sym typeface="Wingdings"/>
              </a:rPr>
              <a:t>One week of overtime must not be followed by another one</a:t>
            </a:r>
          </a:p>
          <a:p>
            <a:pPr lvl="1"/>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1200329"/>
          </a:xfrm>
          <a:prstGeom prst="rect">
            <a:avLst/>
          </a:prstGeom>
          <a:noFill/>
        </p:spPr>
        <p:txBody>
          <a:bodyPr wrap="square" rtlCol="0">
            <a:spAutoFit/>
          </a:bodyPr>
          <a:lstStyle/>
          <a:p>
            <a:r>
              <a:rPr lang="en-US" dirty="0" smtClean="0"/>
              <a:t>“In </a:t>
            </a:r>
            <a:r>
              <a:rPr lang="en-US" dirty="0"/>
              <a:t>contrast to normal life in university, students experience to work continuously for 40-hours per week in a designated team room</a:t>
            </a:r>
            <a:r>
              <a:rPr lang="en-US" dirty="0" smtClean="0"/>
              <a:t>.”</a:t>
            </a:r>
          </a:p>
          <a:p>
            <a:pPr marL="285750" indent="-285750">
              <a:buFont typeface="Arial"/>
              <a:buChar char="•"/>
            </a:pPr>
            <a:r>
              <a:rPr lang="en-US" dirty="0" smtClean="0"/>
              <a:t>(+) </a:t>
            </a:r>
            <a:r>
              <a:rPr lang="en-US" b="1" dirty="0" smtClean="0"/>
              <a:t>Block course</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3949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Standards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44</a:t>
            </a:fld>
            <a:endParaRPr lang="en-US">
              <a:solidFill>
                <a:prstClr val="black">
                  <a:tint val="75000"/>
                </a:prstClr>
              </a:solidFill>
            </a:endParaRPr>
          </a:p>
        </p:txBody>
      </p:sp>
      <p:sp>
        <p:nvSpPr>
          <p:cNvPr id="6" name="Content Placeholder 2"/>
          <p:cNvSpPr txBox="1">
            <a:spLocks/>
          </p:cNvSpPr>
          <p:nvPr/>
        </p:nvSpPr>
        <p:spPr>
          <a:xfrm>
            <a:off x="457200" y="908720"/>
            <a:ext cx="6842853"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Swapping partners, changing concurrently all parts of the code…</a:t>
            </a:r>
          </a:p>
          <a:p>
            <a:r>
              <a:rPr lang="en-US" dirty="0" smtClean="0">
                <a:sym typeface="Wingdings"/>
              </a:rPr>
              <a:t>Your code should better look consistently!</a:t>
            </a:r>
          </a:p>
          <a:p>
            <a:pPr lvl="1"/>
            <a:r>
              <a:rPr lang="en-US" dirty="0" smtClean="0">
                <a:sym typeface="Wingdings"/>
              </a:rPr>
              <a:t>Once and only once rule</a:t>
            </a:r>
          </a:p>
          <a:p>
            <a:pPr lvl="1"/>
            <a:r>
              <a:rPr lang="en-US" dirty="0" smtClean="0">
                <a:sym typeface="Wingdings"/>
              </a:rPr>
              <a:t>Emphasize communication</a:t>
            </a:r>
          </a:p>
          <a:p>
            <a:pPr lvl="1"/>
            <a:r>
              <a:rPr lang="en-US" dirty="0" smtClean="0">
                <a:sym typeface="Wingdings"/>
              </a:rPr>
              <a:t>Adopted by whole team</a:t>
            </a:r>
          </a:p>
          <a:p>
            <a:pPr lvl="1"/>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126297"/>
            <a:ext cx="1315853" cy="1710321"/>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272655" y="4126298"/>
            <a:ext cx="6414145" cy="923330"/>
          </a:xfrm>
          <a:prstGeom prst="rect">
            <a:avLst/>
          </a:prstGeom>
          <a:noFill/>
        </p:spPr>
        <p:txBody>
          <a:bodyPr wrap="square" rtlCol="0">
            <a:spAutoFit/>
          </a:bodyPr>
          <a:lstStyle/>
          <a:p>
            <a:r>
              <a:rPr lang="en-US" dirty="0" smtClean="0"/>
              <a:t>“</a:t>
            </a:r>
            <a:r>
              <a:rPr lang="en-US" dirty="0"/>
              <a:t>Students experience the importance of uniform coding conventions throughout the team especially when combined with collective code ownership. </a:t>
            </a:r>
            <a:r>
              <a:rPr lang="en-US" dirty="0" smtClean="0"/>
              <a:t>”</a:t>
            </a: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300053" y="908720"/>
            <a:ext cx="1386747" cy="17103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5734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45</a:t>
            </a:fld>
            <a:endParaRPr lang="en-US">
              <a:solidFill>
                <a:prstClr val="black">
                  <a:tint val="75000"/>
                </a:prstClr>
              </a:solidFill>
            </a:endParaRPr>
          </a:p>
        </p:txBody>
      </p:sp>
      <p:sp>
        <p:nvSpPr>
          <p:cNvPr id="6" name="TextBox 5"/>
          <p:cNvSpPr txBox="1"/>
          <p:nvPr/>
        </p:nvSpPr>
        <p:spPr>
          <a:xfrm>
            <a:off x="2288833" y="3675927"/>
            <a:ext cx="754571" cy="261610"/>
          </a:xfrm>
          <a:prstGeom prst="rect">
            <a:avLst/>
          </a:prstGeom>
          <a:noFill/>
        </p:spPr>
        <p:txBody>
          <a:bodyPr wrap="none" rtlCol="0">
            <a:spAutoFit/>
          </a:bodyPr>
          <a:lstStyle/>
          <a:p>
            <a:r>
              <a:rPr lang="en-US" sz="1050" dirty="0" smtClean="0"/>
              <a:t>[SLK2008]</a:t>
            </a:r>
            <a:endParaRPr lang="en-US" sz="1050" dirty="0"/>
          </a:p>
        </p:txBody>
      </p:sp>
      <p:sp>
        <p:nvSpPr>
          <p:cNvPr id="7" name="TextBox 6"/>
          <p:cNvSpPr txBox="1"/>
          <p:nvPr/>
        </p:nvSpPr>
        <p:spPr>
          <a:xfrm>
            <a:off x="2288833" y="1269016"/>
            <a:ext cx="737411" cy="253916"/>
          </a:xfrm>
          <a:prstGeom prst="rect">
            <a:avLst/>
          </a:prstGeom>
          <a:noFill/>
        </p:spPr>
        <p:txBody>
          <a:bodyPr wrap="none" rtlCol="0">
            <a:spAutoFit/>
          </a:bodyPr>
          <a:lstStyle/>
          <a:p>
            <a:r>
              <a:rPr lang="en-US" sz="1050" dirty="0" smtClean="0"/>
              <a:t>[Bec1999]</a:t>
            </a:r>
            <a:endParaRPr lang="en-US" sz="105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3675927"/>
            <a:ext cx="1315853" cy="1710321"/>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57200" y="1269016"/>
            <a:ext cx="1386747" cy="1710321"/>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3419958" y="1269016"/>
            <a:ext cx="4136328" cy="253916"/>
          </a:xfrm>
          <a:prstGeom prst="rect">
            <a:avLst/>
          </a:prstGeom>
          <a:noFill/>
        </p:spPr>
        <p:txBody>
          <a:bodyPr wrap="none" rtlCol="0">
            <a:spAutoFit/>
          </a:bodyPr>
          <a:lstStyle>
            <a:defPPr>
              <a:defRPr lang="en-US"/>
            </a:defPPr>
            <a:lvl1pPr>
              <a:defRPr sz="1050"/>
            </a:lvl1pPr>
          </a:lstStyle>
          <a:p>
            <a:r>
              <a:rPr lang="en-US" dirty="0"/>
              <a:t>Kent Beck, Extreme Programming Explained, Addison-Wesley, 2ed, 2000</a:t>
            </a:r>
          </a:p>
        </p:txBody>
      </p:sp>
      <p:sp>
        <p:nvSpPr>
          <p:cNvPr id="11" name="TextBox 10"/>
          <p:cNvSpPr txBox="1"/>
          <p:nvPr/>
        </p:nvSpPr>
        <p:spPr>
          <a:xfrm>
            <a:off x="3419959" y="3675885"/>
            <a:ext cx="4136328" cy="738664"/>
          </a:xfrm>
          <a:prstGeom prst="rect">
            <a:avLst/>
          </a:prstGeom>
          <a:noFill/>
        </p:spPr>
        <p:txBody>
          <a:bodyPr wrap="square" rtlCol="0">
            <a:spAutoFit/>
          </a:bodyPr>
          <a:lstStyle>
            <a:defPPr>
              <a:defRPr lang="en-US"/>
            </a:defPPr>
            <a:lvl1pPr>
              <a:defRPr sz="1050"/>
            </a:lvl1pPr>
          </a:lstStyle>
          <a:p>
            <a:r>
              <a:rPr lang="en-US" dirty="0" smtClean="0"/>
              <a:t>Kai </a:t>
            </a:r>
            <a:r>
              <a:rPr lang="en-US" dirty="0" err="1" smtClean="0"/>
              <a:t>Stapel</a:t>
            </a:r>
            <a:r>
              <a:rPr lang="en-US" dirty="0" smtClean="0"/>
              <a:t>, Daniel </a:t>
            </a:r>
            <a:r>
              <a:rPr lang="en-US" dirty="0" err="1" smtClean="0"/>
              <a:t>Lübke</a:t>
            </a:r>
            <a:r>
              <a:rPr lang="en-US" dirty="0" smtClean="0"/>
              <a:t>, Eric Knauss: </a:t>
            </a:r>
            <a:r>
              <a:rPr lang="en-US" dirty="0"/>
              <a:t>Best Practices in </a:t>
            </a:r>
            <a:r>
              <a:rPr lang="en-US" dirty="0" err="1"/>
              <a:t>eXtreme</a:t>
            </a:r>
            <a:r>
              <a:rPr lang="en-US" dirty="0"/>
              <a:t> Programming Course </a:t>
            </a:r>
            <a:r>
              <a:rPr lang="en-US" dirty="0" smtClean="0"/>
              <a:t>Design. In: </a:t>
            </a:r>
            <a:r>
              <a:rPr lang="en-US" i="1" dirty="0"/>
              <a:t>Proceedings of the 30th International Conference on Software Engineering (ICSE '08), </a:t>
            </a:r>
            <a:r>
              <a:rPr lang="en-US" i="1" dirty="0" err="1" smtClean="0"/>
              <a:t>Leibzig</a:t>
            </a:r>
            <a:r>
              <a:rPr lang="en-US" i="1" dirty="0" smtClean="0"/>
              <a:t>, Germany, pg. </a:t>
            </a:r>
            <a:r>
              <a:rPr lang="en-US" dirty="0"/>
              <a:t>769-</a:t>
            </a:r>
            <a:r>
              <a:rPr lang="en-US" dirty="0" smtClean="0"/>
              <a:t>776, </a:t>
            </a:r>
            <a:r>
              <a:rPr lang="en-US" b="1" dirty="0" smtClean="0"/>
              <a:t>2008</a:t>
            </a:r>
            <a:r>
              <a:rPr lang="en-US" dirty="0" smtClean="0"/>
              <a:t> </a:t>
            </a:r>
            <a:endParaRPr lang="en-US" dirty="0"/>
          </a:p>
        </p:txBody>
      </p:sp>
    </p:spTree>
    <p:extLst>
      <p:ext uri="{BB962C8B-B14F-4D97-AF65-F5344CB8AC3E}">
        <p14:creationId xmlns:p14="http://schemas.microsoft.com/office/powerpoint/2010/main" val="37263808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a:noFill/>
        </p:spPr>
        <p:txBody>
          <a:bodyPr>
            <a:normAutofit lnSpcReduction="10000"/>
          </a:bodyPr>
          <a:lstStyle/>
          <a:p>
            <a:pPr marL="0" indent="0">
              <a:buNone/>
            </a:pPr>
            <a:endParaRPr lang="en-US" dirty="0"/>
          </a:p>
          <a:p>
            <a:r>
              <a:rPr lang="en-US" dirty="0"/>
              <a:t>Develop </a:t>
            </a:r>
            <a:r>
              <a:rPr lang="en-US" dirty="0" smtClean="0"/>
              <a:t>software </a:t>
            </a:r>
            <a:r>
              <a:rPr lang="en-US" dirty="0"/>
              <a:t>for a </a:t>
            </a:r>
            <a:r>
              <a:rPr lang="en-US" dirty="0" smtClean="0"/>
              <a:t>customer</a:t>
            </a:r>
          </a:p>
          <a:p>
            <a:endParaRPr lang="en-US" dirty="0" smtClean="0"/>
          </a:p>
          <a:p>
            <a:r>
              <a:rPr lang="en-US" dirty="0" smtClean="0"/>
              <a:t>Work </a:t>
            </a:r>
            <a:r>
              <a:rPr lang="en-US" dirty="0"/>
              <a:t>in predetermined teams </a:t>
            </a:r>
            <a:endParaRPr lang="en-US" dirty="0" smtClean="0"/>
          </a:p>
          <a:p>
            <a:pPr lvl="1"/>
            <a:r>
              <a:rPr lang="en-US" dirty="0">
                <a:hlinkClick r:id="rId2"/>
              </a:rPr>
              <a:t>https://github.com/oerich/EDA397/wiki/Groupings-of-</a:t>
            </a:r>
            <a:r>
              <a:rPr lang="en-US" dirty="0" smtClean="0">
                <a:hlinkClick r:id="rId2"/>
              </a:rPr>
              <a:t>Teams</a:t>
            </a:r>
            <a:endParaRPr lang="en-US" dirty="0"/>
          </a:p>
          <a:p>
            <a:pPr lvl="1"/>
            <a:r>
              <a:rPr lang="en-US" dirty="0"/>
              <a:t>You will be assigned teams </a:t>
            </a:r>
            <a:endParaRPr lang="en-US" dirty="0" smtClean="0"/>
          </a:p>
          <a:p>
            <a:pPr lvl="1"/>
            <a:r>
              <a:rPr lang="en-US" dirty="0" smtClean="0"/>
              <a:t>Focus on agile practices and methodology </a:t>
            </a:r>
          </a:p>
          <a:p>
            <a:pPr lvl="1"/>
            <a:r>
              <a:rPr lang="en-US" dirty="0" smtClean="0"/>
              <a:t>You meet </a:t>
            </a:r>
            <a:r>
              <a:rPr lang="en-US" dirty="0"/>
              <a:t>with the customer </a:t>
            </a:r>
            <a:r>
              <a:rPr lang="en-US" dirty="0" smtClean="0"/>
              <a:t>this Thursday</a:t>
            </a:r>
          </a:p>
          <a:p>
            <a:pPr lvl="2"/>
            <a:r>
              <a:rPr lang="en-US" dirty="0" smtClean="0"/>
              <a:t>and </a:t>
            </a:r>
            <a:r>
              <a:rPr lang="en-US" dirty="0"/>
              <a:t>get all the details! </a:t>
            </a:r>
            <a:endParaRPr lang="en-US" dirty="0" smtClean="0"/>
          </a:p>
          <a:p>
            <a:pPr lvl="1"/>
            <a:endParaRPr lang="en-US" dirty="0" smtClean="0"/>
          </a:p>
          <a:p>
            <a:r>
              <a:rPr lang="en-US" dirty="0"/>
              <a:t>We strive to create a realistic scenario/ environment </a:t>
            </a:r>
            <a:endParaRPr lang="en-US" dirty="0" smtClean="0"/>
          </a:p>
          <a:p>
            <a:pPr lvl="1"/>
            <a:r>
              <a:rPr lang="en-US" dirty="0" smtClean="0"/>
              <a:t>We </a:t>
            </a:r>
            <a:r>
              <a:rPr lang="en-US" dirty="0"/>
              <a:t>rely on a number of real-world services and tools, e.g. </a:t>
            </a:r>
            <a:endParaRPr lang="en-US" dirty="0" smtClean="0"/>
          </a:p>
          <a:p>
            <a:pPr lvl="1"/>
            <a:r>
              <a:rPr lang="en-US" dirty="0" smtClean="0"/>
              <a:t>Android </a:t>
            </a:r>
            <a:r>
              <a:rPr lang="en-US" dirty="0"/>
              <a:t>(SDK</a:t>
            </a:r>
            <a:r>
              <a:rPr lang="en-US" dirty="0" smtClean="0"/>
              <a:t>), </a:t>
            </a:r>
            <a:r>
              <a:rPr lang="en-US" dirty="0" err="1" smtClean="0"/>
              <a:t>GitHub</a:t>
            </a:r>
            <a:r>
              <a:rPr lang="en-US" dirty="0" smtClean="0"/>
              <a:t>, </a:t>
            </a:r>
            <a:r>
              <a:rPr lang="en-US" dirty="0" err="1" smtClean="0"/>
              <a:t>Trello</a:t>
            </a:r>
            <a:r>
              <a:rPr lang="en-US" dirty="0" smtClean="0"/>
              <a:t>, (perhaps Jenkins, </a:t>
            </a:r>
            <a:r>
              <a:rPr lang="en-US" dirty="0" err="1" smtClean="0"/>
              <a:t>Gerrit</a:t>
            </a:r>
            <a:r>
              <a:rPr lang="en-US" dirty="0" smtClean="0"/>
              <a:t>, </a:t>
            </a:r>
            <a:r>
              <a:rPr lang="en-US" dirty="0" err="1" smtClean="0"/>
              <a:t>SonarCube</a:t>
            </a:r>
            <a:r>
              <a:rPr lang="en-US" dirty="0" smtClean="0"/>
              <a:t>…)</a:t>
            </a:r>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4750820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setup</a:t>
            </a:r>
            <a:endParaRPr lang="en-US" dirty="0"/>
          </a:p>
        </p:txBody>
      </p:sp>
      <p:sp>
        <p:nvSpPr>
          <p:cNvPr id="3" name="Content Placeholder 2"/>
          <p:cNvSpPr>
            <a:spLocks noGrp="1"/>
          </p:cNvSpPr>
          <p:nvPr>
            <p:ph idx="1"/>
          </p:nvPr>
        </p:nvSpPr>
        <p:spPr/>
        <p:txBody>
          <a:bodyPr/>
          <a:lstStyle/>
          <a:p>
            <a:r>
              <a:rPr lang="en-US" dirty="0" smtClean="0"/>
              <a:t>Three sprints</a:t>
            </a:r>
          </a:p>
          <a:p>
            <a:endParaRPr lang="en-US" dirty="0"/>
          </a:p>
          <a:p>
            <a:r>
              <a:rPr lang="en-US" dirty="0" smtClean="0"/>
              <a:t>Sprint 1: Getting started</a:t>
            </a:r>
          </a:p>
          <a:p>
            <a:endParaRPr lang="en-US" dirty="0"/>
          </a:p>
          <a:p>
            <a:r>
              <a:rPr lang="en-US" dirty="0" smtClean="0"/>
              <a:t>Sprint 2: Getting work done</a:t>
            </a:r>
          </a:p>
          <a:p>
            <a:endParaRPr lang="en-US" dirty="0"/>
          </a:p>
          <a:p>
            <a:r>
              <a:rPr lang="en-US" dirty="0" smtClean="0"/>
              <a:t>Sprint 3: Theory and advanced concepts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35612129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46672112"/>
              </p:ext>
            </p:extLst>
          </p:nvPr>
        </p:nvGraphicFramePr>
        <p:xfrm>
          <a:off x="457200" y="90805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Knowledge and understanding</a:t>
                      </a:r>
                      <a:endParaRPr lang="en-US" dirty="0"/>
                    </a:p>
                  </a:txBody>
                  <a:tcPr/>
                </a:tc>
                <a:tc>
                  <a:txBody>
                    <a:bodyPr/>
                    <a:lstStyle/>
                    <a:p>
                      <a:r>
                        <a:rPr lang="en-US" dirty="0" smtClean="0"/>
                        <a:t>Skills and ability</a:t>
                      </a:r>
                      <a:endParaRPr lang="en-US" dirty="0"/>
                    </a:p>
                  </a:txBody>
                  <a:tcPr/>
                </a:tc>
                <a:tc>
                  <a:txBody>
                    <a:bodyPr/>
                    <a:lstStyle/>
                    <a:p>
                      <a:r>
                        <a:rPr lang="en-US" dirty="0" err="1" smtClean="0"/>
                        <a:t>Judgement</a:t>
                      </a:r>
                      <a:r>
                        <a:rPr lang="en-US" dirty="0" smtClean="0"/>
                        <a:t> and approach</a:t>
                      </a:r>
                      <a:endParaRPr lang="en-US" dirty="0"/>
                    </a:p>
                  </a:txBody>
                  <a:tcPr/>
                </a:tc>
              </a:tr>
              <a:tr h="370840">
                <a:tc>
                  <a:txBody>
                    <a:bodyPr/>
                    <a:lstStyle/>
                    <a:p>
                      <a:r>
                        <a:rPr lang="en-US" dirty="0" smtClean="0"/>
                        <a:t>Compare agile and traditional </a:t>
                      </a:r>
                      <a:r>
                        <a:rPr lang="en-US" dirty="0" err="1" smtClean="0"/>
                        <a:t>softw</a:t>
                      </a:r>
                      <a:r>
                        <a:rPr lang="en-US" dirty="0" smtClean="0"/>
                        <a:t>. </a:t>
                      </a:r>
                      <a:r>
                        <a:rPr lang="en-US" dirty="0" err="1" smtClean="0"/>
                        <a:t>dev</a:t>
                      </a:r>
                      <a:r>
                        <a:rPr lang="en-US" dirty="0" smtClean="0"/>
                        <a:t>,</a:t>
                      </a:r>
                      <a:endParaRPr lang="en-US" dirty="0"/>
                    </a:p>
                  </a:txBody>
                  <a:tcPr>
                    <a:solidFill>
                      <a:srgbClr val="CCFFCC"/>
                    </a:solidFill>
                  </a:tcPr>
                </a:tc>
                <a:tc>
                  <a:txBody>
                    <a:bodyPr/>
                    <a:lstStyle/>
                    <a:p>
                      <a:r>
                        <a:rPr lang="en-US" dirty="0" smtClean="0"/>
                        <a:t>Forming a team organically</a:t>
                      </a:r>
                      <a:endParaRPr lang="en-US" dirty="0"/>
                    </a:p>
                  </a:txBody>
                  <a:tcPr>
                    <a:solidFill>
                      <a:schemeClr val="accent5">
                        <a:lumMod val="20000"/>
                        <a:lumOff val="80000"/>
                      </a:schemeClr>
                    </a:solidFill>
                  </a:tcPr>
                </a:tc>
                <a:tc>
                  <a:txBody>
                    <a:bodyPr/>
                    <a:lstStyle/>
                    <a:p>
                      <a:r>
                        <a:rPr lang="en-US" dirty="0" smtClean="0"/>
                        <a:t>Explain: people/</a:t>
                      </a:r>
                      <a:r>
                        <a:rPr lang="en-US" dirty="0" err="1" smtClean="0"/>
                        <a:t>commun</a:t>
                      </a:r>
                      <a:r>
                        <a:rPr lang="en-US" dirty="0" smtClean="0"/>
                        <a:t>.</a:t>
                      </a:r>
                      <a:r>
                        <a:rPr lang="en-US" baseline="0" dirty="0" smtClean="0"/>
                        <a:t> centric dev.</a:t>
                      </a:r>
                      <a:endParaRPr lang="en-US" dirty="0"/>
                    </a:p>
                  </a:txBody>
                  <a:tcPr>
                    <a:solidFill>
                      <a:srgbClr val="F2DCDB"/>
                    </a:solidFill>
                  </a:tcPr>
                </a:tc>
              </a:tr>
              <a:tr h="370840">
                <a:tc>
                  <a:txBody>
                    <a:bodyPr/>
                    <a:lstStyle/>
                    <a:p>
                      <a:r>
                        <a:rPr lang="en-US" dirty="0" smtClean="0"/>
                        <a:t>Relate lean and agile development</a:t>
                      </a:r>
                      <a:endParaRPr lang="en-US" dirty="0"/>
                    </a:p>
                  </a:txBody>
                  <a:tcPr>
                    <a:solidFill>
                      <a:schemeClr val="accent2">
                        <a:lumMod val="20000"/>
                        <a:lumOff val="80000"/>
                      </a:schemeClr>
                    </a:solidFill>
                  </a:tcPr>
                </a:tc>
                <a:tc>
                  <a:txBody>
                    <a:bodyPr/>
                    <a:lstStyle/>
                    <a:p>
                      <a:r>
                        <a:rPr lang="en-US" dirty="0" smtClean="0"/>
                        <a:t>Collaborate</a:t>
                      </a:r>
                      <a:r>
                        <a:rPr lang="en-US" baseline="0" dirty="0" smtClean="0"/>
                        <a:t> in small software dev. teams</a:t>
                      </a:r>
                      <a:endParaRPr lang="en-US" dirty="0"/>
                    </a:p>
                  </a:txBody>
                  <a:tcPr>
                    <a:solidFill>
                      <a:schemeClr val="accent5">
                        <a:lumMod val="20000"/>
                        <a:lumOff val="80000"/>
                      </a:schemeClr>
                    </a:solidFill>
                  </a:tcPr>
                </a:tc>
                <a:tc>
                  <a:txBody>
                    <a:bodyPr/>
                    <a:lstStyle/>
                    <a:p>
                      <a:r>
                        <a:rPr lang="en-US" dirty="0" smtClean="0"/>
                        <a:t>Apply fact: people drive project success</a:t>
                      </a:r>
                      <a:endParaRPr lang="en-US" dirty="0"/>
                    </a:p>
                  </a:txBody>
                  <a:tcPr>
                    <a:solidFill>
                      <a:srgbClr val="F2DCDB"/>
                    </a:solidFill>
                  </a:tcPr>
                </a:tc>
              </a:tr>
              <a:tr h="370840">
                <a:tc>
                  <a:txBody>
                    <a:bodyPr/>
                    <a:lstStyle/>
                    <a:p>
                      <a:r>
                        <a:rPr lang="en-US" dirty="0" smtClean="0"/>
                        <a:t>Contrast</a:t>
                      </a:r>
                      <a:r>
                        <a:rPr lang="en-US" baseline="0" dirty="0" smtClean="0"/>
                        <a:t> different agile methodologies</a:t>
                      </a:r>
                      <a:endParaRPr lang="en-US" dirty="0"/>
                    </a:p>
                  </a:txBody>
                  <a:tcPr>
                    <a:solidFill>
                      <a:schemeClr val="accent2">
                        <a:lumMod val="20000"/>
                        <a:lumOff val="80000"/>
                      </a:schemeClr>
                    </a:solidFill>
                  </a:tcPr>
                </a:tc>
                <a:tc>
                  <a:txBody>
                    <a:bodyPr/>
                    <a:lstStyle/>
                    <a:p>
                      <a:r>
                        <a:rPr lang="en-US" dirty="0" smtClean="0"/>
                        <a:t>Interact</a:t>
                      </a:r>
                      <a:r>
                        <a:rPr lang="en-US" baseline="0" dirty="0" smtClean="0"/>
                        <a:t> and show progress continuously</a:t>
                      </a:r>
                      <a:endParaRPr lang="en-US" dirty="0"/>
                    </a:p>
                  </a:txBody>
                  <a:tcPr>
                    <a:solidFill>
                      <a:schemeClr val="accent5">
                        <a:lumMod val="20000"/>
                        <a:lumOff val="80000"/>
                      </a:schemeClr>
                    </a:solidFill>
                  </a:tcPr>
                </a:tc>
                <a:tc>
                  <a:txBody>
                    <a:bodyPr/>
                    <a:lstStyle/>
                    <a:p>
                      <a:r>
                        <a:rPr lang="en-US" dirty="0" smtClean="0"/>
                        <a:t>Describe: No single methodology fits all</a:t>
                      </a:r>
                      <a:endParaRPr lang="en-US" dirty="0"/>
                    </a:p>
                  </a:txBody>
                  <a:tcPr>
                    <a:solidFill>
                      <a:srgbClr val="F2DCDB"/>
                    </a:solidFill>
                  </a:tcPr>
                </a:tc>
              </a:tr>
              <a:tr h="370840">
                <a:tc>
                  <a:txBody>
                    <a:bodyPr/>
                    <a:lstStyle/>
                    <a:p>
                      <a:r>
                        <a:rPr lang="en-US" dirty="0" smtClean="0"/>
                        <a:t>Use the agile manifest and its accompanying principles</a:t>
                      </a:r>
                      <a:endParaRPr lang="en-US" dirty="0"/>
                    </a:p>
                  </a:txBody>
                  <a:tcPr>
                    <a:solidFill>
                      <a:srgbClr val="CCFFCC"/>
                    </a:solidFill>
                  </a:tcPr>
                </a:tc>
                <a:tc>
                  <a:txBody>
                    <a:bodyPr/>
                    <a:lstStyle/>
                    <a:p>
                      <a:r>
                        <a:rPr lang="en-US" dirty="0" smtClean="0"/>
                        <a:t>Develop SW</a:t>
                      </a:r>
                      <a:r>
                        <a:rPr lang="en-US" baseline="0" dirty="0" smtClean="0"/>
                        <a:t> using small and frequent iterations</a:t>
                      </a:r>
                      <a:endParaRPr lang="en-US" dirty="0"/>
                    </a:p>
                  </a:txBody>
                  <a:tcPr>
                    <a:solidFill>
                      <a:schemeClr val="accent5">
                        <a:lumMod val="20000"/>
                        <a:lumOff val="80000"/>
                      </a:schemeClr>
                    </a:solidFill>
                  </a:tcPr>
                </a:tc>
                <a:tc>
                  <a:txBody>
                    <a:bodyPr/>
                    <a:lstStyle/>
                    <a:p>
                      <a:r>
                        <a:rPr lang="en-US" dirty="0" smtClean="0"/>
                        <a:t>Discuss: methodology needs to adopt to culture </a:t>
                      </a:r>
                      <a:endParaRPr lang="en-US" dirty="0"/>
                    </a:p>
                  </a:txBody>
                  <a:tcPr>
                    <a:solidFill>
                      <a:srgbClr val="F2DCDB"/>
                    </a:solidFill>
                  </a:tcPr>
                </a:tc>
              </a:tr>
              <a:tr h="370840">
                <a:tc>
                  <a:txBody>
                    <a:bodyPr/>
                    <a:lstStyle/>
                    <a:p>
                      <a:r>
                        <a:rPr lang="en-US" dirty="0" smtClean="0"/>
                        <a:t>Discuss what is different</a:t>
                      </a:r>
                      <a:r>
                        <a:rPr lang="en-US" baseline="0" dirty="0" smtClean="0"/>
                        <a:t> when leading an agile team</a:t>
                      </a:r>
                      <a:endParaRPr lang="en-US" dirty="0"/>
                    </a:p>
                  </a:txBody>
                  <a:tcPr>
                    <a:solidFill>
                      <a:srgbClr val="F2DCDB"/>
                    </a:solidFill>
                  </a:tcPr>
                </a:tc>
                <a:tc>
                  <a:txBody>
                    <a:bodyPr/>
                    <a:lstStyle/>
                    <a:p>
                      <a:r>
                        <a:rPr lang="en-US" dirty="0" smtClean="0"/>
                        <a:t>Use test-driven dev. and automated tests</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Refactor a program/design</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Be member of agile team</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Incremental planning using user stories</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
        <p:nvSpPr>
          <p:cNvPr id="7" name="TextBox 6"/>
          <p:cNvSpPr txBox="1"/>
          <p:nvPr/>
        </p:nvSpPr>
        <p:spPr>
          <a:xfrm rot="16200000">
            <a:off x="-230624" y="3253511"/>
            <a:ext cx="929461" cy="369332"/>
          </a:xfrm>
          <a:prstGeom prst="rect">
            <a:avLst/>
          </a:prstGeom>
          <a:noFill/>
        </p:spPr>
        <p:txBody>
          <a:bodyPr wrap="none" rtlCol="0">
            <a:spAutoFit/>
          </a:bodyPr>
          <a:lstStyle/>
          <a:p>
            <a:r>
              <a:rPr lang="en-US" b="1" dirty="0" smtClean="0"/>
              <a:t>Sprint 1</a:t>
            </a:r>
            <a:endParaRPr lang="en-US" b="1" dirty="0"/>
          </a:p>
        </p:txBody>
      </p:sp>
      <p:sp>
        <p:nvSpPr>
          <p:cNvPr id="8" name="TextBox 7"/>
          <p:cNvSpPr txBox="1"/>
          <p:nvPr/>
        </p:nvSpPr>
        <p:spPr>
          <a:xfrm rot="16200000">
            <a:off x="2506495" y="5480894"/>
            <a:ext cx="929461" cy="369332"/>
          </a:xfrm>
          <a:prstGeom prst="rect">
            <a:avLst/>
          </a:prstGeom>
          <a:noFill/>
        </p:spPr>
        <p:txBody>
          <a:bodyPr wrap="none" rtlCol="0">
            <a:spAutoFit/>
          </a:bodyPr>
          <a:lstStyle/>
          <a:p>
            <a:r>
              <a:rPr lang="en-US" b="1" dirty="0" smtClean="0"/>
              <a:t>Sprint 2</a:t>
            </a:r>
            <a:endParaRPr lang="en-US" b="1" dirty="0"/>
          </a:p>
        </p:txBody>
      </p:sp>
      <p:sp>
        <p:nvSpPr>
          <p:cNvPr id="9" name="TextBox 8"/>
          <p:cNvSpPr txBox="1"/>
          <p:nvPr/>
        </p:nvSpPr>
        <p:spPr>
          <a:xfrm rot="16200000">
            <a:off x="8406736" y="2476450"/>
            <a:ext cx="929461" cy="369332"/>
          </a:xfrm>
          <a:prstGeom prst="rect">
            <a:avLst/>
          </a:prstGeom>
          <a:noFill/>
        </p:spPr>
        <p:txBody>
          <a:bodyPr wrap="none" rtlCol="0">
            <a:spAutoFit/>
          </a:bodyPr>
          <a:lstStyle/>
          <a:p>
            <a:r>
              <a:rPr lang="en-US" b="1" dirty="0" smtClean="0"/>
              <a:t>Sprint 3</a:t>
            </a:r>
            <a:endParaRPr lang="en-US" b="1" dirty="0"/>
          </a:p>
        </p:txBody>
      </p:sp>
    </p:spTree>
    <p:extLst>
      <p:ext uri="{BB962C8B-B14F-4D97-AF65-F5344CB8AC3E}">
        <p14:creationId xmlns:p14="http://schemas.microsoft.com/office/powerpoint/2010/main" val="33672273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a:t>
            </a:r>
            <a:endParaRPr lang="en-US" dirty="0"/>
          </a:p>
        </p:txBody>
      </p:sp>
      <p:sp>
        <p:nvSpPr>
          <p:cNvPr id="3" name="Content Placeholder 2"/>
          <p:cNvSpPr>
            <a:spLocks noGrp="1"/>
          </p:cNvSpPr>
          <p:nvPr>
            <p:ph idx="1"/>
          </p:nvPr>
        </p:nvSpPr>
        <p:spPr/>
        <p:txBody>
          <a:bodyPr/>
          <a:lstStyle/>
          <a:p>
            <a:r>
              <a:rPr lang="en-US" dirty="0" smtClean="0"/>
              <a:t>More choice in project part</a:t>
            </a:r>
          </a:p>
          <a:p>
            <a:endParaRPr lang="en-US" dirty="0" smtClean="0"/>
          </a:p>
          <a:p>
            <a:r>
              <a:rPr lang="en-US" dirty="0" smtClean="0"/>
              <a:t>Different course book</a:t>
            </a:r>
          </a:p>
          <a:p>
            <a:pPr lvl="1"/>
            <a:r>
              <a:rPr lang="en-US" dirty="0" smtClean="0"/>
              <a:t>More hands-on, more critical</a:t>
            </a:r>
          </a:p>
          <a:p>
            <a:pPr lvl="1"/>
            <a:endParaRPr lang="en-US" dirty="0"/>
          </a:p>
          <a:p>
            <a:r>
              <a:rPr lang="en-US" dirty="0" smtClean="0"/>
              <a:t>Updated slides (ongoing)</a:t>
            </a:r>
          </a:p>
          <a:p>
            <a:endParaRPr lang="en-US" dirty="0"/>
          </a:p>
          <a:p>
            <a:r>
              <a:rPr lang="en-US" dirty="0" smtClean="0"/>
              <a:t>Updated reading list (ongoing)</a:t>
            </a:r>
          </a:p>
          <a:p>
            <a:pPr lvl="1"/>
            <a:r>
              <a:rPr lang="en-US" dirty="0" smtClean="0"/>
              <a:t>Nothing will be added!</a:t>
            </a:r>
          </a:p>
          <a:p>
            <a:pPr lvl="1"/>
            <a:r>
              <a:rPr lang="en-US" dirty="0" smtClean="0"/>
              <a:t>We will indicate which of the papers will not be on the exam</a:t>
            </a:r>
          </a:p>
          <a:p>
            <a:pPr lvl="1"/>
            <a:endParaRPr lang="en-US" dirty="0"/>
          </a:p>
          <a:p>
            <a:r>
              <a:rPr lang="en-US" dirty="0" smtClean="0"/>
              <a:t>Much better timeline</a:t>
            </a:r>
          </a:p>
          <a:p>
            <a:pPr lvl="1"/>
            <a:r>
              <a:rPr lang="en-US" dirty="0" smtClean="0"/>
              <a:t>First iteration done before </a:t>
            </a:r>
            <a:r>
              <a:rPr lang="en-US" dirty="0"/>
              <a:t>E</a:t>
            </a:r>
            <a:r>
              <a:rPr lang="en-US" dirty="0" smtClean="0"/>
              <a:t>aster break!</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6520815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Getting started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a:ext>
            </a:extLst>
          </a:blip>
          <a:srcRect/>
          <a:stretch>
            <a:fillRect/>
          </a:stretch>
        </p:blipFill>
        <p:spPr/>
      </p:pic>
      <p:sp>
        <p:nvSpPr>
          <p:cNvPr id="5" name="Rectangle 4"/>
          <p:cNvSpPr/>
          <p:nvPr/>
        </p:nvSpPr>
        <p:spPr>
          <a:xfrm>
            <a:off x="5631031" y="5972782"/>
            <a:ext cx="3055769" cy="246221"/>
          </a:xfrm>
          <a:prstGeom prst="rect">
            <a:avLst/>
          </a:prstGeom>
        </p:spPr>
        <p:txBody>
          <a:bodyPr wrap="square">
            <a:spAutoFit/>
          </a:bodyPr>
          <a:lstStyle/>
          <a:p>
            <a:r>
              <a:rPr lang="en-US" sz="1000" dirty="0" smtClean="0">
                <a:solidFill>
                  <a:srgbClr val="FFFFFF"/>
                </a:solidFill>
              </a:rPr>
              <a:t>http://</a:t>
            </a:r>
            <a:r>
              <a:rPr lang="en-US" sz="1000" dirty="0" err="1" smtClean="0">
                <a:solidFill>
                  <a:srgbClr val="FFFFFF"/>
                </a:solidFill>
              </a:rPr>
              <a:t>commons.wikimedia.org</a:t>
            </a:r>
            <a:r>
              <a:rPr lang="en-US" sz="1000" dirty="0" smtClean="0">
                <a:solidFill>
                  <a:srgbClr val="FFFFFF"/>
                </a:solidFill>
              </a:rPr>
              <a:t>/wiki/File:Sprint_01.jpg</a:t>
            </a:r>
            <a:endParaRPr lang="en-US" sz="1000" dirty="0">
              <a:solidFill>
                <a:srgbClr val="FFFFFF"/>
              </a:solidFill>
            </a:endParaRPr>
          </a:p>
        </p:txBody>
      </p:sp>
      <p:sp>
        <p:nvSpPr>
          <p:cNvPr id="6" name="Footer Placeholder 5"/>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91974DF9-AD47-4691-BA21-BBFCE3637A9A}"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98193183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2035</TotalTime>
  <Words>3823</Words>
  <Application>Microsoft Macintosh PowerPoint</Application>
  <PresentationFormat>On-screen Show (4:3)</PresentationFormat>
  <Paragraphs>699</Paragraphs>
  <Slides>45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Calibri</vt:lpstr>
      <vt:lpstr>Georgia</vt:lpstr>
      <vt:lpstr>Mangal</vt:lpstr>
      <vt:lpstr>Wingdings</vt:lpstr>
      <vt:lpstr>Arial</vt:lpstr>
      <vt:lpstr>Chalmers-Gu</vt:lpstr>
      <vt:lpstr>Vorlage</vt:lpstr>
      <vt:lpstr>Agile Software Development (DIT191 / EDA397)</vt:lpstr>
      <vt:lpstr>Course setup</vt:lpstr>
      <vt:lpstr>Course setup (Practical details)</vt:lpstr>
      <vt:lpstr>Examination</vt:lpstr>
      <vt:lpstr>Project</vt:lpstr>
      <vt:lpstr>Course setup</vt:lpstr>
      <vt:lpstr>Course Objectives</vt:lpstr>
      <vt:lpstr>Changes since last year</vt:lpstr>
      <vt:lpstr>Sprint 1: Getting started</vt:lpstr>
      <vt:lpstr>What is agility in Software Development?</vt:lpstr>
      <vt:lpstr>Motivation</vt:lpstr>
      <vt:lpstr>PowerPoint Presentation</vt:lpstr>
      <vt:lpstr>Where are we coming from?</vt:lpstr>
      <vt:lpstr>Systematic sequential development</vt:lpstr>
      <vt:lpstr>Towards concurrent development</vt:lpstr>
      <vt:lpstr>PowerPoint Presentation</vt:lpstr>
      <vt:lpstr>Agile Manifesto</vt:lpstr>
      <vt:lpstr>What is agile? What is not?</vt:lpstr>
      <vt:lpstr>Agile Values</vt:lpstr>
      <vt:lpstr>PowerPoint Presentation</vt:lpstr>
      <vt:lpstr>Agile Principles</vt:lpstr>
      <vt:lpstr>Agile Principles</vt:lpstr>
      <vt:lpstr>Agile Principles</vt:lpstr>
      <vt:lpstr>Agile Principles</vt:lpstr>
      <vt:lpstr>Agile Principles</vt:lpstr>
      <vt:lpstr>Agile Principles – Revised list  (according to [Mey2014])</vt:lpstr>
      <vt:lpstr>Agile Roles</vt:lpstr>
      <vt:lpstr>One Agile Method: Extreme Programming</vt:lpstr>
      <vt:lpstr>Agile Methods: eXtreme Programming (XP)</vt:lpstr>
      <vt:lpstr>            XP:   </vt:lpstr>
      <vt:lpstr>XP Practices</vt:lpstr>
      <vt:lpstr>Agile Principles and Practices</vt:lpstr>
      <vt:lpstr>On-Site Customer</vt:lpstr>
      <vt:lpstr>Planning Game</vt:lpstr>
      <vt:lpstr>Continuous Integration</vt:lpstr>
      <vt:lpstr>Simple Design</vt:lpstr>
      <vt:lpstr>Small releases</vt:lpstr>
      <vt:lpstr>Metaphor</vt:lpstr>
      <vt:lpstr>Testing</vt:lpstr>
      <vt:lpstr>Refactoring</vt:lpstr>
      <vt:lpstr>Pair Programming</vt:lpstr>
      <vt:lpstr>Collective Code Ownership</vt:lpstr>
      <vt:lpstr>Sustainable pace (aka 40h week)</vt:lpstr>
      <vt:lpstr>Coding Standards</vt:lpstr>
      <vt:lpstr>References</vt:lpstr>
    </vt:vector>
  </TitlesOfParts>
  <Manager/>
  <Company>Chalmers | University of Gothenburg</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 (DIT191 / EDA397)</dc:title>
  <dc:subject/>
  <dc:creator>Eric Knauss</dc:creator>
  <cp:keywords/>
  <dc:description/>
  <cp:lastModifiedBy>Eric Knauss</cp:lastModifiedBy>
  <cp:revision>36</cp:revision>
  <dcterms:created xsi:type="dcterms:W3CDTF">2014-03-17T22:18:24Z</dcterms:created>
  <dcterms:modified xsi:type="dcterms:W3CDTF">2017-03-21T13:19:50Z</dcterms:modified>
  <cp:category/>
</cp:coreProperties>
</file>