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5" r:id="rId1"/>
    <p:sldMasterId id="2147483840" r:id="rId2"/>
  </p:sldMasterIdLst>
  <p:notesMasterIdLst>
    <p:notesMasterId r:id="rId10"/>
  </p:notesMasterIdLst>
  <p:sldIdLst>
    <p:sldId id="315" r:id="rId3"/>
    <p:sldId id="316" r:id="rId4"/>
    <p:sldId id="328" r:id="rId5"/>
    <p:sldId id="317" r:id="rId6"/>
    <p:sldId id="329" r:id="rId7"/>
    <p:sldId id="326" r:id="rId8"/>
    <p:sldId id="33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491"/>
    <p:restoredTop sz="86280"/>
  </p:normalViewPr>
  <p:slideViewPr>
    <p:cSldViewPr snapToGrid="0" snapToObjects="1">
      <p:cViewPr>
        <p:scale>
          <a:sx n="86" d="100"/>
          <a:sy n="86" d="100"/>
        </p:scale>
        <p:origin x="222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4ADB6B-7AAE-E24E-AEE4-31A0BE43F75F}" type="datetimeFigureOut">
              <a:rPr lang="en-US" smtClean="0"/>
              <a:t>5/19/17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37945F-13FA-1D4F-842B-F55F971CF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45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52017" y="6146386"/>
            <a:ext cx="5562413" cy="71161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>
                <a:solidFill>
                  <a:prstClr val="black">
                    <a:tint val="75000"/>
                  </a:prstClr>
                </a:solidFill>
              </a:rPr>
              <a:t>3/31/17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Eric Knauss - Continuous X 4 WASP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74B8-E05E-194A-B83E-2067B031ADB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>
                <a:solidFill>
                  <a:prstClr val="black">
                    <a:tint val="75000"/>
                  </a:prstClr>
                </a:solidFill>
              </a:rPr>
              <a:t>3/31/17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Eric Knauss - Continuous X 4 WASP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74B8-E05E-194A-B83E-2067B031ADB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on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3600" y="1763567"/>
            <a:ext cx="8219880" cy="4147200"/>
          </a:xfrm>
        </p:spPr>
        <p:txBody>
          <a:bodyPr/>
          <a:lstStyle>
            <a:lvl1pPr>
              <a:defRPr i="0" baseline="0"/>
            </a:lvl1pPr>
          </a:lstStyle>
          <a:p>
            <a:pPr lvl="0"/>
            <a:r>
              <a:rPr lang="en-US" dirty="0" smtClean="0"/>
              <a:t>Click corresponding icon to insert media or click here to add bullet list or to insert previously copied objects or text.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3600" y="569219"/>
            <a:ext cx="7247880" cy="77760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>
            <a:lvl1pPr>
              <a:defRPr b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noProof="0" dirty="0" smtClean="0"/>
              <a:t>add title, one row</a:t>
            </a:r>
            <a:endParaRPr lang="en-GB" noProof="0" dirty="0"/>
          </a:p>
        </p:txBody>
      </p:sp>
      <p:sp>
        <p:nvSpPr>
          <p:cNvPr id="18" name="Date Placeholder 4"/>
          <p:cNvSpPr>
            <a:spLocks noGrp="1"/>
          </p:cNvSpPr>
          <p:nvPr>
            <p:ph type="dt" sz="half" idx="10"/>
          </p:nvPr>
        </p:nvSpPr>
        <p:spPr>
          <a:xfrm>
            <a:off x="453602" y="6431828"/>
            <a:ext cx="615768" cy="163294"/>
          </a:xfrm>
        </p:spPr>
        <p:txBody>
          <a:bodyPr/>
          <a:lstStyle/>
          <a:p>
            <a:r>
              <a:rPr lang="sv-SE" smtClean="0">
                <a:solidFill>
                  <a:prstClr val="black">
                    <a:tint val="75000"/>
                  </a:prstClr>
                </a:solidFill>
              </a:rPr>
              <a:t>3/31/17</a:t>
            </a:r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7480" y="6431828"/>
            <a:ext cx="1296000" cy="163294"/>
          </a:xfrm>
          <a:prstGeom prst="rect">
            <a:avLst/>
          </a:prstGeom>
        </p:spPr>
        <p:txBody>
          <a:bodyPr vert="horz" wrap="none" lIns="0" tIns="0" rIns="0" bIns="0" rtlCol="0" anchor="t"/>
          <a:lstStyle>
            <a:lvl1pPr algn="r">
              <a:defRPr sz="906">
                <a:solidFill>
                  <a:schemeClr val="tx1"/>
                </a:solidFill>
              </a:defRPr>
            </a:lvl1pPr>
          </a:lstStyle>
          <a:p>
            <a:fld id="{6F67B5D9-DB62-4DEA-AF3E-B11D0AE898D7}" type="slidenum">
              <a:rPr lang="sv-SE" smtClean="0">
                <a:solidFill>
                  <a:prstClr val="black"/>
                </a:solidFill>
              </a:rPr>
              <a:pPr/>
              <a:t>‹#›</a:t>
            </a:fld>
            <a:endParaRPr lang="sv-SE">
              <a:solidFill>
                <a:prstClr val="black"/>
              </a:solidFill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71309" y="440557"/>
            <a:ext cx="1323023" cy="1030606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, with image to th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body" idx="1"/>
          </p:nvPr>
        </p:nvSpPr>
        <p:spPr>
          <a:xfrm>
            <a:off x="622301" y="1314449"/>
            <a:ext cx="4989361" cy="5543552"/>
          </a:xfrm>
          <a:prstGeom prst="rect">
            <a:avLst/>
          </a:prstGeom>
        </p:spPr>
        <p:txBody>
          <a:bodyPr/>
          <a:lstStyle/>
          <a:p>
            <a:pPr lvl="0"/>
            <a:r>
              <a:t>Brödtext nivå ett</a:t>
            </a:r>
          </a:p>
          <a:p>
            <a:pPr lvl="1"/>
            <a:r>
              <a:t>Brödtext nivå två</a:t>
            </a:r>
          </a:p>
          <a:p>
            <a:pPr lvl="2"/>
            <a:r>
              <a:t>Brödtext nivå tre</a:t>
            </a:r>
          </a:p>
          <a:p>
            <a:pPr lvl="3"/>
            <a:r>
              <a:t>Brödtext nivå fyra</a:t>
            </a:r>
          </a:p>
          <a:p>
            <a:pPr lvl="4"/>
            <a:r>
              <a:t>Brödtext nivå fem</a:t>
            </a:r>
          </a:p>
        </p:txBody>
      </p:sp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630341" y="389287"/>
            <a:ext cx="8276657" cy="92516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00"/>
              <a:t>Titeltext</a:t>
            </a:r>
          </a:p>
        </p:txBody>
      </p:sp>
    </p:spTree>
    <p:extLst/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52017" y="6146386"/>
            <a:ext cx="5562413" cy="71161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9900" y="254577"/>
            <a:ext cx="7988300" cy="723900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>
                <a:solidFill>
                  <a:prstClr val="black">
                    <a:tint val="75000"/>
                  </a:prstClr>
                </a:solidFill>
              </a:rPr>
              <a:t>3/31/17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Eric Knauss - Continuous X 4 WASP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74B8-E05E-194A-B83E-2067B031ADB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>
                <a:solidFill>
                  <a:prstClr val="black">
                    <a:tint val="75000"/>
                  </a:prstClr>
                </a:solidFill>
              </a:rPr>
              <a:t>3/31/17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Eric Knauss - Continuous X 4 WASP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74B8-E05E-194A-B83E-2067B031ADB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>
                <a:solidFill>
                  <a:prstClr val="black">
                    <a:tint val="75000"/>
                  </a:prstClr>
                </a:solidFill>
              </a:rPr>
              <a:t>3/31/17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Eric Knauss - Continuous X 4 WASP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74B8-E05E-194A-B83E-2067B031ADB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>
                <a:solidFill>
                  <a:prstClr val="black">
                    <a:tint val="75000"/>
                  </a:prstClr>
                </a:solidFill>
              </a:rPr>
              <a:t>3/31/17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Eric Knauss - Continuous X 4 WASP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74B8-E05E-194A-B83E-2067B031ADB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>
                <a:solidFill>
                  <a:prstClr val="black">
                    <a:tint val="75000"/>
                  </a:prstClr>
                </a:solidFill>
              </a:rPr>
              <a:t>3/31/17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Eric Knauss - Continuous X 4 WASP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74B8-E05E-194A-B83E-2067B031ADB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>
                <a:solidFill>
                  <a:prstClr val="black">
                    <a:tint val="75000"/>
                  </a:prstClr>
                </a:solidFill>
              </a:rPr>
              <a:t>3/31/17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Eric Knauss - Continuous X 4 WASP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74B8-E05E-194A-B83E-2067B031ADB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>
                <a:solidFill>
                  <a:prstClr val="black">
                    <a:tint val="75000"/>
                  </a:prstClr>
                </a:solidFill>
              </a:rPr>
              <a:t>3/31/17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Eric Knauss - Continuous X 4 WASP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74B8-E05E-194A-B83E-2067B031ADB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>
                <a:solidFill>
                  <a:prstClr val="black">
                    <a:tint val="75000"/>
                  </a:prstClr>
                </a:solidFill>
              </a:rPr>
              <a:t>3/31/17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Eric Knauss - Continuous X 4 WASP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74B8-E05E-194A-B83E-2067B031ADB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>
                <a:solidFill>
                  <a:prstClr val="black">
                    <a:tint val="75000"/>
                  </a:prstClr>
                </a:solidFill>
              </a:rPr>
              <a:t>3/31/17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Eric Knauss - Continuous X 4 WASP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74B8-E05E-194A-B83E-2067B031ADB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>
                <a:solidFill>
                  <a:prstClr val="black">
                    <a:tint val="75000"/>
                  </a:prstClr>
                </a:solidFill>
              </a:rPr>
              <a:t>3/31/17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Eric Knauss - Continuous X 4 WASP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74B8-E05E-194A-B83E-2067B031ADB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>
                <a:solidFill>
                  <a:prstClr val="black">
                    <a:tint val="75000"/>
                  </a:prstClr>
                </a:solidFill>
              </a:rPr>
              <a:t>3/31/17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Eric Knauss - Continuous X 4 WASP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74B8-E05E-194A-B83E-2067B031ADB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>
                <a:solidFill>
                  <a:prstClr val="black">
                    <a:tint val="75000"/>
                  </a:prstClr>
                </a:solidFill>
              </a:rPr>
              <a:t>3/31/17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Eric Knauss - Continuous X 4 WASP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74B8-E05E-194A-B83E-2067B031ADB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>
                <a:solidFill>
                  <a:prstClr val="black">
                    <a:tint val="75000"/>
                  </a:prstClr>
                </a:solidFill>
              </a:rPr>
              <a:t>3/31/17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Eric Knauss - Continuous X 4 WASP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74B8-E05E-194A-B83E-2067B031ADB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>
                <a:solidFill>
                  <a:prstClr val="black">
                    <a:tint val="75000"/>
                  </a:prstClr>
                </a:solidFill>
              </a:rPr>
              <a:t>3/31/17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Eric Knauss - Continuous X 4 WASP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74B8-E05E-194A-B83E-2067B031ADB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>
                <a:solidFill>
                  <a:prstClr val="black">
                    <a:tint val="75000"/>
                  </a:prstClr>
                </a:solidFill>
              </a:rPr>
              <a:t>3/31/17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Eric Knauss - Continuous X 4 WASP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74B8-E05E-194A-B83E-2067B031ADB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>
                <a:solidFill>
                  <a:prstClr val="black">
                    <a:tint val="75000"/>
                  </a:prstClr>
                </a:solidFill>
              </a:rPr>
              <a:t>3/31/17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Eric Knauss - Continuous X 4 WASP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74B8-E05E-194A-B83E-2067B031ADB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>
                <a:solidFill>
                  <a:prstClr val="black">
                    <a:tint val="75000"/>
                  </a:prstClr>
                </a:solidFill>
              </a:rPr>
              <a:t>3/31/17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Eric Knauss - Continuous X 4 WASP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74B8-E05E-194A-B83E-2067B031ADB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>
                <a:solidFill>
                  <a:prstClr val="black">
                    <a:tint val="75000"/>
                  </a:prstClr>
                </a:solidFill>
              </a:rPr>
              <a:t>3/31/17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Eric Knauss - Continuous X 4 WASP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74B8-E05E-194A-B83E-2067B031ADB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65102"/>
            <a:ext cx="8229600" cy="863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37140" y="6126164"/>
            <a:ext cx="1049660" cy="3554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r>
              <a:rPr lang="sv-SE" smtClean="0">
                <a:solidFill>
                  <a:prstClr val="black">
                    <a:tint val="75000"/>
                  </a:prstClr>
                </a:solidFill>
              </a:rPr>
              <a:t>3/31/17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Eric Knauss - Continuous X 4 WASP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37140" y="6481567"/>
            <a:ext cx="1049660" cy="226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112474B8-E05E-194A-B83E-2067B031ADB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676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  <p:sldLayoutId id="2147483838" r:id="rId12"/>
    <p:sldLayoutId id="2147483839" r:id="rId13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65102"/>
            <a:ext cx="8229600" cy="863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37140" y="6126164"/>
            <a:ext cx="1049660" cy="3554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r>
              <a:rPr lang="sv-SE" smtClean="0">
                <a:solidFill>
                  <a:prstClr val="black">
                    <a:tint val="75000"/>
                  </a:prstClr>
                </a:solidFill>
              </a:rPr>
              <a:t>3/31/17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Eric Knauss - Continuous X 4 WASP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37140" y="6481567"/>
            <a:ext cx="1049660" cy="226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112474B8-E05E-194A-B83E-2067B031ADB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chalk-154720_960_720.png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0219" b="42565"/>
          <a:stretch/>
        </p:blipFill>
        <p:spPr>
          <a:xfrm>
            <a:off x="0" y="988313"/>
            <a:ext cx="9144000" cy="7870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484907" y="6370456"/>
            <a:ext cx="3172691" cy="28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84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 Exam Questions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Agile Development Processes</a:t>
            </a:r>
          </a:p>
          <a:p>
            <a:r>
              <a:rPr lang="en-US" dirty="0" smtClean="0"/>
              <a:t>Eric Knauss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9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Organizational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 want you!</a:t>
            </a:r>
          </a:p>
          <a:p>
            <a:pPr lvl="1"/>
            <a:r>
              <a:rPr lang="en-US" dirty="0" smtClean="0"/>
              <a:t>Please consider applying as TAs, e.g. for RE course in September!</a:t>
            </a:r>
            <a:endParaRPr lang="en-US" dirty="0" smtClean="0"/>
          </a:p>
          <a:p>
            <a:r>
              <a:rPr lang="en-US" dirty="0" smtClean="0"/>
              <a:t>Course </a:t>
            </a:r>
            <a:r>
              <a:rPr lang="en-US" dirty="0" smtClean="0"/>
              <a:t>Evaluation</a:t>
            </a:r>
          </a:p>
          <a:p>
            <a:pPr lvl="1"/>
            <a:r>
              <a:rPr lang="en-US" dirty="0" smtClean="0"/>
              <a:t>Please vote (also, if you liked the course!)</a:t>
            </a:r>
          </a:p>
          <a:p>
            <a:pPr lvl="1"/>
            <a:r>
              <a:rPr lang="en-US" dirty="0" smtClean="0"/>
              <a:t>Please give constructive feedback</a:t>
            </a:r>
          </a:p>
          <a:p>
            <a:pPr lvl="1"/>
            <a:r>
              <a:rPr lang="en-US" dirty="0" smtClean="0"/>
              <a:t>What we changed based on previous feedback</a:t>
            </a:r>
          </a:p>
          <a:p>
            <a:pPr lvl="2"/>
            <a:r>
              <a:rPr lang="en-US" dirty="0" smtClean="0"/>
              <a:t>Better alignment of project result and agile practices</a:t>
            </a:r>
          </a:p>
          <a:p>
            <a:pPr lvl="2"/>
            <a:r>
              <a:rPr lang="en-US" dirty="0" smtClean="0"/>
              <a:t>Better alignment of project examination and learning goals</a:t>
            </a:r>
          </a:p>
          <a:p>
            <a:pPr lvl="2"/>
            <a:r>
              <a:rPr lang="en-US" dirty="0" smtClean="0"/>
              <a:t>Refined course literature</a:t>
            </a:r>
          </a:p>
          <a:p>
            <a:pPr lvl="2"/>
            <a:r>
              <a:rPr lang="en-US" dirty="0" smtClean="0"/>
              <a:t>Individual lectures changed (Scrum practices earlier, CID replaced, </a:t>
            </a:r>
            <a:r>
              <a:rPr lang="mr-IN" dirty="0" smtClean="0"/>
              <a:t>…</a:t>
            </a:r>
            <a:r>
              <a:rPr lang="en-CA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1277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Exam: General </a:t>
            </a:r>
            <a:r>
              <a:rPr lang="en-US" dirty="0" smtClean="0"/>
              <a:t>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test for </a:t>
            </a:r>
            <a:endParaRPr lang="en-US" dirty="0" smtClean="0"/>
          </a:p>
          <a:p>
            <a:pPr lvl="1"/>
            <a:r>
              <a:rPr lang="en-US" dirty="0" smtClean="0"/>
              <a:t>sufficient </a:t>
            </a:r>
            <a:r>
              <a:rPr lang="en-US" dirty="0"/>
              <a:t>knowledge,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student’s ability to apply it in a structured argumentation and </a:t>
            </a:r>
            <a:endParaRPr lang="en-US" dirty="0" smtClean="0"/>
          </a:p>
          <a:p>
            <a:pPr lvl="1"/>
            <a:r>
              <a:rPr lang="en-US" dirty="0" smtClean="0"/>
              <a:t>to </a:t>
            </a:r>
            <a:r>
              <a:rPr lang="en-US" dirty="0"/>
              <a:t>transfer it to new situations. </a:t>
            </a:r>
            <a:endParaRPr lang="en-US" dirty="0" smtClean="0"/>
          </a:p>
          <a:p>
            <a:r>
              <a:rPr lang="en-US" dirty="0" smtClean="0"/>
              <a:t>Thus</a:t>
            </a:r>
            <a:r>
              <a:rPr lang="en-US" dirty="0"/>
              <a:t>, most of the Tasks do not have a single correct answer. </a:t>
            </a:r>
            <a:endParaRPr lang="en-US" dirty="0" smtClean="0"/>
          </a:p>
          <a:p>
            <a:pPr lvl="1"/>
            <a:r>
              <a:rPr lang="en-US" dirty="0" smtClean="0"/>
              <a:t>Note</a:t>
            </a:r>
            <a:r>
              <a:rPr lang="en-US" dirty="0"/>
              <a:t>, that we will give </a:t>
            </a:r>
            <a:r>
              <a:rPr lang="en-US" dirty="0" smtClean="0"/>
              <a:t>(some) points </a:t>
            </a:r>
            <a:r>
              <a:rPr lang="en-US" dirty="0"/>
              <a:t>even for incorrect answers as long as they are supported by a solid argumentation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Don’t panic!</a:t>
            </a:r>
          </a:p>
          <a:p>
            <a:pPr lvl="1"/>
            <a:r>
              <a:rPr lang="en-US" dirty="0" smtClean="0"/>
              <a:t>Read the task, answer all parts of the question (and only those)</a:t>
            </a:r>
          </a:p>
          <a:p>
            <a:pPr lvl="1"/>
            <a:r>
              <a:rPr lang="en-US" dirty="0" smtClean="0"/>
              <a:t>Keep you answer short, structure it (e.g. if we ask for three practices, make sure that three practices are visible)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Eric Knauss - Continuous X 4 WASP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74B8-E05E-194A-B83E-2067B031ADB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240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94484" cy="4525963"/>
          </a:xfrm>
        </p:spPr>
        <p:txBody>
          <a:bodyPr>
            <a:noAutofit/>
          </a:bodyPr>
          <a:lstStyle/>
          <a:p>
            <a:r>
              <a:rPr lang="en-US" sz="1800" b="1" dirty="0" smtClean="0"/>
              <a:t>Project</a:t>
            </a:r>
            <a:r>
              <a:rPr lang="en-US" sz="1800" b="1" dirty="0" smtClean="0"/>
              <a:t>, 4.5 credits</a:t>
            </a:r>
          </a:p>
          <a:p>
            <a:pPr lvl="1"/>
            <a:r>
              <a:rPr lang="en-US" sz="1800" dirty="0" smtClean="0"/>
              <a:t>Grades: Fail/Pass </a:t>
            </a:r>
            <a:br>
              <a:rPr lang="en-US" sz="1800" dirty="0" smtClean="0"/>
            </a:br>
            <a:r>
              <a:rPr lang="en-US" sz="1800" dirty="0" smtClean="0"/>
              <a:t>based on project participation and group </a:t>
            </a:r>
            <a:r>
              <a:rPr lang="en-US" sz="1800" dirty="0" smtClean="0"/>
              <a:t>report</a:t>
            </a:r>
          </a:p>
          <a:p>
            <a:pPr lvl="1"/>
            <a:r>
              <a:rPr lang="en-US" sz="1800" dirty="0" smtClean="0"/>
              <a:t>Contributions should be relatively equal</a:t>
            </a:r>
          </a:p>
          <a:p>
            <a:pPr lvl="2"/>
            <a:r>
              <a:rPr lang="en-US" sz="1800" dirty="0" smtClean="0"/>
              <a:t>Currently checking, we do not expect surprises</a:t>
            </a:r>
          </a:p>
          <a:p>
            <a:pPr lvl="2"/>
            <a:r>
              <a:rPr lang="en-US" sz="1800" dirty="0" smtClean="0"/>
              <a:t>Approach: Individual clarification, if we would find something.</a:t>
            </a:r>
            <a:endParaRPr lang="en-US" sz="1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51684" y="1600199"/>
            <a:ext cx="3787515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/>
              <a:t>Written exam, individual, 3.0 credits</a:t>
            </a:r>
          </a:p>
          <a:p>
            <a:pPr lvl="1"/>
            <a:r>
              <a:rPr lang="en-US" sz="1800" dirty="0" smtClean="0"/>
              <a:t>60 points, 24 required to pass</a:t>
            </a:r>
          </a:p>
          <a:p>
            <a:pPr lvl="1"/>
            <a:r>
              <a:rPr lang="en-US" sz="1800" dirty="0" smtClean="0"/>
              <a:t>Grades</a:t>
            </a:r>
          </a:p>
          <a:p>
            <a:pPr lvl="2"/>
            <a:r>
              <a:rPr lang="en-US" sz="1800" dirty="0" smtClean="0"/>
              <a:t>Chalmers: </a:t>
            </a:r>
          </a:p>
          <a:p>
            <a:pPr lvl="3"/>
            <a:r>
              <a:rPr lang="en-US" sz="1800" dirty="0" smtClean="0"/>
              <a:t>X &lt; 24 </a:t>
            </a:r>
            <a:r>
              <a:rPr lang="en-US" sz="1800" dirty="0" smtClean="0">
                <a:sym typeface="Wingdings"/>
              </a:rPr>
              <a:t> Fail, </a:t>
            </a:r>
          </a:p>
          <a:p>
            <a:pPr lvl="3"/>
            <a:r>
              <a:rPr lang="en-US" sz="1800" dirty="0" smtClean="0">
                <a:sym typeface="Wingdings"/>
              </a:rPr>
              <a:t>24 ≤ X &lt; 36  3, </a:t>
            </a:r>
          </a:p>
          <a:p>
            <a:pPr lvl="3"/>
            <a:r>
              <a:rPr lang="en-US" sz="1800" dirty="0" smtClean="0">
                <a:sym typeface="Wingdings"/>
              </a:rPr>
              <a:t>36 ≤ X &lt; 48  4, </a:t>
            </a:r>
          </a:p>
          <a:p>
            <a:pPr lvl="3"/>
            <a:r>
              <a:rPr lang="en-US" sz="1800" dirty="0" smtClean="0">
                <a:sym typeface="Wingdings"/>
              </a:rPr>
              <a:t>48 ≤ X  5</a:t>
            </a:r>
          </a:p>
          <a:p>
            <a:pPr lvl="2"/>
            <a:r>
              <a:rPr lang="en-US" sz="1800" dirty="0" smtClean="0">
                <a:sym typeface="Wingdings"/>
              </a:rPr>
              <a:t>GU</a:t>
            </a:r>
          </a:p>
          <a:p>
            <a:pPr lvl="3"/>
            <a:r>
              <a:rPr lang="en-US" sz="1800" dirty="0" smtClean="0"/>
              <a:t>X &lt; 24 </a:t>
            </a:r>
            <a:r>
              <a:rPr lang="en-US" sz="1800" dirty="0" smtClean="0">
                <a:sym typeface="Wingdings"/>
              </a:rPr>
              <a:t> Fail, </a:t>
            </a:r>
          </a:p>
          <a:p>
            <a:pPr lvl="3"/>
            <a:r>
              <a:rPr lang="en-US" sz="1800" dirty="0" smtClean="0">
                <a:sym typeface="Wingdings"/>
              </a:rPr>
              <a:t>24 ≤ X &lt; 48  G, </a:t>
            </a:r>
          </a:p>
          <a:p>
            <a:pPr lvl="3"/>
            <a:r>
              <a:rPr lang="en-US" sz="1800" dirty="0" smtClean="0">
                <a:sym typeface="Wingdings"/>
              </a:rPr>
              <a:t>48 ≤ X  VG</a:t>
            </a:r>
            <a:endParaRPr lang="en-US" sz="1600" dirty="0" smtClean="0">
              <a:sym typeface="Wingdings"/>
            </a:endParaRPr>
          </a:p>
          <a:p>
            <a:pPr lvl="2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0780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updated (today)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Style of questions will be similar</a:t>
            </a:r>
          </a:p>
          <a:p>
            <a:r>
              <a:rPr lang="en-US" dirty="0" smtClean="0"/>
              <a:t>Some topics will be not relevant this year (Visual UI testing, Crystal)</a:t>
            </a:r>
          </a:p>
          <a:p>
            <a:endParaRPr lang="en-US" dirty="0"/>
          </a:p>
          <a:p>
            <a:r>
              <a:rPr lang="en-US" dirty="0" smtClean="0"/>
              <a:t>We are considering to exchange 1-2 tasks with </a:t>
            </a:r>
            <a:r>
              <a:rPr lang="en-US" smtClean="0"/>
              <a:t>multiple choice questions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Eric Knauss - Continuous X 4 WASP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74B8-E05E-194A-B83E-2067B031ADB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0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from Daniel’s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Sketch </a:t>
            </a:r>
            <a:r>
              <a:rPr lang="en-US" dirty="0" smtClean="0"/>
              <a:t>the </a:t>
            </a:r>
            <a:r>
              <a:rPr lang="en-US" dirty="0" err="1" smtClean="0"/>
              <a:t>SAFe</a:t>
            </a:r>
            <a:r>
              <a:rPr lang="en-US" dirty="0" smtClean="0"/>
              <a:t> framework, discuss 3 principles and how they are visible in the </a:t>
            </a:r>
            <a:r>
              <a:rPr lang="en-US" dirty="0" err="1" smtClean="0"/>
              <a:t>SAFe</a:t>
            </a:r>
            <a:r>
              <a:rPr lang="en-US" dirty="0" smtClean="0"/>
              <a:t> framework</a:t>
            </a:r>
            <a:r>
              <a:rPr lang="en-US" dirty="0" smtClean="0"/>
              <a:t>.</a:t>
            </a:r>
          </a:p>
          <a:p>
            <a:r>
              <a:rPr lang="en-US" dirty="0"/>
              <a:t>How does customer value reach team</a:t>
            </a:r>
            <a:r>
              <a:rPr lang="en-US" dirty="0" smtClean="0"/>
              <a:t>?</a:t>
            </a:r>
            <a:endParaRPr lang="en-US" dirty="0" smtClean="0"/>
          </a:p>
          <a:p>
            <a:r>
              <a:rPr lang="en-US" dirty="0" err="1" smtClean="0"/>
              <a:t>SAFe</a:t>
            </a:r>
            <a:r>
              <a:rPr lang="en-US" dirty="0" smtClean="0"/>
              <a:t> Prioritization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Eric Knauss - Continuous X 4 WASP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74B8-E05E-194A-B83E-2067B031ADB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722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from Patrizio’s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Eric Knauss - Continuous X 4 WASP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474B8-E05E-194A-B83E-2067B031ADB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667527"/>
      </p:ext>
    </p:extLst>
  </p:cSld>
  <p:clrMapOvr>
    <a:masterClrMapping/>
  </p:clrMapOvr>
</p:sld>
</file>

<file path=ppt/theme/theme1.xml><?xml version="1.0" encoding="utf-8"?>
<a:theme xmlns:a="http://schemas.openxmlformats.org/drawingml/2006/main" name="1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2349</TotalTime>
  <Words>369</Words>
  <Application>Microsoft Macintosh PowerPoint</Application>
  <PresentationFormat>On-screen Show (4:3)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Mangal</vt:lpstr>
      <vt:lpstr>Wingdings</vt:lpstr>
      <vt:lpstr>Arial</vt:lpstr>
      <vt:lpstr>11_Office Theme</vt:lpstr>
      <vt:lpstr>Office Theme</vt:lpstr>
      <vt:lpstr>Example Exam Questions</vt:lpstr>
      <vt:lpstr>Organizational</vt:lpstr>
      <vt:lpstr>Exam: General advice</vt:lpstr>
      <vt:lpstr>Examination</vt:lpstr>
      <vt:lpstr>Example updated (today)</vt:lpstr>
      <vt:lpstr>Questions from Daniel’s lecture</vt:lpstr>
      <vt:lpstr>Questions from Patrizio’s lecture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Continuous Integration, Delivery, Deployment, and DevOps</dc:title>
  <dc:creator>Eric Knauss</dc:creator>
  <cp:lastModifiedBy>Eric Knauss</cp:lastModifiedBy>
  <cp:revision>46</cp:revision>
  <cp:lastPrinted>2017-04-26T12:41:45Z</cp:lastPrinted>
  <dcterms:created xsi:type="dcterms:W3CDTF">2017-04-26T11:42:01Z</dcterms:created>
  <dcterms:modified xsi:type="dcterms:W3CDTF">2017-05-19T11:24:45Z</dcterms:modified>
</cp:coreProperties>
</file>