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80" r:id="rId4"/>
    <p:sldId id="260" r:id="rId5"/>
    <p:sldId id="262" r:id="rId6"/>
    <p:sldId id="265" r:id="rId7"/>
    <p:sldId id="279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77544"/>
  </p:normalViewPr>
  <p:slideViewPr>
    <p:cSldViewPr snapToObjects="1">
      <p:cViewPr varScale="1">
        <p:scale>
          <a:sx n="77" d="100"/>
          <a:sy n="77" d="100"/>
        </p:scale>
        <p:origin x="12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652A0-FEB4-AA41-A12B-ED809B2EC6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3173-392A-7C44-BB17-00B45D6B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0C2B-D677-904D-8293-1E3D2FE1164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E40F-4CEC-4840-8F2C-9C26EC6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5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Thinks to remember: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- Use of cameras in round 3 seems to be unfair.</a:t>
            </a:r>
          </a:p>
          <a:p>
            <a:r>
              <a:rPr lang="en-US" baseline="0" dirty="0" smtClean="0"/>
              <a:t>  - The task scales nicely, but with too many students there is not enough space behind the screen.</a:t>
            </a:r>
          </a:p>
          <a:p>
            <a:r>
              <a:rPr lang="en-US" baseline="0" dirty="0" smtClean="0"/>
              <a:t>  - I think it was a good </a:t>
            </a:r>
            <a:r>
              <a:rPr lang="en-US" baseline="0" dirty="0" smtClean="0"/>
              <a:t>point </a:t>
            </a:r>
            <a:r>
              <a:rPr lang="en-US" baseline="0" dirty="0" smtClean="0"/>
              <a:t>to honor early submissions in round three and make a remark on the importance of quick </a:t>
            </a:r>
            <a:r>
              <a:rPr lang="en-US" baseline="0" dirty="0" smtClean="0"/>
              <a:t>time-to-market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Timing: extended it from 5 to 10 min. Perhaps 8 is enough?</a:t>
            </a:r>
          </a:p>
          <a:p>
            <a:r>
              <a:rPr lang="en-US" baseline="0" dirty="0" smtClean="0"/>
              <a:t>Many cannot read the requirements.</a:t>
            </a:r>
          </a:p>
          <a:p>
            <a:r>
              <a:rPr lang="en-US" baseline="0" dirty="0" smtClean="0"/>
              <a:t>Many (4) late comers.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9E40F-4CEC-4840-8F2C-9C26EC654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Concurrent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9E40F-4CEC-4840-8F2C-9C26EC6544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279-A54C-D244-B073-1D19DA843044}" type="datetimeFigureOut">
              <a:rPr lang="en-US" smtClean="0"/>
              <a:pPr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CFB0-6D65-3141-BB66-1C8AA85AF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2.com/xp/ExtremeHour.html" TargetMode="External"/><Relationship Id="rId3" Type="http://schemas.openxmlformats.org/officeDocument/2006/relationships/hyperlink" Target="http://www.massey.ac.nz/~dpparson/agilehour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Principles / Miniature </a:t>
            </a:r>
            <a:br>
              <a:rPr lang="en-US" dirty="0" smtClean="0"/>
            </a:br>
            <a:r>
              <a:rPr lang="en-US" dirty="0" smtClean="0"/>
              <a:t>(DIT191 / EDA397)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Knauss</a:t>
            </a:r>
          </a:p>
          <a:p>
            <a:r>
              <a:rPr lang="en-US" dirty="0" smtClean="0"/>
              <a:t>&lt;</a:t>
            </a:r>
            <a:r>
              <a:rPr lang="en-US" u="sng" dirty="0" err="1" smtClean="0"/>
              <a:t>eric.knauss@cse.gu.se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6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48482"/>
            <a:ext cx="4040188" cy="1985913"/>
          </a:xfrm>
        </p:spPr>
        <p:txBody>
          <a:bodyPr/>
          <a:lstStyle/>
          <a:p>
            <a:r>
              <a:rPr lang="en-US" dirty="0" smtClean="0"/>
              <a:t>…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08720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48482"/>
            <a:ext cx="4041775" cy="3951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Incremental work</a:t>
            </a:r>
          </a:p>
          <a:p>
            <a:r>
              <a:rPr lang="en-US" dirty="0" smtClean="0"/>
              <a:t>Iterative work</a:t>
            </a:r>
          </a:p>
          <a:p>
            <a:r>
              <a:rPr lang="en-US" dirty="0" smtClean="0"/>
              <a:t>Define/control language</a:t>
            </a:r>
          </a:p>
          <a:p>
            <a:r>
              <a:rPr lang="en-US" dirty="0" smtClean="0"/>
              <a:t>Use coordinate-system</a:t>
            </a:r>
          </a:p>
          <a:p>
            <a:r>
              <a:rPr lang="en-US" dirty="0" smtClean="0"/>
              <a:t>Specify from abstract descriptions to specifics</a:t>
            </a:r>
          </a:p>
          <a:p>
            <a:r>
              <a:rPr lang="en-US" dirty="0" smtClean="0"/>
              <a:t>Communicate “big picture”</a:t>
            </a:r>
          </a:p>
          <a:p>
            <a:r>
              <a:rPr lang="en-US" dirty="0" smtClean="0"/>
              <a:t>Use metaphors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534395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174157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enough time/suddenly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Customer</a:t>
            </a:r>
            <a:r>
              <a:rPr lang="en-US" sz="2400" dirty="0" smtClean="0"/>
              <a:t>s wrote too long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no time for developers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Communication not fast </a:t>
            </a:r>
            <a:r>
              <a:rPr lang="en-US" sz="2400" dirty="0" smtClean="0">
                <a:sym typeface="Wingdings"/>
              </a:rPr>
              <a:t>enough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ym typeface="Wingdings"/>
              </a:rPr>
              <a:t>Descriptions confusing, full of contradictions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3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rules as in Round 1, except …</a:t>
            </a:r>
          </a:p>
          <a:p>
            <a:endParaRPr lang="en-US" dirty="0" smtClean="0"/>
          </a:p>
          <a:p>
            <a:r>
              <a:rPr lang="en-US" dirty="0" smtClean="0"/>
              <a:t>Shorter Iterations:</a:t>
            </a:r>
          </a:p>
          <a:p>
            <a:pPr lvl="1"/>
            <a:r>
              <a:rPr lang="en-US" dirty="0" smtClean="0"/>
              <a:t>Developers can send Shape/Picture back</a:t>
            </a:r>
          </a:p>
          <a:p>
            <a:pPr lvl="1"/>
            <a:r>
              <a:rPr lang="en-US" dirty="0" smtClean="0"/>
              <a:t>Customers can write change request for a Shape or continue with next Shape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for this round: </a:t>
            </a:r>
            <a:r>
              <a:rPr lang="en-US" dirty="0" smtClean="0"/>
              <a:t>10 </a:t>
            </a:r>
            <a:r>
              <a:rPr lang="en-US" dirty="0" smtClean="0"/>
              <a:t>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9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19859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Task management (increments)</a:t>
            </a:r>
          </a:p>
          <a:p>
            <a:r>
              <a:rPr lang="en-US" dirty="0" smtClean="0"/>
              <a:t>Iterations</a:t>
            </a:r>
          </a:p>
          <a:p>
            <a:r>
              <a:rPr lang="en-US" dirty="0" smtClean="0"/>
              <a:t>Metaphors</a:t>
            </a:r>
          </a:p>
          <a:p>
            <a:r>
              <a:rPr lang="en-US" dirty="0" smtClean="0"/>
              <a:t>Common language</a:t>
            </a:r>
          </a:p>
          <a:p>
            <a:r>
              <a:rPr lang="en-US" dirty="0" smtClean="0"/>
              <a:t>Time management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3951288"/>
          </a:xfrm>
        </p:spPr>
        <p:txBody>
          <a:bodyPr>
            <a:normAutofit/>
          </a:bodyPr>
          <a:lstStyle/>
          <a:p>
            <a:r>
              <a:rPr lang="en-US" dirty="0" smtClean="0"/>
              <a:t>Introduce Integration Management</a:t>
            </a:r>
          </a:p>
          <a:p>
            <a:r>
              <a:rPr lang="en-US" dirty="0" smtClean="0"/>
              <a:t>More and faster feedback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60640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246165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Increments and Iterations to whole picture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Ambiguity</a:t>
            </a:r>
            <a:r>
              <a:rPr lang="en-US" sz="2400" dirty="0" smtClean="0"/>
              <a:t> of metaphors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customer per team! All others are developers</a:t>
            </a:r>
          </a:p>
          <a:p>
            <a:r>
              <a:rPr lang="en-US" dirty="0" smtClean="0"/>
              <a:t>Customer is allowed to see drawing and memorize it</a:t>
            </a:r>
          </a:p>
          <a:p>
            <a:r>
              <a:rPr lang="en-US" dirty="0" smtClean="0"/>
              <a:t>Customers explains the drawing using words only</a:t>
            </a:r>
          </a:p>
          <a:p>
            <a:pPr lvl="1"/>
            <a:r>
              <a:rPr lang="en-US" dirty="0" smtClean="0"/>
              <a:t>No hands!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for this round: 5 minutes</a:t>
            </a:r>
          </a:p>
        </p:txBody>
      </p:sp>
    </p:spTree>
    <p:extLst>
      <p:ext uri="{BB962C8B-B14F-4D97-AF65-F5344CB8AC3E}">
        <p14:creationId xmlns:p14="http://schemas.microsoft.com/office/powerpoint/2010/main" val="3462574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3954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53716"/>
            <a:ext cx="4040188" cy="1985913"/>
          </a:xfrm>
        </p:spPr>
        <p:txBody>
          <a:bodyPr>
            <a:normAutofit/>
          </a:bodyPr>
          <a:lstStyle/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Direct feedback of customer</a:t>
            </a:r>
          </a:p>
          <a:p>
            <a:r>
              <a:rPr lang="en-US" dirty="0" smtClean="0"/>
              <a:t>Verbal communication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13954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539629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179391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challenging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Customer cannot keep all developers busy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Strategy not applicable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Common language</a:t>
            </a:r>
            <a:r>
              <a:rPr lang="en-US" sz="2400" dirty="0" smtClean="0"/>
              <a:t> not applicable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82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learn?</a:t>
            </a:r>
          </a:p>
          <a:p>
            <a:pPr lvl="1"/>
            <a:r>
              <a:rPr lang="en-US" dirty="0" smtClean="0"/>
              <a:t>Spatial distance hinders communication</a:t>
            </a:r>
          </a:p>
          <a:p>
            <a:pPr lvl="1"/>
            <a:r>
              <a:rPr lang="en-US" dirty="0" smtClean="0"/>
              <a:t>Multimodal communication helps</a:t>
            </a:r>
          </a:p>
          <a:p>
            <a:pPr lvl="1"/>
            <a:r>
              <a:rPr lang="en-US" dirty="0" smtClean="0"/>
              <a:t>Communication has limitations</a:t>
            </a:r>
          </a:p>
          <a:p>
            <a:pPr lvl="1"/>
            <a:r>
              <a:rPr lang="en-US" dirty="0" smtClean="0"/>
              <a:t>Feedback is important: On Product and on Process level</a:t>
            </a:r>
          </a:p>
          <a:p>
            <a:pPr lvl="1"/>
            <a:r>
              <a:rPr lang="en-US" dirty="0" smtClean="0"/>
              <a:t>Process Improvement is crucial</a:t>
            </a:r>
          </a:p>
          <a:p>
            <a:pPr lvl="1"/>
            <a:r>
              <a:rPr lang="en-US" dirty="0" smtClean="0"/>
              <a:t>Feedback minimizes Ambiguities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Interrupting and Reflecting on the process helps to improve it!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4761"/>
            <a:ext cx="1337652" cy="1003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44" y="5786358"/>
            <a:ext cx="1428856" cy="10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3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235"/>
            <a:ext cx="8229600" cy="30121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Redefined roles for developers, managers, and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No ”Big Upfront”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Iterative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Limited, negotiated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Focus on quality, understood as achieved through testing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5129" y="5960313"/>
            <a:ext cx="868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[Mey2014]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80223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Agile Principles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Revised list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(according to [Mey2014])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41148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+mn-lt"/>
              </a:rPr>
              <a:t>Organizational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Put the customer at the center.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Let the team self-organize.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Work at a sustainable 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Develop minimal software: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Produce minimal functionality.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Produce only the product requested.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Develop only code and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Accept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8767" y="917588"/>
            <a:ext cx="4114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+mn-lt"/>
              </a:rPr>
              <a:t>Technical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Develop iteratively: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Produce frequent working iterations.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Freeze requirements during iterations.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Treat tests as a key resource: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Do not start any new development until all tests pass.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Test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Express requirements through scenarios.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 rot="574345">
            <a:off x="568162" y="5456892"/>
            <a:ext cx="458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6. Reflect regularly and improve continuously!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9898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Now: Miniature on Agile</a:t>
            </a:r>
          </a:p>
          <a:p>
            <a:pPr lvl="1"/>
            <a:r>
              <a:rPr lang="en-US" dirty="0" smtClean="0"/>
              <a:t>Today, 15:00 - 17:00: Feedback on Project proposals</a:t>
            </a:r>
          </a:p>
          <a:p>
            <a:endParaRPr lang="en-US" dirty="0"/>
          </a:p>
          <a:p>
            <a:r>
              <a:rPr lang="en-US" dirty="0" smtClean="0"/>
              <a:t>Exam date</a:t>
            </a:r>
          </a:p>
          <a:p>
            <a:pPr lvl="1"/>
            <a:r>
              <a:rPr lang="en-US" dirty="0" smtClean="0"/>
              <a:t>Jun-1</a:t>
            </a:r>
            <a:r>
              <a:rPr lang="en-US" baseline="30000" dirty="0" smtClean="0"/>
              <a:t>st</a:t>
            </a:r>
            <a:r>
              <a:rPr lang="en-US" dirty="0" smtClean="0"/>
              <a:t>, am</a:t>
            </a:r>
          </a:p>
          <a:p>
            <a:pPr lvl="1"/>
            <a:r>
              <a:rPr lang="en-US" dirty="0" smtClean="0"/>
              <a:t>Guest lectures will provide exam questions</a:t>
            </a:r>
          </a:p>
          <a:p>
            <a:pPr lvl="1"/>
            <a:endParaRPr lang="en-US" dirty="0"/>
          </a:p>
          <a:p>
            <a:r>
              <a:rPr lang="en-US" dirty="0" smtClean="0"/>
              <a:t>Mandatory / obligatory meetings</a:t>
            </a:r>
          </a:p>
          <a:p>
            <a:pPr lvl="1"/>
            <a:r>
              <a:rPr lang="en-US" dirty="0" smtClean="0"/>
              <a:t>Lectures: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</a:t>
            </a:r>
            <a:r>
              <a:rPr lang="en-US" dirty="0" smtClean="0"/>
              <a:t>to you, but cannot guarantee to have self-contained slides</a:t>
            </a:r>
          </a:p>
          <a:p>
            <a:pPr lvl="1"/>
            <a:r>
              <a:rPr lang="en-US" dirty="0" smtClean="0"/>
              <a:t>Acceptance tests: You need to be present!</a:t>
            </a:r>
          </a:p>
          <a:p>
            <a:pPr lvl="2"/>
            <a:r>
              <a:rPr lang="en-US" dirty="0" smtClean="0"/>
              <a:t>You can participate remotely, if your group is organizing that</a:t>
            </a:r>
          </a:p>
          <a:p>
            <a:pPr lvl="2"/>
            <a:r>
              <a:rPr lang="en-US" dirty="0" smtClean="0"/>
              <a:t>One time missing okay, but need rework (500 words: As an external consultant, I would suggest the following to improve agility of my team)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9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</a:p>
          <a:p>
            <a:endParaRPr lang="en-US" dirty="0" smtClean="0"/>
          </a:p>
          <a:p>
            <a:r>
              <a:rPr lang="en-US" dirty="0" smtClean="0"/>
              <a:t>Miniature</a:t>
            </a:r>
          </a:p>
          <a:p>
            <a:endParaRPr lang="en-US" dirty="0"/>
          </a:p>
          <a:p>
            <a:r>
              <a:rPr lang="en-US" dirty="0" smtClean="0"/>
              <a:t>Agile Principles </a:t>
            </a:r>
            <a:br>
              <a:rPr lang="en-US" dirty="0" smtClean="0"/>
            </a:b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08920"/>
            <a:ext cx="4176464" cy="313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390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1: Getting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412" b="341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631031" y="5972782"/>
            <a:ext cx="30557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http://</a:t>
            </a:r>
            <a:r>
              <a:rPr lang="en-US" sz="1000" dirty="0" err="1" smtClean="0">
                <a:solidFill>
                  <a:srgbClr val="FFFFFF"/>
                </a:solidFill>
              </a:rPr>
              <a:t>commons.wikimedia.org</a:t>
            </a:r>
            <a:r>
              <a:rPr lang="en-US" sz="1000" dirty="0" smtClean="0">
                <a:solidFill>
                  <a:srgbClr val="FFFFFF"/>
                </a:solidFill>
              </a:rPr>
              <a:t>/wiki/File:Sprint_01.jpg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17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idea of this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Streams</a:t>
            </a:r>
          </a:p>
          <a:p>
            <a:pPr lvl="1"/>
            <a:r>
              <a:rPr lang="en-US" dirty="0" smtClean="0"/>
              <a:t>Lectures –</a:t>
            </a:r>
            <a:r>
              <a:rPr lang="en-US" i="1" dirty="0" smtClean="0"/>
              <a:t> Learn Agile</a:t>
            </a:r>
          </a:p>
          <a:p>
            <a:pPr lvl="1"/>
            <a:r>
              <a:rPr lang="en-US" dirty="0" smtClean="0"/>
              <a:t>Project work –</a:t>
            </a:r>
            <a:r>
              <a:rPr lang="en-US" i="1" dirty="0" smtClean="0"/>
              <a:t> Experience Agile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 Sprints</a:t>
            </a:r>
          </a:p>
          <a:p>
            <a:pPr lvl="1"/>
            <a:r>
              <a:rPr lang="en-US" dirty="0" smtClean="0"/>
              <a:t>First sprint 	– </a:t>
            </a:r>
            <a:r>
              <a:rPr lang="en-US" i="1" dirty="0" smtClean="0"/>
              <a:t>Getting started</a:t>
            </a:r>
          </a:p>
          <a:p>
            <a:pPr lvl="1"/>
            <a:r>
              <a:rPr lang="en-US" dirty="0" smtClean="0"/>
              <a:t>Second sprint	– </a:t>
            </a:r>
            <a:r>
              <a:rPr lang="en-US" i="1" dirty="0" smtClean="0"/>
              <a:t>Focus on Project work</a:t>
            </a:r>
          </a:p>
          <a:p>
            <a:pPr lvl="1"/>
            <a:r>
              <a:rPr lang="en-US" dirty="0" smtClean="0"/>
              <a:t>Third sprint 	– </a:t>
            </a:r>
            <a:r>
              <a:rPr lang="en-US" i="1" dirty="0" smtClean="0"/>
              <a:t>Advanced Concepts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9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56488"/>
              </p:ext>
            </p:extLst>
          </p:nvPr>
        </p:nvGraphicFramePr>
        <p:xfrm>
          <a:off x="457200" y="90805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 and understanding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Judgement</a:t>
                      </a:r>
                      <a:r>
                        <a:rPr lang="en-US" dirty="0" smtClean="0"/>
                        <a:t> and approach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agile and traditional </a:t>
                      </a:r>
                      <a:r>
                        <a:rPr lang="en-US" dirty="0" err="1" smtClean="0"/>
                        <a:t>softw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Forming a team organically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Explain: people/</a:t>
                      </a:r>
                      <a:r>
                        <a:rPr lang="en-US" dirty="0" err="1" smtClean="0"/>
                        <a:t>commun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centric dev.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Relate lean and agile development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Collaborate</a:t>
                      </a:r>
                      <a:r>
                        <a:rPr lang="en-US" baseline="0" dirty="0" smtClean="0"/>
                        <a:t> in small software dev. teams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fact: people drive project success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Contrast different agile methodologies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</a:t>
                      </a:r>
                      <a:r>
                        <a:rPr lang="en-US" baseline="0" dirty="0" smtClean="0"/>
                        <a:t> and show progress continuously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Describe: No single methodology fits all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agile manifest and its accompanying principles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 SW</a:t>
                      </a:r>
                      <a:r>
                        <a:rPr lang="en-US" baseline="0" dirty="0" smtClean="0"/>
                        <a:t> using small and frequent iterations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Discuss: methodology needs to adopt to culture 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what is different</a:t>
                      </a:r>
                      <a:r>
                        <a:rPr lang="en-US" baseline="0" dirty="0" smtClean="0"/>
                        <a:t> when leading an agile team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test-driven dev. and automated tests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 a program/design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 member of agile team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Incremental planning using user stories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Software Dev.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30624" y="3253511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506495" y="5480894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406736" y="2476450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022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agility in Software Development?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205" b="1205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6047849" y="5976718"/>
            <a:ext cx="2638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http://</a:t>
            </a:r>
            <a:r>
              <a:rPr lang="en-US" sz="1000" dirty="0" err="1" smtClean="0">
                <a:solidFill>
                  <a:schemeClr val="bg1"/>
                </a:solidFill>
              </a:rPr>
              <a:t>mediagallery.usatoday.com</a:t>
            </a:r>
            <a:r>
              <a:rPr lang="en-US" sz="1000" dirty="0" smtClean="0">
                <a:solidFill>
                  <a:schemeClr val="bg1"/>
                </a:solidFill>
              </a:rPr>
              <a:t>/</a:t>
            </a:r>
            <a:r>
              <a:rPr lang="en-US" sz="1000" dirty="0" err="1" smtClean="0">
                <a:solidFill>
                  <a:schemeClr val="bg1"/>
                </a:solidFill>
              </a:rPr>
              <a:t>New+Flame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3818" y="4877696"/>
            <a:ext cx="2710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Agile Development: </a:t>
            </a:r>
            <a:br>
              <a:rPr lang="en-US" sz="2400" b="1" dirty="0" smtClean="0">
                <a:solidFill>
                  <a:srgbClr val="FFFFFF"/>
                </a:solidFill>
              </a:rPr>
            </a:br>
            <a:r>
              <a:rPr lang="en-US" sz="2400" b="1" dirty="0" smtClean="0">
                <a:solidFill>
                  <a:srgbClr val="FFFFFF"/>
                </a:solidFill>
              </a:rPr>
              <a:t>A Miniature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48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to get started in the project</a:t>
            </a:r>
          </a:p>
          <a:p>
            <a:pPr lvl="1"/>
            <a:r>
              <a:rPr lang="en-US" dirty="0" smtClean="0"/>
              <a:t>Shared ideas / concepts</a:t>
            </a:r>
          </a:p>
          <a:p>
            <a:pPr lvl="1"/>
            <a:r>
              <a:rPr lang="en-US" dirty="0">
                <a:hlinkClick r:id="rId2"/>
              </a:rPr>
              <a:t>http://c2.com/xp/</a:t>
            </a:r>
            <a:r>
              <a:rPr lang="en-US" dirty="0" smtClean="0">
                <a:hlinkClick r:id="rId2"/>
              </a:rPr>
              <a:t>ExtremeHour.html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http://www.massey.ac.nz/~dpparson/</a:t>
            </a:r>
            <a:r>
              <a:rPr lang="en-US" dirty="0" smtClean="0">
                <a:hlinkClick r:id="rId3"/>
              </a:rPr>
              <a:t>agilehour.htm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Idea: Simulate an agile project within a limited time</a:t>
            </a:r>
          </a:p>
          <a:p>
            <a:pPr lvl="1"/>
            <a:r>
              <a:rPr lang="en-US" dirty="0" smtClean="0"/>
              <a:t>Agile / Extreme Hour do not scale </a:t>
            </a:r>
          </a:p>
          <a:p>
            <a:pPr lvl="1"/>
            <a:r>
              <a:rPr lang="en-US" dirty="0" smtClean="0"/>
              <a:t>Lego-Scrum does not scale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Thus, falling back to a simulation first presented by Chris Rupp, Sophist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teams of 4 to 6 persons</a:t>
            </a:r>
          </a:p>
          <a:p>
            <a:r>
              <a:rPr lang="en-US" dirty="0" smtClean="0"/>
              <a:t>Assign roles in each team: same number of customers and developers</a:t>
            </a:r>
          </a:p>
          <a:p>
            <a:r>
              <a:rPr lang="en-US" dirty="0" smtClean="0"/>
              <a:t>Customers and developers sit as far apart as possible</a:t>
            </a:r>
          </a:p>
          <a:p>
            <a:r>
              <a:rPr lang="en-US" dirty="0" smtClean="0"/>
              <a:t>Customers write instructions for developers</a:t>
            </a:r>
          </a:p>
          <a:p>
            <a:r>
              <a:rPr lang="en-US" dirty="0" smtClean="0"/>
              <a:t>One of the customers </a:t>
            </a:r>
          </a:p>
          <a:p>
            <a:pPr lvl="1"/>
            <a:r>
              <a:rPr lang="en-US" dirty="0" smtClean="0"/>
              <a:t>brings written instructions to developers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answer (written) questions with (written) answers</a:t>
            </a:r>
          </a:p>
          <a:p>
            <a:r>
              <a:rPr lang="en-US" dirty="0" smtClean="0"/>
              <a:t>Talking and drawings between customers and developers are not permitted</a:t>
            </a:r>
          </a:p>
          <a:p>
            <a:endParaRPr lang="en-US" dirty="0" smtClean="0"/>
          </a:p>
          <a:p>
            <a:r>
              <a:rPr lang="en-US" dirty="0" smtClean="0"/>
              <a:t>Time for this round: </a:t>
            </a:r>
            <a:r>
              <a:rPr lang="en-US" dirty="0" smtClean="0"/>
              <a:t>10 </a:t>
            </a:r>
            <a:r>
              <a:rPr lang="en-US" dirty="0" smtClean="0"/>
              <a:t>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08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923</Words>
  <Application>Microsoft Macintosh PowerPoint</Application>
  <PresentationFormat>On-screen Show (4:3)</PresentationFormat>
  <Paragraphs>207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Georgia</vt:lpstr>
      <vt:lpstr>Wingdings</vt:lpstr>
      <vt:lpstr>Arial</vt:lpstr>
      <vt:lpstr>Calibri</vt:lpstr>
      <vt:lpstr>Office Theme</vt:lpstr>
      <vt:lpstr>Vorlage</vt:lpstr>
      <vt:lpstr>Agile Principles / Miniature  (DIT191 / EDA397)</vt:lpstr>
      <vt:lpstr>Organizational</vt:lpstr>
      <vt:lpstr>Agenda today</vt:lpstr>
      <vt:lpstr>Sprint 1: Getting started</vt:lpstr>
      <vt:lpstr>My idea of this course…</vt:lpstr>
      <vt:lpstr>Course Objectives</vt:lpstr>
      <vt:lpstr>What is agility in Software Development?</vt:lpstr>
      <vt:lpstr>Miniatures </vt:lpstr>
      <vt:lpstr>Round 1</vt:lpstr>
      <vt:lpstr>Retrospective of Applied Strategy</vt:lpstr>
      <vt:lpstr>Round 2</vt:lpstr>
      <vt:lpstr>Retrospective of Applied Strategy</vt:lpstr>
      <vt:lpstr>Round 3</vt:lpstr>
      <vt:lpstr>Retrospective of Applied Strategy</vt:lpstr>
      <vt:lpstr>Conclusion</vt:lpstr>
      <vt:lpstr>Agile Values</vt:lpstr>
      <vt:lpstr>Agile Principles – Revised list  (according to [Mey2014])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(DIT191 / EDA397)</dc:title>
  <dc:creator>Alessia </dc:creator>
  <cp:lastModifiedBy>Eric Knauss</cp:lastModifiedBy>
  <cp:revision>56</cp:revision>
  <dcterms:created xsi:type="dcterms:W3CDTF">2014-03-19T21:57:28Z</dcterms:created>
  <dcterms:modified xsi:type="dcterms:W3CDTF">2017-03-28T12:27:57Z</dcterms:modified>
</cp:coreProperties>
</file>