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80" r:id="rId4"/>
    <p:sldId id="281" r:id="rId5"/>
    <p:sldId id="282" r:id="rId6"/>
    <p:sldId id="283" r:id="rId7"/>
    <p:sldId id="260" r:id="rId8"/>
    <p:sldId id="262" r:id="rId9"/>
    <p:sldId id="265" r:id="rId10"/>
    <p:sldId id="279" r:id="rId11"/>
    <p:sldId id="264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-1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652A0-FEB4-AA41-A12B-ED809B2EC655}" type="datetimeFigureOut">
              <a:rPr lang="en-US" smtClean="0"/>
              <a:t>12/04/16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3173-392A-7C44-BB17-00B45D6B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2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60C2B-D677-904D-8293-1E3D2FE1164E}" type="datetimeFigureOut">
              <a:rPr lang="en-US" smtClean="0"/>
              <a:t>12/04/16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9E40F-4CEC-4840-8F2C-9C26EC6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5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Thinks to remember: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- Use of cameras in round 3 seems to be unfair.</a:t>
            </a:r>
          </a:p>
          <a:p>
            <a:r>
              <a:rPr lang="en-US" baseline="0" dirty="0" smtClean="0"/>
              <a:t>  - The task scales nicely, but with too many students there is not enough space behind the screen.</a:t>
            </a:r>
          </a:p>
          <a:p>
            <a:r>
              <a:rPr lang="en-US" baseline="0" dirty="0" smtClean="0"/>
              <a:t>  - I think it was a good point to honor early submissions in round three and make a remark on the importance of quick time-to</a:t>
            </a:r>
            <a:r>
              <a:rPr lang="en-US" baseline="0" smtClean="0"/>
              <a:t>-market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9E40F-4CEC-4840-8F2C-9C26EC6544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77AE6-BCFB-4D40-A469-14797A808CC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1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two minutes to discuss with your </a:t>
            </a:r>
            <a:r>
              <a:rPr lang="en-US" dirty="0" err="1" smtClean="0"/>
              <a:t>neighbour</a:t>
            </a:r>
            <a:r>
              <a:rPr lang="en-US" dirty="0" smtClean="0"/>
              <a:t>: Which are easy, which are hard to follow in your</a:t>
            </a:r>
            <a:r>
              <a:rPr lang="en-US" baseline="0" dirty="0" smtClean="0"/>
              <a:t> project?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20E84-6A11-F642-B0FE-2FE63DD637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06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7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C279-A54C-D244-B073-1D19DA843044}" type="datetimeFigureOut">
              <a:rPr lang="en-US" smtClean="0"/>
              <a:pPr/>
              <a:t>12/04/16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CFB0-6D65-3141-BB66-1C8AA85AF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9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5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238247" y="6434242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18367" y="6434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1903" y="6433808"/>
            <a:ext cx="842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4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4128" y="80989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430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8" name="Picture 7" descr="Chalmers_GU.w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453336"/>
            <a:ext cx="3816424" cy="3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2.com/xp/ExtremeHour.html" TargetMode="External"/><Relationship Id="rId3" Type="http://schemas.openxmlformats.org/officeDocument/2006/relationships/hyperlink" Target="http://www.massey.ac.nz/~dpparson/agilehour.ht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hyperlink" Target="http://agilemanifesto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Principles / Miniature </a:t>
            </a:r>
            <a:br>
              <a:rPr lang="en-US" dirty="0" smtClean="0"/>
            </a:br>
            <a:r>
              <a:rPr lang="en-US" dirty="0" smtClean="0"/>
              <a:t>(DIT191 / EDA397)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Knauss</a:t>
            </a:r>
          </a:p>
          <a:p>
            <a:r>
              <a:rPr lang="en-US" dirty="0" smtClean="0"/>
              <a:t>&lt;</a:t>
            </a:r>
            <a:r>
              <a:rPr lang="en-US" u="sng" dirty="0" err="1" smtClean="0"/>
              <a:t>eric.knauss@cse.gu.se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68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agility in Software Development?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205" b="1205"/>
          <a:stretch>
            <a:fillRect/>
          </a:stretch>
        </p:blipFill>
        <p:spPr/>
      </p:pic>
      <p:sp>
        <p:nvSpPr>
          <p:cNvPr id="7" name="Rectangle 6"/>
          <p:cNvSpPr/>
          <p:nvPr/>
        </p:nvSpPr>
        <p:spPr>
          <a:xfrm>
            <a:off x="6047849" y="5976718"/>
            <a:ext cx="2638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http://</a:t>
            </a:r>
            <a:r>
              <a:rPr lang="en-US" sz="1000" dirty="0" err="1" smtClean="0">
                <a:solidFill>
                  <a:schemeClr val="bg1"/>
                </a:solidFill>
              </a:rPr>
              <a:t>mediagallery.usatoday.com</a:t>
            </a:r>
            <a:r>
              <a:rPr lang="en-US" sz="1000" dirty="0" smtClean="0">
                <a:solidFill>
                  <a:schemeClr val="bg1"/>
                </a:solidFill>
              </a:rPr>
              <a:t>/</a:t>
            </a:r>
            <a:r>
              <a:rPr lang="en-US" sz="1000" dirty="0" err="1" smtClean="0">
                <a:solidFill>
                  <a:schemeClr val="bg1"/>
                </a:solidFill>
              </a:rPr>
              <a:t>New+Flame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3818" y="4877696"/>
            <a:ext cx="2710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</a:rPr>
              <a:t>Agile Development: </a:t>
            </a:r>
            <a:br>
              <a:rPr lang="en-US" sz="2400" b="1" dirty="0" smtClean="0">
                <a:solidFill>
                  <a:srgbClr val="FFFFFF"/>
                </a:solidFill>
              </a:rPr>
            </a:br>
            <a:r>
              <a:rPr lang="en-US" sz="2400" b="1" dirty="0" smtClean="0">
                <a:solidFill>
                  <a:srgbClr val="FFFFFF"/>
                </a:solidFill>
              </a:rPr>
              <a:t>A Miniature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483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to get started in the project</a:t>
            </a:r>
          </a:p>
          <a:p>
            <a:pPr lvl="1"/>
            <a:r>
              <a:rPr lang="en-US" dirty="0" smtClean="0"/>
              <a:t>Shared ideas / concepts</a:t>
            </a:r>
          </a:p>
          <a:p>
            <a:pPr lvl="1"/>
            <a:r>
              <a:rPr lang="en-US" dirty="0">
                <a:hlinkClick r:id="rId2"/>
              </a:rPr>
              <a:t>http://c2.com/xp/</a:t>
            </a:r>
            <a:r>
              <a:rPr lang="en-US" dirty="0" smtClean="0">
                <a:hlinkClick r:id="rId2"/>
              </a:rPr>
              <a:t>ExtremeHour.html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http://www.massey.ac.nz/~dpparson/</a:t>
            </a:r>
            <a:r>
              <a:rPr lang="en-US" dirty="0" smtClean="0">
                <a:hlinkClick r:id="rId3"/>
              </a:rPr>
              <a:t>agilehour.htm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Idea: Simulate an agile project within a limited time</a:t>
            </a:r>
          </a:p>
          <a:p>
            <a:pPr lvl="1"/>
            <a:r>
              <a:rPr lang="en-US" dirty="0" smtClean="0"/>
              <a:t>Agile / Extreme Hour do not scale </a:t>
            </a:r>
          </a:p>
          <a:p>
            <a:pPr lvl="1"/>
            <a:r>
              <a:rPr lang="en-US" dirty="0" smtClean="0"/>
              <a:t>Lego-Scrum does not scale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Thus, falling back to a simulation first presented by Chris Rupp, Sophist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21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teams of 4 to 6 persons</a:t>
            </a:r>
          </a:p>
          <a:p>
            <a:r>
              <a:rPr lang="en-US" dirty="0" smtClean="0"/>
              <a:t>Assign roles in each team: same number of customers and developers</a:t>
            </a:r>
          </a:p>
          <a:p>
            <a:r>
              <a:rPr lang="en-US" dirty="0" smtClean="0"/>
              <a:t>Customers and developers sit as far apart as possible</a:t>
            </a:r>
          </a:p>
          <a:p>
            <a:r>
              <a:rPr lang="en-US" dirty="0" smtClean="0"/>
              <a:t>Customers write instructions for developers</a:t>
            </a:r>
          </a:p>
          <a:p>
            <a:r>
              <a:rPr lang="en-US" dirty="0" smtClean="0"/>
              <a:t>One of the customers </a:t>
            </a:r>
          </a:p>
          <a:p>
            <a:pPr lvl="1"/>
            <a:r>
              <a:rPr lang="en-US" dirty="0" smtClean="0"/>
              <a:t>brings written instructions to developers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answer (written) questions with (written) answers</a:t>
            </a:r>
          </a:p>
          <a:p>
            <a:r>
              <a:rPr lang="en-US" dirty="0" smtClean="0"/>
              <a:t>Talking and drawings between customers and developers are not permitted</a:t>
            </a:r>
          </a:p>
          <a:p>
            <a:endParaRPr lang="en-US" dirty="0" smtClean="0"/>
          </a:p>
          <a:p>
            <a:r>
              <a:rPr lang="en-US" dirty="0" smtClean="0"/>
              <a:t>Time for this round: 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080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 of </a:t>
            </a:r>
            <a:r>
              <a:rPr lang="en-US" dirty="0"/>
              <a:t>A</a:t>
            </a:r>
            <a:r>
              <a:rPr lang="en-US" dirty="0" smtClean="0"/>
              <a:t>pplied Strategy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4040188" cy="639762"/>
          </a:xfrm>
        </p:spPr>
        <p:txBody>
          <a:bodyPr/>
          <a:lstStyle/>
          <a:p>
            <a:r>
              <a:rPr lang="en-US" dirty="0" smtClean="0"/>
              <a:t>What did work well?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548482"/>
            <a:ext cx="4040188" cy="1985913"/>
          </a:xfrm>
        </p:spPr>
        <p:txBody>
          <a:bodyPr/>
          <a:lstStyle/>
          <a:p>
            <a:r>
              <a:rPr lang="en-US" dirty="0" smtClean="0"/>
              <a:t>… 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908720"/>
            <a:ext cx="4041775" cy="639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should we change?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48482"/>
            <a:ext cx="4041775" cy="39512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Time management</a:t>
            </a:r>
          </a:p>
          <a:p>
            <a:r>
              <a:rPr lang="en-US" dirty="0" smtClean="0"/>
              <a:t>Task management</a:t>
            </a:r>
          </a:p>
          <a:p>
            <a:r>
              <a:rPr lang="en-US" dirty="0" smtClean="0"/>
              <a:t>Incremental work</a:t>
            </a:r>
          </a:p>
          <a:p>
            <a:r>
              <a:rPr lang="en-US" dirty="0" smtClean="0"/>
              <a:t>Iterative work</a:t>
            </a:r>
          </a:p>
          <a:p>
            <a:r>
              <a:rPr lang="en-US" dirty="0" smtClean="0"/>
              <a:t>Define/control language</a:t>
            </a:r>
          </a:p>
          <a:p>
            <a:r>
              <a:rPr lang="en-US" dirty="0" smtClean="0"/>
              <a:t>Use coordinate-system</a:t>
            </a:r>
          </a:p>
          <a:p>
            <a:r>
              <a:rPr lang="en-US" dirty="0" smtClean="0"/>
              <a:t>Specify from abstract descriptions to specifics</a:t>
            </a:r>
          </a:p>
          <a:p>
            <a:r>
              <a:rPr lang="en-US" dirty="0" smtClean="0"/>
              <a:t>Communicate “big picture”</a:t>
            </a:r>
          </a:p>
          <a:p>
            <a:r>
              <a:rPr lang="en-US" dirty="0" smtClean="0"/>
              <a:t>Use metaphors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57200" y="3534395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did not work well?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9600" y="4174157"/>
            <a:ext cx="4040188" cy="1985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enough time/suddenly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over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aseline="0" dirty="0" smtClean="0"/>
              <a:t>Customer</a:t>
            </a:r>
            <a:r>
              <a:rPr lang="en-US" sz="2400" dirty="0" smtClean="0"/>
              <a:t>s wrote too long 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 no time for developers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Communication not fast </a:t>
            </a:r>
            <a:r>
              <a:rPr lang="en-US" sz="2400" dirty="0" smtClean="0">
                <a:sym typeface="Wingdings"/>
              </a:rPr>
              <a:t>enough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dirty="0" smtClean="0">
                <a:sym typeface="Wingdings"/>
              </a:rPr>
              <a:t>Descriptions confusing, full of contradictions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23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rules as in Round 1, except …</a:t>
            </a:r>
          </a:p>
          <a:p>
            <a:endParaRPr lang="en-US" dirty="0" smtClean="0"/>
          </a:p>
          <a:p>
            <a:r>
              <a:rPr lang="en-US" dirty="0" smtClean="0"/>
              <a:t>Shorter Iterations:</a:t>
            </a:r>
          </a:p>
          <a:p>
            <a:pPr lvl="1"/>
            <a:r>
              <a:rPr lang="en-US" dirty="0" smtClean="0"/>
              <a:t>Developers can send Shape/Picture back</a:t>
            </a:r>
          </a:p>
          <a:p>
            <a:pPr lvl="1"/>
            <a:r>
              <a:rPr lang="en-US" dirty="0" smtClean="0"/>
              <a:t>Customers can write change request for a Shape or continue with next Shape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 for this round: 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972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 of </a:t>
            </a:r>
            <a:r>
              <a:rPr lang="en-US" dirty="0"/>
              <a:t>A</a:t>
            </a:r>
            <a:r>
              <a:rPr lang="en-US" dirty="0" smtClean="0"/>
              <a:t>pplied Strategy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639762"/>
          </a:xfrm>
        </p:spPr>
        <p:txBody>
          <a:bodyPr/>
          <a:lstStyle/>
          <a:p>
            <a:r>
              <a:rPr lang="en-US" dirty="0" smtClean="0"/>
              <a:t>What did work well?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620490"/>
            <a:ext cx="4040188" cy="19859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Task management (increments)</a:t>
            </a:r>
          </a:p>
          <a:p>
            <a:r>
              <a:rPr lang="en-US" dirty="0" smtClean="0"/>
              <a:t>Iterations</a:t>
            </a:r>
          </a:p>
          <a:p>
            <a:r>
              <a:rPr lang="en-US" dirty="0" smtClean="0"/>
              <a:t>Metaphors</a:t>
            </a:r>
          </a:p>
          <a:p>
            <a:r>
              <a:rPr lang="en-US" dirty="0" smtClean="0"/>
              <a:t>Common language</a:t>
            </a:r>
          </a:p>
          <a:p>
            <a:r>
              <a:rPr lang="en-US" dirty="0" smtClean="0"/>
              <a:t>Time management 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980728"/>
            <a:ext cx="4041775" cy="639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should we change?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620490"/>
            <a:ext cx="4041775" cy="3951288"/>
          </a:xfrm>
        </p:spPr>
        <p:txBody>
          <a:bodyPr>
            <a:normAutofit/>
          </a:bodyPr>
          <a:lstStyle/>
          <a:p>
            <a:r>
              <a:rPr lang="en-US" dirty="0" smtClean="0"/>
              <a:t>Introduce Integration Management</a:t>
            </a:r>
          </a:p>
          <a:p>
            <a:r>
              <a:rPr lang="en-US" dirty="0" smtClean="0"/>
              <a:t>More and faster feedback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57200" y="360640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did not work well?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9600" y="4246165"/>
            <a:ext cx="4040188" cy="198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Increments and Iterations to whole picture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aseline="0" dirty="0" smtClean="0"/>
              <a:t>Ambiguity</a:t>
            </a:r>
            <a:r>
              <a:rPr lang="en-US" sz="2400" dirty="0" smtClean="0"/>
              <a:t> of metaphors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7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one customer per team! All others are developers</a:t>
            </a:r>
          </a:p>
          <a:p>
            <a:r>
              <a:rPr lang="en-US" dirty="0" smtClean="0"/>
              <a:t>Customer is allowed to see drawing and memorize it</a:t>
            </a:r>
          </a:p>
          <a:p>
            <a:r>
              <a:rPr lang="en-US" dirty="0" smtClean="0"/>
              <a:t>Customers explains the drawing using words only</a:t>
            </a:r>
          </a:p>
          <a:p>
            <a:pPr lvl="1"/>
            <a:r>
              <a:rPr lang="en-US" dirty="0" smtClean="0"/>
              <a:t>No hands!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 for this round: 5 minutes</a:t>
            </a:r>
          </a:p>
        </p:txBody>
      </p:sp>
    </p:spTree>
    <p:extLst>
      <p:ext uri="{BB962C8B-B14F-4D97-AF65-F5344CB8AC3E}">
        <p14:creationId xmlns:p14="http://schemas.microsoft.com/office/powerpoint/2010/main" val="34625742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 of </a:t>
            </a:r>
            <a:r>
              <a:rPr lang="en-US" dirty="0"/>
              <a:t>A</a:t>
            </a:r>
            <a:r>
              <a:rPr lang="en-US" dirty="0" smtClean="0"/>
              <a:t>pplied Strategy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3954"/>
            <a:ext cx="4040188" cy="639762"/>
          </a:xfrm>
        </p:spPr>
        <p:txBody>
          <a:bodyPr/>
          <a:lstStyle/>
          <a:p>
            <a:r>
              <a:rPr lang="en-US" dirty="0" smtClean="0"/>
              <a:t>What did work well?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553716"/>
            <a:ext cx="4040188" cy="1985913"/>
          </a:xfrm>
        </p:spPr>
        <p:txBody>
          <a:bodyPr>
            <a:normAutofit/>
          </a:bodyPr>
          <a:lstStyle/>
          <a:p>
            <a:r>
              <a:rPr lang="en-US" dirty="0" smtClean="0"/>
              <a:t>Task management</a:t>
            </a:r>
          </a:p>
          <a:p>
            <a:r>
              <a:rPr lang="en-US" dirty="0" smtClean="0"/>
              <a:t>Direct feedback of customer</a:t>
            </a:r>
          </a:p>
          <a:p>
            <a:r>
              <a:rPr lang="en-US" dirty="0" smtClean="0"/>
              <a:t>Verbal communication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913954"/>
            <a:ext cx="4041775" cy="639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should we change?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57200" y="3539629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did not work well?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9600" y="4179391"/>
            <a:ext cx="4040188" cy="1985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challenging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aseline="0" dirty="0" smtClean="0"/>
              <a:t>Customer cannot keep all developers busy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Strategy not applicable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aseline="0" dirty="0" smtClean="0"/>
              <a:t>Common language</a:t>
            </a:r>
            <a:r>
              <a:rPr lang="en-US" sz="2400" dirty="0" smtClean="0"/>
              <a:t> not applicable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820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did we learn?</a:t>
            </a:r>
          </a:p>
          <a:p>
            <a:pPr lvl="1"/>
            <a:r>
              <a:rPr lang="en-US" dirty="0" smtClean="0"/>
              <a:t>Spatial distance hinders communication</a:t>
            </a:r>
          </a:p>
          <a:p>
            <a:pPr lvl="1"/>
            <a:r>
              <a:rPr lang="en-US" dirty="0" smtClean="0"/>
              <a:t>Multimodal communication helps</a:t>
            </a:r>
          </a:p>
          <a:p>
            <a:pPr lvl="1"/>
            <a:r>
              <a:rPr lang="en-US" dirty="0" smtClean="0"/>
              <a:t>Communication has limitations</a:t>
            </a:r>
          </a:p>
          <a:p>
            <a:pPr lvl="1"/>
            <a:r>
              <a:rPr lang="en-US" dirty="0" smtClean="0"/>
              <a:t>Feedback is important: On Product and on Process level</a:t>
            </a:r>
          </a:p>
          <a:p>
            <a:pPr lvl="1"/>
            <a:r>
              <a:rPr lang="en-US" dirty="0" smtClean="0"/>
              <a:t>Process Improvement is crucial</a:t>
            </a:r>
          </a:p>
          <a:p>
            <a:pPr lvl="1"/>
            <a:r>
              <a:rPr lang="en-US" dirty="0" smtClean="0"/>
              <a:t>Feedback minimizes Ambiguities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Interrupting and Reflecting on the process helps to improve it!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4761"/>
            <a:ext cx="1337652" cy="1003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144" y="5786358"/>
            <a:ext cx="1428856" cy="10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338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Manifesto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114" b="32339"/>
          <a:stretch/>
        </p:blipFill>
        <p:spPr>
          <a:xfrm>
            <a:off x="-12846" y="836712"/>
            <a:ext cx="9276748" cy="40324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4869160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http://agilemanifesto.org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Began as a provocation: Plan-driven development did not safe the Software world…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a very serious movement, well adapted in industry.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There are a couple of established agile methods: How to integrate these values in everyday software development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Agile Software Dev. | Eric Knauss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74756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Thursday</a:t>
            </a:r>
          </a:p>
          <a:p>
            <a:pPr lvl="1"/>
            <a:r>
              <a:rPr lang="en-US" dirty="0" smtClean="0"/>
              <a:t>Customer meeting</a:t>
            </a:r>
          </a:p>
          <a:p>
            <a:pPr lvl="1"/>
            <a:endParaRPr lang="en-US" dirty="0"/>
          </a:p>
          <a:p>
            <a:r>
              <a:rPr lang="en-US" dirty="0" smtClean="0"/>
              <a:t>Exam date</a:t>
            </a:r>
          </a:p>
          <a:p>
            <a:pPr lvl="1"/>
            <a:r>
              <a:rPr lang="en-US" dirty="0" smtClean="0"/>
              <a:t>Jun-2</a:t>
            </a:r>
            <a:r>
              <a:rPr lang="en-US" baseline="30000" dirty="0" smtClean="0"/>
              <a:t>nd</a:t>
            </a:r>
            <a:r>
              <a:rPr lang="en-US" dirty="0" smtClean="0"/>
              <a:t>, 2pm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995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Early and continuous delivery of valuable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Welcome changing requirements, even 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Deliver working software </a:t>
            </a:r>
            <a:r>
              <a:rPr lang="en-US" sz="2000" dirty="0" smtClean="0"/>
              <a:t>frequently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Business people and developers must work </a:t>
            </a:r>
            <a:r>
              <a:rPr lang="en-US" sz="2000" dirty="0" smtClean="0"/>
              <a:t>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Build projects around motivated </a:t>
            </a:r>
            <a:r>
              <a:rPr lang="en-US" sz="2000" dirty="0" smtClean="0"/>
              <a:t>individuals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Face-to-face communication is most effective and efficient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Working software is the primary measure of </a:t>
            </a:r>
            <a:r>
              <a:rPr lang="en-US" sz="2000" dirty="0" smtClean="0"/>
              <a:t>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Sustainable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Continuous attention to technical excellence a</a:t>
            </a:r>
            <a:r>
              <a:rPr lang="en-US" sz="2000" dirty="0" smtClean="0"/>
              <a:t>nd </a:t>
            </a:r>
            <a:r>
              <a:rPr lang="en-US" sz="2000" dirty="0"/>
              <a:t>good </a:t>
            </a:r>
            <a:r>
              <a:rPr lang="en-US" sz="2000" dirty="0" smtClean="0"/>
              <a:t>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Simplicity is essential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Self</a:t>
            </a:r>
            <a:r>
              <a:rPr lang="en-US" sz="2000" dirty="0"/>
              <a:t>-organizing </a:t>
            </a:r>
            <a:r>
              <a:rPr lang="en-US" sz="2000" dirty="0" smtClean="0"/>
              <a:t>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Regular reflection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43598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820520"/>
          </a:xfrm>
        </p:spPr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/>
              <a:t>Agile workshop – Acceptance Test No 1.</a:t>
            </a:r>
            <a:r>
              <a:rPr lang="sv-SE" sz="2800" dirty="0"/>
              <a:t/>
            </a:r>
            <a:br>
              <a:rPr lang="sv-SE" sz="2800" dirty="0"/>
            </a:br>
            <a:r>
              <a:rPr lang="en-US" sz="2800" dirty="0"/>
              <a:t>Apr-14 </a:t>
            </a:r>
            <a:r>
              <a:rPr lang="en-US" sz="2800" dirty="0" smtClean="0"/>
              <a:t>13:15-17:00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844824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Welcome to the first Acceptance Test for the Android </a:t>
            </a:r>
            <a:r>
              <a:rPr lang="en-US" dirty="0" smtClean="0"/>
              <a:t>App </a:t>
            </a:r>
            <a:r>
              <a:rPr lang="en-US" dirty="0"/>
              <a:t>project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Each group will have </a:t>
            </a:r>
            <a:r>
              <a:rPr lang="en-US" b="1" dirty="0"/>
              <a:t>3</a:t>
            </a:r>
            <a:r>
              <a:rPr lang="en-US" b="1" dirty="0" smtClean="0"/>
              <a:t>0</a:t>
            </a:r>
            <a:r>
              <a:rPr lang="en-US" dirty="0" smtClean="0"/>
              <a:t> </a:t>
            </a:r>
            <a:r>
              <a:rPr lang="en-US" b="1" dirty="0"/>
              <a:t>minutes</a:t>
            </a:r>
            <a:r>
              <a:rPr lang="en-US" dirty="0"/>
              <a:t> to show </a:t>
            </a:r>
            <a:r>
              <a:rPr lang="en-US" b="1" dirty="0"/>
              <a:t>current status and features of </a:t>
            </a:r>
            <a:r>
              <a:rPr lang="en-US" b="1" dirty="0" smtClean="0"/>
              <a:t>their </a:t>
            </a:r>
            <a:r>
              <a:rPr lang="en-US" b="1" dirty="0"/>
              <a:t>project</a:t>
            </a:r>
            <a:r>
              <a:rPr lang="en-US" dirty="0"/>
              <a:t> and also to discuss the </a:t>
            </a:r>
            <a:r>
              <a:rPr lang="en-US" b="1" dirty="0"/>
              <a:t>use of an Agile development approach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Please note the time restriction of </a:t>
            </a:r>
            <a:r>
              <a:rPr lang="en-US" dirty="0" smtClean="0"/>
              <a:t>30 </a:t>
            </a:r>
            <a:r>
              <a:rPr lang="en-US" dirty="0"/>
              <a:t>minutes, meaning </a:t>
            </a:r>
            <a:r>
              <a:rPr lang="en-US" b="1" dirty="0" smtClean="0"/>
              <a:t>“Be on time!”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group will meet their group supervisor (Terese or Magnus) in a </a:t>
            </a:r>
            <a:r>
              <a:rPr lang="en-US" dirty="0" smtClean="0"/>
              <a:t>booked room.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Each group </a:t>
            </a:r>
            <a:r>
              <a:rPr lang="en-US" dirty="0" smtClean="0"/>
              <a:t>should bring </a:t>
            </a:r>
            <a:r>
              <a:rPr lang="en-US" dirty="0"/>
              <a:t>a laptop where the App should be demonstrated and the development environment (i.e. Trello, </a:t>
            </a:r>
            <a:r>
              <a:rPr lang="en-US" dirty="0" err="1" smtClean="0"/>
              <a:t>Github</a:t>
            </a:r>
            <a:r>
              <a:rPr lang="en-US" dirty="0"/>
              <a:t>) should also be accessible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279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/>
              <a:t>Acceptance Test </a:t>
            </a:r>
            <a:r>
              <a:rPr lang="en-US" sz="2800" dirty="0" smtClean="0"/>
              <a:t>- </a:t>
            </a:r>
            <a:r>
              <a:rPr lang="sv-SE" sz="2800" dirty="0" smtClean="0"/>
              <a:t>Schedule Group 1-5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79507"/>
              </p:ext>
            </p:extLst>
          </p:nvPr>
        </p:nvGraphicFramePr>
        <p:xfrm>
          <a:off x="902307" y="2222756"/>
          <a:ext cx="6910053" cy="3544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2843"/>
                <a:gridCol w="1044667"/>
                <a:gridCol w="3562543"/>
              </a:tblGrid>
              <a:tr h="1026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(30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min/each)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Spokesperson</a:t>
                      </a:r>
                      <a:endParaRPr lang="sv-S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93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13.15 –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13.45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sv-S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Pedram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</a:rPr>
                        <a:t>Shirinbolaghi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1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13.45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–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14.15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sv-S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Dominik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</a:rPr>
                        <a:t>Muth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49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14.15– 14.45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solidFill>
                            <a:schemeClr val="tx1"/>
                          </a:solidFill>
                          <a:effectLst/>
                        </a:rPr>
                        <a:t>Sebastian </a:t>
                      </a:r>
                      <a:r>
                        <a:rPr lang="sv-SE" sz="1100" dirty="0" smtClean="0">
                          <a:solidFill>
                            <a:schemeClr val="tx1"/>
                          </a:solidFill>
                          <a:effectLst/>
                        </a:rPr>
                        <a:t>Blomberg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14.45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–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15.15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solidFill>
                            <a:schemeClr val="tx1"/>
                          </a:solidFill>
                          <a:effectLst/>
                        </a:rPr>
                        <a:t>Sofia </a:t>
                      </a:r>
                      <a:r>
                        <a:rPr lang="sv-SE" sz="1100" dirty="0" smtClean="0">
                          <a:solidFill>
                            <a:schemeClr val="tx1"/>
                          </a:solidFill>
                          <a:effectLst/>
                        </a:rPr>
                        <a:t>Edström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39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15.15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–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15.45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sv-S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Wissam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</a:rPr>
                        <a:t>Alfreijat</a:t>
                      </a:r>
                      <a:endParaRPr lang="en-US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9592" y="1366611"/>
            <a:ext cx="961281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</a:t>
            </a:r>
            <a:r>
              <a:rPr kumimoji="0" lang="en-US" altLang="sv-S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Aquarium, 4</a:t>
            </a:r>
            <a:r>
              <a:rPr kumimoji="0" lang="en-US" altLang="sv-SE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kumimoji="0" lang="en-US" altLang="sv-S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Floor in house Jupiter (Close to evaluator)</a:t>
            </a:r>
            <a:endParaRPr kumimoji="0" lang="sv-SE" altLang="sv-S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</a:t>
            </a:r>
            <a:r>
              <a:rPr kumimoji="0" lang="en-US" altLang="sv-S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sv-S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Terese Besker</a:t>
            </a:r>
            <a:endParaRPr kumimoji="0" lang="sv-SE" altLang="sv-S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370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dirty="0"/>
              <a:t>Acceptance Test </a:t>
            </a:r>
            <a:r>
              <a:rPr lang="en-US" dirty="0" smtClean="0"/>
              <a:t> - </a:t>
            </a:r>
            <a:r>
              <a:rPr lang="sv-SE" dirty="0" smtClean="0"/>
              <a:t>Schedule Group 6-9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63348"/>
              </p:ext>
            </p:extLst>
          </p:nvPr>
        </p:nvGraphicFramePr>
        <p:xfrm>
          <a:off x="902307" y="2222756"/>
          <a:ext cx="6910053" cy="3350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2843"/>
                <a:gridCol w="1044667"/>
                <a:gridCol w="3562543"/>
              </a:tblGrid>
              <a:tr h="1026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(30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min/each)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sv-S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Spokesperson</a:t>
                      </a:r>
                      <a:endParaRPr lang="sv-S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93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13.15 –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13.45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v-SE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Fredrik Holmdahl </a:t>
                      </a:r>
                      <a:endParaRPr lang="sv-SE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81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13.45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–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14.15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v-SE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Johan Eriksson </a:t>
                      </a:r>
                      <a:endParaRPr lang="sv-SE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549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14.15– 14.45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Mustafa Hussein </a:t>
                      </a:r>
                      <a:endParaRPr lang="sv-SE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14.45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–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15.15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v-SE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Linus </a:t>
                      </a:r>
                      <a:r>
                        <a:rPr lang="sv-SE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Hagvall</a:t>
                      </a:r>
                      <a:r>
                        <a:rPr lang="sv-SE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sv-SE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439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v-S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9592" y="1366611"/>
            <a:ext cx="961281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sv-S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</a:t>
            </a:r>
            <a:r>
              <a:rPr kumimoji="0" lang="en-US" altLang="sv-S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v-SE" altLang="sv-SE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</a:t>
            </a:r>
            <a:r>
              <a:rPr lang="sv-SE" altLang="sv-SE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322, 3</a:t>
            </a:r>
            <a:r>
              <a:rPr lang="en-US" altLang="sv-SE" sz="1200" baseline="30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altLang="sv-SE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v-S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Floor in house Jupiter</a:t>
            </a:r>
            <a:r>
              <a:rPr lang="en-US" alt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sv-SE" altLang="sv-S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</a:t>
            </a:r>
            <a:r>
              <a:rPr kumimoji="0" lang="en-US" altLang="sv-S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Magnus Ågren</a:t>
            </a:r>
            <a:endParaRPr kumimoji="0" lang="sv-SE" altLang="sv-S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737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</a:p>
          <a:p>
            <a:endParaRPr lang="en-US" dirty="0" smtClean="0"/>
          </a:p>
          <a:p>
            <a:r>
              <a:rPr lang="en-US" dirty="0" smtClean="0"/>
              <a:t>Miniature</a:t>
            </a:r>
          </a:p>
          <a:p>
            <a:endParaRPr lang="en-US" dirty="0"/>
          </a:p>
          <a:p>
            <a:r>
              <a:rPr lang="en-US" dirty="0" smtClean="0"/>
              <a:t>Agile Principles </a:t>
            </a:r>
            <a:br>
              <a:rPr lang="en-US" dirty="0" smtClean="0"/>
            </a:br>
            <a:r>
              <a:rPr lang="en-US" dirty="0" smtClean="0"/>
              <a:t>revisited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708920"/>
            <a:ext cx="4176464" cy="313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73902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1: Getting started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412" b="3412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631031" y="5972782"/>
            <a:ext cx="30557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http://</a:t>
            </a:r>
            <a:r>
              <a:rPr lang="en-US" sz="1000" dirty="0" err="1" smtClean="0">
                <a:solidFill>
                  <a:srgbClr val="FFFFFF"/>
                </a:solidFill>
              </a:rPr>
              <a:t>commons.wikimedia.org</a:t>
            </a:r>
            <a:r>
              <a:rPr lang="en-US" sz="1000" dirty="0" smtClean="0">
                <a:solidFill>
                  <a:srgbClr val="FFFFFF"/>
                </a:solidFill>
              </a:rPr>
              <a:t>/wiki/File:Sprint_01.jpg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175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idea of this course…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Streams</a:t>
            </a:r>
          </a:p>
          <a:p>
            <a:pPr lvl="1"/>
            <a:r>
              <a:rPr lang="en-US" dirty="0" smtClean="0"/>
              <a:t>Lectures –</a:t>
            </a:r>
            <a:r>
              <a:rPr lang="en-US" i="1" dirty="0" smtClean="0"/>
              <a:t> Learn Agile</a:t>
            </a:r>
          </a:p>
          <a:p>
            <a:pPr lvl="1"/>
            <a:r>
              <a:rPr lang="en-US" dirty="0" smtClean="0"/>
              <a:t>Project work –</a:t>
            </a:r>
            <a:r>
              <a:rPr lang="en-US" i="1" dirty="0" smtClean="0"/>
              <a:t> Experience Agile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 Sprints</a:t>
            </a:r>
          </a:p>
          <a:p>
            <a:pPr lvl="1"/>
            <a:r>
              <a:rPr lang="en-US" dirty="0" smtClean="0"/>
              <a:t>First sprint 	– </a:t>
            </a:r>
            <a:r>
              <a:rPr lang="en-US" i="1" dirty="0" smtClean="0"/>
              <a:t>Getting started</a:t>
            </a:r>
          </a:p>
          <a:p>
            <a:pPr lvl="1"/>
            <a:r>
              <a:rPr lang="en-US" dirty="0" smtClean="0"/>
              <a:t>Second sprint	– </a:t>
            </a:r>
            <a:r>
              <a:rPr lang="en-US" i="1" dirty="0" smtClean="0"/>
              <a:t>Focus on Project work</a:t>
            </a:r>
          </a:p>
          <a:p>
            <a:pPr lvl="1"/>
            <a:r>
              <a:rPr lang="en-US" dirty="0" smtClean="0"/>
              <a:t>Third sprint 	– </a:t>
            </a:r>
            <a:r>
              <a:rPr lang="en-US" i="1" dirty="0" smtClean="0"/>
              <a:t>Advanced Concepts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917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556488"/>
              </p:ext>
            </p:extLst>
          </p:nvPr>
        </p:nvGraphicFramePr>
        <p:xfrm>
          <a:off x="457200" y="908050"/>
          <a:ext cx="8229600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Knowledge and understanding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Skills and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Judgement</a:t>
                      </a:r>
                      <a:r>
                        <a:rPr lang="en-US" dirty="0" smtClean="0"/>
                        <a:t> and approach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agile and traditional </a:t>
                      </a:r>
                      <a:r>
                        <a:rPr lang="en-US" dirty="0" err="1" smtClean="0"/>
                        <a:t>softw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Forming a team organically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Explain: people/</a:t>
                      </a:r>
                      <a:r>
                        <a:rPr lang="en-US" dirty="0" err="1" smtClean="0"/>
                        <a:t>commun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centric dev.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Relate lean and agile development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Collaborate</a:t>
                      </a:r>
                      <a:r>
                        <a:rPr lang="en-US" baseline="0" dirty="0" smtClean="0"/>
                        <a:t> in small software dev. teams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Apply fact: people drive project success</a:t>
                      </a:r>
                      <a:endParaRPr lang="en-US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Contrast different agile methodologies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</a:t>
                      </a:r>
                      <a:r>
                        <a:rPr lang="en-US" baseline="0" dirty="0" smtClean="0"/>
                        <a:t> and show progress continuously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Describe: No single methodology fits all</a:t>
                      </a:r>
                      <a:endParaRPr lang="en-US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the agile manifest and its accompanying principles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 SW</a:t>
                      </a:r>
                      <a:r>
                        <a:rPr lang="en-US" baseline="0" dirty="0" smtClean="0"/>
                        <a:t> using small and frequent iterations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Discuss: methodology needs to adopt to culture </a:t>
                      </a:r>
                      <a:endParaRPr lang="en-US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Discuss what is different</a:t>
                      </a:r>
                      <a:r>
                        <a:rPr lang="en-US" baseline="0" dirty="0" smtClean="0"/>
                        <a:t> when leading an agile team</a:t>
                      </a:r>
                      <a:endParaRPr lang="en-US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test-driven dev. and automated tests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 a program/design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 member of agile team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Incremental planning using user stories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Software Dev.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30624" y="3253511"/>
            <a:ext cx="92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Sprint 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506495" y="5480894"/>
            <a:ext cx="92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Sprint 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406736" y="2476450"/>
            <a:ext cx="92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Sprint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10225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1129</Words>
  <Application>Microsoft Macintosh PowerPoint</Application>
  <PresentationFormat>On-screen Show (4:3)</PresentationFormat>
  <Paragraphs>236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Vorlage</vt:lpstr>
      <vt:lpstr>Agile Principles / Miniature  (DIT191 / EDA397)</vt:lpstr>
      <vt:lpstr>Organizational</vt:lpstr>
      <vt:lpstr>  Agile workshop – Acceptance Test No 1. Apr-14 13:15-17:00  </vt:lpstr>
      <vt:lpstr>  Acceptance Test - Schedule Group 1-5  </vt:lpstr>
      <vt:lpstr>  Acceptance Test  - Schedule Group 6-9  </vt:lpstr>
      <vt:lpstr>Agenda today</vt:lpstr>
      <vt:lpstr>Sprint 1: Getting started</vt:lpstr>
      <vt:lpstr>My idea of this course…</vt:lpstr>
      <vt:lpstr>Course Objectives</vt:lpstr>
      <vt:lpstr>What is agility in Software Development?</vt:lpstr>
      <vt:lpstr>Miniatures </vt:lpstr>
      <vt:lpstr>Round 1</vt:lpstr>
      <vt:lpstr>Retrospective of Applied Strategy</vt:lpstr>
      <vt:lpstr>Round 2</vt:lpstr>
      <vt:lpstr>Retrospective of Applied Strategy</vt:lpstr>
      <vt:lpstr>Round 3</vt:lpstr>
      <vt:lpstr>Retrospective of Applied Strategy</vt:lpstr>
      <vt:lpstr>Conclusion</vt:lpstr>
      <vt:lpstr>Agile Manifesto</vt:lpstr>
      <vt:lpstr>Agile Principles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 (DIT191 / EDA397)</dc:title>
  <dc:creator>Alessia </dc:creator>
  <cp:lastModifiedBy>Eric Knauss</cp:lastModifiedBy>
  <cp:revision>49</cp:revision>
  <dcterms:created xsi:type="dcterms:W3CDTF">2014-03-19T21:57:28Z</dcterms:created>
  <dcterms:modified xsi:type="dcterms:W3CDTF">2016-04-12T11:06:36Z</dcterms:modified>
</cp:coreProperties>
</file>