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68" r:id="rId3"/>
    <p:sldId id="267" r:id="rId4"/>
    <p:sldId id="266" r:id="rId5"/>
    <p:sldId id="257" r:id="rId6"/>
    <p:sldId id="258" r:id="rId7"/>
    <p:sldId id="259" r:id="rId8"/>
    <p:sldId id="260" r:id="rId9"/>
    <p:sldId id="261" r:id="rId10"/>
    <p:sldId id="262"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44" autoAdjust="0"/>
  </p:normalViewPr>
  <p:slideViewPr>
    <p:cSldViewPr snapToGrid="0" snapToObjects="1">
      <p:cViewPr varScale="1">
        <p:scale>
          <a:sx n="59" d="100"/>
          <a:sy n="59" d="100"/>
        </p:scale>
        <p:origin x="-184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4AC7BF-7808-AA4A-8A9E-917FA8872EC2}" type="datetimeFigureOut">
              <a:rPr lang="en-US" smtClean="0"/>
              <a:t>17/05/16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55B0C2-5300-9F49-B83C-053AA9221FA5}" type="slidenum">
              <a:rPr lang="en-US" smtClean="0"/>
              <a:t>‹#›</a:t>
            </a:fld>
            <a:endParaRPr lang="en-US"/>
          </a:p>
        </p:txBody>
      </p:sp>
    </p:spTree>
    <p:extLst>
      <p:ext uri="{BB962C8B-B14F-4D97-AF65-F5344CB8AC3E}">
        <p14:creationId xmlns:p14="http://schemas.microsoft.com/office/powerpoint/2010/main" val="16482881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(15/05/14 13:33) -----</a:t>
            </a:r>
          </a:p>
          <a:p>
            <a:r>
              <a:rPr lang="en-US"/>
              <a:t>- Check on grades and percentages</a:t>
            </a:r>
          </a:p>
          <a:p>
            <a:r>
              <a:rPr lang="en-US"/>
              <a:t>- Be clear about how individual report contributes (1-3 Points)</a:t>
            </a:r>
          </a:p>
          <a:p>
            <a:endParaRPr lang="en-US"/>
          </a:p>
          <a:p>
            <a:endParaRPr lang="en-US"/>
          </a:p>
          <a:p>
            <a:r>
              <a:rPr lang="en-US"/>
              <a:t>----- Meeting Notes (17/05/16 13:39) -----</a:t>
            </a:r>
          </a:p>
          <a:p>
            <a:r>
              <a:rPr lang="en-US"/>
              <a:t>change: do not support (type). Also next slide has 2x (3).</a:t>
            </a:r>
          </a:p>
        </p:txBody>
      </p:sp>
      <p:sp>
        <p:nvSpPr>
          <p:cNvPr id="4" name="Slide Number Placeholder 3"/>
          <p:cNvSpPr>
            <a:spLocks noGrp="1"/>
          </p:cNvSpPr>
          <p:nvPr>
            <p:ph type="sldNum" sz="quarter" idx="10"/>
          </p:nvPr>
        </p:nvSpPr>
        <p:spPr/>
        <p:txBody>
          <a:bodyPr/>
          <a:lstStyle/>
          <a:p>
            <a:fld id="{2D55B0C2-5300-9F49-B83C-053AA9221FA5}" type="slidenum">
              <a:rPr lang="en-US" smtClean="0"/>
              <a:t>5</a:t>
            </a:fld>
            <a:endParaRPr lang="en-US"/>
          </a:p>
        </p:txBody>
      </p:sp>
    </p:spTree>
    <p:extLst>
      <p:ext uri="{BB962C8B-B14F-4D97-AF65-F5344CB8AC3E}">
        <p14:creationId xmlns:p14="http://schemas.microsoft.com/office/powerpoint/2010/main" val="149561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(15/05/14 13:55) -----</a:t>
            </a:r>
          </a:p>
          <a:p>
            <a:r>
              <a:rPr lang="en-US"/>
              <a:t>(3), (3), and (4) are a bit confusing</a:t>
            </a:r>
          </a:p>
        </p:txBody>
      </p:sp>
      <p:sp>
        <p:nvSpPr>
          <p:cNvPr id="4" name="Slide Number Placeholder 3"/>
          <p:cNvSpPr>
            <a:spLocks noGrp="1"/>
          </p:cNvSpPr>
          <p:nvPr>
            <p:ph type="sldNum" sz="quarter" idx="10"/>
          </p:nvPr>
        </p:nvSpPr>
        <p:spPr/>
        <p:txBody>
          <a:bodyPr/>
          <a:lstStyle/>
          <a:p>
            <a:fld id="{2D55B0C2-5300-9F49-B83C-053AA9221FA5}" type="slidenum">
              <a:rPr lang="en-US" smtClean="0"/>
              <a:t>6</a:t>
            </a:fld>
            <a:endParaRPr lang="en-US"/>
          </a:p>
        </p:txBody>
      </p:sp>
    </p:spTree>
    <p:extLst>
      <p:ext uri="{BB962C8B-B14F-4D97-AF65-F5344CB8AC3E}">
        <p14:creationId xmlns:p14="http://schemas.microsoft.com/office/powerpoint/2010/main" val="363524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(15/05/14 15:01) -----</a:t>
            </a:r>
          </a:p>
          <a:p>
            <a:r>
              <a:rPr lang="en-US"/>
              <a:t>Previous slide: test first is a strategy, unit tests and VGUI testing are techniques...</a:t>
            </a:r>
          </a:p>
          <a:p>
            <a:endParaRPr lang="en-US"/>
          </a:p>
          <a:p>
            <a:r>
              <a:rPr lang="en-US"/>
              <a:t>,.</a:t>
            </a:r>
          </a:p>
        </p:txBody>
      </p:sp>
      <p:sp>
        <p:nvSpPr>
          <p:cNvPr id="4" name="Slide Number Placeholder 3"/>
          <p:cNvSpPr>
            <a:spLocks noGrp="1"/>
          </p:cNvSpPr>
          <p:nvPr>
            <p:ph type="sldNum" sz="quarter" idx="10"/>
          </p:nvPr>
        </p:nvSpPr>
        <p:spPr/>
        <p:txBody>
          <a:bodyPr/>
          <a:lstStyle/>
          <a:p>
            <a:fld id="{2D55B0C2-5300-9F49-B83C-053AA9221FA5}" type="slidenum">
              <a:rPr lang="en-US" smtClean="0"/>
              <a:t>9</a:t>
            </a:fld>
            <a:endParaRPr lang="en-US"/>
          </a:p>
        </p:txBody>
      </p:sp>
    </p:spTree>
    <p:extLst>
      <p:ext uri="{BB962C8B-B14F-4D97-AF65-F5344CB8AC3E}">
        <p14:creationId xmlns:p14="http://schemas.microsoft.com/office/powerpoint/2010/main" val="105623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01791876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5728F38-FB71-E245-A814-F782EEB910D2}" type="datetimeFigureOut">
              <a:rPr lang="en-US" smtClean="0"/>
              <a:t>17/05/16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B9B377-91CF-1543-8CE2-214F7B372439}" type="slidenum">
              <a:rPr lang="en-US" smtClean="0"/>
              <a:t>‹#›</a:t>
            </a:fld>
            <a:endParaRPr lang="en-US"/>
          </a:p>
        </p:txBody>
      </p:sp>
    </p:spTree>
    <p:extLst>
      <p:ext uri="{BB962C8B-B14F-4D97-AF65-F5344CB8AC3E}">
        <p14:creationId xmlns:p14="http://schemas.microsoft.com/office/powerpoint/2010/main" val="3518140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11188" y="838200"/>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dirty="0"/>
          </a:p>
        </p:txBody>
      </p:sp>
      <p:sp>
        <p:nvSpPr>
          <p:cNvPr id="1027" name="Rectangle 11"/>
          <p:cNvSpPr>
            <a:spLocks noGrp="1" noChangeArrowheads="1"/>
          </p:cNvSpPr>
          <p:nvPr>
            <p:ph type="body" idx="1"/>
          </p:nvPr>
        </p:nvSpPr>
        <p:spPr bwMode="auto">
          <a:xfrm>
            <a:off x="683568" y="198884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28" name="Rectangle 5"/>
          <p:cNvSpPr>
            <a:spLocks noChangeArrowheads="1"/>
          </p:cNvSpPr>
          <p:nvPr/>
        </p:nvSpPr>
        <p:spPr bwMode="auto">
          <a:xfrm>
            <a:off x="0" y="0"/>
            <a:ext cx="9144000" cy="54927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p>
        </p:txBody>
      </p:sp>
      <p:pic>
        <p:nvPicPr>
          <p:cNvPr id="6" name="Picture 5" descr="ChalmersU_GU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44624"/>
            <a:ext cx="5400601" cy="46805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ＭＳ Ｐゴシック" pitchFamily="96" charset="-128"/>
          <a:cs typeface="Akzidenz-Bd for Chalmers"/>
        </a:defRPr>
      </a:lvl1pPr>
      <a:lvl2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2pPr>
      <a:lvl3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3pPr>
      <a:lvl4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4pPr>
      <a:lvl5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5pPr>
      <a:lvl6pPr marL="457200" algn="ctr" rtl="0" eaLnBrk="1" fontAlgn="base" hangingPunct="1">
        <a:spcBef>
          <a:spcPct val="0"/>
        </a:spcBef>
        <a:spcAft>
          <a:spcPct val="0"/>
        </a:spcAft>
        <a:defRPr sz="4000">
          <a:solidFill>
            <a:schemeClr val="bg1"/>
          </a:solidFill>
          <a:latin typeface="Arial Black" pitchFamily="68" charset="0"/>
        </a:defRPr>
      </a:lvl6pPr>
      <a:lvl7pPr marL="914400" algn="ctr" rtl="0" eaLnBrk="1" fontAlgn="base" hangingPunct="1">
        <a:spcBef>
          <a:spcPct val="0"/>
        </a:spcBef>
        <a:spcAft>
          <a:spcPct val="0"/>
        </a:spcAft>
        <a:defRPr sz="4000">
          <a:solidFill>
            <a:schemeClr val="bg1"/>
          </a:solidFill>
          <a:latin typeface="Arial Black" pitchFamily="68" charset="0"/>
        </a:defRPr>
      </a:lvl7pPr>
      <a:lvl8pPr marL="1371600" algn="ctr" rtl="0" eaLnBrk="1" fontAlgn="base" hangingPunct="1">
        <a:spcBef>
          <a:spcPct val="0"/>
        </a:spcBef>
        <a:spcAft>
          <a:spcPct val="0"/>
        </a:spcAft>
        <a:defRPr sz="4000">
          <a:solidFill>
            <a:schemeClr val="bg1"/>
          </a:solidFill>
          <a:latin typeface="Arial Black" pitchFamily="68" charset="0"/>
        </a:defRPr>
      </a:lvl8pPr>
      <a:lvl9pPr marL="1828800" algn="ctr" rtl="0" eaLnBrk="1" fontAlgn="base" hangingPunct="1">
        <a:spcBef>
          <a:spcPct val="0"/>
        </a:spcBef>
        <a:spcAft>
          <a:spcPct val="0"/>
        </a:spcAft>
        <a:defRPr sz="4000">
          <a:solidFill>
            <a:schemeClr val="bg1"/>
          </a:solidFill>
          <a:latin typeface="Arial Black" pitchFamily="68" charset="0"/>
        </a:defRPr>
      </a:lvl9pPr>
    </p:titleStyle>
    <p:bodyStyle>
      <a:lvl1pPr marL="342900" indent="-3429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96" charset="-128"/>
          <a:cs typeface="Akzidenz for Chalmers Regular"/>
        </a:defRPr>
      </a:lvl1pPr>
      <a:lvl2pPr marL="742950" indent="-28575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2pPr>
      <a:lvl3pPr marL="1143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3pPr>
      <a:lvl4pPr marL="1600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4pPr>
      <a:lvl5pPr marL="20574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5pPr>
      <a:lvl6pPr marL="25146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6pPr>
      <a:lvl7pPr marL="29718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7pPr>
      <a:lvl8pPr marL="3429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8pPr>
      <a:lvl9pPr marL="3886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Exam Questions</a:t>
            </a:r>
            <a:endParaRPr lang="en-US" dirty="0"/>
          </a:p>
        </p:txBody>
      </p:sp>
      <p:sp>
        <p:nvSpPr>
          <p:cNvPr id="3" name="Subtitle 2"/>
          <p:cNvSpPr>
            <a:spLocks noGrp="1"/>
          </p:cNvSpPr>
          <p:nvPr>
            <p:ph type="subTitle" idx="1"/>
          </p:nvPr>
        </p:nvSpPr>
        <p:spPr/>
        <p:txBody>
          <a:bodyPr/>
          <a:lstStyle/>
          <a:p>
            <a:r>
              <a:rPr lang="en-US" dirty="0" smtClean="0"/>
              <a:t>Agile Development Processes</a:t>
            </a:r>
          </a:p>
          <a:p>
            <a:r>
              <a:rPr lang="en-US" dirty="0" smtClean="0"/>
              <a:t>Eric Knauss</a:t>
            </a:r>
            <a:endParaRPr lang="en-US" dirty="0"/>
          </a:p>
        </p:txBody>
      </p:sp>
    </p:spTree>
    <p:extLst>
      <p:ext uri="{BB962C8B-B14F-4D97-AF65-F5344CB8AC3E}">
        <p14:creationId xmlns:p14="http://schemas.microsoft.com/office/powerpoint/2010/main" val="20293104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Distributed agile</a:t>
            </a:r>
            <a:endParaRPr lang="en-US" dirty="0"/>
          </a:p>
        </p:txBody>
      </p:sp>
      <p:sp>
        <p:nvSpPr>
          <p:cNvPr id="5" name="Content Placeholder 4"/>
          <p:cNvSpPr>
            <a:spLocks noGrp="1"/>
          </p:cNvSpPr>
          <p:nvPr>
            <p:ph idx="1"/>
          </p:nvPr>
        </p:nvSpPr>
        <p:spPr/>
        <p:txBody>
          <a:bodyPr/>
          <a:lstStyle/>
          <a:p>
            <a:r>
              <a:rPr lang="en-US" dirty="0">
                <a:solidFill>
                  <a:srgbClr val="000000"/>
                </a:solidFill>
                <a:latin typeface="Calibri"/>
                <a:ea typeface="Calibri"/>
                <a:cs typeface="Calibri"/>
              </a:rPr>
              <a:t>Assume you are agile coaches for a </a:t>
            </a:r>
            <a:r>
              <a:rPr lang="en-US" dirty="0" err="1" smtClean="0">
                <a:solidFill>
                  <a:srgbClr val="000000"/>
                </a:solidFill>
                <a:latin typeface="Calibri"/>
                <a:ea typeface="Calibri"/>
                <a:cs typeface="Calibri"/>
              </a:rPr>
              <a:t>Kanban</a:t>
            </a:r>
            <a:r>
              <a:rPr lang="en-US" dirty="0" smtClean="0">
                <a:solidFill>
                  <a:srgbClr val="000000"/>
                </a:solidFill>
                <a:latin typeface="Calibri"/>
                <a:ea typeface="Calibri"/>
                <a:cs typeface="Calibri"/>
              </a:rPr>
              <a:t> team </a:t>
            </a:r>
            <a:r>
              <a:rPr lang="en-US" dirty="0">
                <a:solidFill>
                  <a:srgbClr val="000000"/>
                </a:solidFill>
                <a:latin typeface="Calibri"/>
                <a:ea typeface="Calibri"/>
                <a:cs typeface="Calibri"/>
              </a:rPr>
              <a:t>of 8 developers</a:t>
            </a:r>
          </a:p>
          <a:p>
            <a:pPr lvl="1"/>
            <a:r>
              <a:rPr lang="en-US" dirty="0" smtClean="0">
                <a:solidFill>
                  <a:srgbClr val="000000"/>
                </a:solidFill>
                <a:latin typeface="Calibri"/>
                <a:ea typeface="Calibri"/>
                <a:cs typeface="Calibri"/>
              </a:rPr>
              <a:t>BUT</a:t>
            </a:r>
            <a:r>
              <a:rPr lang="en-US" dirty="0">
                <a:solidFill>
                  <a:srgbClr val="000000"/>
                </a:solidFill>
                <a:latin typeface="Calibri"/>
                <a:ea typeface="Calibri"/>
                <a:cs typeface="Calibri"/>
              </a:rPr>
              <a:t>: 5 work here, 2 in Helsinki, 1 in New </a:t>
            </a:r>
            <a:r>
              <a:rPr lang="en-US" dirty="0" smtClean="0">
                <a:solidFill>
                  <a:srgbClr val="000000"/>
                </a:solidFill>
                <a:latin typeface="Calibri"/>
                <a:ea typeface="Calibri"/>
                <a:cs typeface="Calibri"/>
              </a:rPr>
              <a:t>York</a:t>
            </a:r>
          </a:p>
          <a:p>
            <a:pPr lvl="1"/>
            <a:r>
              <a:rPr lang="en-US" dirty="0" smtClean="0">
                <a:solidFill>
                  <a:srgbClr val="000000"/>
                </a:solidFill>
                <a:latin typeface="Calibri"/>
                <a:ea typeface="Calibri"/>
                <a:cs typeface="Calibri"/>
              </a:rPr>
              <a:t>Give three examples of what </a:t>
            </a:r>
            <a:r>
              <a:rPr lang="en-US" dirty="0">
                <a:solidFill>
                  <a:srgbClr val="000000"/>
                </a:solidFill>
                <a:latin typeface="Calibri"/>
                <a:ea typeface="Calibri"/>
                <a:cs typeface="Calibri"/>
              </a:rPr>
              <a:t>is lost through not being co-located, and </a:t>
            </a:r>
            <a:r>
              <a:rPr lang="en-US" dirty="0" smtClean="0">
                <a:solidFill>
                  <a:srgbClr val="000000"/>
                </a:solidFill>
                <a:latin typeface="Calibri"/>
                <a:ea typeface="Calibri"/>
                <a:cs typeface="Calibri"/>
              </a:rPr>
              <a:t>how this </a:t>
            </a:r>
            <a:r>
              <a:rPr lang="en-US" dirty="0">
                <a:solidFill>
                  <a:srgbClr val="000000"/>
                </a:solidFill>
                <a:latin typeface="Calibri"/>
                <a:ea typeface="Calibri"/>
                <a:cs typeface="Calibri"/>
              </a:rPr>
              <a:t>loss can be mitigated.</a:t>
            </a:r>
            <a:endParaRPr lang="en-US" dirty="0"/>
          </a:p>
        </p:txBody>
      </p:sp>
    </p:spTree>
    <p:extLst>
      <p:ext uri="{BB962C8B-B14F-4D97-AF65-F5344CB8AC3E}">
        <p14:creationId xmlns:p14="http://schemas.microsoft.com/office/powerpoint/2010/main" val="27899681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Requirements Engineering</a:t>
            </a:r>
            <a:endParaRPr lang="en-US" dirty="0"/>
          </a:p>
        </p:txBody>
      </p:sp>
      <p:sp>
        <p:nvSpPr>
          <p:cNvPr id="5" name="Content Placeholder 4"/>
          <p:cNvSpPr>
            <a:spLocks noGrp="1"/>
          </p:cNvSpPr>
          <p:nvPr>
            <p:ph idx="1"/>
          </p:nvPr>
        </p:nvSpPr>
        <p:spPr/>
        <p:txBody>
          <a:bodyPr/>
          <a:lstStyle/>
          <a:p>
            <a:r>
              <a:rPr lang="en-US" dirty="0"/>
              <a:t>Agile approaches advocate breadth first investigation of requirements. What is the consequence of this to requirements engineering activities in Scrum? What is done by whom, when, based on which practice? Discuss at least 2 roles and 3 practices. </a:t>
            </a:r>
          </a:p>
        </p:txBody>
      </p:sp>
    </p:spTree>
    <p:extLst>
      <p:ext uri="{BB962C8B-B14F-4D97-AF65-F5344CB8AC3E}">
        <p14:creationId xmlns:p14="http://schemas.microsoft.com/office/powerpoint/2010/main" val="39013095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Organizational</a:t>
            </a:r>
            <a:endParaRPr lang="en-US" dirty="0"/>
          </a:p>
        </p:txBody>
      </p:sp>
      <p:sp>
        <p:nvSpPr>
          <p:cNvPr id="5" name="Content Placeholder 4"/>
          <p:cNvSpPr>
            <a:spLocks noGrp="1"/>
          </p:cNvSpPr>
          <p:nvPr>
            <p:ph idx="1"/>
          </p:nvPr>
        </p:nvSpPr>
        <p:spPr/>
        <p:txBody>
          <a:bodyPr/>
          <a:lstStyle/>
          <a:p>
            <a:r>
              <a:rPr lang="en-US" dirty="0" smtClean="0"/>
              <a:t>OSS Student Volunteers?</a:t>
            </a:r>
          </a:p>
          <a:p>
            <a:endParaRPr lang="en-US" dirty="0"/>
          </a:p>
          <a:p>
            <a:r>
              <a:rPr lang="en-US" dirty="0" smtClean="0"/>
              <a:t>Course Evaluation</a:t>
            </a:r>
          </a:p>
          <a:p>
            <a:pPr lvl="1"/>
            <a:r>
              <a:rPr lang="en-US" dirty="0" smtClean="0"/>
              <a:t>Main changes/goals: </a:t>
            </a:r>
          </a:p>
          <a:p>
            <a:pPr lvl="2"/>
            <a:r>
              <a:rPr lang="en-US" dirty="0" smtClean="0"/>
              <a:t>New team; mitigate frictions</a:t>
            </a:r>
          </a:p>
          <a:p>
            <a:pPr lvl="2"/>
            <a:r>
              <a:rPr lang="en-US" dirty="0" smtClean="0"/>
              <a:t>Better alignment of project result and agile practices</a:t>
            </a:r>
          </a:p>
          <a:p>
            <a:pPr lvl="1"/>
            <a:r>
              <a:rPr lang="en-US" dirty="0" smtClean="0"/>
              <a:t>Main omission:</a:t>
            </a:r>
          </a:p>
          <a:p>
            <a:pPr lvl="2"/>
            <a:r>
              <a:rPr lang="en-US" dirty="0" smtClean="0"/>
              <a:t>Refine course literature (added more references to slides, but should revise reading list)</a:t>
            </a:r>
            <a:endParaRPr lang="en-US" dirty="0"/>
          </a:p>
        </p:txBody>
      </p:sp>
    </p:spTree>
    <p:extLst>
      <p:ext uri="{BB962C8B-B14F-4D97-AF65-F5344CB8AC3E}">
        <p14:creationId xmlns:p14="http://schemas.microsoft.com/office/powerpoint/2010/main" val="21131136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Written exam, individual, 3.0 credits</a:t>
            </a:r>
          </a:p>
          <a:p>
            <a:pPr lvl="1"/>
            <a:r>
              <a:rPr lang="en-US" dirty="0" smtClean="0"/>
              <a:t>60 points, 24 required to pass</a:t>
            </a:r>
            <a:endParaRPr lang="en-US" dirty="0"/>
          </a:p>
          <a:p>
            <a:r>
              <a:rPr lang="en-US" dirty="0" smtClean="0"/>
              <a:t>Project, 4.5 credits</a:t>
            </a:r>
          </a:p>
          <a:p>
            <a:pPr lvl="1"/>
            <a:r>
              <a:rPr lang="en-US" dirty="0" smtClean="0"/>
              <a:t>Grades: Fail/Pass </a:t>
            </a:r>
            <a:br>
              <a:rPr lang="en-US" dirty="0" smtClean="0"/>
            </a:br>
            <a:r>
              <a:rPr lang="en-US" dirty="0" smtClean="0"/>
              <a:t>based on project participation and group report</a:t>
            </a:r>
            <a:endParaRPr lang="en-US" dirty="0"/>
          </a:p>
          <a:p>
            <a:r>
              <a:rPr lang="en-US" dirty="0" smtClean="0"/>
              <a:t>Grades</a:t>
            </a:r>
          </a:p>
          <a:p>
            <a:pPr lvl="1"/>
            <a:r>
              <a:rPr lang="en-US" dirty="0" smtClean="0"/>
              <a:t>Chalmers: </a:t>
            </a:r>
          </a:p>
          <a:p>
            <a:pPr lvl="2"/>
            <a:r>
              <a:rPr lang="en-US" dirty="0" smtClean="0"/>
              <a:t>X &lt; 24 </a:t>
            </a:r>
            <a:r>
              <a:rPr lang="en-US" dirty="0" smtClean="0">
                <a:sym typeface="Wingdings"/>
              </a:rPr>
              <a:t> Fail, </a:t>
            </a:r>
          </a:p>
          <a:p>
            <a:pPr lvl="2"/>
            <a:r>
              <a:rPr lang="en-US" dirty="0" smtClean="0">
                <a:sym typeface="Wingdings"/>
              </a:rPr>
              <a:t>24 ≤ X &lt; 36  3, </a:t>
            </a:r>
          </a:p>
          <a:p>
            <a:pPr lvl="2"/>
            <a:r>
              <a:rPr lang="en-US" dirty="0">
                <a:sym typeface="Wingdings"/>
              </a:rPr>
              <a:t>36 ≤ X </a:t>
            </a:r>
            <a:r>
              <a:rPr lang="en-US" dirty="0" smtClean="0">
                <a:sym typeface="Wingdings"/>
              </a:rPr>
              <a:t>&lt; 48  4, </a:t>
            </a:r>
          </a:p>
          <a:p>
            <a:pPr lvl="2"/>
            <a:r>
              <a:rPr lang="en-US" dirty="0" smtClean="0">
                <a:sym typeface="Wingdings"/>
              </a:rPr>
              <a:t>48 ≤ X  5</a:t>
            </a:r>
          </a:p>
          <a:p>
            <a:pPr lvl="1"/>
            <a:r>
              <a:rPr lang="en-US" dirty="0" smtClean="0">
                <a:sym typeface="Wingdings"/>
              </a:rPr>
              <a:t>GU</a:t>
            </a:r>
          </a:p>
          <a:p>
            <a:pPr lvl="2"/>
            <a:r>
              <a:rPr lang="en-US" dirty="0"/>
              <a:t>X &lt; 24 </a:t>
            </a:r>
            <a:r>
              <a:rPr lang="en-US" dirty="0" smtClean="0">
                <a:sym typeface="Wingdings"/>
              </a:rPr>
              <a:t> </a:t>
            </a:r>
            <a:r>
              <a:rPr lang="en-US" dirty="0">
                <a:sym typeface="Wingdings"/>
              </a:rPr>
              <a:t>Fail, </a:t>
            </a:r>
          </a:p>
          <a:p>
            <a:pPr lvl="2"/>
            <a:r>
              <a:rPr lang="en-US" dirty="0">
                <a:sym typeface="Wingdings"/>
              </a:rPr>
              <a:t>24 ≤ X &lt; </a:t>
            </a:r>
            <a:r>
              <a:rPr lang="en-US" dirty="0" smtClean="0">
                <a:sym typeface="Wingdings"/>
              </a:rPr>
              <a:t>48 </a:t>
            </a:r>
            <a:r>
              <a:rPr lang="en-US" dirty="0">
                <a:sym typeface="Wingdings"/>
              </a:rPr>
              <a:t> </a:t>
            </a:r>
            <a:r>
              <a:rPr lang="en-US" dirty="0" smtClean="0">
                <a:sym typeface="Wingdings"/>
              </a:rPr>
              <a:t>G, </a:t>
            </a:r>
            <a:endParaRPr lang="en-US" dirty="0">
              <a:sym typeface="Wingdings"/>
            </a:endParaRPr>
          </a:p>
          <a:p>
            <a:pPr lvl="2"/>
            <a:r>
              <a:rPr lang="en-US" dirty="0">
                <a:sym typeface="Wingdings"/>
              </a:rPr>
              <a:t>48 ≤ X  </a:t>
            </a:r>
            <a:r>
              <a:rPr lang="en-US" dirty="0" smtClean="0">
                <a:sym typeface="Wingdings"/>
              </a:rPr>
              <a:t>VG</a:t>
            </a:r>
            <a:endParaRPr lang="en-US" dirty="0">
              <a:sym typeface="Wingdings"/>
            </a:endParaRPr>
          </a:p>
          <a:p>
            <a:pPr lvl="2"/>
            <a:endParaRPr lang="en-US" dirty="0"/>
          </a:p>
        </p:txBody>
      </p:sp>
    </p:spTree>
    <p:extLst>
      <p:ext uri="{BB962C8B-B14F-4D97-AF65-F5344CB8AC3E}">
        <p14:creationId xmlns:p14="http://schemas.microsoft.com/office/powerpoint/2010/main" val="475109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the examples</a:t>
            </a:r>
            <a:endParaRPr lang="en-US" dirty="0"/>
          </a:p>
        </p:txBody>
      </p:sp>
      <p:sp>
        <p:nvSpPr>
          <p:cNvPr id="5" name="Content Placeholder 4"/>
          <p:cNvSpPr>
            <a:spLocks noGrp="1"/>
          </p:cNvSpPr>
          <p:nvPr>
            <p:ph idx="1"/>
          </p:nvPr>
        </p:nvSpPr>
        <p:spPr/>
        <p:txBody>
          <a:bodyPr/>
          <a:lstStyle/>
          <a:p>
            <a:r>
              <a:rPr lang="en-US" dirty="0" smtClean="0"/>
              <a:t>Two taken from example exam in </a:t>
            </a:r>
            <a:r>
              <a:rPr lang="en-US" dirty="0" err="1" smtClean="0"/>
              <a:t>git</a:t>
            </a:r>
            <a:endParaRPr lang="en-US" dirty="0" smtClean="0"/>
          </a:p>
          <a:p>
            <a:r>
              <a:rPr lang="en-US" dirty="0" smtClean="0"/>
              <a:t>One from group exercise in class</a:t>
            </a:r>
          </a:p>
          <a:p>
            <a:endParaRPr lang="en-US" dirty="0" smtClean="0"/>
          </a:p>
          <a:p>
            <a:endParaRPr lang="en-US" dirty="0"/>
          </a:p>
          <a:p>
            <a:r>
              <a:rPr lang="en-US" dirty="0" smtClean="0"/>
              <a:t>Total points </a:t>
            </a:r>
            <a:r>
              <a:rPr lang="en-US" dirty="0" smtClean="0"/>
              <a:t>will be based on our educated guess on how much time it takes to answer the question</a:t>
            </a:r>
          </a:p>
          <a:p>
            <a:pPr lvl="1"/>
            <a:r>
              <a:rPr lang="en-US" dirty="0" smtClean="0"/>
              <a:t>I.e. we will solve the exam ourselves with a stop watch before handing it out</a:t>
            </a:r>
          </a:p>
          <a:p>
            <a:pPr lvl="1"/>
            <a:r>
              <a:rPr lang="en-US" dirty="0" smtClean="0"/>
              <a:t>We did not do that for the following examples</a:t>
            </a:r>
          </a:p>
          <a:p>
            <a:pPr lvl="1"/>
            <a:r>
              <a:rPr lang="en-US" dirty="0" smtClean="0"/>
              <a:t>Points are therefore only a rough indication in these examples</a:t>
            </a:r>
          </a:p>
          <a:p>
            <a:pPr lvl="1"/>
            <a:endParaRPr lang="en-US" dirty="0"/>
          </a:p>
          <a:p>
            <a:endParaRPr lang="en-US" dirty="0"/>
          </a:p>
          <a:p>
            <a:endParaRPr lang="en-US" dirty="0"/>
          </a:p>
        </p:txBody>
      </p:sp>
    </p:spTree>
    <p:extLst>
      <p:ext uri="{BB962C8B-B14F-4D97-AF65-F5344CB8AC3E}">
        <p14:creationId xmlns:p14="http://schemas.microsoft.com/office/powerpoint/2010/main" val="26955580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Principles (8 points)</a:t>
            </a:r>
            <a:endParaRPr lang="en-US" dirty="0"/>
          </a:p>
        </p:txBody>
      </p:sp>
      <p:sp>
        <p:nvSpPr>
          <p:cNvPr id="5" name="Content Placeholder 4"/>
          <p:cNvSpPr>
            <a:spLocks noGrp="1"/>
          </p:cNvSpPr>
          <p:nvPr>
            <p:ph idx="1"/>
          </p:nvPr>
        </p:nvSpPr>
        <p:spPr>
          <a:xfrm>
            <a:off x="683568" y="1988840"/>
            <a:ext cx="8460432" cy="4495800"/>
          </a:xfrm>
        </p:spPr>
        <p:txBody>
          <a:bodyPr/>
          <a:lstStyle/>
          <a:p>
            <a:pPr marL="0" indent="0">
              <a:buNone/>
            </a:pPr>
            <a:r>
              <a:rPr lang="en-US" dirty="0"/>
              <a:t>The Agile Manifesto states the following:</a:t>
            </a:r>
            <a:br>
              <a:rPr lang="en-US" dirty="0"/>
            </a:br>
            <a:r>
              <a:rPr lang="en-US" dirty="0"/>
              <a:t/>
            </a:r>
            <a:br>
              <a:rPr lang="en-US" dirty="0"/>
            </a:br>
            <a:r>
              <a:rPr lang="en-US" dirty="0"/>
              <a:t>Individuals and interactions over processes and tools</a:t>
            </a:r>
            <a:br>
              <a:rPr lang="en-US" dirty="0"/>
            </a:br>
            <a:r>
              <a:rPr lang="en-US" dirty="0"/>
              <a:t>Working software over comprehensive documentation</a:t>
            </a:r>
            <a:br>
              <a:rPr lang="en-US" dirty="0"/>
            </a:br>
            <a:r>
              <a:rPr lang="en-US" dirty="0"/>
              <a:t>Customer collaboration over contract negotiation</a:t>
            </a:r>
            <a:br>
              <a:rPr lang="en-US" dirty="0"/>
            </a:br>
            <a:r>
              <a:rPr lang="en-US" dirty="0"/>
              <a:t>Responding to change over following a plan</a:t>
            </a:r>
            <a:br>
              <a:rPr lang="en-US" dirty="0"/>
            </a:br>
            <a:r>
              <a:rPr lang="en-US" dirty="0"/>
              <a:t/>
            </a:r>
            <a:br>
              <a:rPr lang="en-US" dirty="0"/>
            </a:br>
            <a:r>
              <a:rPr lang="en-US" dirty="0"/>
              <a:t>Explain and give examples on how these four statements are applied / visible (or not) in Scrum. That is what practices or lack of practices show that the process/methodology is indeed in (or not in) the spirit of the agile manifesto. It might be that one of the four statements is out of scope and hence not applied. If this is the case, say so and explain why and how. A maximum of eight points is given. In order to get the full pot two examples of practices are needed for each statement together with an explanation on how the practices support (or does not support) the statement</a:t>
            </a:r>
            <a:r>
              <a:rPr lang="en-US" dirty="0" smtClean="0"/>
              <a:t>.</a:t>
            </a:r>
            <a:endParaRPr lang="en-US" dirty="0"/>
          </a:p>
        </p:txBody>
      </p:sp>
    </p:spTree>
    <p:extLst>
      <p:ext uri="{BB962C8B-B14F-4D97-AF65-F5344CB8AC3E}">
        <p14:creationId xmlns:p14="http://schemas.microsoft.com/office/powerpoint/2010/main" val="35010685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Practices (16 points)</a:t>
            </a:r>
            <a:endParaRPr lang="en-US" dirty="0"/>
          </a:p>
        </p:txBody>
      </p:sp>
      <p:sp>
        <p:nvSpPr>
          <p:cNvPr id="5" name="Content Placeholder 4"/>
          <p:cNvSpPr>
            <a:spLocks noGrp="1"/>
          </p:cNvSpPr>
          <p:nvPr>
            <p:ph idx="1"/>
          </p:nvPr>
        </p:nvSpPr>
        <p:spPr/>
        <p:txBody>
          <a:bodyPr/>
          <a:lstStyle/>
          <a:p>
            <a:pPr marL="0" indent="0">
              <a:buNone/>
            </a:pPr>
            <a:r>
              <a:rPr lang="en-US" dirty="0">
                <a:solidFill>
                  <a:srgbClr val="000000"/>
                </a:solidFill>
                <a:latin typeface="Calibri"/>
                <a:ea typeface="Calibri"/>
                <a:cs typeface="Calibri"/>
              </a:rPr>
              <a:t>For each of the following practices that are commonly used in agile development methodologies describe </a:t>
            </a:r>
            <a:r>
              <a:rPr lang="en-US" dirty="0" smtClean="0">
                <a:solidFill>
                  <a:srgbClr val="000000"/>
                </a:solidFill>
                <a:latin typeface="Calibri"/>
                <a:ea typeface="Calibri"/>
                <a:cs typeface="Calibri"/>
              </a:rPr>
              <a:t>(</a:t>
            </a:r>
            <a:r>
              <a:rPr lang="en-US" dirty="0" err="1" smtClean="0">
                <a:solidFill>
                  <a:srgbClr val="000000"/>
                </a:solidFill>
                <a:latin typeface="Calibri"/>
                <a:ea typeface="Calibri"/>
                <a:cs typeface="Calibri"/>
              </a:rPr>
              <a:t>i</a:t>
            </a:r>
            <a:r>
              <a:rPr lang="en-US" dirty="0" smtClean="0">
                <a:solidFill>
                  <a:srgbClr val="000000"/>
                </a:solidFill>
                <a:latin typeface="Calibri"/>
                <a:ea typeface="Calibri"/>
                <a:cs typeface="Calibri"/>
              </a:rPr>
              <a:t>) </a:t>
            </a:r>
            <a:r>
              <a:rPr lang="en-US" dirty="0">
                <a:solidFill>
                  <a:srgbClr val="000000"/>
                </a:solidFill>
                <a:latin typeface="Calibri"/>
                <a:ea typeface="Calibri"/>
                <a:cs typeface="Calibri"/>
              </a:rPr>
              <a:t>what it is, </a:t>
            </a:r>
            <a:r>
              <a:rPr lang="en-US" dirty="0" smtClean="0">
                <a:solidFill>
                  <a:srgbClr val="000000"/>
                </a:solidFill>
                <a:latin typeface="Calibri"/>
                <a:ea typeface="Calibri"/>
                <a:cs typeface="Calibri"/>
              </a:rPr>
              <a:t>(ii) </a:t>
            </a:r>
            <a:r>
              <a:rPr lang="en-US" dirty="0">
                <a:solidFill>
                  <a:srgbClr val="000000"/>
                </a:solidFill>
                <a:latin typeface="Calibri"/>
                <a:ea typeface="Calibri"/>
                <a:cs typeface="Calibri"/>
              </a:rPr>
              <a:t>which problem in a more traditional/plan-driven development methodology it addresses, and </a:t>
            </a:r>
            <a:r>
              <a:rPr lang="en-US" dirty="0" smtClean="0">
                <a:solidFill>
                  <a:srgbClr val="000000"/>
                </a:solidFill>
                <a:latin typeface="Calibri"/>
                <a:ea typeface="Calibri"/>
                <a:cs typeface="Calibri"/>
              </a:rPr>
              <a:t>what </a:t>
            </a:r>
            <a:r>
              <a:rPr lang="en-US" dirty="0">
                <a:solidFill>
                  <a:srgbClr val="000000"/>
                </a:solidFill>
                <a:latin typeface="Calibri"/>
                <a:ea typeface="Calibri"/>
                <a:cs typeface="Calibri"/>
              </a:rPr>
              <a:t>its </a:t>
            </a:r>
            <a:r>
              <a:rPr lang="en-US" dirty="0" smtClean="0">
                <a:solidFill>
                  <a:srgbClr val="000000"/>
                </a:solidFill>
                <a:latin typeface="Calibri"/>
                <a:ea typeface="Calibri"/>
                <a:cs typeface="Calibri"/>
              </a:rPr>
              <a:t>(iii) </a:t>
            </a:r>
            <a:r>
              <a:rPr lang="en-US" dirty="0">
                <a:solidFill>
                  <a:srgbClr val="000000"/>
                </a:solidFill>
                <a:latin typeface="Calibri"/>
                <a:ea typeface="Calibri"/>
                <a:cs typeface="Calibri"/>
              </a:rPr>
              <a:t>advantages and </a:t>
            </a:r>
            <a:r>
              <a:rPr lang="en-US" dirty="0" smtClean="0">
                <a:solidFill>
                  <a:srgbClr val="000000"/>
                </a:solidFill>
                <a:latin typeface="Calibri"/>
                <a:ea typeface="Calibri"/>
                <a:cs typeface="Calibri"/>
              </a:rPr>
              <a:t>(iv) </a:t>
            </a:r>
            <a:r>
              <a:rPr lang="en-US" dirty="0">
                <a:solidFill>
                  <a:srgbClr val="000000"/>
                </a:solidFill>
                <a:latin typeface="Calibri"/>
                <a:ea typeface="Calibri"/>
                <a:cs typeface="Calibri"/>
              </a:rPr>
              <a:t>disadvantages are.</a:t>
            </a:r>
          </a:p>
          <a:p>
            <a:pPr marL="457200" indent="-457200">
              <a:buFont typeface="+mj-lt"/>
              <a:buAutoNum type="alphaLcParenR"/>
            </a:pPr>
            <a:r>
              <a:rPr lang="en-US" dirty="0" smtClean="0">
                <a:solidFill>
                  <a:srgbClr val="000000"/>
                </a:solidFill>
                <a:latin typeface="Calibri"/>
                <a:ea typeface="Calibri"/>
                <a:cs typeface="Calibri"/>
              </a:rPr>
              <a:t>Sprint </a:t>
            </a:r>
            <a:r>
              <a:rPr lang="en-US" dirty="0">
                <a:solidFill>
                  <a:srgbClr val="000000"/>
                </a:solidFill>
                <a:latin typeface="Calibri"/>
                <a:ea typeface="Calibri"/>
                <a:cs typeface="Calibri"/>
              </a:rPr>
              <a:t>backlog (4p)</a:t>
            </a:r>
          </a:p>
          <a:p>
            <a:pPr marL="457200" indent="-457200">
              <a:buFont typeface="+mj-lt"/>
              <a:buAutoNum type="alphaLcParenR"/>
            </a:pPr>
            <a:r>
              <a:rPr lang="en-US" dirty="0" smtClean="0">
                <a:solidFill>
                  <a:srgbClr val="000000"/>
                </a:solidFill>
                <a:latin typeface="Calibri"/>
                <a:ea typeface="Calibri"/>
                <a:cs typeface="Calibri"/>
              </a:rPr>
              <a:t>Test</a:t>
            </a:r>
            <a:r>
              <a:rPr lang="en-US" dirty="0">
                <a:solidFill>
                  <a:srgbClr val="000000"/>
                </a:solidFill>
                <a:latin typeface="Calibri"/>
                <a:ea typeface="Calibri"/>
                <a:cs typeface="Calibri"/>
              </a:rPr>
              <a:t>-driven development (4p</a:t>
            </a:r>
            <a:r>
              <a:rPr lang="en-US" dirty="0" smtClean="0">
                <a:solidFill>
                  <a:srgbClr val="000000"/>
                </a:solidFill>
                <a:latin typeface="Calibri"/>
                <a:ea typeface="Calibri"/>
                <a:cs typeface="Calibri"/>
              </a:rPr>
              <a:t>)</a:t>
            </a:r>
          </a:p>
          <a:p>
            <a:pPr marL="457200" indent="-457200">
              <a:buFont typeface="+mj-lt"/>
              <a:buAutoNum type="alphaLcParenR"/>
            </a:pPr>
            <a:r>
              <a:rPr lang="en-US" dirty="0" smtClean="0">
                <a:solidFill>
                  <a:srgbClr val="000000"/>
                </a:solidFill>
                <a:latin typeface="Calibri"/>
                <a:ea typeface="Calibri"/>
                <a:cs typeface="Calibri"/>
              </a:rPr>
              <a:t>Pair </a:t>
            </a:r>
            <a:r>
              <a:rPr lang="en-US" dirty="0">
                <a:solidFill>
                  <a:srgbClr val="000000"/>
                </a:solidFill>
                <a:latin typeface="Calibri"/>
                <a:ea typeface="Calibri"/>
                <a:cs typeface="Calibri"/>
              </a:rPr>
              <a:t>programming (4p)</a:t>
            </a:r>
          </a:p>
          <a:p>
            <a:pPr marL="457200" indent="-457200">
              <a:buFont typeface="+mj-lt"/>
              <a:buAutoNum type="alphaLcParenR"/>
            </a:pPr>
            <a:r>
              <a:rPr lang="en-US" dirty="0" smtClean="0">
                <a:solidFill>
                  <a:srgbClr val="000000"/>
                </a:solidFill>
                <a:latin typeface="Calibri"/>
                <a:ea typeface="Calibri"/>
                <a:cs typeface="Calibri"/>
              </a:rPr>
              <a:t>Daily </a:t>
            </a:r>
            <a:r>
              <a:rPr lang="en-US" dirty="0">
                <a:solidFill>
                  <a:srgbClr val="000000"/>
                </a:solidFill>
                <a:latin typeface="Calibri"/>
                <a:ea typeface="Calibri"/>
                <a:cs typeface="Calibri"/>
              </a:rPr>
              <a:t>standup meeting (4p)</a:t>
            </a:r>
            <a:endParaRPr lang="en-US" dirty="0"/>
          </a:p>
        </p:txBody>
      </p:sp>
    </p:spTree>
    <p:extLst>
      <p:ext uri="{BB962C8B-B14F-4D97-AF65-F5344CB8AC3E}">
        <p14:creationId xmlns:p14="http://schemas.microsoft.com/office/powerpoint/2010/main" val="7183888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and Drawbacks</a:t>
            </a:r>
            <a:endParaRPr lang="en-US" dirty="0"/>
          </a:p>
        </p:txBody>
      </p:sp>
      <p:sp>
        <p:nvSpPr>
          <p:cNvPr id="5" name="Content Placeholder 4"/>
          <p:cNvSpPr>
            <a:spLocks noGrp="1"/>
          </p:cNvSpPr>
          <p:nvPr>
            <p:ph idx="1"/>
          </p:nvPr>
        </p:nvSpPr>
        <p:spPr>
          <a:xfrm>
            <a:off x="683568" y="1600200"/>
            <a:ext cx="8460432" cy="4495800"/>
          </a:xfrm>
        </p:spPr>
        <p:txBody>
          <a:bodyPr/>
          <a:lstStyle/>
          <a:p>
            <a:pPr marL="0" indent="0">
              <a:buNone/>
            </a:pPr>
            <a:r>
              <a:rPr lang="en-US" dirty="0">
                <a:solidFill>
                  <a:srgbClr val="000000"/>
                </a:solidFill>
                <a:latin typeface="Calibri"/>
                <a:ea typeface="Calibri"/>
                <a:cs typeface="Calibri"/>
              </a:rPr>
              <a:t>Describe the benefits and drawbacks for the use of the below stated agile practice and context. Hence, for each stated pair of practice and context write describe why the practice is suitable/not suitable and what benefit/drawback the developer/development company can expect</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Test </a:t>
            </a:r>
            <a:r>
              <a:rPr lang="en-US" dirty="0">
                <a:solidFill>
                  <a:srgbClr val="000000"/>
                </a:solidFill>
                <a:latin typeface="Calibri"/>
                <a:ea typeface="Calibri"/>
                <a:cs typeface="Calibri"/>
              </a:rPr>
              <a:t>driven development with test first for a mobile phone game developed by a cross functional agile team where half of the people work with the graphics. (2p</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Planning </a:t>
            </a:r>
            <a:r>
              <a:rPr lang="en-US" dirty="0">
                <a:solidFill>
                  <a:srgbClr val="000000"/>
                </a:solidFill>
                <a:latin typeface="Calibri"/>
                <a:ea typeface="Calibri"/>
                <a:cs typeface="Calibri"/>
              </a:rPr>
              <a:t>poker for the development of the software for a heart monitor developed by a team of 100 people. (2p</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Common </a:t>
            </a:r>
            <a:r>
              <a:rPr lang="en-US" dirty="0">
                <a:solidFill>
                  <a:srgbClr val="000000"/>
                </a:solidFill>
                <a:latin typeface="Calibri"/>
                <a:ea typeface="Calibri"/>
                <a:cs typeface="Calibri"/>
              </a:rPr>
              <a:t>code ownership for a safety critical air traffic management system being developed by three teams situated in three different countries. (2p</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Stand </a:t>
            </a:r>
            <a:r>
              <a:rPr lang="en-US" dirty="0">
                <a:solidFill>
                  <a:srgbClr val="000000"/>
                </a:solidFill>
                <a:latin typeface="Calibri"/>
                <a:ea typeface="Calibri"/>
                <a:cs typeface="Calibri"/>
              </a:rPr>
              <a:t>up meetings for the development of an embedded telecom system (hardware and software) developed by 10 teams with 8 people in each team. (2p</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Scrum </a:t>
            </a:r>
            <a:r>
              <a:rPr lang="en-US" dirty="0">
                <a:solidFill>
                  <a:srgbClr val="000000"/>
                </a:solidFill>
                <a:latin typeface="Calibri"/>
                <a:ea typeface="Calibri"/>
                <a:cs typeface="Calibri"/>
              </a:rPr>
              <a:t>planning meetings for a web service development project with two sprints developed by one team with 8 people.</a:t>
            </a:r>
            <a:endParaRPr lang="en-US" dirty="0"/>
          </a:p>
        </p:txBody>
      </p:sp>
    </p:spTree>
    <p:extLst>
      <p:ext uri="{BB962C8B-B14F-4D97-AF65-F5344CB8AC3E}">
        <p14:creationId xmlns:p14="http://schemas.microsoft.com/office/powerpoint/2010/main" val="10883965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 (10 Points)</a:t>
            </a:r>
            <a:endParaRPr lang="en-US" dirty="0"/>
          </a:p>
        </p:txBody>
      </p:sp>
      <p:sp>
        <p:nvSpPr>
          <p:cNvPr id="5" name="Content Placeholder 4"/>
          <p:cNvSpPr>
            <a:spLocks noGrp="1"/>
          </p:cNvSpPr>
          <p:nvPr>
            <p:ph idx="1"/>
          </p:nvPr>
        </p:nvSpPr>
        <p:spPr/>
        <p:txBody>
          <a:bodyPr/>
          <a:lstStyle/>
          <a:p>
            <a:r>
              <a:rPr lang="en-US" dirty="0"/>
              <a:t>Three test techniques have been described in the course, which are test first, unit testing and Visual GUI Testing. </a:t>
            </a:r>
            <a:br>
              <a:rPr lang="en-US" dirty="0"/>
            </a:br>
            <a:r>
              <a:rPr lang="en-US" dirty="0"/>
              <a:t/>
            </a:r>
            <a:br>
              <a:rPr lang="en-US" dirty="0"/>
            </a:br>
            <a:r>
              <a:rPr lang="en-US" dirty="0"/>
              <a:t>A. For each of the three techniques, describe its benefits and drawbacks and on what level of system abstraction the technique operates, i.e. what can the output of a test tell you about the cause of a defect? (8p)</a:t>
            </a:r>
            <a:br>
              <a:rPr lang="en-US" dirty="0"/>
            </a:br>
            <a:r>
              <a:rPr lang="en-US" dirty="0"/>
              <a:t/>
            </a:r>
            <a:br>
              <a:rPr lang="en-US" dirty="0"/>
            </a:br>
            <a:r>
              <a:rPr lang="en-US" dirty="0"/>
              <a:t>B. Because the three techniques operate on different levels of abstraction it is perceived to be beneficial to use all the techniques in unison, describe why? (2p)</a:t>
            </a:r>
            <a:br>
              <a:rPr lang="en-US" dirty="0"/>
            </a:br>
            <a:endParaRPr lang="en-US" dirty="0"/>
          </a:p>
        </p:txBody>
      </p:sp>
    </p:spTree>
    <p:extLst>
      <p:ext uri="{BB962C8B-B14F-4D97-AF65-F5344CB8AC3E}">
        <p14:creationId xmlns:p14="http://schemas.microsoft.com/office/powerpoint/2010/main" val="23197943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Documentation</a:t>
            </a:r>
            <a:endParaRPr lang="en-US" dirty="0"/>
          </a:p>
        </p:txBody>
      </p:sp>
      <p:sp>
        <p:nvSpPr>
          <p:cNvPr id="5" name="Content Placeholder 4"/>
          <p:cNvSpPr>
            <a:spLocks noGrp="1"/>
          </p:cNvSpPr>
          <p:nvPr>
            <p:ph idx="1"/>
          </p:nvPr>
        </p:nvSpPr>
        <p:spPr/>
        <p:txBody>
          <a:bodyPr/>
          <a:lstStyle/>
          <a:p>
            <a:pPr marL="0" indent="0">
              <a:buNone/>
            </a:pPr>
            <a:r>
              <a:rPr lang="en-US" dirty="0"/>
              <a:t>Agile proposes </a:t>
            </a:r>
            <a:r>
              <a:rPr lang="en-US" dirty="0" smtClean="0"/>
              <a:t>advocate that </a:t>
            </a:r>
            <a:r>
              <a:rPr lang="en-US" dirty="0"/>
              <a:t>you should have working software over comprehensive documentation. However, documentation is </a:t>
            </a:r>
            <a:r>
              <a:rPr lang="en-US" dirty="0" smtClean="0"/>
              <a:t>an important part of software development. </a:t>
            </a:r>
            <a:r>
              <a:rPr lang="en-US" dirty="0"/>
              <a:t>Below are 5 agile </a:t>
            </a:r>
            <a:r>
              <a:rPr lang="en-US" dirty="0" smtClean="0"/>
              <a:t>practices. Describe </a:t>
            </a:r>
            <a:r>
              <a:rPr lang="en-US" dirty="0"/>
              <a:t>how each one is performed and what benefits and drawbacks it has to traditional software documentation. You may assume that the practice is used in any context you want, e.g. for development of web-applications, mobile applications, safety-critical software, embedded systems, etc.</a:t>
            </a:r>
            <a:br>
              <a:rPr lang="en-US" dirty="0"/>
            </a:br>
            <a:r>
              <a:rPr lang="en-US" dirty="0"/>
              <a:t>1. Test first with unit tests (2p)</a:t>
            </a:r>
            <a:br>
              <a:rPr lang="en-US" dirty="0"/>
            </a:br>
            <a:r>
              <a:rPr lang="en-US" dirty="0"/>
              <a:t>2. User stories (2p)</a:t>
            </a:r>
            <a:br>
              <a:rPr lang="en-US" dirty="0"/>
            </a:br>
            <a:r>
              <a:rPr lang="en-US" dirty="0"/>
              <a:t>3. </a:t>
            </a:r>
            <a:r>
              <a:rPr lang="en-US" dirty="0" err="1"/>
              <a:t>Kanban</a:t>
            </a:r>
            <a:r>
              <a:rPr lang="en-US" dirty="0"/>
              <a:t> boards (2p)</a:t>
            </a:r>
            <a:br>
              <a:rPr lang="en-US" dirty="0"/>
            </a:br>
            <a:r>
              <a:rPr lang="en-US" dirty="0"/>
              <a:t>4. Stand up meetings (2p)</a:t>
            </a:r>
            <a:br>
              <a:rPr lang="en-US" dirty="0"/>
            </a:br>
            <a:r>
              <a:rPr lang="en-US" dirty="0"/>
              <a:t>5. Retrospective meetings (2p) </a:t>
            </a:r>
          </a:p>
        </p:txBody>
      </p:sp>
    </p:spTree>
    <p:extLst>
      <p:ext uri="{BB962C8B-B14F-4D97-AF65-F5344CB8AC3E}">
        <p14:creationId xmlns:p14="http://schemas.microsoft.com/office/powerpoint/2010/main" val="38842999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PT-mall eng-Chalmers I GU 2014">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PPT-mall eng-Chalmers I GU 2014.potx</Template>
  <TotalTime>1132</TotalTime>
  <Words>800</Words>
  <Application>Microsoft Macintosh PowerPoint</Application>
  <PresentationFormat>On-screen Show (4:3)</PresentationFormat>
  <Paragraphs>81</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PPT-mall eng-Chalmers I GU 2014</vt:lpstr>
      <vt:lpstr>Example Exam Questions</vt:lpstr>
      <vt:lpstr>Organizational</vt:lpstr>
      <vt:lpstr>Examination</vt:lpstr>
      <vt:lpstr>About the examples</vt:lpstr>
      <vt:lpstr>Agile Principles (8 points)</vt:lpstr>
      <vt:lpstr>Agile Practices (16 points)</vt:lpstr>
      <vt:lpstr>Benefits and Drawbacks</vt:lpstr>
      <vt:lpstr>Testing (10 Points)</vt:lpstr>
      <vt:lpstr>Agile Documentation</vt:lpstr>
      <vt:lpstr>Distributed agile</vt:lpstr>
      <vt:lpstr>Agile Requirements Engineering</vt:lpstr>
    </vt:vector>
  </TitlesOfParts>
  <Manager/>
  <Company>Chalmers | University of Gothenburg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Exam Questions</dc:title>
  <dc:subject/>
  <dc:creator>Eric Knauss</dc:creator>
  <cp:keywords/>
  <dc:description/>
  <cp:lastModifiedBy>Eric Knauss</cp:lastModifiedBy>
  <cp:revision>11</cp:revision>
  <dcterms:created xsi:type="dcterms:W3CDTF">2014-05-14T21:35:23Z</dcterms:created>
  <dcterms:modified xsi:type="dcterms:W3CDTF">2016-05-17T11:58:24Z</dcterms:modified>
  <cp:category/>
</cp:coreProperties>
</file>