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61" r:id="rId3"/>
    <p:sldId id="295" r:id="rId4"/>
    <p:sldId id="259" r:id="rId5"/>
    <p:sldId id="257" r:id="rId6"/>
    <p:sldId id="260" r:id="rId7"/>
    <p:sldId id="258" r:id="rId8"/>
    <p:sldId id="262" r:id="rId9"/>
    <p:sldId id="269" r:id="rId10"/>
    <p:sldId id="271" r:id="rId11"/>
    <p:sldId id="272" r:id="rId12"/>
    <p:sldId id="273" r:id="rId13"/>
    <p:sldId id="292" r:id="rId14"/>
    <p:sldId id="275" r:id="rId15"/>
    <p:sldId id="276" r:id="rId16"/>
    <p:sldId id="277" r:id="rId17"/>
    <p:sldId id="281" r:id="rId18"/>
    <p:sldId id="282" r:id="rId19"/>
    <p:sldId id="283" r:id="rId20"/>
    <p:sldId id="293" r:id="rId21"/>
    <p:sldId id="285" r:id="rId22"/>
    <p:sldId id="286" r:id="rId23"/>
    <p:sldId id="288" r:id="rId24"/>
    <p:sldId id="294" r:id="rId25"/>
    <p:sldId id="267" r:id="rId26"/>
    <p:sldId id="263" r:id="rId27"/>
    <p:sldId id="264" r:id="rId28"/>
    <p:sldId id="266" r:id="rId29"/>
    <p:sldId id="265" r:id="rId30"/>
    <p:sldId id="268" r:id="rId31"/>
    <p:sldId id="29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37" autoAdjust="0"/>
  </p:normalViewPr>
  <p:slideViewPr>
    <p:cSldViewPr snapToGrid="0" snapToObjects="1">
      <p:cViewPr varScale="1">
        <p:scale>
          <a:sx n="63" d="100"/>
          <a:sy n="63" d="100"/>
        </p:scale>
        <p:origin x="-224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tapel\Documents\SE\ICGSE%202011\data\projectFlows.XP-week.nam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tapel\Documents\SE\ICGSE%202011\data\projectFlows.XP-week.nam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tapel\Documents\SE\ICGSE%202011\data\Auswertung%20Frageboegen%20v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Distribution of communication events</a:t>
            </a:r>
          </a:p>
        </c:rich>
      </c:tx>
      <c:layout>
        <c:manualLayout>
          <c:xMode val="edge"/>
          <c:yMode val="edge"/>
          <c:x val="0.202779869907566"/>
          <c:y val="0.0142857142857143"/>
        </c:manualLayout>
      </c:layout>
      <c:overlay val="0"/>
    </c:title>
    <c:autoTitleDeleted val="0"/>
    <c:plotArea>
      <c:layout>
        <c:manualLayout>
          <c:layoutTarget val="inner"/>
          <c:xMode val="edge"/>
          <c:yMode val="edge"/>
          <c:x val="0.0801471061176642"/>
          <c:y val="0.185868066145232"/>
          <c:w val="0.599050553463427"/>
          <c:h val="0.668025278421414"/>
        </c:manualLayout>
      </c:layout>
      <c:barChart>
        <c:barDir val="col"/>
        <c:grouping val="stacked"/>
        <c:varyColors val="0"/>
        <c:ser>
          <c:idx val="1"/>
          <c:order val="0"/>
          <c:tx>
            <c:strRef>
              <c:f>'projectFlows.XP-week.names'!$F$397</c:f>
              <c:strCache>
                <c:ptCount val="1"/>
                <c:pt idx="0">
                  <c:v>HQ Video Conference</c:v>
                </c:pt>
              </c:strCache>
            </c:strRef>
          </c:tx>
          <c:spPr>
            <a:solidFill>
              <a:schemeClr val="accent1"/>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('projectFlows.XP-week.names'!$H$397;'projectFlows.XP-week.names'!$J$397;'projectFlows.XP-week.names'!$L$397;'projectFlows.XP-week.names'!$N$397;'projectFlows.XP-week.names'!$P$397)</c:f>
              <c:numCache>
                <c:formatCode>General</c:formatCode>
                <c:ptCount val="5"/>
                <c:pt idx="0">
                  <c:v>3.0</c:v>
                </c:pt>
                <c:pt idx="1">
                  <c:v>2.0</c:v>
                </c:pt>
                <c:pt idx="2">
                  <c:v>3.0</c:v>
                </c:pt>
                <c:pt idx="3">
                  <c:v>2.0</c:v>
                </c:pt>
                <c:pt idx="4">
                  <c:v>2.0</c:v>
                </c:pt>
              </c:numCache>
            </c:numRef>
          </c:val>
        </c:ser>
        <c:ser>
          <c:idx val="2"/>
          <c:order val="1"/>
          <c:tx>
            <c:strRef>
              <c:f>'projectFlows.XP-week.names'!$F$398</c:f>
              <c:strCache>
                <c:ptCount val="1"/>
                <c:pt idx="0">
                  <c:v>Skype Chat</c:v>
                </c:pt>
              </c:strCache>
            </c:strRef>
          </c:tx>
          <c:spPr>
            <a:solidFill>
              <a:schemeClr val="accent4">
                <a:lumMod val="60000"/>
                <a:lumOff val="40000"/>
              </a:schemeClr>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('projectFlows.XP-week.names'!$H$398;'projectFlows.XP-week.names'!$J$398;'projectFlows.XP-week.names'!$L$398;'projectFlows.XP-week.names'!$N$398;'projectFlows.XP-week.names'!$P$398)</c:f>
              <c:numCache>
                <c:formatCode>General</c:formatCode>
                <c:ptCount val="5"/>
                <c:pt idx="0">
                  <c:v>9.0</c:v>
                </c:pt>
                <c:pt idx="1">
                  <c:v>20.0</c:v>
                </c:pt>
                <c:pt idx="2">
                  <c:v>5.0</c:v>
                </c:pt>
                <c:pt idx="3">
                  <c:v>8.0</c:v>
                </c:pt>
                <c:pt idx="4">
                  <c:v>9.0</c:v>
                </c:pt>
              </c:numCache>
            </c:numRef>
          </c:val>
        </c:ser>
        <c:ser>
          <c:idx val="4"/>
          <c:order val="2"/>
          <c:tx>
            <c:strRef>
              <c:f>'projectFlows.XP-week.names'!$F$399</c:f>
              <c:strCache>
                <c:ptCount val="1"/>
                <c:pt idx="0">
                  <c:v>Skype Call</c:v>
                </c:pt>
              </c:strCache>
            </c:strRef>
          </c:tx>
          <c:spPr>
            <a:solidFill>
              <a:schemeClr val="accent4"/>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('projectFlows.XP-week.names'!$H$399;'projectFlows.XP-week.names'!$J$399;'projectFlows.XP-week.names'!$L$399;'projectFlows.XP-week.names'!$N$399;'projectFlows.XP-week.names'!$P$399)</c:f>
              <c:numCache>
                <c:formatCode>General</c:formatCode>
                <c:ptCount val="5"/>
                <c:pt idx="0">
                  <c:v>2.0</c:v>
                </c:pt>
                <c:pt idx="1">
                  <c:v>5.0</c:v>
                </c:pt>
                <c:pt idx="2">
                  <c:v>2.0</c:v>
                </c:pt>
                <c:pt idx="3">
                  <c:v>3.0</c:v>
                </c:pt>
                <c:pt idx="4">
                  <c:v>0.0</c:v>
                </c:pt>
              </c:numCache>
            </c:numRef>
          </c:val>
        </c:ser>
        <c:ser>
          <c:idx val="6"/>
          <c:order val="3"/>
          <c:tx>
            <c:strRef>
              <c:f>'projectFlows.XP-week.names'!$F$400</c:f>
              <c:strCache>
                <c:ptCount val="1"/>
                <c:pt idx="0">
                  <c:v>Skype File Transfer</c:v>
                </c:pt>
              </c:strCache>
            </c:strRef>
          </c:tx>
          <c:spPr>
            <a:solidFill>
              <a:schemeClr val="accent5"/>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('projectFlows.XP-week.names'!$H$400;'projectFlows.XP-week.names'!$J$400;'projectFlows.XP-week.names'!$L$400;'projectFlows.XP-week.names'!$N$400;'projectFlows.XP-week.names'!$P$400)</c:f>
              <c:numCache>
                <c:formatCode>General</c:formatCode>
                <c:ptCount val="5"/>
                <c:pt idx="0">
                  <c:v>0.0</c:v>
                </c:pt>
                <c:pt idx="1">
                  <c:v>4.0</c:v>
                </c:pt>
                <c:pt idx="2">
                  <c:v>0.0</c:v>
                </c:pt>
                <c:pt idx="3">
                  <c:v>3.0</c:v>
                </c:pt>
                <c:pt idx="4">
                  <c:v>0.0</c:v>
                </c:pt>
              </c:numCache>
            </c:numRef>
          </c:val>
        </c:ser>
        <c:ser>
          <c:idx val="7"/>
          <c:order val="4"/>
          <c:tx>
            <c:strRef>
              <c:f>'projectFlows.XP-week.names'!$F$401</c:f>
              <c:strCache>
                <c:ptCount val="1"/>
                <c:pt idx="0">
                  <c:v>Skype Status Change</c:v>
                </c:pt>
              </c:strCache>
            </c:strRef>
          </c:tx>
          <c:spPr>
            <a:solidFill>
              <a:schemeClr val="accent3"/>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('projectFlows.XP-week.names'!$H$401;'projectFlows.XP-week.names'!$J$401;'projectFlows.XP-week.names'!$L$401;'projectFlows.XP-week.names'!$N$401;'projectFlows.XP-week.names'!$P$401)</c:f>
              <c:numCache>
                <c:formatCode>General</c:formatCode>
                <c:ptCount val="5"/>
                <c:pt idx="0">
                  <c:v>5.0</c:v>
                </c:pt>
                <c:pt idx="1">
                  <c:v>12.0</c:v>
                </c:pt>
                <c:pt idx="2">
                  <c:v>5.0</c:v>
                </c:pt>
                <c:pt idx="3">
                  <c:v>13.0</c:v>
                </c:pt>
                <c:pt idx="4">
                  <c:v>24.0</c:v>
                </c:pt>
              </c:numCache>
            </c:numRef>
          </c:val>
        </c:ser>
        <c:ser>
          <c:idx val="8"/>
          <c:order val="5"/>
          <c:tx>
            <c:strRef>
              <c:f>'projectFlows.XP-week.names'!$F$402</c:f>
              <c:strCache>
                <c:ptCount val="1"/>
                <c:pt idx="0">
                  <c:v>SVN Commit</c:v>
                </c:pt>
              </c:strCache>
            </c:strRef>
          </c:tx>
          <c:spPr>
            <a:solidFill>
              <a:schemeClr val="accent6"/>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('projectFlows.XP-week.names'!$H$402;'projectFlows.XP-week.names'!$J$402;'projectFlows.XP-week.names'!$L$402;'projectFlows.XP-week.names'!$N$402;'projectFlows.XP-week.names'!$P$402)</c:f>
              <c:numCache>
                <c:formatCode>General</c:formatCode>
                <c:ptCount val="5"/>
                <c:pt idx="0">
                  <c:v>5.0</c:v>
                </c:pt>
                <c:pt idx="1">
                  <c:v>12.0</c:v>
                </c:pt>
                <c:pt idx="2">
                  <c:v>7.0</c:v>
                </c:pt>
                <c:pt idx="3">
                  <c:v>10.0</c:v>
                </c:pt>
                <c:pt idx="4">
                  <c:v>16.0</c:v>
                </c:pt>
              </c:numCache>
            </c:numRef>
          </c:val>
        </c:ser>
        <c:dLbls>
          <c:showLegendKey val="0"/>
          <c:showVal val="0"/>
          <c:showCatName val="0"/>
          <c:showSerName val="0"/>
          <c:showPercent val="0"/>
          <c:showBubbleSize val="0"/>
        </c:dLbls>
        <c:gapWidth val="55"/>
        <c:overlap val="100"/>
        <c:axId val="2126232440"/>
        <c:axId val="2126229176"/>
      </c:barChart>
      <c:catAx>
        <c:axId val="2126232440"/>
        <c:scaling>
          <c:orientation val="minMax"/>
        </c:scaling>
        <c:delete val="0"/>
        <c:axPos val="b"/>
        <c:numFmt formatCode="dd/mm/yyyy" sourceLinked="1"/>
        <c:majorTickMark val="none"/>
        <c:minorTickMark val="none"/>
        <c:tickLblPos val="nextTo"/>
        <c:crossAx val="2126229176"/>
        <c:crosses val="autoZero"/>
        <c:auto val="0"/>
        <c:lblAlgn val="ctr"/>
        <c:lblOffset val="100"/>
        <c:noMultiLvlLbl val="0"/>
      </c:catAx>
      <c:valAx>
        <c:axId val="2126229176"/>
        <c:scaling>
          <c:orientation val="minMax"/>
        </c:scaling>
        <c:delete val="0"/>
        <c:axPos val="l"/>
        <c:majorGridlines/>
        <c:numFmt formatCode="General" sourceLinked="1"/>
        <c:majorTickMark val="none"/>
        <c:minorTickMark val="none"/>
        <c:tickLblPos val="nextTo"/>
        <c:crossAx val="2126232440"/>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noProof="0"/>
            </a:pPr>
            <a:r>
              <a:rPr lang="en-US" noProof="0" dirty="0"/>
              <a:t>Distribution of communication durations</a:t>
            </a:r>
          </a:p>
          <a:p>
            <a:pPr>
              <a:defRPr lang="en-US" noProof="0"/>
            </a:pPr>
            <a:r>
              <a:rPr lang="en-US" sz="900" noProof="0" dirty="0"/>
              <a:t>[</a:t>
            </a:r>
            <a:r>
              <a:rPr lang="en-US" sz="900" noProof="0" dirty="0" err="1"/>
              <a:t>hh:mm</a:t>
            </a:r>
            <a:r>
              <a:rPr lang="en-US" sz="900" noProof="0" dirty="0"/>
              <a:t>]</a:t>
            </a:r>
          </a:p>
        </c:rich>
      </c:tx>
      <c:layout>
        <c:manualLayout>
          <c:xMode val="edge"/>
          <c:yMode val="edge"/>
          <c:x val="0.155398845047225"/>
          <c:y val="0.0215886853264733"/>
        </c:manualLayout>
      </c:layout>
      <c:overlay val="0"/>
    </c:title>
    <c:autoTitleDeleted val="0"/>
    <c:plotArea>
      <c:layout>
        <c:manualLayout>
          <c:layoutTarget val="inner"/>
          <c:xMode val="edge"/>
          <c:yMode val="edge"/>
          <c:x val="0.106002187226597"/>
          <c:y val="0.187722256663524"/>
          <c:w val="0.669707567804025"/>
          <c:h val="0.666171087903121"/>
        </c:manualLayout>
      </c:layout>
      <c:barChart>
        <c:barDir val="col"/>
        <c:grouping val="stacked"/>
        <c:varyColors val="0"/>
        <c:ser>
          <c:idx val="0"/>
          <c:order val="0"/>
          <c:tx>
            <c:strRef>
              <c:f>'projectFlows.XP-week.names'!$F$396</c:f>
              <c:strCache>
                <c:ptCount val="1"/>
                <c:pt idx="0">
                  <c:v>Pair Programming</c:v>
                </c:pt>
              </c:strCache>
            </c:strRef>
          </c:tx>
          <c:spPr>
            <a:solidFill>
              <a:schemeClr val="accent3"/>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('projectFlows.XP-week.names'!$G$396;'projectFlows.XP-week.names'!$I$396;'projectFlows.XP-week.names'!$K$396;'projectFlows.XP-week.names'!$M$396;'projectFlows.XP-week.names'!$O$396)</c:f>
              <c:numCache>
                <c:formatCode>[h]:mm:ss</c:formatCode>
                <c:ptCount val="5"/>
                <c:pt idx="0">
                  <c:v>0.221035879622591</c:v>
                </c:pt>
                <c:pt idx="1">
                  <c:v>0.247439236108646</c:v>
                </c:pt>
                <c:pt idx="2">
                  <c:v>0.240416666663196</c:v>
                </c:pt>
                <c:pt idx="3">
                  <c:v>0.270859375001175</c:v>
                </c:pt>
                <c:pt idx="4">
                  <c:v>0.314305555559259</c:v>
                </c:pt>
              </c:numCache>
            </c:numRef>
          </c:val>
        </c:ser>
        <c:ser>
          <c:idx val="4"/>
          <c:order val="1"/>
          <c:tx>
            <c:strRef>
              <c:f>'projectFlows.XP-week.names'!$F$399</c:f>
              <c:strCache>
                <c:ptCount val="1"/>
                <c:pt idx="0">
                  <c:v>Skype Call</c:v>
                </c:pt>
              </c:strCache>
            </c:strRef>
          </c:tx>
          <c:spPr>
            <a:solidFill>
              <a:schemeClr val="accent4"/>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('projectFlows.XP-week.names'!$G$399;'projectFlows.XP-week.names'!$I$399;'projectFlows.XP-week.names'!$K$399;'projectFlows.XP-week.names'!$M$399;'projectFlows.XP-week.names'!$O$399)</c:f>
              <c:numCache>
                <c:formatCode>[h]:mm:ss</c:formatCode>
                <c:ptCount val="5"/>
                <c:pt idx="0">
                  <c:v>0.0069212962962963</c:v>
                </c:pt>
                <c:pt idx="1">
                  <c:v>0.0161458333333333</c:v>
                </c:pt>
                <c:pt idx="2">
                  <c:v>0.00490740740740741</c:v>
                </c:pt>
                <c:pt idx="3">
                  <c:v>0.037349537037037</c:v>
                </c:pt>
                <c:pt idx="4">
                  <c:v>0.0</c:v>
                </c:pt>
              </c:numCache>
            </c:numRef>
          </c:val>
        </c:ser>
        <c:ser>
          <c:idx val="1"/>
          <c:order val="2"/>
          <c:tx>
            <c:strRef>
              <c:f>'projectFlows.XP-week.names'!$F$397</c:f>
              <c:strCache>
                <c:ptCount val="1"/>
                <c:pt idx="0">
                  <c:v>HQ Video Conference</c:v>
                </c:pt>
              </c:strCache>
            </c:strRef>
          </c:tx>
          <c:spPr>
            <a:solidFill>
              <a:schemeClr val="accent1"/>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('projectFlows.XP-week.names'!$G$397;'projectFlows.XP-week.names'!$I$397;'projectFlows.XP-week.names'!$K$397;'projectFlows.XP-week.names'!$M$397;'projectFlows.XP-week.names'!$O$397)</c:f>
              <c:numCache>
                <c:formatCode>[h]:mm:ss</c:formatCode>
                <c:ptCount val="5"/>
                <c:pt idx="0">
                  <c:v>0.108506944444445</c:v>
                </c:pt>
                <c:pt idx="1">
                  <c:v>0.0594328703703704</c:v>
                </c:pt>
                <c:pt idx="2">
                  <c:v>0.0867013888888889</c:v>
                </c:pt>
                <c:pt idx="3">
                  <c:v>0.0236805555555556</c:v>
                </c:pt>
                <c:pt idx="4">
                  <c:v>0.0259375</c:v>
                </c:pt>
              </c:numCache>
            </c:numRef>
          </c:val>
        </c:ser>
        <c:dLbls>
          <c:showLegendKey val="0"/>
          <c:showVal val="0"/>
          <c:showCatName val="0"/>
          <c:showSerName val="0"/>
          <c:showPercent val="0"/>
          <c:showBubbleSize val="0"/>
        </c:dLbls>
        <c:gapWidth val="55"/>
        <c:overlap val="100"/>
        <c:axId val="-2097403496"/>
        <c:axId val="-2097389944"/>
      </c:barChart>
      <c:catAx>
        <c:axId val="-2097403496"/>
        <c:scaling>
          <c:orientation val="minMax"/>
        </c:scaling>
        <c:delete val="0"/>
        <c:axPos val="b"/>
        <c:numFmt formatCode="dd/mm/yyyy" sourceLinked="1"/>
        <c:majorTickMark val="none"/>
        <c:minorTickMark val="none"/>
        <c:tickLblPos val="nextTo"/>
        <c:crossAx val="-2097389944"/>
        <c:crosses val="autoZero"/>
        <c:auto val="0"/>
        <c:lblAlgn val="ctr"/>
        <c:lblOffset val="100"/>
        <c:noMultiLvlLbl val="0"/>
      </c:catAx>
      <c:valAx>
        <c:axId val="-2097389944"/>
        <c:scaling>
          <c:orientation val="minMax"/>
        </c:scaling>
        <c:delete val="0"/>
        <c:axPos val="l"/>
        <c:majorGridlines/>
        <c:numFmt formatCode="h:mm;@" sourceLinked="0"/>
        <c:majorTickMark val="none"/>
        <c:minorTickMark val="none"/>
        <c:tickLblPos val="nextTo"/>
        <c:crossAx val="-2097403496"/>
        <c:crosses val="autoZero"/>
        <c:crossBetween val="between"/>
        <c:majorUnit val="0.041666667"/>
      </c:valAx>
    </c:plotArea>
    <c:legend>
      <c:legendPos val="r"/>
      <c:layout>
        <c:manualLayout>
          <c:xMode val="edge"/>
          <c:yMode val="edge"/>
          <c:x val="0.775709755030622"/>
          <c:y val="0.374567313983113"/>
          <c:w val="0.213179133858268"/>
          <c:h val="0.317688133558086"/>
        </c:manualLayout>
      </c:layout>
      <c:overlay val="0"/>
    </c:legend>
    <c:plotVisOnly val="1"/>
    <c:dispBlanksAs val="gap"/>
    <c:showDLblsOverMax val="0"/>
  </c:chart>
  <c:txPr>
    <a:bodyPr/>
    <a:lstStyle/>
    <a:p>
      <a:pPr>
        <a:defRPr lang="en-US" sz="1200" noProof="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FLOW Map useful?</a:t>
            </a:r>
          </a:p>
        </c:rich>
      </c:tx>
      <c:layout>
        <c:manualLayout>
          <c:xMode val="edge"/>
          <c:yMode val="edge"/>
          <c:x val="0.253629612145829"/>
          <c:y val="0.00252590519648736"/>
        </c:manualLayout>
      </c:layout>
      <c:overlay val="0"/>
    </c:title>
    <c:autoTitleDeleted val="0"/>
    <c:plotArea>
      <c:layout>
        <c:manualLayout>
          <c:layoutTarget val="inner"/>
          <c:xMode val="edge"/>
          <c:yMode val="edge"/>
          <c:x val="0.154898553212184"/>
          <c:y val="0.129242055313837"/>
          <c:w val="0.578500289643631"/>
          <c:h val="0.679918700831857"/>
        </c:manualLayout>
      </c:layout>
      <c:barChart>
        <c:barDir val="col"/>
        <c:grouping val="percentStacked"/>
        <c:varyColors val="0"/>
        <c:ser>
          <c:idx val="0"/>
          <c:order val="0"/>
          <c:tx>
            <c:strRef>
              <c:f>'Team Global FB für Entwickler'!$AS$3</c:f>
              <c:strCache>
                <c:ptCount val="1"/>
                <c:pt idx="0">
                  <c:v>yes, a lot</c:v>
                </c:pt>
              </c:strCache>
            </c:strRef>
          </c:tx>
          <c:spPr>
            <a:solidFill>
              <a:schemeClr val="accent3"/>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Entwickler'!$AS$58:$AS$62</c:f>
              <c:numCache>
                <c:formatCode>0%</c:formatCode>
                <c:ptCount val="5"/>
                <c:pt idx="0">
                  <c:v>0.0</c:v>
                </c:pt>
                <c:pt idx="1">
                  <c:v>0.125</c:v>
                </c:pt>
                <c:pt idx="2">
                  <c:v>0.142857142857143</c:v>
                </c:pt>
                <c:pt idx="3">
                  <c:v>0.25</c:v>
                </c:pt>
                <c:pt idx="4">
                  <c:v>0.125</c:v>
                </c:pt>
              </c:numCache>
            </c:numRef>
          </c:val>
        </c:ser>
        <c:ser>
          <c:idx val="1"/>
          <c:order val="1"/>
          <c:tx>
            <c:strRef>
              <c:f>'Team Global FB für Entwickler'!$AT$3</c:f>
              <c:strCache>
                <c:ptCount val="1"/>
                <c:pt idx="0">
                  <c:v>yes, a little</c:v>
                </c:pt>
              </c:strCache>
            </c:strRef>
          </c:tx>
          <c:spPr>
            <a:solidFill>
              <a:schemeClr val="accent3">
                <a:lumMod val="60000"/>
                <a:lumOff val="40000"/>
              </a:schemeClr>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Entwickler'!$AT$58:$AT$62</c:f>
              <c:numCache>
                <c:formatCode>0%</c:formatCode>
                <c:ptCount val="5"/>
                <c:pt idx="0">
                  <c:v>1.0</c:v>
                </c:pt>
                <c:pt idx="1">
                  <c:v>0.750000000000001</c:v>
                </c:pt>
                <c:pt idx="2">
                  <c:v>0.571428571428573</c:v>
                </c:pt>
                <c:pt idx="3">
                  <c:v>0.25</c:v>
                </c:pt>
                <c:pt idx="4">
                  <c:v>0.25</c:v>
                </c:pt>
              </c:numCache>
            </c:numRef>
          </c:val>
        </c:ser>
        <c:ser>
          <c:idx val="2"/>
          <c:order val="2"/>
          <c:tx>
            <c:strRef>
              <c:f>'Team Global FB für Entwickler'!$AU$3</c:f>
              <c:strCache>
                <c:ptCount val="1"/>
                <c:pt idx="0">
                  <c:v>no</c:v>
                </c:pt>
              </c:strCache>
            </c:strRef>
          </c:tx>
          <c:spPr>
            <a:solidFill>
              <a:srgbClr val="C0504D"/>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Entwickler'!$AU$58:$AU$62</c:f>
              <c:numCache>
                <c:formatCode>0%</c:formatCode>
                <c:ptCount val="5"/>
                <c:pt idx="0">
                  <c:v>0.0</c:v>
                </c:pt>
                <c:pt idx="1">
                  <c:v>0.125</c:v>
                </c:pt>
                <c:pt idx="2">
                  <c:v>0.285714285714286</c:v>
                </c:pt>
                <c:pt idx="3">
                  <c:v>0.5</c:v>
                </c:pt>
                <c:pt idx="4">
                  <c:v>0.625000000000001</c:v>
                </c:pt>
              </c:numCache>
            </c:numRef>
          </c:val>
        </c:ser>
        <c:dLbls>
          <c:showLegendKey val="0"/>
          <c:showVal val="0"/>
          <c:showCatName val="0"/>
          <c:showSerName val="0"/>
          <c:showPercent val="0"/>
          <c:showBubbleSize val="0"/>
        </c:dLbls>
        <c:gapWidth val="55"/>
        <c:overlap val="100"/>
        <c:axId val="-2087074824"/>
        <c:axId val="-2087077448"/>
      </c:barChart>
      <c:catAx>
        <c:axId val="-2087074824"/>
        <c:scaling>
          <c:orientation val="minMax"/>
        </c:scaling>
        <c:delete val="0"/>
        <c:axPos val="b"/>
        <c:numFmt formatCode="dd/mm/yyyy" sourceLinked="1"/>
        <c:majorTickMark val="none"/>
        <c:minorTickMark val="none"/>
        <c:tickLblPos val="nextTo"/>
        <c:txPr>
          <a:bodyPr rot="0" vert="horz"/>
          <a:lstStyle/>
          <a:p>
            <a:pPr>
              <a:defRPr/>
            </a:pPr>
            <a:endParaRPr lang="en-US"/>
          </a:p>
        </c:txPr>
        <c:crossAx val="-2087077448"/>
        <c:crosses val="autoZero"/>
        <c:auto val="0"/>
        <c:lblAlgn val="ctr"/>
        <c:lblOffset val="100"/>
        <c:noMultiLvlLbl val="0"/>
      </c:catAx>
      <c:valAx>
        <c:axId val="-2087077448"/>
        <c:scaling>
          <c:orientation val="minMax"/>
        </c:scaling>
        <c:delete val="0"/>
        <c:axPos val="l"/>
        <c:majorGridlines/>
        <c:numFmt formatCode="0%" sourceLinked="1"/>
        <c:majorTickMark val="none"/>
        <c:minorTickMark val="none"/>
        <c:tickLblPos val="nextTo"/>
        <c:txPr>
          <a:bodyPr rot="0" vert="horz"/>
          <a:lstStyle/>
          <a:p>
            <a:pPr>
              <a:defRPr/>
            </a:pPr>
            <a:endParaRPr lang="en-US"/>
          </a:p>
        </c:txPr>
        <c:crossAx val="-2087074824"/>
        <c:crosses val="autoZero"/>
        <c:crossBetween val="between"/>
      </c:valAx>
    </c:plotArea>
    <c:legend>
      <c:legendPos val="r"/>
      <c:layout>
        <c:manualLayout>
          <c:xMode val="edge"/>
          <c:yMode val="edge"/>
          <c:x val="0.730828237750936"/>
          <c:y val="0.355436062720139"/>
          <c:w val="0.247373397126449"/>
          <c:h val="0.252907946092231"/>
        </c:manualLayout>
      </c:layout>
      <c:overlay val="0"/>
    </c:legend>
    <c:plotVisOnly val="1"/>
    <c:dispBlanksAs val="gap"/>
    <c:showDLblsOverMax val="0"/>
  </c:chart>
  <c:txPr>
    <a:bodyPr/>
    <a:lstStyle/>
    <a:p>
      <a:pPr>
        <a:defRPr sz="1600" b="0" i="0" u="none" strike="noStrike" baseline="0">
          <a:solidFill>
            <a:srgbClr val="333333"/>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dirty="0" err="1" smtClean="0"/>
              <a:t>local</a:t>
            </a:r>
            <a:r>
              <a:rPr lang="de-DE" sz="1400" dirty="0" smtClean="0"/>
              <a:t> Team: </a:t>
            </a:r>
            <a:r>
              <a:rPr lang="de-DE" sz="1400" dirty="0" err="1" smtClean="0"/>
              <a:t>Abstraction</a:t>
            </a:r>
            <a:r>
              <a:rPr lang="de-DE" sz="1400" baseline="0" dirty="0" smtClean="0"/>
              <a:t> </a:t>
            </a:r>
            <a:r>
              <a:rPr lang="de-DE" sz="1400" baseline="0" dirty="0" err="1" smtClean="0"/>
              <a:t>level</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ASE10'!$Q$310:$Q$313</c:f>
              <c:numCache>
                <c:formatCode>General</c:formatCode>
                <c:ptCount val="4"/>
                <c:pt idx="0">
                  <c:v>1.0</c:v>
                </c:pt>
                <c:pt idx="1">
                  <c:v>2.0</c:v>
                </c:pt>
                <c:pt idx="2">
                  <c:v>2.0</c:v>
                </c:pt>
                <c:pt idx="3">
                  <c:v>5.0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ASE10'!$S$310:$S$313</c:f>
              <c:numCache>
                <c:formatCode>General</c:formatCode>
                <c:ptCount val="4"/>
                <c:pt idx="0">
                  <c:v>3.0</c:v>
                </c:pt>
                <c:pt idx="1">
                  <c:v>17.0</c:v>
                </c:pt>
                <c:pt idx="2">
                  <c:v>20.0</c:v>
                </c:pt>
                <c:pt idx="3">
                  <c:v>40.0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ASE10'!$U$310:$U$313</c:f>
              <c:numCache>
                <c:formatCode>General</c:formatCode>
                <c:ptCount val="4"/>
                <c:pt idx="0">
                  <c:v>4.0</c:v>
                </c:pt>
                <c:pt idx="1">
                  <c:v>24.0</c:v>
                </c:pt>
                <c:pt idx="2">
                  <c:v>41.0</c:v>
                </c:pt>
                <c:pt idx="3">
                  <c:v>69.0</c:v>
                </c:pt>
              </c:numCache>
            </c:numRef>
          </c:val>
        </c:ser>
        <c:dLbls>
          <c:showLegendKey val="0"/>
          <c:showVal val="0"/>
          <c:showCatName val="0"/>
          <c:showSerName val="0"/>
          <c:showPercent val="0"/>
          <c:showBubbleSize val="0"/>
        </c:dLbls>
        <c:gapWidth val="150"/>
        <c:axId val="-2099686840"/>
        <c:axId val="-2099680552"/>
      </c:barChart>
      <c:catAx>
        <c:axId val="-209968684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99680552"/>
        <c:crosses val="autoZero"/>
        <c:auto val="1"/>
        <c:lblAlgn val="ctr"/>
        <c:lblOffset val="100"/>
        <c:noMultiLvlLbl val="0"/>
      </c:catAx>
      <c:valAx>
        <c:axId val="-209968055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99686840"/>
        <c:crosses val="autoZero"/>
        <c:crossBetween val="between"/>
      </c:valAx>
      <c:spPr>
        <a:solidFill>
          <a:srgbClr val="FFFFFF"/>
        </a:solidFill>
        <a:ln w="25400">
          <a:noFill/>
        </a:ln>
      </c:spPr>
    </c:plotArea>
    <c:legend>
      <c:legendPos val="r"/>
      <c:layout>
        <c:manualLayout>
          <c:xMode val="edge"/>
          <c:yMode val="edge"/>
          <c:x val="0.877579529682041"/>
          <c:y val="0.30677948307309"/>
          <c:w val="0.10887882976614"/>
          <c:h val="0.461016949152542"/>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Team: </a:t>
            </a:r>
            <a:r>
              <a:rPr lang="de-DE" sz="1400" dirty="0" err="1" smtClean="0"/>
              <a:t>Abstraction</a:t>
            </a:r>
            <a:r>
              <a:rPr lang="de-DE" sz="1400" dirty="0" smtClean="0"/>
              <a:t> </a:t>
            </a:r>
            <a:r>
              <a:rPr lang="de-DE" sz="1400" dirty="0" err="1" smtClean="0"/>
              <a:t>level</a:t>
            </a:r>
            <a:r>
              <a:rPr lang="de-DE" sz="1400" dirty="0" smtClean="0"/>
              <a:t> </a:t>
            </a:r>
            <a:r>
              <a:rPr lang="de-DE" sz="1400" dirty="0" err="1" smtClean="0"/>
              <a:t>of</a:t>
            </a:r>
            <a:r>
              <a:rPr lang="de-DE" sz="1400" dirty="0" smtClean="0"/>
              <a:t> </a:t>
            </a:r>
            <a:r>
              <a:rPr lang="de-DE" sz="140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ASE10'!$Q$333:$Q$336</c:f>
              <c:numCache>
                <c:formatCode>General</c:formatCode>
                <c:ptCount val="4"/>
                <c:pt idx="0">
                  <c:v>2.0</c:v>
                </c:pt>
                <c:pt idx="1">
                  <c:v>1.0</c:v>
                </c:pt>
                <c:pt idx="2">
                  <c:v>4.0</c:v>
                </c:pt>
                <c:pt idx="3">
                  <c:v>7.0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ASE10'!$S$333:$S$336</c:f>
              <c:numCache>
                <c:formatCode>General</c:formatCode>
                <c:ptCount val="4"/>
                <c:pt idx="0">
                  <c:v>11.0</c:v>
                </c:pt>
                <c:pt idx="1">
                  <c:v>9.0</c:v>
                </c:pt>
                <c:pt idx="2">
                  <c:v>33.0</c:v>
                </c:pt>
                <c:pt idx="3">
                  <c:v>53.0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ASE10'!$U$333:$U$336</c:f>
              <c:numCache>
                <c:formatCode>General</c:formatCode>
                <c:ptCount val="4"/>
                <c:pt idx="0">
                  <c:v>5.0</c:v>
                </c:pt>
                <c:pt idx="1">
                  <c:v>6.0</c:v>
                </c:pt>
                <c:pt idx="2">
                  <c:v>26.0</c:v>
                </c:pt>
                <c:pt idx="3">
                  <c:v>37.0</c:v>
                </c:pt>
              </c:numCache>
            </c:numRef>
          </c:val>
        </c:ser>
        <c:dLbls>
          <c:showLegendKey val="0"/>
          <c:showVal val="0"/>
          <c:showCatName val="0"/>
          <c:showSerName val="0"/>
          <c:showPercent val="0"/>
          <c:showBubbleSize val="0"/>
        </c:dLbls>
        <c:gapWidth val="150"/>
        <c:axId val="-2099492248"/>
        <c:axId val="-2099398456"/>
      </c:barChart>
      <c:catAx>
        <c:axId val="-2099492248"/>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99398456"/>
        <c:crosses val="autoZero"/>
        <c:auto val="1"/>
        <c:lblAlgn val="ctr"/>
        <c:lblOffset val="100"/>
        <c:noMultiLvlLbl val="0"/>
      </c:catAx>
      <c:valAx>
        <c:axId val="-2099398456"/>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99492248"/>
        <c:crosses val="autoZero"/>
        <c:crossBetween val="between"/>
      </c:valAx>
      <c:spPr>
        <a:solidFill>
          <a:srgbClr val="FFFFFF"/>
        </a:solidFill>
        <a:ln w="25400">
          <a:noFill/>
        </a:ln>
      </c:spPr>
    </c:plotArea>
    <c:legend>
      <c:legendPos val="r"/>
      <c:layout>
        <c:manualLayout>
          <c:xMode val="edge"/>
          <c:yMode val="edge"/>
          <c:x val="0.877581835636496"/>
          <c:y val="0.343981366008907"/>
          <c:w val="0.108876506598982"/>
          <c:h val="0.454409731295723"/>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err="1" smtClean="0"/>
              <a:t>Local</a:t>
            </a:r>
            <a:r>
              <a:rPr lang="de-DE" sz="1400" dirty="0" smtClean="0"/>
              <a:t>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ASE10'!$O$328:$O$331</c:f>
              <c:numCache>
                <c:formatCode>General</c:formatCode>
                <c:ptCount val="4"/>
                <c:pt idx="0">
                  <c:v>8.0</c:v>
                </c:pt>
                <c:pt idx="1">
                  <c:v>43.0</c:v>
                </c:pt>
                <c:pt idx="2">
                  <c:v>63.0</c:v>
                </c:pt>
                <c:pt idx="3">
                  <c:v>114.0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ASE10'!$Q$328:$Q$331</c:f>
              <c:numCache>
                <c:formatCode>General</c:formatCode>
                <c:ptCount val="4"/>
                <c:pt idx="0">
                  <c:v>8.0</c:v>
                </c:pt>
                <c:pt idx="1">
                  <c:v>25.0</c:v>
                </c:pt>
                <c:pt idx="2">
                  <c:v>33.0</c:v>
                </c:pt>
                <c:pt idx="3">
                  <c:v>66.0</c:v>
                </c:pt>
              </c:numCache>
            </c:numRef>
          </c:val>
        </c:ser>
        <c:dLbls>
          <c:showLegendKey val="0"/>
          <c:showVal val="0"/>
          <c:showCatName val="0"/>
          <c:showSerName val="0"/>
          <c:showPercent val="0"/>
          <c:showBubbleSize val="0"/>
        </c:dLbls>
        <c:gapWidth val="150"/>
        <c:axId val="-2098180920"/>
        <c:axId val="-2098188072"/>
      </c:barChart>
      <c:catAx>
        <c:axId val="-209818092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98188072"/>
        <c:crosses val="autoZero"/>
        <c:auto val="1"/>
        <c:lblAlgn val="ctr"/>
        <c:lblOffset val="100"/>
        <c:noMultiLvlLbl val="0"/>
      </c:catAx>
      <c:valAx>
        <c:axId val="-209818807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98180920"/>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26752351590564"/>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ASE10'!$O$351:$O$354</c:f>
              <c:numCache>
                <c:formatCode>General</c:formatCode>
                <c:ptCount val="4"/>
                <c:pt idx="0">
                  <c:v>18.0</c:v>
                </c:pt>
                <c:pt idx="1">
                  <c:v>16.0</c:v>
                </c:pt>
                <c:pt idx="2">
                  <c:v>63.0</c:v>
                </c:pt>
                <c:pt idx="3">
                  <c:v>97.0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ASE10'!$Q$351:$Q$354</c:f>
              <c:numCache>
                <c:formatCode>General</c:formatCode>
                <c:ptCount val="4"/>
                <c:pt idx="0">
                  <c:v>17.0</c:v>
                </c:pt>
                <c:pt idx="1">
                  <c:v>9.0</c:v>
                </c:pt>
                <c:pt idx="2">
                  <c:v>54.0</c:v>
                </c:pt>
                <c:pt idx="3">
                  <c:v>80.0</c:v>
                </c:pt>
              </c:numCache>
            </c:numRef>
          </c:val>
        </c:ser>
        <c:dLbls>
          <c:showLegendKey val="0"/>
          <c:showVal val="0"/>
          <c:showCatName val="0"/>
          <c:showSerName val="0"/>
          <c:showPercent val="0"/>
          <c:showBubbleSize val="0"/>
        </c:dLbls>
        <c:gapWidth val="150"/>
        <c:axId val="-2101088120"/>
        <c:axId val="-2087578008"/>
      </c:barChart>
      <c:catAx>
        <c:axId val="-210108812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87578008"/>
        <c:crosses val="autoZero"/>
        <c:auto val="1"/>
        <c:lblAlgn val="ctr"/>
        <c:lblOffset val="100"/>
        <c:noMultiLvlLbl val="0"/>
      </c:catAx>
      <c:valAx>
        <c:axId val="-208757800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1088120"/>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300497250791302"/>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a:pPr>
            <a:r>
              <a:rPr lang="de-DE" sz="1400" dirty="0" err="1" smtClean="0"/>
              <a:t>Local</a:t>
            </a:r>
            <a:r>
              <a:rPr lang="de-DE" sz="1400" dirty="0" smtClean="0"/>
              <a:t> </a:t>
            </a:r>
            <a:r>
              <a:rPr lang="de-DE" sz="1400" dirty="0" err="1" smtClean="0"/>
              <a:t>team</a:t>
            </a:r>
            <a:r>
              <a:rPr lang="de-DE" sz="1400" dirty="0" smtClean="0"/>
              <a:t>: </a:t>
            </a:r>
            <a:r>
              <a:rPr lang="de-DE" sz="1400" dirty="0" err="1" smtClean="0"/>
              <a:t>percentage</a:t>
            </a:r>
            <a:r>
              <a:rPr lang="de-DE" sz="1400" baseline="0" dirty="0" smtClean="0"/>
              <a:t> </a:t>
            </a:r>
            <a:r>
              <a:rPr lang="de-DE" sz="1400" baseline="0" dirty="0" err="1" smtClean="0"/>
              <a:t>of</a:t>
            </a:r>
            <a:r>
              <a:rPr lang="de-DE" sz="1400" baseline="0" dirty="0" smtClean="0"/>
              <a:t> </a:t>
            </a:r>
            <a:r>
              <a:rPr lang="de-DE" sz="1400" baseline="0" dirty="0" err="1" smtClean="0"/>
              <a:t>requirements</a:t>
            </a:r>
            <a:r>
              <a:rPr lang="de-DE" sz="1400" baseline="0" dirty="0" smtClean="0"/>
              <a:t> </a:t>
            </a:r>
            <a:r>
              <a:rPr lang="de-DE" sz="1400" baseline="0" dirty="0" err="1" smtClean="0"/>
              <a:t>that</a:t>
            </a:r>
            <a:r>
              <a:rPr lang="de-DE" sz="1400" baseline="0" dirty="0" smtClean="0"/>
              <a:t> </a:t>
            </a:r>
            <a:r>
              <a:rPr lang="de-DE" sz="1400" baseline="0" dirty="0" err="1" smtClean="0"/>
              <a:t>were</a:t>
            </a:r>
            <a:r>
              <a:rPr lang="de-DE" sz="1400" baseline="0" dirty="0" smtClean="0"/>
              <a:t> </a:t>
            </a:r>
            <a:r>
              <a:rPr lang="de-DE" sz="1400" baseline="0" dirty="0" err="1" smtClean="0"/>
              <a:t>documented</a:t>
            </a:r>
            <a:endParaRPr lang="de-DE" sz="1400" dirty="0"/>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0"/>
          </c:dLbls>
          <c:cat>
            <c:strRef>
              <c:f>'Daten ASE10'!$K$294:$K$295</c:f>
              <c:strCache>
                <c:ptCount val="2"/>
                <c:pt idx="0">
                  <c:v>#dok.Anf.</c:v>
                </c:pt>
                <c:pt idx="1">
                  <c:v>#nicht-dok.Anf.</c:v>
                </c:pt>
              </c:strCache>
            </c:strRef>
          </c:cat>
          <c:val>
            <c:numRef>
              <c:f>'Daten ASE10'!$L$294:$L$295</c:f>
              <c:numCache>
                <c:formatCode>General</c:formatCode>
                <c:ptCount val="2"/>
                <c:pt idx="0">
                  <c:v>48.0</c:v>
                </c:pt>
                <c:pt idx="1">
                  <c:v>66.0</c:v>
                </c:pt>
              </c:numCache>
            </c:numRef>
          </c:val>
        </c:ser>
        <c:dLbls>
          <c:showLegendKey val="0"/>
          <c:showVal val="0"/>
          <c:showCatName val="1"/>
          <c:showSerName val="0"/>
          <c:showPercent val="0"/>
          <c:showBubbleSize val="0"/>
          <c:showLeaderLines val="0"/>
        </c:dLbls>
        <c:firstSliceAng val="0"/>
      </c:pieChart>
      <c:spPr>
        <a:noFill/>
        <a:ln w="25400">
          <a:noFill/>
        </a:ln>
      </c:spPr>
    </c:plotArea>
    <c:legend>
      <c:legendPos val="r"/>
      <c:layout>
        <c:manualLayout>
          <c:xMode val="edge"/>
          <c:yMode val="edge"/>
          <c:x val="0.793543264520052"/>
          <c:y val="0.506779661016949"/>
          <c:w val="0.192915049862122"/>
          <c:h val="0.262146892655367"/>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b="0" dirty="0" smtClean="0">
                <a:latin typeface="Calibri"/>
                <a:cs typeface="Calibri"/>
              </a:rPr>
              <a:t>Global </a:t>
            </a:r>
            <a:r>
              <a:rPr lang="de-DE" sz="1400" b="0" dirty="0" err="1" smtClean="0">
                <a:latin typeface="Calibri"/>
                <a:cs typeface="Calibri"/>
              </a:rPr>
              <a:t>team</a:t>
            </a:r>
            <a:r>
              <a:rPr lang="de-DE" sz="1400" b="0" dirty="0" smtClean="0">
                <a:latin typeface="Calibri"/>
                <a:cs typeface="Calibri"/>
              </a:rPr>
              <a:t>:</a:t>
            </a:r>
            <a:r>
              <a:rPr lang="de-DE" sz="1400" b="0" baseline="0" dirty="0" smtClean="0">
                <a:latin typeface="Calibri"/>
                <a:cs typeface="Calibri"/>
              </a:rPr>
              <a:t> </a:t>
            </a:r>
            <a:r>
              <a:rPr lang="de-DE" sz="1400" b="0" baseline="0" dirty="0" err="1" smtClean="0">
                <a:latin typeface="Calibri"/>
                <a:cs typeface="Calibri"/>
              </a:rPr>
              <a:t>percentage</a:t>
            </a:r>
            <a:r>
              <a:rPr lang="de-DE" sz="1400" b="0" baseline="0" dirty="0" smtClean="0">
                <a:latin typeface="Calibri"/>
                <a:cs typeface="Calibri"/>
              </a:rPr>
              <a:t> </a:t>
            </a:r>
            <a:r>
              <a:rPr lang="de-DE" sz="1400" b="0" baseline="0" dirty="0" err="1" smtClean="0">
                <a:latin typeface="Calibri"/>
                <a:cs typeface="Calibri"/>
              </a:rPr>
              <a:t>of</a:t>
            </a:r>
            <a:r>
              <a:rPr lang="de-DE" sz="1400" b="0" baseline="0" dirty="0" smtClean="0">
                <a:latin typeface="Calibri"/>
                <a:cs typeface="Calibri"/>
              </a:rPr>
              <a:t> </a:t>
            </a:r>
            <a:r>
              <a:rPr lang="de-DE" sz="1400" b="0" baseline="0" dirty="0" err="1" smtClean="0">
                <a:latin typeface="Calibri"/>
                <a:cs typeface="Calibri"/>
              </a:rPr>
              <a:t>requirements</a:t>
            </a:r>
            <a:r>
              <a:rPr lang="de-DE" sz="1400" b="0" baseline="0" dirty="0" smtClean="0">
                <a:latin typeface="Calibri"/>
                <a:cs typeface="Calibri"/>
              </a:rPr>
              <a:t> </a:t>
            </a:r>
            <a:r>
              <a:rPr lang="de-DE" sz="1400" b="0" baseline="0" dirty="0" err="1" smtClean="0">
                <a:latin typeface="Calibri"/>
                <a:cs typeface="Calibri"/>
              </a:rPr>
              <a:t>that</a:t>
            </a:r>
            <a:r>
              <a:rPr lang="de-DE" sz="1400" b="0" baseline="0" dirty="0" smtClean="0">
                <a:latin typeface="Calibri"/>
                <a:cs typeface="Calibri"/>
              </a:rPr>
              <a:t> </a:t>
            </a:r>
            <a:r>
              <a:rPr lang="de-DE" sz="1400" b="0" baseline="0" dirty="0" err="1" smtClean="0">
                <a:latin typeface="Calibri"/>
                <a:cs typeface="Calibri"/>
              </a:rPr>
              <a:t>were</a:t>
            </a:r>
            <a:r>
              <a:rPr lang="de-DE" sz="1400" b="0" baseline="0" dirty="0" smtClean="0">
                <a:latin typeface="Calibri"/>
                <a:cs typeface="Calibri"/>
              </a:rPr>
              <a:t> </a:t>
            </a:r>
            <a:r>
              <a:rPr lang="de-DE" sz="1400" b="0" baseline="0" dirty="0" err="1" smtClean="0">
                <a:latin typeface="Calibri"/>
                <a:cs typeface="Calibri"/>
              </a:rPr>
              <a:t>documented</a:t>
            </a:r>
            <a:endParaRPr lang="de-DE" sz="1400" b="0" dirty="0">
              <a:latin typeface="Calibri"/>
              <a:cs typeface="Calibri"/>
            </a:endParaRPr>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1"/>
          </c:dLbls>
          <c:cat>
            <c:strRef>
              <c:f>'Daten ASE10'!$K$324:$K$325</c:f>
              <c:strCache>
                <c:ptCount val="2"/>
                <c:pt idx="0">
                  <c:v>#dok.Anf.</c:v>
                </c:pt>
                <c:pt idx="1">
                  <c:v>#nicht-dok.Anf.</c:v>
                </c:pt>
              </c:strCache>
            </c:strRef>
          </c:cat>
          <c:val>
            <c:numRef>
              <c:f>'Daten ASE10'!$L$324:$L$325</c:f>
              <c:numCache>
                <c:formatCode>General</c:formatCode>
                <c:ptCount val="2"/>
                <c:pt idx="0">
                  <c:v>17.0</c:v>
                </c:pt>
                <c:pt idx="1">
                  <c:v>80.0</c:v>
                </c:pt>
              </c:numCache>
            </c:numRef>
          </c:val>
        </c:ser>
        <c:dLbls>
          <c:showLegendKey val="0"/>
          <c:showVal val="0"/>
          <c:showCatName val="1"/>
          <c:showSerName val="0"/>
          <c:showPercent val="0"/>
          <c:showBubbleSize val="0"/>
          <c:showLeaderLines val="1"/>
        </c:dLbls>
        <c:firstSliceAng val="0"/>
      </c:pieChart>
      <c:spPr>
        <a:noFill/>
        <a:ln w="25400">
          <a:noFill/>
        </a:ln>
      </c:spPr>
    </c:plotArea>
    <c:legend>
      <c:legendPos val="r"/>
      <c:layout>
        <c:manualLayout>
          <c:xMode val="edge"/>
          <c:yMode val="edge"/>
          <c:x val="0.777635495280887"/>
          <c:y val="0.506779661016949"/>
          <c:w val="0.208822889188023"/>
          <c:h val="0.226601047596019"/>
        </c:manualLayout>
      </c:layout>
      <c:overlay val="0"/>
      <c:spPr>
        <a:noFill/>
        <a:ln w="25400">
          <a:noFill/>
        </a:ln>
      </c:spPr>
    </c:legend>
    <c:plotVisOnly val="1"/>
    <c:dispBlanksAs val="zero"/>
    <c:showDLblsOverMax val="0"/>
  </c:chart>
  <c:spPr>
    <a:solidFill>
      <a:srgbClr val="FFFFFF"/>
    </a:solidFill>
    <a:ln w="3175">
      <a:solidFill>
        <a:srgbClr val="808080"/>
      </a:solidFill>
      <a:prstDash val="solid"/>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A5FE7A0F-9F46-4329-9718-65CB4E096B71}">
      <dgm:prSet phldrT="[Text]"/>
      <dgm: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B. Managing Communication</a:t>
          </a:r>
          <a:endParaRPr lang="en-US" noProof="0" dirty="0">
            <a:solidFill>
              <a:sysClr val="window" lastClr="FFFFFF"/>
            </a:solidFill>
            <a:latin typeface="Arial"/>
            <a:ea typeface="+mn-ea"/>
            <a:cs typeface="+mn-cs"/>
          </a:endParaRPr>
        </a:p>
      </dgm:t>
    </dgm:pt>
    <dgm:pt modelId="{C7615D93-6E6B-4F16-A805-6741C9E920C8}" type="parTrans" cxnId="{E1B58599-60B3-4ADA-91AD-0597685E583E}">
      <dgm:prSet/>
      <dgm:spPr/>
      <dgm:t>
        <a:bodyPr/>
        <a:lstStyle/>
        <a:p>
          <a:endParaRPr lang="en-US" noProof="0"/>
        </a:p>
      </dgm:t>
    </dgm:pt>
    <dgm:pt modelId="{42A42E40-11D8-4425-B1F0-FA70B75AFE9F}" type="sibTrans" cxnId="{E1B58599-60B3-4ADA-91AD-0597685E583E}">
      <dgm:prSet/>
      <dgm:spPr/>
      <dgm:t>
        <a:bodyPr/>
        <a:lstStyle/>
        <a:p>
          <a:endParaRPr lang="en-US" noProof="0"/>
        </a:p>
      </dgm:t>
    </dgm:pt>
    <dgm:pt modelId="{B194AEBB-030C-4E15-AA00-55177C2C932B}">
      <dgm:prSet phldrT="[Text]"/>
      <dgm: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Conformance analysis</a:t>
          </a:r>
          <a:endParaRPr lang="en-US" noProof="0" dirty="0">
            <a:solidFill>
              <a:sysClr val="windowText" lastClr="000000">
                <a:hueOff val="0"/>
                <a:satOff val="0"/>
                <a:lumOff val="0"/>
                <a:alphaOff val="0"/>
              </a:sysClr>
            </a:solidFill>
            <a:latin typeface="Arial"/>
            <a:ea typeface="+mn-ea"/>
            <a:cs typeface="+mn-cs"/>
          </a:endParaRPr>
        </a:p>
      </dgm:t>
    </dgm:pt>
    <dgm:pt modelId="{BECCC7FA-C405-4C05-9967-8A80D9C57262}" type="parTrans" cxnId="{98A94803-02EB-4F91-BA0F-55550A45FC8A}">
      <dgm:prSet/>
      <dgm:spPr/>
      <dgm:t>
        <a:bodyPr/>
        <a:lstStyle/>
        <a:p>
          <a:endParaRPr lang="en-US" noProof="0"/>
        </a:p>
      </dgm:t>
    </dgm:pt>
    <dgm:pt modelId="{2185A93C-BB60-494C-8938-B61590AEC262}" type="sibTrans" cxnId="{98A94803-02EB-4F91-BA0F-55550A45FC8A}">
      <dgm:prSet/>
      <dgm:spPr/>
      <dgm:t>
        <a:bodyPr/>
        <a:lstStyle/>
        <a:p>
          <a:endParaRPr lang="en-US" noProof="0"/>
        </a:p>
      </dgm:t>
    </dgm:pt>
    <dgm:pt modelId="{864E233E-BF8B-4F2B-9C6A-87AA0FB20001}">
      <dgm:prSet phldrT="[Text]"/>
      <dgm: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Update FLOW Map</a:t>
          </a:r>
          <a:endParaRPr lang="en-US" noProof="0" dirty="0">
            <a:solidFill>
              <a:sysClr val="windowText" lastClr="000000">
                <a:hueOff val="0"/>
                <a:satOff val="0"/>
                <a:lumOff val="0"/>
                <a:alphaOff val="0"/>
              </a:sysClr>
            </a:solidFill>
            <a:latin typeface="Arial"/>
            <a:ea typeface="+mn-ea"/>
            <a:cs typeface="+mn-cs"/>
          </a:endParaRPr>
        </a:p>
      </dgm:t>
    </dgm:pt>
    <dgm:pt modelId="{0458DAB3-6F9A-4C3F-A2A9-DDF5F98318A9}" type="parTrans" cxnId="{F1F65C68-3805-4914-82FE-D4E1243E58AE}">
      <dgm:prSet/>
      <dgm:spPr/>
      <dgm:t>
        <a:bodyPr/>
        <a:lstStyle/>
        <a:p>
          <a:endParaRPr lang="en-US" noProof="0"/>
        </a:p>
      </dgm:t>
    </dgm:pt>
    <dgm:pt modelId="{1858B36A-637C-4C69-AE75-86DD95F77B3C}" type="sibTrans" cxnId="{F1F65C68-3805-4914-82FE-D4E1243E58AE}">
      <dgm:prSet/>
      <dgm:spPr/>
      <dgm:t>
        <a:bodyPr/>
        <a:lstStyle/>
        <a:p>
          <a:endParaRPr lang="en-US" noProof="0"/>
        </a:p>
      </dgm:t>
    </dgm:pt>
    <dgm:pt modelId="{657E7048-05C1-420D-B19A-693534110F94}">
      <dgm:prSet/>
      <dgm: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Create FLOW Map</a:t>
          </a:r>
          <a:endParaRPr lang="en-US" noProof="0" dirty="0">
            <a:solidFill>
              <a:sysClr val="windowText" lastClr="000000">
                <a:hueOff val="0"/>
                <a:satOff val="0"/>
                <a:lumOff val="0"/>
                <a:alphaOff val="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A7EE9CD8-E41B-4674-BC68-2A796852CB38}">
      <dgm:prSet/>
      <dgm: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Coordinate communication</a:t>
          </a:r>
          <a:endParaRPr lang="en-US" noProof="0" dirty="0">
            <a:solidFill>
              <a:sysClr val="windowText" lastClr="000000">
                <a:hueOff val="0"/>
                <a:satOff val="0"/>
                <a:lumOff val="0"/>
                <a:alphaOff val="0"/>
              </a:sysClr>
            </a:solidFill>
            <a:latin typeface="Arial"/>
            <a:ea typeface="+mn-ea"/>
            <a:cs typeface="+mn-cs"/>
          </a:endParaRPr>
        </a:p>
      </dgm:t>
    </dgm:pt>
    <dgm:pt modelId="{4B3D350A-4D5C-4A10-8173-76A685432B8A}" type="parTrans" cxnId="{E0277BC9-4456-4513-8F8B-23C94D9BFEBF}">
      <dgm:prSet/>
      <dgm:spPr/>
      <dgm:t>
        <a:bodyPr/>
        <a:lstStyle/>
        <a:p>
          <a:endParaRPr lang="de-DE"/>
        </a:p>
      </dgm:t>
    </dgm:pt>
    <dgm:pt modelId="{9FEDBA63-8EF3-46CF-9152-44264BFDB1CD}" type="sibTrans" cxnId="{E0277BC9-4456-4513-8F8B-23C94D9BFE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FFC00DCE-E1FD-421E-9D02-35DEBF203E72}" type="pres">
      <dgm:prSet presAssocID="{A5FE7A0F-9F46-4329-9718-65CB4E096B71}" presName="boxAndChildren" presStyleCnt="0"/>
      <dgm:spPr/>
    </dgm:pt>
    <dgm:pt modelId="{F85A1A92-6DF7-49FF-B35F-09C2719053CB}" type="pres">
      <dgm:prSet presAssocID="{A5FE7A0F-9F46-4329-9718-65CB4E096B71}" presName="parentTextBox" presStyleLbl="node1" presStyleIdx="0" presStyleCnt="2"/>
      <dgm:spPr/>
      <dgm:t>
        <a:bodyPr/>
        <a:lstStyle/>
        <a:p>
          <a:endParaRPr lang="de-DE"/>
        </a:p>
      </dgm:t>
    </dgm:pt>
    <dgm:pt modelId="{584A848E-8FCD-48EC-A845-7E7E4EA4D2AB}" type="pres">
      <dgm:prSet presAssocID="{A5FE7A0F-9F46-4329-9718-65CB4E096B71}" presName="entireBox" presStyleLbl="node1" presStyleIdx="0" presStyleCnt="2"/>
      <dgm:spPr/>
      <dgm:t>
        <a:bodyPr/>
        <a:lstStyle/>
        <a:p>
          <a:endParaRPr lang="de-DE"/>
        </a:p>
      </dgm:t>
    </dgm:pt>
    <dgm:pt modelId="{1F5A789D-6651-430B-A944-316C3AB6E831}" type="pres">
      <dgm:prSet presAssocID="{A5FE7A0F-9F46-4329-9718-65CB4E096B71}" presName="descendantBox" presStyleCnt="0"/>
      <dgm:spPr/>
    </dgm:pt>
    <dgm:pt modelId="{A5ED16AF-9B85-4AE7-833F-768D63C8F9D2}" type="pres">
      <dgm:prSet presAssocID="{B194AEBB-030C-4E15-AA00-55177C2C932B}" presName="childTextBox" presStyleLbl="fgAccFollowNode1" presStyleIdx="0" presStyleCnt="6">
        <dgm:presLayoutVars>
          <dgm:bulletEnabled val="1"/>
        </dgm:presLayoutVars>
      </dgm:prSet>
      <dgm:spPr/>
      <dgm:t>
        <a:bodyPr/>
        <a:lstStyle/>
        <a:p>
          <a:endParaRPr lang="de-DE"/>
        </a:p>
      </dgm:t>
    </dgm:pt>
    <dgm:pt modelId="{775F718B-955C-4392-9721-81309EAFD661}" type="pres">
      <dgm:prSet presAssocID="{864E233E-BF8B-4F2B-9C6A-87AA0FB20001}" presName="childTextBox" presStyleLbl="fgAccFollowNode1" presStyleIdx="1" presStyleCnt="6">
        <dgm:presLayoutVars>
          <dgm:bulletEnabled val="1"/>
        </dgm:presLayoutVars>
      </dgm:prSet>
      <dgm:spPr/>
      <dgm:t>
        <a:bodyPr/>
        <a:lstStyle/>
        <a:p>
          <a:endParaRPr lang="de-DE"/>
        </a:p>
      </dgm:t>
    </dgm:pt>
    <dgm:pt modelId="{0FF134D6-AE17-41A7-A86D-894E40ADF4AF}" type="pres">
      <dgm:prSet presAssocID="{A7EE9CD8-E41B-4674-BC68-2A796852CB38}" presName="childTextBox" presStyleLbl="fgAccFollowNode1" presStyleIdx="2" presStyleCnt="6">
        <dgm:presLayoutVars>
          <dgm:bulletEnabled val="1"/>
        </dgm:presLayoutVars>
      </dgm:prSet>
      <dgm:spPr/>
      <dgm:t>
        <a:bodyPr/>
        <a:lstStyle/>
        <a:p>
          <a:endParaRPr lang="de-DE"/>
        </a:p>
      </dgm:t>
    </dgm:pt>
    <dgm:pt modelId="{AD9A7422-AA13-4423-8B71-C30C376EB29C}" type="pres">
      <dgm:prSet presAssocID="{7934D99A-EAB1-4863-85BE-280F61414DBB}" presName="sp" presStyleCnt="0"/>
      <dgm:spPr/>
    </dgm:pt>
    <dgm:pt modelId="{91A04A2C-D3BA-4EB0-B0C7-16F8F146A690}" type="pres">
      <dgm:prSet presAssocID="{058A8407-43C2-4C9A-A5CE-6F520B265897}" presName="arrowAndChildren" presStyleCnt="0"/>
      <dgm:spPr/>
    </dgm:pt>
    <dgm:pt modelId="{4F70C776-86C8-4A3A-9A86-FA9B8FA3AD63}" type="pres">
      <dgm:prSet presAssocID="{058A8407-43C2-4C9A-A5CE-6F520B265897}" presName="parentTextArrow" presStyleLbl="node1" presStyleIdx="0" presStyleCnt="2"/>
      <dgm:spPr/>
      <dgm:t>
        <a:bodyPr/>
        <a:lstStyle/>
        <a:p>
          <a:endParaRPr lang="de-DE"/>
        </a:p>
      </dgm:t>
    </dgm:pt>
    <dgm:pt modelId="{02B5AAAA-9D01-464D-B164-28EE5FA9757B}" type="pres">
      <dgm:prSet presAssocID="{058A8407-43C2-4C9A-A5CE-6F520B265897}" presName="arrow" presStyleLbl="node1" presStyleIdx="1" presStyleCnt="2"/>
      <dgm:spPr/>
      <dgm:t>
        <a:bodyPr/>
        <a:lstStyle/>
        <a:p>
          <a:endParaRPr lang="de-DE"/>
        </a:p>
      </dgm:t>
    </dgm:pt>
    <dgm:pt modelId="{06202F48-B3C6-4DEF-8D98-E199D7EB849E}" type="pres">
      <dgm:prSet presAssocID="{058A8407-43C2-4C9A-A5CE-6F520B265897}" presName="descendantArrow" presStyleCnt="0"/>
      <dgm:spPr/>
    </dgm:pt>
    <dgm:pt modelId="{DCBB5C8C-E2F3-46BF-8B6D-1FF3F2665627}" type="pres">
      <dgm:prSet presAssocID="{3F232670-06E4-46DF-8499-20444EB1538E}" presName="childTextArrow" presStyleLbl="fgAccFollowNode1" presStyleIdx="3" presStyleCnt="6">
        <dgm:presLayoutVars>
          <dgm:bulletEnabled val="1"/>
        </dgm:presLayoutVars>
      </dgm:prSet>
      <dgm:spPr/>
      <dgm:t>
        <a:bodyPr/>
        <a:lstStyle/>
        <a:p>
          <a:endParaRPr lang="de-DE"/>
        </a:p>
      </dgm:t>
    </dgm:pt>
    <dgm:pt modelId="{91E019C4-0116-4FA4-8A2C-C4967A109427}" type="pres">
      <dgm:prSet presAssocID="{A2C1CB99-B367-4513-BEEB-4FFE100A4070}" presName="childTextArrow" presStyleLbl="fgAccFollowNode1" presStyleIdx="4" presStyleCnt="6">
        <dgm:presLayoutVars>
          <dgm:bulletEnabled val="1"/>
        </dgm:presLayoutVars>
      </dgm:prSet>
      <dgm:spPr/>
      <dgm:t>
        <a:bodyPr/>
        <a:lstStyle/>
        <a:p>
          <a:endParaRPr lang="de-DE"/>
        </a:p>
      </dgm:t>
    </dgm:pt>
    <dgm:pt modelId="{C3954AFE-AB64-40F6-A9F1-05A1BFB5EC20}" type="pres">
      <dgm:prSet presAssocID="{657E7048-05C1-420D-B19A-693534110F94}" presName="childTextArrow" presStyleLbl="fgAccFollowNode1" presStyleIdx="5" presStyleCnt="6">
        <dgm:presLayoutVars>
          <dgm:bulletEnabled val="1"/>
        </dgm:presLayoutVars>
      </dgm:prSet>
      <dgm:spPr/>
      <dgm:t>
        <a:bodyPr/>
        <a:lstStyle/>
        <a:p>
          <a:endParaRPr lang="de-DE"/>
        </a:p>
      </dgm:t>
    </dgm:pt>
  </dgm:ptLst>
  <dgm:cxnLst>
    <dgm:cxn modelId="{3AD12836-6F86-564A-AE4B-19A09A0C628F}" type="presOf" srcId="{A2C1CB99-B367-4513-BEEB-4FFE100A4070}" destId="{91E019C4-0116-4FA4-8A2C-C4967A109427}" srcOrd="0" destOrd="0" presId="urn:microsoft.com/office/officeart/2005/8/layout/process4"/>
    <dgm:cxn modelId="{CFD60C8A-433F-5E46-AE08-3CFF31674BE0}" type="presOf" srcId="{B194AEBB-030C-4E15-AA00-55177C2C932B}" destId="{A5ED16AF-9B85-4AE7-833F-768D63C8F9D2}" srcOrd="0" destOrd="0" presId="urn:microsoft.com/office/officeart/2005/8/layout/process4"/>
    <dgm:cxn modelId="{91CF6BA2-8F58-A44E-A9B0-1CD3758DE212}" type="presOf" srcId="{864E233E-BF8B-4F2B-9C6A-87AA0FB20001}" destId="{775F718B-955C-4392-9721-81309EAFD661}" srcOrd="0" destOrd="0" presId="urn:microsoft.com/office/officeart/2005/8/layout/process4"/>
    <dgm:cxn modelId="{CA98F82F-274A-AE4D-8256-56C08334FCE5}" type="presOf" srcId="{A5FE7A0F-9F46-4329-9718-65CB4E096B71}" destId="{F85A1A92-6DF7-49FF-B35F-09C2719053CB}" srcOrd="0" destOrd="0" presId="urn:microsoft.com/office/officeart/2005/8/layout/process4"/>
    <dgm:cxn modelId="{98A94803-02EB-4F91-BA0F-55550A45FC8A}" srcId="{A5FE7A0F-9F46-4329-9718-65CB4E096B71}" destId="{B194AEBB-030C-4E15-AA00-55177C2C932B}" srcOrd="0" destOrd="0" parTransId="{BECCC7FA-C405-4C05-9967-8A80D9C57262}" sibTransId="{2185A93C-BB60-494C-8938-B61590AEC262}"/>
    <dgm:cxn modelId="{F1F65C68-3805-4914-82FE-D4E1243E58AE}" srcId="{A5FE7A0F-9F46-4329-9718-65CB4E096B71}" destId="{864E233E-BF8B-4F2B-9C6A-87AA0FB20001}" srcOrd="1" destOrd="0" parTransId="{0458DAB3-6F9A-4C3F-A2A9-DDF5F98318A9}" sibTransId="{1858B36A-637C-4C69-AE75-86DD95F77B3C}"/>
    <dgm:cxn modelId="{0D6BC7AA-DE5F-6445-ADCC-1E1B263368F4}" type="presOf" srcId="{A5FE7A0F-9F46-4329-9718-65CB4E096B71}" destId="{584A848E-8FCD-48EC-A845-7E7E4EA4D2AB}" srcOrd="1" destOrd="0" presId="urn:microsoft.com/office/officeart/2005/8/layout/process4"/>
    <dgm:cxn modelId="{C278374B-2E49-4258-B24A-835047BF29F2}" srcId="{058A8407-43C2-4C9A-A5CE-6F520B265897}" destId="{3F232670-06E4-46DF-8499-20444EB1538E}" srcOrd="0" destOrd="0" parTransId="{74DEE18A-A8EA-49DF-9D23-9D9DDCFCF173}" sibTransId="{286EFFAC-98A2-4744-9E3D-EC26B5185EAF}"/>
    <dgm:cxn modelId="{3610FCF0-96CE-9840-87C7-AF302551DA63}" type="presOf" srcId="{1F6497EC-5114-41B0-8FC5-6FD95265D8C6}" destId="{DC766A8D-205C-4958-B2D9-776519C18506}" srcOrd="0" destOrd="0" presId="urn:microsoft.com/office/officeart/2005/8/layout/process4"/>
    <dgm:cxn modelId="{E1B58599-60B3-4ADA-91AD-0597685E583E}" srcId="{1F6497EC-5114-41B0-8FC5-6FD95265D8C6}" destId="{A5FE7A0F-9F46-4329-9718-65CB4E096B71}" srcOrd="1" destOrd="0" parTransId="{C7615D93-6E6B-4F16-A805-6741C9E920C8}" sibTransId="{42A42E40-11D8-4425-B1F0-FA70B75AFE9F}"/>
    <dgm:cxn modelId="{AB6A73F4-59CB-5744-81F3-A2C543C6997B}" type="presOf" srcId="{058A8407-43C2-4C9A-A5CE-6F520B265897}" destId="{4F70C776-86C8-4A3A-9A86-FA9B8FA3AD63}" srcOrd="0" destOrd="0" presId="urn:microsoft.com/office/officeart/2005/8/layout/process4"/>
    <dgm:cxn modelId="{80D277E7-C71E-4C43-AB50-971E56F37D1B}" type="presOf" srcId="{058A8407-43C2-4C9A-A5CE-6F520B265897}" destId="{02B5AAAA-9D01-464D-B164-28EE5FA9757B}" srcOrd="1"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EC054285-8345-4642-B616-23082DCAAAF5}" srcId="{1F6497EC-5114-41B0-8FC5-6FD95265D8C6}" destId="{058A8407-43C2-4C9A-A5CE-6F520B265897}" srcOrd="0" destOrd="0" parTransId="{F802C870-BE15-48BC-A0B3-AC5E5850AFBB}" sibTransId="{7934D99A-EAB1-4863-85BE-280F61414DBB}"/>
    <dgm:cxn modelId="{B9F5DFF5-3AE3-1E4C-BF8F-54509F950748}" type="presOf" srcId="{657E7048-05C1-420D-B19A-693534110F94}" destId="{C3954AFE-AB64-40F6-A9F1-05A1BFB5EC20}"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E0277BC9-4456-4513-8F8B-23C94D9BFEBF}" srcId="{A5FE7A0F-9F46-4329-9718-65CB4E096B71}" destId="{A7EE9CD8-E41B-4674-BC68-2A796852CB38}" srcOrd="2" destOrd="0" parTransId="{4B3D350A-4D5C-4A10-8173-76A685432B8A}" sibTransId="{9FEDBA63-8EF3-46CF-9152-44264BFDB1CD}"/>
    <dgm:cxn modelId="{BEE61C09-FF02-C24D-B662-0DA910E71C90}" type="presOf" srcId="{A7EE9CD8-E41B-4674-BC68-2A796852CB38}" destId="{0FF134D6-AE17-41A7-A86D-894E40ADF4AF}" srcOrd="0" destOrd="0" presId="urn:microsoft.com/office/officeart/2005/8/layout/process4"/>
    <dgm:cxn modelId="{8F2BFE3B-6240-6744-8071-CFB416D09EE8}" type="presOf" srcId="{3F232670-06E4-46DF-8499-20444EB1538E}" destId="{DCBB5C8C-E2F3-46BF-8B6D-1FF3F2665627}" srcOrd="0" destOrd="0" presId="urn:microsoft.com/office/officeart/2005/8/layout/process4"/>
    <dgm:cxn modelId="{93025C60-7DAB-ED49-B093-C6D4A17E6BAD}" type="presParOf" srcId="{DC766A8D-205C-4958-B2D9-776519C18506}" destId="{FFC00DCE-E1FD-421E-9D02-35DEBF203E72}" srcOrd="0" destOrd="0" presId="urn:microsoft.com/office/officeart/2005/8/layout/process4"/>
    <dgm:cxn modelId="{CD796226-046A-D941-A1A0-F724B53828F1}" type="presParOf" srcId="{FFC00DCE-E1FD-421E-9D02-35DEBF203E72}" destId="{F85A1A92-6DF7-49FF-B35F-09C2719053CB}" srcOrd="0" destOrd="0" presId="urn:microsoft.com/office/officeart/2005/8/layout/process4"/>
    <dgm:cxn modelId="{DD0EC589-7B08-B445-894A-F925DC55B6D3}" type="presParOf" srcId="{FFC00DCE-E1FD-421E-9D02-35DEBF203E72}" destId="{584A848E-8FCD-48EC-A845-7E7E4EA4D2AB}" srcOrd="1" destOrd="0" presId="urn:microsoft.com/office/officeart/2005/8/layout/process4"/>
    <dgm:cxn modelId="{5E1F7203-7D24-D143-9AC7-A0A91152904F}" type="presParOf" srcId="{FFC00DCE-E1FD-421E-9D02-35DEBF203E72}" destId="{1F5A789D-6651-430B-A944-316C3AB6E831}" srcOrd="2" destOrd="0" presId="urn:microsoft.com/office/officeart/2005/8/layout/process4"/>
    <dgm:cxn modelId="{221F6171-74F4-5245-A66F-65F7F3BE5B27}" type="presParOf" srcId="{1F5A789D-6651-430B-A944-316C3AB6E831}" destId="{A5ED16AF-9B85-4AE7-833F-768D63C8F9D2}" srcOrd="0" destOrd="0" presId="urn:microsoft.com/office/officeart/2005/8/layout/process4"/>
    <dgm:cxn modelId="{95464C23-B147-104F-83AE-26ECE26F9D7F}" type="presParOf" srcId="{1F5A789D-6651-430B-A944-316C3AB6E831}" destId="{775F718B-955C-4392-9721-81309EAFD661}" srcOrd="1" destOrd="0" presId="urn:microsoft.com/office/officeart/2005/8/layout/process4"/>
    <dgm:cxn modelId="{C9992523-84B9-FB4B-9E0A-B66A5AAFB1A5}" type="presParOf" srcId="{1F5A789D-6651-430B-A944-316C3AB6E831}" destId="{0FF134D6-AE17-41A7-A86D-894E40ADF4AF}" srcOrd="2" destOrd="0" presId="urn:microsoft.com/office/officeart/2005/8/layout/process4"/>
    <dgm:cxn modelId="{3B68A7E4-E4AE-1349-B43F-DBAF333DC779}" type="presParOf" srcId="{DC766A8D-205C-4958-B2D9-776519C18506}" destId="{AD9A7422-AA13-4423-8B71-C30C376EB29C}" srcOrd="1" destOrd="0" presId="urn:microsoft.com/office/officeart/2005/8/layout/process4"/>
    <dgm:cxn modelId="{BD3DAFDD-974F-9C4E-8447-CE6F0996F902}" type="presParOf" srcId="{DC766A8D-205C-4958-B2D9-776519C18506}" destId="{91A04A2C-D3BA-4EB0-B0C7-16F8F146A690}" srcOrd="2" destOrd="0" presId="urn:microsoft.com/office/officeart/2005/8/layout/process4"/>
    <dgm:cxn modelId="{07FB58E5-B334-7B4E-838F-EC2905410C54}" type="presParOf" srcId="{91A04A2C-D3BA-4EB0-B0C7-16F8F146A690}" destId="{4F70C776-86C8-4A3A-9A86-FA9B8FA3AD63}" srcOrd="0" destOrd="0" presId="urn:microsoft.com/office/officeart/2005/8/layout/process4"/>
    <dgm:cxn modelId="{44F4F198-7B85-FD46-B29E-2EA2033DD5D3}" type="presParOf" srcId="{91A04A2C-D3BA-4EB0-B0C7-16F8F146A690}" destId="{02B5AAAA-9D01-464D-B164-28EE5FA9757B}" srcOrd="1" destOrd="0" presId="urn:microsoft.com/office/officeart/2005/8/layout/process4"/>
    <dgm:cxn modelId="{05FF666A-1FE2-F144-B463-B40C088B2E8B}" type="presParOf" srcId="{91A04A2C-D3BA-4EB0-B0C7-16F8F146A690}" destId="{06202F48-B3C6-4DEF-8D98-E199D7EB849E}" srcOrd="2" destOrd="0" presId="urn:microsoft.com/office/officeart/2005/8/layout/process4"/>
    <dgm:cxn modelId="{2740BFA7-E647-FE4A-A2C5-8E42F2C1B80F}" type="presParOf" srcId="{06202F48-B3C6-4DEF-8D98-E199D7EB849E}" destId="{DCBB5C8C-E2F3-46BF-8B6D-1FF3F2665627}" srcOrd="0" destOrd="0" presId="urn:microsoft.com/office/officeart/2005/8/layout/process4"/>
    <dgm:cxn modelId="{983346B4-463B-5146-9C8F-340FDC4BFDF6}" type="presParOf" srcId="{06202F48-B3C6-4DEF-8D98-E199D7EB849E}" destId="{91E019C4-0116-4FA4-8A2C-C4967A109427}" srcOrd="1" destOrd="0" presId="urn:microsoft.com/office/officeart/2005/8/layout/process4"/>
    <dgm:cxn modelId="{EF136671-C357-8742-A6C6-75504E944DDC}" type="presParOf" srcId="{06202F48-B3C6-4DEF-8D98-E199D7EB849E}" destId="{C3954AFE-AB64-40F6-A9F1-05A1BFB5EC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2. Create communication strategy</a:t>
          </a:r>
          <a:endParaRPr lang="en-US" noProof="0" dirty="0">
            <a:solidFill>
              <a:sysClr val="window" lastClr="FFFFFF">
                <a:lumMod val="7500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68CA886A-48AE-43E2-88B4-E3415D25CABF}" srcId="{058A8407-43C2-4C9A-A5CE-6F520B265897}" destId="{657E7048-05C1-420D-B19A-693534110F94}" srcOrd="2" destOrd="0" parTransId="{206D86FA-F59C-4485-A04E-8E8EB3F6A38D}" sibTransId="{EC9664D0-4B6F-4B8D-8534-EC019EC71EB1}"/>
    <dgm:cxn modelId="{B75B541B-17D6-7845-A99C-0636D11E7150}" type="presOf" srcId="{657E7048-05C1-420D-B19A-693534110F94}" destId="{0E930E0A-9045-406A-B676-BD2BD9366E00}" srcOrd="0" destOrd="0" presId="urn:microsoft.com/office/officeart/2005/8/layout/process4"/>
    <dgm:cxn modelId="{869D3E77-CF41-F449-A803-60E02C9F750B}" type="presOf" srcId="{1F6497EC-5114-41B0-8FC5-6FD95265D8C6}" destId="{DC766A8D-205C-4958-B2D9-776519C18506}" srcOrd="0" destOrd="0" presId="urn:microsoft.com/office/officeart/2005/8/layout/process4"/>
    <dgm:cxn modelId="{B115C6EE-C561-1246-A345-6C6F92FC24D6}"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4046AE3B-3F7D-294D-B28A-275D10964F3D}" type="presOf" srcId="{A2C1CB99-B367-4513-BEEB-4FFE100A4070}" destId="{08B5A983-F018-499D-8094-D6E3C96E4E07}" srcOrd="0" destOrd="0" presId="urn:microsoft.com/office/officeart/2005/8/layout/process4"/>
    <dgm:cxn modelId="{7D64B235-3630-DA4A-845A-9FA557BCD737}" type="presOf" srcId="{3F232670-06E4-46DF-8499-20444EB1538E}" destId="{3E19E8FE-D596-4CBC-A9C8-60BC8A40A327}" srcOrd="0" destOrd="0" presId="urn:microsoft.com/office/officeart/2005/8/layout/process4"/>
    <dgm:cxn modelId="{FE54CD45-CF3D-B547-8F28-88069A49BEC4}" type="presOf" srcId="{058A8407-43C2-4C9A-A5CE-6F520B265897}" destId="{C1424656-3845-4FF0-B2A4-F2F67FF28C2B}"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936090F0-1BE1-5A4D-A012-DF683892779A}" type="presParOf" srcId="{DC766A8D-205C-4958-B2D9-776519C18506}" destId="{AB256ECF-FDBB-41D3-B61A-5609C6101F6F}" srcOrd="0" destOrd="0" presId="urn:microsoft.com/office/officeart/2005/8/layout/process4"/>
    <dgm:cxn modelId="{DFED9ED3-0CD3-A141-86F1-88ACF931F0AF}" type="presParOf" srcId="{AB256ECF-FDBB-41D3-B61A-5609C6101F6F}" destId="{C1424656-3845-4FF0-B2A4-F2F67FF28C2B}" srcOrd="0" destOrd="0" presId="urn:microsoft.com/office/officeart/2005/8/layout/process4"/>
    <dgm:cxn modelId="{DD5E0978-B457-6E44-A8DC-AF94AEBDD3F6}" type="presParOf" srcId="{AB256ECF-FDBB-41D3-B61A-5609C6101F6F}" destId="{62D0BED3-534D-4409-9948-C42F7BCB6DB1}" srcOrd="1" destOrd="0" presId="urn:microsoft.com/office/officeart/2005/8/layout/process4"/>
    <dgm:cxn modelId="{3AD6E8BC-7BFD-F940-89C2-01E3B0F8FC77}" type="presParOf" srcId="{AB256ECF-FDBB-41D3-B61A-5609C6101F6F}" destId="{4173BA42-96DC-4484-9A3D-4C439F92D030}" srcOrd="2" destOrd="0" presId="urn:microsoft.com/office/officeart/2005/8/layout/process4"/>
    <dgm:cxn modelId="{67795BD5-75C3-3E4B-9CB6-CB9C9156A6E4}" type="presParOf" srcId="{4173BA42-96DC-4484-9A3D-4C439F92D030}" destId="{3E19E8FE-D596-4CBC-A9C8-60BC8A40A327}" srcOrd="0" destOrd="0" presId="urn:microsoft.com/office/officeart/2005/8/layout/process4"/>
    <dgm:cxn modelId="{566E2373-6704-FF49-8EF5-3D1535B8819E}" type="presParOf" srcId="{4173BA42-96DC-4484-9A3D-4C439F92D030}" destId="{08B5A983-F018-499D-8094-D6E3C96E4E07}" srcOrd="1" destOrd="0" presId="urn:microsoft.com/office/officeart/2005/8/layout/process4"/>
    <dgm:cxn modelId="{FDE6A231-1EB4-5742-8224-AC846C3DF07E}"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1. Establish team</a:t>
          </a:r>
          <a:endParaRPr lang="en-US" noProof="0" dirty="0">
            <a:solidFill>
              <a:sysClr val="window" lastClr="FFFFFF">
                <a:lumMod val="7500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B67576CA-9C58-8C4E-BA31-A49177D552A5}" type="presOf" srcId="{3F232670-06E4-46DF-8499-20444EB1538E}" destId="{3E19E8FE-D596-4CBC-A9C8-60BC8A40A327}" srcOrd="0"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1994BC6B-02BC-DC4D-99DE-5F9306078B4C}" type="presOf" srcId="{A2C1CB99-B367-4513-BEEB-4FFE100A4070}" destId="{08B5A983-F018-499D-8094-D6E3C96E4E07}" srcOrd="0" destOrd="0" presId="urn:microsoft.com/office/officeart/2005/8/layout/process4"/>
    <dgm:cxn modelId="{90AB91BD-0065-6141-A804-E23E2ED09222}"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5B2DCD3E-42A3-F147-9667-6279A198FCB0}" type="presOf" srcId="{657E7048-05C1-420D-B19A-693534110F94}" destId="{0E930E0A-9045-406A-B676-BD2BD9366E00}" srcOrd="0" destOrd="0" presId="urn:microsoft.com/office/officeart/2005/8/layout/process4"/>
    <dgm:cxn modelId="{7EBE13B1-D48B-CE4E-BA8F-7A757B648947}" type="presOf" srcId="{1F6497EC-5114-41B0-8FC5-6FD95265D8C6}" destId="{DC766A8D-205C-4958-B2D9-776519C18506}"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B7E7B6C6-6F1F-0743-9BCE-574A5A88EE48}" type="presOf" srcId="{058A8407-43C2-4C9A-A5CE-6F520B265897}" destId="{C1424656-3845-4FF0-B2A4-F2F67FF28C2B}" srcOrd="0" destOrd="0" presId="urn:microsoft.com/office/officeart/2005/8/layout/process4"/>
    <dgm:cxn modelId="{CDB3B7E2-37EE-3446-B663-2554A99BC002}" type="presParOf" srcId="{DC766A8D-205C-4958-B2D9-776519C18506}" destId="{AB256ECF-FDBB-41D3-B61A-5609C6101F6F}" srcOrd="0" destOrd="0" presId="urn:microsoft.com/office/officeart/2005/8/layout/process4"/>
    <dgm:cxn modelId="{59B2F123-9230-094B-87AB-FD51E7A996DC}" type="presParOf" srcId="{AB256ECF-FDBB-41D3-B61A-5609C6101F6F}" destId="{C1424656-3845-4FF0-B2A4-F2F67FF28C2B}" srcOrd="0" destOrd="0" presId="urn:microsoft.com/office/officeart/2005/8/layout/process4"/>
    <dgm:cxn modelId="{F602685A-3057-444C-B590-0BF6D1173820}" type="presParOf" srcId="{AB256ECF-FDBB-41D3-B61A-5609C6101F6F}" destId="{62D0BED3-534D-4409-9948-C42F7BCB6DB1}" srcOrd="1" destOrd="0" presId="urn:microsoft.com/office/officeart/2005/8/layout/process4"/>
    <dgm:cxn modelId="{4F770493-21D9-144D-86A7-393B74BED286}" type="presParOf" srcId="{AB256ECF-FDBB-41D3-B61A-5609C6101F6F}" destId="{4173BA42-96DC-4484-9A3D-4C439F92D030}" srcOrd="2" destOrd="0" presId="urn:microsoft.com/office/officeart/2005/8/layout/process4"/>
    <dgm:cxn modelId="{DE5597F7-C83E-254E-BD2F-351EF27F774A}" type="presParOf" srcId="{4173BA42-96DC-4484-9A3D-4C439F92D030}" destId="{3E19E8FE-D596-4CBC-A9C8-60BC8A40A327}" srcOrd="0" destOrd="0" presId="urn:microsoft.com/office/officeart/2005/8/layout/process4"/>
    <dgm:cxn modelId="{194947BE-193E-3247-AB6E-9BAD5D34B6BA}" type="presParOf" srcId="{4173BA42-96DC-4484-9A3D-4C439F92D030}" destId="{08B5A983-F018-499D-8094-D6E3C96E4E07}" srcOrd="1" destOrd="0" presId="urn:microsoft.com/office/officeart/2005/8/layout/process4"/>
    <dgm:cxn modelId="{7F6D1CCC-5311-FA4C-AF6A-3B0F41536DF3}"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A848E-8FCD-48EC-A845-7E7E4EA4D2AB}">
      <dsp:nvSpPr>
        <dsp:cNvPr id="0" name=""/>
        <dsp:cNvSpPr/>
      </dsp:nvSpPr>
      <dsp: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B. Managing Communication</a:t>
          </a:r>
          <a:endParaRPr lang="en-US" sz="1600" kern="1200" noProof="0" dirty="0">
            <a:solidFill>
              <a:sysClr val="window" lastClr="FFFFFF"/>
            </a:solidFill>
            <a:latin typeface="Arial"/>
            <a:ea typeface="+mn-ea"/>
            <a:cs typeface="+mn-cs"/>
          </a:endParaRPr>
        </a:p>
      </dsp:txBody>
      <dsp:txXfrm>
        <a:off x="0" y="2042650"/>
        <a:ext cx="8839200" cy="723707"/>
      </dsp:txXfrm>
    </dsp:sp>
    <dsp:sp modelId="{A5ED16AF-9B85-4AE7-833F-768D63C8F9D2}">
      <dsp:nvSpPr>
        <dsp:cNvPr id="0" name=""/>
        <dsp:cNvSpPr/>
      </dsp:nvSpPr>
      <dsp: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Conformance analysis</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2739554"/>
        <a:ext cx="2943522" cy="616491"/>
      </dsp:txXfrm>
    </dsp:sp>
    <dsp:sp modelId="{775F718B-955C-4392-9721-81309EAFD661}">
      <dsp:nvSpPr>
        <dsp:cNvPr id="0" name=""/>
        <dsp:cNvSpPr/>
      </dsp:nvSpPr>
      <dsp: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Update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2739554"/>
        <a:ext cx="2943522" cy="616491"/>
      </dsp:txXfrm>
    </dsp:sp>
    <dsp:sp modelId="{0FF134D6-AE17-41A7-A86D-894E40ADF4AF}">
      <dsp:nvSpPr>
        <dsp:cNvPr id="0" name=""/>
        <dsp:cNvSpPr/>
      </dsp:nvSpPr>
      <dsp: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Coordinate communication</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2739554"/>
        <a:ext cx="2943522" cy="616491"/>
      </dsp:txXfrm>
    </dsp:sp>
    <dsp:sp modelId="{02B5AAAA-9D01-464D-B164-28EE5FA9757B}">
      <dsp:nvSpPr>
        <dsp:cNvPr id="0" name=""/>
        <dsp:cNvSpPr/>
      </dsp:nvSpPr>
      <dsp: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rot="-10800000">
        <a:off x="0" y="254914"/>
        <a:ext cx="8839200" cy="470102"/>
      </dsp:txXfrm>
    </dsp:sp>
    <dsp:sp modelId="{DCBB5C8C-E2F3-46BF-8B6D-1FF3F2665627}">
      <dsp:nvSpPr>
        <dsp:cNvPr id="0" name=""/>
        <dsp:cNvSpPr/>
      </dsp:nvSpPr>
      <dsp: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Establish team</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725016"/>
        <a:ext cx="2943522" cy="616306"/>
      </dsp:txXfrm>
    </dsp:sp>
    <dsp:sp modelId="{91E019C4-0116-4FA4-8A2C-C4967A109427}">
      <dsp:nvSpPr>
        <dsp:cNvPr id="0" name=""/>
        <dsp:cNvSpPr/>
      </dsp:nvSpPr>
      <dsp: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725016"/>
        <a:ext cx="2943522" cy="616306"/>
      </dsp:txXfrm>
    </dsp:sp>
    <dsp:sp modelId="{C3954AFE-AB64-40F6-A9F1-05A1BFB5EC20}">
      <dsp:nvSpPr>
        <dsp:cNvPr id="0" name=""/>
        <dsp:cNvSpPr/>
      </dsp:nvSpPr>
      <dsp: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Create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725016"/>
        <a:ext cx="2943522" cy="616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1. Establish team</a:t>
          </a:r>
          <a:endParaRPr lang="en-US" sz="1000" kern="1200" noProof="0" dirty="0">
            <a:solidFill>
              <a:sysClr val="windowText" lastClr="000000">
                <a:hueOff val="0"/>
                <a:satOff val="0"/>
                <a:lumOff val="0"/>
                <a:alphaOff val="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2. Create communication strategy</a:t>
          </a:r>
          <a:endParaRPr lang="en-US" sz="1000" kern="1200" noProof="0" dirty="0">
            <a:solidFill>
              <a:sysClr val="window" lastClr="FFFFFF">
                <a:lumMod val="7500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1. Establish team</a:t>
          </a:r>
          <a:endParaRPr lang="en-US" sz="1000" kern="1200" noProof="0" dirty="0">
            <a:solidFill>
              <a:sysClr val="window" lastClr="FFFFFF">
                <a:lumMod val="7500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000" kern="1200" noProof="0" dirty="0">
            <a:solidFill>
              <a:sysClr val="windowText" lastClr="000000">
                <a:hueOff val="0"/>
                <a:satOff val="0"/>
                <a:lumOff val="0"/>
                <a:alphaOff val="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03/05/16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2</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74"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3</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5</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7</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Insgesamt:</a:t>
            </a:r>
          </a:p>
          <a:p>
            <a:r>
              <a:rPr lang="de-DE" dirty="0" smtClean="0"/>
              <a:t>Story erzählen, auf das Paper neugierig</a:t>
            </a:r>
            <a:r>
              <a:rPr lang="de-DE" baseline="0" dirty="0" smtClean="0"/>
              <a:t> machen.</a:t>
            </a:r>
          </a:p>
          <a:p>
            <a:r>
              <a:rPr lang="de-DE" baseline="0" dirty="0" smtClean="0"/>
              <a:t>Was ist unsere </a:t>
            </a:r>
            <a:r>
              <a:rPr lang="de-DE" baseline="0" dirty="0" err="1" smtClean="0"/>
              <a:t>Contribution</a:t>
            </a:r>
            <a:r>
              <a:rPr lang="de-DE" baseline="0" dirty="0" smtClean="0"/>
              <a:t>?</a:t>
            </a:r>
          </a:p>
          <a:p>
            <a:r>
              <a:rPr lang="de-DE" baseline="0" dirty="0" smtClean="0"/>
              <a:t>Welche Daten findet man </a:t>
            </a:r>
            <a:r>
              <a:rPr lang="de-DE" baseline="0" smtClean="0"/>
              <a:t>im Paper?</a:t>
            </a:r>
            <a:endParaRPr lang="de-DE"/>
          </a:p>
        </p:txBody>
      </p:sp>
      <p:sp>
        <p:nvSpPr>
          <p:cNvPr id="4" name="Foliennummernplatzhalter 3"/>
          <p:cNvSpPr>
            <a:spLocks noGrp="1"/>
          </p:cNvSpPr>
          <p:nvPr>
            <p:ph type="sldNum" sz="quarter" idx="10"/>
          </p:nvPr>
        </p:nvSpPr>
        <p:spPr/>
        <p:txBody>
          <a:bodyPr/>
          <a:lstStyle/>
          <a:p>
            <a:fld id="{E9F5D0D7-EC83-4BFC-813E-427B25AE5FF5}"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FLOW </a:t>
            </a:r>
            <a:r>
              <a:rPr lang="de-DE" dirty="0" err="1" smtClean="0"/>
              <a:t>provides</a:t>
            </a:r>
            <a:r>
              <a:rPr lang="de-DE" dirty="0" smtClean="0"/>
              <a:t> a </a:t>
            </a:r>
            <a:r>
              <a:rPr lang="de-DE" dirty="0" err="1" smtClean="0"/>
              <a:t>special</a:t>
            </a:r>
            <a:r>
              <a:rPr lang="de-DE" dirty="0" smtClean="0"/>
              <a:t> </a:t>
            </a:r>
            <a:r>
              <a:rPr lang="de-DE" dirty="0" err="1" smtClean="0"/>
              <a:t>view</a:t>
            </a:r>
            <a:r>
              <a:rPr lang="de-DE" dirty="0" smtClean="0"/>
              <a:t> on </a:t>
            </a:r>
            <a:r>
              <a:rPr lang="de-DE" dirty="0" err="1" smtClean="0"/>
              <a:t>software</a:t>
            </a:r>
            <a:r>
              <a:rPr lang="de-DE" dirty="0" smtClean="0"/>
              <a:t> </a:t>
            </a:r>
            <a:r>
              <a:rPr lang="de-DE" dirty="0" err="1" smtClean="0"/>
              <a:t>development</a:t>
            </a:r>
            <a:r>
              <a:rPr lang="de-DE" dirty="0" smtClean="0"/>
              <a:t>.</a:t>
            </a:r>
          </a:p>
          <a:p>
            <a:r>
              <a:rPr lang="de-DE" dirty="0" err="1" smtClean="0"/>
              <a:t>From</a:t>
            </a:r>
            <a:r>
              <a:rPr lang="de-DE" dirty="0" smtClean="0"/>
              <a:t> </a:t>
            </a:r>
            <a:r>
              <a:rPr lang="de-DE" dirty="0" err="1" smtClean="0"/>
              <a:t>the</a:t>
            </a:r>
            <a:r>
              <a:rPr lang="de-DE" dirty="0" smtClean="0"/>
              <a:t> FLOW </a:t>
            </a:r>
            <a:r>
              <a:rPr lang="de-DE" dirty="0" err="1" smtClean="0"/>
              <a:t>perspective</a:t>
            </a:r>
            <a:r>
              <a:rPr lang="de-DE" dirty="0" smtClean="0"/>
              <a:t> </a:t>
            </a:r>
            <a:r>
              <a:rPr lang="de-DE" dirty="0" err="1" smtClean="0"/>
              <a:t>the</a:t>
            </a:r>
            <a:r>
              <a:rPr lang="de-DE" dirty="0" smtClean="0"/>
              <a:t> </a:t>
            </a:r>
            <a:r>
              <a:rPr lang="de-DE" dirty="0" err="1" smtClean="0"/>
              <a:t>thing</a:t>
            </a:r>
            <a:r>
              <a:rPr lang="de-DE" dirty="0" smtClean="0"/>
              <a:t> </a:t>
            </a:r>
            <a:r>
              <a:rPr lang="de-DE" dirty="0" err="1" smtClean="0"/>
              <a:t>that</a:t>
            </a:r>
            <a:r>
              <a:rPr lang="de-DE" dirty="0" smtClean="0"/>
              <a:t> </a:t>
            </a:r>
            <a:r>
              <a:rPr lang="de-DE" dirty="0" err="1" smtClean="0"/>
              <a:t>matters</a:t>
            </a:r>
            <a:r>
              <a:rPr lang="de-DE" dirty="0" smtClean="0"/>
              <a:t> </a:t>
            </a:r>
            <a:r>
              <a:rPr lang="de-DE" dirty="0" err="1" smtClean="0"/>
              <a:t>when</a:t>
            </a:r>
            <a:r>
              <a:rPr lang="de-DE" dirty="0" smtClean="0"/>
              <a:t> </a:t>
            </a:r>
            <a:r>
              <a:rPr lang="de-DE" dirty="0" err="1" smtClean="0"/>
              <a:t>developing</a:t>
            </a:r>
            <a:r>
              <a:rPr lang="de-DE" baseline="0" dirty="0" smtClean="0"/>
              <a:t> </a:t>
            </a:r>
            <a:r>
              <a:rPr lang="de-DE" baseline="0" dirty="0" err="1" smtClean="0"/>
              <a:t>software</a:t>
            </a:r>
            <a:r>
              <a:rPr lang="de-DE" baseline="0" dirty="0" smtClean="0"/>
              <a:t> </a:t>
            </a:r>
            <a:r>
              <a:rPr lang="de-DE" baseline="0" dirty="0" err="1" smtClean="0"/>
              <a:t>are</a:t>
            </a:r>
            <a:r>
              <a:rPr lang="de-DE" baseline="0" dirty="0" smtClean="0"/>
              <a:t> </a:t>
            </a:r>
            <a:r>
              <a:rPr lang="de-DE" baseline="0" dirty="0" err="1" smtClean="0"/>
              <a:t>information</a:t>
            </a:r>
            <a:r>
              <a:rPr lang="de-DE" baseline="0" dirty="0" smtClean="0"/>
              <a:t> </a:t>
            </a:r>
            <a:r>
              <a:rPr lang="de-DE" baseline="0" dirty="0" err="1" smtClean="0"/>
              <a:t>flows</a:t>
            </a:r>
            <a:r>
              <a:rPr lang="de-DE" baseline="0" dirty="0" smtClean="0"/>
              <a:t>.</a:t>
            </a:r>
          </a:p>
          <a:p>
            <a:r>
              <a:rPr lang="de-DE" baseline="0" dirty="0" err="1" smtClean="0"/>
              <a:t>No</a:t>
            </a:r>
            <a:r>
              <a:rPr lang="de-DE" baseline="0" dirty="0" smtClean="0"/>
              <a:t> matter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software</a:t>
            </a:r>
            <a:r>
              <a:rPr lang="de-DE" baseline="0" dirty="0" smtClean="0"/>
              <a:t> </a:t>
            </a:r>
            <a:r>
              <a:rPr lang="de-DE" baseline="0" dirty="0" err="1" smtClean="0"/>
              <a:t>is</a:t>
            </a:r>
            <a:r>
              <a:rPr lang="de-DE" baseline="0" dirty="0" smtClean="0"/>
              <a:t> </a:t>
            </a:r>
            <a:r>
              <a:rPr lang="de-DE" baseline="0" dirty="0" err="1" smtClean="0"/>
              <a:t>being</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plan </a:t>
            </a:r>
            <a:r>
              <a:rPr lang="de-DE" baseline="0" dirty="0" err="1" smtClean="0"/>
              <a:t>driven</a:t>
            </a:r>
            <a:r>
              <a:rPr lang="de-DE" baseline="0" dirty="0" smtClean="0"/>
              <a:t> </a:t>
            </a:r>
            <a:r>
              <a:rPr lang="de-DE" baseline="0" dirty="0" err="1" smtClean="0"/>
              <a:t>or</a:t>
            </a:r>
            <a:r>
              <a:rPr lang="de-DE" baseline="0" dirty="0" smtClean="0"/>
              <a:t> agile, </a:t>
            </a:r>
            <a:r>
              <a:rPr lang="de-DE" baseline="0" dirty="0" err="1" smtClean="0"/>
              <a:t>the</a:t>
            </a:r>
            <a:r>
              <a:rPr lang="de-DE" baseline="0" dirty="0" smtClean="0"/>
              <a:t> </a:t>
            </a:r>
            <a:r>
              <a:rPr lang="de-DE" baseline="0" dirty="0" err="1" smtClean="0"/>
              <a:t>information</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flow</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customer</a:t>
            </a:r>
            <a:r>
              <a:rPr lang="de-DE" baseline="0" dirty="0" smtClean="0"/>
              <a:t> </a:t>
            </a:r>
            <a:r>
              <a:rPr lang="de-DE" baseline="0" dirty="0" err="1" smtClean="0"/>
              <a:t>through</a:t>
            </a:r>
            <a:r>
              <a:rPr lang="de-DE" baseline="0" dirty="0" smtClean="0"/>
              <a:t> </a:t>
            </a:r>
            <a:r>
              <a:rPr lang="de-DE" baseline="0" dirty="0" err="1" smtClean="0"/>
              <a:t>the</a:t>
            </a:r>
            <a:r>
              <a:rPr lang="de-DE" baseline="0" dirty="0" smtClean="0"/>
              <a:t> </a:t>
            </a:r>
            <a:r>
              <a:rPr lang="de-DE" baseline="0" dirty="0" err="1" smtClean="0"/>
              <a:t>various</a:t>
            </a:r>
            <a:r>
              <a:rPr lang="de-DE" baseline="0" dirty="0" smtClean="0"/>
              <a:t> SE </a:t>
            </a:r>
            <a:r>
              <a:rPr lang="de-DE" baseline="0" dirty="0" err="1" smtClean="0"/>
              <a:t>activities</a:t>
            </a:r>
            <a:r>
              <a:rPr lang="de-DE" baseline="0" dirty="0" smtClean="0"/>
              <a:t>, </a:t>
            </a:r>
            <a:r>
              <a:rPr lang="de-DE" baseline="0" dirty="0" err="1" smtClean="0"/>
              <a:t>either</a:t>
            </a:r>
            <a:r>
              <a:rPr lang="de-DE" baseline="0" dirty="0" smtClean="0"/>
              <a:t> </a:t>
            </a:r>
            <a:r>
              <a:rPr lang="de-DE" baseline="0" dirty="0" err="1" smtClean="0"/>
              <a:t>using</a:t>
            </a:r>
            <a:r>
              <a:rPr lang="de-DE" baseline="0" dirty="0" smtClean="0"/>
              <a:t> </a:t>
            </a:r>
            <a:r>
              <a:rPr lang="de-DE" baseline="0" dirty="0" err="1" smtClean="0"/>
              <a:t>documents</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direct</a:t>
            </a:r>
            <a:r>
              <a:rPr lang="de-DE" baseline="0" dirty="0" smtClean="0"/>
              <a:t> </a:t>
            </a:r>
            <a:r>
              <a:rPr lang="de-DE" baseline="0" dirty="0" err="1" smtClean="0"/>
              <a:t>means</a:t>
            </a:r>
            <a:r>
              <a:rPr lang="de-DE" baseline="0" dirty="0" smtClean="0"/>
              <a:t> </a:t>
            </a:r>
            <a:r>
              <a:rPr lang="de-DE" baseline="0" dirty="0" err="1" smtClean="0"/>
              <a:t>of</a:t>
            </a:r>
            <a:r>
              <a:rPr lang="de-DE" baseline="0" dirty="0" smtClean="0"/>
              <a:t> </a:t>
            </a:r>
            <a:r>
              <a:rPr lang="de-DE" baseline="0" dirty="0" err="1" smtClean="0"/>
              <a:t>communication</a:t>
            </a:r>
            <a:r>
              <a:rPr lang="de-DE" baseline="0" dirty="0" smtClean="0"/>
              <a:t>, </a:t>
            </a:r>
            <a:r>
              <a:rPr lang="de-DE" baseline="0" dirty="0" err="1" smtClean="0"/>
              <a:t>to</a:t>
            </a:r>
            <a:r>
              <a:rPr lang="de-DE" baseline="0" dirty="0" smtClean="0"/>
              <a:t> </a:t>
            </a:r>
            <a:r>
              <a:rPr lang="de-DE" baseline="0" dirty="0" err="1" smtClean="0"/>
              <a:t>the</a:t>
            </a:r>
            <a:r>
              <a:rPr lang="de-DE" baseline="0" dirty="0" smtClean="0"/>
              <a:t> final </a:t>
            </a:r>
            <a:r>
              <a:rPr lang="de-DE" baseline="0" dirty="0" err="1" smtClean="0"/>
              <a:t>product</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E9F5D0D7-EC83-4BFC-813E-427B25AE5FF5}" type="slidenum">
              <a:rPr lang="de-DE" smtClean="0"/>
              <a:pPr/>
              <a:t>12</a:t>
            </a:fld>
            <a:endParaRPr lang="de-DE"/>
          </a:p>
        </p:txBody>
      </p:sp>
    </p:spTree>
    <p:extLst>
      <p:ext uri="{BB962C8B-B14F-4D97-AF65-F5344CB8AC3E}">
        <p14:creationId xmlns:p14="http://schemas.microsoft.com/office/powerpoint/2010/main" val="21891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4DC7970-7B0B-DC47-AAFA-D25F6DE67826}" type="datetimeFigureOut">
              <a:rPr lang="en-US" smtClean="0"/>
              <a:t>03/05/16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C8B6-1F95-054A-BE18-3DE2C575894D}" type="slidenum">
              <a:rPr lang="en-US" smtClean="0"/>
              <a:t>‹#›</a:t>
            </a:fld>
            <a:endParaRPr lang="en-US"/>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32039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ftr" sz="quarter" idx="10"/>
          </p:nvPr>
        </p:nvSpPr>
        <p:spPr>
          <a:xfrm>
            <a:off x="1116013" y="6524625"/>
            <a:ext cx="6551612" cy="273050"/>
          </a:xfrm>
          <a:prstGeom prst="rect">
            <a:avLst/>
          </a:prstGeom>
          <a:ln/>
        </p:spPr>
        <p:txBody>
          <a:bodyPr/>
          <a:lstStyle>
            <a:lvl1pPr>
              <a:defRPr/>
            </a:lvl1pPr>
          </a:lstStyle>
          <a:p>
            <a:r>
              <a:rPr lang="de-DE" smtClean="0"/>
              <a:t>Eric Knauss: Labor  "Agile Software Entwicklung"</a:t>
            </a:r>
            <a:endParaRPr lang="de-DE"/>
          </a:p>
        </p:txBody>
      </p:sp>
      <p:sp>
        <p:nvSpPr>
          <p:cNvPr id="4" name="Rectangle 8"/>
          <p:cNvSpPr>
            <a:spLocks noGrp="1" noChangeArrowheads="1"/>
          </p:cNvSpPr>
          <p:nvPr>
            <p:ph type="sldNum" sz="quarter" idx="11"/>
          </p:nvPr>
        </p:nvSpPr>
        <p:spPr>
          <a:xfrm>
            <a:off x="8783638" y="6524625"/>
            <a:ext cx="360362" cy="273050"/>
          </a:xfrm>
          <a:prstGeom prst="rect">
            <a:avLst/>
          </a:prstGeom>
          <a:ln/>
        </p:spPr>
        <p:txBody>
          <a:bodyPr/>
          <a:lstStyle>
            <a:lvl1pPr>
              <a:defRPr/>
            </a:lvl1pPr>
          </a:lstStyle>
          <a:p>
            <a:fld id="{EB875BFF-72FA-4100-827F-16CEA1F3B73F}" type="slidenum">
              <a:rPr lang="de-DE"/>
              <a:pPr/>
              <a:t>‹#›</a:t>
            </a:fld>
            <a:endParaRPr lang="de-DE"/>
          </a:p>
        </p:txBody>
      </p:sp>
      <p:sp>
        <p:nvSpPr>
          <p:cNvPr id="5" name="Rectangle 9"/>
          <p:cNvSpPr>
            <a:spLocks noGrp="1" noChangeArrowheads="1"/>
          </p:cNvSpPr>
          <p:nvPr>
            <p:ph type="dt" sz="half" idx="12"/>
          </p:nvPr>
        </p:nvSpPr>
        <p:spPr>
          <a:xfrm>
            <a:off x="7740650" y="6524625"/>
            <a:ext cx="971550" cy="273050"/>
          </a:xfrm>
          <a:prstGeom prst="rect">
            <a:avLst/>
          </a:prstGeom>
          <a:ln/>
        </p:spPr>
        <p:txBody>
          <a:bodyPr/>
          <a:lstStyle>
            <a:lvl1pPr>
              <a:defRPr/>
            </a:lvl1pPr>
          </a:lstStyle>
          <a:p>
            <a:endParaRPr lang="de-DE"/>
          </a:p>
        </p:txBody>
      </p:sp>
    </p:spTree>
    <p:extLst>
      <p:ext uri="{BB962C8B-B14F-4D97-AF65-F5344CB8AC3E}">
        <p14:creationId xmlns:p14="http://schemas.microsoft.com/office/powerpoint/2010/main" val="3158122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
        <p:nvSpPr>
          <p:cNvPr id="7" name="Date Placeholder 3"/>
          <p:cNvSpPr>
            <a:spLocks noGrp="1"/>
          </p:cNvSpPr>
          <p:nvPr>
            <p:ph type="dt" sz="half" idx="2"/>
          </p:nvPr>
        </p:nvSpPr>
        <p:spPr>
          <a:xfrm>
            <a:off x="457200" y="6356350"/>
            <a:ext cx="2133600" cy="365125"/>
          </a:xfrm>
          <a:prstGeom prst="rect">
            <a:avLst/>
          </a:prstGeom>
        </p:spPr>
        <p:txBody>
          <a:bodyPr/>
          <a:lstStyle/>
          <a:p>
            <a:fld id="{44DC7970-7B0B-DC47-AAFA-D25F6DE67826}" type="datetimeFigureOut">
              <a:rPr lang="en-US" smtClean="0"/>
              <a:t>03/05/16</a:t>
            </a:fld>
            <a:endParaRPr lang="en-US"/>
          </a:p>
        </p:txBody>
      </p:sp>
      <p:sp>
        <p:nvSpPr>
          <p:cNvPr id="8" name="Footer Placeholder 4"/>
          <p:cNvSpPr>
            <a:spLocks noGrp="1"/>
          </p:cNvSpPr>
          <p:nvPr>
            <p:ph type="ftr" sz="quarter" idx="3"/>
          </p:nvPr>
        </p:nvSpPr>
        <p:spPr>
          <a:xfrm>
            <a:off x="6248400" y="0"/>
            <a:ext cx="2895600" cy="365125"/>
          </a:xfrm>
          <a:prstGeom prst="rect">
            <a:avLst/>
          </a:prstGeom>
        </p:spPr>
        <p:txBody>
          <a:bodyPr/>
          <a:lstStyle/>
          <a:p>
            <a:endParaRPr lang="en-US"/>
          </a:p>
        </p:txBody>
      </p:sp>
      <p:sp>
        <p:nvSpPr>
          <p:cNvPr id="9" name="Slide Number Placeholder 5"/>
          <p:cNvSpPr>
            <a:spLocks noGrp="1"/>
          </p:cNvSpPr>
          <p:nvPr>
            <p:ph type="sldNum" sz="quarter" idx="4"/>
          </p:nvPr>
        </p:nvSpPr>
        <p:spPr>
          <a:xfrm>
            <a:off x="7010400" y="166390"/>
            <a:ext cx="2133600" cy="365125"/>
          </a:xfrm>
          <a:prstGeom prst="rect">
            <a:avLst/>
          </a:prstGeom>
        </p:spPr>
        <p:txBody>
          <a:bodyPr/>
          <a:lstStyle>
            <a:lvl1pPr>
              <a:defRPr>
                <a:solidFill>
                  <a:schemeClr val="bg1">
                    <a:lumMod val="95000"/>
                  </a:schemeClr>
                </a:solidFill>
              </a:defRPr>
            </a:lvl1pPr>
          </a:lstStyle>
          <a:p>
            <a:fld id="{DFF7C8B6-1F95-054A-BE18-3DE2C57589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hyperlink" Target="http://webconf.********/*********/" TargetMode="External"/><Relationship Id="rId3" Type="http://schemas.openxmlformats.org/officeDocument/2006/relationships/hyperlink" Target="https://trac.se.uni-hannover.de/********/" TargetMode="External"/><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9" Type="http://schemas.openxmlformats.org/officeDocument/2006/relationships/image" Target="../media/image15.png"/><Relationship Id="rId10"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 Id="rId3" Type="http://schemas.openxmlformats.org/officeDocument/2006/relationships/chart" Target="../charts/char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Information Flows</a:t>
            </a:r>
            <a:endParaRPr lang="en-US" dirty="0"/>
          </a:p>
        </p:txBody>
      </p:sp>
      <p:sp>
        <p:nvSpPr>
          <p:cNvPr id="3" name="Subtitle 2"/>
          <p:cNvSpPr>
            <a:spLocks noGrp="1"/>
          </p:cNvSpPr>
          <p:nvPr>
            <p:ph type="subTitle" idx="1"/>
          </p:nvPr>
        </p:nvSpPr>
        <p:spPr/>
        <p:txBody>
          <a:bodyPr/>
          <a:lstStyle/>
          <a:p>
            <a:pPr algn="l"/>
            <a:r>
              <a:rPr lang="en-US" dirty="0" smtClean="0"/>
              <a:t>Agile Development </a:t>
            </a:r>
            <a:br>
              <a:rPr lang="en-US" dirty="0" smtClean="0"/>
            </a:br>
            <a:r>
              <a:rPr lang="en-US" dirty="0" smtClean="0"/>
              <a:t>Processes</a:t>
            </a:r>
          </a:p>
          <a:p>
            <a:pPr algn="l"/>
            <a:r>
              <a:rPr lang="en-US" dirty="0" smtClean="0"/>
              <a:t>Eric Knauss</a:t>
            </a:r>
            <a:endParaRPr lang="en-US" dirty="0"/>
          </a:p>
        </p:txBody>
      </p:sp>
      <p:pic>
        <p:nvPicPr>
          <p:cNvPr id="4" name="Picture 3"/>
          <p:cNvPicPr>
            <a:picLocks noChangeAspect="1"/>
          </p:cNvPicPr>
          <p:nvPr/>
        </p:nvPicPr>
        <p:blipFill>
          <a:blip r:embed="rId2"/>
          <a:stretch>
            <a:fillRect/>
          </a:stretch>
        </p:blipFill>
        <p:spPr>
          <a:xfrm>
            <a:off x="4030133" y="3600450"/>
            <a:ext cx="5113867" cy="3140094"/>
          </a:xfrm>
          <a:prstGeom prst="rect">
            <a:avLst/>
          </a:prstGeom>
        </p:spPr>
      </p:pic>
      <p:sp>
        <p:nvSpPr>
          <p:cNvPr id="5" name="Rectangle 4"/>
          <p:cNvSpPr/>
          <p:nvPr/>
        </p:nvSpPr>
        <p:spPr>
          <a:xfrm>
            <a:off x="4572000" y="6323168"/>
            <a:ext cx="4572000" cy="246221"/>
          </a:xfrm>
          <a:prstGeom prst="rect">
            <a:avLst/>
          </a:prstGeom>
        </p:spPr>
        <p:txBody>
          <a:bodyPr>
            <a:spAutoFit/>
          </a:bodyPr>
          <a:lstStyle/>
          <a:p>
            <a:r>
              <a:rPr lang="en-US" sz="1000" dirty="0"/>
              <a:t>http://3badbullies.files.wordpress.com/2013/10/tin-can-</a:t>
            </a:r>
            <a:r>
              <a:rPr lang="en-US" sz="1000" dirty="0" err="1"/>
              <a:t>telephone.jpg</a:t>
            </a:r>
            <a:endParaRPr lang="en-US" sz="1000" dirty="0"/>
          </a:p>
        </p:txBody>
      </p:sp>
    </p:spTree>
    <p:extLst>
      <p:ext uri="{BB962C8B-B14F-4D97-AF65-F5344CB8AC3E}">
        <p14:creationId xmlns:p14="http://schemas.microsoft.com/office/powerpoint/2010/main" val="3572080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Problem and Proposed Solution</a:t>
            </a:r>
            <a:endParaRPr lang="en-US" sz="3600" dirty="0"/>
          </a:p>
        </p:txBody>
      </p:sp>
      <p:sp>
        <p:nvSpPr>
          <p:cNvPr id="3" name="Inhaltsplatzhalter 2"/>
          <p:cNvSpPr>
            <a:spLocks noGrp="1"/>
          </p:cNvSpPr>
          <p:nvPr>
            <p:ph idx="1"/>
          </p:nvPr>
        </p:nvSpPr>
        <p:spPr/>
        <p:txBody>
          <a:bodyPr/>
          <a:lstStyle/>
          <a:p>
            <a:r>
              <a:rPr lang="en-US" dirty="0" smtClean="0"/>
              <a:t>Communication in a distributed setting is more difficult</a:t>
            </a:r>
          </a:p>
          <a:p>
            <a:pPr lvl="1"/>
            <a:r>
              <a:rPr lang="en-US" dirty="0" smtClean="0"/>
              <a:t>Unfamiliarity with each other</a:t>
            </a:r>
          </a:p>
          <a:p>
            <a:pPr lvl="1"/>
            <a:r>
              <a:rPr lang="en-US" dirty="0" smtClean="0"/>
              <a:t>Limited communication media</a:t>
            </a:r>
          </a:p>
          <a:p>
            <a:pPr lvl="1"/>
            <a:r>
              <a:rPr lang="en-US" dirty="0" smtClean="0"/>
              <a:t>Informal communication does not happen as naturally</a:t>
            </a:r>
          </a:p>
          <a:p>
            <a:pPr lvl="1"/>
            <a:endParaRPr lang="en-US" dirty="0" smtClean="0"/>
          </a:p>
          <a:p>
            <a:pPr>
              <a:buFont typeface="Wingdings" pitchFamily="2" charset="2"/>
              <a:buChar char="Ø"/>
            </a:pPr>
            <a:r>
              <a:rPr lang="en-US" dirty="0" smtClean="0"/>
              <a:t>FLOW Mapping, a systematic approach for planning and managing communication in distributed projects</a:t>
            </a:r>
          </a:p>
          <a:p>
            <a:pPr lvl="1"/>
            <a:r>
              <a:rPr lang="en-US" dirty="0" smtClean="0"/>
              <a:t>2 phase process</a:t>
            </a:r>
          </a:p>
          <a:p>
            <a:pPr lvl="1"/>
            <a:r>
              <a:rPr lang="en-US" dirty="0" smtClean="0"/>
              <a:t>Support for process steps</a:t>
            </a:r>
          </a:p>
          <a:p>
            <a:pPr lvl="1"/>
            <a:endParaRPr lang="en-US" dirty="0"/>
          </a:p>
        </p:txBody>
      </p:sp>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9968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Mapping Process</a:t>
            </a:r>
            <a:endParaRPr lang="en-US" dirty="0"/>
          </a:p>
        </p:txBody>
      </p:sp>
      <p:graphicFrame>
        <p:nvGraphicFramePr>
          <p:cNvPr id="10" name="Inhaltsplatzhalter 7"/>
          <p:cNvGraphicFramePr>
            <a:graphicFrameLocks noGrp="1"/>
          </p:cNvGraphicFramePr>
          <p:nvPr>
            <p:ph idx="1"/>
          </p:nvPr>
        </p:nvGraphicFramePr>
        <p:xfrm>
          <a:off x="152400" y="1700808"/>
          <a:ext cx="88392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2"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39648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a:t>
            </a:r>
            <a:endParaRPr lang="en-US" dirty="0"/>
          </a:p>
        </p:txBody>
      </p:sp>
      <p:sp>
        <p:nvSpPr>
          <p:cNvPr id="3" name="Inhaltsplatzhalter 2"/>
          <p:cNvSpPr>
            <a:spLocks noGrp="1"/>
          </p:cNvSpPr>
          <p:nvPr>
            <p:ph idx="1"/>
          </p:nvPr>
        </p:nvSpPr>
        <p:spPr>
          <a:xfrm>
            <a:off x="152400" y="1600200"/>
            <a:ext cx="5643736" cy="4781550"/>
          </a:xfrm>
        </p:spPr>
        <p:txBody>
          <a:bodyPr/>
          <a:lstStyle/>
          <a:p>
            <a:r>
              <a:rPr lang="en-US" dirty="0" smtClean="0"/>
              <a:t>FLOW Mapping is based on FLOW</a:t>
            </a:r>
          </a:p>
          <a:p>
            <a:pPr lvl="1"/>
            <a:r>
              <a:rPr lang="en-US" dirty="0" smtClean="0"/>
              <a:t>Information flow perspective on software development</a:t>
            </a:r>
          </a:p>
          <a:p>
            <a:pPr lvl="1"/>
            <a:r>
              <a:rPr lang="en-US" dirty="0"/>
              <a:t>Informal communication incorporated</a:t>
            </a:r>
            <a:endParaRPr lang="en-US" dirty="0" smtClean="0"/>
          </a:p>
          <a:p>
            <a:pPr lvl="1"/>
            <a:r>
              <a:rPr lang="en-US" dirty="0" smtClean="0"/>
              <a:t>Metaphor of state of information</a:t>
            </a:r>
            <a:endParaRPr lang="en-US" dirty="0" smtClean="0">
              <a:solidFill>
                <a:srgbClr val="0000C0"/>
              </a:solidFill>
              <a:effectLst>
                <a:outerShdw blurRad="38100" dist="38100" dir="2700000" algn="tl">
                  <a:srgbClr val="000000">
                    <a:alpha val="43137"/>
                  </a:srgbClr>
                </a:outerShdw>
              </a:effectLst>
            </a:endParaRPr>
          </a:p>
          <a:p>
            <a:pPr>
              <a:defRPr/>
            </a:pPr>
            <a:r>
              <a:rPr lang="en-US" dirty="0" smtClean="0">
                <a:solidFill>
                  <a:srgbClr val="0000C0"/>
                </a:solidFill>
                <a:effectLst>
                  <a:outerShdw blurRad="38100" dist="38100" dir="2700000" algn="tl">
                    <a:srgbClr val="C0C0C0"/>
                  </a:outerShdw>
                </a:effectLst>
              </a:rPr>
              <a:t>Solid</a:t>
            </a:r>
            <a:r>
              <a:rPr lang="en-US" dirty="0" smtClean="0"/>
              <a:t> information is</a:t>
            </a:r>
          </a:p>
          <a:p>
            <a:pPr lvl="1">
              <a:defRPr/>
            </a:pPr>
            <a:r>
              <a:rPr lang="en-US" dirty="0" smtClean="0"/>
              <a:t>Long term accessible</a:t>
            </a:r>
          </a:p>
          <a:p>
            <a:pPr lvl="1">
              <a:defRPr/>
            </a:pPr>
            <a:r>
              <a:rPr lang="en-US" dirty="0" smtClean="0"/>
              <a:t>Repeatable accessible</a:t>
            </a:r>
          </a:p>
          <a:p>
            <a:pPr lvl="1">
              <a:defRPr/>
            </a:pPr>
            <a:r>
              <a:rPr lang="en-US" dirty="0" smtClean="0"/>
              <a:t>Understandable by third parties</a:t>
            </a:r>
          </a:p>
          <a:p>
            <a:pPr>
              <a:defRPr/>
            </a:pPr>
            <a:r>
              <a:rPr lang="en-US" dirty="0" smtClean="0">
                <a:solidFill>
                  <a:srgbClr val="0000C0"/>
                </a:solidFill>
                <a:effectLst>
                  <a:outerShdw blurRad="38100" dist="38100" dir="2700000" algn="tl">
                    <a:srgbClr val="C0C0C0"/>
                  </a:outerShdw>
                </a:effectLst>
              </a:rPr>
              <a:t>Fluid</a:t>
            </a:r>
            <a:r>
              <a:rPr lang="en-US" dirty="0" smtClean="0"/>
              <a:t> information is </a:t>
            </a:r>
            <a:r>
              <a:rPr lang="en-US" b="1" dirty="0" smtClean="0"/>
              <a:t>not</a:t>
            </a:r>
            <a:r>
              <a:rPr lang="en-US" dirty="0" smtClean="0"/>
              <a:t> solid, </a:t>
            </a:r>
            <a:r>
              <a:rPr lang="en-US" dirty="0" err="1" smtClean="0"/>
              <a:t>i</a:t>
            </a:r>
            <a:r>
              <a:rPr lang="en-US" dirty="0" smtClean="0"/>
              <a:t>. e. one of the above criteria is not met</a:t>
            </a:r>
          </a:p>
          <a:p>
            <a:pPr lvl="1">
              <a:defRPr/>
            </a:pPr>
            <a:endParaRPr lang="en-US" sz="1000" dirty="0" smtClean="0"/>
          </a:p>
          <a:p>
            <a:r>
              <a:rPr lang="en-US" dirty="0" smtClean="0"/>
              <a:t>Notation to visualize information flows</a:t>
            </a:r>
          </a:p>
        </p:txBody>
      </p:sp>
      <p:sp>
        <p:nvSpPr>
          <p:cNvPr id="32" name="Textfeld 31"/>
          <p:cNvSpPr txBox="1"/>
          <p:nvPr/>
        </p:nvSpPr>
        <p:spPr>
          <a:xfrm>
            <a:off x="6558507" y="2175247"/>
            <a:ext cx="992579" cy="369332"/>
          </a:xfrm>
          <a:prstGeom prst="rect">
            <a:avLst/>
          </a:prstGeom>
          <a:noFill/>
        </p:spPr>
        <p:txBody>
          <a:bodyPr wrap="none" rtlCol="0">
            <a:spAutoFit/>
          </a:bodyPr>
          <a:lstStyle/>
          <a:p>
            <a:r>
              <a:rPr lang="de-DE" dirty="0" smtClean="0">
                <a:latin typeface="+mj-lt"/>
              </a:rPr>
              <a:t>Storage</a:t>
            </a:r>
            <a:endParaRPr lang="de-DE" dirty="0">
              <a:latin typeface="+mj-lt"/>
            </a:endParaRPr>
          </a:p>
        </p:txBody>
      </p:sp>
      <p:sp>
        <p:nvSpPr>
          <p:cNvPr id="33" name="Textfeld 32"/>
          <p:cNvSpPr txBox="1"/>
          <p:nvPr/>
        </p:nvSpPr>
        <p:spPr>
          <a:xfrm>
            <a:off x="8273019" y="2175247"/>
            <a:ext cx="835485" cy="461665"/>
          </a:xfrm>
          <a:prstGeom prst="rect">
            <a:avLst/>
          </a:prstGeom>
          <a:noFill/>
        </p:spPr>
        <p:txBody>
          <a:bodyPr wrap="none" rtlCol="0">
            <a:spAutoFit/>
          </a:bodyPr>
          <a:lstStyle/>
          <a:p>
            <a:r>
              <a:rPr lang="de-DE" dirty="0" smtClean="0">
                <a:latin typeface="+mj-lt"/>
              </a:rPr>
              <a:t>Flow</a:t>
            </a:r>
            <a:endParaRPr lang="de-DE" dirty="0">
              <a:latin typeface="+mj-lt"/>
            </a:endParaRPr>
          </a:p>
        </p:txBody>
      </p:sp>
      <p:grpSp>
        <p:nvGrpSpPr>
          <p:cNvPr id="34" name="Group 23"/>
          <p:cNvGrpSpPr>
            <a:grpSpLocks/>
          </p:cNvGrpSpPr>
          <p:nvPr/>
        </p:nvGrpSpPr>
        <p:grpSpPr bwMode="auto">
          <a:xfrm>
            <a:off x="6516216" y="4396284"/>
            <a:ext cx="996951" cy="1012825"/>
            <a:chOff x="2929" y="2478"/>
            <a:chExt cx="628" cy="638"/>
          </a:xfrm>
        </p:grpSpPr>
        <p:sp>
          <p:nvSpPr>
            <p:cNvPr id="35" name="Text Box 24"/>
            <p:cNvSpPr txBox="1">
              <a:spLocks noChangeArrowheads="1"/>
            </p:cNvSpPr>
            <p:nvPr/>
          </p:nvSpPr>
          <p:spPr bwMode="auto">
            <a:xfrm>
              <a:off x="2929" y="2864"/>
              <a:ext cx="628" cy="252"/>
            </a:xfrm>
            <a:prstGeom prst="rect">
              <a:avLst/>
            </a:prstGeom>
            <a:noFill/>
            <a:ln w="9525">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Person</a:t>
              </a:r>
              <a:endParaRPr lang="de-DE" sz="2000" dirty="0">
                <a:latin typeface="Arial" pitchFamily="34" charset="0"/>
                <a:ea typeface="ＭＳ Ｐゴシック" pitchFamily="34" charset="-128"/>
              </a:endParaRPr>
            </a:p>
          </p:txBody>
        </p:sp>
        <p:sp>
          <p:nvSpPr>
            <p:cNvPr id="36" name="AutoShape 25"/>
            <p:cNvSpPr>
              <a:spLocks noChangeAspect="1" noChangeArrowheads="1"/>
            </p:cNvSpPr>
            <p:nvPr/>
          </p:nvSpPr>
          <p:spPr bwMode="auto">
            <a:xfrm>
              <a:off x="3038" y="2478"/>
              <a:ext cx="409" cy="409"/>
            </a:xfrm>
            <a:prstGeom prst="smileyFace">
              <a:avLst>
                <a:gd name="adj" fmla="val 4653"/>
              </a:avLst>
            </a:prstGeom>
            <a:solidFill>
              <a:schemeClr val="bg1"/>
            </a:solidFill>
            <a:ln w="12700">
              <a:solidFill>
                <a:schemeClr val="tx1"/>
              </a:solidFill>
              <a:round/>
              <a:headEnd/>
              <a:tailEnd/>
            </a:ln>
            <a:effectLst/>
          </p:spPr>
          <p:txBody>
            <a:bodyPr wrap="none" anchor="ctr"/>
            <a:lstStyle/>
            <a:p>
              <a:endParaRPr lang="de-DE"/>
            </a:p>
          </p:txBody>
        </p:sp>
      </p:grpSp>
      <p:grpSp>
        <p:nvGrpSpPr>
          <p:cNvPr id="37" name="Group 182"/>
          <p:cNvGrpSpPr>
            <a:grpSpLocks/>
          </p:cNvGrpSpPr>
          <p:nvPr/>
        </p:nvGrpSpPr>
        <p:grpSpPr bwMode="auto">
          <a:xfrm>
            <a:off x="6694018" y="2997398"/>
            <a:ext cx="641350" cy="1012825"/>
            <a:chOff x="4432" y="2478"/>
            <a:chExt cx="404" cy="638"/>
          </a:xfrm>
        </p:grpSpPr>
        <p:sp>
          <p:nvSpPr>
            <p:cNvPr id="38" name="Text Box 27"/>
            <p:cNvSpPr txBox="1">
              <a:spLocks noChangeArrowheads="1"/>
            </p:cNvSpPr>
            <p:nvPr/>
          </p:nvSpPr>
          <p:spPr bwMode="auto">
            <a:xfrm>
              <a:off x="4432" y="2864"/>
              <a:ext cx="404" cy="252"/>
            </a:xfrm>
            <a:prstGeom prst="rect">
              <a:avLst/>
            </a:prstGeom>
            <a:noFill/>
            <a:ln w="12700">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Doc</a:t>
              </a:r>
              <a:endParaRPr lang="de-DE" sz="2000" dirty="0">
                <a:latin typeface="Arial" pitchFamily="34" charset="0"/>
                <a:ea typeface="ＭＳ Ｐゴシック" pitchFamily="34" charset="-128"/>
              </a:endParaRPr>
            </a:p>
          </p:txBody>
        </p:sp>
        <p:sp>
          <p:nvSpPr>
            <p:cNvPr id="39" name="AutoShape 181"/>
            <p:cNvSpPr>
              <a:spLocks noChangeArrowheads="1"/>
            </p:cNvSpPr>
            <p:nvPr/>
          </p:nvSpPr>
          <p:spPr bwMode="auto">
            <a:xfrm>
              <a:off x="4468" y="2478"/>
              <a:ext cx="318" cy="408"/>
            </a:xfrm>
            <a:prstGeom prst="foldedCorner">
              <a:avLst>
                <a:gd name="adj" fmla="val 12500"/>
              </a:avLst>
            </a:prstGeom>
            <a:solidFill>
              <a:schemeClr val="bg1"/>
            </a:solidFill>
            <a:ln w="12700">
              <a:solidFill>
                <a:schemeClr val="tx1"/>
              </a:solidFill>
              <a:round/>
              <a:headEnd/>
              <a:tailEnd/>
            </a:ln>
            <a:effectLst/>
          </p:spPr>
          <p:txBody>
            <a:bodyPr wrap="none" anchor="ctr"/>
            <a:lstStyle/>
            <a:p>
              <a:endParaRPr lang="de-DE"/>
            </a:p>
          </p:txBody>
        </p:sp>
      </p:grpSp>
      <p:sp>
        <p:nvSpPr>
          <p:cNvPr id="51" name="Line 38"/>
          <p:cNvSpPr>
            <a:spLocks noChangeShapeType="1"/>
          </p:cNvSpPr>
          <p:nvPr/>
        </p:nvSpPr>
        <p:spPr bwMode="auto">
          <a:xfrm flipV="1">
            <a:off x="8388424" y="4324846"/>
            <a:ext cx="428628" cy="785818"/>
          </a:xfrm>
          <a:prstGeom prst="line">
            <a:avLst/>
          </a:prstGeom>
          <a:noFill/>
          <a:ln w="19050">
            <a:solidFill>
              <a:schemeClr val="tx1"/>
            </a:solidFill>
            <a:prstDash val="dash"/>
            <a:round/>
            <a:headEnd/>
            <a:tailEnd type="triangle" w="lg" len="lg"/>
          </a:ln>
          <a:effectLst/>
        </p:spPr>
        <p:txBody>
          <a:bodyPr/>
          <a:lstStyle/>
          <a:p>
            <a:endParaRPr lang="de-DE"/>
          </a:p>
        </p:txBody>
      </p:sp>
      <p:sp>
        <p:nvSpPr>
          <p:cNvPr id="52" name="Line 40"/>
          <p:cNvSpPr>
            <a:spLocks noChangeShapeType="1"/>
          </p:cNvSpPr>
          <p:nvPr/>
        </p:nvSpPr>
        <p:spPr bwMode="auto">
          <a:xfrm flipV="1">
            <a:off x="8388424" y="2925960"/>
            <a:ext cx="428628" cy="785818"/>
          </a:xfrm>
          <a:prstGeom prst="line">
            <a:avLst/>
          </a:prstGeom>
          <a:noFill/>
          <a:ln w="19050">
            <a:solidFill>
              <a:schemeClr val="tx1"/>
            </a:solidFill>
            <a:round/>
            <a:headEnd/>
            <a:tailEnd type="triangle" w="lg" len="lg"/>
          </a:ln>
          <a:effectLst/>
        </p:spPr>
        <p:txBody>
          <a:bodyPr/>
          <a:lstStyle/>
          <a:p>
            <a:endParaRPr lang="de-DE"/>
          </a:p>
        </p:txBody>
      </p:sp>
      <p:sp>
        <p:nvSpPr>
          <p:cNvPr id="53" name="Textfeld 52"/>
          <p:cNvSpPr txBox="1"/>
          <p:nvPr/>
        </p:nvSpPr>
        <p:spPr>
          <a:xfrm>
            <a:off x="6795806" y="1708218"/>
            <a:ext cx="1864613" cy="369332"/>
          </a:xfrm>
          <a:prstGeom prst="rect">
            <a:avLst/>
          </a:prstGeom>
          <a:noFill/>
        </p:spPr>
        <p:txBody>
          <a:bodyPr wrap="none" rtlCol="0">
            <a:spAutoFit/>
          </a:bodyPr>
          <a:lstStyle/>
          <a:p>
            <a:r>
              <a:rPr lang="de-DE" b="1" dirty="0" smtClean="0">
                <a:latin typeface="+mj-lt"/>
              </a:rPr>
              <a:t>FLOW Notation</a:t>
            </a:r>
            <a:endParaRPr lang="de-DE" b="1" dirty="0">
              <a:latin typeface="+mj-lt"/>
            </a:endParaRPr>
          </a:p>
        </p:txBody>
      </p:sp>
      <p:sp>
        <p:nvSpPr>
          <p:cNvPr id="18" name="TextBox 1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30298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1" grpId="0" animBg="1"/>
      <p:bldP spid="52" grpId="0"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sp>
        <p:nvSpPr>
          <p:cNvPr id="139" name="Oval 56"/>
          <p:cNvSpPr>
            <a:spLocks noChangeArrowheads="1"/>
          </p:cNvSpPr>
          <p:nvPr/>
        </p:nvSpPr>
        <p:spPr bwMode="auto">
          <a:xfrm>
            <a:off x="5157788" y="1624607"/>
            <a:ext cx="3729355" cy="327596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40" name="Oval 56"/>
          <p:cNvSpPr>
            <a:spLocks noChangeArrowheads="1"/>
          </p:cNvSpPr>
          <p:nvPr/>
        </p:nvSpPr>
        <p:spPr bwMode="auto">
          <a:xfrm>
            <a:off x="357188" y="1624607"/>
            <a:ext cx="3700462" cy="3264853"/>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41" name="Group 14"/>
          <p:cNvGrpSpPr>
            <a:grpSpLocks/>
          </p:cNvGrpSpPr>
          <p:nvPr/>
        </p:nvGrpSpPr>
        <p:grpSpPr bwMode="auto">
          <a:xfrm>
            <a:off x="5435600" y="2135782"/>
            <a:ext cx="804545" cy="546735"/>
            <a:chOff x="2959" y="3520"/>
            <a:chExt cx="362" cy="246"/>
          </a:xfrm>
        </p:grpSpPr>
        <p:sp>
          <p:nvSpPr>
            <p:cNvPr id="142"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4" name="Group 14"/>
          <p:cNvGrpSpPr>
            <a:grpSpLocks/>
          </p:cNvGrpSpPr>
          <p:nvPr/>
        </p:nvGrpSpPr>
        <p:grpSpPr bwMode="auto">
          <a:xfrm>
            <a:off x="1557338" y="3724870"/>
            <a:ext cx="442277" cy="582295"/>
            <a:chOff x="3039" y="3504"/>
            <a:chExt cx="199" cy="262"/>
          </a:xfrm>
        </p:grpSpPr>
        <p:sp>
          <p:nvSpPr>
            <p:cNvPr id="1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8" name="Group 14"/>
          <p:cNvGrpSpPr>
            <a:grpSpLocks/>
          </p:cNvGrpSpPr>
          <p:nvPr/>
        </p:nvGrpSpPr>
        <p:grpSpPr bwMode="auto">
          <a:xfrm>
            <a:off x="957263" y="2624732"/>
            <a:ext cx="442277" cy="582295"/>
            <a:chOff x="3039" y="3504"/>
            <a:chExt cx="199" cy="262"/>
          </a:xfrm>
        </p:grpSpPr>
        <p:sp>
          <p:nvSpPr>
            <p:cNvPr id="1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2" name="Group 14"/>
          <p:cNvGrpSpPr>
            <a:grpSpLocks/>
          </p:cNvGrpSpPr>
          <p:nvPr/>
        </p:nvGrpSpPr>
        <p:grpSpPr bwMode="auto">
          <a:xfrm>
            <a:off x="6958013" y="2724745"/>
            <a:ext cx="442277" cy="582295"/>
            <a:chOff x="3039" y="3504"/>
            <a:chExt cx="199" cy="262"/>
          </a:xfrm>
        </p:grpSpPr>
        <p:sp>
          <p:nvSpPr>
            <p:cNvPr id="15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5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6" name="Group 14"/>
          <p:cNvGrpSpPr>
            <a:grpSpLocks/>
          </p:cNvGrpSpPr>
          <p:nvPr/>
        </p:nvGrpSpPr>
        <p:grpSpPr bwMode="auto">
          <a:xfrm>
            <a:off x="6057900" y="3624857"/>
            <a:ext cx="442278" cy="582295"/>
            <a:chOff x="3039" y="3504"/>
            <a:chExt cx="199" cy="262"/>
          </a:xfrm>
        </p:grpSpPr>
        <p:sp>
          <p:nvSpPr>
            <p:cNvPr id="15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5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0" name="Group 38"/>
          <p:cNvGrpSpPr>
            <a:grpSpLocks/>
          </p:cNvGrpSpPr>
          <p:nvPr/>
        </p:nvGrpSpPr>
        <p:grpSpPr bwMode="auto">
          <a:xfrm>
            <a:off x="2457450" y="4024907"/>
            <a:ext cx="715645" cy="573405"/>
            <a:chOff x="4366" y="3592"/>
            <a:chExt cx="322" cy="258"/>
          </a:xfrm>
        </p:grpSpPr>
        <p:sp>
          <p:nvSpPr>
            <p:cNvPr id="161"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2"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3" name="Group 14"/>
          <p:cNvGrpSpPr>
            <a:grpSpLocks/>
          </p:cNvGrpSpPr>
          <p:nvPr/>
        </p:nvGrpSpPr>
        <p:grpSpPr bwMode="auto">
          <a:xfrm>
            <a:off x="2788611" y="2224689"/>
            <a:ext cx="757875" cy="717868"/>
            <a:chOff x="2971" y="3520"/>
            <a:chExt cx="341" cy="323"/>
          </a:xfrm>
        </p:grpSpPr>
        <p:sp>
          <p:nvSpPr>
            <p:cNvPr id="164"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66" name="Gerade Verbindung 45"/>
          <p:cNvCxnSpPr/>
          <p:nvPr/>
        </p:nvCxnSpPr>
        <p:spPr>
          <a:xfrm rot="16200000" flipV="1">
            <a:off x="1276191" y="3243699"/>
            <a:ext cx="504507" cy="257810"/>
          </a:xfrm>
          <a:prstGeom prst="line">
            <a:avLst/>
          </a:prstGeom>
          <a:noFill/>
          <a:ln w="38100" cap="flat" cmpd="sng" algn="ctr">
            <a:solidFill>
              <a:sysClr val="windowText" lastClr="000000">
                <a:shade val="95000"/>
                <a:satMod val="105000"/>
              </a:sysClr>
            </a:solidFill>
            <a:prstDash val="sysDash"/>
          </a:ln>
          <a:effectLst/>
        </p:spPr>
      </p:cxnSp>
      <p:cxnSp>
        <p:nvCxnSpPr>
          <p:cNvPr id="167" name="Gerade Verbindung 46"/>
          <p:cNvCxnSpPr/>
          <p:nvPr/>
        </p:nvCxnSpPr>
        <p:spPr>
          <a:xfrm flipV="1">
            <a:off x="6457950" y="3124795"/>
            <a:ext cx="500063" cy="500062"/>
          </a:xfrm>
          <a:prstGeom prst="line">
            <a:avLst/>
          </a:prstGeom>
          <a:noFill/>
          <a:ln w="38100" cap="flat" cmpd="sng" algn="ctr">
            <a:solidFill>
              <a:sysClr val="windowText" lastClr="000000">
                <a:shade val="95000"/>
                <a:satMod val="105000"/>
              </a:sysClr>
            </a:solidFill>
            <a:prstDash val="sysDash"/>
          </a:ln>
          <a:effectLst/>
        </p:spPr>
      </p:cxnSp>
      <p:cxnSp>
        <p:nvCxnSpPr>
          <p:cNvPr id="168" name="Gerade Verbindung mit Pfeil 47"/>
          <p:cNvCxnSpPr/>
          <p:nvPr/>
        </p:nvCxnSpPr>
        <p:spPr>
          <a:xfrm rot="10800000" flipV="1">
            <a:off x="1519556" y="2578059"/>
            <a:ext cx="1304608" cy="26225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69" name="Gerade Verbindung mit Pfeil 48"/>
          <p:cNvCxnSpPr/>
          <p:nvPr/>
        </p:nvCxnSpPr>
        <p:spPr>
          <a:xfrm>
            <a:off x="6157913" y="2338030"/>
            <a:ext cx="704532" cy="50228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70" name="Gerade Verbindung 49"/>
          <p:cNvCxnSpPr/>
          <p:nvPr/>
        </p:nvCxnSpPr>
        <p:spPr>
          <a:xfrm>
            <a:off x="2257425" y="3924895"/>
            <a:ext cx="3700463" cy="0"/>
          </a:xfrm>
          <a:prstGeom prst="line">
            <a:avLst/>
          </a:prstGeom>
          <a:noFill/>
          <a:ln w="12700" cap="flat" cmpd="sng" algn="ctr">
            <a:solidFill>
              <a:sysClr val="windowText" lastClr="000000">
                <a:shade val="95000"/>
                <a:satMod val="105000"/>
              </a:sysClr>
            </a:solidFill>
            <a:prstDash val="dash"/>
          </a:ln>
          <a:effectLst/>
        </p:spPr>
      </p:cxnSp>
      <p:cxnSp>
        <p:nvCxnSpPr>
          <p:cNvPr id="171" name="Gerade Verbindung mit Pfeil 50"/>
          <p:cNvCxnSpPr/>
          <p:nvPr/>
        </p:nvCxnSpPr>
        <p:spPr>
          <a:xfrm flipV="1">
            <a:off x="3457575" y="2338030"/>
            <a:ext cx="2093595" cy="9779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72" name="Textfeld 82"/>
          <p:cNvSpPr txBox="1">
            <a:spLocks noChangeArrowheads="1"/>
          </p:cNvSpPr>
          <p:nvPr/>
        </p:nvSpPr>
        <p:spPr bwMode="auto">
          <a:xfrm rot="21423095">
            <a:off x="4038701" y="2136101"/>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3" name="Textfeld 83"/>
          <p:cNvSpPr txBox="1">
            <a:spLocks noChangeArrowheads="1"/>
          </p:cNvSpPr>
          <p:nvPr/>
        </p:nvSpPr>
        <p:spPr bwMode="auto">
          <a:xfrm rot="4220439">
            <a:off x="5608897" y="2946203"/>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4" name="Textfeld 84"/>
          <p:cNvSpPr txBox="1">
            <a:spLocks noChangeArrowheads="1"/>
          </p:cNvSpPr>
          <p:nvPr/>
        </p:nvSpPr>
        <p:spPr bwMode="auto">
          <a:xfrm rot="20935062">
            <a:off x="1831832" y="2726037"/>
            <a:ext cx="771208" cy="1733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75" name="Textfeld 85"/>
          <p:cNvSpPr txBox="1">
            <a:spLocks noChangeArrowheads="1"/>
          </p:cNvSpPr>
          <p:nvPr/>
        </p:nvSpPr>
        <p:spPr bwMode="auto">
          <a:xfrm>
            <a:off x="3837623" y="3624857"/>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76" name="Gerade Verbindung mit Pfeil 55"/>
          <p:cNvCxnSpPr/>
          <p:nvPr/>
        </p:nvCxnSpPr>
        <p:spPr>
          <a:xfrm rot="10800000" flipV="1">
            <a:off x="3057525" y="4024907"/>
            <a:ext cx="2900363" cy="10001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7" name="Gerade Verbindung mit Pfeil 56"/>
          <p:cNvCxnSpPr/>
          <p:nvPr/>
        </p:nvCxnSpPr>
        <p:spPr>
          <a:xfrm flipV="1">
            <a:off x="3057525" y="4124920"/>
            <a:ext cx="3000375" cy="100012"/>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78" name="Gerade Verbindung mit Pfeil 57"/>
          <p:cNvCxnSpPr/>
          <p:nvPr/>
        </p:nvCxnSpPr>
        <p:spPr>
          <a:xfrm>
            <a:off x="2057400" y="4024907"/>
            <a:ext cx="500063" cy="20224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9" name="Gerade Verbindung mit Pfeil 58"/>
          <p:cNvCxnSpPr/>
          <p:nvPr/>
        </p:nvCxnSpPr>
        <p:spPr>
          <a:xfrm rot="10800000">
            <a:off x="2057400" y="3924895"/>
            <a:ext cx="500063" cy="20002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80" name="Textfeld 107"/>
          <p:cNvSpPr txBox="1">
            <a:spLocks noChangeArrowheads="1"/>
          </p:cNvSpPr>
          <p:nvPr/>
        </p:nvSpPr>
        <p:spPr bwMode="auto">
          <a:xfrm>
            <a:off x="3797618" y="4224932"/>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 Design, Code</a:t>
            </a:r>
          </a:p>
        </p:txBody>
      </p:sp>
      <p:grpSp>
        <p:nvGrpSpPr>
          <p:cNvPr id="181" name="Group 14"/>
          <p:cNvGrpSpPr>
            <a:grpSpLocks/>
          </p:cNvGrpSpPr>
          <p:nvPr/>
        </p:nvGrpSpPr>
        <p:grpSpPr bwMode="auto">
          <a:xfrm>
            <a:off x="2766378" y="3024782"/>
            <a:ext cx="675640" cy="546735"/>
            <a:chOff x="2990" y="3520"/>
            <a:chExt cx="304" cy="246"/>
          </a:xfrm>
        </p:grpSpPr>
        <p:sp>
          <p:nvSpPr>
            <p:cNvPr id="182"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8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84" name="Gerade Verbindung mit Pfeil 71"/>
          <p:cNvCxnSpPr/>
          <p:nvPr/>
        </p:nvCxnSpPr>
        <p:spPr>
          <a:xfrm>
            <a:off x="3657600" y="2724745"/>
            <a:ext cx="2300288" cy="90011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5" name="Textfeld 76"/>
          <p:cNvSpPr txBox="1">
            <a:spLocks noChangeArrowheads="1"/>
          </p:cNvSpPr>
          <p:nvPr/>
        </p:nvSpPr>
        <p:spPr bwMode="auto">
          <a:xfrm rot="1247628">
            <a:off x="4077653" y="2798087"/>
            <a:ext cx="1031240" cy="30226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86" name="Gerade Verbindung mit Pfeil 74"/>
          <p:cNvCxnSpPr/>
          <p:nvPr/>
        </p:nvCxnSpPr>
        <p:spPr>
          <a:xfrm>
            <a:off x="3357563" y="3324820"/>
            <a:ext cx="2573655" cy="43338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7" name="Textfeld 171"/>
          <p:cNvSpPr txBox="1">
            <a:spLocks noChangeArrowheads="1"/>
          </p:cNvSpPr>
          <p:nvPr/>
        </p:nvSpPr>
        <p:spPr bwMode="auto">
          <a:xfrm rot="502928">
            <a:off x="4197668" y="3260367"/>
            <a:ext cx="635635"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a:t>
            </a:r>
          </a:p>
        </p:txBody>
      </p:sp>
      <p:cxnSp>
        <p:nvCxnSpPr>
          <p:cNvPr id="188" name="Gerade Verbindung mit Pfeil 76"/>
          <p:cNvCxnSpPr/>
          <p:nvPr/>
        </p:nvCxnSpPr>
        <p:spPr>
          <a:xfrm rot="10800000" flipV="1">
            <a:off x="1924054" y="3284814"/>
            <a:ext cx="910111" cy="362265"/>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9" name="Textfeld 177"/>
          <p:cNvSpPr txBox="1">
            <a:spLocks noChangeArrowheads="1"/>
          </p:cNvSpPr>
          <p:nvPr/>
        </p:nvSpPr>
        <p:spPr bwMode="auto">
          <a:xfrm>
            <a:off x="2165476" y="3120422"/>
            <a:ext cx="577209" cy="30162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90" name="Gerade Verbindung mit Pfeil 104"/>
          <p:cNvCxnSpPr/>
          <p:nvPr/>
        </p:nvCxnSpPr>
        <p:spPr>
          <a:xfrm rot="16200000" flipH="1">
            <a:off x="5564505" y="2953663"/>
            <a:ext cx="866775" cy="32004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91" name="Gerade Verbindung mit Pfeil 114"/>
          <p:cNvCxnSpPr/>
          <p:nvPr/>
        </p:nvCxnSpPr>
        <p:spPr>
          <a:xfrm rot="10800000">
            <a:off x="1467326" y="2998115"/>
            <a:ext cx="1366837" cy="196689"/>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92" name="Textfeld 63"/>
          <p:cNvSpPr txBox="1"/>
          <p:nvPr/>
        </p:nvSpPr>
        <p:spPr>
          <a:xfrm>
            <a:off x="971600" y="5373216"/>
            <a:ext cx="23198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Areas for each site</a:t>
            </a:r>
            <a:endParaRPr kumimoji="0" lang="en-US" sz="2000" b="0" i="0" u="none" strike="noStrike" kern="0" cap="none" spc="0" normalizeH="0" baseline="0" noProof="0" dirty="0">
              <a:ln>
                <a:noFill/>
              </a:ln>
              <a:solidFill>
                <a:sysClr val="windowText" lastClr="000000"/>
              </a:solidFill>
              <a:effectLst/>
              <a:uLnTx/>
              <a:uFillTx/>
            </a:endParaRPr>
          </a:p>
        </p:txBody>
      </p:sp>
      <p:sp>
        <p:nvSpPr>
          <p:cNvPr id="193" name="Textfeld 64"/>
          <p:cNvSpPr txBox="1"/>
          <p:nvPr/>
        </p:nvSpPr>
        <p:spPr>
          <a:xfrm>
            <a:off x="971600" y="5373216"/>
            <a:ext cx="349005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developers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4" name="Textfeld 65"/>
          <p:cNvSpPr txBox="1"/>
          <p:nvPr/>
        </p:nvSpPr>
        <p:spPr>
          <a:xfrm>
            <a:off x="971600" y="5373216"/>
            <a:ext cx="43428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other stakeholders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5" name="Textfeld 66"/>
          <p:cNvSpPr txBox="1"/>
          <p:nvPr/>
        </p:nvSpPr>
        <p:spPr>
          <a:xfrm>
            <a:off x="971600" y="5373216"/>
            <a:ext cx="45865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Solid storages for essential documents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6" name="Textfeld 68"/>
          <p:cNvSpPr txBox="1"/>
          <p:nvPr/>
        </p:nvSpPr>
        <p:spPr>
          <a:xfrm>
            <a:off x="971600" y="5373216"/>
            <a:ext cx="454643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flows for planned communication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7" name="Textfeld 69"/>
          <p:cNvSpPr txBox="1"/>
          <p:nvPr/>
        </p:nvSpPr>
        <p:spPr>
          <a:xfrm>
            <a:off x="971600" y="5373216"/>
            <a:ext cx="411683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Flows for planned documentation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8" name="Textfeld 70"/>
          <p:cNvSpPr txBox="1"/>
          <p:nvPr/>
        </p:nvSpPr>
        <p:spPr>
          <a:xfrm>
            <a:off x="971600" y="5373216"/>
            <a:ext cx="24641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Other planned flows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9" name="TextBox 19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0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89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80" grpId="0"/>
      <p:bldP spid="185" grpId="0"/>
      <p:bldP spid="187" grpId="0"/>
      <p:bldP spid="189" grpId="0"/>
      <p:bldP spid="192" grpId="0"/>
      <p:bldP spid="193" grpId="0"/>
      <p:bldP spid="193" grpId="1"/>
      <p:bldP spid="194" grpId="0"/>
      <p:bldP spid="194" grpId="1"/>
      <p:bldP spid="195" grpId="0"/>
      <p:bldP spid="195" grpId="1"/>
      <p:bldP spid="196" grpId="0"/>
      <p:bldP spid="196" grpId="1"/>
      <p:bldP spid="197" grpId="0"/>
      <p:bldP spid="197" grpId="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grpSp>
        <p:nvGrpSpPr>
          <p:cNvPr id="125" name="Gruppieren 117"/>
          <p:cNvGrpSpPr>
            <a:grpSpLocks noChangeAspect="1"/>
          </p:cNvGrpSpPr>
          <p:nvPr/>
        </p:nvGrpSpPr>
        <p:grpSpPr>
          <a:xfrm>
            <a:off x="357188" y="1624607"/>
            <a:ext cx="8529955" cy="3275965"/>
            <a:chOff x="357188" y="1624607"/>
            <a:chExt cx="6092825" cy="2339975"/>
          </a:xfrm>
        </p:grpSpPr>
        <p:sp>
          <p:nvSpPr>
            <p:cNvPr id="126"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27"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28" name="Group 14"/>
            <p:cNvGrpSpPr>
              <a:grpSpLocks/>
            </p:cNvGrpSpPr>
            <p:nvPr/>
          </p:nvGrpSpPr>
          <p:grpSpPr bwMode="auto">
            <a:xfrm>
              <a:off x="3984625" y="1989732"/>
              <a:ext cx="574675" cy="390525"/>
              <a:chOff x="2959" y="3520"/>
              <a:chExt cx="362" cy="246"/>
            </a:xfrm>
          </p:grpSpPr>
          <p:sp>
            <p:nvSpPr>
              <p:cNvPr id="177"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78"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29" name="Group 14"/>
            <p:cNvGrpSpPr>
              <a:grpSpLocks/>
            </p:cNvGrpSpPr>
            <p:nvPr/>
          </p:nvGrpSpPr>
          <p:grpSpPr bwMode="auto">
            <a:xfrm>
              <a:off x="1214438" y="3124795"/>
              <a:ext cx="315912" cy="415925"/>
              <a:chOff x="3039" y="3504"/>
              <a:chExt cx="199" cy="262"/>
            </a:xfrm>
          </p:grpSpPr>
          <p:sp>
            <p:nvSpPr>
              <p:cNvPr id="174"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75"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6"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0" name="Group 14"/>
            <p:cNvGrpSpPr>
              <a:grpSpLocks/>
            </p:cNvGrpSpPr>
            <p:nvPr/>
          </p:nvGrpSpPr>
          <p:grpSpPr bwMode="auto">
            <a:xfrm>
              <a:off x="785813" y="2338982"/>
              <a:ext cx="315912" cy="415925"/>
              <a:chOff x="3039" y="3504"/>
              <a:chExt cx="199" cy="262"/>
            </a:xfrm>
          </p:grpSpPr>
          <p:sp>
            <p:nvSpPr>
              <p:cNvPr id="17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7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1" name="Group 14"/>
            <p:cNvGrpSpPr>
              <a:grpSpLocks/>
            </p:cNvGrpSpPr>
            <p:nvPr/>
          </p:nvGrpSpPr>
          <p:grpSpPr bwMode="auto">
            <a:xfrm>
              <a:off x="5072063" y="2410420"/>
              <a:ext cx="315912" cy="415925"/>
              <a:chOff x="3039" y="3504"/>
              <a:chExt cx="199" cy="262"/>
            </a:xfrm>
          </p:grpSpPr>
          <p:sp>
            <p:nvSpPr>
              <p:cNvPr id="168"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69"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2" name="Group 14"/>
            <p:cNvGrpSpPr>
              <a:grpSpLocks/>
            </p:cNvGrpSpPr>
            <p:nvPr/>
          </p:nvGrpSpPr>
          <p:grpSpPr bwMode="auto">
            <a:xfrm>
              <a:off x="4429125" y="3053357"/>
              <a:ext cx="315913" cy="415925"/>
              <a:chOff x="3039" y="3504"/>
              <a:chExt cx="199" cy="262"/>
            </a:xfrm>
          </p:grpSpPr>
          <p:sp>
            <p:nvSpPr>
              <p:cNvPr id="16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6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6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3" name="Group 38"/>
            <p:cNvGrpSpPr>
              <a:grpSpLocks/>
            </p:cNvGrpSpPr>
            <p:nvPr/>
          </p:nvGrpSpPr>
          <p:grpSpPr bwMode="auto">
            <a:xfrm>
              <a:off x="1857375" y="3339107"/>
              <a:ext cx="511175" cy="409575"/>
              <a:chOff x="4366" y="3592"/>
              <a:chExt cx="322" cy="258"/>
            </a:xfrm>
          </p:grpSpPr>
          <p:sp>
            <p:nvSpPr>
              <p:cNvPr id="16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4" name="Group 14"/>
            <p:cNvGrpSpPr>
              <a:grpSpLocks/>
            </p:cNvGrpSpPr>
            <p:nvPr/>
          </p:nvGrpSpPr>
          <p:grpSpPr bwMode="auto">
            <a:xfrm>
              <a:off x="2093919" y="2053237"/>
              <a:ext cx="541339" cy="512763"/>
              <a:chOff x="2971" y="3520"/>
              <a:chExt cx="341" cy="323"/>
            </a:xfrm>
          </p:grpSpPr>
          <p:sp>
            <p:nvSpPr>
              <p:cNvPr id="161"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2"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35"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136"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137"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38"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39"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140"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41" name="Textfeld 82"/>
            <p:cNvSpPr txBox="1">
              <a:spLocks noChangeArrowheads="1"/>
            </p:cNvSpPr>
            <p:nvPr/>
          </p:nvSpPr>
          <p:spPr bwMode="auto">
            <a:xfrm rot="-17690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2"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3"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44"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45"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6"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47"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8"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49"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150" name="Group 14"/>
            <p:cNvGrpSpPr>
              <a:grpSpLocks/>
            </p:cNvGrpSpPr>
            <p:nvPr/>
          </p:nvGrpSpPr>
          <p:grpSpPr bwMode="auto">
            <a:xfrm>
              <a:off x="2078038" y="2624732"/>
              <a:ext cx="482600" cy="390525"/>
              <a:chOff x="2990" y="3520"/>
              <a:chExt cx="304" cy="246"/>
            </a:xfrm>
          </p:grpSpPr>
          <p:sp>
            <p:nvSpPr>
              <p:cNvPr id="159"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6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51"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2"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53"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4"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155"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6"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57"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58"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pSp>
      <p:sp>
        <p:nvSpPr>
          <p:cNvPr id="179" name="TextBox 17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8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8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42406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
                                        </p:tgtEl>
                                      </p:cBhvr>
                                      <p:by x="71430" y="71430"/>
                                    </p:animScale>
                                  </p:childTnLst>
                                </p:cTn>
                              </p:par>
                              <p:par>
                                <p:cTn id="7" presetID="0" presetClass="path" presetSubtype="0" accel="50000" decel="50000" fill="hold" nodeType="withEffect">
                                  <p:stCondLst>
                                    <p:cond delay="0"/>
                                  </p:stCondLst>
                                  <p:childTnLst>
                                    <p:animMotion origin="layout" path="M -1.94444E-6 -4.44444E-6 L -0.13229 -0.06759 " pathEditMode="relative" rAng="0" ptsTypes="AA">
                                      <p:cBhvr>
                                        <p:cTn id="8" dur="2000" fill="hold"/>
                                        <p:tgtEl>
                                          <p:spTgt spid="125"/>
                                        </p:tgtEl>
                                        <p:attrNameLst>
                                          <p:attrName>ppt_x</p:attrName>
                                          <p:attrName>ppt_y</p:attrName>
                                        </p:attrNameLst>
                                      </p:cBhvr>
                                      <p:rCtr x="-6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32"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33" name="Group 14"/>
          <p:cNvGrpSpPr>
            <a:grpSpLocks/>
          </p:cNvGrpSpPr>
          <p:nvPr/>
        </p:nvGrpSpPr>
        <p:grpSpPr bwMode="auto">
          <a:xfrm>
            <a:off x="3984625" y="1989732"/>
            <a:ext cx="574675" cy="390525"/>
            <a:chOff x="2959" y="3520"/>
            <a:chExt cx="362" cy="246"/>
          </a:xfrm>
        </p:grpSpPr>
        <p:sp>
          <p:nvSpPr>
            <p:cNvPr id="234"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3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36" name="Group 14"/>
          <p:cNvGrpSpPr>
            <a:grpSpLocks/>
          </p:cNvGrpSpPr>
          <p:nvPr/>
        </p:nvGrpSpPr>
        <p:grpSpPr bwMode="auto">
          <a:xfrm>
            <a:off x="1214438" y="3124795"/>
            <a:ext cx="315912" cy="415925"/>
            <a:chOff x="3039" y="3504"/>
            <a:chExt cx="199" cy="262"/>
          </a:xfrm>
        </p:grpSpPr>
        <p:sp>
          <p:nvSpPr>
            <p:cNvPr id="23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3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3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0" name="Group 14"/>
          <p:cNvGrpSpPr>
            <a:grpSpLocks/>
          </p:cNvGrpSpPr>
          <p:nvPr/>
        </p:nvGrpSpPr>
        <p:grpSpPr bwMode="auto">
          <a:xfrm>
            <a:off x="785813" y="2338982"/>
            <a:ext cx="315912" cy="415925"/>
            <a:chOff x="3039" y="3504"/>
            <a:chExt cx="199" cy="262"/>
          </a:xfrm>
        </p:grpSpPr>
        <p:sp>
          <p:nvSpPr>
            <p:cNvPr id="24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4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4" name="Group 14"/>
          <p:cNvGrpSpPr>
            <a:grpSpLocks/>
          </p:cNvGrpSpPr>
          <p:nvPr/>
        </p:nvGrpSpPr>
        <p:grpSpPr bwMode="auto">
          <a:xfrm>
            <a:off x="5072063" y="2410420"/>
            <a:ext cx="315912" cy="415925"/>
            <a:chOff x="3039" y="3504"/>
            <a:chExt cx="199" cy="262"/>
          </a:xfrm>
        </p:grpSpPr>
        <p:sp>
          <p:nvSpPr>
            <p:cNvPr id="2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8" name="Group 14"/>
          <p:cNvGrpSpPr>
            <a:grpSpLocks/>
          </p:cNvGrpSpPr>
          <p:nvPr/>
        </p:nvGrpSpPr>
        <p:grpSpPr bwMode="auto">
          <a:xfrm>
            <a:off x="4429125" y="3053357"/>
            <a:ext cx="315913" cy="415925"/>
            <a:chOff x="3039" y="3504"/>
            <a:chExt cx="199" cy="262"/>
          </a:xfrm>
        </p:grpSpPr>
        <p:sp>
          <p:nvSpPr>
            <p:cNvPr id="2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2" name="Group 38"/>
          <p:cNvGrpSpPr>
            <a:grpSpLocks/>
          </p:cNvGrpSpPr>
          <p:nvPr/>
        </p:nvGrpSpPr>
        <p:grpSpPr bwMode="auto">
          <a:xfrm>
            <a:off x="1857375" y="3339107"/>
            <a:ext cx="511175" cy="409575"/>
            <a:chOff x="4366" y="3592"/>
            <a:chExt cx="322" cy="258"/>
          </a:xfrm>
        </p:grpSpPr>
        <p:sp>
          <p:nvSpPr>
            <p:cNvPr id="25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5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5" name="Group 14"/>
          <p:cNvGrpSpPr>
            <a:grpSpLocks/>
          </p:cNvGrpSpPr>
          <p:nvPr/>
        </p:nvGrpSpPr>
        <p:grpSpPr bwMode="auto">
          <a:xfrm>
            <a:off x="2093919" y="2053237"/>
            <a:ext cx="541339" cy="512763"/>
            <a:chOff x="2971" y="3520"/>
            <a:chExt cx="341" cy="323"/>
          </a:xfrm>
        </p:grpSpPr>
        <p:sp>
          <p:nvSpPr>
            <p:cNvPr id="256"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5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8"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59"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60"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1"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62"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263"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64" name="Textfeld 82"/>
          <p:cNvSpPr txBox="1">
            <a:spLocks noChangeArrowheads="1"/>
          </p:cNvSpPr>
          <p:nvPr/>
        </p:nvSpPr>
        <p:spPr bwMode="auto">
          <a:xfrm rot="2142309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5"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6"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67"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68"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9"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70"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71"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72"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73" name="Group 14"/>
          <p:cNvGrpSpPr>
            <a:grpSpLocks/>
          </p:cNvGrpSpPr>
          <p:nvPr/>
        </p:nvGrpSpPr>
        <p:grpSpPr bwMode="auto">
          <a:xfrm>
            <a:off x="2078038" y="2624732"/>
            <a:ext cx="482600" cy="390525"/>
            <a:chOff x="2990" y="3520"/>
            <a:chExt cx="304" cy="246"/>
          </a:xfrm>
        </p:grpSpPr>
        <p:sp>
          <p:nvSpPr>
            <p:cNvPr id="274"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7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76"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7"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78"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9"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80"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81"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sp>
        <p:nvSpPr>
          <p:cNvPr id="282" name="Rechteck 79"/>
          <p:cNvSpPr/>
          <p:nvPr/>
        </p:nvSpPr>
        <p:spPr>
          <a:xfrm>
            <a:off x="6516688" y="981670"/>
            <a:ext cx="2519362" cy="9286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Links</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WebConf</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2"/>
              </a:rPr>
              <a:t>http://</a:t>
            </a:r>
            <a:r>
              <a:rPr kumimoji="0" lang="de-DE" sz="1000" b="0" i="0" u="none" strike="noStrike" kern="0" cap="none" spc="0" normalizeH="0" baseline="0" noProof="0">
                <a:ln>
                  <a:noFill/>
                </a:ln>
                <a:solidFill>
                  <a:sysClr val="windowText" lastClr="000000"/>
                </a:solidFill>
                <a:effectLst/>
                <a:uLnTx/>
                <a:uFillTx/>
                <a:latin typeface="Arial"/>
                <a:ea typeface="+mn-ea"/>
                <a:cs typeface="+mn-cs"/>
                <a:hlinkClick r:id="rId2"/>
              </a:rPr>
              <a:t>webconf</a:t>
            </a:r>
            <a:r>
              <a:rPr kumimoji="0" lang="de-DE" sz="1000" b="0" i="0" u="none" strike="noStrike" kern="0" cap="none" spc="0" normalizeH="0" baseline="0" noProof="0" smtClean="0">
                <a:ln>
                  <a:noFill/>
                </a:ln>
                <a:solidFill>
                  <a:sysClr val="windowText" lastClr="000000"/>
                </a:solidFill>
                <a:effectLst/>
                <a:uLnTx/>
                <a:uFillTx/>
                <a:latin typeface="Arial"/>
                <a:ea typeface="+mn-ea"/>
                <a:cs typeface="+mn-cs"/>
                <a:hlinkClick r:id="rId2"/>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3"/>
              </a:rPr>
              <a:t>https://trac.se.uni-hannover.de</a:t>
            </a:r>
            <a:r>
              <a:rPr kumimoji="0" lang="de-DE" sz="1000" b="0" i="0" u="none" strike="noStrike" kern="0" cap="none" spc="0" normalizeH="0" baseline="0" noProof="0" dirty="0" smtClean="0">
                <a:ln>
                  <a:noFill/>
                </a:ln>
                <a:solidFill>
                  <a:sysClr val="windowText" lastClr="000000"/>
                </a:solidFill>
                <a:effectLst/>
                <a:uLnTx/>
                <a:uFillTx/>
                <a:latin typeface="Arial"/>
                <a:ea typeface="+mn-ea"/>
                <a:cs typeface="+mn-cs"/>
                <a:hlinkClick r:id="rId3"/>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cxnSp>
        <p:nvCxnSpPr>
          <p:cNvPr id="283"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84" name="Gruppieren 118"/>
          <p:cNvGrpSpPr/>
          <p:nvPr/>
        </p:nvGrpSpPr>
        <p:grpSpPr>
          <a:xfrm>
            <a:off x="414338" y="981670"/>
            <a:ext cx="5886450" cy="1643062"/>
            <a:chOff x="414338" y="981670"/>
            <a:chExt cx="5886450" cy="1643062"/>
          </a:xfrm>
        </p:grpSpPr>
        <p:cxnSp>
          <p:nvCxnSpPr>
            <p:cNvPr id="285" name="Gerade Verbindung 63"/>
            <p:cNvCxnSpPr/>
            <p:nvPr/>
          </p:nvCxnSpPr>
          <p:spPr>
            <a:xfrm flipV="1">
              <a:off x="2500313" y="1624607"/>
              <a:ext cx="857250" cy="428625"/>
            </a:xfrm>
            <a:prstGeom prst="line">
              <a:avLst/>
            </a:prstGeom>
            <a:noFill/>
            <a:ln w="9525" cap="flat" cmpd="sng" algn="ctr">
              <a:solidFill>
                <a:srgbClr val="F79646">
                  <a:shade val="95000"/>
                  <a:satMod val="105000"/>
                </a:srgbClr>
              </a:solidFill>
              <a:prstDash val="solid"/>
            </a:ln>
            <a:effectLst/>
          </p:spPr>
        </p:cxnSp>
        <p:cxnSp>
          <p:nvCxnSpPr>
            <p:cNvPr id="286" name="Gerade Verbindung 73"/>
            <p:cNvCxnSpPr/>
            <p:nvPr/>
          </p:nvCxnSpPr>
          <p:spPr>
            <a:xfrm rot="16200000" flipV="1">
              <a:off x="1250156" y="1731764"/>
              <a:ext cx="1000125" cy="785812"/>
            </a:xfrm>
            <a:prstGeom prst="line">
              <a:avLst/>
            </a:prstGeom>
            <a:noFill/>
            <a:ln w="9525" cap="flat" cmpd="sng" algn="ctr">
              <a:solidFill>
                <a:srgbClr val="F79646">
                  <a:shade val="95000"/>
                  <a:satMod val="105000"/>
                </a:srgbClr>
              </a:solidFill>
              <a:prstDash val="solid"/>
            </a:ln>
            <a:effectLst/>
          </p:spPr>
        </p:cxnSp>
        <p:cxnSp>
          <p:nvCxnSpPr>
            <p:cNvPr id="287" name="Gerade Verbindung 78"/>
            <p:cNvCxnSpPr/>
            <p:nvPr/>
          </p:nvCxnSpPr>
          <p:spPr>
            <a:xfrm flipV="1">
              <a:off x="4427538" y="1629370"/>
              <a:ext cx="865187" cy="360362"/>
            </a:xfrm>
            <a:prstGeom prst="line">
              <a:avLst/>
            </a:prstGeom>
            <a:noFill/>
            <a:ln w="9525" cap="flat" cmpd="sng" algn="ctr">
              <a:solidFill>
                <a:srgbClr val="F79646">
                  <a:shade val="95000"/>
                  <a:satMod val="105000"/>
                </a:srgbClr>
              </a:solidFill>
              <a:prstDash val="solid"/>
            </a:ln>
            <a:effectLst/>
          </p:spPr>
        </p:cxnSp>
        <p:grpSp>
          <p:nvGrpSpPr>
            <p:cNvPr id="288" name="Gruppieren 116"/>
            <p:cNvGrpSpPr>
              <a:grpSpLocks/>
            </p:cNvGrpSpPr>
            <p:nvPr/>
          </p:nvGrpSpPr>
          <p:grpSpPr bwMode="auto">
            <a:xfrm>
              <a:off x="2522538" y="981670"/>
              <a:ext cx="1798637" cy="539750"/>
              <a:chOff x="3143240" y="928670"/>
              <a:chExt cx="1800000" cy="540000"/>
            </a:xfrm>
          </p:grpSpPr>
          <p:sp>
            <p:nvSpPr>
              <p:cNvPr id="294" name="Rechteck 65"/>
              <p:cNvSpPr/>
              <p:nvPr/>
            </p:nvSpPr>
            <p:spPr>
              <a:xfrm>
                <a:off x="3143240"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Coach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5" name="Picture 2"/>
              <p:cNvPicPr>
                <a:picLocks noChangeAspect="1" noChangeArrowheads="1"/>
              </p:cNvPicPr>
              <p:nvPr/>
            </p:nvPicPr>
            <p:blipFill>
              <a:blip r:embed="rId4" cstate="print"/>
              <a:srcRect/>
              <a:stretch>
                <a:fillRect/>
              </a:stretch>
            </p:blipFill>
            <p:spPr bwMode="auto">
              <a:xfrm>
                <a:off x="4529137" y="954868"/>
                <a:ext cx="336000" cy="504000"/>
              </a:xfrm>
              <a:prstGeom prst="rect">
                <a:avLst/>
              </a:prstGeom>
              <a:noFill/>
              <a:ln w="9525">
                <a:noFill/>
                <a:miter lim="800000"/>
                <a:headEnd/>
                <a:tailEnd/>
              </a:ln>
            </p:spPr>
          </p:pic>
        </p:grpSp>
        <p:grpSp>
          <p:nvGrpSpPr>
            <p:cNvPr id="289" name="Gruppieren 115"/>
            <p:cNvGrpSpPr>
              <a:grpSpLocks/>
            </p:cNvGrpSpPr>
            <p:nvPr/>
          </p:nvGrpSpPr>
          <p:grpSpPr bwMode="auto">
            <a:xfrm>
              <a:off x="4500563" y="981670"/>
              <a:ext cx="1800225" cy="539750"/>
              <a:chOff x="5214942" y="928670"/>
              <a:chExt cx="1800000" cy="540000"/>
            </a:xfrm>
          </p:grpSpPr>
          <p:sp>
            <p:nvSpPr>
              <p:cNvPr id="292" name="Rechteck 68"/>
              <p:cNvSpPr/>
              <p:nvPr/>
            </p:nvSpPr>
            <p:spPr>
              <a:xfrm>
                <a:off x="5214942"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Coordinator</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3" name="Picture 3"/>
              <p:cNvPicPr>
                <a:picLocks noChangeAspect="1" noChangeArrowheads="1"/>
              </p:cNvPicPr>
              <p:nvPr/>
            </p:nvPicPr>
            <p:blipFill>
              <a:blip r:embed="rId5" cstate="print"/>
              <a:srcRect/>
              <a:stretch>
                <a:fillRect/>
              </a:stretch>
            </p:blipFill>
            <p:spPr bwMode="auto">
              <a:xfrm>
                <a:off x="6572264" y="957245"/>
                <a:ext cx="366921" cy="504000"/>
              </a:xfrm>
              <a:prstGeom prst="rect">
                <a:avLst/>
              </a:prstGeom>
              <a:noFill/>
              <a:ln w="9525">
                <a:noFill/>
                <a:miter lim="800000"/>
                <a:headEnd/>
                <a:tailEnd/>
              </a:ln>
            </p:spPr>
          </p:pic>
        </p:grpSp>
        <p:sp>
          <p:nvSpPr>
            <p:cNvPr id="290" name="Rechteck 70"/>
            <p:cNvSpPr/>
            <p:nvPr/>
          </p:nvSpPr>
          <p:spPr>
            <a:xfrm>
              <a:off x="414338" y="981670"/>
              <a:ext cx="1943100" cy="53975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Customer</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sp>
          <p:nvSpPr>
            <p:cNvPr id="291" name="Rechteck 105"/>
            <p:cNvSpPr/>
            <p:nvPr/>
          </p:nvSpPr>
          <p:spPr>
            <a:xfrm>
              <a:off x="5876925" y="1161057"/>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grpSp>
        <p:nvGrpSpPr>
          <p:cNvPr id="296" name="Gruppieren 117"/>
          <p:cNvGrpSpPr/>
          <p:nvPr/>
        </p:nvGrpSpPr>
        <p:grpSpPr>
          <a:xfrm>
            <a:off x="53975" y="4053482"/>
            <a:ext cx="9018588" cy="2255838"/>
            <a:chOff x="53975" y="4053482"/>
            <a:chExt cx="9018588" cy="2255838"/>
          </a:xfrm>
        </p:grpSpPr>
        <p:grpSp>
          <p:nvGrpSpPr>
            <p:cNvPr id="297" name="Gruppieren 148"/>
            <p:cNvGrpSpPr>
              <a:grpSpLocks/>
            </p:cNvGrpSpPr>
            <p:nvPr/>
          </p:nvGrpSpPr>
          <p:grpSpPr bwMode="auto">
            <a:xfrm>
              <a:off x="2339975" y="4053482"/>
              <a:ext cx="2160588" cy="2255838"/>
              <a:chOff x="2214546" y="4000504"/>
              <a:chExt cx="2160000" cy="2357454"/>
            </a:xfrm>
          </p:grpSpPr>
          <p:sp>
            <p:nvSpPr>
              <p:cNvPr id="307" name="Rechteck 7"/>
              <p:cNvSpPr/>
              <p:nvPr/>
            </p:nvSpPr>
            <p:spPr>
              <a:xfrm>
                <a:off x="2214546"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pair2-H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8" name="Rechteck 8"/>
              <p:cNvSpPr/>
              <p:nvPr/>
            </p:nvSpPr>
            <p:spPr>
              <a:xfrm>
                <a:off x="235738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#T3</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Adjust</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fonts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1</a:t>
                </a:r>
              </a:p>
            </p:txBody>
          </p:sp>
        </p:grpSp>
        <p:grpSp>
          <p:nvGrpSpPr>
            <p:cNvPr id="298" name="Gruppieren 147"/>
            <p:cNvGrpSpPr>
              <a:grpSpLocks/>
            </p:cNvGrpSpPr>
            <p:nvPr/>
          </p:nvGrpSpPr>
          <p:grpSpPr bwMode="auto">
            <a:xfrm>
              <a:off x="4625975" y="4053482"/>
              <a:ext cx="2160588" cy="2255838"/>
              <a:chOff x="4429124" y="4000504"/>
              <a:chExt cx="2160000" cy="2357454"/>
            </a:xfrm>
          </p:grpSpPr>
          <p:sp>
            <p:nvSpPr>
              <p:cNvPr id="305" name="Rechteck 10"/>
              <p:cNvSpPr/>
              <p:nvPr/>
            </p:nvSpPr>
            <p:spPr>
              <a:xfrm>
                <a:off x="4429124"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pair3-C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6" name="Rechteck 11"/>
              <p:cNvSpPr/>
              <p:nvPr/>
            </p:nvSpPr>
            <p:spPr>
              <a:xfrm>
                <a:off x="4571960"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#32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Core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questions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3</a:t>
                </a:r>
              </a:p>
            </p:txBody>
          </p:sp>
        </p:grpSp>
        <p:grpSp>
          <p:nvGrpSpPr>
            <p:cNvPr id="299" name="Gruppieren 146"/>
            <p:cNvGrpSpPr>
              <a:grpSpLocks/>
            </p:cNvGrpSpPr>
            <p:nvPr/>
          </p:nvGrpSpPr>
          <p:grpSpPr bwMode="auto">
            <a:xfrm>
              <a:off x="6911975" y="4053482"/>
              <a:ext cx="2160588" cy="2255838"/>
              <a:chOff x="6841156" y="4000504"/>
              <a:chExt cx="2160000" cy="2357454"/>
            </a:xfrm>
          </p:grpSpPr>
          <p:sp>
            <p:nvSpPr>
              <p:cNvPr id="303" name="Rechteck 13"/>
              <p:cNvSpPr/>
              <p:nvPr/>
            </p:nvSpPr>
            <p:spPr>
              <a:xfrm>
                <a:off x="6841156"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pair4-C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4" name="Rechteck 14"/>
              <p:cNvSpPr/>
              <p:nvPr/>
            </p:nvSpPr>
            <p:spPr>
              <a:xfrm>
                <a:off x="698399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Data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persistece</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2</a:t>
                </a:r>
              </a:p>
            </p:txBody>
          </p:sp>
        </p:grpSp>
        <p:grpSp>
          <p:nvGrpSpPr>
            <p:cNvPr id="300" name="Gruppieren 149"/>
            <p:cNvGrpSpPr>
              <a:grpSpLocks/>
            </p:cNvGrpSpPr>
            <p:nvPr/>
          </p:nvGrpSpPr>
          <p:grpSpPr bwMode="auto">
            <a:xfrm>
              <a:off x="53975" y="4053482"/>
              <a:ext cx="2160588" cy="2255838"/>
              <a:chOff x="0" y="4000504"/>
              <a:chExt cx="2160000" cy="2357454"/>
            </a:xfrm>
          </p:grpSpPr>
          <p:sp>
            <p:nvSpPr>
              <p:cNvPr id="301" name="Rechteck 16"/>
              <p:cNvSpPr/>
              <p:nvPr/>
            </p:nvSpPr>
            <p:spPr>
              <a:xfrm>
                <a:off x="0"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pair1-H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2" name="Rechteck 17"/>
              <p:cNvSpPr/>
              <p:nvPr/>
            </p:nvSpPr>
            <p:spPr>
              <a:xfrm>
                <a:off x="142836"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#B9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Naming</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conventions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grpSp>
        <p:nvGrpSpPr>
          <p:cNvPr id="309" name="Gruppieren 116"/>
          <p:cNvGrpSpPr/>
          <p:nvPr/>
        </p:nvGrpSpPr>
        <p:grpSpPr>
          <a:xfrm>
            <a:off x="142875" y="5013920"/>
            <a:ext cx="8797925" cy="1150937"/>
            <a:chOff x="142875" y="5013920"/>
            <a:chExt cx="8797925" cy="1150937"/>
          </a:xfrm>
        </p:grpSpPr>
        <p:grpSp>
          <p:nvGrpSpPr>
            <p:cNvPr id="310" name="Gruppieren 87"/>
            <p:cNvGrpSpPr>
              <a:grpSpLocks/>
            </p:cNvGrpSpPr>
            <p:nvPr/>
          </p:nvGrpSpPr>
          <p:grpSpPr bwMode="auto">
            <a:xfrm>
              <a:off x="142875" y="5013920"/>
              <a:ext cx="1439863" cy="539750"/>
              <a:chOff x="2428860" y="5103578"/>
              <a:chExt cx="1440000" cy="540000"/>
            </a:xfrm>
          </p:grpSpPr>
          <p:sp>
            <p:nvSpPr>
              <p:cNvPr id="340"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41" name="Grafik 86" descr="steffen.jpg"/>
              <p:cNvPicPr>
                <a:picLocks noChangeAspect="1"/>
              </p:cNvPicPr>
              <p:nvPr/>
            </p:nvPicPr>
            <p:blipFill>
              <a:blip r:embed="rId6"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311" name="Gruppieren 103"/>
            <p:cNvGrpSpPr>
              <a:grpSpLocks/>
            </p:cNvGrpSpPr>
            <p:nvPr/>
          </p:nvGrpSpPr>
          <p:grpSpPr bwMode="auto">
            <a:xfrm>
              <a:off x="5214938" y="5625107"/>
              <a:ext cx="1439862" cy="539750"/>
              <a:chOff x="7000892" y="5103578"/>
              <a:chExt cx="1440000" cy="540000"/>
            </a:xfrm>
          </p:grpSpPr>
          <p:sp>
            <p:nvSpPr>
              <p:cNvPr id="338"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39" name="Grafik 101" descr="mohammed2.jpg"/>
              <p:cNvPicPr>
                <a:picLocks noChangeAspect="1"/>
              </p:cNvPicPr>
              <p:nvPr/>
            </p:nvPicPr>
            <p:blipFill>
              <a:blip r:embed="rId7"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312" name="Gruppieren 112"/>
            <p:cNvGrpSpPr>
              <a:grpSpLocks/>
            </p:cNvGrpSpPr>
            <p:nvPr/>
          </p:nvGrpSpPr>
          <p:grpSpPr bwMode="auto">
            <a:xfrm>
              <a:off x="7500938" y="5625107"/>
              <a:ext cx="1439862" cy="539750"/>
              <a:chOff x="4714876" y="5103578"/>
              <a:chExt cx="1440000" cy="540000"/>
            </a:xfrm>
          </p:grpSpPr>
          <p:sp>
            <p:nvSpPr>
              <p:cNvPr id="336"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7" name="Grafik 105" descr="raphael.jpg"/>
              <p:cNvPicPr>
                <a:picLocks noChangeAspect="1"/>
              </p:cNvPicPr>
              <p:nvPr/>
            </p:nvPicPr>
            <p:blipFill>
              <a:blip r:embed="rId8"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313" name="Gruppieren 114"/>
            <p:cNvGrpSpPr>
              <a:grpSpLocks/>
            </p:cNvGrpSpPr>
            <p:nvPr/>
          </p:nvGrpSpPr>
          <p:grpSpPr bwMode="auto">
            <a:xfrm>
              <a:off x="4714875" y="5013920"/>
              <a:ext cx="1439863" cy="539750"/>
              <a:chOff x="5214942" y="5715016"/>
              <a:chExt cx="1440000" cy="540000"/>
            </a:xfrm>
          </p:grpSpPr>
          <p:sp>
            <p:nvSpPr>
              <p:cNvPr id="334"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335" name="Grafik 106" descr="vinh.jpg"/>
              <p:cNvPicPr>
                <a:picLocks noChangeAspect="1"/>
              </p:cNvPicPr>
              <p:nvPr/>
            </p:nvPicPr>
            <p:blipFill>
              <a:blip r:embed="rId9"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314" name="Gruppieren 116"/>
            <p:cNvGrpSpPr>
              <a:grpSpLocks/>
            </p:cNvGrpSpPr>
            <p:nvPr/>
          </p:nvGrpSpPr>
          <p:grpSpPr bwMode="auto">
            <a:xfrm>
              <a:off x="714375" y="5625107"/>
              <a:ext cx="1439863" cy="539750"/>
              <a:chOff x="2928926" y="5715016"/>
              <a:chExt cx="1440000" cy="540000"/>
            </a:xfrm>
          </p:grpSpPr>
          <p:sp>
            <p:nvSpPr>
              <p:cNvPr id="332"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333" name="Grafik 115" descr="andy4.jpg"/>
              <p:cNvPicPr>
                <a:picLocks noChangeAspect="1"/>
              </p:cNvPicPr>
              <p:nvPr/>
            </p:nvPicPr>
            <p:blipFill>
              <a:blip r:embed="rId10"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315" name="Gruppieren 123"/>
            <p:cNvGrpSpPr>
              <a:grpSpLocks/>
            </p:cNvGrpSpPr>
            <p:nvPr/>
          </p:nvGrpSpPr>
          <p:grpSpPr bwMode="auto">
            <a:xfrm>
              <a:off x="2428875" y="5013920"/>
              <a:ext cx="1439863" cy="539750"/>
              <a:chOff x="642910" y="5715016"/>
              <a:chExt cx="1440000" cy="540000"/>
            </a:xfrm>
          </p:grpSpPr>
          <p:sp>
            <p:nvSpPr>
              <p:cNvPr id="330"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1" name="Grafik 122" descr="paul4.jpg"/>
              <p:cNvPicPr>
                <a:picLocks noChangeAspect="1"/>
              </p:cNvPicPr>
              <p:nvPr/>
            </p:nvPicPr>
            <p:blipFill>
              <a:blip r:embed="rId11"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316" name="Gruppieren 125"/>
            <p:cNvGrpSpPr>
              <a:grpSpLocks/>
            </p:cNvGrpSpPr>
            <p:nvPr/>
          </p:nvGrpSpPr>
          <p:grpSpPr bwMode="auto">
            <a:xfrm>
              <a:off x="2928938" y="5625107"/>
              <a:ext cx="1439862" cy="539750"/>
              <a:chOff x="142844" y="5103578"/>
              <a:chExt cx="1440000" cy="540000"/>
            </a:xfrm>
          </p:grpSpPr>
          <p:sp>
            <p:nvSpPr>
              <p:cNvPr id="328"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329" name="Grafik 124" descr="alex3.jpg"/>
              <p:cNvPicPr>
                <a:picLocks noChangeAspect="1"/>
              </p:cNvPicPr>
              <p:nvPr/>
            </p:nvPicPr>
            <p:blipFill>
              <a:blip r:embed="rId12"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317" name="Gruppieren 104"/>
            <p:cNvGrpSpPr>
              <a:grpSpLocks/>
            </p:cNvGrpSpPr>
            <p:nvPr/>
          </p:nvGrpSpPr>
          <p:grpSpPr bwMode="auto">
            <a:xfrm>
              <a:off x="7000875" y="5013920"/>
              <a:ext cx="1439863" cy="539750"/>
              <a:chOff x="7000892" y="5103578"/>
              <a:chExt cx="1440000" cy="540000"/>
            </a:xfrm>
          </p:grpSpPr>
          <p:sp>
            <p:nvSpPr>
              <p:cNvPr id="326"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27" name="Grafik 103" descr="Fechal.png"/>
              <p:cNvPicPr>
                <a:picLocks noChangeAspect="1"/>
              </p:cNvPicPr>
              <p:nvPr/>
            </p:nvPicPr>
            <p:blipFill>
              <a:blip r:embed="rId13" cstate="print"/>
              <a:srcRect/>
              <a:stretch>
                <a:fillRect/>
              </a:stretch>
            </p:blipFill>
            <p:spPr bwMode="auto">
              <a:xfrm>
                <a:off x="8027215" y="5141131"/>
                <a:ext cx="358597" cy="468000"/>
              </a:xfrm>
              <a:prstGeom prst="rect">
                <a:avLst/>
              </a:prstGeom>
              <a:noFill/>
              <a:ln w="9525">
                <a:noFill/>
                <a:miter lim="800000"/>
                <a:headEnd/>
                <a:tailEnd/>
              </a:ln>
            </p:spPr>
          </p:pic>
        </p:grpSp>
        <p:sp>
          <p:nvSpPr>
            <p:cNvPr id="318"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19"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0"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1"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2"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3"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4"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5"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342"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343" name="TextBox 34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3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99423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in Action</a:t>
            </a:r>
            <a:endParaRPr lang="en-US" dirty="0"/>
          </a:p>
        </p:txBody>
      </p:sp>
      <p:pic>
        <p:nvPicPr>
          <p:cNvPr id="1026" name="Picture 2" descr="C:\Users\stapel\Documents\SE\ICGSE 2011\Vortrag\img\Setting.jpg"/>
          <p:cNvPicPr>
            <a:picLocks noChangeAspect="1" noChangeArrowheads="1"/>
          </p:cNvPicPr>
          <p:nvPr/>
        </p:nvPicPr>
        <p:blipFill>
          <a:blip r:embed="rId2" cstate="print"/>
          <a:srcRect/>
          <a:stretch>
            <a:fillRect/>
          </a:stretch>
        </p:blipFill>
        <p:spPr bwMode="auto">
          <a:xfrm>
            <a:off x="80100" y="1610603"/>
            <a:ext cx="9000000" cy="5049351"/>
          </a:xfrm>
          <a:prstGeom prst="rect">
            <a:avLst/>
          </a:prstGeom>
          <a:noFill/>
        </p:spPr>
      </p:pic>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8653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424696"/>
            <a:ext cx="8532812" cy="762000"/>
          </a:xfrm>
        </p:spPr>
        <p:txBody>
          <a:bodyPr/>
          <a:lstStyle/>
          <a:p>
            <a:r>
              <a:rPr lang="en-US" sz="2800" dirty="0" smtClean="0"/>
              <a:t>Plan Communication – Establish Team</a:t>
            </a:r>
            <a:endParaRPr lang="en-US" sz="2800" dirty="0"/>
          </a:p>
        </p:txBody>
      </p:sp>
      <p:sp>
        <p:nvSpPr>
          <p:cNvPr id="205" name="Oval 56"/>
          <p:cNvSpPr>
            <a:spLocks noChangeArrowheads="1"/>
          </p:cNvSpPr>
          <p:nvPr/>
        </p:nvSpPr>
        <p:spPr bwMode="auto">
          <a:xfrm>
            <a:off x="3786188" y="2570400"/>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06" name="Oval 56"/>
          <p:cNvSpPr>
            <a:spLocks noChangeArrowheads="1"/>
          </p:cNvSpPr>
          <p:nvPr/>
        </p:nvSpPr>
        <p:spPr bwMode="auto">
          <a:xfrm>
            <a:off x="357188" y="2570400"/>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07" name="Group 14"/>
          <p:cNvGrpSpPr>
            <a:grpSpLocks/>
          </p:cNvGrpSpPr>
          <p:nvPr/>
        </p:nvGrpSpPr>
        <p:grpSpPr bwMode="auto">
          <a:xfrm>
            <a:off x="3984625" y="2935525"/>
            <a:ext cx="574675" cy="390525"/>
            <a:chOff x="2959" y="3520"/>
            <a:chExt cx="362" cy="246"/>
          </a:xfrm>
        </p:grpSpPr>
        <p:sp>
          <p:nvSpPr>
            <p:cNvPr id="208"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0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0" name="Group 14"/>
          <p:cNvGrpSpPr>
            <a:grpSpLocks/>
          </p:cNvGrpSpPr>
          <p:nvPr/>
        </p:nvGrpSpPr>
        <p:grpSpPr bwMode="auto">
          <a:xfrm>
            <a:off x="1214438" y="4070588"/>
            <a:ext cx="315912" cy="415925"/>
            <a:chOff x="3039" y="3504"/>
            <a:chExt cx="199" cy="262"/>
          </a:xfrm>
        </p:grpSpPr>
        <p:sp>
          <p:nvSpPr>
            <p:cNvPr id="21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1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4" name="Group 14"/>
          <p:cNvGrpSpPr>
            <a:grpSpLocks/>
          </p:cNvGrpSpPr>
          <p:nvPr/>
        </p:nvGrpSpPr>
        <p:grpSpPr bwMode="auto">
          <a:xfrm>
            <a:off x="785813" y="3284775"/>
            <a:ext cx="315912" cy="415925"/>
            <a:chOff x="3039" y="3504"/>
            <a:chExt cx="199" cy="262"/>
          </a:xfrm>
        </p:grpSpPr>
        <p:sp>
          <p:nvSpPr>
            <p:cNvPr id="21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1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8" name="Group 14"/>
          <p:cNvGrpSpPr>
            <a:grpSpLocks/>
          </p:cNvGrpSpPr>
          <p:nvPr/>
        </p:nvGrpSpPr>
        <p:grpSpPr bwMode="auto">
          <a:xfrm>
            <a:off x="5072063" y="3356213"/>
            <a:ext cx="315912" cy="415925"/>
            <a:chOff x="3039" y="3504"/>
            <a:chExt cx="199" cy="262"/>
          </a:xfrm>
        </p:grpSpPr>
        <p:sp>
          <p:nvSpPr>
            <p:cNvPr id="21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2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2" name="Group 14"/>
          <p:cNvGrpSpPr>
            <a:grpSpLocks/>
          </p:cNvGrpSpPr>
          <p:nvPr/>
        </p:nvGrpSpPr>
        <p:grpSpPr bwMode="auto">
          <a:xfrm>
            <a:off x="4429125" y="3999150"/>
            <a:ext cx="315913" cy="415925"/>
            <a:chOff x="3039" y="3504"/>
            <a:chExt cx="199" cy="262"/>
          </a:xfrm>
        </p:grpSpPr>
        <p:sp>
          <p:nvSpPr>
            <p:cNvPr id="22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2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6" name="Group 38"/>
          <p:cNvGrpSpPr>
            <a:grpSpLocks/>
          </p:cNvGrpSpPr>
          <p:nvPr/>
        </p:nvGrpSpPr>
        <p:grpSpPr bwMode="auto">
          <a:xfrm>
            <a:off x="1857375" y="4284900"/>
            <a:ext cx="511175" cy="409575"/>
            <a:chOff x="4366" y="3592"/>
            <a:chExt cx="322" cy="258"/>
          </a:xfrm>
        </p:grpSpPr>
        <p:sp>
          <p:nvSpPr>
            <p:cNvPr id="227"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28"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9" name="Group 14"/>
          <p:cNvGrpSpPr>
            <a:grpSpLocks/>
          </p:cNvGrpSpPr>
          <p:nvPr/>
        </p:nvGrpSpPr>
        <p:grpSpPr bwMode="auto">
          <a:xfrm>
            <a:off x="2093919" y="2999030"/>
            <a:ext cx="541339" cy="512763"/>
            <a:chOff x="2971" y="3520"/>
            <a:chExt cx="341" cy="323"/>
          </a:xfrm>
        </p:grpSpPr>
        <p:sp>
          <p:nvSpPr>
            <p:cNvPr id="230"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3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32" name="Gerade Verbindung 45"/>
          <p:cNvCxnSpPr/>
          <p:nvPr/>
        </p:nvCxnSpPr>
        <p:spPr>
          <a:xfrm rot="16200000" flipV="1">
            <a:off x="1013619" y="3726894"/>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33" name="Gerade Verbindung 46"/>
          <p:cNvCxnSpPr/>
          <p:nvPr/>
        </p:nvCxnSpPr>
        <p:spPr>
          <a:xfrm flipV="1">
            <a:off x="4714875" y="3641963"/>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34" name="Gerade Verbindung mit Pfeil 47"/>
          <p:cNvCxnSpPr/>
          <p:nvPr/>
        </p:nvCxnSpPr>
        <p:spPr>
          <a:xfrm rot="10800000" flipV="1">
            <a:off x="1187451" y="3251437"/>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35" name="Gerade Verbindung mit Pfeil 48"/>
          <p:cNvCxnSpPr/>
          <p:nvPr/>
        </p:nvCxnSpPr>
        <p:spPr>
          <a:xfrm>
            <a:off x="4500563" y="3079988"/>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36" name="Gerade Verbindung 49"/>
          <p:cNvCxnSpPr/>
          <p:nvPr/>
        </p:nvCxnSpPr>
        <p:spPr>
          <a:xfrm>
            <a:off x="1714500" y="4213463"/>
            <a:ext cx="2643188" cy="0"/>
          </a:xfrm>
          <a:prstGeom prst="line">
            <a:avLst/>
          </a:prstGeom>
          <a:noFill/>
          <a:ln w="12700" cap="flat" cmpd="sng" algn="ctr">
            <a:solidFill>
              <a:sysClr val="windowText" lastClr="000000">
                <a:shade val="95000"/>
                <a:satMod val="105000"/>
              </a:sysClr>
            </a:solidFill>
            <a:prstDash val="dash"/>
          </a:ln>
          <a:effectLst/>
        </p:spPr>
      </p:cxnSp>
      <p:cxnSp>
        <p:nvCxnSpPr>
          <p:cNvPr id="237" name="Gerade Verbindung mit Pfeil 50"/>
          <p:cNvCxnSpPr/>
          <p:nvPr/>
        </p:nvCxnSpPr>
        <p:spPr>
          <a:xfrm flipV="1">
            <a:off x="2571750" y="3079988"/>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38" name="Textfeld 82"/>
          <p:cNvSpPr txBox="1">
            <a:spLocks noChangeArrowheads="1"/>
          </p:cNvSpPr>
          <p:nvPr/>
        </p:nvSpPr>
        <p:spPr bwMode="auto">
          <a:xfrm rot="21423095">
            <a:off x="2986840" y="2935753"/>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39" name="Textfeld 83"/>
          <p:cNvSpPr txBox="1">
            <a:spLocks noChangeArrowheads="1"/>
          </p:cNvSpPr>
          <p:nvPr/>
        </p:nvSpPr>
        <p:spPr bwMode="auto">
          <a:xfrm rot="4220439">
            <a:off x="4108409" y="3514397"/>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40" name="Textfeld 84"/>
          <p:cNvSpPr txBox="1">
            <a:spLocks noChangeArrowheads="1"/>
          </p:cNvSpPr>
          <p:nvPr/>
        </p:nvSpPr>
        <p:spPr bwMode="auto">
          <a:xfrm rot="20935062">
            <a:off x="1410505" y="3357136"/>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41" name="Textfeld 85"/>
          <p:cNvSpPr txBox="1">
            <a:spLocks noChangeArrowheads="1"/>
          </p:cNvSpPr>
          <p:nvPr/>
        </p:nvSpPr>
        <p:spPr bwMode="auto">
          <a:xfrm>
            <a:off x="2843213" y="3999150"/>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42" name="Gerade Verbindung mit Pfeil 55"/>
          <p:cNvCxnSpPr/>
          <p:nvPr/>
        </p:nvCxnSpPr>
        <p:spPr>
          <a:xfrm rot="10800000" flipV="1">
            <a:off x="2286000" y="4284900"/>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3" name="Gerade Verbindung mit Pfeil 56"/>
          <p:cNvCxnSpPr/>
          <p:nvPr/>
        </p:nvCxnSpPr>
        <p:spPr>
          <a:xfrm flipV="1">
            <a:off x="2286000" y="4356338"/>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44" name="Gerade Verbindung mit Pfeil 57"/>
          <p:cNvCxnSpPr/>
          <p:nvPr/>
        </p:nvCxnSpPr>
        <p:spPr>
          <a:xfrm>
            <a:off x="1571625" y="4284900"/>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5" name="Gerade Verbindung mit Pfeil 58"/>
          <p:cNvCxnSpPr/>
          <p:nvPr/>
        </p:nvCxnSpPr>
        <p:spPr>
          <a:xfrm rot="10800000">
            <a:off x="1571625" y="4213463"/>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46" name="Textfeld 107"/>
          <p:cNvSpPr txBox="1">
            <a:spLocks noChangeArrowheads="1"/>
          </p:cNvSpPr>
          <p:nvPr/>
        </p:nvSpPr>
        <p:spPr bwMode="auto">
          <a:xfrm>
            <a:off x="2814638" y="4427775"/>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47" name="Group 14"/>
          <p:cNvGrpSpPr>
            <a:grpSpLocks/>
          </p:cNvGrpSpPr>
          <p:nvPr/>
        </p:nvGrpSpPr>
        <p:grpSpPr bwMode="auto">
          <a:xfrm>
            <a:off x="2078038" y="3570525"/>
            <a:ext cx="482600" cy="390525"/>
            <a:chOff x="2990" y="3520"/>
            <a:chExt cx="304" cy="246"/>
          </a:xfrm>
        </p:grpSpPr>
        <p:sp>
          <p:nvSpPr>
            <p:cNvPr id="248"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4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0" name="Gerade Verbindung mit Pfeil 71"/>
          <p:cNvCxnSpPr/>
          <p:nvPr/>
        </p:nvCxnSpPr>
        <p:spPr>
          <a:xfrm>
            <a:off x="2714625" y="3356213"/>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1" name="Textfeld 76"/>
          <p:cNvSpPr txBox="1">
            <a:spLocks noChangeArrowheads="1"/>
          </p:cNvSpPr>
          <p:nvPr/>
        </p:nvSpPr>
        <p:spPr bwMode="auto">
          <a:xfrm rot="1247628">
            <a:off x="3014663" y="3408600"/>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52" name="Gerade Verbindung mit Pfeil 74"/>
          <p:cNvCxnSpPr/>
          <p:nvPr/>
        </p:nvCxnSpPr>
        <p:spPr>
          <a:xfrm>
            <a:off x="2500313" y="3784838"/>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3" name="Textfeld 171"/>
          <p:cNvSpPr txBox="1">
            <a:spLocks noChangeArrowheads="1"/>
          </p:cNvSpPr>
          <p:nvPr/>
        </p:nvSpPr>
        <p:spPr bwMode="auto">
          <a:xfrm rot="502928">
            <a:off x="3100388" y="3738800"/>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54" name="Gerade Verbindung mit Pfeil 76"/>
          <p:cNvCxnSpPr/>
          <p:nvPr/>
        </p:nvCxnSpPr>
        <p:spPr>
          <a:xfrm rot="10800000" flipV="1">
            <a:off x="1476378" y="3756262"/>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5" name="Textfeld 177"/>
          <p:cNvSpPr txBox="1">
            <a:spLocks noChangeArrowheads="1"/>
          </p:cNvSpPr>
          <p:nvPr/>
        </p:nvSpPr>
        <p:spPr bwMode="auto">
          <a:xfrm>
            <a:off x="1648822" y="3638839"/>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256" name="Gerade Verbindung mit Pfeil 104"/>
          <p:cNvCxnSpPr/>
          <p:nvPr/>
        </p:nvCxnSpPr>
        <p:spPr>
          <a:xfrm rot="16200000" flipH="1">
            <a:off x="4076700" y="3519726"/>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57" name="Gruppieren 116"/>
          <p:cNvGrpSpPr/>
          <p:nvPr/>
        </p:nvGrpSpPr>
        <p:grpSpPr>
          <a:xfrm>
            <a:off x="142875" y="5055135"/>
            <a:ext cx="8797925" cy="1150937"/>
            <a:chOff x="142875" y="5013920"/>
            <a:chExt cx="8797925" cy="1150937"/>
          </a:xfrm>
        </p:grpSpPr>
        <p:grpSp>
          <p:nvGrpSpPr>
            <p:cNvPr id="258" name="Gruppieren 87"/>
            <p:cNvGrpSpPr>
              <a:grpSpLocks/>
            </p:cNvGrpSpPr>
            <p:nvPr/>
          </p:nvGrpSpPr>
          <p:grpSpPr bwMode="auto">
            <a:xfrm>
              <a:off x="142875" y="5013920"/>
              <a:ext cx="1439863" cy="539750"/>
              <a:chOff x="2428860" y="5103578"/>
              <a:chExt cx="1440000" cy="540000"/>
            </a:xfrm>
          </p:grpSpPr>
          <p:sp>
            <p:nvSpPr>
              <p:cNvPr id="288"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9" name="Grafik 86" descr="steffen.jpg"/>
              <p:cNvPicPr>
                <a:picLocks noChangeAspect="1"/>
              </p:cNvPicPr>
              <p:nvPr/>
            </p:nvPicPr>
            <p:blipFill>
              <a:blip r:embed="rId2"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259" name="Gruppieren 103"/>
            <p:cNvGrpSpPr>
              <a:grpSpLocks/>
            </p:cNvGrpSpPr>
            <p:nvPr/>
          </p:nvGrpSpPr>
          <p:grpSpPr bwMode="auto">
            <a:xfrm>
              <a:off x="5214938" y="5625107"/>
              <a:ext cx="1439862" cy="539750"/>
              <a:chOff x="7000892" y="5103578"/>
              <a:chExt cx="1440000" cy="540000"/>
            </a:xfrm>
          </p:grpSpPr>
          <p:sp>
            <p:nvSpPr>
              <p:cNvPr id="286"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7" name="Grafik 101" descr="mohammed2.jpg"/>
              <p:cNvPicPr>
                <a:picLocks noChangeAspect="1"/>
              </p:cNvPicPr>
              <p:nvPr/>
            </p:nvPicPr>
            <p:blipFill>
              <a:blip r:embed="rId3"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260" name="Gruppieren 112"/>
            <p:cNvGrpSpPr>
              <a:grpSpLocks/>
            </p:cNvGrpSpPr>
            <p:nvPr/>
          </p:nvGrpSpPr>
          <p:grpSpPr bwMode="auto">
            <a:xfrm>
              <a:off x="7500938" y="5625107"/>
              <a:ext cx="1439862" cy="539750"/>
              <a:chOff x="4714876" y="5103578"/>
              <a:chExt cx="1440000" cy="540000"/>
            </a:xfrm>
          </p:grpSpPr>
          <p:sp>
            <p:nvSpPr>
              <p:cNvPr id="284"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85" name="Grafik 105" descr="raphael.jpg"/>
              <p:cNvPicPr>
                <a:picLocks noChangeAspect="1"/>
              </p:cNvPicPr>
              <p:nvPr/>
            </p:nvPicPr>
            <p:blipFill>
              <a:blip r:embed="rId4"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261" name="Gruppieren 114"/>
            <p:cNvGrpSpPr>
              <a:grpSpLocks/>
            </p:cNvGrpSpPr>
            <p:nvPr/>
          </p:nvGrpSpPr>
          <p:grpSpPr bwMode="auto">
            <a:xfrm>
              <a:off x="4714875" y="5013920"/>
              <a:ext cx="1439863" cy="539750"/>
              <a:chOff x="5214942" y="5715016"/>
              <a:chExt cx="1440000" cy="540000"/>
            </a:xfrm>
          </p:grpSpPr>
          <p:sp>
            <p:nvSpPr>
              <p:cNvPr id="282"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283" name="Grafik 106" descr="vinh.jpg"/>
              <p:cNvPicPr>
                <a:picLocks noChangeAspect="1"/>
              </p:cNvPicPr>
              <p:nvPr/>
            </p:nvPicPr>
            <p:blipFill>
              <a:blip r:embed="rId5"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262" name="Gruppieren 116"/>
            <p:cNvGrpSpPr>
              <a:grpSpLocks/>
            </p:cNvGrpSpPr>
            <p:nvPr/>
          </p:nvGrpSpPr>
          <p:grpSpPr bwMode="auto">
            <a:xfrm>
              <a:off x="714375" y="5625107"/>
              <a:ext cx="1439863" cy="539750"/>
              <a:chOff x="2928926" y="5715016"/>
              <a:chExt cx="1440000" cy="540000"/>
            </a:xfrm>
          </p:grpSpPr>
          <p:sp>
            <p:nvSpPr>
              <p:cNvPr id="280"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281" name="Grafik 115" descr="andy4.jpg"/>
              <p:cNvPicPr>
                <a:picLocks noChangeAspect="1"/>
              </p:cNvPicPr>
              <p:nvPr/>
            </p:nvPicPr>
            <p:blipFill>
              <a:blip r:embed="rId6"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263" name="Gruppieren 123"/>
            <p:cNvGrpSpPr>
              <a:grpSpLocks/>
            </p:cNvGrpSpPr>
            <p:nvPr/>
          </p:nvGrpSpPr>
          <p:grpSpPr bwMode="auto">
            <a:xfrm>
              <a:off x="2428875" y="5013920"/>
              <a:ext cx="1439863" cy="539750"/>
              <a:chOff x="642910" y="5715016"/>
              <a:chExt cx="1440000" cy="540000"/>
            </a:xfrm>
          </p:grpSpPr>
          <p:sp>
            <p:nvSpPr>
              <p:cNvPr id="278"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79" name="Grafik 122" descr="paul4.jpg"/>
              <p:cNvPicPr>
                <a:picLocks noChangeAspect="1"/>
              </p:cNvPicPr>
              <p:nvPr/>
            </p:nvPicPr>
            <p:blipFill>
              <a:blip r:embed="rId7"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264" name="Gruppieren 125"/>
            <p:cNvGrpSpPr>
              <a:grpSpLocks/>
            </p:cNvGrpSpPr>
            <p:nvPr/>
          </p:nvGrpSpPr>
          <p:grpSpPr bwMode="auto">
            <a:xfrm>
              <a:off x="2928938" y="5625107"/>
              <a:ext cx="1439862" cy="539750"/>
              <a:chOff x="142844" y="5103578"/>
              <a:chExt cx="1440000" cy="540000"/>
            </a:xfrm>
          </p:grpSpPr>
          <p:sp>
            <p:nvSpPr>
              <p:cNvPr id="276"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277" name="Grafik 124" descr="alex3.jpg"/>
              <p:cNvPicPr>
                <a:picLocks noChangeAspect="1"/>
              </p:cNvPicPr>
              <p:nvPr/>
            </p:nvPicPr>
            <p:blipFill>
              <a:blip r:embed="rId8"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265" name="Gruppieren 104"/>
            <p:cNvGrpSpPr>
              <a:grpSpLocks/>
            </p:cNvGrpSpPr>
            <p:nvPr/>
          </p:nvGrpSpPr>
          <p:grpSpPr bwMode="auto">
            <a:xfrm>
              <a:off x="7000875" y="5013920"/>
              <a:ext cx="1439863" cy="539750"/>
              <a:chOff x="7000892" y="5103578"/>
              <a:chExt cx="1440000" cy="540000"/>
            </a:xfrm>
          </p:grpSpPr>
          <p:sp>
            <p:nvSpPr>
              <p:cNvPr id="274"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75" name="Grafik 103" descr="Fechal.png"/>
              <p:cNvPicPr>
                <a:picLocks noChangeAspect="1"/>
              </p:cNvPicPr>
              <p:nvPr/>
            </p:nvPicPr>
            <p:blipFill>
              <a:blip r:embed="rId9" cstate="print"/>
              <a:srcRect/>
              <a:stretch>
                <a:fillRect/>
              </a:stretch>
            </p:blipFill>
            <p:spPr bwMode="auto">
              <a:xfrm>
                <a:off x="8027215" y="5141131"/>
                <a:ext cx="358597" cy="468000"/>
              </a:xfrm>
              <a:prstGeom prst="rect">
                <a:avLst/>
              </a:prstGeom>
              <a:noFill/>
              <a:ln w="9525">
                <a:noFill/>
                <a:miter lim="800000"/>
                <a:headEnd/>
                <a:tailEnd/>
              </a:ln>
            </p:spPr>
          </p:pic>
        </p:grpSp>
        <p:sp>
          <p:nvSpPr>
            <p:cNvPr id="266"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7"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8"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9"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0"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1"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2"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3"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290" name="Gerade Verbindung mit Pfeil 114"/>
          <p:cNvCxnSpPr/>
          <p:nvPr/>
        </p:nvCxnSpPr>
        <p:spPr>
          <a:xfrm rot="10800000">
            <a:off x="1150144" y="3551477"/>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aphicFrame>
        <p:nvGraphicFramePr>
          <p:cNvPr id="291" name="Inhaltsplatzhalter 7"/>
          <p:cNvGraphicFramePr>
            <a:graphicFrameLocks noGrp="1"/>
          </p:cNvGraphicFramePr>
          <p:nvPr>
            <p:ph idx="1"/>
            <p:extLst>
              <p:ext uri="{D42A27DB-BD31-4B8C-83A1-F6EECF244321}">
                <p14:modId xmlns:p14="http://schemas.microsoft.com/office/powerpoint/2010/main" val="4026067134"/>
              </p:ext>
            </p:extLst>
          </p:nvPr>
        </p:nvGraphicFramePr>
        <p:xfrm>
          <a:off x="1043608" y="1274256"/>
          <a:ext cx="4608512" cy="864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92" name="TextBox 29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9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9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720944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350856"/>
            <a:ext cx="8532812" cy="762000"/>
          </a:xfrm>
        </p:spPr>
        <p:txBody>
          <a:bodyPr/>
          <a:lstStyle/>
          <a:p>
            <a:r>
              <a:rPr lang="en-US" sz="2400" dirty="0" smtClean="0"/>
              <a:t>Plan Communication – Communication Strategy</a:t>
            </a:r>
            <a:endParaRPr lang="en-US" sz="2400" dirty="0"/>
          </a:p>
        </p:txBody>
      </p:sp>
      <p:graphicFrame>
        <p:nvGraphicFramePr>
          <p:cNvPr id="16" name="Tabelle 7"/>
          <p:cNvGraphicFramePr>
            <a:graphicFrameLocks noGrp="1"/>
          </p:cNvGraphicFramePr>
          <p:nvPr>
            <p:extLst>
              <p:ext uri="{D42A27DB-BD31-4B8C-83A1-F6EECF244321}">
                <p14:modId xmlns:p14="http://schemas.microsoft.com/office/powerpoint/2010/main" val="3767804925"/>
              </p:ext>
            </p:extLst>
          </p:nvPr>
        </p:nvGraphicFramePr>
        <p:xfrm>
          <a:off x="179512" y="2130447"/>
          <a:ext cx="7416824" cy="4254545"/>
        </p:xfrm>
        <a:graphic>
          <a:graphicData uri="http://schemas.openxmlformats.org/drawingml/2006/table">
            <a:tbl>
              <a:tblPr firstRow="1" bandRow="1"/>
              <a:tblGrid>
                <a:gridCol w="2361822"/>
                <a:gridCol w="2203191"/>
                <a:gridCol w="2851811"/>
              </a:tblGrid>
              <a:tr h="54852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Schedule / event</a:t>
                      </a:r>
                      <a:endParaRPr lang="de-DE" sz="1600" b="1">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media</a:t>
                      </a:r>
                      <a:endParaRPr lang="de-DE" sz="1600" b="1"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Stand-up</a:t>
                      </a:r>
                      <a:r>
                        <a:rPr lang="en-US" sz="1600" baseline="30000"/>
                        <a:t>a</a:t>
                      </a:r>
                      <a:r>
                        <a:rPr lang="en-US" sz="1600"/>
                        <a:t> / </a:t>
                      </a:r>
                      <a:br>
                        <a:rPr lang="en-US" sz="1600"/>
                      </a:br>
                      <a:r>
                        <a:rPr lang="en-US" sz="1600"/>
                        <a:t>Wrap-up</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Every morning / evening</a:t>
                      </a:r>
                      <a:endParaRPr lang="de-DE" sz="1600" dirty="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Planning game</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Start of iteration</a:t>
                      </a:r>
                      <a:br>
                        <a:rPr lang="en-US" sz="1600"/>
                      </a:br>
                      <a:r>
                        <a:rPr lang="en-US" sz="1600"/>
                        <a:t>(~ every 2. day)</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mind map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iteration</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Iteration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user </a:t>
                      </a:r>
                      <a:r>
                        <a:rPr lang="en-US" sz="1600" dirty="0" err="1"/>
                        <a:t>stories</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User story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collaboration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call/chat and desktop sharing</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coordination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call / chat </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3367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a:t>
                      </a:r>
                      <a:r>
                        <a:rPr lang="en-US" sz="1600" dirty="0" err="1"/>
                        <a:t>update</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Status change</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graphicFrame>
        <p:nvGraphicFramePr>
          <p:cNvPr id="17" name="Inhaltsplatzhalter 7"/>
          <p:cNvGraphicFramePr>
            <a:graphicFrameLocks noGrp="1"/>
          </p:cNvGraphicFramePr>
          <p:nvPr>
            <p:ph idx="1"/>
            <p:extLst>
              <p:ext uri="{D42A27DB-BD31-4B8C-83A1-F6EECF244321}">
                <p14:modId xmlns:p14="http://schemas.microsoft.com/office/powerpoint/2010/main" val="3760549959"/>
              </p:ext>
            </p:extLst>
          </p:nvPr>
        </p:nvGraphicFramePr>
        <p:xfrm>
          <a:off x="179512" y="1056400"/>
          <a:ext cx="460851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hteck 8"/>
          <p:cNvSpPr/>
          <p:nvPr/>
        </p:nvSpPr>
        <p:spPr>
          <a:xfrm>
            <a:off x="179512" y="6061016"/>
            <a:ext cx="7416000" cy="323976"/>
          </a:xfrm>
          <a:prstGeom prst="rect">
            <a:avLst/>
          </a:prstGeom>
          <a:no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Textfeld 9"/>
          <p:cNvSpPr txBox="1"/>
          <p:nvPr/>
        </p:nvSpPr>
        <p:spPr>
          <a:xfrm>
            <a:off x="7526248" y="5232864"/>
            <a:ext cx="1665841" cy="101566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prepare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conformance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analysis</a:t>
            </a:r>
            <a:endParaRPr kumimoji="0" lang="en-US" sz="2000" b="0" i="0" u="none" strike="noStrike" kern="0" cap="none" spc="0" normalizeH="0" baseline="0" noProof="0" dirty="0">
              <a:ln>
                <a:noFill/>
              </a:ln>
              <a:solidFill>
                <a:srgbClr val="C0504D"/>
              </a:solidFill>
              <a:effectLst>
                <a:outerShdw blurRad="38100" dist="38100" dir="2700000" algn="tl">
                  <a:srgbClr val="000000">
                    <a:alpha val="43137"/>
                  </a:srgbClr>
                </a:outerShdw>
              </a:effectLst>
              <a:uLnTx/>
              <a:uFillTx/>
            </a:endParaRPr>
          </a:p>
        </p:txBody>
      </p:sp>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156305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7"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8" name="Rechteck 38"/>
          <p:cNvSpPr/>
          <p:nvPr/>
        </p:nvSpPr>
        <p:spPr>
          <a:xfrm>
            <a:off x="3203848" y="1988840"/>
            <a:ext cx="5328592" cy="54000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Rechteck 39"/>
          <p:cNvSpPr/>
          <p:nvPr/>
        </p:nvSpPr>
        <p:spPr>
          <a:xfrm>
            <a:off x="3203848" y="3789040"/>
            <a:ext cx="5328592" cy="72008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0" name="Rechteck 40"/>
          <p:cNvSpPr/>
          <p:nvPr/>
        </p:nvSpPr>
        <p:spPr>
          <a:xfrm>
            <a:off x="3203848" y="2636912"/>
            <a:ext cx="5328592" cy="1008112"/>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1" name="Rechteck 41"/>
          <p:cNvSpPr/>
          <p:nvPr/>
        </p:nvSpPr>
        <p:spPr>
          <a:xfrm>
            <a:off x="3203848" y="4653136"/>
            <a:ext cx="5328592" cy="1476000"/>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2" name="TextBox 2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611053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89123" y="675481"/>
            <a:ext cx="7761287" cy="398463"/>
          </a:xfrm>
        </p:spPr>
        <p:txBody>
          <a:bodyPr/>
          <a:lstStyle/>
          <a:p>
            <a:r>
              <a:rPr lang="en-US" dirty="0" smtClean="0"/>
              <a:t>Feedback in XP</a:t>
            </a:r>
          </a:p>
        </p:txBody>
      </p:sp>
      <p:grpSp>
        <p:nvGrpSpPr>
          <p:cNvPr id="2" name="Group 3"/>
          <p:cNvGrpSpPr>
            <a:grpSpLocks/>
          </p:cNvGrpSpPr>
          <p:nvPr/>
        </p:nvGrpSpPr>
        <p:grpSpPr bwMode="auto">
          <a:xfrm>
            <a:off x="631825" y="1300163"/>
            <a:ext cx="7167563" cy="5278437"/>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en-US"/>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en-US"/>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en-US"/>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en-US"/>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en-US"/>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en-US"/>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en-US" sz="1600" i="0" smtClean="0"/>
                <a:t>Release Plan</a:t>
              </a:r>
              <a:endParaRPr lang="en-US" sz="1600" i="0"/>
            </a:p>
          </p:txBody>
        </p:sp>
        <p:sp>
          <p:nvSpPr>
            <p:cNvPr id="104460" name="Text Box 11"/>
            <p:cNvSpPr txBox="1">
              <a:spLocks noChangeArrowheads="1"/>
            </p:cNvSpPr>
            <p:nvPr/>
          </p:nvSpPr>
          <p:spPr bwMode="auto">
            <a:xfrm>
              <a:off x="2448" y="1104"/>
              <a:ext cx="952" cy="212"/>
            </a:xfrm>
            <a:prstGeom prst="rect">
              <a:avLst/>
            </a:prstGeom>
            <a:solidFill>
              <a:schemeClr val="bg1"/>
            </a:solidFill>
            <a:ln w="9525">
              <a:noFill/>
              <a:miter lim="800000"/>
              <a:headEnd/>
              <a:tailEnd/>
            </a:ln>
          </p:spPr>
          <p:txBody>
            <a:bodyPr wrap="none">
              <a:spAutoFit/>
            </a:bodyPr>
            <a:lstStyle/>
            <a:p>
              <a:pPr algn="l"/>
              <a:r>
                <a:rPr lang="en-US" sz="1600" i="0" smtClean="0"/>
                <a:t>Iteration Plan</a:t>
              </a:r>
              <a:endParaRPr lang="en-US" sz="1600" i="0"/>
            </a:p>
          </p:txBody>
        </p:sp>
        <p:sp>
          <p:nvSpPr>
            <p:cNvPr id="104461" name="Text Box 12"/>
            <p:cNvSpPr txBox="1">
              <a:spLocks noChangeArrowheads="1"/>
            </p:cNvSpPr>
            <p:nvPr/>
          </p:nvSpPr>
          <p:spPr bwMode="auto">
            <a:xfrm>
              <a:off x="2448" y="1344"/>
              <a:ext cx="1248" cy="212"/>
            </a:xfrm>
            <a:prstGeom prst="rect">
              <a:avLst/>
            </a:prstGeom>
            <a:solidFill>
              <a:schemeClr val="bg1"/>
            </a:solidFill>
            <a:ln w="9525">
              <a:noFill/>
              <a:miter lim="800000"/>
              <a:headEnd/>
              <a:tailEnd/>
            </a:ln>
          </p:spPr>
          <p:txBody>
            <a:bodyPr wrap="none">
              <a:spAutoFit/>
            </a:bodyPr>
            <a:lstStyle/>
            <a:p>
              <a:pPr algn="l"/>
              <a:r>
                <a:rPr lang="en-US" sz="1600" i="0" smtClean="0"/>
                <a:t>Stand Up Meeting</a:t>
              </a:r>
              <a:endParaRPr lang="en-US" sz="1600" i="0"/>
            </a:p>
          </p:txBody>
        </p:sp>
        <p:sp>
          <p:nvSpPr>
            <p:cNvPr id="104462" name="Text Box 13"/>
            <p:cNvSpPr txBox="1">
              <a:spLocks noChangeArrowheads="1"/>
            </p:cNvSpPr>
            <p:nvPr/>
          </p:nvSpPr>
          <p:spPr bwMode="auto">
            <a:xfrm>
              <a:off x="2640" y="1632"/>
              <a:ext cx="1123" cy="212"/>
            </a:xfrm>
            <a:prstGeom prst="rect">
              <a:avLst/>
            </a:prstGeom>
            <a:solidFill>
              <a:schemeClr val="bg1"/>
            </a:solidFill>
            <a:ln w="9525">
              <a:noFill/>
              <a:miter lim="800000"/>
              <a:headEnd/>
              <a:tailEnd/>
            </a:ln>
          </p:spPr>
          <p:txBody>
            <a:bodyPr wrap="none">
              <a:spAutoFit/>
            </a:bodyPr>
            <a:lstStyle/>
            <a:p>
              <a:pPr algn="l"/>
              <a:r>
                <a:rPr lang="en-US" sz="1600" i="0" smtClean="0"/>
                <a:t>Pair Negotiation</a:t>
              </a:r>
              <a:endParaRPr lang="en-US" sz="1600" i="0"/>
            </a:p>
          </p:txBody>
        </p:sp>
        <p:sp>
          <p:nvSpPr>
            <p:cNvPr id="104463" name="Text Box 14"/>
            <p:cNvSpPr txBox="1">
              <a:spLocks noChangeArrowheads="1"/>
            </p:cNvSpPr>
            <p:nvPr/>
          </p:nvSpPr>
          <p:spPr bwMode="auto">
            <a:xfrm>
              <a:off x="2784" y="1872"/>
              <a:ext cx="669" cy="212"/>
            </a:xfrm>
            <a:prstGeom prst="rect">
              <a:avLst/>
            </a:prstGeom>
            <a:solidFill>
              <a:schemeClr val="bg1"/>
            </a:solidFill>
            <a:ln w="9525">
              <a:noFill/>
              <a:miter lim="800000"/>
              <a:headEnd/>
              <a:tailEnd/>
            </a:ln>
          </p:spPr>
          <p:txBody>
            <a:bodyPr wrap="none">
              <a:spAutoFit/>
            </a:bodyPr>
            <a:lstStyle/>
            <a:p>
              <a:pPr algn="l"/>
              <a:r>
                <a:rPr lang="en-US" sz="1600" i="0" smtClean="0"/>
                <a:t>Unit Test</a:t>
              </a:r>
              <a:endParaRPr lang="en-US" sz="1600" i="0"/>
            </a:p>
          </p:txBody>
        </p:sp>
        <p:sp>
          <p:nvSpPr>
            <p:cNvPr id="104464" name="Text Box 15"/>
            <p:cNvSpPr txBox="1">
              <a:spLocks noChangeArrowheads="1"/>
            </p:cNvSpPr>
            <p:nvPr/>
          </p:nvSpPr>
          <p:spPr bwMode="auto">
            <a:xfrm>
              <a:off x="3024" y="2112"/>
              <a:ext cx="1256" cy="212"/>
            </a:xfrm>
            <a:prstGeom prst="rect">
              <a:avLst/>
            </a:prstGeom>
            <a:solidFill>
              <a:schemeClr val="bg1"/>
            </a:solidFill>
            <a:ln w="9525">
              <a:noFill/>
              <a:miter lim="800000"/>
              <a:headEnd/>
              <a:tailEnd/>
            </a:ln>
          </p:spPr>
          <p:txBody>
            <a:bodyPr wrap="none">
              <a:spAutoFit/>
            </a:bodyPr>
            <a:lstStyle/>
            <a:p>
              <a:pPr algn="l"/>
              <a:r>
                <a:rPr lang="en-US" sz="1600" i="0" smtClean="0"/>
                <a:t>Pair Programming</a:t>
              </a:r>
              <a:endParaRPr lang="en-US" sz="1600" i="0"/>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sp>
          <p:nvSpPr>
            <p:cNvPr id="104471" name="Text Box 34"/>
            <p:cNvSpPr txBox="1">
              <a:spLocks noChangeArrowheads="1"/>
            </p:cNvSpPr>
            <p:nvPr/>
          </p:nvSpPr>
          <p:spPr bwMode="auto">
            <a:xfrm>
              <a:off x="1536" y="960"/>
              <a:ext cx="516" cy="212"/>
            </a:xfrm>
            <a:prstGeom prst="rect">
              <a:avLst/>
            </a:prstGeom>
            <a:solidFill>
              <a:schemeClr val="bg1"/>
            </a:solidFill>
            <a:ln w="9525">
              <a:noFill/>
              <a:miter lim="800000"/>
              <a:headEnd/>
              <a:tailEnd/>
            </a:ln>
          </p:spPr>
          <p:txBody>
            <a:bodyPr wrap="none">
              <a:spAutoFit/>
            </a:bodyPr>
            <a:lstStyle/>
            <a:p>
              <a:pPr algn="l"/>
              <a:r>
                <a:rPr lang="en-US" sz="1600" i="0" smtClean="0"/>
                <a:t>Month</a:t>
              </a:r>
              <a:endParaRPr lang="en-US" sz="1600" i="0"/>
            </a:p>
          </p:txBody>
        </p:sp>
        <p:sp>
          <p:nvSpPr>
            <p:cNvPr id="104472" name="Text Box 35"/>
            <p:cNvSpPr txBox="1">
              <a:spLocks noChangeArrowheads="1"/>
            </p:cNvSpPr>
            <p:nvPr/>
          </p:nvSpPr>
          <p:spPr bwMode="auto">
            <a:xfrm>
              <a:off x="1392" y="1344"/>
              <a:ext cx="552" cy="212"/>
            </a:xfrm>
            <a:prstGeom prst="rect">
              <a:avLst/>
            </a:prstGeom>
            <a:solidFill>
              <a:schemeClr val="bg1"/>
            </a:solidFill>
            <a:ln w="9525">
              <a:noFill/>
              <a:miter lim="800000"/>
              <a:headEnd/>
              <a:tailEnd/>
            </a:ln>
          </p:spPr>
          <p:txBody>
            <a:bodyPr wrap="none">
              <a:spAutoFit/>
            </a:bodyPr>
            <a:lstStyle/>
            <a:p>
              <a:pPr algn="l"/>
              <a:r>
                <a:rPr lang="en-US" sz="1600" i="0" smtClean="0"/>
                <a:t>Weeks</a:t>
              </a:r>
              <a:endParaRPr lang="en-US" sz="1600" i="0"/>
            </a:p>
          </p:txBody>
        </p:sp>
        <p:sp>
          <p:nvSpPr>
            <p:cNvPr id="104473" name="Text Box 36"/>
            <p:cNvSpPr txBox="1">
              <a:spLocks noChangeArrowheads="1"/>
            </p:cNvSpPr>
            <p:nvPr/>
          </p:nvSpPr>
          <p:spPr bwMode="auto">
            <a:xfrm>
              <a:off x="1200" y="1824"/>
              <a:ext cx="656" cy="212"/>
            </a:xfrm>
            <a:prstGeom prst="rect">
              <a:avLst/>
            </a:prstGeom>
            <a:solidFill>
              <a:schemeClr val="bg1"/>
            </a:solidFill>
            <a:ln w="9525">
              <a:noFill/>
              <a:miter lim="800000"/>
              <a:headEnd/>
              <a:tailEnd/>
            </a:ln>
          </p:spPr>
          <p:txBody>
            <a:bodyPr wrap="none">
              <a:spAutoFit/>
            </a:bodyPr>
            <a:lstStyle/>
            <a:p>
              <a:pPr algn="l"/>
              <a:r>
                <a:rPr lang="en-US" sz="1600" i="0" smtClean="0"/>
                <a:t>One day</a:t>
              </a:r>
              <a:endParaRPr lang="en-US" sz="1600" i="0"/>
            </a:p>
          </p:txBody>
        </p:sp>
        <p:sp>
          <p:nvSpPr>
            <p:cNvPr id="104474" name="Text Box 37"/>
            <p:cNvSpPr txBox="1">
              <a:spLocks noChangeArrowheads="1"/>
            </p:cNvSpPr>
            <p:nvPr/>
          </p:nvSpPr>
          <p:spPr bwMode="auto">
            <a:xfrm>
              <a:off x="1392" y="2160"/>
              <a:ext cx="500" cy="212"/>
            </a:xfrm>
            <a:prstGeom prst="rect">
              <a:avLst/>
            </a:prstGeom>
            <a:solidFill>
              <a:schemeClr val="bg1"/>
            </a:solidFill>
            <a:ln w="9525">
              <a:noFill/>
              <a:miter lim="800000"/>
              <a:headEnd/>
              <a:tailEnd/>
            </a:ln>
          </p:spPr>
          <p:txBody>
            <a:bodyPr wrap="none">
              <a:spAutoFit/>
            </a:bodyPr>
            <a:lstStyle/>
            <a:p>
              <a:pPr algn="l"/>
              <a:r>
                <a:rPr lang="en-US" sz="1600" i="0" smtClean="0"/>
                <a:t>Hours</a:t>
              </a:r>
              <a:endParaRPr lang="en-US" sz="1600" i="0"/>
            </a:p>
          </p:txBody>
        </p:sp>
        <p:sp>
          <p:nvSpPr>
            <p:cNvPr id="104475" name="Text Box 38"/>
            <p:cNvSpPr txBox="1">
              <a:spLocks noChangeArrowheads="1"/>
            </p:cNvSpPr>
            <p:nvPr/>
          </p:nvSpPr>
          <p:spPr bwMode="auto">
            <a:xfrm>
              <a:off x="1680" y="2400"/>
              <a:ext cx="617" cy="212"/>
            </a:xfrm>
            <a:prstGeom prst="rect">
              <a:avLst/>
            </a:prstGeom>
            <a:solidFill>
              <a:schemeClr val="bg1"/>
            </a:solidFill>
            <a:ln w="9525">
              <a:noFill/>
              <a:miter lim="800000"/>
              <a:headEnd/>
              <a:tailEnd/>
            </a:ln>
          </p:spPr>
          <p:txBody>
            <a:bodyPr wrap="none">
              <a:spAutoFit/>
            </a:bodyPr>
            <a:lstStyle/>
            <a:p>
              <a:pPr algn="l"/>
              <a:r>
                <a:rPr lang="en-US" sz="1600" i="0" smtClean="0"/>
                <a:t>Minutes</a:t>
              </a:r>
              <a:endParaRPr lang="en-US" sz="1600" i="0"/>
            </a:p>
          </p:txBody>
        </p:sp>
        <p:sp>
          <p:nvSpPr>
            <p:cNvPr id="104476" name="Text Box 39"/>
            <p:cNvSpPr txBox="1">
              <a:spLocks noChangeArrowheads="1"/>
            </p:cNvSpPr>
            <p:nvPr/>
          </p:nvSpPr>
          <p:spPr bwMode="auto">
            <a:xfrm>
              <a:off x="2352" y="2544"/>
              <a:ext cx="672" cy="212"/>
            </a:xfrm>
            <a:prstGeom prst="rect">
              <a:avLst/>
            </a:prstGeom>
            <a:solidFill>
              <a:schemeClr val="bg1"/>
            </a:solidFill>
            <a:ln w="9525">
              <a:noFill/>
              <a:miter lim="800000"/>
              <a:headEnd/>
              <a:tailEnd/>
            </a:ln>
          </p:spPr>
          <p:txBody>
            <a:bodyPr wrap="none">
              <a:spAutoFit/>
            </a:bodyPr>
            <a:lstStyle/>
            <a:p>
              <a:pPr algn="l"/>
              <a:r>
                <a:rPr lang="en-US" sz="1600" i="0" smtClean="0"/>
                <a:t>Seconds</a:t>
              </a:r>
              <a:endParaRPr lang="en-US" sz="1600" i="0"/>
            </a:p>
          </p:txBody>
        </p:sp>
      </p:grpSp>
      <p:sp>
        <p:nvSpPr>
          <p:cNvPr id="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596122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5"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3806661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Case Study – Communication Overview</a:t>
            </a:r>
            <a:endParaRPr lang="en-US" sz="2800" dirty="0"/>
          </a:p>
        </p:txBody>
      </p:sp>
      <p:graphicFrame>
        <p:nvGraphicFramePr>
          <p:cNvPr id="13" name="Diagramm 6"/>
          <p:cNvGraphicFramePr/>
          <p:nvPr>
            <p:extLst>
              <p:ext uri="{D42A27DB-BD31-4B8C-83A1-F6EECF244321}">
                <p14:modId xmlns:p14="http://schemas.microsoft.com/office/powerpoint/2010/main" val="3637306239"/>
              </p:ext>
            </p:extLst>
          </p:nvPr>
        </p:nvGraphicFramePr>
        <p:xfrm>
          <a:off x="107504" y="1378677"/>
          <a:ext cx="6226249" cy="2736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Diagramm 8"/>
          <p:cNvGraphicFramePr/>
          <p:nvPr>
            <p:extLst>
              <p:ext uri="{D42A27DB-BD31-4B8C-83A1-F6EECF244321}">
                <p14:modId xmlns:p14="http://schemas.microsoft.com/office/powerpoint/2010/main" val="1424901210"/>
              </p:ext>
            </p:extLst>
          </p:nvPr>
        </p:nvGraphicFramePr>
        <p:xfrm>
          <a:off x="3491880" y="3798200"/>
          <a:ext cx="5508104" cy="295312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55620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hteck 7"/>
          <p:cNvSpPr/>
          <p:nvPr/>
        </p:nvSpPr>
        <p:spPr>
          <a:xfrm>
            <a:off x="5927669" y="847222"/>
            <a:ext cx="1197125" cy="5582054"/>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ysClr val="window" lastClr="FFFFFF"/>
              </a:solidFill>
              <a:effectLst/>
              <a:uLnTx/>
              <a:uFillTx/>
              <a:latin typeface="Arial"/>
              <a:ea typeface="+mn-ea"/>
              <a:cs typeface="+mn-cs"/>
            </a:endParaRPr>
          </a:p>
        </p:txBody>
      </p:sp>
      <p:cxnSp>
        <p:nvCxnSpPr>
          <p:cNvPr id="350" name="Gerade Verbindung 8"/>
          <p:cNvCxnSpPr/>
          <p:nvPr/>
        </p:nvCxnSpPr>
        <p:spPr>
          <a:xfrm>
            <a:off x="540607" y="1405427"/>
            <a:ext cx="7781312" cy="0"/>
          </a:xfrm>
          <a:prstGeom prst="line">
            <a:avLst/>
          </a:prstGeom>
          <a:noFill/>
          <a:ln w="9525" cap="flat" cmpd="sng" algn="ctr">
            <a:solidFill>
              <a:sysClr val="windowText" lastClr="000000">
                <a:shade val="95000"/>
                <a:satMod val="105000"/>
              </a:sysClr>
            </a:solidFill>
            <a:prstDash val="solid"/>
          </a:ln>
          <a:effectLst/>
        </p:spPr>
      </p:cxnSp>
      <p:cxnSp>
        <p:nvCxnSpPr>
          <p:cNvPr id="351" name="Gerade Verbindung 9"/>
          <p:cNvCxnSpPr/>
          <p:nvPr/>
        </p:nvCxnSpPr>
        <p:spPr>
          <a:xfrm rot="5400000">
            <a:off x="-1651858"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52" name="Gerade Verbindung 10"/>
          <p:cNvCxnSpPr/>
          <p:nvPr/>
        </p:nvCxnSpPr>
        <p:spPr>
          <a:xfrm>
            <a:off x="540607" y="1963633"/>
            <a:ext cx="7781312" cy="0"/>
          </a:xfrm>
          <a:prstGeom prst="line">
            <a:avLst/>
          </a:prstGeom>
          <a:noFill/>
          <a:ln w="9525" cap="flat" cmpd="sng" algn="ctr">
            <a:solidFill>
              <a:sysClr val="window" lastClr="FFFFFF">
                <a:lumMod val="75000"/>
              </a:sysClr>
            </a:solidFill>
            <a:prstDash val="solid"/>
          </a:ln>
          <a:effectLst/>
        </p:spPr>
      </p:cxnSp>
      <p:cxnSp>
        <p:nvCxnSpPr>
          <p:cNvPr id="353" name="Gerade Verbindung 11"/>
          <p:cNvCxnSpPr/>
          <p:nvPr/>
        </p:nvCxnSpPr>
        <p:spPr>
          <a:xfrm>
            <a:off x="540607" y="2521838"/>
            <a:ext cx="7781312" cy="0"/>
          </a:xfrm>
          <a:prstGeom prst="line">
            <a:avLst/>
          </a:prstGeom>
          <a:noFill/>
          <a:ln w="9525" cap="flat" cmpd="sng" algn="ctr">
            <a:solidFill>
              <a:sysClr val="window" lastClr="FFFFFF">
                <a:lumMod val="75000"/>
              </a:sysClr>
            </a:solidFill>
            <a:prstDash val="solid"/>
          </a:ln>
          <a:effectLst/>
        </p:spPr>
      </p:cxnSp>
      <p:cxnSp>
        <p:nvCxnSpPr>
          <p:cNvPr id="354" name="Gerade Verbindung 12"/>
          <p:cNvCxnSpPr/>
          <p:nvPr/>
        </p:nvCxnSpPr>
        <p:spPr>
          <a:xfrm>
            <a:off x="540607" y="3080044"/>
            <a:ext cx="7781312" cy="0"/>
          </a:xfrm>
          <a:prstGeom prst="line">
            <a:avLst/>
          </a:prstGeom>
          <a:noFill/>
          <a:ln w="9525" cap="flat" cmpd="sng" algn="ctr">
            <a:solidFill>
              <a:sysClr val="window" lastClr="FFFFFF">
                <a:lumMod val="75000"/>
              </a:sysClr>
            </a:solidFill>
            <a:prstDash val="solid"/>
          </a:ln>
          <a:effectLst/>
        </p:spPr>
      </p:cxnSp>
      <p:cxnSp>
        <p:nvCxnSpPr>
          <p:cNvPr id="355" name="Gerade Verbindung 13"/>
          <p:cNvCxnSpPr/>
          <p:nvPr/>
        </p:nvCxnSpPr>
        <p:spPr>
          <a:xfrm>
            <a:off x="540607" y="3638249"/>
            <a:ext cx="7781312" cy="0"/>
          </a:xfrm>
          <a:prstGeom prst="line">
            <a:avLst/>
          </a:prstGeom>
          <a:noFill/>
          <a:ln w="9525" cap="flat" cmpd="sng" algn="ctr">
            <a:solidFill>
              <a:sysClr val="window" lastClr="FFFFFF">
                <a:lumMod val="75000"/>
              </a:sysClr>
            </a:solidFill>
            <a:prstDash val="solid"/>
          </a:ln>
          <a:effectLst/>
        </p:spPr>
      </p:cxnSp>
      <p:cxnSp>
        <p:nvCxnSpPr>
          <p:cNvPr id="356" name="Gerade Verbindung 14"/>
          <p:cNvCxnSpPr/>
          <p:nvPr/>
        </p:nvCxnSpPr>
        <p:spPr>
          <a:xfrm>
            <a:off x="540607" y="4196455"/>
            <a:ext cx="7781312" cy="0"/>
          </a:xfrm>
          <a:prstGeom prst="line">
            <a:avLst/>
          </a:prstGeom>
          <a:noFill/>
          <a:ln w="9525" cap="flat" cmpd="sng" algn="ctr">
            <a:solidFill>
              <a:sysClr val="window" lastClr="FFFFFF">
                <a:lumMod val="75000"/>
              </a:sysClr>
            </a:solidFill>
            <a:prstDash val="solid"/>
          </a:ln>
          <a:effectLst/>
        </p:spPr>
      </p:cxnSp>
      <p:cxnSp>
        <p:nvCxnSpPr>
          <p:cNvPr id="357" name="Gerade Verbindung 15"/>
          <p:cNvCxnSpPr/>
          <p:nvPr/>
        </p:nvCxnSpPr>
        <p:spPr>
          <a:xfrm>
            <a:off x="540607" y="4754660"/>
            <a:ext cx="7781312" cy="0"/>
          </a:xfrm>
          <a:prstGeom prst="line">
            <a:avLst/>
          </a:prstGeom>
          <a:noFill/>
          <a:ln w="9525" cap="flat" cmpd="sng" algn="ctr">
            <a:solidFill>
              <a:sysClr val="window" lastClr="FFFFFF">
                <a:lumMod val="75000"/>
              </a:sysClr>
            </a:solidFill>
            <a:prstDash val="solid"/>
          </a:ln>
          <a:effectLst/>
        </p:spPr>
      </p:cxnSp>
      <p:cxnSp>
        <p:nvCxnSpPr>
          <p:cNvPr id="358" name="Gerade Verbindung 16"/>
          <p:cNvCxnSpPr/>
          <p:nvPr/>
        </p:nvCxnSpPr>
        <p:spPr>
          <a:xfrm>
            <a:off x="540607" y="5312865"/>
            <a:ext cx="7781312" cy="0"/>
          </a:xfrm>
          <a:prstGeom prst="line">
            <a:avLst/>
          </a:prstGeom>
          <a:noFill/>
          <a:ln w="9525" cap="flat" cmpd="sng" algn="ctr">
            <a:solidFill>
              <a:sysClr val="window" lastClr="FFFFFF">
                <a:lumMod val="75000"/>
              </a:sysClr>
            </a:solidFill>
            <a:prstDash val="solid"/>
          </a:ln>
          <a:effectLst/>
        </p:spPr>
      </p:cxnSp>
      <p:cxnSp>
        <p:nvCxnSpPr>
          <p:cNvPr id="359" name="Gerade Verbindung 17"/>
          <p:cNvCxnSpPr/>
          <p:nvPr/>
        </p:nvCxnSpPr>
        <p:spPr>
          <a:xfrm>
            <a:off x="540607" y="5871071"/>
            <a:ext cx="7781312" cy="0"/>
          </a:xfrm>
          <a:prstGeom prst="line">
            <a:avLst/>
          </a:prstGeom>
          <a:noFill/>
          <a:ln w="9525" cap="flat" cmpd="sng" algn="ctr">
            <a:solidFill>
              <a:sysClr val="window" lastClr="FFFFFF">
                <a:lumMod val="75000"/>
              </a:sysClr>
            </a:solidFill>
            <a:prstDash val="solid"/>
          </a:ln>
          <a:effectLst/>
        </p:spPr>
      </p:cxnSp>
      <p:cxnSp>
        <p:nvCxnSpPr>
          <p:cNvPr id="360" name="Gerade Verbindung 18"/>
          <p:cNvCxnSpPr/>
          <p:nvPr/>
        </p:nvCxnSpPr>
        <p:spPr>
          <a:xfrm>
            <a:off x="540607" y="6429276"/>
            <a:ext cx="7781312" cy="0"/>
          </a:xfrm>
          <a:prstGeom prst="line">
            <a:avLst/>
          </a:prstGeom>
          <a:noFill/>
          <a:ln w="9525" cap="flat" cmpd="sng" algn="ctr">
            <a:solidFill>
              <a:sysClr val="windowText" lastClr="000000">
                <a:shade val="95000"/>
                <a:satMod val="105000"/>
              </a:sysClr>
            </a:solidFill>
            <a:prstDash val="solid"/>
          </a:ln>
          <a:effectLst/>
        </p:spPr>
      </p:cxnSp>
      <p:sp>
        <p:nvSpPr>
          <p:cNvPr id="361" name="Textfeld 19"/>
          <p:cNvSpPr txBox="1"/>
          <p:nvPr/>
        </p:nvSpPr>
        <p:spPr>
          <a:xfrm>
            <a:off x="675784" y="1405427"/>
            <a:ext cx="347851"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9:00</a:t>
            </a:r>
            <a:endParaRPr kumimoji="0" lang="en-US" sz="1400" b="0" i="0" u="none" strike="noStrike" kern="0" cap="none" spc="0" normalizeH="0" baseline="0" noProof="0">
              <a:ln>
                <a:noFill/>
              </a:ln>
              <a:solidFill>
                <a:sysClr val="windowText" lastClr="000000"/>
              </a:solidFill>
              <a:effectLst/>
              <a:uLnTx/>
              <a:uFillTx/>
            </a:endParaRPr>
          </a:p>
        </p:txBody>
      </p:sp>
      <p:sp>
        <p:nvSpPr>
          <p:cNvPr id="362" name="Textfeld 20"/>
          <p:cNvSpPr txBox="1"/>
          <p:nvPr/>
        </p:nvSpPr>
        <p:spPr>
          <a:xfrm>
            <a:off x="576397" y="1963633"/>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10:00</a:t>
            </a:r>
            <a:endParaRPr kumimoji="0" lang="en-US" sz="1400" b="0" i="0" u="none" strike="noStrike" kern="0" cap="none" spc="0" normalizeH="0" baseline="0" noProof="0">
              <a:ln>
                <a:noFill/>
              </a:ln>
              <a:solidFill>
                <a:sysClr val="windowText" lastClr="000000"/>
              </a:solidFill>
              <a:effectLst/>
              <a:uLnTx/>
              <a:uFillTx/>
            </a:endParaRPr>
          </a:p>
        </p:txBody>
      </p:sp>
      <p:sp>
        <p:nvSpPr>
          <p:cNvPr id="363" name="Textfeld 21"/>
          <p:cNvSpPr txBox="1"/>
          <p:nvPr/>
        </p:nvSpPr>
        <p:spPr>
          <a:xfrm>
            <a:off x="589734" y="2521838"/>
            <a:ext cx="433900"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11:00</a:t>
            </a:r>
            <a:endParaRPr kumimoji="0" lang="en-US" sz="1400" b="0" i="0" u="none" strike="noStrike" kern="0" cap="none" spc="0" normalizeH="0" baseline="0" noProof="0">
              <a:ln>
                <a:noFill/>
              </a:ln>
              <a:solidFill>
                <a:sysClr val="windowText" lastClr="000000"/>
              </a:solidFill>
              <a:effectLst/>
              <a:uLnTx/>
              <a:uFillTx/>
            </a:endParaRPr>
          </a:p>
        </p:txBody>
      </p:sp>
      <p:sp>
        <p:nvSpPr>
          <p:cNvPr id="364" name="Textfeld 22"/>
          <p:cNvSpPr txBox="1"/>
          <p:nvPr/>
        </p:nvSpPr>
        <p:spPr>
          <a:xfrm>
            <a:off x="576397" y="3080044"/>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12:00</a:t>
            </a:r>
            <a:endParaRPr kumimoji="0" lang="en-US" sz="1400" b="0" i="0" u="none" strike="noStrike" kern="0" cap="none" spc="0" normalizeH="0" baseline="0" noProof="0">
              <a:ln>
                <a:noFill/>
              </a:ln>
              <a:solidFill>
                <a:sysClr val="windowText" lastClr="000000"/>
              </a:solidFill>
              <a:effectLst/>
              <a:uLnTx/>
              <a:uFillTx/>
            </a:endParaRPr>
          </a:p>
        </p:txBody>
      </p:sp>
      <p:sp>
        <p:nvSpPr>
          <p:cNvPr id="365" name="Textfeld 23"/>
          <p:cNvSpPr txBox="1"/>
          <p:nvPr/>
        </p:nvSpPr>
        <p:spPr>
          <a:xfrm>
            <a:off x="576397" y="363824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13:00</a:t>
            </a:r>
            <a:endParaRPr kumimoji="0" lang="en-US" sz="1400" b="0" i="0" u="none" strike="noStrike" kern="0" cap="none" spc="0" normalizeH="0" baseline="0" noProof="0">
              <a:ln>
                <a:noFill/>
              </a:ln>
              <a:solidFill>
                <a:sysClr val="windowText" lastClr="000000"/>
              </a:solidFill>
              <a:effectLst/>
              <a:uLnTx/>
              <a:uFillTx/>
            </a:endParaRPr>
          </a:p>
        </p:txBody>
      </p:sp>
      <p:sp>
        <p:nvSpPr>
          <p:cNvPr id="366" name="Textfeld 24"/>
          <p:cNvSpPr txBox="1"/>
          <p:nvPr/>
        </p:nvSpPr>
        <p:spPr>
          <a:xfrm>
            <a:off x="576397" y="419645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14:00</a:t>
            </a:r>
            <a:endParaRPr kumimoji="0" lang="en-US" sz="1400" b="0" i="0" u="none" strike="noStrike" kern="0" cap="none" spc="0" normalizeH="0" baseline="0" noProof="0">
              <a:ln>
                <a:noFill/>
              </a:ln>
              <a:solidFill>
                <a:sysClr val="windowText" lastClr="000000"/>
              </a:solidFill>
              <a:effectLst/>
              <a:uLnTx/>
              <a:uFillTx/>
            </a:endParaRPr>
          </a:p>
        </p:txBody>
      </p:sp>
      <p:sp>
        <p:nvSpPr>
          <p:cNvPr id="367" name="Textfeld 25"/>
          <p:cNvSpPr txBox="1"/>
          <p:nvPr/>
        </p:nvSpPr>
        <p:spPr>
          <a:xfrm>
            <a:off x="576397" y="4754660"/>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15:00</a:t>
            </a:r>
            <a:endParaRPr kumimoji="0" lang="en-US" sz="1400" b="0" i="0" u="none" strike="noStrike" kern="0" cap="none" spc="0" normalizeH="0" baseline="0" noProof="0">
              <a:ln>
                <a:noFill/>
              </a:ln>
              <a:solidFill>
                <a:sysClr val="windowText" lastClr="000000"/>
              </a:solidFill>
              <a:effectLst/>
              <a:uLnTx/>
              <a:uFillTx/>
            </a:endParaRPr>
          </a:p>
        </p:txBody>
      </p:sp>
      <p:sp>
        <p:nvSpPr>
          <p:cNvPr id="368" name="Textfeld 26"/>
          <p:cNvSpPr txBox="1"/>
          <p:nvPr/>
        </p:nvSpPr>
        <p:spPr>
          <a:xfrm>
            <a:off x="576397" y="531286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16:00</a:t>
            </a:r>
            <a:endParaRPr kumimoji="0" lang="en-US" sz="1400" b="0" i="0" u="none" strike="noStrike" kern="0" cap="none" spc="0" normalizeH="0" baseline="0" noProof="0">
              <a:ln>
                <a:noFill/>
              </a:ln>
              <a:solidFill>
                <a:sysClr val="windowText" lastClr="000000"/>
              </a:solidFill>
              <a:effectLst/>
              <a:uLnTx/>
              <a:uFillTx/>
            </a:endParaRPr>
          </a:p>
        </p:txBody>
      </p:sp>
      <p:sp>
        <p:nvSpPr>
          <p:cNvPr id="369" name="Textfeld 27"/>
          <p:cNvSpPr txBox="1"/>
          <p:nvPr/>
        </p:nvSpPr>
        <p:spPr>
          <a:xfrm>
            <a:off x="576397" y="587106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17:00</a:t>
            </a:r>
            <a:endParaRPr kumimoji="0" lang="en-US" sz="1400" b="0" i="0" u="none" strike="noStrike" kern="0" cap="none" spc="0" normalizeH="0" baseline="0" noProof="0">
              <a:ln>
                <a:noFill/>
              </a:ln>
              <a:solidFill>
                <a:sysClr val="windowText" lastClr="000000"/>
              </a:solidFill>
              <a:effectLst/>
              <a:uLnTx/>
              <a:uFillTx/>
            </a:endParaRPr>
          </a:p>
        </p:txBody>
      </p:sp>
      <p:cxnSp>
        <p:nvCxnSpPr>
          <p:cNvPr id="370" name="Gerade Verbindung 28"/>
          <p:cNvCxnSpPr/>
          <p:nvPr/>
        </p:nvCxnSpPr>
        <p:spPr>
          <a:xfrm rot="5400000">
            <a:off x="-454733"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1" name="Gerade Verbindung 29"/>
          <p:cNvCxnSpPr/>
          <p:nvPr/>
        </p:nvCxnSpPr>
        <p:spPr>
          <a:xfrm rot="5400000">
            <a:off x="74239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2" name="Gerade Verbindung 30"/>
          <p:cNvCxnSpPr/>
          <p:nvPr/>
        </p:nvCxnSpPr>
        <p:spPr>
          <a:xfrm rot="5400000">
            <a:off x="193951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3" name="Gerade Verbindung 31"/>
          <p:cNvCxnSpPr/>
          <p:nvPr/>
        </p:nvCxnSpPr>
        <p:spPr>
          <a:xfrm rot="5400000">
            <a:off x="313664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4" name="Gerade Verbindung 32"/>
          <p:cNvCxnSpPr/>
          <p:nvPr/>
        </p:nvCxnSpPr>
        <p:spPr>
          <a:xfrm rot="5400000">
            <a:off x="433376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5" name="Gerade Verbindung 33"/>
          <p:cNvCxnSpPr/>
          <p:nvPr/>
        </p:nvCxnSpPr>
        <p:spPr>
          <a:xfrm rot="5400000">
            <a:off x="5530892" y="3638249"/>
            <a:ext cx="5582054" cy="0"/>
          </a:xfrm>
          <a:prstGeom prst="line">
            <a:avLst/>
          </a:prstGeom>
          <a:noFill/>
          <a:ln w="9525" cap="flat" cmpd="sng" algn="ctr">
            <a:solidFill>
              <a:sysClr val="windowText" lastClr="000000">
                <a:shade val="95000"/>
                <a:satMod val="105000"/>
              </a:sysClr>
            </a:solidFill>
            <a:prstDash val="solid"/>
          </a:ln>
          <a:effectLst/>
        </p:spPr>
      </p:cxnSp>
      <p:sp>
        <p:nvSpPr>
          <p:cNvPr id="376" name="Textfeld 34"/>
          <p:cNvSpPr txBox="1"/>
          <p:nvPr/>
        </p:nvSpPr>
        <p:spPr>
          <a:xfrm>
            <a:off x="1422611"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1</a:t>
            </a:r>
            <a:endParaRPr kumimoji="0" lang="en-US" sz="1800" b="0" i="0" u="none" strike="noStrike" kern="0" cap="none" spc="0" normalizeH="0" baseline="0" noProof="0">
              <a:ln>
                <a:noFill/>
              </a:ln>
              <a:solidFill>
                <a:sysClr val="windowText" lastClr="000000"/>
              </a:solidFill>
              <a:effectLst/>
              <a:uLnTx/>
              <a:uFillTx/>
            </a:endParaRPr>
          </a:p>
        </p:txBody>
      </p:sp>
      <p:sp>
        <p:nvSpPr>
          <p:cNvPr id="377" name="Textfeld 35"/>
          <p:cNvSpPr txBox="1"/>
          <p:nvPr/>
        </p:nvSpPr>
        <p:spPr>
          <a:xfrm>
            <a:off x="2629634"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2</a:t>
            </a:r>
            <a:endParaRPr kumimoji="0" lang="en-US" sz="1800" b="0" i="0" u="none" strike="noStrike" kern="0" cap="none" spc="0" normalizeH="0" baseline="0" noProof="0">
              <a:ln>
                <a:noFill/>
              </a:ln>
              <a:solidFill>
                <a:sysClr val="windowText" lastClr="000000"/>
              </a:solidFill>
              <a:effectLst/>
              <a:uLnTx/>
              <a:uFillTx/>
            </a:endParaRPr>
          </a:p>
        </p:txBody>
      </p:sp>
      <p:sp>
        <p:nvSpPr>
          <p:cNvPr id="378" name="Textfeld 36"/>
          <p:cNvSpPr txBox="1"/>
          <p:nvPr/>
        </p:nvSpPr>
        <p:spPr>
          <a:xfrm>
            <a:off x="3836657"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3</a:t>
            </a:r>
            <a:endParaRPr kumimoji="0" lang="en-US" sz="1800" b="0" i="0" u="none" strike="noStrike" kern="0" cap="none" spc="0" normalizeH="0" baseline="0" noProof="0">
              <a:ln>
                <a:noFill/>
              </a:ln>
              <a:solidFill>
                <a:sysClr val="windowText" lastClr="000000"/>
              </a:solidFill>
              <a:effectLst/>
              <a:uLnTx/>
              <a:uFillTx/>
            </a:endParaRPr>
          </a:p>
        </p:txBody>
      </p:sp>
      <p:sp>
        <p:nvSpPr>
          <p:cNvPr id="379" name="Textfeld 37"/>
          <p:cNvSpPr txBox="1"/>
          <p:nvPr/>
        </p:nvSpPr>
        <p:spPr>
          <a:xfrm>
            <a:off x="5043682"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4</a:t>
            </a:r>
            <a:endParaRPr kumimoji="0" lang="en-US" sz="1800" b="0" i="0" u="none" strike="noStrike" kern="0" cap="none" spc="0" normalizeH="0" baseline="0" noProof="0">
              <a:ln>
                <a:noFill/>
              </a:ln>
              <a:solidFill>
                <a:sysClr val="windowText" lastClr="000000"/>
              </a:solidFill>
              <a:effectLst/>
              <a:uLnTx/>
              <a:uFillTx/>
            </a:endParaRPr>
          </a:p>
        </p:txBody>
      </p:sp>
      <p:sp>
        <p:nvSpPr>
          <p:cNvPr id="380" name="Textfeld 38"/>
          <p:cNvSpPr txBox="1"/>
          <p:nvPr/>
        </p:nvSpPr>
        <p:spPr>
          <a:xfrm>
            <a:off x="6076166" y="874914"/>
            <a:ext cx="861903"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 lastClr="FFFFFF">
                    <a:lumMod val="50000"/>
                  </a:sysClr>
                </a:solidFill>
                <a:effectLst/>
                <a:uLnTx/>
                <a:uFillTx/>
              </a:rPr>
              <a:t>Weekend</a:t>
            </a:r>
            <a:endParaRPr kumimoji="0" lang="en-US" sz="1600" b="0" i="0" u="none" strike="noStrike" kern="0" cap="none" spc="0" normalizeH="0" baseline="0" noProof="0">
              <a:ln>
                <a:noFill/>
              </a:ln>
              <a:solidFill>
                <a:sysClr val="window" lastClr="FFFFFF">
                  <a:lumMod val="50000"/>
                </a:sysClr>
              </a:solidFill>
              <a:effectLst/>
              <a:uLnTx/>
              <a:uFillTx/>
            </a:endParaRPr>
          </a:p>
        </p:txBody>
      </p:sp>
      <p:sp>
        <p:nvSpPr>
          <p:cNvPr id="381" name="Textfeld 39"/>
          <p:cNvSpPr txBox="1"/>
          <p:nvPr/>
        </p:nvSpPr>
        <p:spPr>
          <a:xfrm>
            <a:off x="7457726"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5</a:t>
            </a:r>
            <a:endParaRPr kumimoji="0" lang="en-US" sz="1800" b="0" i="0" u="none" strike="noStrike" kern="0" cap="none" spc="0" normalizeH="0" baseline="0" noProof="0">
              <a:ln>
                <a:noFill/>
              </a:ln>
              <a:solidFill>
                <a:sysClr val="windowText" lastClr="000000"/>
              </a:solidFill>
              <a:effectLst/>
              <a:uLnTx/>
              <a:uFillTx/>
            </a:endParaRPr>
          </a:p>
        </p:txBody>
      </p:sp>
      <p:grpSp>
        <p:nvGrpSpPr>
          <p:cNvPr id="382" name="Gruppieren 181"/>
          <p:cNvGrpSpPr/>
          <p:nvPr/>
        </p:nvGrpSpPr>
        <p:grpSpPr>
          <a:xfrm>
            <a:off x="1139169" y="1405427"/>
            <a:ext cx="7182750" cy="4744747"/>
            <a:chOff x="1139169" y="1405427"/>
            <a:chExt cx="7182750" cy="4744747"/>
          </a:xfrm>
        </p:grpSpPr>
        <p:sp>
          <p:nvSpPr>
            <p:cNvPr id="383" name="Abgerundetes Rechteck 42"/>
            <p:cNvSpPr/>
            <p:nvPr/>
          </p:nvSpPr>
          <p:spPr>
            <a:xfrm>
              <a:off x="1139169" y="1638377"/>
              <a:ext cx="1197125" cy="1535065"/>
            </a:xfrm>
            <a:prstGeom prst="roundRect">
              <a:avLst>
                <a:gd name="adj" fmla="val 6747"/>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4" name="Abgerundetes Rechteck 43"/>
            <p:cNvSpPr/>
            <p:nvPr/>
          </p:nvSpPr>
          <p:spPr>
            <a:xfrm>
              <a:off x="1139169" y="4615109"/>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5" name="Abgerundetes Rechteck 44"/>
            <p:cNvSpPr/>
            <p:nvPr/>
          </p:nvSpPr>
          <p:spPr>
            <a:xfrm>
              <a:off x="233629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6" name="Abgerundetes Rechteck 45"/>
            <p:cNvSpPr/>
            <p:nvPr/>
          </p:nvSpPr>
          <p:spPr>
            <a:xfrm>
              <a:off x="2336294" y="3638249"/>
              <a:ext cx="1197125" cy="2093270"/>
            </a:xfrm>
            <a:prstGeom prst="roundRect">
              <a:avLst>
                <a:gd name="adj" fmla="val 5919"/>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7" name="Abgerundetes Rechteck 46"/>
            <p:cNvSpPr/>
            <p:nvPr/>
          </p:nvSpPr>
          <p:spPr>
            <a:xfrm>
              <a:off x="3533419" y="1684530"/>
              <a:ext cx="1197125" cy="1395514"/>
            </a:xfrm>
            <a:prstGeom prst="roundRect">
              <a:avLst>
                <a:gd name="adj" fmla="val 5920"/>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8" name="Abgerundetes Rechteck 47"/>
            <p:cNvSpPr/>
            <p:nvPr/>
          </p:nvSpPr>
          <p:spPr>
            <a:xfrm>
              <a:off x="3533419" y="3638249"/>
              <a:ext cx="1197125" cy="1116411"/>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9" name="Abgerundetes Rechteck 48"/>
            <p:cNvSpPr/>
            <p:nvPr/>
          </p:nvSpPr>
          <p:spPr>
            <a:xfrm>
              <a:off x="3533419" y="5452417"/>
              <a:ext cx="1197125" cy="697757"/>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0" name="Abgerundetes Rechteck 49"/>
            <p:cNvSpPr/>
            <p:nvPr/>
          </p:nvSpPr>
          <p:spPr>
            <a:xfrm>
              <a:off x="473054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1" name="Abgerundetes Rechteck 50"/>
            <p:cNvSpPr/>
            <p:nvPr/>
          </p:nvSpPr>
          <p:spPr>
            <a:xfrm>
              <a:off x="473054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2" name="Abgerundetes Rechteck 51"/>
            <p:cNvSpPr/>
            <p:nvPr/>
          </p:nvSpPr>
          <p:spPr>
            <a:xfrm>
              <a:off x="7124794" y="1405427"/>
              <a:ext cx="1197125" cy="1814168"/>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3" name="Abgerundetes Rechteck 52"/>
            <p:cNvSpPr/>
            <p:nvPr/>
          </p:nvSpPr>
          <p:spPr>
            <a:xfrm>
              <a:off x="712479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grpSp>
        <p:nvGrpSpPr>
          <p:cNvPr id="394" name="Gruppieren 182"/>
          <p:cNvGrpSpPr/>
          <p:nvPr/>
        </p:nvGrpSpPr>
        <p:grpSpPr>
          <a:xfrm>
            <a:off x="1139169" y="1405427"/>
            <a:ext cx="7182750" cy="5023849"/>
            <a:chOff x="1139169" y="1405427"/>
            <a:chExt cx="7182750" cy="5023849"/>
          </a:xfrm>
        </p:grpSpPr>
        <p:sp>
          <p:nvSpPr>
            <p:cNvPr id="395" name="Abgerundetes Rechteck 53"/>
            <p:cNvSpPr/>
            <p:nvPr/>
          </p:nvSpPr>
          <p:spPr>
            <a:xfrm>
              <a:off x="7124794" y="6010622"/>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6" name="Abgerundetes Rechteck 55"/>
            <p:cNvSpPr/>
            <p:nvPr/>
          </p:nvSpPr>
          <p:spPr>
            <a:xfrm>
              <a:off x="1139169" y="3638249"/>
              <a:ext cx="1197125" cy="976860"/>
            </a:xfrm>
            <a:prstGeom prst="roundRect">
              <a:avLst>
                <a:gd name="adj" fmla="val 8164"/>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7" name="Abgerundetes Rechteck 56"/>
            <p:cNvSpPr/>
            <p:nvPr/>
          </p:nvSpPr>
          <p:spPr>
            <a:xfrm>
              <a:off x="1139169" y="1405427"/>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8" name="Abgerundetes Rechteck 57"/>
            <p:cNvSpPr/>
            <p:nvPr/>
          </p:nvSpPr>
          <p:spPr>
            <a:xfrm>
              <a:off x="3533419" y="4754660"/>
              <a:ext cx="1197125" cy="697757"/>
            </a:xfrm>
            <a:prstGeom prst="roundRect">
              <a:avLst>
                <a:gd name="adj" fmla="val 11376"/>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9" name="Abgerundetes Rechteck 58"/>
            <p:cNvSpPr/>
            <p:nvPr/>
          </p:nvSpPr>
          <p:spPr>
            <a:xfrm>
              <a:off x="1139169" y="6010622"/>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0" name="Abgerundetes Rechteck 59"/>
            <p:cNvSpPr/>
            <p:nvPr/>
          </p:nvSpPr>
          <p:spPr>
            <a:xfrm>
              <a:off x="2336294"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1" name="Abgerundetes Rechteck 60"/>
            <p:cNvSpPr/>
            <p:nvPr/>
          </p:nvSpPr>
          <p:spPr>
            <a:xfrm>
              <a:off x="2336294" y="5731520"/>
              <a:ext cx="1197125" cy="558205"/>
            </a:xfrm>
            <a:prstGeom prst="roundRect">
              <a:avLst>
                <a:gd name="adj" fmla="val 11707"/>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2" name="Abgerundetes Rechteck 61"/>
            <p:cNvSpPr/>
            <p:nvPr/>
          </p:nvSpPr>
          <p:spPr>
            <a:xfrm>
              <a:off x="3533419"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3" name="Abgerundetes Rechteck 62"/>
            <p:cNvSpPr/>
            <p:nvPr/>
          </p:nvSpPr>
          <p:spPr>
            <a:xfrm>
              <a:off x="3533419" y="6150174"/>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4" name="Abgerundetes Rechteck 63"/>
            <p:cNvSpPr/>
            <p:nvPr/>
          </p:nvSpPr>
          <p:spPr>
            <a:xfrm>
              <a:off x="4730544" y="1405427"/>
              <a:ext cx="897844"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5" name="Abgerundetes Rechteck 64"/>
            <p:cNvSpPr/>
            <p:nvPr/>
          </p:nvSpPr>
          <p:spPr>
            <a:xfrm>
              <a:off x="4730544" y="6010622"/>
              <a:ext cx="1197125" cy="139551"/>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grpSp>
      <p:grpSp>
        <p:nvGrpSpPr>
          <p:cNvPr id="406" name="Gruppieren 183"/>
          <p:cNvGrpSpPr/>
          <p:nvPr/>
        </p:nvGrpSpPr>
        <p:grpSpPr>
          <a:xfrm>
            <a:off x="1139169" y="3080044"/>
            <a:ext cx="7182750" cy="558205"/>
            <a:chOff x="1139169" y="3080044"/>
            <a:chExt cx="7182750" cy="558205"/>
          </a:xfrm>
        </p:grpSpPr>
        <p:sp>
          <p:nvSpPr>
            <p:cNvPr id="407" name="Abgerundetes Rechteck 54"/>
            <p:cNvSpPr/>
            <p:nvPr/>
          </p:nvSpPr>
          <p:spPr>
            <a:xfrm>
              <a:off x="7124794"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8" name="Abgerundetes Rechteck 65"/>
            <p:cNvSpPr/>
            <p:nvPr/>
          </p:nvSpPr>
          <p:spPr>
            <a:xfrm>
              <a:off x="1139169"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9" name="Abgerundetes Rechteck 67"/>
            <p:cNvSpPr/>
            <p:nvPr/>
          </p:nvSpPr>
          <p:spPr>
            <a:xfrm>
              <a:off x="233629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0" name="Abgerundetes Rechteck 68"/>
            <p:cNvSpPr/>
            <p:nvPr/>
          </p:nvSpPr>
          <p:spPr>
            <a:xfrm>
              <a:off x="3533419"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1" name="Abgerundetes Rechteck 69"/>
            <p:cNvSpPr/>
            <p:nvPr/>
          </p:nvSpPr>
          <p:spPr>
            <a:xfrm>
              <a:off x="473054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sp>
        <p:nvSpPr>
          <p:cNvPr id="412" name="Textfeld 70"/>
          <p:cNvSpPr txBox="1"/>
          <p:nvPr/>
        </p:nvSpPr>
        <p:spPr>
          <a:xfrm>
            <a:off x="1592398" y="1154017"/>
            <a:ext cx="25878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Tue</a:t>
            </a:r>
            <a:endParaRPr kumimoji="0" lang="en-US" sz="1200" b="0" i="0" u="none" strike="noStrike" kern="0" cap="none" spc="0" normalizeH="0" baseline="0" noProof="0">
              <a:ln>
                <a:noFill/>
              </a:ln>
              <a:solidFill>
                <a:sysClr val="windowText" lastClr="000000"/>
              </a:solidFill>
              <a:effectLst/>
              <a:uLnTx/>
              <a:uFillTx/>
            </a:endParaRPr>
          </a:p>
        </p:txBody>
      </p:sp>
      <p:sp>
        <p:nvSpPr>
          <p:cNvPr id="413" name="Textfeld 71"/>
          <p:cNvSpPr txBox="1"/>
          <p:nvPr/>
        </p:nvSpPr>
        <p:spPr>
          <a:xfrm>
            <a:off x="2772299" y="1154017"/>
            <a:ext cx="313034"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Wed</a:t>
            </a:r>
            <a:endParaRPr kumimoji="0" lang="en-US" sz="1200" b="0" i="0" u="none" strike="noStrike" kern="0" cap="none" spc="0" normalizeH="0" baseline="0" noProof="0">
              <a:ln>
                <a:noFill/>
              </a:ln>
              <a:solidFill>
                <a:sysClr val="windowText" lastClr="000000"/>
              </a:solidFill>
              <a:effectLst/>
              <a:uLnTx/>
              <a:uFillTx/>
            </a:endParaRPr>
          </a:p>
        </p:txBody>
      </p:sp>
      <p:sp>
        <p:nvSpPr>
          <p:cNvPr id="414" name="Textfeld 74"/>
          <p:cNvSpPr txBox="1"/>
          <p:nvPr/>
        </p:nvSpPr>
        <p:spPr>
          <a:xfrm>
            <a:off x="6187551" y="1181709"/>
            <a:ext cx="63478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sysClr val="window" lastClr="FFFFFF">
                    <a:lumMod val="50000"/>
                  </a:sysClr>
                </a:solidFill>
                <a:effectLst/>
                <a:uLnTx/>
                <a:uFillTx/>
              </a:rPr>
              <a:t>Sat &amp; Sun</a:t>
            </a:r>
            <a:endParaRPr kumimoji="0" lang="en-US" sz="1100" b="0" i="0" u="none" strike="noStrike" kern="0" cap="none" spc="0" normalizeH="0" baseline="0" noProof="0">
              <a:ln>
                <a:noFill/>
              </a:ln>
              <a:solidFill>
                <a:sysClr val="window" lastClr="FFFFFF">
                  <a:lumMod val="50000"/>
                </a:sysClr>
              </a:solidFill>
              <a:effectLst/>
              <a:uLnTx/>
              <a:uFillTx/>
            </a:endParaRPr>
          </a:p>
        </p:txBody>
      </p:sp>
      <p:sp>
        <p:nvSpPr>
          <p:cNvPr id="415" name="Textfeld 75"/>
          <p:cNvSpPr txBox="1"/>
          <p:nvPr/>
        </p:nvSpPr>
        <p:spPr>
          <a:xfrm>
            <a:off x="7607831" y="1154017"/>
            <a:ext cx="29815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Mon</a:t>
            </a:r>
            <a:endParaRPr kumimoji="0" lang="en-US" sz="1200" b="0" i="0" u="none" strike="noStrike" kern="0" cap="none" spc="0" normalizeH="0" baseline="0" noProof="0">
              <a:ln>
                <a:noFill/>
              </a:ln>
              <a:solidFill>
                <a:sysClr val="windowText" lastClr="000000"/>
              </a:solidFill>
              <a:effectLst/>
              <a:uLnTx/>
              <a:uFillTx/>
            </a:endParaRPr>
          </a:p>
        </p:txBody>
      </p:sp>
      <p:sp>
        <p:nvSpPr>
          <p:cNvPr id="416" name="Textfeld 72"/>
          <p:cNvSpPr txBox="1"/>
          <p:nvPr/>
        </p:nvSpPr>
        <p:spPr>
          <a:xfrm>
            <a:off x="4003591" y="1154017"/>
            <a:ext cx="264495"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Thu</a:t>
            </a:r>
            <a:endParaRPr kumimoji="0" lang="en-US" sz="1200" b="0" i="0" u="none" strike="noStrike" kern="0" cap="none" spc="0" normalizeH="0" baseline="0" noProof="0">
              <a:ln>
                <a:noFill/>
              </a:ln>
              <a:solidFill>
                <a:sysClr val="windowText" lastClr="000000"/>
              </a:solidFill>
              <a:effectLst/>
              <a:uLnTx/>
              <a:uFillTx/>
            </a:endParaRPr>
          </a:p>
        </p:txBody>
      </p:sp>
      <p:sp>
        <p:nvSpPr>
          <p:cNvPr id="417" name="Textfeld 73"/>
          <p:cNvSpPr txBox="1"/>
          <p:nvPr/>
        </p:nvSpPr>
        <p:spPr>
          <a:xfrm>
            <a:off x="5253096" y="1154017"/>
            <a:ext cx="179536"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Fri</a:t>
            </a:r>
            <a:endParaRPr kumimoji="0" lang="en-US" sz="1200" b="0" i="0" u="none" strike="noStrike" kern="0" cap="none" spc="0" normalizeH="0" baseline="0" noProof="0">
              <a:ln>
                <a:noFill/>
              </a:ln>
              <a:solidFill>
                <a:sysClr val="windowText" lastClr="000000"/>
              </a:solidFill>
              <a:effectLst/>
              <a:uLnTx/>
              <a:uFillTx/>
            </a:endParaRPr>
          </a:p>
        </p:txBody>
      </p:sp>
      <p:grpSp>
        <p:nvGrpSpPr>
          <p:cNvPr id="418" name="Gruppieren 180"/>
          <p:cNvGrpSpPr/>
          <p:nvPr/>
        </p:nvGrpSpPr>
        <p:grpSpPr>
          <a:xfrm>
            <a:off x="1438451" y="1433119"/>
            <a:ext cx="6584187" cy="4586734"/>
            <a:chOff x="1438451" y="1433119"/>
            <a:chExt cx="6584187" cy="4586734"/>
          </a:xfrm>
        </p:grpSpPr>
        <p:cxnSp>
          <p:nvCxnSpPr>
            <p:cNvPr id="419" name="Gerade Verbindung 77"/>
            <p:cNvCxnSpPr/>
            <p:nvPr/>
          </p:nvCxnSpPr>
          <p:spPr>
            <a:xfrm>
              <a:off x="1438451" y="2009786"/>
              <a:ext cx="598562" cy="2"/>
            </a:xfrm>
            <a:prstGeom prst="line">
              <a:avLst/>
            </a:prstGeom>
            <a:noFill/>
            <a:ln w="9525" cap="flat" cmpd="sng" algn="ctr">
              <a:solidFill>
                <a:srgbClr val="1F497D"/>
              </a:solidFill>
              <a:prstDash val="sysDash"/>
            </a:ln>
            <a:effectLst/>
          </p:spPr>
        </p:cxnSp>
        <p:sp>
          <p:nvSpPr>
            <p:cNvPr id="420" name="Abgerundetes Rechteck 78"/>
            <p:cNvSpPr/>
            <p:nvPr/>
          </p:nvSpPr>
          <p:spPr>
            <a:xfrm>
              <a:off x="1438451" y="467362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1" name="Gerade Verbindung 79"/>
            <p:cNvCxnSpPr/>
            <p:nvPr/>
          </p:nvCxnSpPr>
          <p:spPr>
            <a:xfrm>
              <a:off x="1438451" y="2764016"/>
              <a:ext cx="598562" cy="2"/>
            </a:xfrm>
            <a:prstGeom prst="line">
              <a:avLst/>
            </a:prstGeom>
            <a:noFill/>
            <a:ln w="9525" cap="flat" cmpd="sng" algn="ctr">
              <a:solidFill>
                <a:srgbClr val="1F497D"/>
              </a:solidFill>
              <a:prstDash val="sysDash"/>
            </a:ln>
            <a:effectLst/>
          </p:spPr>
        </p:cxnSp>
        <p:cxnSp>
          <p:nvCxnSpPr>
            <p:cNvPr id="422" name="Gerade Verbindung 80"/>
            <p:cNvCxnSpPr/>
            <p:nvPr/>
          </p:nvCxnSpPr>
          <p:spPr>
            <a:xfrm>
              <a:off x="1438451" y="4642801"/>
              <a:ext cx="598562" cy="2"/>
            </a:xfrm>
            <a:prstGeom prst="line">
              <a:avLst/>
            </a:prstGeom>
            <a:noFill/>
            <a:ln w="9525" cap="flat" cmpd="sng" algn="ctr">
              <a:solidFill>
                <a:srgbClr val="1F497D"/>
              </a:solidFill>
              <a:prstDash val="sysDash"/>
            </a:ln>
            <a:effectLst/>
          </p:spPr>
        </p:cxnSp>
        <p:cxnSp>
          <p:nvCxnSpPr>
            <p:cNvPr id="423" name="Gerade Verbindung 81"/>
            <p:cNvCxnSpPr/>
            <p:nvPr/>
          </p:nvCxnSpPr>
          <p:spPr>
            <a:xfrm>
              <a:off x="2635575" y="1712222"/>
              <a:ext cx="598562" cy="2"/>
            </a:xfrm>
            <a:prstGeom prst="line">
              <a:avLst/>
            </a:prstGeom>
            <a:noFill/>
            <a:ln w="9525" cap="flat" cmpd="sng" algn="ctr">
              <a:solidFill>
                <a:srgbClr val="1F497D"/>
              </a:solidFill>
              <a:prstDash val="sysDash"/>
            </a:ln>
            <a:effectLst/>
          </p:spPr>
        </p:cxnSp>
        <p:cxnSp>
          <p:nvCxnSpPr>
            <p:cNvPr id="424" name="Gerade Verbindung 82"/>
            <p:cNvCxnSpPr/>
            <p:nvPr/>
          </p:nvCxnSpPr>
          <p:spPr>
            <a:xfrm>
              <a:off x="2934907" y="1741003"/>
              <a:ext cx="448872" cy="2"/>
            </a:xfrm>
            <a:prstGeom prst="line">
              <a:avLst/>
            </a:prstGeom>
            <a:noFill/>
            <a:ln w="9525" cap="flat" cmpd="sng" algn="ctr">
              <a:solidFill>
                <a:srgbClr val="1F497D"/>
              </a:solidFill>
              <a:prstDash val="sysDash"/>
            </a:ln>
            <a:effectLst/>
          </p:spPr>
        </p:cxnSp>
        <p:sp>
          <p:nvSpPr>
            <p:cNvPr id="425" name="Abgerundetes Rechteck 83"/>
            <p:cNvSpPr/>
            <p:nvPr/>
          </p:nvSpPr>
          <p:spPr>
            <a:xfrm>
              <a:off x="2635642" y="200055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26" name="Abgerundetes Rechteck 84"/>
            <p:cNvSpPr/>
            <p:nvPr/>
          </p:nvSpPr>
          <p:spPr>
            <a:xfrm>
              <a:off x="2635575" y="248695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7" name="Gerade Verbindung 85"/>
            <p:cNvCxnSpPr/>
            <p:nvPr/>
          </p:nvCxnSpPr>
          <p:spPr>
            <a:xfrm>
              <a:off x="2635575" y="2549530"/>
              <a:ext cx="598562" cy="2"/>
            </a:xfrm>
            <a:prstGeom prst="line">
              <a:avLst/>
            </a:prstGeom>
            <a:noFill/>
            <a:ln w="9525" cap="flat" cmpd="sng" algn="ctr">
              <a:solidFill>
                <a:srgbClr val="1F497D"/>
              </a:solidFill>
              <a:prstDash val="sysDash"/>
            </a:ln>
            <a:effectLst/>
          </p:spPr>
        </p:cxnSp>
        <p:cxnSp>
          <p:nvCxnSpPr>
            <p:cNvPr id="428" name="Gerade Verbindung 86"/>
            <p:cNvCxnSpPr/>
            <p:nvPr/>
          </p:nvCxnSpPr>
          <p:spPr>
            <a:xfrm>
              <a:off x="2635575" y="2578312"/>
              <a:ext cx="598562" cy="2"/>
            </a:xfrm>
            <a:prstGeom prst="line">
              <a:avLst/>
            </a:prstGeom>
            <a:noFill/>
            <a:ln w="9525" cap="flat" cmpd="sng" algn="ctr">
              <a:solidFill>
                <a:srgbClr val="1F497D"/>
              </a:solidFill>
              <a:prstDash val="sysDash"/>
            </a:ln>
            <a:effectLst/>
          </p:spPr>
        </p:cxnSp>
        <p:cxnSp>
          <p:nvCxnSpPr>
            <p:cNvPr id="429" name="Gerade Verbindung 87"/>
            <p:cNvCxnSpPr/>
            <p:nvPr/>
          </p:nvCxnSpPr>
          <p:spPr>
            <a:xfrm>
              <a:off x="2635575" y="2940490"/>
              <a:ext cx="598562" cy="2"/>
            </a:xfrm>
            <a:prstGeom prst="line">
              <a:avLst/>
            </a:prstGeom>
            <a:noFill/>
            <a:ln w="9525" cap="flat" cmpd="sng" algn="ctr">
              <a:solidFill>
                <a:srgbClr val="1F497D"/>
              </a:solidFill>
              <a:prstDash val="sysDash"/>
            </a:ln>
            <a:effectLst/>
          </p:spPr>
        </p:cxnSp>
        <p:cxnSp>
          <p:nvCxnSpPr>
            <p:cNvPr id="430" name="Gerade Verbindung 88"/>
            <p:cNvCxnSpPr/>
            <p:nvPr/>
          </p:nvCxnSpPr>
          <p:spPr>
            <a:xfrm>
              <a:off x="2635575" y="3917350"/>
              <a:ext cx="598562" cy="2"/>
            </a:xfrm>
            <a:prstGeom prst="line">
              <a:avLst/>
            </a:prstGeom>
            <a:noFill/>
            <a:ln w="9525" cap="flat" cmpd="sng" algn="ctr">
              <a:solidFill>
                <a:srgbClr val="1F497D"/>
              </a:solidFill>
              <a:prstDash val="sysDash"/>
            </a:ln>
            <a:effectLst/>
          </p:spPr>
        </p:cxnSp>
        <p:sp>
          <p:nvSpPr>
            <p:cNvPr id="431" name="Abgerundetes Rechteck 89"/>
            <p:cNvSpPr/>
            <p:nvPr/>
          </p:nvSpPr>
          <p:spPr>
            <a:xfrm>
              <a:off x="2635575" y="5138430"/>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2" name="Gerade Verbindung 90"/>
            <p:cNvCxnSpPr/>
            <p:nvPr/>
          </p:nvCxnSpPr>
          <p:spPr>
            <a:xfrm>
              <a:off x="2635575" y="4894211"/>
              <a:ext cx="598562" cy="2"/>
            </a:xfrm>
            <a:prstGeom prst="line">
              <a:avLst/>
            </a:prstGeom>
            <a:noFill/>
            <a:ln w="9525" cap="flat" cmpd="sng" algn="ctr">
              <a:solidFill>
                <a:srgbClr val="1F497D"/>
              </a:solidFill>
              <a:prstDash val="sysDash"/>
            </a:ln>
            <a:effectLst/>
          </p:spPr>
        </p:cxnSp>
        <p:cxnSp>
          <p:nvCxnSpPr>
            <p:cNvPr id="433" name="Gerade Verbindung 91"/>
            <p:cNvCxnSpPr/>
            <p:nvPr/>
          </p:nvCxnSpPr>
          <p:spPr>
            <a:xfrm>
              <a:off x="3832700" y="1712222"/>
              <a:ext cx="598562" cy="2"/>
            </a:xfrm>
            <a:prstGeom prst="line">
              <a:avLst/>
            </a:prstGeom>
            <a:noFill/>
            <a:ln w="9525" cap="flat" cmpd="sng" algn="ctr">
              <a:solidFill>
                <a:srgbClr val="1F497D"/>
              </a:solidFill>
              <a:prstDash val="sysDash"/>
            </a:ln>
            <a:effectLst/>
          </p:spPr>
        </p:cxnSp>
        <p:cxnSp>
          <p:nvCxnSpPr>
            <p:cNvPr id="434" name="Gerade Verbindung 92"/>
            <p:cNvCxnSpPr/>
            <p:nvPr/>
          </p:nvCxnSpPr>
          <p:spPr>
            <a:xfrm>
              <a:off x="3832700" y="2521836"/>
              <a:ext cx="598562" cy="2"/>
            </a:xfrm>
            <a:prstGeom prst="line">
              <a:avLst/>
            </a:prstGeom>
            <a:noFill/>
            <a:ln w="9525" cap="flat" cmpd="sng" algn="ctr">
              <a:solidFill>
                <a:srgbClr val="1F497D"/>
              </a:solidFill>
              <a:prstDash val="sysDash"/>
            </a:ln>
            <a:effectLst/>
          </p:spPr>
        </p:cxnSp>
        <p:cxnSp>
          <p:nvCxnSpPr>
            <p:cNvPr id="435" name="Gerade Verbindung 93"/>
            <p:cNvCxnSpPr/>
            <p:nvPr/>
          </p:nvCxnSpPr>
          <p:spPr>
            <a:xfrm>
              <a:off x="3832700" y="2931262"/>
              <a:ext cx="598562" cy="2"/>
            </a:xfrm>
            <a:prstGeom prst="line">
              <a:avLst/>
            </a:prstGeom>
            <a:noFill/>
            <a:ln w="9525" cap="flat" cmpd="sng" algn="ctr">
              <a:solidFill>
                <a:srgbClr val="1F497D"/>
              </a:solidFill>
              <a:prstDash val="sysDash"/>
            </a:ln>
            <a:effectLst/>
          </p:spPr>
        </p:cxnSp>
        <p:cxnSp>
          <p:nvCxnSpPr>
            <p:cNvPr id="436" name="Gerade Verbindung 94"/>
            <p:cNvCxnSpPr/>
            <p:nvPr/>
          </p:nvCxnSpPr>
          <p:spPr>
            <a:xfrm>
              <a:off x="4132031" y="4587417"/>
              <a:ext cx="448872" cy="2"/>
            </a:xfrm>
            <a:prstGeom prst="line">
              <a:avLst/>
            </a:prstGeom>
            <a:noFill/>
            <a:ln w="9525" cap="flat" cmpd="sng" algn="ctr">
              <a:solidFill>
                <a:srgbClr val="1F497D"/>
              </a:solidFill>
              <a:prstDash val="sysDash"/>
            </a:ln>
            <a:effectLst/>
          </p:spPr>
        </p:cxnSp>
        <p:sp>
          <p:nvSpPr>
            <p:cNvPr id="437" name="Abgerundetes Rechteck 95"/>
            <p:cNvSpPr/>
            <p:nvPr/>
          </p:nvSpPr>
          <p:spPr>
            <a:xfrm>
              <a:off x="3683110" y="4578186"/>
              <a:ext cx="448872"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38" name="Abgerundetes Rechteck 96"/>
            <p:cNvSpPr/>
            <p:nvPr/>
          </p:nvSpPr>
          <p:spPr>
            <a:xfrm>
              <a:off x="3832767" y="565971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9" name="Gerade Verbindung 99"/>
            <p:cNvCxnSpPr/>
            <p:nvPr/>
          </p:nvCxnSpPr>
          <p:spPr>
            <a:xfrm>
              <a:off x="5029825" y="1712222"/>
              <a:ext cx="598496" cy="2"/>
            </a:xfrm>
            <a:prstGeom prst="line">
              <a:avLst/>
            </a:prstGeom>
            <a:noFill/>
            <a:ln w="9525" cap="flat" cmpd="sng" algn="ctr">
              <a:solidFill>
                <a:srgbClr val="1F497D"/>
              </a:solidFill>
              <a:prstDash val="sysDash"/>
            </a:ln>
            <a:effectLst/>
          </p:spPr>
        </p:cxnSp>
        <p:cxnSp>
          <p:nvCxnSpPr>
            <p:cNvPr id="440" name="Gerade Verbindung 100"/>
            <p:cNvCxnSpPr/>
            <p:nvPr/>
          </p:nvCxnSpPr>
          <p:spPr>
            <a:xfrm>
              <a:off x="5029825" y="1963631"/>
              <a:ext cx="598562" cy="2"/>
            </a:xfrm>
            <a:prstGeom prst="line">
              <a:avLst/>
            </a:prstGeom>
            <a:noFill/>
            <a:ln w="9525" cap="flat" cmpd="sng" algn="ctr">
              <a:solidFill>
                <a:srgbClr val="1F497D"/>
              </a:solidFill>
              <a:prstDash val="sysDash"/>
            </a:ln>
            <a:effectLst/>
          </p:spPr>
        </p:cxnSp>
        <p:sp>
          <p:nvSpPr>
            <p:cNvPr id="441" name="Abgerundetes Rechteck 101"/>
            <p:cNvSpPr/>
            <p:nvPr/>
          </p:nvSpPr>
          <p:spPr>
            <a:xfrm>
              <a:off x="5029825" y="222427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2" name="Gerade Verbindung 102"/>
            <p:cNvCxnSpPr/>
            <p:nvPr/>
          </p:nvCxnSpPr>
          <p:spPr>
            <a:xfrm>
              <a:off x="5029825" y="3963505"/>
              <a:ext cx="598562" cy="2"/>
            </a:xfrm>
            <a:prstGeom prst="line">
              <a:avLst/>
            </a:prstGeom>
            <a:noFill/>
            <a:ln w="9525" cap="flat" cmpd="sng" algn="ctr">
              <a:solidFill>
                <a:srgbClr val="1F497D"/>
              </a:solidFill>
              <a:prstDash val="sysDash"/>
            </a:ln>
            <a:effectLst/>
          </p:spPr>
        </p:cxnSp>
        <p:cxnSp>
          <p:nvCxnSpPr>
            <p:cNvPr id="443" name="Gerade Verbindung 103"/>
            <p:cNvCxnSpPr/>
            <p:nvPr/>
          </p:nvCxnSpPr>
          <p:spPr>
            <a:xfrm>
              <a:off x="5029825" y="4047673"/>
              <a:ext cx="598562" cy="2"/>
            </a:xfrm>
            <a:prstGeom prst="line">
              <a:avLst/>
            </a:prstGeom>
            <a:noFill/>
            <a:ln w="9525" cap="flat" cmpd="sng" algn="ctr">
              <a:solidFill>
                <a:srgbClr val="1F497D"/>
              </a:solidFill>
              <a:prstDash val="sysDash"/>
            </a:ln>
            <a:effectLst/>
          </p:spPr>
        </p:cxnSp>
        <p:sp>
          <p:nvSpPr>
            <p:cNvPr id="444" name="Abgerundetes Rechteck 104"/>
            <p:cNvSpPr/>
            <p:nvPr/>
          </p:nvSpPr>
          <p:spPr>
            <a:xfrm>
              <a:off x="4880185" y="4084593"/>
              <a:ext cx="448855" cy="390962"/>
            </a:xfrm>
            <a:prstGeom prst="roundRect">
              <a:avLst>
                <a:gd name="adj" fmla="val 11945"/>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5" name="Gerade Verbindung 105"/>
            <p:cNvCxnSpPr/>
            <p:nvPr/>
          </p:nvCxnSpPr>
          <p:spPr>
            <a:xfrm>
              <a:off x="5329156" y="4214916"/>
              <a:ext cx="448872" cy="2"/>
            </a:xfrm>
            <a:prstGeom prst="line">
              <a:avLst/>
            </a:prstGeom>
            <a:noFill/>
            <a:ln w="9525" cap="flat" cmpd="sng" algn="ctr">
              <a:solidFill>
                <a:srgbClr val="1F497D"/>
              </a:solidFill>
              <a:prstDash val="sysDash"/>
            </a:ln>
            <a:effectLst/>
          </p:spPr>
        </p:cxnSp>
        <p:cxnSp>
          <p:nvCxnSpPr>
            <p:cNvPr id="446" name="Gerade Verbindung 106"/>
            <p:cNvCxnSpPr/>
            <p:nvPr/>
          </p:nvCxnSpPr>
          <p:spPr>
            <a:xfrm>
              <a:off x="5029825" y="5173312"/>
              <a:ext cx="598562" cy="2"/>
            </a:xfrm>
            <a:prstGeom prst="line">
              <a:avLst/>
            </a:prstGeom>
            <a:noFill/>
            <a:ln w="9525" cap="flat" cmpd="sng" algn="ctr">
              <a:solidFill>
                <a:srgbClr val="1F497D"/>
              </a:solidFill>
              <a:prstDash val="sysDash"/>
            </a:ln>
            <a:effectLst/>
          </p:spPr>
        </p:cxnSp>
        <p:cxnSp>
          <p:nvCxnSpPr>
            <p:cNvPr id="447" name="Gerade Verbindung 107"/>
            <p:cNvCxnSpPr/>
            <p:nvPr/>
          </p:nvCxnSpPr>
          <p:spPr>
            <a:xfrm>
              <a:off x="5029825" y="5452415"/>
              <a:ext cx="598562" cy="2"/>
            </a:xfrm>
            <a:prstGeom prst="line">
              <a:avLst/>
            </a:prstGeom>
            <a:noFill/>
            <a:ln w="9525" cap="flat" cmpd="sng" algn="ctr">
              <a:solidFill>
                <a:srgbClr val="1F497D"/>
              </a:solidFill>
              <a:prstDash val="sysDash"/>
            </a:ln>
            <a:effectLst/>
          </p:spPr>
        </p:cxnSp>
        <p:cxnSp>
          <p:nvCxnSpPr>
            <p:cNvPr id="448" name="Gerade Verbindung 108"/>
            <p:cNvCxnSpPr/>
            <p:nvPr/>
          </p:nvCxnSpPr>
          <p:spPr>
            <a:xfrm>
              <a:off x="5329156" y="5694595"/>
              <a:ext cx="448872" cy="2"/>
            </a:xfrm>
            <a:prstGeom prst="line">
              <a:avLst/>
            </a:prstGeom>
            <a:noFill/>
            <a:ln w="9525" cap="flat" cmpd="sng" algn="ctr">
              <a:solidFill>
                <a:srgbClr val="1F497D"/>
              </a:solidFill>
              <a:prstDash val="sysDash"/>
            </a:ln>
            <a:effectLst/>
          </p:spPr>
        </p:cxnSp>
        <p:cxnSp>
          <p:nvCxnSpPr>
            <p:cNvPr id="449" name="Gerade Verbindung 109"/>
            <p:cNvCxnSpPr/>
            <p:nvPr/>
          </p:nvCxnSpPr>
          <p:spPr>
            <a:xfrm>
              <a:off x="5029892" y="5740750"/>
              <a:ext cx="598496" cy="2"/>
            </a:xfrm>
            <a:prstGeom prst="line">
              <a:avLst/>
            </a:prstGeom>
            <a:noFill/>
            <a:ln w="9525" cap="flat" cmpd="sng" algn="ctr">
              <a:solidFill>
                <a:srgbClr val="1F497D"/>
              </a:solidFill>
              <a:prstDash val="sysDash"/>
            </a:ln>
            <a:effectLst/>
          </p:spPr>
        </p:cxnSp>
        <p:cxnSp>
          <p:nvCxnSpPr>
            <p:cNvPr id="450" name="Gerade Verbindung 110"/>
            <p:cNvCxnSpPr/>
            <p:nvPr/>
          </p:nvCxnSpPr>
          <p:spPr>
            <a:xfrm>
              <a:off x="5029892" y="5778762"/>
              <a:ext cx="598496" cy="2"/>
            </a:xfrm>
            <a:prstGeom prst="line">
              <a:avLst/>
            </a:prstGeom>
            <a:noFill/>
            <a:ln w="9525" cap="flat" cmpd="sng" algn="ctr">
              <a:solidFill>
                <a:srgbClr val="1F497D"/>
              </a:solidFill>
              <a:prstDash val="sysDash"/>
            </a:ln>
            <a:effectLst/>
          </p:spPr>
        </p:cxnSp>
        <p:cxnSp>
          <p:nvCxnSpPr>
            <p:cNvPr id="451" name="Gerade Verbindung 111"/>
            <p:cNvCxnSpPr/>
            <p:nvPr/>
          </p:nvCxnSpPr>
          <p:spPr>
            <a:xfrm>
              <a:off x="7424075" y="1433119"/>
              <a:ext cx="598562" cy="2"/>
            </a:xfrm>
            <a:prstGeom prst="line">
              <a:avLst/>
            </a:prstGeom>
            <a:noFill/>
            <a:ln w="9525" cap="flat" cmpd="sng" algn="ctr">
              <a:solidFill>
                <a:srgbClr val="1F497D"/>
              </a:solidFill>
              <a:prstDash val="sysDash"/>
            </a:ln>
            <a:effectLst/>
          </p:spPr>
        </p:cxnSp>
        <p:cxnSp>
          <p:nvCxnSpPr>
            <p:cNvPr id="452" name="Gerade Verbindung 112"/>
            <p:cNvCxnSpPr/>
            <p:nvPr/>
          </p:nvCxnSpPr>
          <p:spPr>
            <a:xfrm>
              <a:off x="7424075" y="1508056"/>
              <a:ext cx="598562" cy="2"/>
            </a:xfrm>
            <a:prstGeom prst="line">
              <a:avLst/>
            </a:prstGeom>
            <a:noFill/>
            <a:ln w="9525" cap="flat" cmpd="sng" algn="ctr">
              <a:solidFill>
                <a:srgbClr val="1F497D"/>
              </a:solidFill>
              <a:prstDash val="sysDash"/>
            </a:ln>
            <a:effectLst/>
          </p:spPr>
        </p:cxnSp>
        <p:cxnSp>
          <p:nvCxnSpPr>
            <p:cNvPr id="453" name="Gerade Verbindung 113"/>
            <p:cNvCxnSpPr/>
            <p:nvPr/>
          </p:nvCxnSpPr>
          <p:spPr>
            <a:xfrm>
              <a:off x="7424075" y="1581902"/>
              <a:ext cx="598562" cy="2"/>
            </a:xfrm>
            <a:prstGeom prst="line">
              <a:avLst/>
            </a:prstGeom>
            <a:noFill/>
            <a:ln w="9525" cap="flat" cmpd="sng" algn="ctr">
              <a:solidFill>
                <a:srgbClr val="1F497D"/>
              </a:solidFill>
              <a:prstDash val="sysDash"/>
            </a:ln>
            <a:effectLst/>
          </p:spPr>
        </p:cxnSp>
        <p:cxnSp>
          <p:nvCxnSpPr>
            <p:cNvPr id="454" name="Gerade Verbindung 114"/>
            <p:cNvCxnSpPr/>
            <p:nvPr/>
          </p:nvCxnSpPr>
          <p:spPr>
            <a:xfrm>
              <a:off x="7424075" y="1861002"/>
              <a:ext cx="598562" cy="2"/>
            </a:xfrm>
            <a:prstGeom prst="line">
              <a:avLst/>
            </a:prstGeom>
            <a:noFill/>
            <a:ln w="9525" cap="flat" cmpd="sng" algn="ctr">
              <a:solidFill>
                <a:srgbClr val="1F497D"/>
              </a:solidFill>
              <a:prstDash val="sysDash"/>
            </a:ln>
            <a:effectLst/>
          </p:spPr>
        </p:cxnSp>
        <p:cxnSp>
          <p:nvCxnSpPr>
            <p:cNvPr id="455" name="Gerade Verbindung 115"/>
            <p:cNvCxnSpPr/>
            <p:nvPr/>
          </p:nvCxnSpPr>
          <p:spPr>
            <a:xfrm>
              <a:off x="7424075" y="1963633"/>
              <a:ext cx="598562" cy="2"/>
            </a:xfrm>
            <a:prstGeom prst="line">
              <a:avLst/>
            </a:prstGeom>
            <a:noFill/>
            <a:ln w="9525" cap="flat" cmpd="sng" algn="ctr">
              <a:solidFill>
                <a:srgbClr val="1F497D"/>
              </a:solidFill>
              <a:prstDash val="sysDash"/>
            </a:ln>
            <a:effectLst/>
          </p:spPr>
        </p:cxnSp>
        <p:cxnSp>
          <p:nvCxnSpPr>
            <p:cNvPr id="456" name="Gerade Verbindung 116"/>
            <p:cNvCxnSpPr/>
            <p:nvPr/>
          </p:nvCxnSpPr>
          <p:spPr>
            <a:xfrm>
              <a:off x="7424075" y="2345362"/>
              <a:ext cx="598562" cy="2"/>
            </a:xfrm>
            <a:prstGeom prst="line">
              <a:avLst/>
            </a:prstGeom>
            <a:noFill/>
            <a:ln w="9525" cap="flat" cmpd="sng" algn="ctr">
              <a:solidFill>
                <a:srgbClr val="1F497D"/>
              </a:solidFill>
              <a:prstDash val="sysDash"/>
            </a:ln>
            <a:effectLst/>
          </p:spPr>
        </p:cxnSp>
        <p:cxnSp>
          <p:nvCxnSpPr>
            <p:cNvPr id="457" name="Gerade Verbindung 117"/>
            <p:cNvCxnSpPr/>
            <p:nvPr/>
          </p:nvCxnSpPr>
          <p:spPr>
            <a:xfrm>
              <a:off x="7424075" y="2391518"/>
              <a:ext cx="598562" cy="2"/>
            </a:xfrm>
            <a:prstGeom prst="line">
              <a:avLst/>
            </a:prstGeom>
            <a:noFill/>
            <a:ln w="9525" cap="flat" cmpd="sng" algn="ctr">
              <a:solidFill>
                <a:srgbClr val="1F497D"/>
              </a:solidFill>
              <a:prstDash val="sysDash"/>
            </a:ln>
            <a:effectLst/>
          </p:spPr>
        </p:cxnSp>
        <p:cxnSp>
          <p:nvCxnSpPr>
            <p:cNvPr id="458" name="Gerade Verbindung 118"/>
            <p:cNvCxnSpPr/>
            <p:nvPr/>
          </p:nvCxnSpPr>
          <p:spPr>
            <a:xfrm>
              <a:off x="7424075" y="2968184"/>
              <a:ext cx="598562" cy="2"/>
            </a:xfrm>
            <a:prstGeom prst="line">
              <a:avLst/>
            </a:prstGeom>
            <a:noFill/>
            <a:ln w="9525" cap="flat" cmpd="sng" algn="ctr">
              <a:solidFill>
                <a:srgbClr val="1F497D"/>
              </a:solidFill>
              <a:prstDash val="sysDash"/>
            </a:ln>
            <a:effectLst/>
          </p:spPr>
        </p:cxnSp>
        <p:cxnSp>
          <p:nvCxnSpPr>
            <p:cNvPr id="459" name="Gerade Verbindung 119"/>
            <p:cNvCxnSpPr/>
            <p:nvPr/>
          </p:nvCxnSpPr>
          <p:spPr>
            <a:xfrm>
              <a:off x="7424075" y="2995876"/>
              <a:ext cx="598562" cy="2"/>
            </a:xfrm>
            <a:prstGeom prst="line">
              <a:avLst/>
            </a:prstGeom>
            <a:noFill/>
            <a:ln w="9525" cap="flat" cmpd="sng" algn="ctr">
              <a:solidFill>
                <a:srgbClr val="1F497D"/>
              </a:solidFill>
              <a:prstDash val="sysDash"/>
            </a:ln>
            <a:effectLst/>
          </p:spPr>
        </p:cxnSp>
        <p:cxnSp>
          <p:nvCxnSpPr>
            <p:cNvPr id="460" name="Gerade Verbindung 120"/>
            <p:cNvCxnSpPr/>
            <p:nvPr/>
          </p:nvCxnSpPr>
          <p:spPr>
            <a:xfrm>
              <a:off x="7424142" y="4112287"/>
              <a:ext cx="598496" cy="2"/>
            </a:xfrm>
            <a:prstGeom prst="line">
              <a:avLst/>
            </a:prstGeom>
            <a:noFill/>
            <a:ln w="9525" cap="flat" cmpd="sng" algn="ctr">
              <a:solidFill>
                <a:srgbClr val="1F497D"/>
              </a:solidFill>
              <a:prstDash val="sysDash"/>
            </a:ln>
            <a:effectLst/>
          </p:spPr>
        </p:cxnSp>
        <p:cxnSp>
          <p:nvCxnSpPr>
            <p:cNvPr id="461" name="Gerade Verbindung 121"/>
            <p:cNvCxnSpPr/>
            <p:nvPr/>
          </p:nvCxnSpPr>
          <p:spPr>
            <a:xfrm>
              <a:off x="7424142" y="4317543"/>
              <a:ext cx="598496" cy="2"/>
            </a:xfrm>
            <a:prstGeom prst="line">
              <a:avLst/>
            </a:prstGeom>
            <a:noFill/>
            <a:ln w="9525" cap="flat" cmpd="sng" algn="ctr">
              <a:solidFill>
                <a:srgbClr val="1F497D"/>
              </a:solidFill>
              <a:prstDash val="sysDash"/>
            </a:ln>
            <a:effectLst/>
          </p:spPr>
        </p:cxnSp>
        <p:cxnSp>
          <p:nvCxnSpPr>
            <p:cNvPr id="462" name="Gerade Verbindung 122"/>
            <p:cNvCxnSpPr/>
            <p:nvPr/>
          </p:nvCxnSpPr>
          <p:spPr>
            <a:xfrm>
              <a:off x="7424075" y="4615109"/>
              <a:ext cx="598562" cy="2"/>
            </a:xfrm>
            <a:prstGeom prst="line">
              <a:avLst/>
            </a:prstGeom>
            <a:noFill/>
            <a:ln w="9525" cap="flat" cmpd="sng" algn="ctr">
              <a:solidFill>
                <a:srgbClr val="1F497D"/>
              </a:solidFill>
              <a:prstDash val="sysDash"/>
            </a:ln>
            <a:effectLst/>
          </p:spPr>
        </p:cxnSp>
        <p:cxnSp>
          <p:nvCxnSpPr>
            <p:cNvPr id="463" name="Gerade Verbindung 123"/>
            <p:cNvCxnSpPr/>
            <p:nvPr/>
          </p:nvCxnSpPr>
          <p:spPr>
            <a:xfrm>
              <a:off x="7424142" y="5033761"/>
              <a:ext cx="598496" cy="2"/>
            </a:xfrm>
            <a:prstGeom prst="line">
              <a:avLst/>
            </a:prstGeom>
            <a:noFill/>
            <a:ln w="9525" cap="flat" cmpd="sng" algn="ctr">
              <a:solidFill>
                <a:srgbClr val="1F497D"/>
              </a:solidFill>
              <a:prstDash val="sysDash"/>
            </a:ln>
            <a:effectLst/>
          </p:spPr>
        </p:cxnSp>
        <p:cxnSp>
          <p:nvCxnSpPr>
            <p:cNvPr id="464" name="Gerade Verbindung 124"/>
            <p:cNvCxnSpPr/>
            <p:nvPr/>
          </p:nvCxnSpPr>
          <p:spPr>
            <a:xfrm>
              <a:off x="7424142" y="5154853"/>
              <a:ext cx="598496" cy="2"/>
            </a:xfrm>
            <a:prstGeom prst="line">
              <a:avLst/>
            </a:prstGeom>
            <a:noFill/>
            <a:ln w="9525" cap="flat" cmpd="sng" algn="ctr">
              <a:solidFill>
                <a:srgbClr val="1F497D"/>
              </a:solidFill>
              <a:prstDash val="sysDash"/>
            </a:ln>
            <a:effectLst/>
          </p:spPr>
        </p:cxnSp>
        <p:cxnSp>
          <p:nvCxnSpPr>
            <p:cNvPr id="465" name="Gerade Verbindung 125"/>
            <p:cNvCxnSpPr/>
            <p:nvPr/>
          </p:nvCxnSpPr>
          <p:spPr>
            <a:xfrm rot="10800000" flipV="1">
              <a:off x="5628388" y="1563440"/>
              <a:ext cx="299281" cy="2"/>
            </a:xfrm>
            <a:prstGeom prst="line">
              <a:avLst/>
            </a:prstGeom>
            <a:noFill/>
            <a:ln w="9525" cap="flat" cmpd="sng" algn="ctr">
              <a:solidFill>
                <a:srgbClr val="1F497D"/>
              </a:solidFill>
              <a:prstDash val="sysDash"/>
            </a:ln>
            <a:effectLst/>
          </p:spPr>
        </p:cxnSp>
        <p:cxnSp>
          <p:nvCxnSpPr>
            <p:cNvPr id="466" name="Gerade Verbindung 126"/>
            <p:cNvCxnSpPr/>
            <p:nvPr/>
          </p:nvCxnSpPr>
          <p:spPr>
            <a:xfrm>
              <a:off x="1438451" y="2475683"/>
              <a:ext cx="598562" cy="2"/>
            </a:xfrm>
            <a:prstGeom prst="line">
              <a:avLst/>
            </a:prstGeom>
            <a:noFill/>
            <a:ln w="9525" cap="flat" cmpd="sng" algn="ctr">
              <a:solidFill>
                <a:srgbClr val="1F497D"/>
              </a:solidFill>
              <a:prstDash val="solid"/>
            </a:ln>
            <a:effectLst/>
          </p:spPr>
        </p:cxnSp>
        <p:cxnSp>
          <p:nvCxnSpPr>
            <p:cNvPr id="467" name="Gerade Verbindung 127"/>
            <p:cNvCxnSpPr/>
            <p:nvPr/>
          </p:nvCxnSpPr>
          <p:spPr>
            <a:xfrm>
              <a:off x="1438451" y="2958954"/>
              <a:ext cx="598562" cy="2"/>
            </a:xfrm>
            <a:prstGeom prst="line">
              <a:avLst/>
            </a:prstGeom>
            <a:noFill/>
            <a:ln w="9525" cap="flat" cmpd="sng" algn="ctr">
              <a:solidFill>
                <a:srgbClr val="1F497D"/>
              </a:solidFill>
              <a:prstDash val="solid"/>
            </a:ln>
            <a:effectLst/>
          </p:spPr>
        </p:cxnSp>
        <p:cxnSp>
          <p:nvCxnSpPr>
            <p:cNvPr id="468" name="Gerade Verbindung 128"/>
            <p:cNvCxnSpPr/>
            <p:nvPr/>
          </p:nvCxnSpPr>
          <p:spPr>
            <a:xfrm>
              <a:off x="1438451" y="4736197"/>
              <a:ext cx="598562" cy="2"/>
            </a:xfrm>
            <a:prstGeom prst="line">
              <a:avLst/>
            </a:prstGeom>
            <a:noFill/>
            <a:ln w="9525" cap="flat" cmpd="sng" algn="ctr">
              <a:solidFill>
                <a:srgbClr val="1F497D"/>
              </a:solidFill>
              <a:prstDash val="solid"/>
            </a:ln>
            <a:effectLst/>
          </p:spPr>
        </p:cxnSp>
        <p:cxnSp>
          <p:nvCxnSpPr>
            <p:cNvPr id="469" name="Gerade Verbindung 129"/>
            <p:cNvCxnSpPr/>
            <p:nvPr/>
          </p:nvCxnSpPr>
          <p:spPr>
            <a:xfrm>
              <a:off x="1438451" y="4866517"/>
              <a:ext cx="598562" cy="2"/>
            </a:xfrm>
            <a:prstGeom prst="line">
              <a:avLst/>
            </a:prstGeom>
            <a:noFill/>
            <a:ln w="9525" cap="flat" cmpd="sng" algn="ctr">
              <a:solidFill>
                <a:srgbClr val="1F497D"/>
              </a:solidFill>
              <a:prstDash val="solid"/>
            </a:ln>
            <a:effectLst/>
          </p:spPr>
        </p:cxnSp>
        <p:cxnSp>
          <p:nvCxnSpPr>
            <p:cNvPr id="470" name="Gerade Verbindung 130"/>
            <p:cNvCxnSpPr/>
            <p:nvPr/>
          </p:nvCxnSpPr>
          <p:spPr>
            <a:xfrm>
              <a:off x="1438451" y="4996840"/>
              <a:ext cx="598562" cy="2"/>
            </a:xfrm>
            <a:prstGeom prst="line">
              <a:avLst/>
            </a:prstGeom>
            <a:noFill/>
            <a:ln w="9525" cap="flat" cmpd="sng" algn="ctr">
              <a:solidFill>
                <a:srgbClr val="1F497D"/>
              </a:solidFill>
              <a:prstDash val="solid"/>
            </a:ln>
            <a:effectLst/>
          </p:spPr>
        </p:cxnSp>
        <p:cxnSp>
          <p:nvCxnSpPr>
            <p:cNvPr id="471" name="Gerade Verbindung 131"/>
            <p:cNvCxnSpPr/>
            <p:nvPr/>
          </p:nvCxnSpPr>
          <p:spPr>
            <a:xfrm>
              <a:off x="1438451" y="5173314"/>
              <a:ext cx="598562" cy="2"/>
            </a:xfrm>
            <a:prstGeom prst="line">
              <a:avLst/>
            </a:prstGeom>
            <a:noFill/>
            <a:ln w="9525" cap="flat" cmpd="sng" algn="ctr">
              <a:solidFill>
                <a:srgbClr val="1F497D"/>
              </a:solidFill>
              <a:prstDash val="solid"/>
            </a:ln>
            <a:effectLst/>
          </p:spPr>
        </p:cxnSp>
        <p:cxnSp>
          <p:nvCxnSpPr>
            <p:cNvPr id="472" name="Gerade Verbindung 132"/>
            <p:cNvCxnSpPr/>
            <p:nvPr/>
          </p:nvCxnSpPr>
          <p:spPr>
            <a:xfrm>
              <a:off x="1438451" y="5233320"/>
              <a:ext cx="598562" cy="2"/>
            </a:xfrm>
            <a:prstGeom prst="line">
              <a:avLst/>
            </a:prstGeom>
            <a:noFill/>
            <a:ln w="9525" cap="flat" cmpd="sng" algn="ctr">
              <a:solidFill>
                <a:srgbClr val="1F497D"/>
              </a:solidFill>
              <a:prstDash val="solid"/>
            </a:ln>
            <a:effectLst/>
          </p:spPr>
        </p:cxnSp>
        <p:cxnSp>
          <p:nvCxnSpPr>
            <p:cNvPr id="473" name="Gerade Verbindung 133"/>
            <p:cNvCxnSpPr/>
            <p:nvPr/>
          </p:nvCxnSpPr>
          <p:spPr>
            <a:xfrm>
              <a:off x="1438451" y="5340558"/>
              <a:ext cx="598562" cy="2"/>
            </a:xfrm>
            <a:prstGeom prst="line">
              <a:avLst/>
            </a:prstGeom>
            <a:noFill/>
            <a:ln w="9525" cap="flat" cmpd="sng" algn="ctr">
              <a:solidFill>
                <a:srgbClr val="1F497D"/>
              </a:solidFill>
              <a:prstDash val="solid"/>
            </a:ln>
            <a:effectLst/>
          </p:spPr>
        </p:cxnSp>
        <p:cxnSp>
          <p:nvCxnSpPr>
            <p:cNvPr id="474" name="Gerade Verbindung 134"/>
            <p:cNvCxnSpPr/>
            <p:nvPr/>
          </p:nvCxnSpPr>
          <p:spPr>
            <a:xfrm>
              <a:off x="1438451" y="5591968"/>
              <a:ext cx="598562" cy="2"/>
            </a:xfrm>
            <a:prstGeom prst="line">
              <a:avLst/>
            </a:prstGeom>
            <a:noFill/>
            <a:ln w="9525" cap="flat" cmpd="sng" algn="ctr">
              <a:solidFill>
                <a:srgbClr val="1F497D"/>
              </a:solidFill>
              <a:prstDash val="solid"/>
            </a:ln>
            <a:effectLst/>
          </p:spPr>
        </p:cxnSp>
        <p:sp>
          <p:nvSpPr>
            <p:cNvPr id="475" name="Abgerundetes Rechteck 135"/>
            <p:cNvSpPr/>
            <p:nvPr/>
          </p:nvSpPr>
          <p:spPr>
            <a:xfrm>
              <a:off x="1438451" y="298664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76" name="Gerade Verbindung 136"/>
            <p:cNvCxnSpPr/>
            <p:nvPr/>
          </p:nvCxnSpPr>
          <p:spPr>
            <a:xfrm>
              <a:off x="2635575" y="1824082"/>
              <a:ext cx="598562" cy="2"/>
            </a:xfrm>
            <a:prstGeom prst="line">
              <a:avLst/>
            </a:prstGeom>
            <a:noFill/>
            <a:ln w="9525" cap="flat" cmpd="sng" algn="ctr">
              <a:solidFill>
                <a:srgbClr val="1F497D"/>
              </a:solidFill>
              <a:prstDash val="solid"/>
            </a:ln>
            <a:effectLst/>
          </p:spPr>
        </p:cxnSp>
        <p:cxnSp>
          <p:nvCxnSpPr>
            <p:cNvPr id="477" name="Gerade Verbindung 137"/>
            <p:cNvCxnSpPr/>
            <p:nvPr/>
          </p:nvCxnSpPr>
          <p:spPr>
            <a:xfrm>
              <a:off x="2485935" y="1739914"/>
              <a:ext cx="448872" cy="2"/>
            </a:xfrm>
            <a:prstGeom prst="line">
              <a:avLst/>
            </a:prstGeom>
            <a:noFill/>
            <a:ln w="9525" cap="flat" cmpd="sng" algn="ctr">
              <a:solidFill>
                <a:srgbClr val="1F497D"/>
              </a:solidFill>
              <a:prstDash val="solid"/>
            </a:ln>
            <a:effectLst/>
          </p:spPr>
        </p:cxnSp>
        <p:cxnSp>
          <p:nvCxnSpPr>
            <p:cNvPr id="478" name="Gerade Verbindung 138"/>
            <p:cNvCxnSpPr/>
            <p:nvPr/>
          </p:nvCxnSpPr>
          <p:spPr>
            <a:xfrm>
              <a:off x="2635575" y="1963631"/>
              <a:ext cx="598562" cy="2"/>
            </a:xfrm>
            <a:prstGeom prst="line">
              <a:avLst/>
            </a:prstGeom>
            <a:noFill/>
            <a:ln w="9525" cap="flat" cmpd="sng" algn="ctr">
              <a:solidFill>
                <a:srgbClr val="1F497D"/>
              </a:solidFill>
              <a:prstDash val="solid"/>
            </a:ln>
            <a:effectLst/>
          </p:spPr>
        </p:cxnSp>
        <p:cxnSp>
          <p:nvCxnSpPr>
            <p:cNvPr id="479" name="Gerade Verbindung 142"/>
            <p:cNvCxnSpPr/>
            <p:nvPr/>
          </p:nvCxnSpPr>
          <p:spPr>
            <a:xfrm>
              <a:off x="2635575" y="2103184"/>
              <a:ext cx="598562" cy="2"/>
            </a:xfrm>
            <a:prstGeom prst="line">
              <a:avLst/>
            </a:prstGeom>
            <a:noFill/>
            <a:ln w="9525" cap="flat" cmpd="sng" algn="ctr">
              <a:solidFill>
                <a:srgbClr val="1F497D"/>
              </a:solidFill>
              <a:prstDash val="solid"/>
            </a:ln>
            <a:effectLst/>
          </p:spPr>
        </p:cxnSp>
        <p:cxnSp>
          <p:nvCxnSpPr>
            <p:cNvPr id="480" name="Gerade Verbindung 143"/>
            <p:cNvCxnSpPr/>
            <p:nvPr/>
          </p:nvCxnSpPr>
          <p:spPr>
            <a:xfrm>
              <a:off x="2635575" y="2457222"/>
              <a:ext cx="598562" cy="2"/>
            </a:xfrm>
            <a:prstGeom prst="line">
              <a:avLst/>
            </a:prstGeom>
            <a:noFill/>
            <a:ln w="9525" cap="flat" cmpd="sng" algn="ctr">
              <a:solidFill>
                <a:srgbClr val="1F497D"/>
              </a:solidFill>
              <a:prstDash val="solid"/>
            </a:ln>
            <a:effectLst/>
          </p:spPr>
        </p:cxnSp>
        <p:cxnSp>
          <p:nvCxnSpPr>
            <p:cNvPr id="481" name="Gerade Verbindung 144"/>
            <p:cNvCxnSpPr/>
            <p:nvPr/>
          </p:nvCxnSpPr>
          <p:spPr>
            <a:xfrm>
              <a:off x="2635575" y="2810170"/>
              <a:ext cx="598562" cy="2"/>
            </a:xfrm>
            <a:prstGeom prst="line">
              <a:avLst/>
            </a:prstGeom>
            <a:noFill/>
            <a:ln w="9525" cap="flat" cmpd="sng" algn="ctr">
              <a:solidFill>
                <a:srgbClr val="1F497D"/>
              </a:solidFill>
              <a:prstDash val="solid"/>
            </a:ln>
            <a:effectLst/>
          </p:spPr>
        </p:cxnSp>
        <p:cxnSp>
          <p:nvCxnSpPr>
            <p:cNvPr id="482" name="Gerade Verbindung 145"/>
            <p:cNvCxnSpPr/>
            <p:nvPr/>
          </p:nvCxnSpPr>
          <p:spPr>
            <a:xfrm>
              <a:off x="2635575" y="3945042"/>
              <a:ext cx="598562" cy="2"/>
            </a:xfrm>
            <a:prstGeom prst="line">
              <a:avLst/>
            </a:prstGeom>
            <a:noFill/>
            <a:ln w="9525" cap="flat" cmpd="sng" algn="ctr">
              <a:solidFill>
                <a:srgbClr val="1F497D"/>
              </a:solidFill>
              <a:prstDash val="solid"/>
            </a:ln>
            <a:effectLst/>
          </p:spPr>
        </p:cxnSp>
        <p:cxnSp>
          <p:nvCxnSpPr>
            <p:cNvPr id="483" name="Gerade Verbindung 146"/>
            <p:cNvCxnSpPr/>
            <p:nvPr/>
          </p:nvCxnSpPr>
          <p:spPr>
            <a:xfrm>
              <a:off x="2635575" y="4066134"/>
              <a:ext cx="598562" cy="2"/>
            </a:xfrm>
            <a:prstGeom prst="line">
              <a:avLst/>
            </a:prstGeom>
            <a:noFill/>
            <a:ln w="9525" cap="flat" cmpd="sng" algn="ctr">
              <a:solidFill>
                <a:srgbClr val="1F497D"/>
              </a:solidFill>
              <a:prstDash val="solid"/>
            </a:ln>
            <a:effectLst/>
          </p:spPr>
        </p:cxnSp>
        <p:cxnSp>
          <p:nvCxnSpPr>
            <p:cNvPr id="484" name="Gerade Verbindung 147"/>
            <p:cNvCxnSpPr/>
            <p:nvPr/>
          </p:nvCxnSpPr>
          <p:spPr>
            <a:xfrm>
              <a:off x="2635575" y="4354465"/>
              <a:ext cx="598562" cy="2"/>
            </a:xfrm>
            <a:prstGeom prst="line">
              <a:avLst/>
            </a:prstGeom>
            <a:noFill/>
            <a:ln w="9525" cap="flat" cmpd="sng" algn="ctr">
              <a:solidFill>
                <a:srgbClr val="1F497D"/>
              </a:solidFill>
              <a:prstDash val="solid"/>
            </a:ln>
            <a:effectLst/>
          </p:spPr>
        </p:cxnSp>
        <p:cxnSp>
          <p:nvCxnSpPr>
            <p:cNvPr id="485" name="Gerade Verbindung 148"/>
            <p:cNvCxnSpPr/>
            <p:nvPr/>
          </p:nvCxnSpPr>
          <p:spPr>
            <a:xfrm>
              <a:off x="2635575" y="4484788"/>
              <a:ext cx="598562" cy="2"/>
            </a:xfrm>
            <a:prstGeom prst="line">
              <a:avLst/>
            </a:prstGeom>
            <a:noFill/>
            <a:ln w="9525" cap="flat" cmpd="sng" algn="ctr">
              <a:solidFill>
                <a:srgbClr val="1F497D"/>
              </a:solidFill>
              <a:prstDash val="solid"/>
            </a:ln>
            <a:effectLst/>
          </p:spPr>
        </p:cxnSp>
        <p:cxnSp>
          <p:nvCxnSpPr>
            <p:cNvPr id="486" name="Gerade Verbindung 149"/>
            <p:cNvCxnSpPr/>
            <p:nvPr/>
          </p:nvCxnSpPr>
          <p:spPr>
            <a:xfrm>
              <a:off x="2635575" y="4541261"/>
              <a:ext cx="598562" cy="2"/>
            </a:xfrm>
            <a:prstGeom prst="line">
              <a:avLst/>
            </a:prstGeom>
            <a:noFill/>
            <a:ln w="9525" cap="flat" cmpd="sng" algn="ctr">
              <a:solidFill>
                <a:srgbClr val="1F497D"/>
              </a:solidFill>
              <a:prstDash val="solid"/>
            </a:ln>
            <a:effectLst/>
          </p:spPr>
        </p:cxnSp>
        <p:cxnSp>
          <p:nvCxnSpPr>
            <p:cNvPr id="487" name="Gerade Verbindung 150"/>
            <p:cNvCxnSpPr/>
            <p:nvPr/>
          </p:nvCxnSpPr>
          <p:spPr>
            <a:xfrm>
              <a:off x="2635575" y="4597735"/>
              <a:ext cx="598562" cy="2"/>
            </a:xfrm>
            <a:prstGeom prst="line">
              <a:avLst/>
            </a:prstGeom>
            <a:noFill/>
            <a:ln w="9525" cap="flat" cmpd="sng" algn="ctr">
              <a:solidFill>
                <a:srgbClr val="1F497D"/>
              </a:solidFill>
              <a:prstDash val="solid"/>
            </a:ln>
            <a:effectLst/>
          </p:spPr>
        </p:cxnSp>
        <p:cxnSp>
          <p:nvCxnSpPr>
            <p:cNvPr id="488" name="Gerade Verbindung 151"/>
            <p:cNvCxnSpPr/>
            <p:nvPr/>
          </p:nvCxnSpPr>
          <p:spPr>
            <a:xfrm>
              <a:off x="2635575" y="4736197"/>
              <a:ext cx="598562" cy="2"/>
            </a:xfrm>
            <a:prstGeom prst="line">
              <a:avLst/>
            </a:prstGeom>
            <a:noFill/>
            <a:ln w="9525" cap="flat" cmpd="sng" algn="ctr">
              <a:solidFill>
                <a:srgbClr val="1F497D"/>
              </a:solidFill>
              <a:prstDash val="solid"/>
            </a:ln>
            <a:effectLst/>
          </p:spPr>
        </p:cxnSp>
        <p:cxnSp>
          <p:nvCxnSpPr>
            <p:cNvPr id="489" name="Gerade Verbindung 152"/>
            <p:cNvCxnSpPr/>
            <p:nvPr/>
          </p:nvCxnSpPr>
          <p:spPr>
            <a:xfrm>
              <a:off x="2635575" y="4866517"/>
              <a:ext cx="598562" cy="2"/>
            </a:xfrm>
            <a:prstGeom prst="line">
              <a:avLst/>
            </a:prstGeom>
            <a:noFill/>
            <a:ln w="9525" cap="flat" cmpd="sng" algn="ctr">
              <a:solidFill>
                <a:srgbClr val="1F497D"/>
              </a:solidFill>
              <a:prstDash val="solid"/>
            </a:ln>
            <a:effectLst/>
          </p:spPr>
        </p:cxnSp>
        <p:sp>
          <p:nvSpPr>
            <p:cNvPr id="490" name="Abgerundetes Rechteck 153"/>
            <p:cNvSpPr/>
            <p:nvPr/>
          </p:nvSpPr>
          <p:spPr>
            <a:xfrm>
              <a:off x="2635575" y="4959917"/>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91" name="Gerade Verbindung 154"/>
            <p:cNvCxnSpPr/>
            <p:nvPr/>
          </p:nvCxnSpPr>
          <p:spPr>
            <a:xfrm>
              <a:off x="2635575" y="5108697"/>
              <a:ext cx="598562" cy="2"/>
            </a:xfrm>
            <a:prstGeom prst="line">
              <a:avLst/>
            </a:prstGeom>
            <a:noFill/>
            <a:ln w="9525" cap="flat" cmpd="sng" algn="ctr">
              <a:solidFill>
                <a:srgbClr val="1F497D"/>
              </a:solidFill>
              <a:prstDash val="solid"/>
            </a:ln>
            <a:effectLst/>
          </p:spPr>
        </p:cxnSp>
        <p:cxnSp>
          <p:nvCxnSpPr>
            <p:cNvPr id="492" name="Gerade Verbindung 155"/>
            <p:cNvCxnSpPr/>
            <p:nvPr/>
          </p:nvCxnSpPr>
          <p:spPr>
            <a:xfrm>
              <a:off x="2635575" y="5461646"/>
              <a:ext cx="598562" cy="2"/>
            </a:xfrm>
            <a:prstGeom prst="line">
              <a:avLst/>
            </a:prstGeom>
            <a:noFill/>
            <a:ln w="9525" cap="flat" cmpd="sng" algn="ctr">
              <a:solidFill>
                <a:srgbClr val="1F497D"/>
              </a:solidFill>
              <a:prstDash val="solid"/>
            </a:ln>
            <a:effectLst/>
          </p:spPr>
        </p:cxnSp>
        <p:cxnSp>
          <p:nvCxnSpPr>
            <p:cNvPr id="493" name="Gerade Verbindung 156"/>
            <p:cNvCxnSpPr/>
            <p:nvPr/>
          </p:nvCxnSpPr>
          <p:spPr>
            <a:xfrm>
              <a:off x="3832700" y="2382287"/>
              <a:ext cx="598562" cy="2"/>
            </a:xfrm>
            <a:prstGeom prst="line">
              <a:avLst/>
            </a:prstGeom>
            <a:noFill/>
            <a:ln w="9525" cap="flat" cmpd="sng" algn="ctr">
              <a:solidFill>
                <a:srgbClr val="1F497D"/>
              </a:solidFill>
              <a:prstDash val="solid"/>
            </a:ln>
            <a:effectLst/>
          </p:spPr>
        </p:cxnSp>
        <p:cxnSp>
          <p:nvCxnSpPr>
            <p:cNvPr id="494" name="Gerade Verbindung 157"/>
            <p:cNvCxnSpPr/>
            <p:nvPr/>
          </p:nvCxnSpPr>
          <p:spPr>
            <a:xfrm>
              <a:off x="3832700" y="2633696"/>
              <a:ext cx="598562" cy="2"/>
            </a:xfrm>
            <a:prstGeom prst="line">
              <a:avLst/>
            </a:prstGeom>
            <a:noFill/>
            <a:ln w="9525" cap="flat" cmpd="sng" algn="ctr">
              <a:solidFill>
                <a:srgbClr val="1F497D"/>
              </a:solidFill>
              <a:prstDash val="solid"/>
            </a:ln>
            <a:effectLst/>
          </p:spPr>
        </p:cxnSp>
        <p:cxnSp>
          <p:nvCxnSpPr>
            <p:cNvPr id="495" name="Gerade Verbindung 158"/>
            <p:cNvCxnSpPr/>
            <p:nvPr/>
          </p:nvCxnSpPr>
          <p:spPr>
            <a:xfrm>
              <a:off x="3832700" y="4475555"/>
              <a:ext cx="598562" cy="2"/>
            </a:xfrm>
            <a:prstGeom prst="line">
              <a:avLst/>
            </a:prstGeom>
            <a:noFill/>
            <a:ln w="9525" cap="flat" cmpd="sng" algn="ctr">
              <a:solidFill>
                <a:srgbClr val="1F497D"/>
              </a:solidFill>
              <a:prstDash val="solid"/>
            </a:ln>
            <a:effectLst/>
          </p:spPr>
        </p:cxnSp>
        <p:cxnSp>
          <p:nvCxnSpPr>
            <p:cNvPr id="496" name="Gerade Verbindung 159"/>
            <p:cNvCxnSpPr/>
            <p:nvPr/>
          </p:nvCxnSpPr>
          <p:spPr>
            <a:xfrm>
              <a:off x="3832700" y="5591968"/>
              <a:ext cx="598562" cy="2"/>
            </a:xfrm>
            <a:prstGeom prst="line">
              <a:avLst/>
            </a:prstGeom>
            <a:noFill/>
            <a:ln w="9525" cap="flat" cmpd="sng" algn="ctr">
              <a:solidFill>
                <a:srgbClr val="1F497D"/>
              </a:solidFill>
              <a:prstDash val="solid"/>
            </a:ln>
            <a:effectLst/>
          </p:spPr>
        </p:cxnSp>
        <p:cxnSp>
          <p:nvCxnSpPr>
            <p:cNvPr id="497" name="Gerade Verbindung 160"/>
            <p:cNvCxnSpPr/>
            <p:nvPr/>
          </p:nvCxnSpPr>
          <p:spPr>
            <a:xfrm>
              <a:off x="3832700" y="6019851"/>
              <a:ext cx="598562" cy="2"/>
            </a:xfrm>
            <a:prstGeom prst="line">
              <a:avLst/>
            </a:prstGeom>
            <a:noFill/>
            <a:ln w="9525" cap="flat" cmpd="sng" algn="ctr">
              <a:solidFill>
                <a:srgbClr val="1F497D"/>
              </a:solidFill>
              <a:prstDash val="solid"/>
            </a:ln>
            <a:effectLst/>
          </p:spPr>
        </p:cxnSp>
        <p:cxnSp>
          <p:nvCxnSpPr>
            <p:cNvPr id="498" name="Gerade Verbindung 161"/>
            <p:cNvCxnSpPr/>
            <p:nvPr/>
          </p:nvCxnSpPr>
          <p:spPr>
            <a:xfrm>
              <a:off x="5029892" y="1768695"/>
              <a:ext cx="598496" cy="2"/>
            </a:xfrm>
            <a:prstGeom prst="line">
              <a:avLst/>
            </a:prstGeom>
            <a:noFill/>
            <a:ln w="9525" cap="flat" cmpd="sng" algn="ctr">
              <a:solidFill>
                <a:srgbClr val="1F497D"/>
              </a:solidFill>
              <a:prstDash val="solid"/>
            </a:ln>
            <a:effectLst/>
          </p:spPr>
        </p:cxnSp>
        <p:cxnSp>
          <p:nvCxnSpPr>
            <p:cNvPr id="499" name="Gerade Verbindung 162"/>
            <p:cNvCxnSpPr/>
            <p:nvPr/>
          </p:nvCxnSpPr>
          <p:spPr>
            <a:xfrm>
              <a:off x="5029825" y="2577222"/>
              <a:ext cx="598496" cy="2"/>
            </a:xfrm>
            <a:prstGeom prst="line">
              <a:avLst/>
            </a:prstGeom>
            <a:noFill/>
            <a:ln w="9525" cap="flat" cmpd="sng" algn="ctr">
              <a:solidFill>
                <a:srgbClr val="1F497D"/>
              </a:solidFill>
              <a:prstDash val="solid"/>
            </a:ln>
            <a:effectLst/>
          </p:spPr>
        </p:cxnSp>
        <p:cxnSp>
          <p:nvCxnSpPr>
            <p:cNvPr id="500" name="Gerade Verbindung 163"/>
            <p:cNvCxnSpPr/>
            <p:nvPr/>
          </p:nvCxnSpPr>
          <p:spPr>
            <a:xfrm>
              <a:off x="5029825" y="2958954"/>
              <a:ext cx="598496" cy="2"/>
            </a:xfrm>
            <a:prstGeom prst="line">
              <a:avLst/>
            </a:prstGeom>
            <a:noFill/>
            <a:ln w="9525" cap="flat" cmpd="sng" algn="ctr">
              <a:solidFill>
                <a:srgbClr val="1F497D"/>
              </a:solidFill>
              <a:prstDash val="solid"/>
            </a:ln>
            <a:effectLst/>
          </p:spPr>
        </p:cxnSp>
        <p:cxnSp>
          <p:nvCxnSpPr>
            <p:cNvPr id="501" name="Gerade Verbindung 164"/>
            <p:cNvCxnSpPr/>
            <p:nvPr/>
          </p:nvCxnSpPr>
          <p:spPr>
            <a:xfrm>
              <a:off x="5029892" y="3619786"/>
              <a:ext cx="598496" cy="2"/>
            </a:xfrm>
            <a:prstGeom prst="line">
              <a:avLst/>
            </a:prstGeom>
            <a:noFill/>
            <a:ln w="9525" cap="flat" cmpd="sng" algn="ctr">
              <a:solidFill>
                <a:srgbClr val="1F497D"/>
              </a:solidFill>
              <a:prstDash val="solid"/>
            </a:ln>
            <a:effectLst/>
          </p:spPr>
        </p:cxnSp>
        <p:cxnSp>
          <p:nvCxnSpPr>
            <p:cNvPr id="502" name="Gerade Verbindung 165"/>
            <p:cNvCxnSpPr/>
            <p:nvPr/>
          </p:nvCxnSpPr>
          <p:spPr>
            <a:xfrm>
              <a:off x="5029958" y="4075365"/>
              <a:ext cx="598496" cy="2"/>
            </a:xfrm>
            <a:prstGeom prst="line">
              <a:avLst/>
            </a:prstGeom>
            <a:noFill/>
            <a:ln w="9525" cap="flat" cmpd="sng" algn="ctr">
              <a:solidFill>
                <a:srgbClr val="1F497D"/>
              </a:solidFill>
              <a:prstDash val="solid"/>
            </a:ln>
            <a:effectLst/>
          </p:spPr>
        </p:cxnSp>
        <p:cxnSp>
          <p:nvCxnSpPr>
            <p:cNvPr id="503" name="Gerade Verbindung 166"/>
            <p:cNvCxnSpPr/>
            <p:nvPr/>
          </p:nvCxnSpPr>
          <p:spPr>
            <a:xfrm>
              <a:off x="5329156" y="4363698"/>
              <a:ext cx="448872" cy="2"/>
            </a:xfrm>
            <a:prstGeom prst="line">
              <a:avLst/>
            </a:prstGeom>
            <a:noFill/>
            <a:ln w="9525" cap="flat" cmpd="sng" algn="ctr">
              <a:solidFill>
                <a:srgbClr val="1F497D"/>
              </a:solidFill>
              <a:prstDash val="solid"/>
            </a:ln>
            <a:effectLst/>
          </p:spPr>
        </p:cxnSp>
        <p:sp>
          <p:nvSpPr>
            <p:cNvPr id="504" name="Abgerundetes Rechteck 167"/>
            <p:cNvSpPr/>
            <p:nvPr/>
          </p:nvSpPr>
          <p:spPr>
            <a:xfrm>
              <a:off x="5029825" y="4726968"/>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505" name="Gerade Verbindung 168"/>
            <p:cNvCxnSpPr/>
            <p:nvPr/>
          </p:nvCxnSpPr>
          <p:spPr>
            <a:xfrm>
              <a:off x="4880185" y="5693504"/>
              <a:ext cx="448872" cy="2"/>
            </a:xfrm>
            <a:prstGeom prst="line">
              <a:avLst/>
            </a:prstGeom>
            <a:noFill/>
            <a:ln w="9525" cap="flat" cmpd="sng" algn="ctr">
              <a:solidFill>
                <a:srgbClr val="1F497D"/>
              </a:solidFill>
              <a:prstDash val="solid"/>
            </a:ln>
            <a:effectLst/>
          </p:spPr>
        </p:cxnSp>
        <p:cxnSp>
          <p:nvCxnSpPr>
            <p:cNvPr id="506" name="Gerade Verbindung 169"/>
            <p:cNvCxnSpPr/>
            <p:nvPr/>
          </p:nvCxnSpPr>
          <p:spPr>
            <a:xfrm>
              <a:off x="7424075" y="2428440"/>
              <a:ext cx="598496" cy="2"/>
            </a:xfrm>
            <a:prstGeom prst="line">
              <a:avLst/>
            </a:prstGeom>
            <a:noFill/>
            <a:ln w="9525" cap="flat" cmpd="sng" algn="ctr">
              <a:solidFill>
                <a:srgbClr val="1F497D"/>
              </a:solidFill>
              <a:prstDash val="solid"/>
            </a:ln>
            <a:effectLst/>
          </p:spPr>
        </p:cxnSp>
        <p:cxnSp>
          <p:nvCxnSpPr>
            <p:cNvPr id="507" name="Gerade Verbindung 170"/>
            <p:cNvCxnSpPr/>
            <p:nvPr/>
          </p:nvCxnSpPr>
          <p:spPr>
            <a:xfrm>
              <a:off x="7424075" y="2791710"/>
              <a:ext cx="598496" cy="2"/>
            </a:xfrm>
            <a:prstGeom prst="line">
              <a:avLst/>
            </a:prstGeom>
            <a:noFill/>
            <a:ln w="9525" cap="flat" cmpd="sng" algn="ctr">
              <a:solidFill>
                <a:srgbClr val="1F497D"/>
              </a:solidFill>
              <a:prstDash val="solid"/>
            </a:ln>
            <a:effectLst/>
          </p:spPr>
        </p:cxnSp>
        <p:cxnSp>
          <p:nvCxnSpPr>
            <p:cNvPr id="508" name="Gerade Verbindung 171"/>
            <p:cNvCxnSpPr/>
            <p:nvPr/>
          </p:nvCxnSpPr>
          <p:spPr>
            <a:xfrm>
              <a:off x="7424075" y="2931262"/>
              <a:ext cx="598496" cy="2"/>
            </a:xfrm>
            <a:prstGeom prst="line">
              <a:avLst/>
            </a:prstGeom>
            <a:noFill/>
            <a:ln w="9525" cap="flat" cmpd="sng" algn="ctr">
              <a:solidFill>
                <a:srgbClr val="1F497D"/>
              </a:solidFill>
              <a:prstDash val="solid"/>
            </a:ln>
            <a:effectLst/>
          </p:spPr>
        </p:cxnSp>
        <p:cxnSp>
          <p:nvCxnSpPr>
            <p:cNvPr id="509" name="Gerade Verbindung 172"/>
            <p:cNvCxnSpPr/>
            <p:nvPr/>
          </p:nvCxnSpPr>
          <p:spPr>
            <a:xfrm>
              <a:off x="7424075" y="3043119"/>
              <a:ext cx="598496" cy="2"/>
            </a:xfrm>
            <a:prstGeom prst="line">
              <a:avLst/>
            </a:prstGeom>
            <a:noFill/>
            <a:ln w="9525" cap="flat" cmpd="sng" algn="ctr">
              <a:solidFill>
                <a:srgbClr val="1F497D"/>
              </a:solidFill>
              <a:prstDash val="solid"/>
            </a:ln>
            <a:effectLst/>
          </p:spPr>
        </p:cxnSp>
        <p:cxnSp>
          <p:nvCxnSpPr>
            <p:cNvPr id="510" name="Gerade Verbindung 173"/>
            <p:cNvCxnSpPr/>
            <p:nvPr/>
          </p:nvCxnSpPr>
          <p:spPr>
            <a:xfrm>
              <a:off x="7424142" y="3191901"/>
              <a:ext cx="598496" cy="2"/>
            </a:xfrm>
            <a:prstGeom prst="line">
              <a:avLst/>
            </a:prstGeom>
            <a:noFill/>
            <a:ln w="9525" cap="flat" cmpd="sng" algn="ctr">
              <a:solidFill>
                <a:srgbClr val="1F497D"/>
              </a:solidFill>
              <a:prstDash val="solid"/>
            </a:ln>
            <a:effectLst/>
          </p:spPr>
        </p:cxnSp>
        <p:cxnSp>
          <p:nvCxnSpPr>
            <p:cNvPr id="511" name="Gerade Verbindung 174"/>
            <p:cNvCxnSpPr/>
            <p:nvPr/>
          </p:nvCxnSpPr>
          <p:spPr>
            <a:xfrm>
              <a:off x="7424075" y="3665941"/>
              <a:ext cx="598496" cy="2"/>
            </a:xfrm>
            <a:prstGeom prst="line">
              <a:avLst/>
            </a:prstGeom>
            <a:noFill/>
            <a:ln w="9525" cap="flat" cmpd="sng" algn="ctr">
              <a:solidFill>
                <a:srgbClr val="1F497D"/>
              </a:solidFill>
              <a:prstDash val="solid"/>
            </a:ln>
            <a:effectLst/>
          </p:spPr>
        </p:cxnSp>
        <p:cxnSp>
          <p:nvCxnSpPr>
            <p:cNvPr id="512" name="Gerade Verbindung 175"/>
            <p:cNvCxnSpPr/>
            <p:nvPr/>
          </p:nvCxnSpPr>
          <p:spPr>
            <a:xfrm>
              <a:off x="7424009" y="4530939"/>
              <a:ext cx="598496" cy="2"/>
            </a:xfrm>
            <a:prstGeom prst="line">
              <a:avLst/>
            </a:prstGeom>
            <a:noFill/>
            <a:ln w="9525" cap="flat" cmpd="sng" algn="ctr">
              <a:solidFill>
                <a:srgbClr val="1F497D"/>
              </a:solidFill>
              <a:prstDash val="solid"/>
            </a:ln>
            <a:effectLst/>
          </p:spPr>
        </p:cxnSp>
        <p:cxnSp>
          <p:nvCxnSpPr>
            <p:cNvPr id="513" name="Gerade Verbindung 176"/>
            <p:cNvCxnSpPr/>
            <p:nvPr/>
          </p:nvCxnSpPr>
          <p:spPr>
            <a:xfrm>
              <a:off x="7423942" y="4680813"/>
              <a:ext cx="598496" cy="2"/>
            </a:xfrm>
            <a:prstGeom prst="line">
              <a:avLst/>
            </a:prstGeom>
            <a:noFill/>
            <a:ln w="9525" cap="flat" cmpd="sng" algn="ctr">
              <a:solidFill>
                <a:srgbClr val="1F497D"/>
              </a:solidFill>
              <a:prstDash val="solid"/>
            </a:ln>
            <a:effectLst/>
          </p:spPr>
        </p:cxnSp>
        <p:cxnSp>
          <p:nvCxnSpPr>
            <p:cNvPr id="514" name="Gerade Verbindung 177"/>
            <p:cNvCxnSpPr/>
            <p:nvPr/>
          </p:nvCxnSpPr>
          <p:spPr>
            <a:xfrm>
              <a:off x="7423876" y="5397031"/>
              <a:ext cx="598496" cy="2"/>
            </a:xfrm>
            <a:prstGeom prst="line">
              <a:avLst/>
            </a:prstGeom>
            <a:noFill/>
            <a:ln w="9525" cap="flat" cmpd="sng" algn="ctr">
              <a:solidFill>
                <a:srgbClr val="1F497D"/>
              </a:solidFill>
              <a:prstDash val="solid"/>
            </a:ln>
            <a:effectLst/>
          </p:spPr>
        </p:cxnSp>
      </p:grpSp>
      <p:sp>
        <p:nvSpPr>
          <p:cNvPr id="515" name="TextBox 5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5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99213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t>Impact</a:t>
            </a:r>
          </a:p>
          <a:p>
            <a:pPr lvl="1"/>
            <a:r>
              <a:rPr lang="en-US" dirty="0" smtClean="0"/>
              <a:t>FLOW Map perceived to be useful</a:t>
            </a:r>
          </a:p>
          <a:p>
            <a:pPr lvl="1"/>
            <a:r>
              <a:rPr lang="en-US" dirty="0" smtClean="0"/>
              <a:t>Especially at project start (team grows together)</a:t>
            </a:r>
          </a:p>
          <a:p>
            <a:pPr lvl="1"/>
            <a:r>
              <a:rPr lang="en-US" dirty="0" smtClean="0"/>
              <a:t>Problem with manual update process </a:t>
            </a:r>
            <a:r>
              <a:rPr lang="en-US" dirty="0" smtClean="0">
                <a:sym typeface="Wingdings" pitchFamily="2" charset="2"/>
              </a:rPr>
              <a:t> tool support</a:t>
            </a:r>
          </a:p>
        </p:txBody>
      </p:sp>
      <p:graphicFrame>
        <p:nvGraphicFramePr>
          <p:cNvPr id="12" name="Diagramm 7"/>
          <p:cNvGraphicFramePr>
            <a:graphicFrameLocks/>
          </p:cNvGraphicFramePr>
          <p:nvPr>
            <p:extLst>
              <p:ext uri="{D42A27DB-BD31-4B8C-83A1-F6EECF244321}">
                <p14:modId xmlns:p14="http://schemas.microsoft.com/office/powerpoint/2010/main" val="3044322926"/>
              </p:ext>
            </p:extLst>
          </p:nvPr>
        </p:nvGraphicFramePr>
        <p:xfrm>
          <a:off x="1763688" y="3281208"/>
          <a:ext cx="5151859" cy="269289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6688162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latin typeface="Calibri"/>
                <a:cs typeface="Calibri"/>
              </a:rPr>
              <a:t>Impact</a:t>
            </a:r>
            <a:endParaRPr lang="en-US" dirty="0" smtClean="0">
              <a:latin typeface="Calibri"/>
              <a:cs typeface="Calibri"/>
              <a:sym typeface="Wingdings" pitchFamily="2" charset="2"/>
            </a:endParaRPr>
          </a:p>
          <a:p>
            <a:r>
              <a:rPr lang="en-US" dirty="0" smtClean="0">
                <a:latin typeface="Calibri"/>
                <a:cs typeface="Calibri"/>
              </a:rPr>
              <a:t>Cost</a:t>
            </a:r>
          </a:p>
          <a:p>
            <a:pPr lvl="1"/>
            <a:r>
              <a:rPr lang="en-US" dirty="0" smtClean="0">
                <a:latin typeface="Calibri"/>
                <a:cs typeface="Calibri"/>
              </a:rPr>
              <a:t>Plan: 1d strategy + 0.5d conformance + 2d prepare data collection</a:t>
            </a:r>
          </a:p>
          <a:p>
            <a:pPr lvl="1"/>
            <a:r>
              <a:rPr lang="en-US" dirty="0" smtClean="0">
                <a:latin typeface="Calibri"/>
                <a:cs typeface="Calibri"/>
              </a:rPr>
              <a:t>Execute: observer + 1h/activity for conformance analysis + 10 min./change to update FLOW Map</a:t>
            </a:r>
          </a:p>
          <a:p>
            <a:r>
              <a:rPr lang="en-US" dirty="0" smtClean="0">
                <a:latin typeface="Calibri"/>
                <a:cs typeface="Calibri"/>
              </a:rPr>
              <a:t>Management feasibility</a:t>
            </a:r>
          </a:p>
          <a:p>
            <a:pPr lvl="1"/>
            <a:r>
              <a:rPr lang="en-US" dirty="0" smtClean="0">
                <a:latin typeface="Calibri"/>
                <a:cs typeface="Calibri"/>
              </a:rPr>
              <a:t>Violations can be detected during project</a:t>
            </a:r>
          </a:p>
          <a:p>
            <a:pPr lvl="1"/>
            <a:r>
              <a:rPr lang="en-US" dirty="0" smtClean="0">
                <a:latin typeface="Calibri"/>
                <a:cs typeface="Calibri"/>
              </a:rPr>
              <a:t>Monitoring electronic media helps (see costs)</a:t>
            </a:r>
          </a:p>
          <a:p>
            <a:r>
              <a:rPr lang="en-US" dirty="0" smtClean="0">
                <a:latin typeface="Calibri"/>
                <a:cs typeface="Calibri"/>
              </a:rPr>
              <a:t>Planning feasibility</a:t>
            </a:r>
          </a:p>
          <a:p>
            <a:pPr lvl="1"/>
            <a:r>
              <a:rPr lang="en-US" dirty="0" smtClean="0">
                <a:latin typeface="Calibri"/>
                <a:cs typeface="Calibri"/>
              </a:rPr>
              <a:t>Communication was planned</a:t>
            </a:r>
          </a:p>
          <a:p>
            <a:pPr lvl="1"/>
            <a:r>
              <a:rPr lang="en-US" dirty="0" smtClean="0">
                <a:latin typeface="Calibri"/>
                <a:cs typeface="Calibri"/>
              </a:rPr>
              <a:t>Strategy was followed (79% - 88%)</a:t>
            </a:r>
            <a:endParaRPr lang="en-US" dirty="0">
              <a:latin typeface="Calibri"/>
              <a:cs typeface="Calibri"/>
            </a:endParaRPr>
          </a:p>
        </p:txBody>
      </p:sp>
      <p:sp>
        <p:nvSpPr>
          <p:cNvPr id="8" name="TextBox 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843891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vs. Not distributed</a:t>
            </a:r>
            <a:endParaRPr lang="en-US" dirty="0"/>
          </a:p>
        </p:txBody>
      </p:sp>
      <p:sp>
        <p:nvSpPr>
          <p:cNvPr id="3" name="Subtitle 2"/>
          <p:cNvSpPr>
            <a:spLocks noGrp="1"/>
          </p:cNvSpPr>
          <p:nvPr>
            <p:ph type="subTitle" idx="1"/>
          </p:nvPr>
        </p:nvSpPr>
        <p:spPr/>
        <p:txBody>
          <a:bodyPr/>
          <a:lstStyle/>
          <a:p>
            <a:r>
              <a:rPr lang="en-US" dirty="0" smtClean="0"/>
              <a:t>Some personal experience</a:t>
            </a:r>
            <a:endParaRPr lang="en-US" dirty="0"/>
          </a:p>
        </p:txBody>
      </p:sp>
      <p:sp>
        <p:nvSpPr>
          <p:cNvPr id="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339813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1463544904"/>
              </p:ext>
            </p:extLst>
          </p:nvPr>
        </p:nvGraphicFramePr>
        <p:xfrm>
          <a:off x="1061864" y="908720"/>
          <a:ext cx="7020272"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2292741405"/>
              </p:ext>
            </p:extLst>
          </p:nvPr>
        </p:nvGraphicFramePr>
        <p:xfrm>
          <a:off x="1061610" y="3789040"/>
          <a:ext cx="7020780" cy="252184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7412657" y="1806953"/>
            <a:ext cx="654967" cy="14420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6" name="Rectangle 5"/>
          <p:cNvSpPr/>
          <p:nvPr/>
        </p:nvSpPr>
        <p:spPr bwMode="auto">
          <a:xfrm>
            <a:off x="7412657" y="4661934"/>
            <a:ext cx="654967" cy="1511189"/>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290429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4120201746"/>
              </p:ext>
            </p:extLst>
          </p:nvPr>
        </p:nvGraphicFramePr>
        <p:xfrm>
          <a:off x="665820" y="980728"/>
          <a:ext cx="7812360"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1748402764"/>
              </p:ext>
            </p:extLst>
          </p:nvPr>
        </p:nvGraphicFramePr>
        <p:xfrm>
          <a:off x="683568" y="3645024"/>
          <a:ext cx="7776864" cy="266585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7931828" y="2249995"/>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9" name="Rectangle 8"/>
          <p:cNvSpPr/>
          <p:nvPr/>
        </p:nvSpPr>
        <p:spPr bwMode="auto">
          <a:xfrm>
            <a:off x="7911165" y="5045909"/>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55747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5"/>
          <p:cNvGraphicFramePr>
            <a:graphicFrameLocks noGrp="1"/>
          </p:cNvGraphicFramePr>
          <p:nvPr>
            <p:extLst>
              <p:ext uri="{D42A27DB-BD31-4B8C-83A1-F6EECF244321}">
                <p14:modId xmlns:p14="http://schemas.microsoft.com/office/powerpoint/2010/main" val="865280645"/>
              </p:ext>
            </p:extLst>
          </p:nvPr>
        </p:nvGraphicFramePr>
        <p:xfrm>
          <a:off x="1691680" y="908720"/>
          <a:ext cx="6156176"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6"/>
          <p:cNvGraphicFramePr>
            <a:graphicFrameLocks noGrp="1"/>
          </p:cNvGraphicFramePr>
          <p:nvPr>
            <p:extLst>
              <p:ext uri="{D42A27DB-BD31-4B8C-83A1-F6EECF244321}">
                <p14:modId xmlns:p14="http://schemas.microsoft.com/office/powerpoint/2010/main" val="2331352873"/>
              </p:ext>
            </p:extLst>
          </p:nvPr>
        </p:nvGraphicFramePr>
        <p:xfrm>
          <a:off x="1691680" y="3789040"/>
          <a:ext cx="6192688"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6860870" y="2397675"/>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7" name="Rectangle 6"/>
          <p:cNvSpPr/>
          <p:nvPr/>
        </p:nvSpPr>
        <p:spPr bwMode="auto">
          <a:xfrm>
            <a:off x="6783990" y="5031134"/>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64241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Truck </a:t>
            </a:r>
            <a:r>
              <a:rPr lang="de-DE" dirty="0" err="1" smtClean="0"/>
              <a:t>Factor</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0" y="1013420"/>
            <a:ext cx="9201150" cy="5295900"/>
          </a:xfrm>
          <a:prstGeom prst="rect">
            <a:avLst/>
          </a:prstGeom>
          <a:noFill/>
          <a:ln w="9525">
            <a:noFill/>
            <a:miter lim="800000"/>
            <a:headEnd/>
            <a:tailEnd/>
          </a:ln>
        </p:spPr>
      </p:pic>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
        <p:nvSpPr>
          <p:cNvPr id="4" name="TextBox 3"/>
          <p:cNvSpPr txBox="1"/>
          <p:nvPr/>
        </p:nvSpPr>
        <p:spPr>
          <a:xfrm>
            <a:off x="0" y="563297"/>
            <a:ext cx="9144000" cy="577081"/>
          </a:xfrm>
          <a:prstGeom prst="rect">
            <a:avLst/>
          </a:prstGeom>
          <a:noFill/>
        </p:spPr>
        <p:txBody>
          <a:bodyPr wrap="square" rtlCol="0">
            <a:spAutoFit/>
          </a:bodyPr>
          <a:lstStyle/>
          <a:p>
            <a:r>
              <a:rPr lang="en-US" sz="1050" dirty="0" err="1"/>
              <a:t>Nico</a:t>
            </a:r>
            <a:r>
              <a:rPr lang="en-US" sz="1050" dirty="0"/>
              <a:t> </a:t>
            </a:r>
            <a:r>
              <a:rPr lang="en-US" sz="1050" dirty="0" err="1"/>
              <a:t>Zazworka</a:t>
            </a:r>
            <a:r>
              <a:rPr lang="en-US" sz="1050" dirty="0"/>
              <a:t>, Kai </a:t>
            </a:r>
            <a:r>
              <a:rPr lang="en-US" sz="1050" dirty="0" err="1"/>
              <a:t>Stapel</a:t>
            </a:r>
            <a:r>
              <a:rPr lang="en-US" sz="1050" dirty="0"/>
              <a:t>, Eric Knauss, Forrest Shull, Victor R. </a:t>
            </a:r>
            <a:r>
              <a:rPr lang="en-US" sz="1050" dirty="0" err="1"/>
              <a:t>Basili</a:t>
            </a:r>
            <a:r>
              <a:rPr lang="en-US" sz="1050" dirty="0"/>
              <a:t>, Kurt Schneider. Are developers complying with the process: an XP study. In </a:t>
            </a:r>
            <a:r>
              <a:rPr lang="en-US" sz="1050" dirty="0" smtClean="0"/>
              <a:t>Proc. </a:t>
            </a:r>
            <a:r>
              <a:rPr lang="en-US" sz="1050" dirty="0"/>
              <a:t>of the 4th </a:t>
            </a:r>
            <a:r>
              <a:rPr lang="en-US" sz="1050" dirty="0" smtClean="0"/>
              <a:t>Int. </a:t>
            </a:r>
            <a:r>
              <a:rPr lang="en-US" sz="1050" dirty="0" err="1" smtClean="0"/>
              <a:t>Symp</a:t>
            </a:r>
            <a:r>
              <a:rPr lang="en-US" sz="1050" dirty="0" smtClean="0"/>
              <a:t>. </a:t>
            </a:r>
            <a:r>
              <a:rPr lang="en-US" sz="1050" dirty="0"/>
              <a:t>on Empirical Software Engineering and Measurement (ESEM ’10), Bolzano-</a:t>
            </a:r>
            <a:r>
              <a:rPr lang="en-US" sz="1050" dirty="0" err="1"/>
              <a:t>Bozen</a:t>
            </a:r>
            <a:r>
              <a:rPr lang="en-US" sz="1050" dirty="0"/>
              <a:t>, Italy, 2010</a:t>
            </a:r>
            <a:r>
              <a:rPr lang="en-US" sz="1050" dirty="0" smtClean="0"/>
              <a:t>.</a:t>
            </a:r>
            <a:endParaRPr lang="en-US" sz="1050" dirty="0"/>
          </a:p>
          <a:p>
            <a:endParaRPr lang="en-US" sz="1050" dirty="0"/>
          </a:p>
        </p:txBody>
      </p:sp>
    </p:spTree>
    <p:extLst>
      <p:ext uri="{BB962C8B-B14F-4D97-AF65-F5344CB8AC3E}">
        <p14:creationId xmlns:p14="http://schemas.microsoft.com/office/powerpoint/2010/main" val="1173088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4626517"/>
          </a:xfrm>
        </p:spPr>
        <p:txBody>
          <a:bodyPr numCol="2"/>
          <a:lstStyle/>
          <a:p>
            <a:pPr marL="0" indent="0" eaLnBrk="1" hangingPunct="1">
              <a:buNone/>
            </a:pPr>
            <a:r>
              <a:rPr lang="en-US" b="1" dirty="0" smtClean="0">
                <a:ea typeface="ＭＳ Ｐゴシック" pitchFamily="-107" charset="-128"/>
              </a:rPr>
              <a:t>Consider a project </a:t>
            </a:r>
            <a:r>
              <a:rPr lang="en-US" b="1" dirty="0" smtClean="0">
                <a:ea typeface="ＭＳ Ｐゴシック" pitchFamily="-107" charset="-128"/>
              </a:rPr>
              <a:t>with </a:t>
            </a:r>
            <a:r>
              <a:rPr lang="en-US" b="1" dirty="0" smtClean="0">
                <a:ea typeface="ＭＳ Ｐゴシック" pitchFamily="-107" charset="-128"/>
              </a:rPr>
              <a:t>problems</a:t>
            </a:r>
          </a:p>
          <a:p>
            <a:r>
              <a:rPr lang="en-US" dirty="0" smtClean="0">
                <a:ea typeface="ＭＳ Ｐゴシック" pitchFamily="-107" charset="-128"/>
              </a:rPr>
              <a:t>Large specification</a:t>
            </a:r>
          </a:p>
          <a:p>
            <a:r>
              <a:rPr lang="en-US" dirty="0" smtClean="0">
                <a:ea typeface="ＭＳ Ｐゴシック" pitchFamily="-107" charset="-128"/>
              </a:rPr>
              <a:t>Frequent changes – best designers manage those</a:t>
            </a:r>
          </a:p>
          <a:p>
            <a:pPr marL="0" indent="0">
              <a:buNone/>
            </a:pPr>
            <a:r>
              <a:rPr lang="en-US" b="1" dirty="0" smtClean="0">
                <a:ea typeface="ＭＳ Ｐゴシック" pitchFamily="-107" charset="-128"/>
              </a:rPr>
              <a:t>Quotes</a:t>
            </a:r>
          </a:p>
          <a:p>
            <a:r>
              <a:rPr lang="en-US" dirty="0" smtClean="0">
                <a:latin typeface="Arial" charset="0"/>
              </a:rPr>
              <a:t>“It‘s just too many documents. […] Sure we need both user </a:t>
            </a:r>
            <a:r>
              <a:rPr lang="en-US" dirty="0" err="1" smtClean="0">
                <a:latin typeface="Arial" charset="0"/>
              </a:rPr>
              <a:t>requts</a:t>
            </a:r>
            <a:r>
              <a:rPr lang="en-US" dirty="0" smtClean="0">
                <a:latin typeface="Arial" charset="0"/>
              </a:rPr>
              <a:t> spec. and system </a:t>
            </a:r>
            <a:r>
              <a:rPr lang="en-US" dirty="0" err="1" smtClean="0">
                <a:latin typeface="Arial" charset="0"/>
              </a:rPr>
              <a:t>reqts</a:t>
            </a:r>
            <a:r>
              <a:rPr lang="en-US" dirty="0" smtClean="0">
                <a:latin typeface="Arial" charset="0"/>
              </a:rPr>
              <a:t> spec. But often, I change code and then go back to adjust the requirements.“</a:t>
            </a:r>
          </a:p>
          <a:p>
            <a:r>
              <a:rPr lang="en-US" dirty="0" smtClean="0">
                <a:latin typeface="Arial" charset="0"/>
              </a:rPr>
              <a:t>“Why is the customer not working on the user </a:t>
            </a:r>
            <a:r>
              <a:rPr lang="en-US" dirty="0" err="1" smtClean="0">
                <a:latin typeface="Arial" charset="0"/>
              </a:rPr>
              <a:t>reqts</a:t>
            </a:r>
            <a:r>
              <a:rPr lang="en-US" dirty="0" smtClean="0">
                <a:latin typeface="Arial" charset="0"/>
              </a:rPr>
              <a:t> spec? Are they confused by the many changes themselves?“</a:t>
            </a:r>
          </a:p>
          <a:p>
            <a:r>
              <a:rPr lang="en-US" dirty="0" smtClean="0">
                <a:latin typeface="Arial" charset="0"/>
              </a:rPr>
              <a:t>“System requirements specification? I know it is supposed to be useful. But currently I just try to keep it in sync with the unit tests we are writing.“</a:t>
            </a:r>
          </a:p>
          <a:p>
            <a:r>
              <a:rPr lang="en-US" dirty="0" smtClean="0">
                <a:latin typeface="Arial" charset="0"/>
              </a:rPr>
              <a:t>“We probably should adjust the design document. It is outdated, </a:t>
            </a:r>
            <a:r>
              <a:rPr lang="en-US" dirty="0">
                <a:latin typeface="Arial" charset="0"/>
              </a:rPr>
              <a:t>b</a:t>
            </a:r>
            <a:r>
              <a:rPr lang="en-US" dirty="0" smtClean="0">
                <a:latin typeface="Arial" charset="0"/>
              </a:rPr>
              <a:t>ut so far we seem to be all on the same page. It would be such a pain to bring it up to date!“</a:t>
            </a:r>
            <a:endParaRPr lang="en-US" dirty="0" smtClean="0">
              <a:ea typeface="ＭＳ Ｐゴシック" pitchFamily="-107" charset="-128"/>
            </a:endParaRP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dirty="0"/>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704" name="Rectangle 44"/>
          <p:cNvSpPr>
            <a:spLocks noChangeArrowheads="1"/>
          </p:cNvSpPr>
          <p:nvPr/>
        </p:nvSpPr>
        <p:spPr bwMode="auto">
          <a:xfrm>
            <a:off x="4946122" y="5031317"/>
            <a:ext cx="554037" cy="652462"/>
          </a:xfrm>
          <a:prstGeom prst="rect">
            <a:avLst/>
          </a:prstGeom>
          <a:noFill/>
          <a:ln w="6350">
            <a:noFill/>
            <a:miter lim="800000"/>
            <a:headEnd/>
            <a:tailEnd/>
          </a:ln>
        </p:spPr>
        <p:txBody>
          <a:bodyPr wrap="none" anchor="ctr"/>
          <a:lstStyle/>
          <a:p>
            <a:endParaRPr lang="de-DE"/>
          </a:p>
        </p:txBody>
      </p:sp>
      <p:sp>
        <p:nvSpPr>
          <p:cNvPr id="28702" name="Rectangle 48"/>
          <p:cNvSpPr>
            <a:spLocks noChangeArrowheads="1"/>
          </p:cNvSpPr>
          <p:nvPr/>
        </p:nvSpPr>
        <p:spPr bwMode="auto">
          <a:xfrm>
            <a:off x="6600297" y="5066242"/>
            <a:ext cx="554037" cy="652462"/>
          </a:xfrm>
          <a:prstGeom prst="rect">
            <a:avLst/>
          </a:prstGeom>
          <a:noFill/>
          <a:ln w="6350">
            <a:noFill/>
            <a:miter lim="800000"/>
            <a:headEnd/>
            <a:tailEnd/>
          </a:ln>
        </p:spPr>
        <p:txBody>
          <a:bodyPr wrap="none" anchor="ctr"/>
          <a:lstStyle/>
          <a:p>
            <a:endParaRPr lang="de-DE"/>
          </a:p>
        </p:txBody>
      </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311099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smtClean="0"/>
              <a:t>We did our best to make distributed agile work</a:t>
            </a:r>
          </a:p>
          <a:p>
            <a:endParaRPr lang="en-US" dirty="0"/>
          </a:p>
          <a:p>
            <a:r>
              <a:rPr lang="en-US" dirty="0" smtClean="0"/>
              <a:t>Not a surprise:</a:t>
            </a:r>
          </a:p>
          <a:p>
            <a:pPr lvl="1"/>
            <a:r>
              <a:rPr lang="en-US" dirty="0" smtClean="0"/>
              <a:t>Truck factor analysis shows that we are not as agile in the distributed project as in the co-located one</a:t>
            </a:r>
          </a:p>
          <a:p>
            <a:endParaRPr lang="en-US" dirty="0" smtClean="0"/>
          </a:p>
          <a:p>
            <a:r>
              <a:rPr lang="en-US" dirty="0" smtClean="0"/>
              <a:t>Interesting:</a:t>
            </a:r>
          </a:p>
          <a:p>
            <a:pPr lvl="1"/>
            <a:r>
              <a:rPr lang="en-US" dirty="0" smtClean="0"/>
              <a:t>Distributed team discussed requirements in less detail</a:t>
            </a:r>
            <a:endParaRPr lang="en-US" dirty="0"/>
          </a:p>
          <a:p>
            <a:endParaRPr lang="en-US" dirty="0"/>
          </a:p>
          <a:p>
            <a:r>
              <a:rPr lang="en-US" dirty="0" smtClean="0"/>
              <a:t>Surprise: </a:t>
            </a:r>
          </a:p>
          <a:p>
            <a:pPr lvl="1"/>
            <a:r>
              <a:rPr lang="en-US" dirty="0" smtClean="0"/>
              <a:t>Distributed team documented less</a:t>
            </a:r>
            <a:endParaRPr lang="en-US" dirty="0"/>
          </a:p>
        </p:txBody>
      </p:sp>
      <p:sp>
        <p:nvSpPr>
          <p:cNvPr id="6" name="Rectangle 5"/>
          <p:cNvSpPr/>
          <p:nvPr/>
        </p:nvSpPr>
        <p:spPr bwMode="auto">
          <a:xfrm>
            <a:off x="6083694" y="5095042"/>
            <a:ext cx="2657925" cy="1240532"/>
          </a:xfrm>
          <a:prstGeom prst="rect">
            <a:avLst/>
          </a:prstGeom>
          <a:gradFill>
            <a:gsLst>
              <a:gs pos="0">
                <a:srgbClr val="FF000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68" charset="0"/>
              </a:rPr>
              <a:t>Why? Because it was @#%!$ difficult!</a:t>
            </a:r>
            <a:endParaRPr kumimoji="0" lang="en-US" sz="2400" b="0" i="0" u="none" strike="noStrike" cap="none" normalizeH="0" baseline="0" dirty="0">
              <a:ln>
                <a:noFill/>
              </a:ln>
              <a:solidFill>
                <a:schemeClr val="tx1"/>
              </a:solidFill>
              <a:effectLst/>
              <a:latin typeface="Times" pitchFamily="68" charset="0"/>
            </a:endParaRPr>
          </a:p>
        </p:txBody>
      </p:sp>
      <p:sp>
        <p:nvSpPr>
          <p:cNvPr id="7"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3194181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4211160"/>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latin typeface="Calibri"/>
                          <a:cs typeface="Calibri"/>
                        </a:rPr>
                        <a:t>Knowledge and understanding</a:t>
                      </a:r>
                      <a:endParaRPr lang="en-US" dirty="0">
                        <a:latin typeface="Calibri"/>
                        <a:cs typeface="Calibri"/>
                      </a:endParaRPr>
                    </a:p>
                  </a:txBody>
                  <a:tcPr>
                    <a:solidFill>
                      <a:schemeClr val="tx1"/>
                    </a:solidFill>
                  </a:tcPr>
                </a:tc>
                <a:tc>
                  <a:txBody>
                    <a:bodyPr/>
                    <a:lstStyle/>
                    <a:p>
                      <a:r>
                        <a:rPr lang="en-US" dirty="0" smtClean="0">
                          <a:latin typeface="Calibri"/>
                          <a:cs typeface="Calibri"/>
                        </a:rPr>
                        <a:t>Skills and ability</a:t>
                      </a:r>
                      <a:endParaRPr lang="en-US" dirty="0">
                        <a:latin typeface="Calibri"/>
                        <a:cs typeface="Calibri"/>
                      </a:endParaRPr>
                    </a:p>
                  </a:txBody>
                  <a:tcPr>
                    <a:solidFill>
                      <a:schemeClr val="tx1"/>
                    </a:solidFill>
                  </a:tcPr>
                </a:tc>
                <a:tc>
                  <a:txBody>
                    <a:bodyPr/>
                    <a:lstStyle/>
                    <a:p>
                      <a:r>
                        <a:rPr lang="en-US" dirty="0" err="1" smtClean="0">
                          <a:latin typeface="Calibri"/>
                          <a:cs typeface="Calibri"/>
                        </a:rPr>
                        <a:t>Judgement</a:t>
                      </a:r>
                      <a:r>
                        <a:rPr lang="en-US" dirty="0" smtClean="0">
                          <a:latin typeface="Calibri"/>
                          <a:cs typeface="Calibri"/>
                        </a:rPr>
                        <a:t> and approach</a:t>
                      </a:r>
                      <a:endParaRPr lang="en-US" dirty="0">
                        <a:latin typeface="Calibri"/>
                        <a:cs typeface="Calibri"/>
                      </a:endParaRPr>
                    </a:p>
                  </a:txBody>
                  <a:tcPr>
                    <a:solidFill>
                      <a:schemeClr val="tx1"/>
                    </a:solidFill>
                  </a:tcPr>
                </a:tc>
              </a:tr>
              <a:tr h="370840">
                <a:tc>
                  <a:txBody>
                    <a:bodyPr/>
                    <a:lstStyle/>
                    <a:p>
                      <a:r>
                        <a:rPr lang="en-US" dirty="0" smtClean="0">
                          <a:latin typeface="Calibri"/>
                          <a:cs typeface="Calibri"/>
                        </a:rPr>
                        <a:t>Compare agile and traditional </a:t>
                      </a:r>
                      <a:r>
                        <a:rPr lang="en-US" dirty="0" err="1" smtClean="0">
                          <a:latin typeface="Calibri"/>
                          <a:cs typeface="Calibri"/>
                        </a:rPr>
                        <a:t>softw</a:t>
                      </a:r>
                      <a:r>
                        <a:rPr lang="en-US" dirty="0" smtClean="0">
                          <a:latin typeface="Calibri"/>
                          <a:cs typeface="Calibri"/>
                        </a:rPr>
                        <a:t>. </a:t>
                      </a:r>
                      <a:r>
                        <a:rPr lang="en-US" dirty="0" err="1" smtClean="0">
                          <a:latin typeface="Calibri"/>
                          <a:cs typeface="Calibri"/>
                        </a:rPr>
                        <a:t>dev</a:t>
                      </a:r>
                      <a:r>
                        <a:rPr lang="en-US" dirty="0" smtClean="0">
                          <a:latin typeface="Calibri"/>
                          <a:cs typeface="Calibri"/>
                        </a:rPr>
                        <a:t>,</a:t>
                      </a:r>
                      <a:endParaRPr lang="en-US" dirty="0">
                        <a:latin typeface="Calibri"/>
                        <a:cs typeface="Calibri"/>
                      </a:endParaRPr>
                    </a:p>
                  </a:txBody>
                  <a:tcPr>
                    <a:solidFill>
                      <a:schemeClr val="accent2">
                        <a:lumMod val="20000"/>
                        <a:lumOff val="80000"/>
                      </a:schemeClr>
                    </a:solidFill>
                  </a:tcPr>
                </a:tc>
                <a:tc>
                  <a:txBody>
                    <a:bodyPr/>
                    <a:lstStyle/>
                    <a:p>
                      <a:r>
                        <a:rPr lang="en-US" dirty="0" smtClean="0">
                          <a:latin typeface="Calibri"/>
                          <a:cs typeface="Calibri"/>
                        </a:rPr>
                        <a:t>Forming a team organically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Explain: people/</a:t>
                      </a:r>
                      <a:r>
                        <a:rPr lang="en-US" dirty="0" err="1" smtClean="0">
                          <a:latin typeface="Calibri"/>
                          <a:cs typeface="Calibri"/>
                        </a:rPr>
                        <a:t>commun</a:t>
                      </a:r>
                      <a:r>
                        <a:rPr lang="en-US" dirty="0" smtClean="0">
                          <a:latin typeface="Calibri"/>
                          <a:cs typeface="Calibri"/>
                        </a:rPr>
                        <a:t>.</a:t>
                      </a:r>
                      <a:r>
                        <a:rPr lang="en-US" baseline="0" dirty="0" smtClean="0">
                          <a:latin typeface="Calibri"/>
                          <a:cs typeface="Calibri"/>
                        </a:rPr>
                        <a:t> centric dev.</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Relate lean and agile </a:t>
                      </a:r>
                      <a:r>
                        <a:rPr lang="en-US" sz="1800" kern="1200" dirty="0" smtClean="0">
                          <a:solidFill>
                            <a:schemeClr val="dk1"/>
                          </a:solidFill>
                          <a:latin typeface="Calibri"/>
                          <a:ea typeface="+mn-ea"/>
                          <a:cs typeface="Calibri"/>
                        </a:rPr>
                        <a:t>development</a:t>
                      </a:r>
                      <a:endParaRPr lang="en-US" sz="1800" kern="1200" dirty="0">
                        <a:solidFill>
                          <a:schemeClr val="dk1"/>
                        </a:solidFill>
                        <a:latin typeface="Calibri"/>
                        <a:ea typeface="+mn-ea"/>
                        <a:cs typeface="Calibri"/>
                      </a:endParaRPr>
                    </a:p>
                  </a:txBody>
                  <a:tcPr>
                    <a:solidFill>
                      <a:schemeClr val="accent2">
                        <a:lumMod val="20000"/>
                        <a:lumOff val="80000"/>
                      </a:schemeClr>
                    </a:solidFill>
                  </a:tcPr>
                </a:tc>
                <a:tc>
                  <a:txBody>
                    <a:bodyPr/>
                    <a:lstStyle/>
                    <a:p>
                      <a:r>
                        <a:rPr lang="en-US" dirty="0" smtClean="0">
                          <a:latin typeface="Calibri"/>
                          <a:cs typeface="Calibri"/>
                        </a:rPr>
                        <a:t>Collaborate</a:t>
                      </a:r>
                      <a:r>
                        <a:rPr lang="en-US" baseline="0" dirty="0" smtClean="0">
                          <a:latin typeface="Calibri"/>
                          <a:cs typeface="Calibri"/>
                        </a:rPr>
                        <a:t> in small software dev. teams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Apply fact: people drive project success</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Contrast</a:t>
                      </a:r>
                      <a:r>
                        <a:rPr lang="en-US" baseline="0" dirty="0" smtClean="0">
                          <a:latin typeface="Calibri"/>
                          <a:cs typeface="Calibri"/>
                        </a:rPr>
                        <a:t> different agile methodologies</a:t>
                      </a:r>
                      <a:endParaRPr lang="en-US" dirty="0">
                        <a:latin typeface="Calibri"/>
                        <a:cs typeface="Calibri"/>
                      </a:endParaRPr>
                    </a:p>
                  </a:txBody>
                  <a:tcPr>
                    <a:solidFill>
                      <a:srgbClr val="CCFFCC"/>
                    </a:solidFill>
                  </a:tcPr>
                </a:tc>
                <a:tc>
                  <a:txBody>
                    <a:bodyPr/>
                    <a:lstStyle/>
                    <a:p>
                      <a:r>
                        <a:rPr lang="en-US" dirty="0" smtClean="0">
                          <a:latin typeface="Calibri"/>
                          <a:cs typeface="Calibri"/>
                        </a:rPr>
                        <a:t>Interact</a:t>
                      </a:r>
                      <a:r>
                        <a:rPr lang="en-US" baseline="0" dirty="0" smtClean="0">
                          <a:latin typeface="Calibri"/>
                          <a:cs typeface="Calibri"/>
                        </a:rPr>
                        <a:t> and show progress continuously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Describe: No single methodology fits all</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Use the agile manifest and its accompanying principles</a:t>
                      </a:r>
                      <a:endParaRPr lang="en-US" dirty="0">
                        <a:latin typeface="Calibri"/>
                        <a:cs typeface="Calibri"/>
                      </a:endParaRPr>
                    </a:p>
                  </a:txBody>
                  <a:tcPr>
                    <a:solidFill>
                      <a:srgbClr val="CCFFCC"/>
                    </a:solidFill>
                  </a:tcPr>
                </a:tc>
                <a:tc>
                  <a:txBody>
                    <a:bodyPr/>
                    <a:lstStyle/>
                    <a:p>
                      <a:r>
                        <a:rPr lang="en-US" dirty="0" smtClean="0">
                          <a:latin typeface="Calibri"/>
                          <a:cs typeface="Calibri"/>
                        </a:rPr>
                        <a:t>Develop SW</a:t>
                      </a:r>
                      <a:r>
                        <a:rPr lang="en-US" baseline="0" dirty="0" smtClean="0">
                          <a:latin typeface="Calibri"/>
                          <a:cs typeface="Calibri"/>
                        </a:rPr>
                        <a:t> using small and frequent iterations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Discuss: methodology needs to adopt to culture </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Discuss what is different</a:t>
                      </a:r>
                      <a:r>
                        <a:rPr lang="en-US" baseline="0" dirty="0" smtClean="0">
                          <a:latin typeface="Calibri"/>
                          <a:cs typeface="Calibri"/>
                        </a:rPr>
                        <a:t> when leading an agile team</a:t>
                      </a:r>
                      <a:endParaRPr lang="en-US" dirty="0">
                        <a:latin typeface="Calibri"/>
                        <a:cs typeface="Calibri"/>
                      </a:endParaRPr>
                    </a:p>
                  </a:txBody>
                  <a:tcPr>
                    <a:solidFill>
                      <a:srgbClr val="D1D1F0"/>
                    </a:solidFill>
                  </a:tcPr>
                </a:tc>
                <a:tc>
                  <a:txBody>
                    <a:bodyPr/>
                    <a:lstStyle/>
                    <a:p>
                      <a:r>
                        <a:rPr lang="en-US" dirty="0" smtClean="0">
                          <a:latin typeface="Calibri"/>
                          <a:cs typeface="Calibri"/>
                        </a:rPr>
                        <a:t>Use test-driven dev. and automated tests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Refactor a program/design</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Be member of agile team</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Incremental planning using user stories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bl>
          </a:graphicData>
        </a:graphic>
      </p:graphicFrame>
      <p:sp>
        <p:nvSpPr>
          <p:cNvPr id="4" name="Footer Placeholder 3"/>
          <p:cNvSpPr>
            <a:spLocks noGrp="1"/>
          </p:cNvSpPr>
          <p:nvPr>
            <p:ph type="ftr" sz="quarter" idx="11"/>
          </p:nvPr>
        </p:nvSpPr>
        <p:spPr>
          <a:xfrm>
            <a:off x="2590800" y="6356350"/>
            <a:ext cx="3962400" cy="365125"/>
          </a:xfrm>
          <a:prstGeom prst="rect">
            <a:avLst/>
          </a:prstGeom>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
        <p:nvSpPr>
          <p:cNvPr id="3" name="Rectangle 2"/>
          <p:cNvSpPr/>
          <p:nvPr/>
        </p:nvSpPr>
        <p:spPr bwMode="auto">
          <a:xfrm>
            <a:off x="448063" y="1600200"/>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0" name="Rectangle 9"/>
          <p:cNvSpPr/>
          <p:nvPr/>
        </p:nvSpPr>
        <p:spPr bwMode="auto">
          <a:xfrm>
            <a:off x="440078" y="4081232"/>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1" name="Rectangle 10"/>
          <p:cNvSpPr/>
          <p:nvPr/>
        </p:nvSpPr>
        <p:spPr bwMode="auto">
          <a:xfrm>
            <a:off x="5918587" y="1600200"/>
            <a:ext cx="2768213" cy="2481032"/>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Tree>
    <p:extLst>
      <p:ext uri="{BB962C8B-B14F-4D97-AF65-F5344CB8AC3E}">
        <p14:creationId xmlns:p14="http://schemas.microsoft.com/office/powerpoint/2010/main" val="3736616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Task (10min): </a:t>
            </a:r>
            <a:br>
              <a:rPr lang="en-US" sz="3200" dirty="0" smtClean="0"/>
            </a:br>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3889375"/>
          </a:xfrm>
        </p:spPr>
        <p:txBody>
          <a:bodyPr/>
          <a:lstStyle/>
          <a:p>
            <a:pPr eaLnBrk="1" hangingPunct="1"/>
            <a:r>
              <a:rPr lang="en-US" sz="2200" b="0" dirty="0" smtClean="0"/>
              <a:t>Remove pressure through lightweight </a:t>
            </a:r>
            <a:r>
              <a:rPr lang="en-US" sz="2200" b="0" dirty="0" err="1" smtClean="0"/>
              <a:t>approachs</a:t>
            </a:r>
            <a:endParaRPr lang="en-US" sz="2200" b="0" dirty="0" smtClean="0"/>
          </a:p>
          <a:p>
            <a:pPr lvl="1" eaLnBrk="1" hangingPunct="1"/>
            <a:r>
              <a:rPr lang="en-US" dirty="0" smtClean="0">
                <a:ea typeface="ＭＳ Ｐゴシック" pitchFamily="-107" charset="-128"/>
              </a:rPr>
              <a:t>Discard unnecessary documents</a:t>
            </a:r>
          </a:p>
          <a:p>
            <a:pPr lvl="1" eaLnBrk="1" hangingPunct="1"/>
            <a:r>
              <a:rPr lang="en-US" dirty="0" smtClean="0">
                <a:ea typeface="ＭＳ Ｐゴシック" pitchFamily="-107" charset="-128"/>
              </a:rPr>
              <a:t>Minimize process-requirements and templates</a:t>
            </a:r>
          </a:p>
          <a:p>
            <a:pPr lvl="1" eaLnBrk="1" hangingPunct="1"/>
            <a:endParaRPr lang="en-US" dirty="0" smtClean="0">
              <a:ea typeface="ＭＳ Ｐゴシック" pitchFamily="-107" charset="-128"/>
            </a:endParaRPr>
          </a:p>
          <a:p>
            <a:pPr eaLnBrk="1" hangingPunct="1"/>
            <a:r>
              <a:rPr lang="en-US" sz="2200" b="0" dirty="0" smtClean="0"/>
              <a:t>Provide for vague requirements and changes</a:t>
            </a:r>
          </a:p>
          <a:p>
            <a:pPr lvl="1" eaLnBrk="1" hangingPunct="1"/>
            <a:r>
              <a:rPr lang="en-US" dirty="0" smtClean="0">
                <a:ea typeface="ＭＳ Ｐゴシック" pitchFamily="-107" charset="-128"/>
              </a:rPr>
              <a:t>Quickly to the core system, then incremental evolution</a:t>
            </a:r>
          </a:p>
          <a:p>
            <a:pPr lvl="1" eaLnBrk="1" hangingPunct="1"/>
            <a:endParaRPr lang="en-US" dirty="0" smtClean="0">
              <a:ea typeface="ＭＳ Ｐゴシック" pitchFamily="-107" charset="-128"/>
            </a:endParaRPr>
          </a:p>
          <a:p>
            <a:pPr eaLnBrk="1" hangingPunct="1"/>
            <a:r>
              <a:rPr lang="en-US" sz="2200" b="0" dirty="0" smtClean="0"/>
              <a:t>Better feedback</a:t>
            </a:r>
          </a:p>
          <a:p>
            <a:pPr lvl="1" eaLnBrk="1" hangingPunct="1"/>
            <a:r>
              <a:rPr lang="en-US" dirty="0" smtClean="0">
                <a:ea typeface="ＭＳ Ｐゴシック" pitchFamily="-107" charset="-128"/>
              </a:rPr>
              <a:t>Organizational and technical </a:t>
            </a:r>
            <a:br>
              <a:rPr lang="en-US" dirty="0" smtClean="0">
                <a:ea typeface="ＭＳ Ｐゴシック" pitchFamily="-107" charset="-128"/>
              </a:rPr>
            </a:br>
            <a:r>
              <a:rPr lang="en-US" dirty="0" smtClean="0">
                <a:ea typeface="ＭＳ Ｐゴシック" pitchFamily="-107" charset="-128"/>
              </a:rPr>
              <a:t>change</a:t>
            </a:r>
          </a:p>
          <a:p>
            <a:pPr lvl="1" eaLnBrk="1" hangingPunct="1"/>
            <a:r>
              <a:rPr lang="en-US" dirty="0" smtClean="0">
                <a:ea typeface="ＭＳ Ｐゴシック" pitchFamily="-107" charset="-128"/>
              </a:rPr>
              <a:t>Closer collaboration with </a:t>
            </a:r>
            <a:br>
              <a:rPr lang="en-US" dirty="0" smtClean="0">
                <a:ea typeface="ＭＳ Ｐゴシック" pitchFamily="-107" charset="-128"/>
              </a:rPr>
            </a:br>
            <a:r>
              <a:rPr lang="en-US" dirty="0" smtClean="0">
                <a:ea typeface="ＭＳ Ｐゴシック" pitchFamily="-107" charset="-128"/>
              </a:rPr>
              <a:t>customer</a:t>
            </a: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8668809" y="5174192"/>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7500409" y="5586942"/>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5716059" y="5605992"/>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4946122" y="5031317"/>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6600297" y="5066242"/>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6330422" y="5534554"/>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5335059" y="5305954"/>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5716059" y="5178954"/>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extLst>
              <p:ext uri="{D42A27DB-BD31-4B8C-83A1-F6EECF244321}">
                <p14:modId xmlns:p14="http://schemas.microsoft.com/office/powerpoint/2010/main" val="2334500043"/>
              </p:ext>
            </p:extLst>
          </p:nvPr>
        </p:nvGraphicFramePr>
        <p:xfrm>
          <a:off x="5552547" y="5558367"/>
          <a:ext cx="1008062" cy="817562"/>
        </p:xfrm>
        <a:graphic>
          <a:graphicData uri="http://schemas.openxmlformats.org/presentationml/2006/ole">
            <mc:AlternateContent xmlns:mc="http://schemas.openxmlformats.org/markup-compatibility/2006">
              <mc:Choice xmlns:v="urn:schemas-microsoft-com:vml" Requires="v">
                <p:oleObj spid="_x0000_s1054"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547" y="5558367"/>
                        <a:ext cx="1008062"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4271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Thought experiment</a:t>
            </a:r>
            <a:br>
              <a:rPr lang="en-US" dirty="0" smtClean="0"/>
            </a:br>
            <a:r>
              <a:rPr lang="en-US" sz="2000" dirty="0" smtClean="0">
                <a:solidFill>
                  <a:schemeClr val="tx1"/>
                </a:solidFill>
              </a:rPr>
              <a:t>Ideal transfer of information: </a:t>
            </a:r>
            <a:r>
              <a:rPr lang="en-US" sz="2000" i="1" dirty="0" smtClean="0">
                <a:solidFill>
                  <a:srgbClr val="FF0000"/>
                </a:solidFill>
              </a:rPr>
              <a:t>not</a:t>
            </a:r>
            <a:r>
              <a:rPr lang="en-US" sz="2000" dirty="0" smtClean="0">
                <a:solidFill>
                  <a:schemeClr val="tx1"/>
                </a:solidFill>
              </a:rPr>
              <a:t> via Documents!</a:t>
            </a:r>
          </a:p>
        </p:txBody>
      </p:sp>
      <p:sp>
        <p:nvSpPr>
          <p:cNvPr id="5046275" name="Rectangle 3"/>
          <p:cNvSpPr>
            <a:spLocks noGrp="1" noChangeArrowheads="1"/>
          </p:cNvSpPr>
          <p:nvPr>
            <p:ph type="body" idx="1"/>
          </p:nvPr>
        </p:nvSpPr>
        <p:spPr>
          <a:xfrm>
            <a:off x="685800" y="1744132"/>
            <a:ext cx="7772400" cy="4428051"/>
          </a:xfrm>
        </p:spPr>
        <p:txBody>
          <a:bodyPr/>
          <a:lstStyle/>
          <a:p>
            <a:pPr>
              <a:lnSpc>
                <a:spcPct val="90000"/>
              </a:lnSpc>
            </a:pPr>
            <a:r>
              <a:rPr lang="en-US" dirty="0" smtClean="0"/>
              <a:t>Starting point: face-to-face </a:t>
            </a:r>
          </a:p>
          <a:p>
            <a:pPr lvl="1">
              <a:lnSpc>
                <a:spcPct val="90000"/>
              </a:lnSpc>
            </a:pPr>
            <a:r>
              <a:rPr lang="en-US" sz="1800" dirty="0" smtClean="0"/>
              <a:t>Spatial proximity: Gestures, expressions etc.</a:t>
            </a:r>
          </a:p>
          <a:p>
            <a:pPr lvl="1">
              <a:lnSpc>
                <a:spcPct val="90000"/>
              </a:lnSpc>
            </a:pPr>
            <a:r>
              <a:rPr lang="en-US" sz="1800" dirty="0" smtClean="0"/>
              <a:t>“Osmotic communication”</a:t>
            </a:r>
          </a:p>
          <a:p>
            <a:pPr lvl="1">
              <a:lnSpc>
                <a:spcPct val="90000"/>
              </a:lnSpc>
            </a:pPr>
            <a:endParaRPr lang="en-US" sz="1800" dirty="0" smtClean="0"/>
          </a:p>
          <a:p>
            <a:pPr>
              <a:lnSpc>
                <a:spcPct val="90000"/>
              </a:lnSpc>
            </a:pPr>
            <a:r>
              <a:rPr lang="en-US" dirty="0" smtClean="0"/>
              <a:t>Remove co-location: Video-Conference</a:t>
            </a:r>
          </a:p>
          <a:p>
            <a:pPr lvl="1">
              <a:lnSpc>
                <a:spcPct val="90000"/>
              </a:lnSpc>
            </a:pPr>
            <a:r>
              <a:rPr lang="en-US" sz="1800" dirty="0" smtClean="0"/>
              <a:t>Synchronous seeing and hearing</a:t>
            </a:r>
          </a:p>
          <a:p>
            <a:pPr lvl="1">
              <a:lnSpc>
                <a:spcPct val="90000"/>
              </a:lnSpc>
            </a:pPr>
            <a:endParaRPr lang="en-US" sz="1800" dirty="0" smtClean="0"/>
          </a:p>
          <a:p>
            <a:pPr>
              <a:lnSpc>
                <a:spcPct val="90000"/>
              </a:lnSpc>
            </a:pPr>
            <a:r>
              <a:rPr lang="en-US" dirty="0" smtClean="0"/>
              <a:t>Remove visual channel: Telephone</a:t>
            </a:r>
          </a:p>
          <a:p>
            <a:pPr lvl="1">
              <a:lnSpc>
                <a:spcPct val="90000"/>
              </a:lnSpc>
            </a:pPr>
            <a:r>
              <a:rPr lang="en-US" sz="1800" dirty="0" smtClean="0"/>
              <a:t>Synchronous listening, questions, and feedback</a:t>
            </a:r>
          </a:p>
          <a:p>
            <a:pPr lvl="1">
              <a:lnSpc>
                <a:spcPct val="90000"/>
              </a:lnSpc>
            </a:pPr>
            <a:endParaRPr lang="en-US" sz="1800" dirty="0" smtClean="0"/>
          </a:p>
          <a:p>
            <a:pPr>
              <a:lnSpc>
                <a:spcPct val="90000"/>
              </a:lnSpc>
            </a:pPr>
            <a:r>
              <a:rPr lang="en-US" dirty="0" smtClean="0"/>
              <a:t>Remove audio channel: email</a:t>
            </a:r>
          </a:p>
          <a:p>
            <a:pPr lvl="1">
              <a:lnSpc>
                <a:spcPct val="90000"/>
              </a:lnSpc>
            </a:pPr>
            <a:r>
              <a:rPr lang="en-US" sz="1800" dirty="0" smtClean="0"/>
              <a:t>Questions and feedback possible, but written and with delay</a:t>
            </a:r>
          </a:p>
          <a:p>
            <a:pPr lvl="1">
              <a:lnSpc>
                <a:spcPct val="90000"/>
              </a:lnSpc>
            </a:pPr>
            <a:endParaRPr lang="en-US" sz="1800" dirty="0" smtClean="0"/>
          </a:p>
          <a:p>
            <a:pPr>
              <a:lnSpc>
                <a:spcPct val="90000"/>
              </a:lnSpc>
            </a:pPr>
            <a:r>
              <a:rPr lang="en-US" dirty="0" smtClean="0"/>
              <a:t>Remove questions and feedback</a:t>
            </a:r>
          </a:p>
          <a:p>
            <a:pPr>
              <a:lnSpc>
                <a:spcPct val="90000"/>
              </a:lnSpc>
              <a:buFontTx/>
              <a:buNone/>
            </a:pPr>
            <a:r>
              <a:rPr lang="en-US" dirty="0" smtClean="0"/>
              <a:t>       -   </a:t>
            </a:r>
            <a:r>
              <a:rPr lang="en-US" sz="1600" dirty="0" smtClean="0"/>
              <a:t>Read documents (e.g. on paper): So much is missing here!</a:t>
            </a:r>
          </a:p>
        </p:txBody>
      </p:sp>
      <p:sp>
        <p:nvSpPr>
          <p:cNvPr id="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58472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Lifecycle of an XP project</a:t>
            </a:r>
          </a:p>
        </p:txBody>
      </p:sp>
      <p:sp>
        <p:nvSpPr>
          <p:cNvPr id="46085" name="Text Box 4"/>
          <p:cNvSpPr txBox="1">
            <a:spLocks noChangeArrowheads="1"/>
          </p:cNvSpPr>
          <p:nvPr/>
        </p:nvSpPr>
        <p:spPr bwMode="auto">
          <a:xfrm>
            <a:off x="3583257" y="1390650"/>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3" name="Text Box 5"/>
          <p:cNvSpPr txBox="1">
            <a:spLocks noChangeArrowheads="1"/>
          </p:cNvSpPr>
          <p:nvPr/>
        </p:nvSpPr>
        <p:spPr bwMode="auto">
          <a:xfrm>
            <a:off x="3583257" y="5157788"/>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4" name="Text Box 6"/>
          <p:cNvSpPr txBox="1">
            <a:spLocks noChangeArrowheads="1"/>
          </p:cNvSpPr>
          <p:nvPr/>
        </p:nvSpPr>
        <p:spPr bwMode="auto">
          <a:xfrm>
            <a:off x="250825" y="3141663"/>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46088" name="Text Box 7"/>
          <p:cNvSpPr txBox="1">
            <a:spLocks noChangeArrowheads="1"/>
          </p:cNvSpPr>
          <p:nvPr/>
        </p:nvSpPr>
        <p:spPr bwMode="auto">
          <a:xfrm>
            <a:off x="6588125" y="3125788"/>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73736" name="Freeform 8"/>
          <p:cNvSpPr>
            <a:spLocks/>
          </p:cNvSpPr>
          <p:nvPr/>
        </p:nvSpPr>
        <p:spPr bwMode="auto">
          <a:xfrm>
            <a:off x="5364163" y="1700213"/>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37" name="Freeform 9"/>
          <p:cNvSpPr>
            <a:spLocks/>
          </p:cNvSpPr>
          <p:nvPr/>
        </p:nvSpPr>
        <p:spPr bwMode="auto">
          <a:xfrm rot="5400000">
            <a:off x="5942013" y="3211513"/>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0" name="Freeform 12"/>
          <p:cNvSpPr>
            <a:spLocks/>
          </p:cNvSpPr>
          <p:nvPr/>
        </p:nvSpPr>
        <p:spPr bwMode="auto">
          <a:xfrm rot="10800000">
            <a:off x="1116013" y="3749675"/>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1" name="Freeform 13"/>
          <p:cNvSpPr>
            <a:spLocks/>
          </p:cNvSpPr>
          <p:nvPr/>
        </p:nvSpPr>
        <p:spPr bwMode="auto">
          <a:xfrm rot="-5400000">
            <a:off x="1585913" y="1230313"/>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2" name="Text Box 14"/>
          <p:cNvSpPr txBox="1">
            <a:spLocks noChangeArrowheads="1"/>
          </p:cNvSpPr>
          <p:nvPr/>
        </p:nvSpPr>
        <p:spPr bwMode="auto">
          <a:xfrm>
            <a:off x="6515100" y="1693863"/>
            <a:ext cx="1467882" cy="369332"/>
          </a:xfrm>
          <a:prstGeom prst="rect">
            <a:avLst/>
          </a:prstGeom>
          <a:noFill/>
          <a:ln w="9525">
            <a:noFill/>
            <a:miter lim="800000"/>
            <a:headEnd/>
            <a:tailEnd/>
          </a:ln>
        </p:spPr>
        <p:txBody>
          <a:bodyPr wrap="none">
            <a:spAutoFit/>
          </a:bodyPr>
          <a:lstStyle/>
          <a:p>
            <a:r>
              <a:rPr lang="en-US" dirty="0" smtClean="0">
                <a:solidFill>
                  <a:schemeClr val="tx1"/>
                </a:solidFill>
              </a:rPr>
              <a:t>Define value</a:t>
            </a:r>
            <a:endParaRPr lang="en-US" dirty="0">
              <a:solidFill>
                <a:schemeClr val="tx1"/>
              </a:solidFill>
            </a:endParaRPr>
          </a:p>
        </p:txBody>
      </p:sp>
      <p:sp>
        <p:nvSpPr>
          <p:cNvPr id="73743" name="Text Box 15"/>
          <p:cNvSpPr txBox="1">
            <a:spLocks noChangeArrowheads="1"/>
          </p:cNvSpPr>
          <p:nvPr/>
        </p:nvSpPr>
        <p:spPr bwMode="auto">
          <a:xfrm>
            <a:off x="6370638" y="5006975"/>
            <a:ext cx="1685528" cy="369332"/>
          </a:xfrm>
          <a:prstGeom prst="rect">
            <a:avLst/>
          </a:prstGeom>
          <a:noFill/>
          <a:ln w="9525">
            <a:noFill/>
            <a:miter lim="800000"/>
            <a:headEnd/>
            <a:tailEnd/>
          </a:ln>
        </p:spPr>
        <p:txBody>
          <a:bodyPr wrap="none">
            <a:spAutoFit/>
          </a:bodyPr>
          <a:lstStyle/>
          <a:p>
            <a:r>
              <a:rPr lang="en-US" dirty="0" smtClean="0">
                <a:solidFill>
                  <a:schemeClr val="tx1"/>
                </a:solidFill>
              </a:rPr>
              <a:t>Estimate costs</a:t>
            </a:r>
            <a:endParaRPr lang="en-US" dirty="0">
              <a:solidFill>
                <a:schemeClr val="tx1"/>
              </a:solidFill>
            </a:endParaRPr>
          </a:p>
        </p:txBody>
      </p:sp>
      <p:sp>
        <p:nvSpPr>
          <p:cNvPr id="73744" name="Text Box 16"/>
          <p:cNvSpPr txBox="1">
            <a:spLocks noChangeArrowheads="1"/>
          </p:cNvSpPr>
          <p:nvPr/>
        </p:nvSpPr>
        <p:spPr bwMode="auto">
          <a:xfrm>
            <a:off x="1116013" y="5013325"/>
            <a:ext cx="1596260" cy="369332"/>
          </a:xfrm>
          <a:prstGeom prst="rect">
            <a:avLst/>
          </a:prstGeom>
          <a:noFill/>
          <a:ln w="9525">
            <a:noFill/>
            <a:miter lim="800000"/>
            <a:headEnd/>
            <a:tailEnd/>
          </a:ln>
        </p:spPr>
        <p:txBody>
          <a:bodyPr wrap="none">
            <a:spAutoFit/>
          </a:bodyPr>
          <a:lstStyle/>
          <a:p>
            <a:r>
              <a:rPr lang="en-US" dirty="0" smtClean="0">
                <a:solidFill>
                  <a:schemeClr val="tx1"/>
                </a:solidFill>
              </a:rPr>
              <a:t>Choose value</a:t>
            </a:r>
            <a:endParaRPr lang="en-US" dirty="0">
              <a:solidFill>
                <a:schemeClr val="tx1"/>
              </a:solidFill>
            </a:endParaRPr>
          </a:p>
        </p:txBody>
      </p:sp>
      <p:sp>
        <p:nvSpPr>
          <p:cNvPr id="73745" name="Text Box 17"/>
          <p:cNvSpPr txBox="1">
            <a:spLocks noChangeArrowheads="1"/>
          </p:cNvSpPr>
          <p:nvPr/>
        </p:nvSpPr>
        <p:spPr bwMode="auto">
          <a:xfrm>
            <a:off x="1116013" y="1700213"/>
            <a:ext cx="1493468" cy="369332"/>
          </a:xfrm>
          <a:prstGeom prst="rect">
            <a:avLst/>
          </a:prstGeom>
          <a:noFill/>
          <a:ln w="9525">
            <a:noFill/>
            <a:miter lim="800000"/>
            <a:headEnd/>
            <a:tailEnd/>
          </a:ln>
        </p:spPr>
        <p:txBody>
          <a:bodyPr wrap="none">
            <a:spAutoFit/>
          </a:bodyPr>
          <a:lstStyle/>
          <a:p>
            <a:r>
              <a:rPr lang="en-US" dirty="0" smtClean="0">
                <a:solidFill>
                  <a:schemeClr val="tx1"/>
                </a:solidFill>
              </a:rPr>
              <a:t>Create value</a:t>
            </a:r>
            <a:endParaRPr lang="en-US" dirty="0">
              <a:solidFill>
                <a:schemeClr val="tx1"/>
              </a:solidFill>
            </a:endParaRPr>
          </a:p>
        </p:txBody>
      </p:sp>
      <p:sp>
        <p:nvSpPr>
          <p:cNvPr id="73746" name="Rectangle 18"/>
          <p:cNvSpPr>
            <a:spLocks noChangeArrowheads="1"/>
          </p:cNvSpPr>
          <p:nvPr/>
        </p:nvSpPr>
        <p:spPr bwMode="auto">
          <a:xfrm>
            <a:off x="3841010" y="2997200"/>
            <a:ext cx="1225550" cy="914400"/>
          </a:xfrm>
          <a:prstGeom prst="rect">
            <a:avLst/>
          </a:prstGeom>
          <a:solidFill>
            <a:srgbClr val="99CCFF"/>
          </a:solidFill>
          <a:ln w="9525">
            <a:solidFill>
              <a:schemeClr val="tx1"/>
            </a:solidFill>
            <a:miter lim="800000"/>
            <a:headEnd/>
            <a:tailEnd/>
          </a:ln>
        </p:spPr>
        <p:txBody>
          <a:bodyPr wrap="none" anchor="ctr"/>
          <a:lstStyle/>
          <a:p>
            <a:pPr algn="ctr"/>
            <a:r>
              <a:rPr lang="en-US" sz="2800" dirty="0" smtClean="0">
                <a:solidFill>
                  <a:schemeClr val="tx1"/>
                </a:solidFill>
              </a:rPr>
              <a:t>Learn</a:t>
            </a:r>
            <a:endParaRPr lang="en-US" sz="2800" dirty="0">
              <a:solidFill>
                <a:schemeClr val="tx1"/>
              </a:solidFill>
            </a:endParaRPr>
          </a:p>
        </p:txBody>
      </p:sp>
      <p:sp>
        <p:nvSpPr>
          <p:cNvPr id="73748" name="Line 20"/>
          <p:cNvSpPr>
            <a:spLocks noChangeShapeType="1"/>
          </p:cNvSpPr>
          <p:nvPr/>
        </p:nvSpPr>
        <p:spPr bwMode="auto">
          <a:xfrm flipV="1">
            <a:off x="4453785" y="4076700"/>
            <a:ext cx="0" cy="1081088"/>
          </a:xfrm>
          <a:prstGeom prst="line">
            <a:avLst/>
          </a:prstGeom>
          <a:noFill/>
          <a:ln w="9525">
            <a:solidFill>
              <a:schemeClr val="tx1"/>
            </a:solidFill>
            <a:round/>
            <a:headEnd type="triangle" w="med" len="med"/>
            <a:tailEnd type="triangle" w="med" len="med"/>
          </a:ln>
        </p:spPr>
        <p:txBody>
          <a:bodyPr/>
          <a:lstStyle/>
          <a:p>
            <a:endParaRPr lang="en-US"/>
          </a:p>
        </p:txBody>
      </p:sp>
      <p:sp>
        <p:nvSpPr>
          <p:cNvPr id="73749" name="Line 21"/>
          <p:cNvSpPr>
            <a:spLocks noChangeShapeType="1"/>
          </p:cNvSpPr>
          <p:nvPr/>
        </p:nvSpPr>
        <p:spPr bwMode="auto">
          <a:xfrm flipV="1">
            <a:off x="4453785" y="1916113"/>
            <a:ext cx="0" cy="1008062"/>
          </a:xfrm>
          <a:prstGeom prst="line">
            <a:avLst/>
          </a:prstGeom>
          <a:noFill/>
          <a:ln w="9525">
            <a:solidFill>
              <a:schemeClr val="tx1"/>
            </a:solidFill>
            <a:round/>
            <a:headEnd type="triangle" w="med" len="med"/>
            <a:tailEnd type="triangle" w="med" len="med"/>
          </a:ln>
        </p:spPr>
        <p:txBody>
          <a:bodyPr/>
          <a:lstStyle/>
          <a:p>
            <a:endParaRPr lang="en-US"/>
          </a:p>
        </p:txBody>
      </p:sp>
      <p:sp>
        <p:nvSpPr>
          <p:cNvPr id="73750" name="Line 22"/>
          <p:cNvSpPr>
            <a:spLocks noChangeShapeType="1"/>
          </p:cNvSpPr>
          <p:nvPr/>
        </p:nvSpPr>
        <p:spPr bwMode="auto">
          <a:xfrm flipH="1">
            <a:off x="5219700" y="3429000"/>
            <a:ext cx="1296988"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1" name="Line 23"/>
          <p:cNvSpPr>
            <a:spLocks noChangeShapeType="1"/>
          </p:cNvSpPr>
          <p:nvPr/>
        </p:nvSpPr>
        <p:spPr bwMode="auto">
          <a:xfrm flipH="1">
            <a:off x="2771775" y="3429000"/>
            <a:ext cx="936625"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2" name="Text Box 24"/>
          <p:cNvSpPr txBox="1">
            <a:spLocks noChangeArrowheads="1"/>
          </p:cNvSpPr>
          <p:nvPr/>
        </p:nvSpPr>
        <p:spPr bwMode="auto">
          <a:xfrm>
            <a:off x="1355699" y="6021388"/>
            <a:ext cx="6247222" cy="400110"/>
          </a:xfrm>
          <a:prstGeom prst="rect">
            <a:avLst/>
          </a:prstGeom>
          <a:noFill/>
          <a:ln w="9525">
            <a:noFill/>
            <a:miter lim="800000"/>
            <a:headEnd/>
            <a:tailEnd/>
          </a:ln>
        </p:spPr>
        <p:txBody>
          <a:bodyPr wrap="none">
            <a:spAutoFit/>
          </a:bodyPr>
          <a:lstStyle/>
          <a:p>
            <a:r>
              <a:rPr lang="en-US" sz="2000" b="1" i="1" dirty="0" smtClean="0">
                <a:solidFill>
                  <a:schemeClr val="accent2"/>
                </a:solidFill>
              </a:rPr>
              <a:t>What do project members learn from each other?</a:t>
            </a:r>
            <a:endParaRPr lang="en-US" sz="2000" b="1" i="1" dirty="0">
              <a:solidFill>
                <a:schemeClr val="accent2"/>
              </a:solidFill>
            </a:endParaRPr>
          </a:p>
        </p:txBody>
      </p:sp>
      <p:sp>
        <p:nvSpPr>
          <p:cNvPr id="46103" name="Text Box 25"/>
          <p:cNvSpPr txBox="1">
            <a:spLocks noChangeArrowheads="1"/>
          </p:cNvSpPr>
          <p:nvPr/>
        </p:nvSpPr>
        <p:spPr bwMode="auto">
          <a:xfrm>
            <a:off x="6251043" y="5681008"/>
            <a:ext cx="2573165" cy="307777"/>
          </a:xfrm>
          <a:prstGeom prst="rect">
            <a:avLst/>
          </a:prstGeom>
          <a:noFill/>
          <a:ln w="9525">
            <a:noFill/>
            <a:miter lim="800000"/>
            <a:headEnd/>
            <a:tailEnd/>
          </a:ln>
        </p:spPr>
        <p:txBody>
          <a:bodyPr wrap="none">
            <a:spAutoFit/>
          </a:bodyPr>
          <a:lstStyle/>
          <a:p>
            <a:r>
              <a:rPr lang="en-US" sz="1400" dirty="0" smtClean="0">
                <a:solidFill>
                  <a:schemeClr val="tx1"/>
                </a:solidFill>
              </a:rPr>
              <a:t>Ron Jeffries </a:t>
            </a:r>
            <a:r>
              <a:rPr lang="en-US" sz="1400" dirty="0" err="1" smtClean="0">
                <a:solidFill>
                  <a:schemeClr val="tx1"/>
                </a:solidFill>
              </a:rPr>
              <a:t>et.al</a:t>
            </a:r>
            <a:r>
              <a:rPr lang="en-US" sz="1400" dirty="0" smtClean="0">
                <a:solidFill>
                  <a:schemeClr val="tx1"/>
                </a:solidFill>
              </a:rPr>
              <a:t>. XP installed</a:t>
            </a:r>
            <a:endParaRPr lang="en-US" sz="1400" dirty="0">
              <a:solidFill>
                <a:schemeClr val="tx1"/>
              </a:solidFill>
            </a:endParaRPr>
          </a:p>
        </p:txBody>
      </p:sp>
      <p:sp>
        <p:nvSpPr>
          <p:cNvPr id="2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589264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1522" y="1208083"/>
            <a:ext cx="6087533" cy="5251989"/>
          </a:xfrm>
          <a:prstGeom prst="rect">
            <a:avLst/>
          </a:prstGeom>
        </p:spPr>
      </p:pic>
      <p:sp>
        <p:nvSpPr>
          <p:cNvPr id="36867" name="Text Box 3"/>
          <p:cNvSpPr txBox="1">
            <a:spLocks noChangeArrowheads="1"/>
          </p:cNvSpPr>
          <p:nvPr/>
        </p:nvSpPr>
        <p:spPr bwMode="auto">
          <a:xfrm>
            <a:off x="5553648" y="6083321"/>
            <a:ext cx="3627240" cy="253916"/>
          </a:xfrm>
          <a:prstGeom prst="rect">
            <a:avLst/>
          </a:prstGeom>
          <a:noFill/>
          <a:ln w="12699">
            <a:noFill/>
            <a:miter lim="800000"/>
            <a:headEnd type="none" w="sm" len="sm"/>
            <a:tailEnd type="none" w="sm" len="sm"/>
          </a:ln>
        </p:spPr>
        <p:txBody>
          <a:bodyPr wrap="none">
            <a:spAutoFit/>
          </a:bodyPr>
          <a:lstStyle/>
          <a:p>
            <a:r>
              <a:rPr lang="en-US" sz="1050"/>
              <a:t>http://www.agilemodeling.com/essays/communication.htm</a:t>
            </a:r>
            <a:endParaRPr lang="en-US" sz="1050" b="0"/>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en-US" sz="2800" i="0">
              <a:solidFill>
                <a:srgbClr val="2358A7"/>
              </a:solidFill>
            </a:endParaRPr>
          </a:p>
        </p:txBody>
      </p:sp>
      <p:sp>
        <p:nvSpPr>
          <p:cNvPr id="36869" name="Rectangle 5"/>
          <p:cNvSpPr>
            <a:spLocks noGrp="1" noChangeArrowheads="1"/>
          </p:cNvSpPr>
          <p:nvPr>
            <p:ph type="title"/>
          </p:nvPr>
        </p:nvSpPr>
        <p:spPr>
          <a:xfrm>
            <a:off x="1376844" y="479915"/>
            <a:ext cx="7772400" cy="925553"/>
          </a:xfrm>
        </p:spPr>
        <p:txBody>
          <a:bodyPr/>
          <a:lstStyle/>
          <a:p>
            <a:pPr algn="r"/>
            <a:r>
              <a:rPr lang="en-US" smtClean="0"/>
              <a:t>Modes of Communication</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en-US"/>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936623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(15min)</a:t>
            </a:r>
            <a:endParaRPr lang="en-US" dirty="0"/>
          </a:p>
        </p:txBody>
      </p:sp>
      <p:sp>
        <p:nvSpPr>
          <p:cNvPr id="4" name="Content Placeholder 3"/>
          <p:cNvSpPr>
            <a:spLocks noGrp="1"/>
          </p:cNvSpPr>
          <p:nvPr>
            <p:ph idx="1"/>
          </p:nvPr>
        </p:nvSpPr>
        <p:spPr/>
        <p:txBody>
          <a:bodyPr/>
          <a:lstStyle/>
          <a:p>
            <a:r>
              <a:rPr lang="en-US" dirty="0" smtClean="0"/>
              <a:t>In small groups: Choose either XP or Scrum</a:t>
            </a:r>
          </a:p>
          <a:p>
            <a:endParaRPr lang="en-US" dirty="0"/>
          </a:p>
          <a:p>
            <a:r>
              <a:rPr lang="en-US" dirty="0" smtClean="0"/>
              <a:t>Assume you are agile coaches for a team of </a:t>
            </a:r>
            <a:r>
              <a:rPr lang="en-US" dirty="0"/>
              <a:t>8</a:t>
            </a:r>
            <a:r>
              <a:rPr lang="en-US" dirty="0" smtClean="0"/>
              <a:t> developers</a:t>
            </a:r>
          </a:p>
          <a:p>
            <a:pPr lvl="1"/>
            <a:r>
              <a:rPr lang="en-US" dirty="0" smtClean="0"/>
              <a:t>BUT: 5 work here, 2 in Helsinki, 1 in New York</a:t>
            </a:r>
          </a:p>
          <a:p>
            <a:pPr lvl="1"/>
            <a:endParaRPr lang="en-US" dirty="0"/>
          </a:p>
          <a:p>
            <a:r>
              <a:rPr lang="en-US" dirty="0" smtClean="0"/>
              <a:t>How do you make this work?</a:t>
            </a:r>
          </a:p>
          <a:p>
            <a:pPr lvl="1"/>
            <a:r>
              <a:rPr lang="en-US" dirty="0" smtClean="0"/>
              <a:t>Which reoccurring, scheduled information flows are needed?</a:t>
            </a:r>
          </a:p>
          <a:p>
            <a:pPr lvl="1"/>
            <a:r>
              <a:rPr lang="en-US" dirty="0" smtClean="0"/>
              <a:t>Which ad hoc information flows are needed?</a:t>
            </a:r>
          </a:p>
          <a:p>
            <a:pPr lvl="1"/>
            <a:r>
              <a:rPr lang="en-US" dirty="0" smtClean="0"/>
              <a:t>Which continuous information flows are needed?</a:t>
            </a:r>
          </a:p>
          <a:p>
            <a:pPr lvl="1"/>
            <a:endParaRPr lang="en-US" dirty="0"/>
          </a:p>
          <a:p>
            <a:r>
              <a:rPr lang="en-US" dirty="0" smtClean="0"/>
              <a:t>What communication technology do you use? When?</a:t>
            </a:r>
            <a:endParaRPr lang="en-US" dirty="0"/>
          </a:p>
        </p:txBody>
      </p:sp>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195514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Mapping</a:t>
            </a:r>
            <a:endParaRPr lang="en-US" dirty="0"/>
          </a:p>
        </p:txBody>
      </p:sp>
      <p:sp>
        <p:nvSpPr>
          <p:cNvPr id="3" name="Subtitle 2"/>
          <p:cNvSpPr>
            <a:spLocks noGrp="1"/>
          </p:cNvSpPr>
          <p:nvPr>
            <p:ph type="subTitle" idx="1"/>
          </p:nvPr>
        </p:nvSpPr>
        <p:spPr/>
        <p:txBody>
          <a:bodyPr/>
          <a:lstStyle/>
          <a:p>
            <a:r>
              <a:rPr lang="en-US" dirty="0" smtClean="0"/>
              <a:t>One approach to the previous task</a:t>
            </a:r>
            <a:endParaRPr lang="en-US" dirty="0"/>
          </a:p>
        </p:txBody>
      </p:sp>
      <p:sp>
        <p:nvSpPr>
          <p:cNvPr id="4" name="Rectangle 3"/>
          <p:cNvSpPr/>
          <p:nvPr/>
        </p:nvSpPr>
        <p:spPr>
          <a:xfrm>
            <a:off x="0" y="6119336"/>
            <a:ext cx="6646473" cy="738664"/>
          </a:xfrm>
          <a:prstGeom prst="rect">
            <a:avLst/>
          </a:prstGeom>
        </p:spPr>
        <p:txBody>
          <a:bodyPr wrap="square">
            <a:spAutoFit/>
          </a:bodyPr>
          <a:lstStyle/>
          <a:p>
            <a:r>
              <a:rPr lang="en-US" sz="1400" dirty="0"/>
              <a:t>Kai </a:t>
            </a:r>
            <a:r>
              <a:rPr lang="en-US" sz="1400" dirty="0" err="1" smtClean="0"/>
              <a:t>Stapel</a:t>
            </a:r>
            <a:r>
              <a:rPr lang="en-US" sz="1400" dirty="0" smtClean="0"/>
              <a:t> et al.: </a:t>
            </a:r>
            <a:r>
              <a:rPr lang="en-US" sz="1400" dirty="0"/>
              <a:t>FLOW Mapping: Planning and Managing Communication in Distributed Teams. In Proceedings of 6th IEEE International Conference on Global Software Engineering (ICGSE ’11), pages 190–199, Helsinki, Finland, 2011.</a:t>
            </a:r>
          </a:p>
        </p:txBody>
      </p:sp>
    </p:spTree>
    <p:extLst>
      <p:ext uri="{BB962C8B-B14F-4D97-AF65-F5344CB8AC3E}">
        <p14:creationId xmlns:p14="http://schemas.microsoft.com/office/powerpoint/2010/main" val="4293600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PPT-mall eng-Chalmers I GU 2014.potx</Template>
  <TotalTime>1788</TotalTime>
  <Words>3661</Words>
  <Application>Microsoft Macintosh PowerPoint</Application>
  <PresentationFormat>On-screen Show (4:3)</PresentationFormat>
  <Paragraphs>633</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PPT-mall eng-Chalmers I GU 2014</vt:lpstr>
      <vt:lpstr>Folie</vt:lpstr>
      <vt:lpstr>Clip</vt:lpstr>
      <vt:lpstr>Agile Information Flows</vt:lpstr>
      <vt:lpstr>Feedback in XP</vt:lpstr>
      <vt:lpstr>How to make this project more agile?</vt:lpstr>
      <vt:lpstr>Task (10min):  How to make this project more agile?</vt:lpstr>
      <vt:lpstr>Thought experiment Ideal transfer of information: not via Documents!</vt:lpstr>
      <vt:lpstr>Lifecycle of an XP project</vt:lpstr>
      <vt:lpstr>Modes of Communication</vt:lpstr>
      <vt:lpstr>Task (15min)</vt:lpstr>
      <vt:lpstr>FLOW Mapping</vt:lpstr>
      <vt:lpstr>Problem and Proposed Solution</vt:lpstr>
      <vt:lpstr>FLOW Mapping Process</vt:lpstr>
      <vt:lpstr>FLOW</vt:lpstr>
      <vt:lpstr>FLOW Map – Example</vt:lpstr>
      <vt:lpstr>FLOW Map – Example</vt:lpstr>
      <vt:lpstr>PowerPoint Presentation</vt:lpstr>
      <vt:lpstr>FLOW Map in Action</vt:lpstr>
      <vt:lpstr>Plan Communication – Establish Team</vt:lpstr>
      <vt:lpstr>Plan Communication – Communication Strategy</vt:lpstr>
      <vt:lpstr>Plan Communication – Communication Strategy</vt:lpstr>
      <vt:lpstr>Plan Communication – Communication Strategy</vt:lpstr>
      <vt:lpstr>Case Study – Communication Overview</vt:lpstr>
      <vt:lpstr>PowerPoint Presentation</vt:lpstr>
      <vt:lpstr>Discussion</vt:lpstr>
      <vt:lpstr>Discussion</vt:lpstr>
      <vt:lpstr>Distributed vs. Not distributed</vt:lpstr>
      <vt:lpstr>PowerPoint Presentation</vt:lpstr>
      <vt:lpstr>PowerPoint Presentation</vt:lpstr>
      <vt:lpstr>PowerPoint Presentation</vt:lpstr>
      <vt:lpstr>Truck Factor</vt:lpstr>
      <vt:lpstr>Summary</vt:lpstr>
      <vt:lpstr>Course Objectives</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27</cp:revision>
  <dcterms:created xsi:type="dcterms:W3CDTF">2014-05-05T08:39:42Z</dcterms:created>
  <dcterms:modified xsi:type="dcterms:W3CDTF">2016-05-03T12:03:12Z</dcterms:modified>
  <cp:category/>
</cp:coreProperties>
</file>