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Lst>
  <p:notesMasterIdLst>
    <p:notesMasterId r:id="rId26"/>
  </p:notesMasterIdLst>
  <p:handoutMasterIdLst>
    <p:handoutMasterId r:id="rId27"/>
  </p:handoutMasterIdLst>
  <p:sldIdLst>
    <p:sldId id="256" r:id="rId3"/>
    <p:sldId id="280" r:id="rId4"/>
    <p:sldId id="281" r:id="rId5"/>
    <p:sldId id="282" r:id="rId6"/>
    <p:sldId id="263" r:id="rId7"/>
    <p:sldId id="264" r:id="rId8"/>
    <p:sldId id="265" r:id="rId9"/>
    <p:sldId id="258" r:id="rId10"/>
    <p:sldId id="259" r:id="rId11"/>
    <p:sldId id="261" r:id="rId12"/>
    <p:sldId id="266" r:id="rId13"/>
    <p:sldId id="262"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6" d="100"/>
          <a:sy n="166" d="100"/>
        </p:scale>
        <p:origin x="-2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555865-C2A4-CE4D-B19E-1778C9B2294E}" type="datetimeFigureOut">
              <a:rPr lang="en-US" smtClean="0"/>
              <a:t>22/04/16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411503-C8C1-0343-AE12-1431BB0B8B00}" type="slidenum">
              <a:rPr lang="en-US" smtClean="0"/>
              <a:t>‹#›</a:t>
            </a:fld>
            <a:endParaRPr lang="en-US"/>
          </a:p>
        </p:txBody>
      </p:sp>
    </p:spTree>
    <p:extLst>
      <p:ext uri="{BB962C8B-B14F-4D97-AF65-F5344CB8AC3E}">
        <p14:creationId xmlns:p14="http://schemas.microsoft.com/office/powerpoint/2010/main" val="2166966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C8344-D6E6-BE42-B39A-60D7108D0665}" type="datetimeFigureOut">
              <a:rPr lang="en-US" smtClean="0"/>
              <a:pPr/>
              <a:t>22/04/16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A0CC6F-90BF-B945-83E5-E3CD64F089DB}" type="slidenum">
              <a:rPr lang="en-US" smtClean="0"/>
              <a:pPr/>
              <a:t>‹#›</a:t>
            </a:fld>
            <a:endParaRPr lang="en-US"/>
          </a:p>
        </p:txBody>
      </p:sp>
    </p:spTree>
    <p:extLst>
      <p:ext uri="{BB962C8B-B14F-4D97-AF65-F5344CB8AC3E}">
        <p14:creationId xmlns:p14="http://schemas.microsoft.com/office/powerpoint/2010/main" val="20178568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219139" name="Rectangle 4"/>
          <p:cNvSpPr>
            <a:spLocks noGrp="1" noChangeArrowheads="1"/>
          </p:cNvSpPr>
          <p:nvPr>
            <p:ph type="ftr" sz="quarter" idx="4"/>
          </p:nvPr>
        </p:nvSpPr>
        <p:spPr>
          <a:noFill/>
        </p:spPr>
        <p:txBody>
          <a:bodyPr/>
          <a:lstStyle/>
          <a:p>
            <a:r>
              <a:rPr lang="de-DE" smtClean="0"/>
              <a:t>Juli 2004</a:t>
            </a:r>
          </a:p>
        </p:txBody>
      </p:sp>
      <p:sp>
        <p:nvSpPr>
          <p:cNvPr id="219140" name="Rectangle 5"/>
          <p:cNvSpPr>
            <a:spLocks noGrp="1" noChangeArrowheads="1"/>
          </p:cNvSpPr>
          <p:nvPr>
            <p:ph type="sldNum" sz="quarter" idx="5"/>
          </p:nvPr>
        </p:nvSpPr>
        <p:spPr>
          <a:noFill/>
        </p:spPr>
        <p:txBody>
          <a:bodyPr/>
          <a:lstStyle/>
          <a:p>
            <a:fld id="{BED671AD-D8CC-4638-912B-48EAE6521A49}" type="slidenum">
              <a:rPr lang="de-DE" smtClean="0"/>
              <a:pPr/>
              <a:t>10</a:t>
            </a:fld>
            <a:endParaRPr lang="de-DE" smtClean="0"/>
          </a:p>
        </p:txBody>
      </p:sp>
      <p:sp>
        <p:nvSpPr>
          <p:cNvPr id="219141"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219142"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Zu Test First beachten Sie bitte unbedingt die Übungsaufgaben zu diesem Thema (römische Zahlen und GUI-Programmierung).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Eric Knauss</a:t>
            </a:r>
            <a:endParaRPr lang="en-US"/>
          </a:p>
        </p:txBody>
      </p:sp>
      <p:sp>
        <p:nvSpPr>
          <p:cNvPr id="5" name="Footer Placeholder 4"/>
          <p:cNvSpPr>
            <a:spLocks noGrp="1"/>
          </p:cNvSpPr>
          <p:nvPr>
            <p:ph type="ftr" sz="quarter" idx="11"/>
          </p:nvPr>
        </p:nvSpPr>
        <p:spPr/>
        <p:txBody>
          <a:bodyPr/>
          <a:lstStyle/>
          <a:p>
            <a:r>
              <a:rPr lang="en-US" smtClean="0"/>
              <a:t>Agile vs. QM</a:t>
            </a:r>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272985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Eric Knauss</a:t>
            </a:r>
            <a:endParaRPr lang="en-US"/>
          </a:p>
        </p:txBody>
      </p:sp>
      <p:sp>
        <p:nvSpPr>
          <p:cNvPr id="5" name="Footer Placeholder 4"/>
          <p:cNvSpPr>
            <a:spLocks noGrp="1"/>
          </p:cNvSpPr>
          <p:nvPr>
            <p:ph type="ftr" sz="quarter" idx="11"/>
          </p:nvPr>
        </p:nvSpPr>
        <p:spPr/>
        <p:txBody>
          <a:bodyPr/>
          <a:lstStyle/>
          <a:p>
            <a:r>
              <a:rPr lang="en-US" smtClean="0"/>
              <a:t>Agile vs. QM</a:t>
            </a:r>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383321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Eric Knauss</a:t>
            </a:r>
            <a:endParaRPr lang="en-US"/>
          </a:p>
        </p:txBody>
      </p:sp>
      <p:sp>
        <p:nvSpPr>
          <p:cNvPr id="5" name="Footer Placeholder 4"/>
          <p:cNvSpPr>
            <a:spLocks noGrp="1"/>
          </p:cNvSpPr>
          <p:nvPr>
            <p:ph type="ftr" sz="quarter" idx="11"/>
          </p:nvPr>
        </p:nvSpPr>
        <p:spPr/>
        <p:txBody>
          <a:bodyPr/>
          <a:lstStyle/>
          <a:p>
            <a:r>
              <a:rPr lang="en-US" smtClean="0"/>
              <a:t>Agile vs. QM</a:t>
            </a:r>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3882794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Georgia" pitchFamily="18"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Georgia" pitchFamily="18" charset="0"/>
              </a:defRPr>
            </a:lvl1pPr>
          </a:lstStyle>
          <a:p>
            <a:r>
              <a:rPr lang="en-US" smtClean="0">
                <a:solidFill>
                  <a:prstClr val="black">
                    <a:tint val="75000"/>
                  </a:prstClr>
                </a:solidFill>
              </a:rPr>
              <a:t>Eric Knauss</a:t>
            </a:r>
            <a:endParaRPr lang="en-US" dirty="0">
              <a:solidFill>
                <a:prstClr val="black">
                  <a:tint val="75000"/>
                </a:prstClr>
              </a:solidFill>
            </a:endParaRPr>
          </a:p>
        </p:txBody>
      </p:sp>
      <p:sp>
        <p:nvSpPr>
          <p:cNvPr id="5" name="Fußzeilenplatzhalter 4"/>
          <p:cNvSpPr>
            <a:spLocks noGrp="1"/>
          </p:cNvSpPr>
          <p:nvPr>
            <p:ph type="ftr" sz="quarter" idx="11"/>
          </p:nvPr>
        </p:nvSpPr>
        <p:spPr/>
        <p:txBody>
          <a:bodyPr/>
          <a:lstStyle>
            <a:lvl1pPr>
              <a:defRPr>
                <a:latin typeface="Georgia" pitchFamily="18" charset="0"/>
              </a:defRPr>
            </a:lvl1pPr>
          </a:lstStyle>
          <a:p>
            <a:r>
              <a:rPr lang="en-US" smtClean="0">
                <a:solidFill>
                  <a:prstClr val="black">
                    <a:tint val="75000"/>
                  </a:prstClr>
                </a:solidFill>
              </a:rPr>
              <a:t>Agile vs. QM</a:t>
            </a:r>
            <a:endParaRPr lang="en-US">
              <a:solidFill>
                <a:prstClr val="black">
                  <a:tint val="75000"/>
                </a:prstClr>
              </a:solidFill>
            </a:endParaRPr>
          </a:p>
        </p:txBody>
      </p:sp>
      <p:sp>
        <p:nvSpPr>
          <p:cNvPr id="6" name="Foliennummernplatzhalter 5"/>
          <p:cNvSpPr>
            <a:spLocks noGrp="1"/>
          </p:cNvSpPr>
          <p:nvPr>
            <p:ph type="sldNum" sz="quarter" idx="12"/>
          </p:nvPr>
        </p:nvSpPr>
        <p:spPr/>
        <p:txBody>
          <a:bodyPr/>
          <a:lstStyle>
            <a:lvl1pPr>
              <a:defRPr>
                <a:latin typeface="Georgia" pitchFamily="18" charset="0"/>
              </a:defRPr>
            </a:lvl1p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53206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Datumsplatzhalter 3"/>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8772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6444322"/>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Datumsplatzhalter 2"/>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4" name="Fußzeilenplatzhalter 3"/>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3289904"/>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3" name="Fußzeilenplatzhalter 2"/>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6962888"/>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406398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6993261"/>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15556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Eric Knauss</a:t>
            </a:r>
            <a:endParaRPr lang="en-US"/>
          </a:p>
        </p:txBody>
      </p:sp>
      <p:sp>
        <p:nvSpPr>
          <p:cNvPr id="5" name="Footer Placeholder 4"/>
          <p:cNvSpPr>
            <a:spLocks noGrp="1"/>
          </p:cNvSpPr>
          <p:nvPr>
            <p:ph type="ftr" sz="quarter" idx="11"/>
          </p:nvPr>
        </p:nvSpPr>
        <p:spPr/>
        <p:txBody>
          <a:bodyPr/>
          <a:lstStyle/>
          <a:p>
            <a:r>
              <a:rPr lang="en-US" smtClean="0"/>
              <a:t>Agile vs. QM</a:t>
            </a:r>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3141760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1603364"/>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noProof="0" smtClean="0"/>
              <a:t>Click to edit Master title style</a:t>
            </a:r>
            <a:endParaRPr lang="en-US" noProof="0"/>
          </a:p>
        </p:txBody>
      </p:sp>
      <p:sp>
        <p:nvSpPr>
          <p:cNvPr id="3" name="Platshållare för innehåll 2"/>
          <p:cNvSpPr>
            <a:spLocks noGrp="1"/>
          </p:cNvSpPr>
          <p:nvPr>
            <p:ph sz="half" idx="1"/>
          </p:nvPr>
        </p:nvSpPr>
        <p:spPr>
          <a:xfrm>
            <a:off x="6858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Platshållare för innehåll 3"/>
          <p:cNvSpPr>
            <a:spLocks noGrp="1"/>
          </p:cNvSpPr>
          <p:nvPr>
            <p:ph sz="half" idx="2"/>
          </p:nvPr>
        </p:nvSpPr>
        <p:spPr>
          <a:xfrm>
            <a:off x="46482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latshållare för text 5"/>
          <p:cNvSpPr>
            <a:spLocks noGrp="1"/>
          </p:cNvSpPr>
          <p:nvPr>
            <p:ph type="body" idx="10"/>
          </p:nvPr>
        </p:nvSpPr>
        <p:spPr>
          <a:xfrm>
            <a:off x="2590800" y="3124200"/>
            <a:ext cx="914400" cy="914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301674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Eric Knauss</a:t>
            </a:r>
            <a:endParaRPr lang="en-US"/>
          </a:p>
        </p:txBody>
      </p:sp>
      <p:sp>
        <p:nvSpPr>
          <p:cNvPr id="5" name="Footer Placeholder 4"/>
          <p:cNvSpPr>
            <a:spLocks noGrp="1"/>
          </p:cNvSpPr>
          <p:nvPr>
            <p:ph type="ftr" sz="quarter" idx="11"/>
          </p:nvPr>
        </p:nvSpPr>
        <p:spPr/>
        <p:txBody>
          <a:bodyPr/>
          <a:lstStyle/>
          <a:p>
            <a:r>
              <a:rPr lang="en-US" smtClean="0"/>
              <a:t>Agile vs. QM</a:t>
            </a:r>
            <a:endParaRPr lang="en-US"/>
          </a:p>
        </p:txBody>
      </p:sp>
      <p:sp>
        <p:nvSpPr>
          <p:cNvPr id="6" name="Slide Number Placeholder 5"/>
          <p:cNvSpPr>
            <a:spLocks noGrp="1"/>
          </p:cNvSpPr>
          <p:nvPr>
            <p:ph type="sldNum" sz="quarter" idx="12"/>
          </p:nvPr>
        </p:nvSpPr>
        <p:spPr/>
        <p:txBody>
          <a:bodyPr/>
          <a:lstStyle/>
          <a:p>
            <a:fld id="{52645FE7-3496-C44C-B2E9-FD2E399F634F}" type="slidenum">
              <a:rPr lang="en-US" smtClean="0"/>
              <a:t>‹#›</a:t>
            </a:fld>
            <a:endParaRPr lang="en-US"/>
          </a:p>
        </p:txBody>
      </p:sp>
    </p:spTree>
    <p:extLst>
      <p:ext uri="{BB962C8B-B14F-4D97-AF65-F5344CB8AC3E}">
        <p14:creationId xmlns:p14="http://schemas.microsoft.com/office/powerpoint/2010/main" val="256322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Eric Knauss</a:t>
            </a:r>
            <a:endParaRPr lang="en-US"/>
          </a:p>
        </p:txBody>
      </p:sp>
      <p:sp>
        <p:nvSpPr>
          <p:cNvPr id="5" name="Footer Placeholder 4"/>
          <p:cNvSpPr>
            <a:spLocks noGrp="1"/>
          </p:cNvSpPr>
          <p:nvPr>
            <p:ph type="ftr" sz="quarter" idx="11"/>
          </p:nvPr>
        </p:nvSpPr>
        <p:spPr/>
        <p:txBody>
          <a:bodyPr/>
          <a:lstStyle/>
          <a:p>
            <a:r>
              <a:rPr lang="en-US" smtClean="0"/>
              <a:t>Agile vs. QM</a:t>
            </a:r>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162864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Eric Knauss</a:t>
            </a:r>
            <a:endParaRPr lang="en-US"/>
          </a:p>
        </p:txBody>
      </p:sp>
      <p:sp>
        <p:nvSpPr>
          <p:cNvPr id="6" name="Footer Placeholder 5"/>
          <p:cNvSpPr>
            <a:spLocks noGrp="1"/>
          </p:cNvSpPr>
          <p:nvPr>
            <p:ph type="ftr" sz="quarter" idx="11"/>
          </p:nvPr>
        </p:nvSpPr>
        <p:spPr/>
        <p:txBody>
          <a:bodyPr/>
          <a:lstStyle/>
          <a:p>
            <a:r>
              <a:rPr lang="en-US" smtClean="0"/>
              <a:t>Agile vs. QM</a:t>
            </a:r>
            <a:endParaRPr lang="en-US"/>
          </a:p>
        </p:txBody>
      </p:sp>
      <p:sp>
        <p:nvSpPr>
          <p:cNvPr id="7" name="Slide Number Placeholder 6"/>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46313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Eric Knauss</a:t>
            </a:r>
            <a:endParaRPr lang="en-US"/>
          </a:p>
        </p:txBody>
      </p:sp>
      <p:sp>
        <p:nvSpPr>
          <p:cNvPr id="8" name="Footer Placeholder 7"/>
          <p:cNvSpPr>
            <a:spLocks noGrp="1"/>
          </p:cNvSpPr>
          <p:nvPr>
            <p:ph type="ftr" sz="quarter" idx="11"/>
          </p:nvPr>
        </p:nvSpPr>
        <p:spPr/>
        <p:txBody>
          <a:bodyPr/>
          <a:lstStyle/>
          <a:p>
            <a:r>
              <a:rPr lang="en-US" smtClean="0"/>
              <a:t>Agile vs. QM</a:t>
            </a:r>
            <a:endParaRPr lang="en-US"/>
          </a:p>
        </p:txBody>
      </p:sp>
      <p:sp>
        <p:nvSpPr>
          <p:cNvPr id="9" name="Slide Number Placeholder 8"/>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22947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Eric Knauss</a:t>
            </a:r>
            <a:endParaRPr lang="en-US"/>
          </a:p>
        </p:txBody>
      </p:sp>
      <p:sp>
        <p:nvSpPr>
          <p:cNvPr id="4" name="Footer Placeholder 3"/>
          <p:cNvSpPr>
            <a:spLocks noGrp="1"/>
          </p:cNvSpPr>
          <p:nvPr>
            <p:ph type="ftr" sz="quarter" idx="11"/>
          </p:nvPr>
        </p:nvSpPr>
        <p:spPr/>
        <p:txBody>
          <a:bodyPr/>
          <a:lstStyle/>
          <a:p>
            <a:r>
              <a:rPr lang="en-US" smtClean="0"/>
              <a:t>Agile vs. QM</a:t>
            </a:r>
            <a:endParaRPr lang="en-US"/>
          </a:p>
        </p:txBody>
      </p:sp>
      <p:sp>
        <p:nvSpPr>
          <p:cNvPr id="5" name="Slide Number Placeholder 4"/>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216318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Eric Knauss</a:t>
            </a:r>
            <a:endParaRPr lang="en-US"/>
          </a:p>
        </p:txBody>
      </p:sp>
      <p:sp>
        <p:nvSpPr>
          <p:cNvPr id="3" name="Footer Placeholder 2"/>
          <p:cNvSpPr>
            <a:spLocks noGrp="1"/>
          </p:cNvSpPr>
          <p:nvPr>
            <p:ph type="ftr" sz="quarter" idx="11"/>
          </p:nvPr>
        </p:nvSpPr>
        <p:spPr/>
        <p:txBody>
          <a:bodyPr/>
          <a:lstStyle/>
          <a:p>
            <a:r>
              <a:rPr lang="en-US" smtClean="0"/>
              <a:t>Agile vs. QM</a:t>
            </a:r>
            <a:endParaRPr lang="en-US"/>
          </a:p>
        </p:txBody>
      </p:sp>
      <p:sp>
        <p:nvSpPr>
          <p:cNvPr id="4" name="Slide Number Placeholder 3"/>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143805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Eric Knauss</a:t>
            </a:r>
            <a:endParaRPr lang="en-US"/>
          </a:p>
        </p:txBody>
      </p:sp>
      <p:sp>
        <p:nvSpPr>
          <p:cNvPr id="6" name="Footer Placeholder 5"/>
          <p:cNvSpPr>
            <a:spLocks noGrp="1"/>
          </p:cNvSpPr>
          <p:nvPr>
            <p:ph type="ftr" sz="quarter" idx="11"/>
          </p:nvPr>
        </p:nvSpPr>
        <p:spPr/>
        <p:txBody>
          <a:bodyPr/>
          <a:lstStyle/>
          <a:p>
            <a:r>
              <a:rPr lang="en-US" smtClean="0"/>
              <a:t>Agile vs. QM</a:t>
            </a:r>
            <a:endParaRPr lang="en-US"/>
          </a:p>
        </p:txBody>
      </p:sp>
      <p:sp>
        <p:nvSpPr>
          <p:cNvPr id="7" name="Slide Number Placeholder 6"/>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86395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Eric Knauss</a:t>
            </a:r>
            <a:endParaRPr lang="en-US"/>
          </a:p>
        </p:txBody>
      </p:sp>
      <p:sp>
        <p:nvSpPr>
          <p:cNvPr id="6" name="Footer Placeholder 5"/>
          <p:cNvSpPr>
            <a:spLocks noGrp="1"/>
          </p:cNvSpPr>
          <p:nvPr>
            <p:ph type="ftr" sz="quarter" idx="11"/>
          </p:nvPr>
        </p:nvSpPr>
        <p:spPr/>
        <p:txBody>
          <a:bodyPr/>
          <a:lstStyle/>
          <a:p>
            <a:r>
              <a:rPr lang="en-US" smtClean="0"/>
              <a:t>Agile vs. QM</a:t>
            </a:r>
            <a:endParaRPr lang="en-US"/>
          </a:p>
        </p:txBody>
      </p:sp>
      <p:sp>
        <p:nvSpPr>
          <p:cNvPr id="7" name="Slide Number Placeholder 6"/>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1036619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w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Eric Knauss</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Agile vs. QM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70177-F5DF-B842-9FDA-6545B66C8610}" type="slidenum">
              <a:rPr lang="en-US" smtClean="0"/>
              <a:pPr/>
              <a:t>‹#›</a:t>
            </a:fld>
            <a:endParaRPr lang="en-US"/>
          </a:p>
        </p:txBody>
      </p:sp>
    </p:spTree>
    <p:extLst>
      <p:ext uri="{BB962C8B-B14F-4D97-AF65-F5344CB8AC3E}">
        <p14:creationId xmlns:p14="http://schemas.microsoft.com/office/powerpoint/2010/main" val="361991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908720"/>
            <a:ext cx="8229600" cy="5328592"/>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238247" y="6434242"/>
            <a:ext cx="1008112" cy="365125"/>
          </a:xfrm>
          <a:prstGeom prst="rect">
            <a:avLst/>
          </a:prstGeom>
        </p:spPr>
        <p:txBody>
          <a:bodyPr vert="horz" lIns="91440" tIns="45720" rIns="91440" bIns="45720" rtlCol="0" anchor="ctr"/>
          <a:lstStyle>
            <a:lvl1pPr algn="l">
              <a:defRPr sz="1200">
                <a:solidFill>
                  <a:schemeClr val="tx1">
                    <a:tint val="75000"/>
                  </a:schemeClr>
                </a:solidFill>
                <a:latin typeface="Georgia" pitchFamily="18" charset="0"/>
              </a:defRPr>
            </a:lvl1pPr>
          </a:lstStyle>
          <a:p>
            <a:pPr defTabSz="914400"/>
            <a:r>
              <a:rPr lang="en-US" smtClean="0">
                <a:solidFill>
                  <a:prstClr val="black">
                    <a:tint val="75000"/>
                  </a:prstClr>
                </a:solidFill>
              </a:rPr>
              <a:t>Eric Knauss</a:t>
            </a:r>
            <a:endParaRPr lang="en-US" dirty="0">
              <a:solidFill>
                <a:prstClr val="black">
                  <a:tint val="75000"/>
                </a:prstClr>
              </a:solidFill>
            </a:endParaRPr>
          </a:p>
        </p:txBody>
      </p:sp>
      <p:sp>
        <p:nvSpPr>
          <p:cNvPr id="5" name="Fußzeilenplatzhalter 4"/>
          <p:cNvSpPr>
            <a:spLocks noGrp="1"/>
          </p:cNvSpPr>
          <p:nvPr>
            <p:ph type="ftr" sz="quarter" idx="3"/>
          </p:nvPr>
        </p:nvSpPr>
        <p:spPr>
          <a:xfrm>
            <a:off x="5318367" y="643424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eorgia" pitchFamily="18" charset="0"/>
              </a:defRPr>
            </a:lvl1pPr>
          </a:lstStyle>
          <a:p>
            <a:pPr defTabSz="914400"/>
            <a:r>
              <a:rPr lang="de-DE" smtClean="0">
                <a:solidFill>
                  <a:prstClr val="black">
                    <a:tint val="75000"/>
                  </a:prstClr>
                </a:solidFill>
              </a:rPr>
              <a:t>Agile vs. QM</a:t>
            </a:r>
            <a:endParaRPr lang="de-DE" dirty="0">
              <a:solidFill>
                <a:prstClr val="black">
                  <a:tint val="75000"/>
                </a:prstClr>
              </a:solidFill>
            </a:endParaRPr>
          </a:p>
        </p:txBody>
      </p:sp>
      <p:sp>
        <p:nvSpPr>
          <p:cNvPr id="6" name="Foliennummernplatzhalter 5"/>
          <p:cNvSpPr>
            <a:spLocks noGrp="1"/>
          </p:cNvSpPr>
          <p:nvPr>
            <p:ph type="sldNum" sz="quarter" idx="4"/>
          </p:nvPr>
        </p:nvSpPr>
        <p:spPr>
          <a:xfrm>
            <a:off x="8291903" y="6433808"/>
            <a:ext cx="842170" cy="365125"/>
          </a:xfrm>
          <a:prstGeom prst="rect">
            <a:avLst/>
          </a:prstGeom>
        </p:spPr>
        <p:txBody>
          <a:bodyPr vert="horz" lIns="91440" tIns="45720" rIns="91440" bIns="45720" rtlCol="0" anchor="ctr"/>
          <a:lstStyle>
            <a:lvl1pPr algn="r">
              <a:defRPr sz="1200">
                <a:solidFill>
                  <a:schemeClr val="tx1">
                    <a:tint val="75000"/>
                  </a:schemeClr>
                </a:solidFill>
                <a:latin typeface="Georgia" pitchFamily="18" charset="0"/>
              </a:defRPr>
            </a:lvl1pPr>
          </a:lstStyle>
          <a:p>
            <a:pPr defTabSz="914400"/>
            <a:fld id="{91974DF9-AD47-4691-BA21-BBFCE3637A9A}" type="slidenum">
              <a:rPr lang="en-US" smtClean="0">
                <a:solidFill>
                  <a:prstClr val="black">
                    <a:tint val="75000"/>
                  </a:prstClr>
                </a:solidFill>
              </a:rPr>
              <a:pPr defTabSz="914400"/>
              <a:t>‹#›</a:t>
            </a:fld>
            <a:r>
              <a:rPr lang="en-US" dirty="0" smtClean="0">
                <a:solidFill>
                  <a:prstClr val="black">
                    <a:tint val="75000"/>
                  </a:prstClr>
                </a:solidFill>
              </a:rPr>
              <a:t>/</a:t>
            </a:r>
            <a:endParaRPr lang="en-US" dirty="0">
              <a:solidFill>
                <a:prstClr val="black">
                  <a:tint val="75000"/>
                </a:prstClr>
              </a:solidFill>
            </a:endParaRPr>
          </a:p>
        </p:txBody>
      </p:sp>
      <p:sp>
        <p:nvSpPr>
          <p:cNvPr id="7" name="Rechteck 6"/>
          <p:cNvSpPr/>
          <p:nvPr/>
        </p:nvSpPr>
        <p:spPr>
          <a:xfrm>
            <a:off x="0" y="0"/>
            <a:ext cx="9144000" cy="260648"/>
          </a:xfrm>
          <a:prstGeom prst="rect">
            <a:avLst/>
          </a:prstGeom>
          <a:gradFill flip="none" rotWithShape="1">
            <a:gsLst>
              <a:gs pos="0">
                <a:schemeClr val="bg1">
                  <a:lumMod val="75000"/>
                </a:schemeClr>
              </a:gs>
              <a:gs pos="34000">
                <a:schemeClr val="bg1">
                  <a:lumMod val="8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e-DE">
              <a:solidFill>
                <a:prstClr val="white"/>
              </a:solidFill>
              <a:latin typeface="Calibri"/>
            </a:endParaRPr>
          </a:p>
        </p:txBody>
      </p:sp>
      <p:cxnSp>
        <p:nvCxnSpPr>
          <p:cNvPr id="9" name="Gerade Verbindung 8"/>
          <p:cNvCxnSpPr/>
          <p:nvPr/>
        </p:nvCxnSpPr>
        <p:spPr>
          <a:xfrm>
            <a:off x="0" y="638132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a:off x="4128" y="80989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57200" y="24304"/>
            <a:ext cx="8229600" cy="706090"/>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pic>
        <p:nvPicPr>
          <p:cNvPr id="8" name="Picture 7" descr="Chalmers_GU.wm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1520" y="6453336"/>
            <a:ext cx="3816424" cy="335274"/>
          </a:xfrm>
          <a:prstGeom prst="rect">
            <a:avLst/>
          </a:prstGeom>
        </p:spPr>
      </p:pic>
    </p:spTree>
    <p:extLst>
      <p:ext uri="{BB962C8B-B14F-4D97-AF65-F5344CB8AC3E}">
        <p14:creationId xmlns:p14="http://schemas.microsoft.com/office/powerpoint/2010/main" val="1152355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p:fade/>
  </p:transition>
  <p:timing>
    <p:tnLst>
      <p:par>
        <p:cTn xmlns:p14="http://schemas.microsoft.com/office/powerpoint/2010/main" id="1" dur="indefinite" restart="never" nodeType="tmRoot"/>
      </p:par>
    </p:tnLst>
  </p:timing>
  <p:hf hdr="0"/>
  <p:txStyles>
    <p:titleStyle>
      <a:lvl1pPr algn="ctr" defTabSz="914400" rtl="0" eaLnBrk="1" latinLnBrk="0" hangingPunct="1">
        <a:spcBef>
          <a:spcPct val="0"/>
        </a:spcBef>
        <a:buNone/>
        <a:defRPr sz="3200" kern="1200">
          <a:solidFill>
            <a:schemeClr val="tx1"/>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novaroma.org/via_romana/numbers.html" TargetMode="External"/><Relationship Id="rId3" Type="http://schemas.openxmlformats.org/officeDocument/2006/relationships/hyperlink" Target="https://github.com/pedrovgs/RomanNumerals-Kat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6.png"/><Relationship Id="rId3"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and Agile</a:t>
            </a:r>
            <a:endParaRPr lang="en-US" dirty="0"/>
          </a:p>
        </p:txBody>
      </p:sp>
      <p:sp>
        <p:nvSpPr>
          <p:cNvPr id="3" name="Subtitle 2"/>
          <p:cNvSpPr>
            <a:spLocks noGrp="1"/>
          </p:cNvSpPr>
          <p:nvPr>
            <p:ph type="subTitle" idx="1"/>
          </p:nvPr>
        </p:nvSpPr>
        <p:spPr/>
        <p:txBody>
          <a:bodyPr/>
          <a:lstStyle/>
          <a:p>
            <a:r>
              <a:rPr lang="en-US" dirty="0" smtClean="0"/>
              <a:t>Agile Development Processes </a:t>
            </a:r>
            <a:r>
              <a:rPr lang="en-US" dirty="0" smtClean="0"/>
              <a:t>2016</a:t>
            </a:r>
            <a:endParaRPr lang="en-US" dirty="0" smtClean="0"/>
          </a:p>
          <a:p>
            <a:r>
              <a:rPr lang="en-US" dirty="0" smtClean="0"/>
              <a:t>Eric </a:t>
            </a:r>
            <a:r>
              <a:rPr lang="en-US" dirty="0" smtClean="0"/>
              <a:t>Knauss</a:t>
            </a:r>
            <a:endParaRPr lang="en-US" dirty="0"/>
          </a:p>
        </p:txBody>
      </p:sp>
    </p:spTree>
    <p:extLst>
      <p:ext uri="{BB962C8B-B14F-4D97-AF65-F5344CB8AC3E}">
        <p14:creationId xmlns:p14="http://schemas.microsoft.com/office/powerpoint/2010/main" val="9376167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304800"/>
            <a:ext cx="7772400" cy="1143000"/>
          </a:xfrm>
        </p:spPr>
        <p:txBody>
          <a:bodyPr lIns="91436" tIns="45719" rIns="91436" bIns="45719" anchor="t"/>
          <a:lstStyle/>
          <a:p>
            <a:r>
              <a:rPr lang="de-DE" smtClean="0"/>
              <a:t>Test-Driven Development</a:t>
            </a:r>
          </a:p>
        </p:txBody>
      </p:sp>
      <p:sp>
        <p:nvSpPr>
          <p:cNvPr id="5146629" name="Text Box 5"/>
          <p:cNvSpPr txBox="1">
            <a:spLocks noChangeArrowheads="1"/>
          </p:cNvSpPr>
          <p:nvPr/>
        </p:nvSpPr>
        <p:spPr bwMode="auto">
          <a:xfrm>
            <a:off x="457200" y="1371600"/>
            <a:ext cx="8281988" cy="2683812"/>
          </a:xfrm>
          <a:prstGeom prst="rect">
            <a:avLst/>
          </a:prstGeom>
          <a:solidFill>
            <a:schemeClr val="bg1"/>
          </a:solidFill>
          <a:ln w="12699">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marL="457200" indent="-457200" algn="l">
              <a:spcBef>
                <a:spcPct val="40000"/>
              </a:spcBef>
              <a:defRPr/>
            </a:pPr>
            <a:r>
              <a:rPr lang="en-US" sz="1800" i="0" dirty="0" err="1" smtClean="0"/>
              <a:t>Testcases</a:t>
            </a:r>
            <a:r>
              <a:rPr lang="en-US" sz="1800" i="0" dirty="0" smtClean="0"/>
              <a:t> and automatic regression tests for every class in product</a:t>
            </a:r>
          </a:p>
          <a:p>
            <a:pPr marL="457200" indent="-457200" algn="l">
              <a:spcBef>
                <a:spcPct val="40000"/>
              </a:spcBef>
              <a:buFontTx/>
              <a:buAutoNum type="arabicPlain" startAt="10"/>
              <a:defRPr/>
            </a:pPr>
            <a:r>
              <a:rPr lang="en-US" sz="1600" i="0" dirty="0" smtClean="0"/>
              <a:t>The automated tests are the design. The on-site customer makes th</a:t>
            </a:r>
            <a:r>
              <a:rPr lang="en-US" sz="1600" dirty="0" smtClean="0"/>
              <a:t>e acceptance tests.</a:t>
            </a:r>
            <a:endParaRPr lang="en-US" sz="1600" i="0" dirty="0" smtClean="0"/>
          </a:p>
          <a:p>
            <a:pPr marL="457200" indent="-457200" algn="l">
              <a:spcBef>
                <a:spcPct val="40000"/>
              </a:spcBef>
              <a:buFontTx/>
              <a:buAutoNum type="arabicPlain" startAt="8"/>
              <a:defRPr/>
            </a:pPr>
            <a:r>
              <a:rPr lang="en-US" sz="1600" i="0" dirty="0" smtClean="0"/>
              <a:t>After doing design and prototypes, we create a few </a:t>
            </a:r>
            <a:r>
              <a:rPr lang="en-US" sz="1600" i="0" dirty="0" err="1" smtClean="0"/>
              <a:t>testcases</a:t>
            </a:r>
            <a:endParaRPr lang="en-US" sz="1600" i="0" dirty="0" smtClean="0"/>
          </a:p>
          <a:p>
            <a:pPr marL="457200" indent="-457200" algn="l">
              <a:spcBef>
                <a:spcPct val="40000"/>
              </a:spcBef>
              <a:defRPr/>
            </a:pPr>
            <a:r>
              <a:rPr lang="en-US" sz="1600" i="0" dirty="0" smtClean="0"/>
              <a:t>6	As soon as the code is done, we create thorough unit tests, </a:t>
            </a:r>
            <a:br>
              <a:rPr lang="en-US" sz="1600" i="0" dirty="0" smtClean="0"/>
            </a:br>
            <a:r>
              <a:rPr lang="en-US" sz="1600" i="0" dirty="0" smtClean="0"/>
              <a:t>only after that goes the code to the test team.</a:t>
            </a:r>
          </a:p>
          <a:p>
            <a:pPr marL="457200" indent="-457200" algn="l">
              <a:spcBef>
                <a:spcPct val="40000"/>
              </a:spcBef>
              <a:buFontTx/>
              <a:buAutoNum type="arabicPlain" startAt="4"/>
              <a:defRPr/>
            </a:pPr>
            <a:r>
              <a:rPr lang="en-US" sz="1600" i="0" dirty="0" smtClean="0"/>
              <a:t>We have heard about </a:t>
            </a:r>
            <a:r>
              <a:rPr lang="en-US" sz="1600" i="0" dirty="0" err="1" smtClean="0"/>
              <a:t>JUnit</a:t>
            </a:r>
            <a:r>
              <a:rPr lang="en-US" sz="1600" i="0" dirty="0" smtClean="0"/>
              <a:t>. Never tried it though.</a:t>
            </a:r>
          </a:p>
          <a:p>
            <a:pPr marL="457200" indent="-457200" algn="l">
              <a:spcBef>
                <a:spcPct val="40000"/>
              </a:spcBef>
              <a:buFontTx/>
              <a:buAutoNum type="arabicPlain" startAt="2"/>
              <a:defRPr/>
            </a:pPr>
            <a:r>
              <a:rPr lang="en-US" sz="1600" i="0" dirty="0" smtClean="0"/>
              <a:t>Our system test phase always runs out of time: There are many errors!</a:t>
            </a:r>
          </a:p>
          <a:p>
            <a:pPr marL="457200" indent="-457200" algn="l">
              <a:spcBef>
                <a:spcPct val="40000"/>
              </a:spcBef>
              <a:defRPr/>
            </a:pPr>
            <a:r>
              <a:rPr lang="en-US" sz="1600" i="0" dirty="0" smtClean="0"/>
              <a:t>0	We do not test explicitly. Sometimes a customer tells us when there is a problem.</a:t>
            </a:r>
            <a:endParaRPr lang="en-US" sz="1600" i="0" dirty="0"/>
          </a:p>
        </p:txBody>
      </p:sp>
      <p:sp>
        <p:nvSpPr>
          <p:cNvPr id="7" name="Text Box 3"/>
          <p:cNvSpPr txBox="1">
            <a:spLocks noChangeArrowheads="1"/>
          </p:cNvSpPr>
          <p:nvPr/>
        </p:nvSpPr>
        <p:spPr bwMode="auto">
          <a:xfrm>
            <a:off x="6929454" y="5413733"/>
            <a:ext cx="2243178" cy="1015663"/>
          </a:xfrm>
          <a:prstGeom prst="rect">
            <a:avLst/>
          </a:prstGeom>
          <a:noFill/>
          <a:ln w="12699">
            <a:noFill/>
            <a:miter lim="800000"/>
            <a:headEnd type="none" w="sm" len="sm"/>
            <a:tailEnd type="none" w="sm" len="sm"/>
          </a:ln>
        </p:spPr>
        <p:txBody>
          <a:bodyPr wrap="none">
            <a:spAutoFit/>
          </a:bodyPr>
          <a:lstStyle/>
          <a:p>
            <a:r>
              <a:rPr lang="de-DE" sz="1200" dirty="0" err="1" smtClean="0">
                <a:latin typeface="Times New Roman" pitchFamily="18" charset="0"/>
              </a:rPr>
              <a:t>c.f</a:t>
            </a:r>
            <a:r>
              <a:rPr lang="de-DE" sz="1200" dirty="0" smtClean="0">
                <a:latin typeface="Times New Roman" pitchFamily="18" charset="0"/>
              </a:rPr>
              <a:t>.: </a:t>
            </a:r>
            <a:r>
              <a:rPr lang="de-DE" sz="1200" dirty="0">
                <a:latin typeface="Times New Roman" pitchFamily="18" charset="0"/>
              </a:rPr>
              <a:t>Krebs, William (2002): </a:t>
            </a:r>
            <a:endParaRPr lang="de-DE" sz="1200" dirty="0" smtClean="0">
              <a:latin typeface="Times New Roman" pitchFamily="18" charset="0"/>
            </a:endParaRPr>
          </a:p>
          <a:p>
            <a:r>
              <a:rPr lang="de-DE" sz="1200" dirty="0" err="1" smtClean="0">
                <a:latin typeface="Times New Roman" pitchFamily="18" charset="0"/>
              </a:rPr>
              <a:t>Turning</a:t>
            </a:r>
            <a:r>
              <a:rPr lang="de-DE" sz="1200" dirty="0" smtClean="0">
                <a:latin typeface="Times New Roman" pitchFamily="18" charset="0"/>
              </a:rPr>
              <a:t> </a:t>
            </a:r>
            <a:r>
              <a:rPr lang="de-DE" sz="1200" dirty="0" err="1">
                <a:latin typeface="Times New Roman" pitchFamily="18" charset="0"/>
              </a:rPr>
              <a:t>the</a:t>
            </a:r>
            <a:r>
              <a:rPr lang="de-DE" sz="1200" dirty="0">
                <a:latin typeface="Times New Roman" pitchFamily="18" charset="0"/>
              </a:rPr>
              <a:t> </a:t>
            </a:r>
            <a:r>
              <a:rPr lang="de-DE" sz="1200" dirty="0" err="1">
                <a:latin typeface="Times New Roman" pitchFamily="18" charset="0"/>
              </a:rPr>
              <a:t>Knobs</a:t>
            </a:r>
            <a:r>
              <a:rPr lang="de-DE" sz="1200" dirty="0">
                <a:latin typeface="Times New Roman" pitchFamily="18" charset="0"/>
              </a:rPr>
              <a:t>: A Coaching </a:t>
            </a:r>
            <a:endParaRPr lang="de-DE" sz="1200" dirty="0" smtClean="0">
              <a:latin typeface="Times New Roman" pitchFamily="18" charset="0"/>
            </a:endParaRPr>
          </a:p>
          <a:p>
            <a:r>
              <a:rPr lang="de-DE" sz="1200" dirty="0" smtClean="0">
                <a:latin typeface="Times New Roman" pitchFamily="18" charset="0"/>
              </a:rPr>
              <a:t>Pattern </a:t>
            </a:r>
            <a:r>
              <a:rPr lang="de-DE" sz="1200" dirty="0" err="1">
                <a:latin typeface="Times New Roman" pitchFamily="18" charset="0"/>
              </a:rPr>
              <a:t>for</a:t>
            </a:r>
            <a:r>
              <a:rPr lang="de-DE" sz="1200" dirty="0">
                <a:latin typeface="Times New Roman" pitchFamily="18" charset="0"/>
              </a:rPr>
              <a:t> XP </a:t>
            </a:r>
            <a:r>
              <a:rPr lang="de-DE" sz="1200" dirty="0" err="1">
                <a:latin typeface="Times New Roman" pitchFamily="18" charset="0"/>
              </a:rPr>
              <a:t>through</a:t>
            </a:r>
            <a:r>
              <a:rPr lang="de-DE" sz="1200" dirty="0">
                <a:latin typeface="Times New Roman" pitchFamily="18" charset="0"/>
              </a:rPr>
              <a:t> Agile </a:t>
            </a:r>
            <a:endParaRPr lang="de-DE" sz="1200" dirty="0" smtClean="0">
              <a:latin typeface="Times New Roman" pitchFamily="18" charset="0"/>
            </a:endParaRPr>
          </a:p>
          <a:p>
            <a:r>
              <a:rPr lang="de-DE" sz="1200" dirty="0" err="1" smtClean="0">
                <a:latin typeface="Times New Roman" pitchFamily="18" charset="0"/>
              </a:rPr>
              <a:t>Metrics</a:t>
            </a:r>
            <a:r>
              <a:rPr lang="de-DE" sz="1200" dirty="0">
                <a:latin typeface="Times New Roman" pitchFamily="18" charset="0"/>
              </a:rPr>
              <a:t>. </a:t>
            </a:r>
            <a:r>
              <a:rPr lang="de-DE" sz="1200" dirty="0" smtClean="0">
                <a:latin typeface="Times New Roman" pitchFamily="18" charset="0"/>
              </a:rPr>
              <a:t>Springer</a:t>
            </a:r>
            <a:r>
              <a:rPr lang="de-DE" sz="1200" dirty="0">
                <a:latin typeface="Times New Roman" pitchFamily="18" charset="0"/>
              </a:rPr>
              <a:t>, </a:t>
            </a:r>
            <a:r>
              <a:rPr lang="de-DE" sz="1200" dirty="0" err="1">
                <a:latin typeface="Times New Roman" pitchFamily="18" charset="0"/>
              </a:rPr>
              <a:t>Lecture</a:t>
            </a:r>
            <a:r>
              <a:rPr lang="de-DE" sz="1200" dirty="0">
                <a:latin typeface="Times New Roman" pitchFamily="18" charset="0"/>
              </a:rPr>
              <a:t> Notes </a:t>
            </a:r>
            <a:endParaRPr lang="de-DE" sz="1200" dirty="0" smtClean="0">
              <a:latin typeface="Times New Roman" pitchFamily="18" charset="0"/>
            </a:endParaRPr>
          </a:p>
          <a:p>
            <a:r>
              <a:rPr lang="de-DE" sz="1200" dirty="0" smtClean="0">
                <a:latin typeface="Times New Roman" pitchFamily="18" charset="0"/>
              </a:rPr>
              <a:t>on </a:t>
            </a:r>
            <a:r>
              <a:rPr lang="de-DE" sz="1200" dirty="0">
                <a:latin typeface="Times New Roman" pitchFamily="18" charset="0"/>
              </a:rPr>
              <a:t>Computer Science 2418</a:t>
            </a:r>
          </a:p>
        </p:txBody>
      </p:sp>
      <p:sp>
        <p:nvSpPr>
          <p:cNvPr id="2" name="Date Placeholder 1"/>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91974DF9-AD47-4691-BA21-BBFCE3637A9A}"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417473869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662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662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662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4662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4662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4662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4662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466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6629"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Roman Numbers Kata</a:t>
            </a:r>
            <a:endParaRPr lang="en-US" dirty="0"/>
          </a:p>
        </p:txBody>
      </p:sp>
      <p:sp>
        <p:nvSpPr>
          <p:cNvPr id="3" name="Content Placeholder 2"/>
          <p:cNvSpPr>
            <a:spLocks noGrp="1"/>
          </p:cNvSpPr>
          <p:nvPr>
            <p:ph idx="1"/>
          </p:nvPr>
        </p:nvSpPr>
        <p:spPr/>
        <p:txBody>
          <a:bodyPr>
            <a:normAutofit lnSpcReduction="10000"/>
          </a:bodyPr>
          <a:lstStyle/>
          <a:p>
            <a:r>
              <a:rPr lang="en-US" dirty="0" smtClean="0"/>
              <a:t>Idea of Katas: Practice by repetition. </a:t>
            </a:r>
          </a:p>
          <a:p>
            <a:pPr lvl="1"/>
            <a:r>
              <a:rPr lang="en-US" dirty="0" smtClean="0"/>
              <a:t>Here: Test-First</a:t>
            </a:r>
          </a:p>
          <a:p>
            <a:pPr lvl="1"/>
            <a:endParaRPr lang="en-US" dirty="0"/>
          </a:p>
          <a:p>
            <a:pPr marL="0" indent="0">
              <a:buNone/>
            </a:pPr>
            <a:r>
              <a:rPr lang="en-US" dirty="0"/>
              <a:t>The Kata says you should write a function to convert from normal numbers to Roman Numerals: </a:t>
            </a:r>
            <a:r>
              <a:rPr lang="en-US" dirty="0" err="1" smtClean="0"/>
              <a:t>eg</a:t>
            </a:r>
            <a:endParaRPr lang="en-US" dirty="0"/>
          </a:p>
          <a:p>
            <a:pPr marL="0" indent="0">
              <a:buNone/>
            </a:pPr>
            <a:r>
              <a:rPr lang="en-US" dirty="0"/>
              <a:t>	</a:t>
            </a:r>
            <a:r>
              <a:rPr lang="en-US" dirty="0" smtClean="0"/>
              <a:t>	1 </a:t>
            </a:r>
            <a:r>
              <a:rPr lang="en-US" dirty="0"/>
              <a:t>--&gt; I</a:t>
            </a:r>
          </a:p>
          <a:p>
            <a:pPr marL="0" indent="0">
              <a:buNone/>
            </a:pPr>
            <a:r>
              <a:rPr lang="en-US" dirty="0"/>
              <a:t>	</a:t>
            </a:r>
            <a:r>
              <a:rPr lang="en-US" dirty="0" smtClean="0"/>
              <a:t>	10 </a:t>
            </a:r>
            <a:r>
              <a:rPr lang="en-US" dirty="0"/>
              <a:t>--&gt; X</a:t>
            </a:r>
          </a:p>
          <a:p>
            <a:pPr marL="0" indent="0">
              <a:buNone/>
            </a:pPr>
            <a:r>
              <a:rPr lang="en-US" dirty="0"/>
              <a:t>	</a:t>
            </a:r>
            <a:r>
              <a:rPr lang="en-US" dirty="0" smtClean="0"/>
              <a:t>	7 </a:t>
            </a:r>
            <a:r>
              <a:rPr lang="en-US" dirty="0"/>
              <a:t>--&gt; VII</a:t>
            </a:r>
          </a:p>
          <a:p>
            <a:pPr marL="0" indent="0">
              <a:buNone/>
            </a:pPr>
            <a:r>
              <a:rPr lang="en-US" dirty="0"/>
              <a:t>etc. For a full description of how it works, take a look at [</a:t>
            </a:r>
            <a:r>
              <a:rPr lang="en-US" dirty="0">
                <a:hlinkClick r:id="rId2"/>
              </a:rPr>
              <a:t>http://www.novaroma.org/via_romana/numbers.html]</a:t>
            </a:r>
            <a:r>
              <a:rPr lang="en-US" dirty="0" smtClean="0">
                <a:hlinkClick r:id="rId2"/>
              </a:rPr>
              <a:t>.</a:t>
            </a:r>
            <a:endParaRPr lang="en-US" dirty="0" smtClean="0"/>
          </a:p>
          <a:p>
            <a:pPr marL="0" indent="0">
              <a:buNone/>
            </a:pPr>
            <a:endParaRPr lang="en-US" dirty="0"/>
          </a:p>
          <a:p>
            <a:pPr marL="0" indent="0">
              <a:buNone/>
            </a:pPr>
            <a:r>
              <a:rPr lang="en-US" dirty="0" smtClean="0"/>
              <a:t>For some ideas on how </a:t>
            </a:r>
            <a:r>
              <a:rPr lang="en-US" dirty="0"/>
              <a:t>to continue, look at </a:t>
            </a:r>
            <a:r>
              <a:rPr lang="en-US" dirty="0">
                <a:hlinkClick r:id="rId3"/>
              </a:rPr>
              <a:t>https://github.com/pedrovgs/RomanNumerals-</a:t>
            </a:r>
            <a:r>
              <a:rPr lang="en-US" dirty="0" smtClean="0">
                <a:hlinkClick r:id="rId3"/>
              </a:rPr>
              <a:t>Kata</a:t>
            </a: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5613993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lstStyle/>
          <a:p>
            <a:r>
              <a:rPr lang="en-US" dirty="0" smtClean="0"/>
              <a:t>Are those tests </a:t>
            </a:r>
            <a:r>
              <a:rPr lang="en-US" dirty="0" err="1" smtClean="0"/>
              <a:t>Blackbox</a:t>
            </a:r>
            <a:r>
              <a:rPr lang="en-US" dirty="0" smtClean="0"/>
              <a:t> or </a:t>
            </a:r>
            <a:r>
              <a:rPr lang="en-US" dirty="0" err="1" smtClean="0"/>
              <a:t>Glassbox</a:t>
            </a:r>
            <a:r>
              <a:rPr lang="en-US" dirty="0" smtClean="0"/>
              <a:t>?</a:t>
            </a:r>
          </a:p>
          <a:p>
            <a:endParaRPr lang="en-US" dirty="0"/>
          </a:p>
          <a:p>
            <a:r>
              <a:rPr lang="en-US" dirty="0" smtClean="0"/>
              <a:t>Traditionally, programmers and testers are supposed to be different persons. </a:t>
            </a:r>
          </a:p>
          <a:p>
            <a:pPr lvl="1"/>
            <a:r>
              <a:rPr lang="en-US" dirty="0" smtClean="0"/>
              <a:t>Why?</a:t>
            </a:r>
          </a:p>
          <a:p>
            <a:pPr lvl="1"/>
            <a:r>
              <a:rPr lang="en-US" dirty="0" smtClean="0"/>
              <a:t>Does that not kill the </a:t>
            </a:r>
            <a:r>
              <a:rPr lang="en-US" dirty="0" err="1" smtClean="0"/>
              <a:t>testfirst</a:t>
            </a:r>
            <a:r>
              <a:rPr lang="en-US" dirty="0" smtClean="0"/>
              <a:t> idea? </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12</a:t>
            </a:fld>
            <a:endParaRPr lang="en-US">
              <a:solidFill>
                <a:prstClr val="black">
                  <a:tint val="75000"/>
                </a:prstClr>
              </a:solidFill>
            </a:endParaRPr>
          </a:p>
        </p:txBody>
      </p:sp>
      <p:sp>
        <p:nvSpPr>
          <p:cNvPr id="7" name="Date Placeholder 6"/>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Tree>
    <p:extLst>
      <p:ext uri="{BB962C8B-B14F-4D97-AF65-F5344CB8AC3E}">
        <p14:creationId xmlns:p14="http://schemas.microsoft.com/office/powerpoint/2010/main" val="834508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 that you are a quality agent</a:t>
            </a:r>
            <a:endParaRPr lang="en-US" dirty="0"/>
          </a:p>
        </p:txBody>
      </p:sp>
      <p:sp>
        <p:nvSpPr>
          <p:cNvPr id="3" name="Content Placeholder 2"/>
          <p:cNvSpPr>
            <a:spLocks noGrp="1"/>
          </p:cNvSpPr>
          <p:nvPr>
            <p:ph idx="1"/>
          </p:nvPr>
        </p:nvSpPr>
        <p:spPr/>
        <p:txBody>
          <a:bodyPr/>
          <a:lstStyle/>
          <a:p>
            <a:r>
              <a:rPr lang="en-US" dirty="0" smtClean="0"/>
              <a:t>What is your goal?</a:t>
            </a:r>
          </a:p>
          <a:p>
            <a:pPr lvl="1"/>
            <a:r>
              <a:rPr lang="en-US" dirty="0" smtClean="0"/>
              <a:t>Systematically manage quality</a:t>
            </a:r>
          </a:p>
          <a:p>
            <a:pPr lvl="1"/>
            <a:r>
              <a:rPr lang="en-US" dirty="0" smtClean="0"/>
              <a:t>Make sure that system works as specified</a:t>
            </a:r>
          </a:p>
          <a:p>
            <a:pPr lvl="1"/>
            <a:endParaRPr lang="en-US" dirty="0"/>
          </a:p>
          <a:p>
            <a:r>
              <a:rPr lang="en-US" dirty="0" smtClean="0"/>
              <a:t>What are your competencies?</a:t>
            </a:r>
          </a:p>
          <a:p>
            <a:pPr lvl="1"/>
            <a:r>
              <a:rPr lang="en-US" dirty="0" smtClean="0"/>
              <a:t>Methods and practices of QM</a:t>
            </a:r>
          </a:p>
          <a:p>
            <a:pPr lvl="1"/>
            <a:r>
              <a:rPr lang="en-US" dirty="0" smtClean="0"/>
              <a:t>Delay delivery to customer?</a:t>
            </a:r>
          </a:p>
          <a:p>
            <a:pPr lvl="1"/>
            <a:endParaRPr lang="en-US" dirty="0"/>
          </a:p>
          <a:p>
            <a:r>
              <a:rPr lang="en-US" dirty="0" smtClean="0"/>
              <a:t>What are your responsibilities?</a:t>
            </a:r>
          </a:p>
          <a:p>
            <a:pPr lvl="1"/>
            <a:r>
              <a:rPr lang="en-US" dirty="0" smtClean="0"/>
              <a:t>Sign of that software was developed according to state of practice in quality management</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30317240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a </a:t>
            </a:r>
            <a:r>
              <a:rPr lang="en-US" dirty="0" smtClean="0">
                <a:solidFill>
                  <a:schemeClr val="accent2"/>
                </a:solidFill>
              </a:rPr>
              <a:t>Quality Agent</a:t>
            </a:r>
            <a:r>
              <a:rPr lang="en-US" dirty="0" smtClean="0"/>
              <a:t> / </a:t>
            </a:r>
            <a:r>
              <a:rPr lang="en-US" dirty="0" smtClean="0">
                <a:solidFill>
                  <a:schemeClr val="accent4"/>
                </a:solidFill>
              </a:rPr>
              <a:t>Agile Coach</a:t>
            </a:r>
            <a:endParaRPr lang="en-US" dirty="0">
              <a:solidFill>
                <a:schemeClr val="accent4"/>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4349588"/>
              </p:ext>
            </p:extLst>
          </p:nvPr>
        </p:nvGraphicFramePr>
        <p:xfrm>
          <a:off x="457200" y="858565"/>
          <a:ext cx="8229600" cy="5486399"/>
        </p:xfrm>
        <a:graphic>
          <a:graphicData uri="http://schemas.openxmlformats.org/drawingml/2006/table">
            <a:tbl>
              <a:tblPr firstRow="1" bandRow="1">
                <a:tableStyleId>{D7AC3CCA-C797-4891-BE02-D94E43425B78}</a:tableStyleId>
              </a:tblPr>
              <a:tblGrid>
                <a:gridCol w="2743200"/>
                <a:gridCol w="2743200"/>
                <a:gridCol w="2743200"/>
              </a:tblGrid>
              <a:tr h="370840">
                <a:tc>
                  <a:txBody>
                    <a:bodyPr/>
                    <a:lstStyle/>
                    <a:p>
                      <a:endParaRPr lang="en-US" b="0" dirty="0" smtClean="0"/>
                    </a:p>
                    <a:p>
                      <a:r>
                        <a:rPr lang="en-US" b="0" dirty="0" smtClean="0"/>
                        <a:t>Daily builds</a:t>
                      </a:r>
                    </a:p>
                    <a:p>
                      <a:endParaRPr lang="en-US" b="0" dirty="0"/>
                    </a:p>
                  </a:txBody>
                  <a:tcPr/>
                </a:tc>
                <a:tc>
                  <a:txBody>
                    <a:bodyPr/>
                    <a:lstStyle/>
                    <a:p>
                      <a:endParaRPr lang="en-US" b="0" dirty="0"/>
                    </a:p>
                  </a:txBody>
                  <a:tcPr/>
                </a:tc>
                <a:tc>
                  <a:txBody>
                    <a:bodyPr/>
                    <a:lstStyle/>
                    <a:p>
                      <a:endParaRPr lang="en-US" b="0" dirty="0"/>
                    </a:p>
                  </a:txBody>
                  <a:tcPr/>
                </a:tc>
              </a:tr>
              <a:tr h="370840">
                <a:tc>
                  <a:txBody>
                    <a:bodyPr/>
                    <a:lstStyle/>
                    <a:p>
                      <a:r>
                        <a:rPr lang="en-US" dirty="0" smtClean="0"/>
                        <a:t>Face-to-face communication over written</a:t>
                      </a:r>
                      <a:r>
                        <a:rPr lang="en-US" baseline="0" dirty="0" smtClean="0"/>
                        <a:t> documents</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smtClean="0"/>
                    </a:p>
                    <a:p>
                      <a:r>
                        <a:rPr lang="en-US" dirty="0" smtClean="0"/>
                        <a:t>Iterative requirements</a:t>
                      </a:r>
                    </a:p>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Long code- / feature- freezing</a:t>
                      </a:r>
                    </a:p>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smtClean="0"/>
                    </a:p>
                    <a:p>
                      <a:r>
                        <a:rPr lang="en-US" dirty="0" smtClean="0"/>
                        <a:t>Exact specification</a:t>
                      </a:r>
                    </a:p>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smtClean="0"/>
                    </a:p>
                    <a:p>
                      <a:r>
                        <a:rPr lang="en-US" dirty="0" smtClean="0"/>
                        <a:t>QM</a:t>
                      </a:r>
                      <a:r>
                        <a:rPr lang="en-US" baseline="0" dirty="0" smtClean="0"/>
                        <a:t> strategy</a:t>
                      </a:r>
                    </a:p>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Smiley Face 4"/>
          <p:cNvSpPr/>
          <p:nvPr/>
        </p:nvSpPr>
        <p:spPr>
          <a:xfrm>
            <a:off x="4113254" y="858565"/>
            <a:ext cx="914400" cy="914400"/>
          </a:xfrm>
          <a:prstGeom prst="smileyFace">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miley Face 5"/>
          <p:cNvSpPr/>
          <p:nvPr/>
        </p:nvSpPr>
        <p:spPr>
          <a:xfrm>
            <a:off x="6921228" y="858565"/>
            <a:ext cx="914400" cy="914400"/>
          </a:xfrm>
          <a:prstGeom prst="smileyFace">
            <a:avLst>
              <a:gd name="adj" fmla="val -4653"/>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miley Face 6"/>
          <p:cNvSpPr/>
          <p:nvPr/>
        </p:nvSpPr>
        <p:spPr>
          <a:xfrm>
            <a:off x="6921228" y="1772965"/>
            <a:ext cx="914400" cy="914400"/>
          </a:xfrm>
          <a:prstGeom prst="smileyFace">
            <a:avLst>
              <a:gd name="adj" fmla="val -4653"/>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miley Face 7"/>
          <p:cNvSpPr/>
          <p:nvPr/>
        </p:nvSpPr>
        <p:spPr>
          <a:xfrm>
            <a:off x="6921228" y="2687365"/>
            <a:ext cx="914400" cy="914400"/>
          </a:xfrm>
          <a:prstGeom prst="smileyFace">
            <a:avLst>
              <a:gd name="adj" fmla="val -4653"/>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miley Face 8"/>
          <p:cNvSpPr/>
          <p:nvPr/>
        </p:nvSpPr>
        <p:spPr>
          <a:xfrm>
            <a:off x="4113254" y="3601765"/>
            <a:ext cx="914400" cy="914400"/>
          </a:xfrm>
          <a:prstGeom prst="smileyFace">
            <a:avLst>
              <a:gd name="adj" fmla="val 4653"/>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miley Face 9"/>
          <p:cNvSpPr/>
          <p:nvPr/>
        </p:nvSpPr>
        <p:spPr>
          <a:xfrm>
            <a:off x="4113254" y="4516165"/>
            <a:ext cx="914400" cy="914400"/>
          </a:xfrm>
          <a:prstGeom prst="smileyFace">
            <a:avLst>
              <a:gd name="adj" fmla="val 4653"/>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miley Face 10"/>
          <p:cNvSpPr/>
          <p:nvPr/>
        </p:nvSpPr>
        <p:spPr>
          <a:xfrm>
            <a:off x="4113254" y="5430565"/>
            <a:ext cx="914400" cy="914400"/>
          </a:xfrm>
          <a:prstGeom prst="smileyFace">
            <a:avLst>
              <a:gd name="adj" fmla="val 4653"/>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miley Face 11"/>
          <p:cNvSpPr/>
          <p:nvPr/>
        </p:nvSpPr>
        <p:spPr>
          <a:xfrm>
            <a:off x="4113254" y="1772965"/>
            <a:ext cx="914400" cy="914400"/>
          </a:xfrm>
          <a:prstGeom prst="smileyFace">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miley Face 12"/>
          <p:cNvSpPr/>
          <p:nvPr/>
        </p:nvSpPr>
        <p:spPr>
          <a:xfrm>
            <a:off x="4113254" y="2687365"/>
            <a:ext cx="914400" cy="914400"/>
          </a:xfrm>
          <a:prstGeom prst="smileyFace">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miley Face 13"/>
          <p:cNvSpPr/>
          <p:nvPr/>
        </p:nvSpPr>
        <p:spPr>
          <a:xfrm>
            <a:off x="6921228" y="3601765"/>
            <a:ext cx="914400" cy="914400"/>
          </a:xfrm>
          <a:prstGeom prst="smileyFace">
            <a:avLst>
              <a:gd name="adj" fmla="val -4653"/>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miley Face 14"/>
          <p:cNvSpPr/>
          <p:nvPr/>
        </p:nvSpPr>
        <p:spPr>
          <a:xfrm>
            <a:off x="6921228" y="4516165"/>
            <a:ext cx="914400" cy="914400"/>
          </a:xfrm>
          <a:prstGeom prst="smileyFace">
            <a:avLst>
              <a:gd name="adj" fmla="val -4653"/>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Smiley Face 15"/>
          <p:cNvSpPr/>
          <p:nvPr/>
        </p:nvSpPr>
        <p:spPr>
          <a:xfrm>
            <a:off x="5494132" y="5430565"/>
            <a:ext cx="914400" cy="914400"/>
          </a:xfrm>
          <a:prstGeom prst="smileyFace">
            <a:avLst>
              <a:gd name="adj" fmla="val 759"/>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17" name="Footer Placeholder 16"/>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18" name="Slide Number Placeholder 17"/>
          <p:cNvSpPr>
            <a:spLocks noGrp="1"/>
          </p:cNvSpPr>
          <p:nvPr>
            <p:ph type="sldNum" sz="quarter" idx="12"/>
          </p:nvPr>
        </p:nvSpPr>
        <p:spPr/>
        <p:txBody>
          <a:bodyPr/>
          <a:lstStyle/>
          <a:p>
            <a:fld id="{91974DF9-AD47-4691-BA21-BBFCE3637A9A}"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1503301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556" b="97778" l="14875" r="87993"/>
                    </a14:imgEffect>
                  </a14:imgLayer>
                </a14:imgProps>
              </a:ext>
            </a:extLst>
          </a:blip>
          <a:stretch>
            <a:fillRect/>
          </a:stretch>
        </p:blipFill>
        <p:spPr>
          <a:xfrm>
            <a:off x="5611087" y="930202"/>
            <a:ext cx="2883626" cy="1860404"/>
          </a:xfrm>
          <a:prstGeom prst="rect">
            <a:avLst/>
          </a:prstGeom>
        </p:spPr>
      </p:pic>
      <p:sp>
        <p:nvSpPr>
          <p:cNvPr id="4" name="Title 3"/>
          <p:cNvSpPr>
            <a:spLocks noGrp="1"/>
          </p:cNvSpPr>
          <p:nvPr>
            <p:ph type="title"/>
          </p:nvPr>
        </p:nvSpPr>
        <p:spPr/>
        <p:txBody>
          <a:bodyPr/>
          <a:lstStyle/>
          <a:p>
            <a:r>
              <a:rPr lang="en-US" dirty="0" smtClean="0"/>
              <a:t>Testing in Agile Environments</a:t>
            </a:r>
            <a:endParaRPr lang="en-US" dirty="0"/>
          </a:p>
        </p:txBody>
      </p:sp>
      <p:sp>
        <p:nvSpPr>
          <p:cNvPr id="5" name="Text Placeholder 4"/>
          <p:cNvSpPr>
            <a:spLocks noGrp="1"/>
          </p:cNvSpPr>
          <p:nvPr>
            <p:ph type="body" idx="1"/>
          </p:nvPr>
        </p:nvSpPr>
        <p:spPr/>
        <p:txBody>
          <a:bodyPr/>
          <a:lstStyle/>
          <a:p>
            <a:r>
              <a:rPr lang="en-US" dirty="0" smtClean="0"/>
              <a:t>Inspired by / based on Original Software: The reality of software testing in an agile Environment, Whitepaper</a:t>
            </a:r>
            <a:endParaRPr lang="en-US" dirty="0"/>
          </a:p>
        </p:txBody>
      </p:sp>
      <p:sp>
        <p:nvSpPr>
          <p:cNvPr id="3" name="Date Placeholder 2"/>
          <p:cNvSpPr>
            <a:spLocks noGrp="1"/>
          </p:cNvSpPr>
          <p:nvPr>
            <p:ph type="dt" sz="half" idx="10"/>
          </p:nvPr>
        </p:nvSpPr>
        <p:spPr/>
        <p:txBody>
          <a:bodyPr/>
          <a:lstStyle/>
          <a:p>
            <a:r>
              <a:rPr lang="en-US" smtClean="0"/>
              <a:t>Eric Knauss</a:t>
            </a:r>
            <a:endParaRPr lang="en-US"/>
          </a:p>
        </p:txBody>
      </p:sp>
      <p:sp>
        <p:nvSpPr>
          <p:cNvPr id="6" name="Footer Placeholder 5"/>
          <p:cNvSpPr>
            <a:spLocks noGrp="1"/>
          </p:cNvSpPr>
          <p:nvPr>
            <p:ph type="ftr" sz="quarter" idx="11"/>
          </p:nvPr>
        </p:nvSpPr>
        <p:spPr/>
        <p:txBody>
          <a:bodyPr/>
          <a:lstStyle/>
          <a:p>
            <a:r>
              <a:rPr lang="en-US" smtClean="0"/>
              <a:t>Agile vs. QM</a:t>
            </a:r>
            <a:endParaRPr lang="en-US"/>
          </a:p>
        </p:txBody>
      </p:sp>
      <p:sp>
        <p:nvSpPr>
          <p:cNvPr id="7" name="Slide Number Placeholder 6"/>
          <p:cNvSpPr>
            <a:spLocks noGrp="1"/>
          </p:cNvSpPr>
          <p:nvPr>
            <p:ph type="sldNum" sz="quarter" idx="12"/>
          </p:nvPr>
        </p:nvSpPr>
        <p:spPr/>
        <p:txBody>
          <a:bodyPr/>
          <a:lstStyle/>
          <a:p>
            <a:fld id="{52645FE7-3496-C44C-B2E9-FD2E399F634F}" type="slidenum">
              <a:rPr lang="en-US" smtClean="0"/>
              <a:t>15</a:t>
            </a:fld>
            <a:endParaRPr lang="en-US"/>
          </a:p>
        </p:txBody>
      </p:sp>
    </p:spTree>
    <p:extLst>
      <p:ext uri="{BB962C8B-B14F-4D97-AF65-F5344CB8AC3E}">
        <p14:creationId xmlns:p14="http://schemas.microsoft.com/office/powerpoint/2010/main" val="376119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“You only need to unit test”</a:t>
            </a:r>
            <a:endParaRPr lang="en-US" dirty="0"/>
          </a:p>
        </p:txBody>
      </p:sp>
      <p:sp>
        <p:nvSpPr>
          <p:cNvPr id="5" name="Content Placeholder 4"/>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Investigative testing?</a:t>
            </a:r>
          </a:p>
          <a:p>
            <a:pPr lvl="1"/>
            <a:r>
              <a:rPr lang="en-US" dirty="0" smtClean="0"/>
              <a:t>Goal of developer: Show that code works</a:t>
            </a:r>
          </a:p>
          <a:p>
            <a:pPr lvl="1"/>
            <a:r>
              <a:rPr lang="en-US" dirty="0" smtClean="0"/>
              <a:t>Goal of tester: Show that code does not work</a:t>
            </a:r>
            <a:endParaRPr lang="en-US" dirty="0"/>
          </a:p>
        </p:txBody>
      </p:sp>
      <p:sp>
        <p:nvSpPr>
          <p:cNvPr id="2" name="Date Placeholder 1"/>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15660474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can reuse unit tests to build </a:t>
            </a:r>
            <a:br>
              <a:rPr lang="en-US" dirty="0" smtClean="0"/>
            </a:br>
            <a:r>
              <a:rPr lang="en-US" dirty="0" smtClean="0"/>
              <a:t>a regression test suite”</a:t>
            </a:r>
            <a:endParaRPr lang="en-US" dirty="0"/>
          </a:p>
        </p:txBody>
      </p:sp>
      <p:sp>
        <p:nvSpPr>
          <p:cNvPr id="8" name="Content Placeholder 7"/>
          <p:cNvSpPr>
            <a:spLocks noGrp="1"/>
          </p:cNvSpPr>
          <p:nvPr>
            <p:ph sz="half" idx="1"/>
          </p:nvPr>
        </p:nvSpPr>
        <p:spPr/>
        <p:txBody>
          <a:bodyPr/>
          <a:lstStyle/>
          <a:p>
            <a:pPr marL="0" indent="0">
              <a:buNone/>
            </a:pPr>
            <a:r>
              <a:rPr lang="en-US" b="1" dirty="0" smtClean="0"/>
              <a:t>Unit test</a:t>
            </a:r>
          </a:p>
          <a:p>
            <a:r>
              <a:rPr lang="en-US" dirty="0" smtClean="0"/>
              <a:t>Prove that code will do what is expected</a:t>
            </a:r>
            <a:endParaRPr lang="en-US" dirty="0"/>
          </a:p>
        </p:txBody>
      </p:sp>
      <p:sp>
        <p:nvSpPr>
          <p:cNvPr id="9" name="Content Placeholder 8"/>
          <p:cNvSpPr>
            <a:spLocks noGrp="1"/>
          </p:cNvSpPr>
          <p:nvPr>
            <p:ph sz="half" idx="2"/>
          </p:nvPr>
        </p:nvSpPr>
        <p:spPr/>
        <p:txBody>
          <a:bodyPr/>
          <a:lstStyle/>
          <a:p>
            <a:pPr marL="0" indent="0">
              <a:buNone/>
            </a:pPr>
            <a:r>
              <a:rPr lang="en-US" b="1" dirty="0" smtClean="0"/>
              <a:t>Regression test</a:t>
            </a:r>
          </a:p>
          <a:p>
            <a:r>
              <a:rPr lang="en-US" dirty="0" smtClean="0"/>
              <a:t>Ensure that no unexpected effects result from changes</a:t>
            </a:r>
            <a:endParaRPr lang="en-US" dirty="0"/>
          </a:p>
        </p:txBody>
      </p:sp>
      <p:sp>
        <p:nvSpPr>
          <p:cNvPr id="3" name="Date Placeholder 2"/>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838710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remove the need </a:t>
            </a:r>
            <a:br>
              <a:rPr lang="en-US" dirty="0" smtClean="0"/>
            </a:br>
            <a:r>
              <a:rPr lang="en-US" dirty="0" smtClean="0"/>
              <a:t>for manual testing”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Manual </a:t>
            </a:r>
            <a:r>
              <a:rPr lang="en-US" dirty="0"/>
              <a:t>testing is a repetitive task; it’s expensive, boring and error-prone. </a:t>
            </a:r>
            <a:endParaRPr lang="en-US" dirty="0" smtClean="0"/>
          </a:p>
          <a:p>
            <a:endParaRPr lang="en-US" dirty="0"/>
          </a:p>
          <a:p>
            <a:r>
              <a:rPr lang="en-US" dirty="0"/>
              <a:t>Though manual testing is a time-consuming (and therefore expensive) way to find errors, the costs of not finding them are often much higher. </a:t>
            </a:r>
          </a:p>
          <a:p>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39414046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no longer need testers”</a:t>
            </a:r>
            <a:endParaRPr lang="en-US" dirty="0"/>
          </a:p>
        </p:txBody>
      </p:sp>
      <p:sp>
        <p:nvSpPr>
          <p:cNvPr id="5" name="Content Placeholder 4"/>
          <p:cNvSpPr>
            <a:spLocks noGrp="1"/>
          </p:cNvSpPr>
          <p:nvPr>
            <p:ph idx="1"/>
          </p:nvPr>
        </p:nvSpPr>
        <p:spPr/>
        <p:txBody>
          <a:bodyPr/>
          <a:lstStyle/>
          <a:p>
            <a:endParaRPr lang="en-US" dirty="0" smtClean="0"/>
          </a:p>
          <a:p>
            <a:endParaRPr lang="en-US" dirty="0"/>
          </a:p>
          <a:p>
            <a:r>
              <a:rPr lang="en-US" dirty="0" smtClean="0"/>
              <a:t>Quantity of productive code = quantity of test code</a:t>
            </a:r>
          </a:p>
          <a:p>
            <a:endParaRPr lang="en-US" dirty="0"/>
          </a:p>
          <a:p>
            <a:r>
              <a:rPr lang="en-US" dirty="0" smtClean="0"/>
              <a:t>Need to do regression tests</a:t>
            </a:r>
          </a:p>
          <a:p>
            <a:endParaRPr lang="en-US" dirty="0"/>
          </a:p>
          <a:p>
            <a:r>
              <a:rPr lang="en-US" dirty="0" smtClean="0"/>
              <a:t>Need to ensure a systematic approach</a:t>
            </a:r>
          </a:p>
          <a:p>
            <a:endParaRPr lang="en-US" dirty="0"/>
          </a:p>
          <a:p>
            <a:r>
              <a:rPr lang="en-US" dirty="0" smtClean="0"/>
              <a:t>Need to coach developers</a:t>
            </a:r>
          </a:p>
          <a:p>
            <a:endParaRPr lang="en-US" dirty="0"/>
          </a:p>
          <a:p>
            <a:endParaRPr lang="en-US" dirty="0"/>
          </a:p>
        </p:txBody>
      </p:sp>
      <p:sp>
        <p:nvSpPr>
          <p:cNvPr id="3" name="Date Placeholder 2"/>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75294471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fade">
                                      <p:cBhvr>
                                        <p:cTn id="2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i="1" smtClean="0"/>
              <a:t>Magical Triangle</a:t>
            </a:r>
            <a:r>
              <a:rPr lang="en-US" smtClean="0"/>
              <a:t> of Project Management</a:t>
            </a:r>
            <a:endParaRPr lang="en-US"/>
          </a:p>
        </p:txBody>
      </p:sp>
      <p:sp>
        <p:nvSpPr>
          <p:cNvPr id="7" name="Ellipse 6"/>
          <p:cNvSpPr/>
          <p:nvPr/>
        </p:nvSpPr>
        <p:spPr>
          <a:xfrm>
            <a:off x="3707904" y="1484784"/>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Functionality</a:t>
            </a:r>
            <a:endParaRPr lang="en-US" sz="2000"/>
          </a:p>
        </p:txBody>
      </p:sp>
      <p:sp>
        <p:nvSpPr>
          <p:cNvPr id="8" name="Ellipse 7"/>
          <p:cNvSpPr/>
          <p:nvPr/>
        </p:nvSpPr>
        <p:spPr>
          <a:xfrm>
            <a:off x="683568" y="5013176"/>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Time</a:t>
            </a:r>
            <a:endParaRPr lang="en-US" sz="2000"/>
          </a:p>
        </p:txBody>
      </p:sp>
      <p:sp>
        <p:nvSpPr>
          <p:cNvPr id="9" name="Ellipse 8"/>
          <p:cNvSpPr/>
          <p:nvPr/>
        </p:nvSpPr>
        <p:spPr>
          <a:xfrm>
            <a:off x="6516216" y="5013176"/>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Cost</a:t>
            </a:r>
            <a:endParaRPr lang="en-US" sz="2000"/>
          </a:p>
        </p:txBody>
      </p:sp>
      <p:sp>
        <p:nvSpPr>
          <p:cNvPr id="13" name="Gleichschenkliges Dreieck 12"/>
          <p:cNvSpPr/>
          <p:nvPr/>
        </p:nvSpPr>
        <p:spPr>
          <a:xfrm>
            <a:off x="3419872" y="2780928"/>
            <a:ext cx="2880320" cy="2304256"/>
          </a:xfrm>
          <a:prstGeom prst="triangle">
            <a:avLst/>
          </a:prstGeom>
          <a:solidFill>
            <a:srgbClr val="4F81BD">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leichschenkliges Dreieck 13"/>
          <p:cNvSpPr/>
          <p:nvPr/>
        </p:nvSpPr>
        <p:spPr>
          <a:xfrm rot="7679100">
            <a:off x="3019582" y="3462850"/>
            <a:ext cx="3221560" cy="1932812"/>
          </a:xfrm>
          <a:prstGeom prst="triangl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leichschenkliges Dreieck 14"/>
          <p:cNvSpPr/>
          <p:nvPr/>
        </p:nvSpPr>
        <p:spPr>
          <a:xfrm>
            <a:off x="2627784" y="3645024"/>
            <a:ext cx="4032448" cy="1440160"/>
          </a:xfrm>
          <a:prstGeom prst="triangle">
            <a:avLst/>
          </a:prstGeom>
          <a:solidFill>
            <a:srgbClr val="92D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2"/>
          <p:cNvSpPr txBox="1"/>
          <p:nvPr/>
        </p:nvSpPr>
        <p:spPr>
          <a:xfrm>
            <a:off x="323528" y="1072768"/>
            <a:ext cx="2880320" cy="2862323"/>
          </a:xfrm>
          <a:prstGeom prst="rect">
            <a:avLst/>
          </a:prstGeom>
          <a:noFill/>
        </p:spPr>
        <p:txBody>
          <a:bodyPr wrap="square" rtlCol="0">
            <a:spAutoFit/>
          </a:bodyPr>
          <a:lstStyle/>
          <a:p>
            <a:r>
              <a:rPr lang="en-US" smtClean="0"/>
              <a:t>The triangle consists of deadline, budget, and project goals (functionality and quality). The project manager tries to fulfill these goals at the same time or to balance them. Changes on one dimension lead to changes on one or both other dimensions..</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Agile vs. QM</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10520731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acceptance testing is </a:t>
            </a:r>
            <a:br>
              <a:rPr lang="en-US" dirty="0" smtClean="0"/>
            </a:br>
            <a:r>
              <a:rPr lang="en-US" dirty="0" smtClean="0"/>
              <a:t>no longer necessary”</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Seeing the product leads to new requirements</a:t>
            </a:r>
          </a:p>
          <a:p>
            <a:pPr lvl="1"/>
            <a:r>
              <a:rPr lang="en-US" dirty="0" smtClean="0"/>
              <a:t>Expectations change / are not met</a:t>
            </a:r>
          </a:p>
          <a:p>
            <a:pPr lvl="1"/>
            <a:endParaRPr lang="en-US" dirty="0"/>
          </a:p>
          <a:p>
            <a:r>
              <a:rPr lang="en-US" dirty="0" smtClean="0"/>
              <a:t>Agile offers feedback cycles to capture this effect early</a:t>
            </a:r>
          </a:p>
          <a:p>
            <a:endParaRPr lang="en-US" dirty="0"/>
          </a:p>
          <a:p>
            <a:r>
              <a:rPr lang="en-US" dirty="0" smtClean="0"/>
              <a:t>Still need to sign of </a:t>
            </a:r>
          </a:p>
        </p:txBody>
      </p:sp>
      <p:sp>
        <p:nvSpPr>
          <p:cNvPr id="4" name="Date Placeholder 3"/>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68821093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“Developers have adequate testing skills”</a:t>
            </a:r>
            <a:endParaRPr lang="en-US" dirty="0"/>
          </a:p>
        </p:txBody>
      </p:sp>
      <p:sp>
        <p:nvSpPr>
          <p:cNvPr id="4" name="TextBox 3"/>
          <p:cNvSpPr txBox="1"/>
          <p:nvPr/>
        </p:nvSpPr>
        <p:spPr>
          <a:xfrm>
            <a:off x="3760234" y="1550575"/>
            <a:ext cx="5383766" cy="923330"/>
          </a:xfrm>
          <a:prstGeom prst="rect">
            <a:avLst/>
          </a:prstGeom>
          <a:noFill/>
        </p:spPr>
        <p:txBody>
          <a:bodyPr wrap="square" rtlCol="0">
            <a:spAutoFit/>
          </a:bodyPr>
          <a:lstStyle/>
          <a:p>
            <a:r>
              <a:rPr lang="en-US" b="1" dirty="0" smtClean="0"/>
              <a:t>Integration testing </a:t>
            </a:r>
            <a:r>
              <a:rPr lang="en-US" dirty="0" smtClean="0"/>
              <a:t>– “Which tests do I need to run to ensure the new code works seamlessly with the surrounding code”</a:t>
            </a:r>
            <a:endParaRPr lang="en-US" dirty="0"/>
          </a:p>
        </p:txBody>
      </p:sp>
      <p:sp>
        <p:nvSpPr>
          <p:cNvPr id="5" name="TextBox 4"/>
          <p:cNvSpPr txBox="1"/>
          <p:nvPr/>
        </p:nvSpPr>
        <p:spPr>
          <a:xfrm>
            <a:off x="265239" y="2643609"/>
            <a:ext cx="5383766" cy="1200329"/>
          </a:xfrm>
          <a:prstGeom prst="rect">
            <a:avLst/>
          </a:prstGeom>
          <a:noFill/>
        </p:spPr>
        <p:txBody>
          <a:bodyPr wrap="square" rtlCol="0">
            <a:spAutoFit/>
          </a:bodyPr>
          <a:lstStyle/>
          <a:p>
            <a:r>
              <a:rPr lang="en-US" b="1" dirty="0" smtClean="0"/>
              <a:t>System testing </a:t>
            </a:r>
            <a:r>
              <a:rPr lang="en-US" dirty="0" smtClean="0"/>
              <a:t>– “</a:t>
            </a:r>
            <a:r>
              <a:rPr lang="en-US" dirty="0"/>
              <a:t>Does the functionality supported by the new code dovetail with functionality elsewhere in this system, or in other systems within the process flow? </a:t>
            </a:r>
            <a:r>
              <a:rPr lang="en-US" dirty="0" smtClean="0"/>
              <a:t>”</a:t>
            </a:r>
            <a:endParaRPr lang="en-US" dirty="0"/>
          </a:p>
        </p:txBody>
      </p:sp>
      <p:sp>
        <p:nvSpPr>
          <p:cNvPr id="6" name="TextBox 5"/>
          <p:cNvSpPr txBox="1"/>
          <p:nvPr/>
        </p:nvSpPr>
        <p:spPr>
          <a:xfrm>
            <a:off x="3760234" y="3764066"/>
            <a:ext cx="5383766" cy="923330"/>
          </a:xfrm>
          <a:prstGeom prst="rect">
            <a:avLst/>
          </a:prstGeom>
          <a:noFill/>
        </p:spPr>
        <p:txBody>
          <a:bodyPr wrap="square" rtlCol="0">
            <a:spAutoFit/>
          </a:bodyPr>
          <a:lstStyle/>
          <a:p>
            <a:r>
              <a:rPr lang="en-US" b="1" dirty="0" smtClean="0"/>
              <a:t>Regression testing </a:t>
            </a:r>
            <a:r>
              <a:rPr lang="en-US" dirty="0" smtClean="0"/>
              <a:t>– “</a:t>
            </a:r>
            <a:r>
              <a:rPr lang="en-US" dirty="0"/>
              <a:t>How often do I need to run a regression test to ensure there are no unforeseen impacts of the new code</a:t>
            </a:r>
            <a:r>
              <a:rPr lang="en-US" dirty="0" smtClean="0"/>
              <a:t>?”</a:t>
            </a:r>
            <a:endParaRPr lang="en-US" dirty="0"/>
          </a:p>
        </p:txBody>
      </p:sp>
      <p:sp>
        <p:nvSpPr>
          <p:cNvPr id="7" name="TextBox 6"/>
          <p:cNvSpPr txBox="1"/>
          <p:nvPr/>
        </p:nvSpPr>
        <p:spPr>
          <a:xfrm>
            <a:off x="265239" y="4893329"/>
            <a:ext cx="5383766" cy="1200329"/>
          </a:xfrm>
          <a:prstGeom prst="rect">
            <a:avLst/>
          </a:prstGeom>
          <a:noFill/>
        </p:spPr>
        <p:txBody>
          <a:bodyPr wrap="square" rtlCol="0">
            <a:spAutoFit/>
          </a:bodyPr>
          <a:lstStyle/>
          <a:p>
            <a:r>
              <a:rPr lang="en-US" b="1" dirty="0" smtClean="0"/>
              <a:t>Acceptance testing </a:t>
            </a:r>
            <a:r>
              <a:rPr lang="en-US" dirty="0" smtClean="0"/>
              <a:t>– “</a:t>
            </a:r>
            <a:r>
              <a:rPr lang="en-US" dirty="0"/>
              <a:t>While TDD (in collaboration with business users) should ensure that a specific function performs correctly, is the cumulative impact of changes still acceptable to the business users</a:t>
            </a:r>
            <a:r>
              <a:rPr lang="en-US" dirty="0" smtClean="0"/>
              <a:t>?”</a:t>
            </a:r>
            <a:endParaRPr lang="en-US" dirty="0"/>
          </a:p>
        </p:txBody>
      </p:sp>
      <p:sp>
        <p:nvSpPr>
          <p:cNvPr id="8" name="TextBox 7"/>
          <p:cNvSpPr txBox="1"/>
          <p:nvPr/>
        </p:nvSpPr>
        <p:spPr>
          <a:xfrm>
            <a:off x="265239" y="947887"/>
            <a:ext cx="5383766" cy="646331"/>
          </a:xfrm>
          <a:prstGeom prst="rect">
            <a:avLst/>
          </a:prstGeom>
          <a:noFill/>
        </p:spPr>
        <p:txBody>
          <a:bodyPr wrap="square" rtlCol="0">
            <a:spAutoFit/>
          </a:bodyPr>
          <a:lstStyle/>
          <a:p>
            <a:r>
              <a:rPr lang="en-US" b="1" dirty="0" smtClean="0"/>
              <a:t>From story to unit test</a:t>
            </a:r>
            <a:r>
              <a:rPr lang="en-US" dirty="0" smtClean="0"/>
              <a:t> – “For each requirement, how would I test that?”</a:t>
            </a:r>
            <a:endParaRPr lang="en-US" dirty="0"/>
          </a:p>
        </p:txBody>
      </p:sp>
      <p:sp>
        <p:nvSpPr>
          <p:cNvPr id="9" name="Date Placeholder 8"/>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10" name="Footer Placeholder 9"/>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11" name="Slide Number Placeholder 10"/>
          <p:cNvSpPr>
            <a:spLocks noGrp="1"/>
          </p:cNvSpPr>
          <p:nvPr>
            <p:ph type="sldNum" sz="quarter" idx="12"/>
          </p:nvPr>
        </p:nvSpPr>
        <p:spPr/>
        <p:txBody>
          <a:bodyPr/>
          <a:lstStyle/>
          <a:p>
            <a:fld id="{91974DF9-AD47-4691-BA21-BBFCE3637A9A}"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209359494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unit tests form 100% of </a:t>
            </a:r>
            <a:br>
              <a:rPr lang="en-US" dirty="0" smtClean="0"/>
            </a:br>
            <a:r>
              <a:rPr lang="en-US" dirty="0" smtClean="0"/>
              <a:t>our design specification”</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That might be a lot of stuff</a:t>
            </a:r>
          </a:p>
          <a:p>
            <a:endParaRPr lang="en-US" dirty="0" smtClean="0"/>
          </a:p>
          <a:p>
            <a:r>
              <a:rPr lang="en-US" dirty="0" smtClean="0"/>
              <a:t>Is test code always a good choice to document that amount of information?</a:t>
            </a:r>
          </a:p>
          <a:p>
            <a:endParaRPr lang="en-US" dirty="0" smtClean="0"/>
          </a:p>
          <a:p>
            <a:r>
              <a:rPr lang="en-US" dirty="0" smtClean="0"/>
              <a:t>As size of project is increased, the execution time of tests is increased as well</a:t>
            </a:r>
          </a:p>
          <a:p>
            <a:pPr lvl="1"/>
            <a:r>
              <a:rPr lang="en-US" dirty="0" smtClean="0"/>
              <a:t>Need to partition the project and/or the tests</a:t>
            </a:r>
          </a:p>
          <a:p>
            <a:pPr lvl="1"/>
            <a:r>
              <a:rPr lang="en-US" dirty="0" smtClean="0"/>
              <a:t>Test and Execution Management!</a:t>
            </a:r>
          </a:p>
        </p:txBody>
      </p:sp>
      <p:sp>
        <p:nvSpPr>
          <p:cNvPr id="4" name="Date Placeholder 3"/>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28006263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70600" y="3608512"/>
            <a:ext cx="3009900" cy="2705100"/>
          </a:xfrm>
          <a:prstGeom prst="rect">
            <a:avLst/>
          </a:prstGeom>
        </p:spPr>
      </p:pic>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QA can play an important role in agile projects</a:t>
            </a:r>
          </a:p>
          <a:p>
            <a:endParaRPr lang="en-US" dirty="0"/>
          </a:p>
          <a:p>
            <a:r>
              <a:rPr lang="en-US" dirty="0"/>
              <a:t>W</a:t>
            </a:r>
            <a:r>
              <a:rPr lang="en-US" dirty="0" smtClean="0"/>
              <a:t>ho </a:t>
            </a:r>
            <a:r>
              <a:rPr lang="en-US" dirty="0"/>
              <a:t>else is better placed to </a:t>
            </a:r>
            <a:endParaRPr lang="en-US" dirty="0" smtClean="0"/>
          </a:p>
          <a:p>
            <a:pPr lvl="1"/>
            <a:r>
              <a:rPr lang="en-US" dirty="0"/>
              <a:t>B</a:t>
            </a:r>
            <a:r>
              <a:rPr lang="en-US" dirty="0" smtClean="0"/>
              <a:t>ridge </a:t>
            </a:r>
            <a:r>
              <a:rPr lang="en-US" dirty="0"/>
              <a:t>the gap between users and developers, </a:t>
            </a:r>
            <a:endParaRPr lang="en-US" dirty="0" smtClean="0"/>
          </a:p>
          <a:p>
            <a:pPr lvl="1"/>
            <a:r>
              <a:rPr lang="en-US" dirty="0" smtClean="0"/>
              <a:t>Understand what </a:t>
            </a:r>
            <a:r>
              <a:rPr lang="en-US" dirty="0"/>
              <a:t>is required, </a:t>
            </a:r>
            <a:endParaRPr lang="en-US" dirty="0" smtClean="0"/>
          </a:p>
          <a:p>
            <a:pPr lvl="1"/>
            <a:r>
              <a:rPr lang="en-US" dirty="0" smtClean="0"/>
              <a:t>Understand how </a:t>
            </a:r>
            <a:r>
              <a:rPr lang="en-US" dirty="0"/>
              <a:t>it can be </a:t>
            </a:r>
            <a:r>
              <a:rPr lang="en-US" dirty="0" smtClean="0"/>
              <a:t>achieved</a:t>
            </a:r>
          </a:p>
          <a:p>
            <a:pPr lvl="1"/>
            <a:r>
              <a:rPr lang="en-US" dirty="0" smtClean="0"/>
              <a:t>Understand how </a:t>
            </a:r>
            <a:r>
              <a:rPr lang="en-US" dirty="0"/>
              <a:t>it can be assured prior to deployment? </a:t>
            </a:r>
          </a:p>
          <a:p>
            <a:endParaRPr lang="en-US" dirty="0"/>
          </a:p>
          <a:p>
            <a:r>
              <a:rPr lang="en-US" dirty="0" smtClean="0"/>
              <a:t>To allow this, QA’s need to be experts in</a:t>
            </a:r>
          </a:p>
          <a:p>
            <a:pPr lvl="1"/>
            <a:r>
              <a:rPr lang="en-US" dirty="0" smtClean="0"/>
              <a:t>Quality management</a:t>
            </a:r>
          </a:p>
          <a:p>
            <a:pPr lvl="1"/>
            <a:r>
              <a:rPr lang="en-US" dirty="0" smtClean="0"/>
              <a:t>Agile development</a:t>
            </a:r>
          </a:p>
          <a:p>
            <a:pPr lvl="1"/>
            <a:r>
              <a:rPr lang="en-US" dirty="0" smtClean="0"/>
              <a:t>Requirements engineering</a:t>
            </a:r>
            <a:endParaRPr lang="en-US" dirty="0"/>
          </a:p>
        </p:txBody>
      </p:sp>
      <p:sp>
        <p:nvSpPr>
          <p:cNvPr id="5" name="Date Placeholder 4"/>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91974DF9-AD47-4691-BA21-BBFCE3637A9A}"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37018875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1835696" y="1988840"/>
            <a:ext cx="5832648" cy="3600400"/>
          </a:xfrm>
          <a:prstGeom prst="rect">
            <a:avLst/>
          </a:prstGeom>
          <a:solidFill>
            <a:schemeClr val="bg1"/>
          </a:solidFill>
          <a:ln w="285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en-US" smtClean="0"/>
              <a:t>Magical Rectangle of Project Management</a:t>
            </a:r>
            <a:endParaRPr lang="en-US"/>
          </a:p>
        </p:txBody>
      </p:sp>
      <p:sp>
        <p:nvSpPr>
          <p:cNvPr id="7" name="Ellipse 6"/>
          <p:cNvSpPr/>
          <p:nvPr/>
        </p:nvSpPr>
        <p:spPr>
          <a:xfrm>
            <a:off x="827584" y="1484784"/>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Functionality</a:t>
            </a:r>
            <a:endParaRPr lang="en-US" sz="2000"/>
          </a:p>
        </p:txBody>
      </p:sp>
      <p:sp>
        <p:nvSpPr>
          <p:cNvPr id="8" name="Ellipse 7"/>
          <p:cNvSpPr/>
          <p:nvPr/>
        </p:nvSpPr>
        <p:spPr>
          <a:xfrm>
            <a:off x="683568" y="5013176"/>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Time</a:t>
            </a:r>
            <a:endParaRPr lang="en-US" sz="2000"/>
          </a:p>
        </p:txBody>
      </p:sp>
      <p:sp>
        <p:nvSpPr>
          <p:cNvPr id="9" name="Ellipse 8"/>
          <p:cNvSpPr/>
          <p:nvPr/>
        </p:nvSpPr>
        <p:spPr>
          <a:xfrm>
            <a:off x="6516216" y="5013176"/>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Cost</a:t>
            </a:r>
            <a:endParaRPr lang="en-US" sz="2000"/>
          </a:p>
        </p:txBody>
      </p:sp>
      <p:sp>
        <p:nvSpPr>
          <p:cNvPr id="10" name="Ellipse 9"/>
          <p:cNvSpPr/>
          <p:nvPr/>
        </p:nvSpPr>
        <p:spPr>
          <a:xfrm>
            <a:off x="6516216" y="1412776"/>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Quality</a:t>
            </a:r>
            <a:endParaRPr lang="en-US" sz="2000"/>
          </a:p>
        </p:txBody>
      </p:sp>
      <p:sp>
        <p:nvSpPr>
          <p:cNvPr id="13" name="Freihandform 12"/>
          <p:cNvSpPr/>
          <p:nvPr/>
        </p:nvSpPr>
        <p:spPr>
          <a:xfrm>
            <a:off x="1288473" y="1995055"/>
            <a:ext cx="6400800" cy="4031672"/>
          </a:xfrm>
          <a:custGeom>
            <a:avLst/>
            <a:gdLst>
              <a:gd name="connsiteX0" fmla="*/ 20782 w 6400800"/>
              <a:gd name="connsiteY0" fmla="*/ 3678381 h 4031672"/>
              <a:gd name="connsiteX1" fmla="*/ 540327 w 6400800"/>
              <a:gd name="connsiteY1" fmla="*/ 0 h 4031672"/>
              <a:gd name="connsiteX2" fmla="*/ 5195454 w 6400800"/>
              <a:gd name="connsiteY2" fmla="*/ 665018 h 4031672"/>
              <a:gd name="connsiteX3" fmla="*/ 6400800 w 6400800"/>
              <a:gd name="connsiteY3" fmla="*/ 3574472 h 4031672"/>
              <a:gd name="connsiteX4" fmla="*/ 0 w 6400800"/>
              <a:gd name="connsiteY4" fmla="*/ 4031672 h 4031672"/>
              <a:gd name="connsiteX5" fmla="*/ 20782 w 6400800"/>
              <a:gd name="connsiteY5" fmla="*/ 3616036 h 403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0" h="4031672">
                <a:moveTo>
                  <a:pt x="20782" y="3678381"/>
                </a:moveTo>
                <a:lnTo>
                  <a:pt x="540327" y="0"/>
                </a:lnTo>
                <a:lnTo>
                  <a:pt x="5195454" y="665018"/>
                </a:lnTo>
                <a:lnTo>
                  <a:pt x="6400800" y="3574472"/>
                </a:lnTo>
                <a:lnTo>
                  <a:pt x="0" y="4031672"/>
                </a:lnTo>
                <a:lnTo>
                  <a:pt x="20782" y="3616036"/>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feld 2"/>
          <p:cNvSpPr txBox="1"/>
          <p:nvPr/>
        </p:nvSpPr>
        <p:spPr>
          <a:xfrm>
            <a:off x="2339752" y="2876743"/>
            <a:ext cx="4032448" cy="923330"/>
          </a:xfrm>
          <a:prstGeom prst="rect">
            <a:avLst/>
          </a:prstGeom>
          <a:noFill/>
        </p:spPr>
        <p:txBody>
          <a:bodyPr wrap="square" rtlCol="0">
            <a:spAutoFit/>
          </a:bodyPr>
          <a:lstStyle/>
          <a:p>
            <a:r>
              <a:rPr lang="en-US" smtClean="0"/>
              <a:t>In contrast to the magical triangle, the rectangle distinguishes between functionality and quality.</a:t>
            </a:r>
            <a:endParaRPr lang="en-US" smtClean="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Agile vs. QM</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3</a:t>
            </a:fld>
            <a:endParaRPr lang="en-US">
              <a:solidFill>
                <a:prstClr val="black">
                  <a:tint val="75000"/>
                </a:prstClr>
              </a:solidFill>
            </a:endParaRPr>
          </a:p>
        </p:txBody>
      </p:sp>
      <p:sp>
        <p:nvSpPr>
          <p:cNvPr id="12" name="Date Placeholder 11"/>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Tree>
    <p:extLst>
      <p:ext uri="{BB962C8B-B14F-4D97-AF65-F5344CB8AC3E}">
        <p14:creationId xmlns:p14="http://schemas.microsoft.com/office/powerpoint/2010/main" val="26084694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lstStyle/>
          <a:p>
            <a:r>
              <a:rPr lang="en-US" dirty="0" smtClean="0"/>
              <a:t>How would you shorten time-to-market?</a:t>
            </a:r>
          </a:p>
          <a:p>
            <a:pPr marL="914400" lvl="1" indent="-457200">
              <a:buFont typeface="+mj-lt"/>
              <a:buAutoNum type="alphaLcParenR"/>
            </a:pPr>
            <a:r>
              <a:rPr lang="en-US" dirty="0" smtClean="0"/>
              <a:t>Reduce testing effort</a:t>
            </a:r>
          </a:p>
          <a:p>
            <a:pPr marL="914400" lvl="1" indent="-457200">
              <a:buFont typeface="+mj-lt"/>
              <a:buAutoNum type="alphaLcParenR"/>
            </a:pPr>
            <a:r>
              <a:rPr lang="en-US" dirty="0" smtClean="0"/>
              <a:t>Reduce functionality</a:t>
            </a:r>
          </a:p>
          <a:p>
            <a:pPr marL="914400" lvl="1" indent="-457200">
              <a:buFont typeface="+mj-lt"/>
              <a:buAutoNum type="alphaLcParenR"/>
            </a:pPr>
            <a:r>
              <a:rPr lang="en-US" dirty="0" smtClean="0"/>
              <a:t>Add more developers</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4</a:t>
            </a:fld>
            <a:endParaRPr lang="en-US">
              <a:solidFill>
                <a:prstClr val="black">
                  <a:tint val="75000"/>
                </a:prstClr>
              </a:solidFill>
            </a:endParaRPr>
          </a:p>
        </p:txBody>
      </p:sp>
      <p:sp>
        <p:nvSpPr>
          <p:cNvPr id="7" name="Rounded Rectangle 6"/>
          <p:cNvSpPr/>
          <p:nvPr/>
        </p:nvSpPr>
        <p:spPr>
          <a:xfrm rot="20640726">
            <a:off x="5551807" y="4488077"/>
            <a:ext cx="2631186" cy="11603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 scope of this lecture (agile!): Only b) is a valid answer!</a:t>
            </a:r>
            <a:endParaRPr lang="en-US" dirty="0"/>
          </a:p>
        </p:txBody>
      </p:sp>
      <p:sp>
        <p:nvSpPr>
          <p:cNvPr id="8" name="Date Placeholder 7"/>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Tree>
    <p:extLst>
      <p:ext uri="{BB962C8B-B14F-4D97-AF65-F5344CB8AC3E}">
        <p14:creationId xmlns:p14="http://schemas.microsoft.com/office/powerpoint/2010/main" val="5715976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7">
                                            <p:bg/>
                                          </p:spTgt>
                                        </p:tgtEl>
                                        <p:attrNameLst>
                                          <p:attrName>style.visibility</p:attrName>
                                        </p:attrNameLst>
                                      </p:cBhvr>
                                      <p:to>
                                        <p:strVal val="visible"/>
                                      </p:to>
                                    </p:set>
                                    <p:set>
                                      <p:cBhvr>
                                        <p:cTn id="7" dur="455" fill="hold">
                                          <p:stCondLst>
                                            <p:cond delay="0"/>
                                          </p:stCondLst>
                                        </p:cTn>
                                        <p:tgtEl>
                                          <p:spTgt spid="7">
                                            <p:bg/>
                                          </p:spTgt>
                                        </p:tgtEl>
                                        <p:attrNameLst>
                                          <p:attrName>style.rotation</p:attrName>
                                        </p:attrNameLst>
                                      </p:cBhvr>
                                      <p:to>
                                        <p:strVal val="-45.0"/>
                                      </p:to>
                                    </p:set>
                                    <p:anim calcmode="lin" valueType="num">
                                      <p:cBhvr>
                                        <p:cTn id="8" dur="455" fill="hold">
                                          <p:stCondLst>
                                            <p:cond delay="455"/>
                                          </p:stCondLst>
                                        </p:cTn>
                                        <p:tgtEl>
                                          <p:spTgt spid="7">
                                            <p:bg/>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7">
                                            <p:bg/>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7">
                                            <p:bg/>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7">
                                            <p:bg/>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manage software quality?</a:t>
            </a:r>
            <a:endParaRPr lang="en-US" dirty="0"/>
          </a:p>
        </p:txBody>
      </p:sp>
      <p:sp>
        <p:nvSpPr>
          <p:cNvPr id="4" name="TextBox 3"/>
          <p:cNvSpPr txBox="1"/>
          <p:nvPr/>
        </p:nvSpPr>
        <p:spPr>
          <a:xfrm>
            <a:off x="3166896" y="2853720"/>
            <a:ext cx="1573718" cy="369332"/>
          </a:xfrm>
          <a:prstGeom prst="rect">
            <a:avLst/>
          </a:prstGeom>
          <a:noFill/>
        </p:spPr>
        <p:txBody>
          <a:bodyPr wrap="none" rtlCol="0">
            <a:spAutoFit/>
          </a:bodyPr>
          <a:lstStyle/>
          <a:p>
            <a:r>
              <a:rPr lang="en-US" dirty="0" smtClean="0"/>
              <a:t>Black box tests</a:t>
            </a:r>
          </a:p>
        </p:txBody>
      </p:sp>
      <p:sp>
        <p:nvSpPr>
          <p:cNvPr id="5" name="TextBox 4"/>
          <p:cNvSpPr txBox="1"/>
          <p:nvPr/>
        </p:nvSpPr>
        <p:spPr>
          <a:xfrm>
            <a:off x="2688563" y="1929972"/>
            <a:ext cx="1659429" cy="369332"/>
          </a:xfrm>
          <a:prstGeom prst="rect">
            <a:avLst/>
          </a:prstGeom>
          <a:noFill/>
        </p:spPr>
        <p:txBody>
          <a:bodyPr wrap="none" rtlCol="0">
            <a:spAutoFit/>
          </a:bodyPr>
          <a:lstStyle/>
          <a:p>
            <a:r>
              <a:rPr lang="en-US" dirty="0" smtClean="0"/>
              <a:t>White box tests</a:t>
            </a:r>
            <a:endParaRPr lang="en-US" dirty="0"/>
          </a:p>
        </p:txBody>
      </p:sp>
      <p:sp>
        <p:nvSpPr>
          <p:cNvPr id="6" name="TextBox 5"/>
          <p:cNvSpPr txBox="1"/>
          <p:nvPr/>
        </p:nvSpPr>
        <p:spPr>
          <a:xfrm>
            <a:off x="3029889" y="1336135"/>
            <a:ext cx="1710725" cy="369332"/>
          </a:xfrm>
          <a:prstGeom prst="rect">
            <a:avLst/>
          </a:prstGeom>
          <a:noFill/>
        </p:spPr>
        <p:txBody>
          <a:bodyPr wrap="none" rtlCol="0">
            <a:spAutoFit/>
          </a:bodyPr>
          <a:lstStyle/>
          <a:p>
            <a:r>
              <a:rPr lang="en-US" dirty="0" smtClean="0"/>
              <a:t>Regression tests</a:t>
            </a:r>
            <a:endParaRPr lang="en-US" dirty="0"/>
          </a:p>
        </p:txBody>
      </p:sp>
      <p:sp>
        <p:nvSpPr>
          <p:cNvPr id="7" name="TextBox 6"/>
          <p:cNvSpPr txBox="1"/>
          <p:nvPr/>
        </p:nvSpPr>
        <p:spPr>
          <a:xfrm>
            <a:off x="1439503" y="4763564"/>
            <a:ext cx="1249060" cy="369332"/>
          </a:xfrm>
          <a:prstGeom prst="rect">
            <a:avLst/>
          </a:prstGeom>
          <a:noFill/>
        </p:spPr>
        <p:txBody>
          <a:bodyPr wrap="none" rtlCol="0">
            <a:spAutoFit/>
          </a:bodyPr>
          <a:lstStyle/>
          <a:p>
            <a:r>
              <a:rPr lang="en-US" dirty="0" smtClean="0"/>
              <a:t>Stress tests</a:t>
            </a:r>
            <a:endParaRPr lang="en-US" dirty="0"/>
          </a:p>
        </p:txBody>
      </p:sp>
      <p:sp>
        <p:nvSpPr>
          <p:cNvPr id="8" name="TextBox 7"/>
          <p:cNvSpPr txBox="1"/>
          <p:nvPr/>
        </p:nvSpPr>
        <p:spPr>
          <a:xfrm>
            <a:off x="3312077" y="5132896"/>
            <a:ext cx="1774845" cy="369332"/>
          </a:xfrm>
          <a:prstGeom prst="rect">
            <a:avLst/>
          </a:prstGeom>
          <a:noFill/>
        </p:spPr>
        <p:txBody>
          <a:bodyPr wrap="none" rtlCol="0">
            <a:spAutoFit/>
          </a:bodyPr>
          <a:lstStyle/>
          <a:p>
            <a:r>
              <a:rPr lang="en-US" dirty="0" smtClean="0"/>
              <a:t>Acceptance tests</a:t>
            </a:r>
            <a:endParaRPr lang="en-US" dirty="0"/>
          </a:p>
        </p:txBody>
      </p:sp>
      <p:sp>
        <p:nvSpPr>
          <p:cNvPr id="9" name="TextBox 8"/>
          <p:cNvSpPr txBox="1"/>
          <p:nvPr/>
        </p:nvSpPr>
        <p:spPr>
          <a:xfrm>
            <a:off x="958740" y="2517379"/>
            <a:ext cx="1729823" cy="369332"/>
          </a:xfrm>
          <a:prstGeom prst="rect">
            <a:avLst/>
          </a:prstGeom>
          <a:noFill/>
        </p:spPr>
        <p:txBody>
          <a:bodyPr wrap="none" rtlCol="0">
            <a:spAutoFit/>
          </a:bodyPr>
          <a:lstStyle/>
          <a:p>
            <a:r>
              <a:rPr lang="en-US" dirty="0" smtClean="0"/>
              <a:t>Integration tests</a:t>
            </a:r>
            <a:endParaRPr lang="en-US" dirty="0"/>
          </a:p>
        </p:txBody>
      </p:sp>
      <p:sp>
        <p:nvSpPr>
          <p:cNvPr id="10" name="TextBox 9"/>
          <p:cNvSpPr txBox="1"/>
          <p:nvPr/>
        </p:nvSpPr>
        <p:spPr>
          <a:xfrm>
            <a:off x="6435242" y="2148047"/>
            <a:ext cx="2405301" cy="369332"/>
          </a:xfrm>
          <a:prstGeom prst="rect">
            <a:avLst/>
          </a:prstGeom>
          <a:noFill/>
        </p:spPr>
        <p:txBody>
          <a:bodyPr wrap="none" rtlCol="0">
            <a:spAutoFit/>
          </a:bodyPr>
          <a:lstStyle/>
          <a:p>
            <a:r>
              <a:rPr lang="en-US" dirty="0" smtClean="0"/>
              <a:t>Checklist based reviews</a:t>
            </a:r>
            <a:endParaRPr lang="en-US" dirty="0"/>
          </a:p>
        </p:txBody>
      </p:sp>
      <p:sp>
        <p:nvSpPr>
          <p:cNvPr id="11" name="TextBox 10"/>
          <p:cNvSpPr txBox="1"/>
          <p:nvPr/>
        </p:nvSpPr>
        <p:spPr>
          <a:xfrm>
            <a:off x="6180841" y="2853720"/>
            <a:ext cx="2659702" cy="369332"/>
          </a:xfrm>
          <a:prstGeom prst="rect">
            <a:avLst/>
          </a:prstGeom>
          <a:noFill/>
        </p:spPr>
        <p:txBody>
          <a:bodyPr wrap="none" rtlCol="0">
            <a:spAutoFit/>
          </a:bodyPr>
          <a:lstStyle/>
          <a:p>
            <a:r>
              <a:rPr lang="en-US" dirty="0" smtClean="0"/>
              <a:t>Perspective based reviews</a:t>
            </a:r>
            <a:endParaRPr lang="en-US" dirty="0"/>
          </a:p>
        </p:txBody>
      </p:sp>
      <p:sp>
        <p:nvSpPr>
          <p:cNvPr id="12" name="TextBox 11"/>
          <p:cNvSpPr txBox="1"/>
          <p:nvPr/>
        </p:nvSpPr>
        <p:spPr>
          <a:xfrm>
            <a:off x="7207987" y="3497044"/>
            <a:ext cx="1505540" cy="369332"/>
          </a:xfrm>
          <a:prstGeom prst="rect">
            <a:avLst/>
          </a:prstGeom>
          <a:noFill/>
        </p:spPr>
        <p:txBody>
          <a:bodyPr wrap="none" rtlCol="0">
            <a:spAutoFit/>
          </a:bodyPr>
          <a:lstStyle/>
          <a:p>
            <a:r>
              <a:rPr lang="en-US" dirty="0" smtClean="0"/>
              <a:t>Walkthroughs</a:t>
            </a:r>
            <a:endParaRPr lang="en-US" dirty="0"/>
          </a:p>
        </p:txBody>
      </p:sp>
      <p:sp>
        <p:nvSpPr>
          <p:cNvPr id="13" name="TextBox 12"/>
          <p:cNvSpPr txBox="1"/>
          <p:nvPr/>
        </p:nvSpPr>
        <p:spPr>
          <a:xfrm>
            <a:off x="7207987" y="5908184"/>
            <a:ext cx="1862146" cy="369332"/>
          </a:xfrm>
          <a:prstGeom prst="rect">
            <a:avLst/>
          </a:prstGeom>
          <a:noFill/>
        </p:spPr>
        <p:txBody>
          <a:bodyPr wrap="none" rtlCol="0">
            <a:spAutoFit/>
          </a:bodyPr>
          <a:lstStyle/>
          <a:p>
            <a:r>
              <a:rPr lang="en-US" dirty="0" smtClean="0"/>
              <a:t>And many more…</a:t>
            </a:r>
            <a:endParaRPr lang="en-US" dirty="0"/>
          </a:p>
        </p:txBody>
      </p:sp>
      <p:sp>
        <p:nvSpPr>
          <p:cNvPr id="3" name="Date Placeholder 2"/>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14" name="Footer Placeholder 13"/>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15" name="Slide Number Placeholder 14"/>
          <p:cNvSpPr>
            <a:spLocks noGrp="1"/>
          </p:cNvSpPr>
          <p:nvPr>
            <p:ph type="sldNum" sz="quarter" idx="12"/>
          </p:nvPr>
        </p:nvSpPr>
        <p:spPr/>
        <p:txBody>
          <a:bodyPr/>
          <a:lstStyle/>
          <a:p>
            <a:fld id="{91974DF9-AD47-4691-BA21-BBFCE3637A9A}"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272243802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manage software quality?</a:t>
            </a:r>
            <a:endParaRPr lang="en-US" dirty="0"/>
          </a:p>
        </p:txBody>
      </p:sp>
      <p:sp>
        <p:nvSpPr>
          <p:cNvPr id="4" name="TextBox 3"/>
          <p:cNvSpPr txBox="1"/>
          <p:nvPr/>
        </p:nvSpPr>
        <p:spPr>
          <a:xfrm>
            <a:off x="3166896" y="2853720"/>
            <a:ext cx="1573718" cy="369332"/>
          </a:xfrm>
          <a:prstGeom prst="rect">
            <a:avLst/>
          </a:prstGeom>
          <a:noFill/>
        </p:spPr>
        <p:txBody>
          <a:bodyPr wrap="none" rtlCol="0">
            <a:spAutoFit/>
          </a:bodyPr>
          <a:lstStyle/>
          <a:p>
            <a:r>
              <a:rPr lang="en-US" dirty="0" smtClean="0"/>
              <a:t>Black box tests</a:t>
            </a:r>
          </a:p>
        </p:txBody>
      </p:sp>
      <p:sp>
        <p:nvSpPr>
          <p:cNvPr id="5" name="TextBox 4"/>
          <p:cNvSpPr txBox="1"/>
          <p:nvPr/>
        </p:nvSpPr>
        <p:spPr>
          <a:xfrm>
            <a:off x="2688563" y="1929972"/>
            <a:ext cx="1659429" cy="369332"/>
          </a:xfrm>
          <a:prstGeom prst="rect">
            <a:avLst/>
          </a:prstGeom>
          <a:noFill/>
        </p:spPr>
        <p:txBody>
          <a:bodyPr wrap="none" rtlCol="0">
            <a:spAutoFit/>
          </a:bodyPr>
          <a:lstStyle/>
          <a:p>
            <a:r>
              <a:rPr lang="en-US" dirty="0" smtClean="0"/>
              <a:t>White box tests</a:t>
            </a:r>
            <a:endParaRPr lang="en-US" dirty="0"/>
          </a:p>
        </p:txBody>
      </p:sp>
      <p:sp>
        <p:nvSpPr>
          <p:cNvPr id="6" name="TextBox 5"/>
          <p:cNvSpPr txBox="1"/>
          <p:nvPr/>
        </p:nvSpPr>
        <p:spPr>
          <a:xfrm>
            <a:off x="3029889" y="1336135"/>
            <a:ext cx="1710725" cy="369332"/>
          </a:xfrm>
          <a:prstGeom prst="rect">
            <a:avLst/>
          </a:prstGeom>
          <a:noFill/>
        </p:spPr>
        <p:txBody>
          <a:bodyPr wrap="none" rtlCol="0">
            <a:spAutoFit/>
          </a:bodyPr>
          <a:lstStyle/>
          <a:p>
            <a:r>
              <a:rPr lang="en-US" dirty="0" smtClean="0"/>
              <a:t>Regression tests</a:t>
            </a:r>
            <a:endParaRPr lang="en-US" dirty="0"/>
          </a:p>
        </p:txBody>
      </p:sp>
      <p:sp>
        <p:nvSpPr>
          <p:cNvPr id="7" name="TextBox 6"/>
          <p:cNvSpPr txBox="1"/>
          <p:nvPr/>
        </p:nvSpPr>
        <p:spPr>
          <a:xfrm>
            <a:off x="1439503" y="4763564"/>
            <a:ext cx="1249060" cy="369332"/>
          </a:xfrm>
          <a:prstGeom prst="rect">
            <a:avLst/>
          </a:prstGeom>
          <a:noFill/>
        </p:spPr>
        <p:txBody>
          <a:bodyPr wrap="none" rtlCol="0">
            <a:spAutoFit/>
          </a:bodyPr>
          <a:lstStyle/>
          <a:p>
            <a:r>
              <a:rPr lang="en-US" dirty="0" smtClean="0"/>
              <a:t>Stress tests</a:t>
            </a:r>
            <a:endParaRPr lang="en-US" dirty="0"/>
          </a:p>
        </p:txBody>
      </p:sp>
      <p:sp>
        <p:nvSpPr>
          <p:cNvPr id="8" name="TextBox 7"/>
          <p:cNvSpPr txBox="1"/>
          <p:nvPr/>
        </p:nvSpPr>
        <p:spPr>
          <a:xfrm>
            <a:off x="3312077" y="5132896"/>
            <a:ext cx="1774845" cy="369332"/>
          </a:xfrm>
          <a:prstGeom prst="rect">
            <a:avLst/>
          </a:prstGeom>
          <a:noFill/>
        </p:spPr>
        <p:txBody>
          <a:bodyPr wrap="none" rtlCol="0">
            <a:spAutoFit/>
          </a:bodyPr>
          <a:lstStyle/>
          <a:p>
            <a:r>
              <a:rPr lang="en-US" dirty="0" smtClean="0"/>
              <a:t>Acceptance tests</a:t>
            </a:r>
            <a:endParaRPr lang="en-US" dirty="0"/>
          </a:p>
        </p:txBody>
      </p:sp>
      <p:sp>
        <p:nvSpPr>
          <p:cNvPr id="9" name="TextBox 8"/>
          <p:cNvSpPr txBox="1"/>
          <p:nvPr/>
        </p:nvSpPr>
        <p:spPr>
          <a:xfrm>
            <a:off x="958740" y="2517379"/>
            <a:ext cx="1729823" cy="369332"/>
          </a:xfrm>
          <a:prstGeom prst="rect">
            <a:avLst/>
          </a:prstGeom>
          <a:noFill/>
        </p:spPr>
        <p:txBody>
          <a:bodyPr wrap="none" rtlCol="0">
            <a:spAutoFit/>
          </a:bodyPr>
          <a:lstStyle/>
          <a:p>
            <a:r>
              <a:rPr lang="en-US" dirty="0" smtClean="0"/>
              <a:t>Integration tests</a:t>
            </a:r>
            <a:endParaRPr lang="en-US" dirty="0"/>
          </a:p>
        </p:txBody>
      </p:sp>
      <p:sp>
        <p:nvSpPr>
          <p:cNvPr id="10" name="TextBox 9"/>
          <p:cNvSpPr txBox="1"/>
          <p:nvPr/>
        </p:nvSpPr>
        <p:spPr>
          <a:xfrm>
            <a:off x="6435242" y="2148047"/>
            <a:ext cx="2405301" cy="369332"/>
          </a:xfrm>
          <a:prstGeom prst="rect">
            <a:avLst/>
          </a:prstGeom>
          <a:noFill/>
        </p:spPr>
        <p:txBody>
          <a:bodyPr wrap="none" rtlCol="0">
            <a:spAutoFit/>
          </a:bodyPr>
          <a:lstStyle/>
          <a:p>
            <a:r>
              <a:rPr lang="en-US" dirty="0" smtClean="0"/>
              <a:t>Checklist based reviews</a:t>
            </a:r>
            <a:endParaRPr lang="en-US" dirty="0"/>
          </a:p>
        </p:txBody>
      </p:sp>
      <p:sp>
        <p:nvSpPr>
          <p:cNvPr id="11" name="TextBox 10"/>
          <p:cNvSpPr txBox="1"/>
          <p:nvPr/>
        </p:nvSpPr>
        <p:spPr>
          <a:xfrm>
            <a:off x="6180841" y="2853720"/>
            <a:ext cx="2659702" cy="369332"/>
          </a:xfrm>
          <a:prstGeom prst="rect">
            <a:avLst/>
          </a:prstGeom>
          <a:noFill/>
        </p:spPr>
        <p:txBody>
          <a:bodyPr wrap="none" rtlCol="0">
            <a:spAutoFit/>
          </a:bodyPr>
          <a:lstStyle/>
          <a:p>
            <a:r>
              <a:rPr lang="en-US" dirty="0" smtClean="0"/>
              <a:t>Perspective based reviews</a:t>
            </a:r>
            <a:endParaRPr lang="en-US" dirty="0"/>
          </a:p>
        </p:txBody>
      </p:sp>
      <p:sp>
        <p:nvSpPr>
          <p:cNvPr id="12" name="TextBox 11"/>
          <p:cNvSpPr txBox="1"/>
          <p:nvPr/>
        </p:nvSpPr>
        <p:spPr>
          <a:xfrm>
            <a:off x="7207987" y="3497044"/>
            <a:ext cx="1505540" cy="369332"/>
          </a:xfrm>
          <a:prstGeom prst="rect">
            <a:avLst/>
          </a:prstGeom>
          <a:noFill/>
        </p:spPr>
        <p:txBody>
          <a:bodyPr wrap="none" rtlCol="0">
            <a:spAutoFit/>
          </a:bodyPr>
          <a:lstStyle/>
          <a:p>
            <a:r>
              <a:rPr lang="en-US" dirty="0" smtClean="0"/>
              <a:t>Walkthroughs</a:t>
            </a:r>
            <a:endParaRPr lang="en-US" dirty="0"/>
          </a:p>
        </p:txBody>
      </p:sp>
      <p:sp>
        <p:nvSpPr>
          <p:cNvPr id="13" name="TextBox 12"/>
          <p:cNvSpPr txBox="1"/>
          <p:nvPr/>
        </p:nvSpPr>
        <p:spPr>
          <a:xfrm>
            <a:off x="7207987" y="5908184"/>
            <a:ext cx="1862146" cy="369332"/>
          </a:xfrm>
          <a:prstGeom prst="rect">
            <a:avLst/>
          </a:prstGeom>
          <a:noFill/>
        </p:spPr>
        <p:txBody>
          <a:bodyPr wrap="none" rtlCol="0">
            <a:spAutoFit/>
          </a:bodyPr>
          <a:lstStyle/>
          <a:p>
            <a:r>
              <a:rPr lang="en-US" dirty="0" smtClean="0"/>
              <a:t>And many more…</a:t>
            </a:r>
            <a:endParaRPr lang="en-US" dirty="0"/>
          </a:p>
        </p:txBody>
      </p:sp>
      <p:sp>
        <p:nvSpPr>
          <p:cNvPr id="3" name="Date Placeholder 2"/>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14" name="Footer Placeholder 13"/>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15" name="Slide Number Placeholder 14"/>
          <p:cNvSpPr>
            <a:spLocks noGrp="1"/>
          </p:cNvSpPr>
          <p:nvPr>
            <p:ph type="sldNum" sz="quarter" idx="12"/>
          </p:nvPr>
        </p:nvSpPr>
        <p:spPr/>
        <p:txBody>
          <a:bodyPr/>
          <a:lstStyle/>
          <a:p>
            <a:fld id="{91974DF9-AD47-4691-BA21-BBFCE3637A9A}"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27092910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390543" y="5072815"/>
            <a:ext cx="2753457" cy="1260619"/>
          </a:xfrm>
          <a:prstGeom prst="rect">
            <a:avLst/>
          </a:prstGeom>
        </p:spPr>
      </p:pic>
      <p:pic>
        <p:nvPicPr>
          <p:cNvPr id="16" name="Picture 15"/>
          <p:cNvPicPr>
            <a:picLocks noChangeAspect="1"/>
          </p:cNvPicPr>
          <p:nvPr/>
        </p:nvPicPr>
        <p:blipFill>
          <a:blip r:embed="rId3"/>
          <a:stretch>
            <a:fillRect/>
          </a:stretch>
        </p:blipFill>
        <p:spPr>
          <a:xfrm>
            <a:off x="3604092" y="4751892"/>
            <a:ext cx="1487800" cy="1404071"/>
          </a:xfrm>
          <a:prstGeom prst="rect">
            <a:avLst/>
          </a:prstGeom>
        </p:spPr>
      </p:pic>
      <p:pic>
        <p:nvPicPr>
          <p:cNvPr id="15" name="Picture 14"/>
          <p:cNvPicPr>
            <a:picLocks noChangeAspect="1"/>
          </p:cNvPicPr>
          <p:nvPr/>
        </p:nvPicPr>
        <p:blipFill>
          <a:blip r:embed="rId4"/>
          <a:stretch>
            <a:fillRect/>
          </a:stretch>
        </p:blipFill>
        <p:spPr>
          <a:xfrm>
            <a:off x="7417117" y="3057209"/>
            <a:ext cx="978455" cy="1036803"/>
          </a:xfrm>
          <a:prstGeom prst="rect">
            <a:avLst/>
          </a:prstGeom>
        </p:spPr>
      </p:pic>
      <p:pic>
        <p:nvPicPr>
          <p:cNvPr id="14" name="Picture 13"/>
          <p:cNvPicPr>
            <a:picLocks noChangeAspect="1"/>
          </p:cNvPicPr>
          <p:nvPr/>
        </p:nvPicPr>
        <p:blipFill>
          <a:blip r:embed="rId5"/>
          <a:stretch>
            <a:fillRect/>
          </a:stretch>
        </p:blipFill>
        <p:spPr>
          <a:xfrm>
            <a:off x="2483380" y="1008876"/>
            <a:ext cx="2857500" cy="2857500"/>
          </a:xfrm>
          <a:prstGeom prst="rect">
            <a:avLst/>
          </a:prstGeom>
        </p:spPr>
      </p:pic>
      <p:sp>
        <p:nvSpPr>
          <p:cNvPr id="2" name="Title 1"/>
          <p:cNvSpPr>
            <a:spLocks noGrp="1"/>
          </p:cNvSpPr>
          <p:nvPr>
            <p:ph type="title"/>
          </p:nvPr>
        </p:nvSpPr>
        <p:spPr/>
        <p:txBody>
          <a:bodyPr/>
          <a:lstStyle/>
          <a:p>
            <a:r>
              <a:rPr lang="en-US" dirty="0" smtClean="0"/>
              <a:t>How do you manage software quality?</a:t>
            </a:r>
            <a:endParaRPr lang="en-US" dirty="0"/>
          </a:p>
        </p:txBody>
      </p:sp>
      <p:sp>
        <p:nvSpPr>
          <p:cNvPr id="4" name="TextBox 3"/>
          <p:cNvSpPr txBox="1"/>
          <p:nvPr/>
        </p:nvSpPr>
        <p:spPr>
          <a:xfrm>
            <a:off x="3166896" y="2853720"/>
            <a:ext cx="1573718" cy="369332"/>
          </a:xfrm>
          <a:prstGeom prst="rect">
            <a:avLst/>
          </a:prstGeom>
          <a:noFill/>
        </p:spPr>
        <p:txBody>
          <a:bodyPr wrap="none" rtlCol="0">
            <a:spAutoFit/>
          </a:bodyPr>
          <a:lstStyle/>
          <a:p>
            <a:r>
              <a:rPr lang="en-US" dirty="0" smtClean="0"/>
              <a:t>Black box tests</a:t>
            </a:r>
          </a:p>
        </p:txBody>
      </p:sp>
      <p:sp>
        <p:nvSpPr>
          <p:cNvPr id="5" name="TextBox 4"/>
          <p:cNvSpPr txBox="1"/>
          <p:nvPr/>
        </p:nvSpPr>
        <p:spPr>
          <a:xfrm>
            <a:off x="2688563" y="1929972"/>
            <a:ext cx="1659429" cy="369332"/>
          </a:xfrm>
          <a:prstGeom prst="rect">
            <a:avLst/>
          </a:prstGeom>
          <a:noFill/>
        </p:spPr>
        <p:txBody>
          <a:bodyPr wrap="none" rtlCol="0">
            <a:spAutoFit/>
          </a:bodyPr>
          <a:lstStyle/>
          <a:p>
            <a:r>
              <a:rPr lang="en-US" dirty="0" smtClean="0"/>
              <a:t>White box tests</a:t>
            </a:r>
            <a:endParaRPr lang="en-US" dirty="0"/>
          </a:p>
        </p:txBody>
      </p:sp>
      <p:sp>
        <p:nvSpPr>
          <p:cNvPr id="6" name="TextBox 5"/>
          <p:cNvSpPr txBox="1"/>
          <p:nvPr/>
        </p:nvSpPr>
        <p:spPr>
          <a:xfrm>
            <a:off x="3029889" y="1336135"/>
            <a:ext cx="1710725" cy="369332"/>
          </a:xfrm>
          <a:prstGeom prst="rect">
            <a:avLst/>
          </a:prstGeom>
          <a:noFill/>
        </p:spPr>
        <p:txBody>
          <a:bodyPr wrap="none" rtlCol="0">
            <a:spAutoFit/>
          </a:bodyPr>
          <a:lstStyle/>
          <a:p>
            <a:r>
              <a:rPr lang="en-US" dirty="0" smtClean="0"/>
              <a:t>Regression tests</a:t>
            </a:r>
            <a:endParaRPr lang="en-US" dirty="0"/>
          </a:p>
        </p:txBody>
      </p:sp>
      <p:sp>
        <p:nvSpPr>
          <p:cNvPr id="7" name="TextBox 6"/>
          <p:cNvSpPr txBox="1"/>
          <p:nvPr/>
        </p:nvSpPr>
        <p:spPr>
          <a:xfrm>
            <a:off x="1439503" y="4763564"/>
            <a:ext cx="1249060" cy="369332"/>
          </a:xfrm>
          <a:prstGeom prst="rect">
            <a:avLst/>
          </a:prstGeom>
          <a:noFill/>
        </p:spPr>
        <p:txBody>
          <a:bodyPr wrap="none" rtlCol="0">
            <a:spAutoFit/>
          </a:bodyPr>
          <a:lstStyle/>
          <a:p>
            <a:r>
              <a:rPr lang="en-US" dirty="0" smtClean="0"/>
              <a:t>Stress tests</a:t>
            </a:r>
            <a:endParaRPr lang="en-US" dirty="0"/>
          </a:p>
        </p:txBody>
      </p:sp>
      <p:sp>
        <p:nvSpPr>
          <p:cNvPr id="8" name="TextBox 7"/>
          <p:cNvSpPr txBox="1"/>
          <p:nvPr/>
        </p:nvSpPr>
        <p:spPr>
          <a:xfrm>
            <a:off x="3312077" y="5132896"/>
            <a:ext cx="1774845" cy="369332"/>
          </a:xfrm>
          <a:prstGeom prst="rect">
            <a:avLst/>
          </a:prstGeom>
          <a:noFill/>
        </p:spPr>
        <p:txBody>
          <a:bodyPr wrap="none" rtlCol="0">
            <a:spAutoFit/>
          </a:bodyPr>
          <a:lstStyle/>
          <a:p>
            <a:r>
              <a:rPr lang="en-US" dirty="0" smtClean="0"/>
              <a:t>Acceptance tests</a:t>
            </a:r>
            <a:endParaRPr lang="en-US" dirty="0"/>
          </a:p>
        </p:txBody>
      </p:sp>
      <p:sp>
        <p:nvSpPr>
          <p:cNvPr id="9" name="TextBox 8"/>
          <p:cNvSpPr txBox="1"/>
          <p:nvPr/>
        </p:nvSpPr>
        <p:spPr>
          <a:xfrm>
            <a:off x="958740" y="2517379"/>
            <a:ext cx="1729823" cy="369332"/>
          </a:xfrm>
          <a:prstGeom prst="rect">
            <a:avLst/>
          </a:prstGeom>
          <a:noFill/>
        </p:spPr>
        <p:txBody>
          <a:bodyPr wrap="none" rtlCol="0">
            <a:spAutoFit/>
          </a:bodyPr>
          <a:lstStyle/>
          <a:p>
            <a:r>
              <a:rPr lang="en-US" dirty="0" smtClean="0"/>
              <a:t>Integration tests</a:t>
            </a:r>
            <a:endParaRPr lang="en-US" dirty="0"/>
          </a:p>
        </p:txBody>
      </p:sp>
      <p:sp>
        <p:nvSpPr>
          <p:cNvPr id="10" name="TextBox 9"/>
          <p:cNvSpPr txBox="1"/>
          <p:nvPr/>
        </p:nvSpPr>
        <p:spPr>
          <a:xfrm>
            <a:off x="6435242" y="2148047"/>
            <a:ext cx="2405301" cy="369332"/>
          </a:xfrm>
          <a:prstGeom prst="rect">
            <a:avLst/>
          </a:prstGeom>
          <a:noFill/>
        </p:spPr>
        <p:txBody>
          <a:bodyPr wrap="none" rtlCol="0">
            <a:spAutoFit/>
          </a:bodyPr>
          <a:lstStyle/>
          <a:p>
            <a:r>
              <a:rPr lang="en-US" dirty="0" smtClean="0"/>
              <a:t>Checklist based reviews</a:t>
            </a:r>
            <a:endParaRPr lang="en-US" dirty="0"/>
          </a:p>
        </p:txBody>
      </p:sp>
      <p:sp>
        <p:nvSpPr>
          <p:cNvPr id="11" name="TextBox 10"/>
          <p:cNvSpPr txBox="1"/>
          <p:nvPr/>
        </p:nvSpPr>
        <p:spPr>
          <a:xfrm>
            <a:off x="6180841" y="2853720"/>
            <a:ext cx="2659702" cy="369332"/>
          </a:xfrm>
          <a:prstGeom prst="rect">
            <a:avLst/>
          </a:prstGeom>
          <a:noFill/>
        </p:spPr>
        <p:txBody>
          <a:bodyPr wrap="none" rtlCol="0">
            <a:spAutoFit/>
          </a:bodyPr>
          <a:lstStyle/>
          <a:p>
            <a:r>
              <a:rPr lang="en-US" dirty="0" smtClean="0"/>
              <a:t>Perspective based reviews</a:t>
            </a:r>
            <a:endParaRPr lang="en-US" dirty="0"/>
          </a:p>
        </p:txBody>
      </p:sp>
      <p:sp>
        <p:nvSpPr>
          <p:cNvPr id="12" name="TextBox 11"/>
          <p:cNvSpPr txBox="1"/>
          <p:nvPr/>
        </p:nvSpPr>
        <p:spPr>
          <a:xfrm>
            <a:off x="7207987" y="3497044"/>
            <a:ext cx="1505540" cy="369332"/>
          </a:xfrm>
          <a:prstGeom prst="rect">
            <a:avLst/>
          </a:prstGeom>
          <a:noFill/>
        </p:spPr>
        <p:txBody>
          <a:bodyPr wrap="none" rtlCol="0">
            <a:spAutoFit/>
          </a:bodyPr>
          <a:lstStyle/>
          <a:p>
            <a:r>
              <a:rPr lang="en-US" dirty="0" smtClean="0"/>
              <a:t>Walkthroughs</a:t>
            </a:r>
            <a:endParaRPr lang="en-US" dirty="0"/>
          </a:p>
        </p:txBody>
      </p:sp>
      <p:sp>
        <p:nvSpPr>
          <p:cNvPr id="17" name="TextBox 16"/>
          <p:cNvSpPr txBox="1"/>
          <p:nvPr/>
        </p:nvSpPr>
        <p:spPr>
          <a:xfrm>
            <a:off x="457200" y="1705467"/>
            <a:ext cx="2646878" cy="369332"/>
          </a:xfrm>
          <a:prstGeom prst="rect">
            <a:avLst/>
          </a:prstGeom>
          <a:noFill/>
        </p:spPr>
        <p:txBody>
          <a:bodyPr wrap="none" rtlCol="0">
            <a:spAutoFit/>
          </a:bodyPr>
          <a:lstStyle/>
          <a:p>
            <a:r>
              <a:rPr lang="en-US" b="1" dirty="0" smtClean="0">
                <a:solidFill>
                  <a:srgbClr val="FF6600"/>
                </a:solidFill>
                <a:latin typeface="Bauhaus 93"/>
                <a:cs typeface="Bauhaus 93"/>
              </a:rPr>
              <a:t>Test-driven development</a:t>
            </a:r>
            <a:endParaRPr lang="en-US" b="1" dirty="0">
              <a:solidFill>
                <a:srgbClr val="FF6600"/>
              </a:solidFill>
              <a:latin typeface="Bauhaus 93"/>
              <a:cs typeface="Bauhaus 93"/>
            </a:endParaRPr>
          </a:p>
        </p:txBody>
      </p:sp>
      <p:sp>
        <p:nvSpPr>
          <p:cNvPr id="18" name="TextBox 17"/>
          <p:cNvSpPr txBox="1"/>
          <p:nvPr/>
        </p:nvSpPr>
        <p:spPr>
          <a:xfrm>
            <a:off x="2993801" y="6030082"/>
            <a:ext cx="1838965" cy="369332"/>
          </a:xfrm>
          <a:prstGeom prst="rect">
            <a:avLst/>
          </a:prstGeom>
          <a:noFill/>
        </p:spPr>
        <p:txBody>
          <a:bodyPr wrap="none" rtlCol="0">
            <a:spAutoFit/>
          </a:bodyPr>
          <a:lstStyle/>
          <a:p>
            <a:r>
              <a:rPr lang="en-US" b="1" dirty="0" smtClean="0">
                <a:solidFill>
                  <a:schemeClr val="accent3"/>
                </a:solidFill>
                <a:latin typeface="Bauhaus 93"/>
                <a:cs typeface="Bauhaus 93"/>
              </a:rPr>
              <a:t>Onsite customer</a:t>
            </a:r>
            <a:endParaRPr lang="en-US" b="1" dirty="0">
              <a:solidFill>
                <a:schemeClr val="accent3"/>
              </a:solidFill>
              <a:latin typeface="Bauhaus 93"/>
              <a:cs typeface="Bauhaus 93"/>
            </a:endParaRPr>
          </a:p>
        </p:txBody>
      </p:sp>
      <p:sp>
        <p:nvSpPr>
          <p:cNvPr id="19" name="TextBox 18"/>
          <p:cNvSpPr txBox="1"/>
          <p:nvPr/>
        </p:nvSpPr>
        <p:spPr>
          <a:xfrm>
            <a:off x="6829731" y="4094012"/>
            <a:ext cx="2010812" cy="369332"/>
          </a:xfrm>
          <a:prstGeom prst="rect">
            <a:avLst/>
          </a:prstGeom>
          <a:noFill/>
        </p:spPr>
        <p:txBody>
          <a:bodyPr wrap="none" rtlCol="0">
            <a:spAutoFit/>
          </a:bodyPr>
          <a:lstStyle/>
          <a:p>
            <a:r>
              <a:rPr lang="en-US" b="1" dirty="0" smtClean="0">
                <a:solidFill>
                  <a:srgbClr val="FF0000"/>
                </a:solidFill>
                <a:latin typeface="Bauhaus 93"/>
                <a:cs typeface="Bauhaus 93"/>
              </a:rPr>
              <a:t>Pair programming</a:t>
            </a:r>
            <a:endParaRPr lang="en-US" b="1" dirty="0">
              <a:solidFill>
                <a:srgbClr val="FF0000"/>
              </a:solidFill>
              <a:latin typeface="Bauhaus 93"/>
              <a:cs typeface="Bauhaus 93"/>
            </a:endParaRPr>
          </a:p>
        </p:txBody>
      </p:sp>
      <p:sp>
        <p:nvSpPr>
          <p:cNvPr id="13" name="Date Placeholder 12"/>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20" name="Footer Placeholder 19"/>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21" name="Slide Number Placeholder 20"/>
          <p:cNvSpPr>
            <a:spLocks noGrp="1"/>
          </p:cNvSpPr>
          <p:nvPr>
            <p:ph type="sldNum" sz="quarter" idx="12"/>
          </p:nvPr>
        </p:nvSpPr>
        <p:spPr/>
        <p:txBody>
          <a:bodyPr/>
          <a:lstStyle/>
          <a:p>
            <a:fld id="{91974DF9-AD47-4691-BA21-BBFCE3637A9A}"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237586295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de-DE" dirty="0" err="1" smtClean="0"/>
              <a:t>TestFirst</a:t>
            </a:r>
            <a:endParaRPr lang="de-DE" dirty="0" smtClean="0"/>
          </a:p>
        </p:txBody>
      </p:sp>
      <p:sp>
        <p:nvSpPr>
          <p:cNvPr id="116739" name="Rectangle 3"/>
          <p:cNvSpPr>
            <a:spLocks noGrp="1" noChangeArrowheads="1"/>
          </p:cNvSpPr>
          <p:nvPr>
            <p:ph type="body" idx="1"/>
          </p:nvPr>
        </p:nvSpPr>
        <p:spPr/>
        <p:txBody>
          <a:bodyPr/>
          <a:lstStyle/>
          <a:p>
            <a:pPr marL="457200" indent="-457200" eaLnBrk="1" hangingPunct="1"/>
            <a:r>
              <a:rPr lang="en-US" dirty="0" smtClean="0"/>
              <a:t>If testing is good, then testing more often / always is even better</a:t>
            </a:r>
          </a:p>
          <a:p>
            <a:pPr marL="857250" lvl="1" indent="-457200"/>
            <a:r>
              <a:rPr lang="en-US" dirty="0" smtClean="0"/>
              <a:t>We want to embrace change – Regression testing</a:t>
            </a:r>
          </a:p>
          <a:p>
            <a:pPr marL="857250" lvl="1" indent="-457200"/>
            <a:endParaRPr lang="en-US" dirty="0"/>
          </a:p>
          <a:p>
            <a:pPr marL="857250" lvl="1" indent="-457200"/>
            <a:endParaRPr lang="en-US" dirty="0" smtClean="0"/>
          </a:p>
          <a:p>
            <a:pPr marL="457200" indent="-457200" eaLnBrk="1" hangingPunct="1"/>
            <a:r>
              <a:rPr lang="en-US" dirty="0" smtClean="0"/>
              <a:t>Idea: Write test early, even before implementation</a:t>
            </a:r>
          </a:p>
          <a:p>
            <a:pPr marL="457200" indent="-457200" eaLnBrk="1" hangingPunct="1"/>
            <a:endParaRPr lang="en-US" dirty="0" smtClean="0"/>
          </a:p>
          <a:p>
            <a:pPr marL="838200" lvl="1" indent="-381000" eaLnBrk="1" hangingPunct="1">
              <a:buFontTx/>
              <a:buAutoNum type="arabicPeriod"/>
            </a:pPr>
            <a:r>
              <a:rPr lang="en-US" dirty="0" smtClean="0">
                <a:ea typeface="ＭＳ Ｐゴシック" pitchFamily="-107" charset="-128"/>
              </a:rPr>
              <a:t>Write test</a:t>
            </a:r>
          </a:p>
          <a:p>
            <a:pPr marL="838200" lvl="1" indent="-381000" eaLnBrk="1" hangingPunct="1">
              <a:buFontTx/>
              <a:buAutoNum type="arabicPeriod"/>
            </a:pPr>
            <a:r>
              <a:rPr lang="en-US" dirty="0" smtClean="0">
                <a:ea typeface="ＭＳ Ｐゴシック" pitchFamily="-107" charset="-128"/>
              </a:rPr>
              <a:t>Let test fail</a:t>
            </a:r>
          </a:p>
          <a:p>
            <a:pPr marL="1257300" lvl="2" indent="-342900" eaLnBrk="1" hangingPunct="1">
              <a:buFontTx/>
              <a:buChar char="–"/>
            </a:pPr>
            <a:r>
              <a:rPr lang="en-US" sz="1800" dirty="0" smtClean="0">
                <a:ea typeface="ＭＳ Ｐゴシック" pitchFamily="-107" charset="-128"/>
              </a:rPr>
              <a:t>Do we really test non-existing functionality?</a:t>
            </a:r>
          </a:p>
          <a:p>
            <a:pPr marL="838200" lvl="1" indent="-381000" eaLnBrk="1" hangingPunct="1">
              <a:buFontTx/>
              <a:buAutoNum type="arabicPeriod"/>
            </a:pPr>
            <a:r>
              <a:rPr lang="en-US" dirty="0" smtClean="0">
                <a:ea typeface="ＭＳ Ｐゴシック" pitchFamily="-107" charset="-128"/>
              </a:rPr>
              <a:t>Implementing, until test is green</a:t>
            </a:r>
          </a:p>
          <a:p>
            <a:pPr marL="1257300" lvl="2" indent="-342900" eaLnBrk="1" hangingPunct="1">
              <a:buFontTx/>
              <a:buChar char="–"/>
            </a:pPr>
            <a:r>
              <a:rPr lang="en-US" dirty="0" smtClean="0">
                <a:ea typeface="ＭＳ Ｐゴシック" pitchFamily="-107" charset="-128"/>
              </a:rPr>
              <a:t>As</a:t>
            </a:r>
            <a:r>
              <a:rPr lang="en-US" sz="1800" dirty="0" smtClean="0">
                <a:ea typeface="ＭＳ Ｐゴシック" pitchFamily="-107" charset="-128"/>
              </a:rPr>
              <a:t> </a:t>
            </a:r>
            <a:r>
              <a:rPr lang="en-US" sz="1800" b="1" i="1" dirty="0" smtClean="0">
                <a:solidFill>
                  <a:schemeClr val="accent2"/>
                </a:solidFill>
                <a:ea typeface="ＭＳ Ｐゴシック" pitchFamily="-107" charset="-128"/>
              </a:rPr>
              <a:t>simple as possible</a:t>
            </a:r>
            <a:r>
              <a:rPr lang="en-US" sz="1800" dirty="0" smtClean="0">
                <a:ea typeface="ＭＳ Ｐゴシック" pitchFamily="-107" charset="-128"/>
              </a:rPr>
              <a:t>!</a:t>
            </a:r>
          </a:p>
          <a:p>
            <a:pPr marL="838200" lvl="1" indent="-381000" eaLnBrk="1" hangingPunct="1">
              <a:buFontTx/>
              <a:buAutoNum type="arabicPeriod"/>
            </a:pPr>
            <a:r>
              <a:rPr lang="en-US" dirty="0" smtClean="0">
                <a:ea typeface="ＭＳ Ｐゴシック" pitchFamily="-107" charset="-128"/>
              </a:rPr>
              <a:t>Refactoring</a:t>
            </a:r>
          </a:p>
        </p:txBody>
      </p:sp>
      <p:sp>
        <p:nvSpPr>
          <p:cNvPr id="2" name="Date Placeholder 1"/>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91974DF9-AD47-4691-BA21-BBFCE3637A9A}"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135029057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3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3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73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673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73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7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t>Principle of TestFirst: a Dialogue</a:t>
            </a:r>
          </a:p>
        </p:txBody>
      </p:sp>
      <p:sp>
        <p:nvSpPr>
          <p:cNvPr id="79875" name="Text Box 3"/>
          <p:cNvSpPr txBox="1">
            <a:spLocks noChangeArrowheads="1"/>
          </p:cNvSpPr>
          <p:nvPr/>
        </p:nvSpPr>
        <p:spPr bwMode="auto">
          <a:xfrm>
            <a:off x="592138" y="883865"/>
            <a:ext cx="8012112" cy="336550"/>
          </a:xfrm>
          <a:prstGeom prst="rect">
            <a:avLst/>
          </a:prstGeom>
          <a:noFill/>
          <a:ln w="12699">
            <a:noFill/>
            <a:miter lim="800000"/>
            <a:headEnd type="none" w="sm" len="sm"/>
            <a:tailEnd type="none" w="sm" len="sm"/>
          </a:ln>
        </p:spPr>
        <p:txBody>
          <a:bodyPr>
            <a:spAutoFit/>
          </a:bodyPr>
          <a:lstStyle/>
          <a:p>
            <a:pPr algn="l"/>
            <a:r>
              <a:rPr lang="en-US" sz="1600" b="0" smtClean="0">
                <a:latin typeface="Comic Sans MS" pitchFamily="66" charset="0"/>
              </a:rPr>
              <a:t>Task: Java</a:t>
            </a:r>
            <a:r>
              <a:rPr lang="en-US" sz="1600" smtClean="0">
                <a:latin typeface="Comic Sans MS" pitchFamily="66" charset="0"/>
              </a:rPr>
              <a:t> m</a:t>
            </a:r>
            <a:r>
              <a:rPr lang="en-US" sz="1600" b="0" smtClean="0">
                <a:latin typeface="Comic Sans MS" pitchFamily="66" charset="0"/>
              </a:rPr>
              <a:t>ethod len(int) returns number of digits of an int.</a:t>
            </a:r>
            <a:endParaRPr lang="en-US" sz="1600" b="0">
              <a:latin typeface="Comic Sans MS" pitchFamily="66" charset="0"/>
            </a:endParaRPr>
          </a:p>
        </p:txBody>
      </p:sp>
      <p:sp>
        <p:nvSpPr>
          <p:cNvPr id="5185540" name="Text Box 4"/>
          <p:cNvSpPr txBox="1">
            <a:spLocks noChangeArrowheads="1"/>
          </p:cNvSpPr>
          <p:nvPr/>
        </p:nvSpPr>
        <p:spPr bwMode="auto">
          <a:xfrm>
            <a:off x="250825" y="1315665"/>
            <a:ext cx="2663825" cy="1138773"/>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Test </a:t>
            </a:r>
            <a:r>
              <a:rPr lang="en-US" sz="1600" dirty="0" smtClean="0">
                <a:solidFill>
                  <a:srgbClr val="2358A7"/>
                </a:solidFill>
                <a:latin typeface="Comic Sans MS" pitchFamily="66" charset="0"/>
              </a:rPr>
              <a:t>starts</a:t>
            </a:r>
          </a:p>
          <a:p>
            <a:pPr algn="l"/>
            <a:r>
              <a:rPr lang="en-US" sz="1600" b="0" dirty="0" smtClean="0">
                <a:latin typeface="Comic Sans MS" pitchFamily="66" charset="0"/>
              </a:rPr>
              <a:t>„</a:t>
            </a:r>
            <a:r>
              <a:rPr lang="en-US" sz="1600" b="0" dirty="0" err="1" smtClean="0">
                <a:latin typeface="Comic Sans MS" pitchFamily="66" charset="0"/>
              </a:rPr>
              <a:t>len</a:t>
            </a:r>
            <a:r>
              <a:rPr lang="en-US" sz="1600" b="0" dirty="0" smtClean="0">
                <a:latin typeface="Comic Sans MS" pitchFamily="66" charset="0"/>
              </a:rPr>
              <a:t>(5) should be 1!“</a:t>
            </a:r>
          </a:p>
          <a:p>
            <a:pPr algn="l"/>
            <a:r>
              <a:rPr lang="en-US" b="0" dirty="0" err="1" smtClean="0">
                <a:latin typeface="Courier New" pitchFamily="49" charset="0"/>
              </a:rPr>
              <a:t>assertEquals</a:t>
            </a:r>
            <a:r>
              <a:rPr lang="en-US" b="0" dirty="0" smtClean="0">
                <a:latin typeface="Courier New" pitchFamily="49" charset="0"/>
              </a:rPr>
              <a:t>(1,</a:t>
            </a:r>
            <a:br>
              <a:rPr lang="en-US" b="0" dirty="0" smtClean="0">
                <a:latin typeface="Courier New" pitchFamily="49" charset="0"/>
              </a:rPr>
            </a:br>
            <a:r>
              <a:rPr lang="en-US" b="0" dirty="0" smtClean="0">
                <a:latin typeface="Courier New" pitchFamily="49" charset="0"/>
              </a:rPr>
              <a:t>	</a:t>
            </a:r>
            <a:r>
              <a:rPr lang="en-US" b="0" dirty="0" err="1" smtClean="0">
                <a:latin typeface="Courier New" pitchFamily="49" charset="0"/>
              </a:rPr>
              <a:t>len</a:t>
            </a:r>
            <a:r>
              <a:rPr lang="en-US" b="0" dirty="0" smtClean="0">
                <a:latin typeface="Courier New" pitchFamily="49" charset="0"/>
              </a:rPr>
              <a:t>(5));</a:t>
            </a:r>
            <a:endParaRPr lang="en-US" b="0" dirty="0">
              <a:latin typeface="Courier New" pitchFamily="49" charset="0"/>
            </a:endParaRPr>
          </a:p>
        </p:txBody>
      </p:sp>
      <p:sp>
        <p:nvSpPr>
          <p:cNvPr id="5185541" name="Text Box 5"/>
          <p:cNvSpPr txBox="1">
            <a:spLocks noChangeArrowheads="1"/>
          </p:cNvSpPr>
          <p:nvPr/>
        </p:nvSpPr>
        <p:spPr bwMode="auto">
          <a:xfrm>
            <a:off x="2941638" y="1315665"/>
            <a:ext cx="2520950" cy="1323439"/>
          </a:xfrm>
          <a:prstGeom prst="rect">
            <a:avLst/>
          </a:prstGeom>
          <a:noFill/>
          <a:ln w="12699">
            <a:noFill/>
            <a:miter lim="800000"/>
            <a:headEnd type="none" w="sm" len="sm"/>
            <a:tailEnd type="none" w="sm" len="sm"/>
          </a:ln>
        </p:spPr>
        <p:txBody>
          <a:bodyPr>
            <a:spAutoFit/>
          </a:bodyPr>
          <a:lstStyle/>
          <a:p>
            <a:r>
              <a:rPr lang="en-US" sz="1600" b="0" dirty="0" err="1" smtClean="0">
                <a:latin typeface="Comic Sans MS" pitchFamily="66" charset="0"/>
              </a:rPr>
              <a:t>JUnit</a:t>
            </a:r>
            <a:endParaRPr lang="en-US" sz="1600" b="0" dirty="0" smtClean="0">
              <a:latin typeface="Comic Sans MS" pitchFamily="66" charset="0"/>
            </a:endParaRPr>
          </a:p>
          <a:p>
            <a:endParaRPr lang="en-US" sz="1600" b="0" dirty="0" smtClean="0">
              <a:latin typeface="Comic Sans MS" pitchFamily="66" charset="0"/>
            </a:endParaRPr>
          </a:p>
          <a:p>
            <a:r>
              <a:rPr lang="en-US" sz="1600" b="0" dirty="0" smtClean="0">
                <a:solidFill>
                  <a:srgbClr val="FF0000"/>
                </a:solidFill>
                <a:latin typeface="Comic Sans MS" pitchFamily="66" charset="0"/>
              </a:rPr>
              <a:t>COMPILER-ERROR! What is the meaning of “</a:t>
            </a:r>
            <a:r>
              <a:rPr lang="en-US" sz="1600" b="0" dirty="0" err="1" smtClean="0">
                <a:solidFill>
                  <a:srgbClr val="FF0000"/>
                </a:solidFill>
                <a:latin typeface="Comic Sans MS" pitchFamily="66" charset="0"/>
              </a:rPr>
              <a:t>len</a:t>
            </a:r>
            <a:r>
              <a:rPr lang="en-US" sz="1600" b="0" dirty="0" smtClean="0">
                <a:solidFill>
                  <a:srgbClr val="FF0000"/>
                </a:solidFill>
                <a:latin typeface="Comic Sans MS" pitchFamily="66" charset="0"/>
              </a:rPr>
              <a:t>”?</a:t>
            </a:r>
            <a:endParaRPr lang="en-US" sz="1600" b="0" dirty="0">
              <a:solidFill>
                <a:srgbClr val="FF0000"/>
              </a:solidFill>
              <a:latin typeface="Comic Sans MS" pitchFamily="66" charset="0"/>
            </a:endParaRPr>
          </a:p>
        </p:txBody>
      </p:sp>
      <p:sp>
        <p:nvSpPr>
          <p:cNvPr id="5185542" name="Text Box 6"/>
          <p:cNvSpPr txBox="1">
            <a:spLocks noChangeArrowheads="1"/>
          </p:cNvSpPr>
          <p:nvPr/>
        </p:nvSpPr>
        <p:spPr bwMode="auto">
          <a:xfrm>
            <a:off x="5003800" y="2318965"/>
            <a:ext cx="3889375" cy="581025"/>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Program: That is easy:</a:t>
            </a:r>
          </a:p>
          <a:p>
            <a:pPr algn="l"/>
            <a:r>
              <a:rPr lang="en-US" sz="1600" b="0" dirty="0" smtClean="0">
                <a:latin typeface="Comic Sans MS" pitchFamily="66" charset="0"/>
              </a:rPr>
              <a:t>   public </a:t>
            </a:r>
            <a:r>
              <a:rPr lang="en-US" sz="1600" b="0" dirty="0" err="1" smtClean="0">
                <a:latin typeface="Comic Sans MS" pitchFamily="66" charset="0"/>
              </a:rPr>
              <a:t>int</a:t>
            </a:r>
            <a:r>
              <a:rPr lang="en-US" sz="1600" b="0" dirty="0" smtClean="0">
                <a:latin typeface="Comic Sans MS" pitchFamily="66" charset="0"/>
              </a:rPr>
              <a:t> </a:t>
            </a:r>
            <a:r>
              <a:rPr lang="en-US" sz="1600" b="0" dirty="0" err="1" smtClean="0">
                <a:latin typeface="Comic Sans MS" pitchFamily="66" charset="0"/>
              </a:rPr>
              <a:t>len</a:t>
            </a:r>
            <a:r>
              <a:rPr lang="en-US" sz="1600" b="0" dirty="0" smtClean="0">
                <a:latin typeface="Comic Sans MS" pitchFamily="66" charset="0"/>
              </a:rPr>
              <a:t> (</a:t>
            </a:r>
            <a:r>
              <a:rPr lang="en-US" sz="1600" b="0" dirty="0" err="1" smtClean="0">
                <a:latin typeface="Comic Sans MS" pitchFamily="66" charset="0"/>
              </a:rPr>
              <a:t>int</a:t>
            </a:r>
            <a:r>
              <a:rPr lang="en-US" sz="1600" b="0" dirty="0" smtClean="0">
                <a:latin typeface="Comic Sans MS" pitchFamily="66" charset="0"/>
              </a:rPr>
              <a:t> </a:t>
            </a:r>
            <a:r>
              <a:rPr lang="en-US" sz="1600" b="0" dirty="0" err="1" smtClean="0">
                <a:latin typeface="Comic Sans MS" pitchFamily="66" charset="0"/>
              </a:rPr>
              <a:t>zahl</a:t>
            </a:r>
            <a:r>
              <a:rPr lang="en-US" sz="1600" b="0" dirty="0" smtClean="0">
                <a:latin typeface="Comic Sans MS" pitchFamily="66" charset="0"/>
              </a:rPr>
              <a:t>) { return 1; }</a:t>
            </a:r>
            <a:endParaRPr lang="en-US" sz="1600" b="0" dirty="0">
              <a:latin typeface="Comic Sans MS" pitchFamily="66" charset="0"/>
            </a:endParaRPr>
          </a:p>
        </p:txBody>
      </p:sp>
      <p:sp>
        <p:nvSpPr>
          <p:cNvPr id="5185543" name="Text Box 7"/>
          <p:cNvSpPr txBox="1">
            <a:spLocks noChangeArrowheads="1"/>
          </p:cNvSpPr>
          <p:nvPr/>
        </p:nvSpPr>
        <p:spPr bwMode="auto">
          <a:xfrm>
            <a:off x="2824163" y="2982540"/>
            <a:ext cx="2755900" cy="584776"/>
          </a:xfrm>
          <a:prstGeom prst="rect">
            <a:avLst/>
          </a:prstGeom>
          <a:solidFill>
            <a:srgbClr val="92D050"/>
          </a:solidFill>
          <a:ln w="12699">
            <a:solidFill>
              <a:schemeClr val="accent2"/>
            </a:solidFill>
            <a:miter lim="800000"/>
            <a:headEnd type="none" w="sm" len="sm"/>
            <a:tailEnd type="none" w="sm" len="sm"/>
          </a:ln>
        </p:spPr>
        <p:txBody>
          <a:bodyPr>
            <a:spAutoFit/>
          </a:bodyPr>
          <a:lstStyle/>
          <a:p>
            <a:r>
              <a:rPr lang="en-US" sz="1600" b="0" i="0" dirty="0" err="1" smtClean="0">
                <a:solidFill>
                  <a:schemeClr val="bg1"/>
                </a:solidFill>
                <a:latin typeface="Comic Sans MS" pitchFamily="66" charset="0"/>
              </a:rPr>
              <a:t>JUnit</a:t>
            </a:r>
            <a:r>
              <a:rPr lang="en-US" sz="1600" b="0" i="0" dirty="0" smtClean="0">
                <a:solidFill>
                  <a:schemeClr val="bg1"/>
                </a:solidFill>
                <a:latin typeface="Comic Sans MS" pitchFamily="66" charset="0"/>
              </a:rPr>
              <a:t>: ok. </a:t>
            </a:r>
            <a:r>
              <a:rPr lang="en-US" sz="1600" b="0" i="0" dirty="0" err="1" smtClean="0">
                <a:solidFill>
                  <a:schemeClr val="bg1"/>
                </a:solidFill>
                <a:latin typeface="Comic Sans MS" pitchFamily="66" charset="0"/>
              </a:rPr>
              <a:t>Testcase</a:t>
            </a:r>
            <a:r>
              <a:rPr lang="en-US" sz="1600" b="0" i="0" dirty="0" smtClean="0">
                <a:solidFill>
                  <a:schemeClr val="bg1"/>
                </a:solidFill>
                <a:latin typeface="Comic Sans MS" pitchFamily="66" charset="0"/>
              </a:rPr>
              <a:t> fulfilled.</a:t>
            </a:r>
            <a:endParaRPr lang="en-US" sz="1600" b="0" i="0" dirty="0">
              <a:solidFill>
                <a:schemeClr val="bg1"/>
              </a:solidFill>
              <a:latin typeface="Comic Sans MS" pitchFamily="66" charset="0"/>
            </a:endParaRPr>
          </a:p>
        </p:txBody>
      </p:sp>
      <p:sp>
        <p:nvSpPr>
          <p:cNvPr id="5185544" name="Text Box 8"/>
          <p:cNvSpPr txBox="1">
            <a:spLocks noChangeArrowheads="1"/>
          </p:cNvSpPr>
          <p:nvPr/>
        </p:nvSpPr>
        <p:spPr bwMode="auto">
          <a:xfrm>
            <a:off x="250825" y="3187328"/>
            <a:ext cx="2952750" cy="1415772"/>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Test: Just you wait!</a:t>
            </a:r>
            <a:r>
              <a:rPr lang="en-US" sz="1600" b="0" dirty="0" smtClean="0">
                <a:latin typeface="Comic Sans MS" pitchFamily="66" charset="0"/>
              </a:rPr>
              <a:t>  </a:t>
            </a:r>
            <a:br>
              <a:rPr lang="en-US" sz="1600" b="0" dirty="0" smtClean="0">
                <a:latin typeface="Comic Sans MS" pitchFamily="66" charset="0"/>
              </a:rPr>
            </a:br>
            <a:r>
              <a:rPr lang="en-US" sz="1600" b="0" dirty="0" smtClean="0">
                <a:latin typeface="Comic Sans MS" pitchFamily="66" charset="0"/>
              </a:rPr>
              <a:t>„</a:t>
            </a:r>
            <a:r>
              <a:rPr lang="en-US" sz="1600" b="0" dirty="0" err="1" smtClean="0">
                <a:latin typeface="Comic Sans MS" pitchFamily="66" charset="0"/>
              </a:rPr>
              <a:t>len</a:t>
            </a:r>
            <a:r>
              <a:rPr lang="en-US" sz="1600" b="0" dirty="0" smtClean="0">
                <a:latin typeface="Comic Sans MS" pitchFamily="66" charset="0"/>
              </a:rPr>
              <a:t>(321) should be 3!“</a:t>
            </a:r>
          </a:p>
          <a:p>
            <a:r>
              <a:rPr lang="en-US" b="0" dirty="0" err="1" smtClean="0">
                <a:latin typeface="Courier New" pitchFamily="49" charset="0"/>
              </a:rPr>
              <a:t>assertEquals</a:t>
            </a:r>
            <a:r>
              <a:rPr lang="en-US" dirty="0" smtClean="0">
                <a:latin typeface="Courier New" pitchFamily="49" charset="0"/>
              </a:rPr>
              <a:t>(3,</a:t>
            </a:r>
            <a:br>
              <a:rPr lang="en-US" dirty="0" smtClean="0">
                <a:latin typeface="Courier New" pitchFamily="49" charset="0"/>
              </a:rPr>
            </a:br>
            <a:r>
              <a:rPr lang="en-US" dirty="0" smtClean="0">
                <a:latin typeface="Courier New" pitchFamily="49" charset="0"/>
              </a:rPr>
              <a:t>	</a:t>
            </a:r>
            <a:r>
              <a:rPr lang="en-US" dirty="0" err="1" smtClean="0">
                <a:latin typeface="Courier New" pitchFamily="49" charset="0"/>
              </a:rPr>
              <a:t>len</a:t>
            </a:r>
            <a:r>
              <a:rPr lang="en-US" dirty="0" smtClean="0">
                <a:latin typeface="Courier New" pitchFamily="49" charset="0"/>
              </a:rPr>
              <a:t>(321));</a:t>
            </a:r>
            <a:endParaRPr lang="en-US" b="0" dirty="0" smtClean="0">
              <a:latin typeface="Courier New" pitchFamily="49" charset="0"/>
            </a:endParaRPr>
          </a:p>
          <a:p>
            <a:pPr algn="l"/>
            <a:endParaRPr lang="en-US" b="0" dirty="0">
              <a:latin typeface="Courier New" pitchFamily="49" charset="0"/>
            </a:endParaRPr>
          </a:p>
        </p:txBody>
      </p:sp>
      <p:sp>
        <p:nvSpPr>
          <p:cNvPr id="5185545" name="Text Box 9"/>
          <p:cNvSpPr txBox="1">
            <a:spLocks noChangeArrowheads="1"/>
          </p:cNvSpPr>
          <p:nvPr/>
        </p:nvSpPr>
        <p:spPr bwMode="auto">
          <a:xfrm>
            <a:off x="2906713" y="3787403"/>
            <a:ext cx="2592387" cy="584776"/>
          </a:xfrm>
          <a:prstGeom prst="rect">
            <a:avLst/>
          </a:prstGeom>
          <a:noFill/>
          <a:ln w="12699">
            <a:noFill/>
            <a:miter lim="800000"/>
            <a:headEnd type="none" w="sm" len="sm"/>
            <a:tailEnd type="none" w="sm" len="sm"/>
          </a:ln>
        </p:spPr>
        <p:txBody>
          <a:bodyPr>
            <a:spAutoFit/>
          </a:bodyPr>
          <a:lstStyle/>
          <a:p>
            <a:r>
              <a:rPr lang="en-US" sz="1600" dirty="0" err="1" smtClean="0">
                <a:solidFill>
                  <a:srgbClr val="FF0000"/>
                </a:solidFill>
                <a:latin typeface="Comic Sans MS" pitchFamily="66" charset="0"/>
              </a:rPr>
              <a:t>JUnit</a:t>
            </a:r>
            <a:r>
              <a:rPr lang="en-US" sz="1600" dirty="0" smtClean="0">
                <a:solidFill>
                  <a:srgbClr val="FF0000"/>
                </a:solidFill>
                <a:latin typeface="Comic Sans MS" pitchFamily="66" charset="0"/>
              </a:rPr>
              <a:t>: Error! </a:t>
            </a:r>
            <a:br>
              <a:rPr lang="en-US" sz="1600" dirty="0" smtClean="0">
                <a:solidFill>
                  <a:srgbClr val="FF0000"/>
                </a:solidFill>
                <a:latin typeface="Comic Sans MS" pitchFamily="66" charset="0"/>
              </a:rPr>
            </a:br>
            <a:r>
              <a:rPr lang="en-US" sz="1600" dirty="0" smtClean="0">
                <a:solidFill>
                  <a:srgbClr val="FF0000"/>
                </a:solidFill>
                <a:latin typeface="Comic Sans MS" pitchFamily="66" charset="0"/>
              </a:rPr>
              <a:t>1 instead of 3</a:t>
            </a:r>
            <a:endParaRPr lang="en-US" sz="1600" dirty="0">
              <a:solidFill>
                <a:srgbClr val="FF0000"/>
              </a:solidFill>
              <a:latin typeface="Comic Sans MS" pitchFamily="66" charset="0"/>
            </a:endParaRPr>
          </a:p>
        </p:txBody>
      </p:sp>
      <p:sp>
        <p:nvSpPr>
          <p:cNvPr id="5185546" name="Text Box 10"/>
          <p:cNvSpPr txBox="1">
            <a:spLocks noChangeArrowheads="1"/>
          </p:cNvSpPr>
          <p:nvPr/>
        </p:nvSpPr>
        <p:spPr bwMode="auto">
          <a:xfrm>
            <a:off x="5003800" y="4119190"/>
            <a:ext cx="4140200" cy="581025"/>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Program:  No problem …</a:t>
            </a:r>
            <a:br>
              <a:rPr lang="en-US" sz="1600" b="0" dirty="0" smtClean="0">
                <a:solidFill>
                  <a:srgbClr val="2358A7"/>
                </a:solidFill>
                <a:latin typeface="Comic Sans MS" pitchFamily="66" charset="0"/>
              </a:rPr>
            </a:br>
            <a:r>
              <a:rPr lang="en-US" sz="1600" b="0" dirty="0" smtClean="0">
                <a:latin typeface="Comic Sans MS" pitchFamily="66" charset="0"/>
              </a:rPr>
              <a:t>    if </a:t>
            </a:r>
            <a:r>
              <a:rPr lang="en-US" sz="1600" b="0" dirty="0" err="1" smtClean="0">
                <a:latin typeface="Comic Sans MS" pitchFamily="66" charset="0"/>
              </a:rPr>
              <a:t>zahl</a:t>
            </a:r>
            <a:r>
              <a:rPr lang="en-US" sz="1600" b="0" dirty="0" smtClean="0">
                <a:latin typeface="Comic Sans MS" pitchFamily="66" charset="0"/>
              </a:rPr>
              <a:t>&lt;10 then return 1 else return 3</a:t>
            </a:r>
            <a:endParaRPr lang="en-US" sz="1600" b="0" dirty="0">
              <a:latin typeface="Comic Sans MS" pitchFamily="66" charset="0"/>
            </a:endParaRPr>
          </a:p>
        </p:txBody>
      </p:sp>
      <p:sp>
        <p:nvSpPr>
          <p:cNvPr id="5185547" name="Text Box 11"/>
          <p:cNvSpPr txBox="1">
            <a:spLocks noChangeArrowheads="1"/>
          </p:cNvSpPr>
          <p:nvPr/>
        </p:nvSpPr>
        <p:spPr bwMode="auto">
          <a:xfrm>
            <a:off x="179388" y="4700215"/>
            <a:ext cx="5635625" cy="861774"/>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Test: I don’t believe this!</a:t>
            </a:r>
          </a:p>
          <a:p>
            <a:pPr algn="l"/>
            <a:r>
              <a:rPr lang="en-US" sz="1600" b="0" dirty="0" smtClean="0">
                <a:latin typeface="Comic Sans MS" pitchFamily="66" charset="0"/>
              </a:rPr>
              <a:t> “</a:t>
            </a:r>
            <a:r>
              <a:rPr lang="en-US" sz="1600" b="0" dirty="0" err="1" smtClean="0">
                <a:latin typeface="Comic Sans MS" pitchFamily="66" charset="0"/>
              </a:rPr>
              <a:t>len</a:t>
            </a:r>
            <a:r>
              <a:rPr lang="en-US" sz="1600" b="0" dirty="0" smtClean="0">
                <a:latin typeface="Comic Sans MS" pitchFamily="66" charset="0"/>
              </a:rPr>
              <a:t>(12345678) should be 8!“</a:t>
            </a:r>
          </a:p>
          <a:p>
            <a:pPr algn="l"/>
            <a:r>
              <a:rPr lang="en-US" b="0" dirty="0" err="1" smtClean="0">
                <a:latin typeface="Courier New" pitchFamily="49" charset="0"/>
              </a:rPr>
              <a:t>assertEquals</a:t>
            </a:r>
            <a:r>
              <a:rPr lang="en-US" b="0" dirty="0" smtClean="0">
                <a:latin typeface="Courier New" pitchFamily="49" charset="0"/>
              </a:rPr>
              <a:t>(8,len(12345678));</a:t>
            </a:r>
            <a:endParaRPr lang="en-US" b="0" dirty="0">
              <a:latin typeface="Courier New" pitchFamily="49" charset="0"/>
            </a:endParaRPr>
          </a:p>
        </p:txBody>
      </p:sp>
      <p:sp>
        <p:nvSpPr>
          <p:cNvPr id="5185548" name="Text Box 12"/>
          <p:cNvSpPr txBox="1">
            <a:spLocks noChangeArrowheads="1"/>
          </p:cNvSpPr>
          <p:nvPr/>
        </p:nvSpPr>
        <p:spPr bwMode="auto">
          <a:xfrm>
            <a:off x="3579813" y="4566865"/>
            <a:ext cx="1244600" cy="349250"/>
          </a:xfrm>
          <a:prstGeom prst="rect">
            <a:avLst/>
          </a:prstGeom>
          <a:solidFill>
            <a:srgbClr val="92D050"/>
          </a:solidFill>
          <a:ln w="12699">
            <a:solidFill>
              <a:schemeClr val="accent2"/>
            </a:solidFill>
            <a:miter lim="800000"/>
            <a:headEnd type="none" w="sm" len="sm"/>
            <a:tailEnd type="none" w="sm" len="sm"/>
          </a:ln>
        </p:spPr>
        <p:txBody>
          <a:bodyPr>
            <a:spAutoFit/>
          </a:bodyPr>
          <a:lstStyle/>
          <a:p>
            <a:r>
              <a:rPr lang="en-US" sz="1600" b="0" i="0" smtClean="0">
                <a:solidFill>
                  <a:schemeClr val="bg1"/>
                </a:solidFill>
                <a:latin typeface="Comic Sans MS" pitchFamily="66" charset="0"/>
              </a:rPr>
              <a:t>JUnit: ok.</a:t>
            </a:r>
            <a:endParaRPr lang="en-US" sz="1600" b="0" i="0">
              <a:solidFill>
                <a:schemeClr val="bg1"/>
              </a:solidFill>
              <a:latin typeface="Comic Sans MS" pitchFamily="66" charset="0"/>
            </a:endParaRPr>
          </a:p>
        </p:txBody>
      </p:sp>
      <p:sp>
        <p:nvSpPr>
          <p:cNvPr id="5185549" name="Text Box 13"/>
          <p:cNvSpPr txBox="1">
            <a:spLocks noChangeArrowheads="1"/>
          </p:cNvSpPr>
          <p:nvPr/>
        </p:nvSpPr>
        <p:spPr bwMode="auto">
          <a:xfrm>
            <a:off x="5003800" y="5703515"/>
            <a:ext cx="4140200" cy="584776"/>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Program:  … ok, I see a pattern here:   for (</a:t>
            </a:r>
            <a:r>
              <a:rPr lang="en-US" sz="1600" b="0" dirty="0" err="1" smtClean="0">
                <a:solidFill>
                  <a:srgbClr val="2358A7"/>
                </a:solidFill>
                <a:latin typeface="Comic Sans MS" pitchFamily="66" charset="0"/>
              </a:rPr>
              <a:t>i</a:t>
            </a:r>
            <a:r>
              <a:rPr lang="en-US" sz="1600" b="0" dirty="0" smtClean="0">
                <a:solidFill>
                  <a:srgbClr val="2358A7"/>
                </a:solidFill>
                <a:latin typeface="Comic Sans MS" pitchFamily="66" charset="0"/>
              </a:rPr>
              <a:t>=…</a:t>
            </a:r>
            <a:endParaRPr lang="en-US" sz="1600" b="0" dirty="0">
              <a:solidFill>
                <a:srgbClr val="2358A7"/>
              </a:solidFill>
              <a:latin typeface="Comic Sans MS" pitchFamily="66" charset="0"/>
            </a:endParaRPr>
          </a:p>
        </p:txBody>
      </p:sp>
      <p:sp>
        <p:nvSpPr>
          <p:cNvPr id="5185550" name="Text Box 14"/>
          <p:cNvSpPr txBox="1">
            <a:spLocks noChangeArrowheads="1"/>
          </p:cNvSpPr>
          <p:nvPr/>
        </p:nvSpPr>
        <p:spPr bwMode="auto">
          <a:xfrm>
            <a:off x="2941638" y="5443165"/>
            <a:ext cx="2520950" cy="584776"/>
          </a:xfrm>
          <a:prstGeom prst="rect">
            <a:avLst/>
          </a:prstGeom>
          <a:noFill/>
          <a:ln w="12699">
            <a:noFill/>
            <a:miter lim="800000"/>
            <a:headEnd type="none" w="sm" len="sm"/>
            <a:tailEnd type="none" w="sm" len="sm"/>
          </a:ln>
        </p:spPr>
        <p:txBody>
          <a:bodyPr>
            <a:spAutoFit/>
          </a:bodyPr>
          <a:lstStyle/>
          <a:p>
            <a:r>
              <a:rPr lang="en-US" sz="1600" dirty="0" err="1" smtClean="0">
                <a:solidFill>
                  <a:srgbClr val="FF0000"/>
                </a:solidFill>
                <a:latin typeface="Comic Sans MS" pitchFamily="66" charset="0"/>
              </a:rPr>
              <a:t>JUnit</a:t>
            </a:r>
            <a:r>
              <a:rPr lang="en-US" sz="1600" dirty="0" smtClean="0">
                <a:solidFill>
                  <a:srgbClr val="FF0000"/>
                </a:solidFill>
                <a:latin typeface="Comic Sans MS" pitchFamily="66" charset="0"/>
              </a:rPr>
              <a:t>: Error! </a:t>
            </a:r>
          </a:p>
          <a:p>
            <a:r>
              <a:rPr lang="en-US" sz="1600" dirty="0" smtClean="0">
                <a:solidFill>
                  <a:srgbClr val="FF0000"/>
                </a:solidFill>
                <a:latin typeface="Comic Sans MS" pitchFamily="66" charset="0"/>
              </a:rPr>
              <a:t>3 instead of 8</a:t>
            </a:r>
            <a:endParaRPr lang="en-US" sz="1600" dirty="0">
              <a:solidFill>
                <a:srgbClr val="FF0000"/>
              </a:solidFill>
              <a:latin typeface="Comic Sans MS" pitchFamily="66" charset="0"/>
            </a:endParaRPr>
          </a:p>
        </p:txBody>
      </p:sp>
      <p:sp>
        <p:nvSpPr>
          <p:cNvPr id="2" name="Date Placeholder 1"/>
          <p:cNvSpPr>
            <a:spLocks noGrp="1"/>
          </p:cNvSpPr>
          <p:nvPr>
            <p:ph type="dt" sz="half" idx="10"/>
          </p:nvPr>
        </p:nvSpPr>
        <p:spPr/>
        <p:txBody>
          <a:bodyPr/>
          <a:lstStyle/>
          <a:p>
            <a:r>
              <a:rPr lang="en-US" smtClean="0">
                <a:solidFill>
                  <a:prstClr val="black">
                    <a:tint val="75000"/>
                  </a:prstClr>
                </a:solidFill>
              </a:rPr>
              <a:t>Eric Knauss</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de-DE" smtClean="0">
                <a:solidFill>
                  <a:prstClr val="black">
                    <a:tint val="75000"/>
                  </a:prstClr>
                </a:solidFill>
              </a:rPr>
              <a:t>Agile vs. QM</a:t>
            </a:r>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91974DF9-AD47-4691-BA21-BBFCE3637A9A}"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124766208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55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855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855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855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855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855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855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855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855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855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85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5540" grpId="0"/>
      <p:bldP spid="5185541" grpId="0"/>
      <p:bldP spid="5185542" grpId="0"/>
      <p:bldP spid="5185543" grpId="0" animBg="1"/>
      <p:bldP spid="5185544" grpId="0"/>
      <p:bldP spid="5185545" grpId="0"/>
      <p:bldP spid="5185546" grpId="0"/>
      <p:bldP spid="5185547" grpId="0"/>
      <p:bldP spid="5185548" grpId="0" animBg="1"/>
      <p:bldP spid="5185549" grpId="0"/>
      <p:bldP spid="5185550" grpId="0"/>
    </p:bldLst>
  </p:timing>
</p:sld>
</file>

<file path=ppt/theme/theme1.xml><?xml version="1.0" encoding="utf-8"?>
<a:theme xmlns:a="http://schemas.openxmlformats.org/drawingml/2006/main" name="Chalmers-G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Chalmers-Gu.thmx</Template>
  <TotalTime>5933</TotalTime>
  <Words>1315</Words>
  <Application>Microsoft Macintosh PowerPoint</Application>
  <PresentationFormat>On-screen Show (4:3)</PresentationFormat>
  <Paragraphs>284</Paragraphs>
  <Slides>23</Slides>
  <Notes>1</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Chalmers-Gu</vt:lpstr>
      <vt:lpstr>Vorlage</vt:lpstr>
      <vt:lpstr>Testing and Agile</vt:lpstr>
      <vt:lpstr>Magical Triangle of Project Management</vt:lpstr>
      <vt:lpstr>Magical Rectangle of Project Management</vt:lpstr>
      <vt:lpstr>PowerPoint Presentation</vt:lpstr>
      <vt:lpstr>How do you manage software quality?</vt:lpstr>
      <vt:lpstr>How do you manage software quality?</vt:lpstr>
      <vt:lpstr>How do you manage software quality?</vt:lpstr>
      <vt:lpstr>TestFirst</vt:lpstr>
      <vt:lpstr>Principle of TestFirst: a Dialogue</vt:lpstr>
      <vt:lpstr>Test-Driven Development</vt:lpstr>
      <vt:lpstr>Roman Numbers Kata</vt:lpstr>
      <vt:lpstr>PowerPoint Presentation</vt:lpstr>
      <vt:lpstr>Assume that you are a quality agent</vt:lpstr>
      <vt:lpstr>You are a Quality Agent / Agile Coach</vt:lpstr>
      <vt:lpstr>Testing in Agile Environments</vt:lpstr>
      <vt:lpstr>“You only need to unit test”</vt:lpstr>
      <vt:lpstr>“You can reuse unit tests to build  a regression test suite”</vt:lpstr>
      <vt:lpstr>“Unit tests remove the need  for manual testing”</vt:lpstr>
      <vt:lpstr>“We no longer need testers”</vt:lpstr>
      <vt:lpstr>“User acceptance testing is  no longer necessary”</vt:lpstr>
      <vt:lpstr>“Developers have adequate testing skills”</vt:lpstr>
      <vt:lpstr>“The unit tests form 100% of  our design specification”</vt:lpstr>
      <vt:lpstr>Conclusion</vt:lpstr>
    </vt:vector>
  </TitlesOfParts>
  <Manager/>
  <Company>Chalmers | University of Gothenburg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and Quality in Agile</dc:title>
  <dc:subject/>
  <dc:creator>Eric Knauss</dc:creator>
  <cp:keywords/>
  <dc:description/>
  <cp:lastModifiedBy>Eric Knauss</cp:lastModifiedBy>
  <cp:revision>37</cp:revision>
  <dcterms:created xsi:type="dcterms:W3CDTF">2014-03-28T11:16:40Z</dcterms:created>
  <dcterms:modified xsi:type="dcterms:W3CDTF">2016-04-22T07:22:31Z</dcterms:modified>
  <cp:category/>
</cp:coreProperties>
</file>