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4FB3-D249-E142-8C80-D5D145A0F40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1CC3-7AA2-7C4C-9A94-5C7A009C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1: Nonaka and Takeuchi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9042" y="2230242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Socialization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Sympathized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9737" y="2230242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Conceptual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9042" y="3859245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Operational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9737" y="3859245"/>
            <a:ext cx="162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Combination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Systemic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11549" y="3679903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451924" y="4484579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579011" y="2855576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tacit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0499" y="1873406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4108" y="1873406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3674" y="1599449"/>
            <a:ext cx="3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0733"/>
              </p:ext>
            </p:extLst>
          </p:nvPr>
        </p:nvGraphicFramePr>
        <p:xfrm>
          <a:off x="1966193" y="979082"/>
          <a:ext cx="3478390" cy="2286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6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 </a:t>
                      </a:r>
                      <a:r>
                        <a:rPr lang="en-US" sz="1800" dirty="0" smtClean="0"/>
                        <a:t>Externalization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What</a:t>
                      </a:r>
                      <a:r>
                        <a:rPr lang="en-US" sz="1800" baseline="0" dirty="0" smtClean="0"/>
                        <a:t> quality levels guarantee competitive edge?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Analyze existing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Explicit documentation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40669"/>
              </p:ext>
            </p:extLst>
          </p:nvPr>
        </p:nvGraphicFramePr>
        <p:xfrm>
          <a:off x="5574106" y="3461557"/>
          <a:ext cx="347839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6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1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Internalization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 to</a:t>
                      </a:r>
                      <a:r>
                        <a:rPr lang="en-US" sz="1800" baseline="0" dirty="0" smtClean="0"/>
                        <a:t> fulfill user requirement in this system?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Existing engineering artifacts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Operational</a:t>
                      </a:r>
                      <a:r>
                        <a:rPr lang="en-US" sz="1800" baseline="0" dirty="0" smtClean="0"/>
                        <a:t> knowledge of teams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92" y="-1349255"/>
            <a:ext cx="10515600" cy="1325563"/>
          </a:xfrm>
        </p:spPr>
        <p:txBody>
          <a:bodyPr/>
          <a:lstStyle/>
          <a:p>
            <a:r>
              <a:rPr lang="en-US" dirty="0" smtClean="0"/>
              <a:t>Fig. 1: From Propositions to Framework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3"/>
            <a:endCxn id="10" idx="1"/>
          </p:cNvCxnSpPr>
          <p:nvPr/>
        </p:nvCxnSpPr>
        <p:spPr>
          <a:xfrm>
            <a:off x="1834180" y="3373462"/>
            <a:ext cx="73729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0"/>
            <a:endCxn id="12" idx="2"/>
          </p:cNvCxnSpPr>
          <p:nvPr/>
        </p:nvCxnSpPr>
        <p:spPr>
          <a:xfrm flipH="1" flipV="1">
            <a:off x="5505308" y="526895"/>
            <a:ext cx="1" cy="56901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500" y="3050296"/>
            <a:ext cx="122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/ User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07105" y="3050296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knowledge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6375" y="621707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Just-in-time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6374" y="15756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75828" y="5843213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wish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817674" y="5839971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Tech. constraint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7996" y="124103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drivers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7500" y="1858855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Competitive quality goals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415139" y="475488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quality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708700" y="4465807"/>
            <a:ext cx="1476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Change Impact analysis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4843"/>
              </p:ext>
            </p:extLst>
          </p:nvPr>
        </p:nvGraphicFramePr>
        <p:xfrm>
          <a:off x="1988789" y="3461557"/>
          <a:ext cx="3478390" cy="2286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8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 </a:t>
                      </a:r>
                      <a:r>
                        <a:rPr lang="en-US" sz="1800" dirty="0" smtClean="0"/>
                        <a:t>Socialization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Which task</a:t>
                      </a:r>
                      <a:r>
                        <a:rPr lang="en-US" sz="1800" baseline="0" dirty="0" smtClean="0"/>
                        <a:t> should be done next?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 data, Onsite-customer,</a:t>
                      </a:r>
                      <a:r>
                        <a:rPr lang="en-US" sz="1800" baseline="0" dirty="0" smtClean="0"/>
                        <a:t> prototype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Spread Face-to-face in team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15470"/>
              </p:ext>
            </p:extLst>
          </p:nvPr>
        </p:nvGraphicFramePr>
        <p:xfrm>
          <a:off x="5576409" y="1256300"/>
          <a:ext cx="3478390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3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4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Main Conversion</a:t>
                      </a:r>
                      <a:r>
                        <a:rPr lang="en-US" sz="1800" b="0" baseline="0" dirty="0" smtClean="0"/>
                        <a:t>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Combination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question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Does the system has</a:t>
                      </a:r>
                      <a:r>
                        <a:rPr lang="en-US" sz="1800" baseline="0" dirty="0" smtClean="0"/>
                        <a:t> sufficient quality?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Existing engineering artifacts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Explicit documentation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114180" y="5515800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Stakeholder need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7736" y="4297269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Opportunity analysis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639273" y="1917102"/>
            <a:ext cx="14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308350" y="3256559"/>
            <a:ext cx="1981200" cy="10493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de-DE" sz="2000"/>
              <a:t>Active</a:t>
            </a:r>
          </a:p>
          <a:p>
            <a:pPr algn="ctr"/>
            <a:r>
              <a:rPr lang="en-US" altLang="de-DE" sz="2000"/>
              <a:t>Dissemination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784850" y="2117620"/>
            <a:ext cx="1981200" cy="10493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de-DE" sz="2000"/>
              <a:t>Experience</a:t>
            </a:r>
          </a:p>
          <a:p>
            <a:pPr algn="ctr"/>
            <a:r>
              <a:rPr lang="en-US" altLang="de-DE" sz="2000"/>
              <a:t>Engineering</a:t>
            </a:r>
          </a:p>
        </p:txBody>
      </p:sp>
      <p:sp>
        <p:nvSpPr>
          <p:cNvPr id="15" name="Oval 39"/>
          <p:cNvSpPr>
            <a:spLocks noChangeArrowheads="1"/>
          </p:cNvSpPr>
          <p:nvPr/>
        </p:nvSpPr>
        <p:spPr bwMode="auto">
          <a:xfrm>
            <a:off x="831850" y="2117622"/>
            <a:ext cx="1981200" cy="10493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de-DE" sz="2000"/>
              <a:t>Activate</a:t>
            </a:r>
          </a:p>
        </p:txBody>
      </p:sp>
      <p:sp>
        <p:nvSpPr>
          <p:cNvPr id="46" name="Oval 49"/>
          <p:cNvSpPr>
            <a:spLocks noChangeArrowheads="1"/>
          </p:cNvSpPr>
          <p:nvPr/>
        </p:nvSpPr>
        <p:spPr bwMode="auto">
          <a:xfrm>
            <a:off x="3346450" y="995081"/>
            <a:ext cx="1981200" cy="10493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de-DE" sz="2000"/>
              <a:t>Collect</a:t>
            </a:r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3498850" y="1862033"/>
            <a:ext cx="1624013" cy="1616075"/>
            <a:chOff x="5024" y="812"/>
            <a:chExt cx="1023" cy="1018"/>
          </a:xfrm>
        </p:grpSpPr>
        <p:pic>
          <p:nvPicPr>
            <p:cNvPr id="67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" y="812"/>
              <a:ext cx="1023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8" name="Object 62"/>
            <p:cNvGraphicFramePr>
              <a:graphicFrameLocks noChangeAspect="1"/>
            </p:cNvGraphicFramePr>
            <p:nvPr/>
          </p:nvGraphicFramePr>
          <p:xfrm>
            <a:off x="5113" y="898"/>
            <a:ext cx="845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Paint Shop Pro Image" r:id="rId4" imgW="7853659" imgH="6448780" progId="">
                    <p:embed/>
                  </p:oleObj>
                </mc:Choice>
                <mc:Fallback>
                  <p:oleObj name="Paint Shop Pro Image" r:id="rId4" imgW="7853659" imgH="6448780" progId="">
                    <p:embed/>
                    <p:pic>
                      <p:nvPicPr>
                        <p:cNvPr id="272399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898"/>
                          <a:ext cx="845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feld 68"/>
          <p:cNvSpPr txBox="1"/>
          <p:nvPr/>
        </p:nvSpPr>
        <p:spPr>
          <a:xfrm>
            <a:off x="1040524" y="5041193"/>
            <a:ext cx="710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</a:t>
            </a:r>
            <a:r>
              <a:rPr lang="de-DE" dirty="0" err="1" smtClean="0"/>
              <a:t>nnnUnten</a:t>
            </a:r>
            <a:r>
              <a:rPr lang="de-DE" dirty="0" smtClean="0"/>
              <a:t>: Life-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experiences</a:t>
            </a:r>
            <a:r>
              <a:rPr lang="de-DE" dirty="0" smtClean="0"/>
              <a:t>,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endParaRPr lang="de-DE" dirty="0"/>
          </a:p>
        </p:txBody>
      </p:sp>
      <p:cxnSp>
        <p:nvCxnSpPr>
          <p:cNvPr id="3" name="Curved Connector 2"/>
          <p:cNvCxnSpPr>
            <a:stCxn id="4" idx="2"/>
            <a:endCxn id="15" idx="4"/>
          </p:cNvCxnSpPr>
          <p:nvPr/>
        </p:nvCxnSpPr>
        <p:spPr>
          <a:xfrm rot="10800000">
            <a:off x="1822450" y="3166960"/>
            <a:ext cx="1485900" cy="61426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6" idx="6"/>
            <a:endCxn id="8" idx="0"/>
          </p:cNvCxnSpPr>
          <p:nvPr/>
        </p:nvCxnSpPr>
        <p:spPr>
          <a:xfrm>
            <a:off x="5327650" y="1519750"/>
            <a:ext cx="1447800" cy="59787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0"/>
            <a:endCxn id="46" idx="2"/>
          </p:cNvCxnSpPr>
          <p:nvPr/>
        </p:nvCxnSpPr>
        <p:spPr>
          <a:xfrm rot="5400000" flipH="1" flipV="1">
            <a:off x="2285514" y="1056686"/>
            <a:ext cx="597872" cy="15240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4"/>
            <a:endCxn id="4" idx="6"/>
          </p:cNvCxnSpPr>
          <p:nvPr/>
        </p:nvCxnSpPr>
        <p:spPr>
          <a:xfrm rot="5400000">
            <a:off x="5725365" y="2731143"/>
            <a:ext cx="614270" cy="14859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/>
          <p:cNvSpPr/>
          <p:nvPr/>
        </p:nvSpPr>
        <p:spPr>
          <a:xfrm>
            <a:off x="8299774" y="3039395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miley 3"/>
          <p:cNvSpPr/>
          <p:nvPr/>
        </p:nvSpPr>
        <p:spPr>
          <a:xfrm>
            <a:off x="6723223" y="3055884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1061346" y="2948153"/>
            <a:ext cx="588580" cy="55704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741773" y="4084007"/>
            <a:ext cx="1347100" cy="1189573"/>
            <a:chOff x="776877" y="1849822"/>
            <a:chExt cx="1347100" cy="1189573"/>
          </a:xfrm>
        </p:grpSpPr>
        <p:sp>
          <p:nvSpPr>
            <p:cNvPr id="3" name="Gefaltete Ecke 2"/>
            <p:cNvSpPr/>
            <p:nvPr/>
          </p:nvSpPr>
          <p:spPr>
            <a:xfrm>
              <a:off x="1156137" y="1849822"/>
              <a:ext cx="588580" cy="630621"/>
            </a:xfrm>
            <a:prstGeom prst="foldedCorner">
              <a:avLst>
                <a:gd name="adj" fmla="val 3505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76877" y="2454620"/>
              <a:ext cx="13471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err="1" smtClean="0"/>
                <a:t>Specification</a:t>
              </a:r>
              <a:r>
                <a:rPr lang="de-DE" sz="1600" dirty="0" smtClean="0"/>
                <a:t/>
              </a:r>
              <a:br>
                <a:rPr lang="de-DE" sz="1600" dirty="0" smtClean="0"/>
              </a:br>
              <a:r>
                <a:rPr lang="de-DE" sz="1600" dirty="0" smtClean="0"/>
                <a:t>(</a:t>
              </a:r>
              <a:r>
                <a:rPr lang="de-DE" sz="1600" dirty="0" err="1" smtClean="0"/>
                <a:t>natural</a:t>
              </a:r>
              <a:r>
                <a:rPr lang="de-DE" sz="1600" dirty="0" smtClean="0"/>
                <a:t> lang.)</a:t>
              </a:r>
              <a:endParaRPr lang="de-DE" sz="16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918777" y="1716398"/>
            <a:ext cx="993092" cy="885865"/>
            <a:chOff x="1002805" y="3216166"/>
            <a:chExt cx="993092" cy="885865"/>
          </a:xfrm>
        </p:grpSpPr>
        <p:sp>
          <p:nvSpPr>
            <p:cNvPr id="6" name="Smiley 5"/>
            <p:cNvSpPr/>
            <p:nvPr/>
          </p:nvSpPr>
          <p:spPr>
            <a:xfrm>
              <a:off x="1145626" y="3216166"/>
              <a:ext cx="588580" cy="557048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02805" y="3763477"/>
              <a:ext cx="9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 smtClean="0"/>
                <a:t>Customer</a:t>
              </a:r>
              <a:endParaRPr lang="de-DE" sz="1600" dirty="0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903906" y="3505201"/>
            <a:ext cx="87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/>
              <a:t>Attacker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3342290" y="2487898"/>
            <a:ext cx="2165131" cy="1707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SecVolution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semi-</a:t>
            </a:r>
            <a:r>
              <a:rPr lang="de-DE" dirty="0" err="1" smtClean="0">
                <a:solidFill>
                  <a:schemeClr val="tx1"/>
                </a:solidFill>
              </a:rPr>
              <a:t>automated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frames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detect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suspicious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patterns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744717" y="2165132"/>
            <a:ext cx="1583480" cy="8154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1" idx="1"/>
          </p:cNvCxnSpPr>
          <p:nvPr/>
        </p:nvCxnSpPr>
        <p:spPr>
          <a:xfrm flipV="1">
            <a:off x="1650124" y="3341863"/>
            <a:ext cx="1692166" cy="16028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1902515" y="3752076"/>
            <a:ext cx="1425682" cy="714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4" idx="2"/>
          </p:cNvCxnSpPr>
          <p:nvPr/>
        </p:nvCxnSpPr>
        <p:spPr>
          <a:xfrm flipV="1">
            <a:off x="5507421" y="3334408"/>
            <a:ext cx="1215802" cy="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96004" y="3612932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Security Expert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113235" y="3613885"/>
            <a:ext cx="104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Developer</a:t>
            </a:r>
            <a:endParaRPr lang="de-DE" sz="1600" dirty="0"/>
          </a:p>
        </p:txBody>
      </p:sp>
      <p:cxnSp>
        <p:nvCxnSpPr>
          <p:cNvPr id="25" name="Gerade Verbindung mit Pfeil 24"/>
          <p:cNvCxnSpPr>
            <a:stCxn id="4" idx="6"/>
            <a:endCxn id="2" idx="2"/>
          </p:cNvCxnSpPr>
          <p:nvPr/>
        </p:nvCxnSpPr>
        <p:spPr>
          <a:xfrm flipV="1">
            <a:off x="7311803" y="3317919"/>
            <a:ext cx="987971" cy="16489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r Verbinder 26"/>
          <p:cNvCxnSpPr>
            <a:stCxn id="4" idx="0"/>
          </p:cNvCxnSpPr>
          <p:nvPr/>
        </p:nvCxnSpPr>
        <p:spPr>
          <a:xfrm rot="16200000" flipV="1">
            <a:off x="5592724" y="1631095"/>
            <a:ext cx="1339486" cy="1510092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r Verbinder 28"/>
          <p:cNvCxnSpPr>
            <a:endCxn id="11" idx="0"/>
          </p:cNvCxnSpPr>
          <p:nvPr/>
        </p:nvCxnSpPr>
        <p:spPr>
          <a:xfrm rot="10800000" flipV="1">
            <a:off x="4424856" y="1723852"/>
            <a:ext cx="1068472" cy="764046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31258" y="1555589"/>
            <a:ext cx="1982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/>
              <a:t>Iteration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learning</a:t>
            </a:r>
            <a:endParaRPr lang="de-DE" sz="1600" i="1" dirty="0" smtClean="0"/>
          </a:p>
          <a:p>
            <a:pPr algn="r"/>
            <a:r>
              <a:rPr lang="de-DE" sz="1600" i="1" dirty="0" smtClean="0"/>
              <a:t>(</a:t>
            </a:r>
            <a:r>
              <a:rPr lang="de-DE" sz="1600" i="1" dirty="0" err="1" smtClean="0"/>
              <a:t>improve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frames</a:t>
            </a:r>
            <a:r>
              <a:rPr lang="de-DE" sz="1600" i="1" dirty="0" smtClean="0"/>
              <a:t>)</a:t>
            </a:r>
            <a:endParaRPr lang="de-DE" sz="16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516639" y="2519949"/>
            <a:ext cx="1291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/>
              <a:t>Short </a:t>
            </a:r>
            <a:r>
              <a:rPr lang="de-DE" sz="1600" i="1" dirty="0" err="1" smtClean="0"/>
              <a:t>list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endParaRPr lang="de-DE" sz="1600" i="1" dirty="0" smtClean="0"/>
          </a:p>
          <a:p>
            <a:pPr algn="ctr"/>
            <a:r>
              <a:rPr lang="de-DE" sz="1600" i="1" dirty="0" err="1" smtClean="0"/>
              <a:t>suspicious</a:t>
            </a:r>
            <a:endParaRPr lang="de-DE" sz="1600" i="1" dirty="0" smtClean="0"/>
          </a:p>
          <a:p>
            <a:pPr algn="ctr"/>
            <a:r>
              <a:rPr lang="de-DE" sz="1600" i="1" dirty="0" err="1" smtClean="0"/>
              <a:t>requirements</a:t>
            </a:r>
            <a:endParaRPr lang="de-DE" sz="1600" i="1" dirty="0"/>
          </a:p>
        </p:txBody>
      </p:sp>
      <p:cxnSp>
        <p:nvCxnSpPr>
          <p:cNvPr id="36" name="Gekrümmter Verbinder 35"/>
          <p:cNvCxnSpPr>
            <a:stCxn id="23" idx="2"/>
          </p:cNvCxnSpPr>
          <p:nvPr/>
        </p:nvCxnSpPr>
        <p:spPr>
          <a:xfrm rot="5400000">
            <a:off x="4905386" y="958922"/>
            <a:ext cx="736366" cy="6723400"/>
          </a:xfrm>
          <a:prstGeom prst="curved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938048" y="1992799"/>
            <a:ext cx="1330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err="1" smtClean="0"/>
              <a:t>Requirements</a:t>
            </a:r>
            <a:endParaRPr lang="de-DE" sz="1600" i="1" dirty="0" smtClean="0"/>
          </a:p>
          <a:p>
            <a:pPr algn="r"/>
            <a:r>
              <a:rPr lang="de-DE" sz="1600" i="1" dirty="0" err="1" smtClean="0"/>
              <a:t>Knowl</a:t>
            </a:r>
            <a:r>
              <a:rPr lang="de-DE" sz="1600" i="1" dirty="0" smtClean="0"/>
              <a:t>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938048" y="2824171"/>
            <a:ext cx="1089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/>
              <a:t>Attack</a:t>
            </a:r>
            <a:endParaRPr lang="de-DE" sz="1600" i="1" dirty="0" smtClean="0"/>
          </a:p>
          <a:p>
            <a:r>
              <a:rPr lang="de-DE" sz="1600" i="1" dirty="0" err="1" smtClean="0"/>
              <a:t>knowledge</a:t>
            </a:r>
            <a:endParaRPr lang="de-DE" sz="1600" i="1" dirty="0"/>
          </a:p>
        </p:txBody>
      </p:sp>
      <p:sp>
        <p:nvSpPr>
          <p:cNvPr id="40" name="Textfeld 39"/>
          <p:cNvSpPr txBox="1"/>
          <p:nvPr/>
        </p:nvSpPr>
        <p:spPr>
          <a:xfrm>
            <a:off x="1941714" y="3611053"/>
            <a:ext cx="108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/>
              <a:t>Long </a:t>
            </a:r>
            <a:r>
              <a:rPr lang="de-DE" sz="1600" i="1" dirty="0" err="1" smtClean="0"/>
              <a:t>list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endParaRPr lang="de-DE" sz="1600" i="1" dirty="0" smtClean="0"/>
          </a:p>
          <a:p>
            <a:r>
              <a:rPr lang="de-DE" sz="1600" i="1" dirty="0" err="1" smtClean="0"/>
              <a:t>Reqs</a:t>
            </a:r>
            <a:r>
              <a:rPr lang="de-DE" sz="1600" i="1" dirty="0" smtClean="0"/>
              <a:t>.</a:t>
            </a:r>
            <a:endParaRPr lang="de-DE" sz="1600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741773" y="5524606"/>
            <a:ext cx="897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</a:t>
            </a:r>
            <a:r>
              <a:rPr lang="de-DE" dirty="0" err="1" smtClean="0"/>
              <a:t>nnnOben</a:t>
            </a:r>
            <a:r>
              <a:rPr lang="de-DE" dirty="0" smtClean="0"/>
              <a:t>: </a:t>
            </a:r>
            <a:r>
              <a:rPr lang="de-DE" dirty="0" err="1" smtClean="0"/>
              <a:t>Three</a:t>
            </a:r>
            <a:r>
              <a:rPr lang="de-DE" dirty="0" smtClean="0"/>
              <a:t> essential </a:t>
            </a:r>
            <a:r>
              <a:rPr lang="de-DE" dirty="0" err="1" smtClean="0"/>
              <a:t>activities</a:t>
            </a:r>
            <a:r>
              <a:rPr lang="de-DE" dirty="0" smtClean="0"/>
              <a:t> in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213621" y="413880"/>
            <a:ext cx="1725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Activate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implicit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explicit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knowl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400068" y="413880"/>
            <a:ext cx="2302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Apply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engineered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knowledge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207162" y="413880"/>
            <a:ext cx="239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Disseminate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internalize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bg1">
                    <a:lumMod val="50000"/>
                  </a:schemeClr>
                </a:solidFill>
              </a:rPr>
              <a:t>knowledge</a:t>
            </a:r>
            <a:endParaRPr lang="de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Geschweifte Klammer rechts 45"/>
          <p:cNvSpPr/>
          <p:nvPr/>
        </p:nvSpPr>
        <p:spPr>
          <a:xfrm rot="16200000">
            <a:off x="1920252" y="70412"/>
            <a:ext cx="346364" cy="2349314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/>
          <p:cNvSpPr/>
          <p:nvPr/>
        </p:nvSpPr>
        <p:spPr>
          <a:xfrm rot="16200000">
            <a:off x="4372497" y="84262"/>
            <a:ext cx="346364" cy="2349314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eschweifte Klammer rechts 47"/>
          <p:cNvSpPr/>
          <p:nvPr/>
        </p:nvSpPr>
        <p:spPr>
          <a:xfrm rot="16200000">
            <a:off x="7234256" y="-325242"/>
            <a:ext cx="346364" cy="3168323"/>
          </a:xfrm>
          <a:prstGeom prst="rightBrace">
            <a:avLst>
              <a:gd name="adj1" fmla="val 349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3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225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Paint Shop Pro Image</vt:lpstr>
      <vt:lpstr>PowerPoint Presentation</vt:lpstr>
      <vt:lpstr>Fig. 1: Nonaka and Takeuchi</vt:lpstr>
      <vt:lpstr>Fig. 1: From Propositions to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Knauss</dc:creator>
  <cp:lastModifiedBy>Eric Knauss</cp:lastModifiedBy>
  <cp:revision>16</cp:revision>
  <dcterms:created xsi:type="dcterms:W3CDTF">2017-06-14T15:54:19Z</dcterms:created>
  <dcterms:modified xsi:type="dcterms:W3CDTF">2017-07-11T19:57:33Z</dcterms:modified>
</cp:coreProperties>
</file>