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4FB3-D249-E142-8C80-D5D145A0F40F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1: Nonaka and Takeuchi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9042" y="2230242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Socialization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Sympathized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9737" y="2230242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Externalization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Conceptual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9042" y="3859245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Internalization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Operational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9737" y="3859245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Combination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Systemic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11549" y="3679903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from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451924" y="4484579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explicit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579011" y="2855576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tacit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0499" y="1873406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tacit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4108" y="1873406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3674" y="1599449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0733"/>
              </p:ext>
            </p:extLst>
          </p:nvPr>
        </p:nvGraphicFramePr>
        <p:xfrm>
          <a:off x="1966193" y="979082"/>
          <a:ext cx="3478390" cy="2286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3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6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 </a:t>
                      </a:r>
                      <a:r>
                        <a:rPr lang="en-US" sz="1800" dirty="0" smtClean="0"/>
                        <a:t>Externalization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What</a:t>
                      </a:r>
                      <a:r>
                        <a:rPr lang="en-US" sz="1800" baseline="0" dirty="0" smtClean="0"/>
                        <a:t> quality levels guarantee competitive edge?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Analyze existing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Explicit documentation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40669"/>
              </p:ext>
            </p:extLst>
          </p:nvPr>
        </p:nvGraphicFramePr>
        <p:xfrm>
          <a:off x="5574106" y="3461557"/>
          <a:ext cx="3478390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6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1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Internalization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to</a:t>
                      </a:r>
                      <a:r>
                        <a:rPr lang="en-US" sz="1800" baseline="0" dirty="0" smtClean="0"/>
                        <a:t> fulfill user requirement in this system?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Existing engineering artifacts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Operational</a:t>
                      </a:r>
                      <a:r>
                        <a:rPr lang="en-US" sz="1800" baseline="0" dirty="0" smtClean="0"/>
                        <a:t> knowledge of teams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92" y="-1349255"/>
            <a:ext cx="10515600" cy="1325563"/>
          </a:xfrm>
        </p:spPr>
        <p:txBody>
          <a:bodyPr/>
          <a:lstStyle/>
          <a:p>
            <a:r>
              <a:rPr lang="en-US" dirty="0" smtClean="0"/>
              <a:t>Fig. 1: From Propositions to Framework</a:t>
            </a:r>
            <a:endParaRPr lang="en-US" dirty="0"/>
          </a:p>
        </p:txBody>
      </p:sp>
      <p:cxnSp>
        <p:nvCxnSpPr>
          <p:cNvPr id="5" name="Straight Arrow Connector 4"/>
          <p:cNvCxnSpPr>
            <a:stCxn id="9" idx="3"/>
            <a:endCxn id="10" idx="1"/>
          </p:cNvCxnSpPr>
          <p:nvPr/>
        </p:nvCxnSpPr>
        <p:spPr>
          <a:xfrm>
            <a:off x="1834180" y="3373462"/>
            <a:ext cx="73729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0"/>
            <a:endCxn id="12" idx="2"/>
          </p:cNvCxnSpPr>
          <p:nvPr/>
        </p:nvCxnSpPr>
        <p:spPr>
          <a:xfrm flipH="1" flipV="1">
            <a:off x="5505308" y="526895"/>
            <a:ext cx="1" cy="56901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500" y="3050296"/>
            <a:ext cx="122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/ User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07105" y="3050296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knowledge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6375" y="621707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Just-in-time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6374" y="15756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Long-term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775828" y="5843213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Stakeholder wish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817674" y="5839971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Tech. constraint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7996" y="124103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drivers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7500" y="1858855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Competitive quality goals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415139" y="475488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quality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708700" y="4465807"/>
            <a:ext cx="147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Change Impact analysis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4843"/>
              </p:ext>
            </p:extLst>
          </p:nvPr>
        </p:nvGraphicFramePr>
        <p:xfrm>
          <a:off x="1988789" y="3461557"/>
          <a:ext cx="3478390" cy="2286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8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9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 </a:t>
                      </a:r>
                      <a:r>
                        <a:rPr lang="en-US" sz="1800" dirty="0" smtClean="0"/>
                        <a:t>Socialization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Which task</a:t>
                      </a:r>
                      <a:r>
                        <a:rPr lang="en-US" sz="1800" baseline="0" dirty="0" smtClean="0"/>
                        <a:t> should be done next?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 data, Onsite-customer,</a:t>
                      </a:r>
                      <a:r>
                        <a:rPr lang="en-US" sz="1800" baseline="0" dirty="0" smtClean="0"/>
                        <a:t> prototype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Spread Face-to-face in team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15470"/>
              </p:ext>
            </p:extLst>
          </p:nvPr>
        </p:nvGraphicFramePr>
        <p:xfrm>
          <a:off x="5576409" y="1256300"/>
          <a:ext cx="3478390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3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4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Combination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Does the system has</a:t>
                      </a:r>
                      <a:r>
                        <a:rPr lang="en-US" sz="1800" baseline="0" dirty="0" smtClean="0"/>
                        <a:t> sufficient quality?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Existing engineering artifacts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Explicit documentation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114180" y="5515800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Stakeholder need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7736" y="4297269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Opportunity analysis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639273" y="1917102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308350" y="3632095"/>
            <a:ext cx="1981200" cy="10493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de-DE" sz="2000"/>
              <a:t>Active</a:t>
            </a:r>
          </a:p>
          <a:p>
            <a:pPr algn="ctr"/>
            <a:r>
              <a:rPr lang="en-US" altLang="de-DE" sz="2000"/>
              <a:t>Dissemination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327650" y="2117620"/>
            <a:ext cx="2438400" cy="2030413"/>
            <a:chOff x="3840" y="2081"/>
            <a:chExt cx="1536" cy="1279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128" y="2081"/>
              <a:ext cx="1248" cy="661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de-DE" sz="2000"/>
                <a:t>Experience</a:t>
              </a:r>
            </a:p>
            <a:p>
              <a:pPr algn="ctr"/>
              <a:r>
                <a:rPr lang="en-US" altLang="de-DE" sz="2000"/>
                <a:t>Engineering</a:t>
              </a: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840" y="2736"/>
              <a:ext cx="1008" cy="624"/>
            </a:xfrm>
            <a:custGeom>
              <a:avLst/>
              <a:gdLst>
                <a:gd name="T0" fmla="*/ 1008 w 1008"/>
                <a:gd name="T1" fmla="*/ 0 h 624"/>
                <a:gd name="T2" fmla="*/ 624 w 1008"/>
                <a:gd name="T3" fmla="*/ 384 h 624"/>
                <a:gd name="T4" fmla="*/ 0 w 1008"/>
                <a:gd name="T5" fmla="*/ 624 h 624"/>
                <a:gd name="T6" fmla="*/ 0 60000 65536"/>
                <a:gd name="T7" fmla="*/ 0 60000 65536"/>
                <a:gd name="T8" fmla="*/ 0 60000 65536"/>
                <a:gd name="T9" fmla="*/ 0 w 1008"/>
                <a:gd name="T10" fmla="*/ 0 h 624"/>
                <a:gd name="T11" fmla="*/ 1008 w 100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624">
                  <a:moveTo>
                    <a:pt x="1008" y="0"/>
                  </a:moveTo>
                  <a:cubicBezTo>
                    <a:pt x="900" y="140"/>
                    <a:pt x="792" y="280"/>
                    <a:pt x="624" y="384"/>
                  </a:cubicBezTo>
                  <a:cubicBezTo>
                    <a:pt x="456" y="488"/>
                    <a:pt x="228" y="556"/>
                    <a:pt x="0" y="62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831850" y="1176234"/>
            <a:ext cx="2514600" cy="1990725"/>
            <a:chOff x="1008" y="1488"/>
            <a:chExt cx="1584" cy="1254"/>
          </a:xfrm>
        </p:grpSpPr>
        <p:sp>
          <p:nvSpPr>
            <p:cNvPr id="15" name="Oval 39"/>
            <p:cNvSpPr>
              <a:spLocks noChangeArrowheads="1"/>
            </p:cNvSpPr>
            <p:nvPr/>
          </p:nvSpPr>
          <p:spPr bwMode="auto">
            <a:xfrm>
              <a:off x="1008" y="2081"/>
              <a:ext cx="1248" cy="661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de-DE" sz="2000"/>
                <a:t>Activate</a:t>
              </a:r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1584" y="1488"/>
              <a:ext cx="1008" cy="576"/>
            </a:xfrm>
            <a:custGeom>
              <a:avLst/>
              <a:gdLst>
                <a:gd name="T0" fmla="*/ 0 w 1008"/>
                <a:gd name="T1" fmla="*/ 576 h 576"/>
                <a:gd name="T2" fmla="*/ 144 w 1008"/>
                <a:gd name="T3" fmla="*/ 384 h 576"/>
                <a:gd name="T4" fmla="*/ 576 w 1008"/>
                <a:gd name="T5" fmla="*/ 144 h 576"/>
                <a:gd name="T6" fmla="*/ 1008 w 100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576"/>
                <a:gd name="T14" fmla="*/ 1008 w 100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576">
                  <a:moveTo>
                    <a:pt x="0" y="576"/>
                  </a:moveTo>
                  <a:cubicBezTo>
                    <a:pt x="24" y="516"/>
                    <a:pt x="48" y="456"/>
                    <a:pt x="144" y="384"/>
                  </a:cubicBezTo>
                  <a:cubicBezTo>
                    <a:pt x="240" y="312"/>
                    <a:pt x="432" y="208"/>
                    <a:pt x="576" y="144"/>
                  </a:cubicBezTo>
                  <a:cubicBezTo>
                    <a:pt x="720" y="80"/>
                    <a:pt x="864" y="40"/>
                    <a:pt x="10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5" name="Group 48"/>
          <p:cNvGrpSpPr>
            <a:grpSpLocks/>
          </p:cNvGrpSpPr>
          <p:nvPr/>
        </p:nvGrpSpPr>
        <p:grpSpPr bwMode="auto">
          <a:xfrm>
            <a:off x="3346450" y="719033"/>
            <a:ext cx="3467100" cy="1371600"/>
            <a:chOff x="2568" y="1200"/>
            <a:chExt cx="2184" cy="864"/>
          </a:xfrm>
        </p:grpSpPr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2568" y="1200"/>
              <a:ext cx="1248" cy="661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de-DE" sz="2000"/>
                <a:t>Collect</a:t>
              </a:r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3840" y="1536"/>
              <a:ext cx="912" cy="528"/>
            </a:xfrm>
            <a:custGeom>
              <a:avLst/>
              <a:gdLst>
                <a:gd name="T0" fmla="*/ 0 w 912"/>
                <a:gd name="T1" fmla="*/ 0 h 528"/>
                <a:gd name="T2" fmla="*/ 384 w 912"/>
                <a:gd name="T3" fmla="*/ 144 h 528"/>
                <a:gd name="T4" fmla="*/ 768 w 912"/>
                <a:gd name="T5" fmla="*/ 384 h 528"/>
                <a:gd name="T6" fmla="*/ 912 w 912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528"/>
                <a:gd name="T14" fmla="*/ 912 w 91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528">
                  <a:moveTo>
                    <a:pt x="0" y="0"/>
                  </a:moveTo>
                  <a:cubicBezTo>
                    <a:pt x="128" y="40"/>
                    <a:pt x="256" y="80"/>
                    <a:pt x="384" y="144"/>
                  </a:cubicBezTo>
                  <a:cubicBezTo>
                    <a:pt x="512" y="208"/>
                    <a:pt x="680" y="320"/>
                    <a:pt x="768" y="384"/>
                  </a:cubicBezTo>
                  <a:cubicBezTo>
                    <a:pt x="856" y="448"/>
                    <a:pt x="884" y="488"/>
                    <a:pt x="912" y="52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6" name="Freeform 57"/>
          <p:cNvSpPr>
            <a:spLocks/>
          </p:cNvSpPr>
          <p:nvPr/>
        </p:nvSpPr>
        <p:spPr bwMode="auto">
          <a:xfrm>
            <a:off x="1670050" y="3157433"/>
            <a:ext cx="1600200" cy="990600"/>
          </a:xfrm>
          <a:custGeom>
            <a:avLst/>
            <a:gdLst>
              <a:gd name="T0" fmla="*/ 1008 w 1008"/>
              <a:gd name="T1" fmla="*/ 624 h 624"/>
              <a:gd name="T2" fmla="*/ 576 w 1008"/>
              <a:gd name="T3" fmla="*/ 480 h 624"/>
              <a:gd name="T4" fmla="*/ 144 w 1008"/>
              <a:gd name="T5" fmla="*/ 240 h 624"/>
              <a:gd name="T6" fmla="*/ 0 w 1008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624"/>
              <a:gd name="T14" fmla="*/ 1008 w 1008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624">
                <a:moveTo>
                  <a:pt x="1008" y="624"/>
                </a:moveTo>
                <a:cubicBezTo>
                  <a:pt x="864" y="584"/>
                  <a:pt x="720" y="544"/>
                  <a:pt x="576" y="480"/>
                </a:cubicBezTo>
                <a:cubicBezTo>
                  <a:pt x="432" y="416"/>
                  <a:pt x="240" y="320"/>
                  <a:pt x="144" y="240"/>
                </a:cubicBezTo>
                <a:cubicBezTo>
                  <a:pt x="48" y="160"/>
                  <a:pt x="24" y="8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3498850" y="1862033"/>
            <a:ext cx="1624013" cy="1616075"/>
            <a:chOff x="5024" y="812"/>
            <a:chExt cx="1023" cy="1018"/>
          </a:xfrm>
        </p:grpSpPr>
        <p:pic>
          <p:nvPicPr>
            <p:cNvPr id="67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" y="812"/>
              <a:ext cx="1023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8" name="Object 62"/>
            <p:cNvGraphicFramePr>
              <a:graphicFrameLocks noChangeAspect="1"/>
            </p:cNvGraphicFramePr>
            <p:nvPr/>
          </p:nvGraphicFramePr>
          <p:xfrm>
            <a:off x="5113" y="898"/>
            <a:ext cx="845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Paint Shop Pro Image" r:id="rId4" imgW="7853659" imgH="6448780" progId="">
                    <p:embed/>
                  </p:oleObj>
                </mc:Choice>
                <mc:Fallback>
                  <p:oleObj name="Paint Shop Pro Image" r:id="rId4" imgW="7853659" imgH="6448780" progId="">
                    <p:embed/>
                    <p:pic>
                      <p:nvPicPr>
                        <p:cNvPr id="272399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898"/>
                          <a:ext cx="845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feld 68"/>
          <p:cNvSpPr txBox="1"/>
          <p:nvPr/>
        </p:nvSpPr>
        <p:spPr>
          <a:xfrm>
            <a:off x="1040524" y="5041193"/>
            <a:ext cx="710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Fig. </a:t>
            </a:r>
            <a:r>
              <a:rPr lang="de-DE" dirty="0" err="1" smtClean="0"/>
              <a:t>nnnUnten</a:t>
            </a:r>
            <a:r>
              <a:rPr lang="de-DE" dirty="0" smtClean="0"/>
              <a:t>: Life-</a:t>
            </a:r>
            <a:r>
              <a:rPr lang="de-DE" dirty="0" err="1" smtClean="0"/>
              <a:t>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experiences</a:t>
            </a:r>
            <a:r>
              <a:rPr lang="de-DE" dirty="0" smtClean="0"/>
              <a:t>, 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8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/>
          <p:cNvSpPr/>
          <p:nvPr/>
        </p:nvSpPr>
        <p:spPr>
          <a:xfrm>
            <a:off x="8299774" y="3039395"/>
            <a:ext cx="588580" cy="55704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miley 3"/>
          <p:cNvSpPr/>
          <p:nvPr/>
        </p:nvSpPr>
        <p:spPr>
          <a:xfrm>
            <a:off x="6723223" y="3055884"/>
            <a:ext cx="588580" cy="55704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miley 4"/>
          <p:cNvSpPr/>
          <p:nvPr/>
        </p:nvSpPr>
        <p:spPr>
          <a:xfrm>
            <a:off x="1061346" y="2948153"/>
            <a:ext cx="588580" cy="55704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741773" y="4084007"/>
            <a:ext cx="1347100" cy="1189573"/>
            <a:chOff x="776877" y="1849822"/>
            <a:chExt cx="1347100" cy="1189573"/>
          </a:xfrm>
        </p:grpSpPr>
        <p:sp>
          <p:nvSpPr>
            <p:cNvPr id="3" name="Gefaltete Ecke 2"/>
            <p:cNvSpPr/>
            <p:nvPr/>
          </p:nvSpPr>
          <p:spPr>
            <a:xfrm>
              <a:off x="1156137" y="1849822"/>
              <a:ext cx="588580" cy="630621"/>
            </a:xfrm>
            <a:prstGeom prst="foldedCorner">
              <a:avLst>
                <a:gd name="adj" fmla="val 3505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76877" y="2454620"/>
              <a:ext cx="13471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err="1" smtClean="0"/>
                <a:t>Specification</a:t>
              </a:r>
              <a:r>
                <a:rPr lang="de-DE" sz="1600" dirty="0" smtClean="0"/>
                <a:t/>
              </a:r>
              <a:br>
                <a:rPr lang="de-DE" sz="1600" dirty="0" smtClean="0"/>
              </a:br>
              <a:r>
                <a:rPr lang="de-DE" sz="1600" dirty="0" smtClean="0"/>
                <a:t>(</a:t>
              </a:r>
              <a:r>
                <a:rPr lang="de-DE" sz="1600" dirty="0" err="1" smtClean="0"/>
                <a:t>natural</a:t>
              </a:r>
              <a:r>
                <a:rPr lang="de-DE" sz="1600" dirty="0" smtClean="0"/>
                <a:t> lang.)</a:t>
              </a:r>
              <a:endParaRPr lang="de-DE" sz="16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918777" y="1716398"/>
            <a:ext cx="993092" cy="885865"/>
            <a:chOff x="1002805" y="3216166"/>
            <a:chExt cx="993092" cy="885865"/>
          </a:xfrm>
        </p:grpSpPr>
        <p:sp>
          <p:nvSpPr>
            <p:cNvPr id="6" name="Smiley 5"/>
            <p:cNvSpPr/>
            <p:nvPr/>
          </p:nvSpPr>
          <p:spPr>
            <a:xfrm>
              <a:off x="1145626" y="3216166"/>
              <a:ext cx="588580" cy="557048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002805" y="3763477"/>
              <a:ext cx="9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/>
                <a:t>Customer</a:t>
              </a:r>
              <a:endParaRPr lang="de-DE" sz="1600" dirty="0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903906" y="3505201"/>
            <a:ext cx="87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/>
              <a:t>Attacker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3342290" y="2487898"/>
            <a:ext cx="2165131" cy="1707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SecVolution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semi-</a:t>
            </a:r>
            <a:r>
              <a:rPr lang="de-DE" dirty="0" err="1" smtClean="0">
                <a:solidFill>
                  <a:schemeClr val="tx1"/>
                </a:solidFill>
              </a:rPr>
              <a:t>automated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frames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detect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suspicious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patterns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744717" y="2165132"/>
            <a:ext cx="1583480" cy="81544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1" idx="1"/>
          </p:cNvCxnSpPr>
          <p:nvPr/>
        </p:nvCxnSpPr>
        <p:spPr>
          <a:xfrm flipV="1">
            <a:off x="1650124" y="3341863"/>
            <a:ext cx="1692166" cy="16028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1902515" y="3752076"/>
            <a:ext cx="1425682" cy="714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3"/>
            <a:endCxn id="4" idx="2"/>
          </p:cNvCxnSpPr>
          <p:nvPr/>
        </p:nvCxnSpPr>
        <p:spPr>
          <a:xfrm flipV="1">
            <a:off x="5507421" y="3334408"/>
            <a:ext cx="1215802" cy="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296004" y="3612932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Security Expert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113235" y="3613885"/>
            <a:ext cx="104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Developer</a:t>
            </a:r>
            <a:endParaRPr lang="de-DE" sz="1600" dirty="0"/>
          </a:p>
        </p:txBody>
      </p:sp>
      <p:cxnSp>
        <p:nvCxnSpPr>
          <p:cNvPr id="25" name="Gerade Verbindung mit Pfeil 24"/>
          <p:cNvCxnSpPr>
            <a:stCxn id="4" idx="6"/>
            <a:endCxn id="2" idx="2"/>
          </p:cNvCxnSpPr>
          <p:nvPr/>
        </p:nvCxnSpPr>
        <p:spPr>
          <a:xfrm flipV="1">
            <a:off x="7311803" y="3317919"/>
            <a:ext cx="987971" cy="16489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ümmter Verbinder 26"/>
          <p:cNvCxnSpPr>
            <a:stCxn id="4" idx="0"/>
          </p:cNvCxnSpPr>
          <p:nvPr/>
        </p:nvCxnSpPr>
        <p:spPr>
          <a:xfrm rot="16200000" flipV="1">
            <a:off x="5592724" y="1631095"/>
            <a:ext cx="1339486" cy="1510092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r Verbinder 28"/>
          <p:cNvCxnSpPr>
            <a:endCxn id="11" idx="0"/>
          </p:cNvCxnSpPr>
          <p:nvPr/>
        </p:nvCxnSpPr>
        <p:spPr>
          <a:xfrm rot="10800000" flipV="1">
            <a:off x="4424856" y="1723852"/>
            <a:ext cx="1068472" cy="764046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31258" y="1555589"/>
            <a:ext cx="1982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smtClean="0"/>
              <a:t>Iteration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learning</a:t>
            </a:r>
            <a:endParaRPr lang="de-DE" sz="1600" i="1" dirty="0" smtClean="0"/>
          </a:p>
          <a:p>
            <a:pPr algn="r"/>
            <a:r>
              <a:rPr lang="de-DE" sz="1600" i="1" dirty="0" smtClean="0"/>
              <a:t>(</a:t>
            </a:r>
            <a:r>
              <a:rPr lang="de-DE" sz="1600" i="1" dirty="0" err="1" smtClean="0"/>
              <a:t>improve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frames</a:t>
            </a:r>
            <a:r>
              <a:rPr lang="de-DE" sz="1600" i="1" dirty="0" smtClean="0"/>
              <a:t>)</a:t>
            </a:r>
            <a:endParaRPr lang="de-DE" sz="16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516639" y="2519949"/>
            <a:ext cx="1291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/>
              <a:t>Short </a:t>
            </a:r>
            <a:r>
              <a:rPr lang="de-DE" sz="1600" i="1" dirty="0" err="1" smtClean="0"/>
              <a:t>list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endParaRPr lang="de-DE" sz="1600" i="1" dirty="0" smtClean="0"/>
          </a:p>
          <a:p>
            <a:pPr algn="ctr"/>
            <a:r>
              <a:rPr lang="de-DE" sz="1600" i="1" dirty="0" err="1" smtClean="0"/>
              <a:t>suspicious</a:t>
            </a:r>
            <a:endParaRPr lang="de-DE" sz="1600" i="1" dirty="0" smtClean="0"/>
          </a:p>
          <a:p>
            <a:pPr algn="ctr"/>
            <a:r>
              <a:rPr lang="de-DE" sz="1600" i="1" dirty="0" err="1" smtClean="0"/>
              <a:t>requirements</a:t>
            </a:r>
            <a:endParaRPr lang="de-DE" sz="1600" i="1" dirty="0"/>
          </a:p>
        </p:txBody>
      </p:sp>
      <p:cxnSp>
        <p:nvCxnSpPr>
          <p:cNvPr id="36" name="Gekrümmter Verbinder 35"/>
          <p:cNvCxnSpPr>
            <a:stCxn id="23" idx="2"/>
          </p:cNvCxnSpPr>
          <p:nvPr/>
        </p:nvCxnSpPr>
        <p:spPr>
          <a:xfrm rot="5400000">
            <a:off x="4905386" y="958922"/>
            <a:ext cx="736366" cy="6723400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938048" y="1992799"/>
            <a:ext cx="1330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err="1" smtClean="0"/>
              <a:t>Requirements</a:t>
            </a:r>
            <a:endParaRPr lang="de-DE" sz="1600" i="1" dirty="0" smtClean="0"/>
          </a:p>
          <a:p>
            <a:pPr algn="r"/>
            <a:r>
              <a:rPr lang="de-DE" sz="1600" i="1" dirty="0" err="1" smtClean="0"/>
              <a:t>Knowl</a:t>
            </a:r>
            <a:r>
              <a:rPr lang="de-DE" sz="1600" i="1" dirty="0" smtClean="0"/>
              <a:t>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938048" y="2824171"/>
            <a:ext cx="1089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/>
              <a:t>Attack</a:t>
            </a:r>
            <a:endParaRPr lang="de-DE" sz="1600" i="1" dirty="0" smtClean="0"/>
          </a:p>
          <a:p>
            <a:r>
              <a:rPr lang="de-DE" sz="1600" i="1" dirty="0" err="1" smtClean="0"/>
              <a:t>knowledge</a:t>
            </a:r>
            <a:endParaRPr lang="de-DE" sz="1600" i="1" dirty="0"/>
          </a:p>
        </p:txBody>
      </p:sp>
      <p:sp>
        <p:nvSpPr>
          <p:cNvPr id="40" name="Textfeld 39"/>
          <p:cNvSpPr txBox="1"/>
          <p:nvPr/>
        </p:nvSpPr>
        <p:spPr>
          <a:xfrm>
            <a:off x="1941714" y="3611053"/>
            <a:ext cx="108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/>
              <a:t>Long </a:t>
            </a:r>
            <a:r>
              <a:rPr lang="de-DE" sz="1600" i="1" dirty="0" err="1" smtClean="0"/>
              <a:t>list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endParaRPr lang="de-DE" sz="1600" i="1" dirty="0" smtClean="0"/>
          </a:p>
          <a:p>
            <a:r>
              <a:rPr lang="de-DE" sz="1600" i="1" dirty="0" err="1" smtClean="0"/>
              <a:t>Reqs</a:t>
            </a:r>
            <a:r>
              <a:rPr lang="de-DE" sz="1600" i="1" dirty="0" smtClean="0"/>
              <a:t>.</a:t>
            </a:r>
            <a:endParaRPr lang="de-DE" sz="1600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741773" y="5524606"/>
            <a:ext cx="897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Fig. </a:t>
            </a:r>
            <a:r>
              <a:rPr lang="de-DE" dirty="0" err="1" smtClean="0"/>
              <a:t>nnnOben</a:t>
            </a:r>
            <a:r>
              <a:rPr lang="de-DE" dirty="0" smtClean="0"/>
              <a:t>: </a:t>
            </a:r>
            <a:r>
              <a:rPr lang="de-DE" dirty="0" err="1" smtClean="0"/>
              <a:t>Three</a:t>
            </a:r>
            <a:r>
              <a:rPr lang="de-DE" dirty="0" smtClean="0"/>
              <a:t> essential </a:t>
            </a:r>
            <a:r>
              <a:rPr lang="de-DE" dirty="0" err="1" smtClean="0"/>
              <a:t>activities</a:t>
            </a:r>
            <a:r>
              <a:rPr lang="de-DE" dirty="0" smtClean="0"/>
              <a:t> in </a:t>
            </a:r>
            <a:r>
              <a:rPr lang="de-DE" dirty="0" err="1" smtClean="0"/>
              <a:t>managing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903568" y="261480"/>
            <a:ext cx="2109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Activate </a:t>
            </a: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implicit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 explicit </a:t>
            </a: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knowl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DE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060623" y="261480"/>
            <a:ext cx="2829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Apply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engineered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knowledge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04076" y="261480"/>
            <a:ext cx="2944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Disseminate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internalize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i="1" dirty="0" err="1" smtClean="0">
                <a:solidFill>
                  <a:schemeClr val="bg1">
                    <a:lumMod val="50000"/>
                  </a:schemeClr>
                </a:solidFill>
              </a:rPr>
              <a:t>knowledge</a:t>
            </a:r>
            <a:endParaRPr lang="de-DE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Geschweifte Klammer rechts 45"/>
          <p:cNvSpPr/>
          <p:nvPr/>
        </p:nvSpPr>
        <p:spPr>
          <a:xfrm rot="16200000">
            <a:off x="1920252" y="70412"/>
            <a:ext cx="346364" cy="2349314"/>
          </a:xfrm>
          <a:prstGeom prst="rightBrace">
            <a:avLst>
              <a:gd name="adj1" fmla="val 349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/>
          <p:cNvSpPr/>
          <p:nvPr/>
        </p:nvSpPr>
        <p:spPr>
          <a:xfrm rot="16200000">
            <a:off x="4372497" y="84262"/>
            <a:ext cx="346364" cy="2349314"/>
          </a:xfrm>
          <a:prstGeom prst="rightBrace">
            <a:avLst>
              <a:gd name="adj1" fmla="val 349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eschweifte Klammer rechts 47"/>
          <p:cNvSpPr/>
          <p:nvPr/>
        </p:nvSpPr>
        <p:spPr>
          <a:xfrm rot="16200000">
            <a:off x="7234256" y="-325242"/>
            <a:ext cx="346364" cy="3168323"/>
          </a:xfrm>
          <a:prstGeom prst="rightBrace">
            <a:avLst>
              <a:gd name="adj1" fmla="val 349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3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225</Words>
  <Application>Microsoft Macintosh PowerPoint</Application>
  <PresentationFormat>Widescreen</PresentationFormat>
  <Paragraphs>88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Paint Shop Pro Image</vt:lpstr>
      <vt:lpstr>PowerPoint Presentation</vt:lpstr>
      <vt:lpstr>Fig. 1: Nonaka and Takeuchi</vt:lpstr>
      <vt:lpstr>Fig. 1: From Propositions to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Knauss</dc:creator>
  <cp:lastModifiedBy>Eric Knauss</cp:lastModifiedBy>
  <cp:revision>12</cp:revision>
  <dcterms:created xsi:type="dcterms:W3CDTF">2017-06-14T15:54:19Z</dcterms:created>
  <dcterms:modified xsi:type="dcterms:W3CDTF">2017-06-17T05:03:13Z</dcterms:modified>
</cp:coreProperties>
</file>